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46B48-E7DA-4130-8966-E061CC44E5BB}" v="247" dt="2022-05-18T09:03:02.550"/>
    <p1510:client id="{5275EFB8-FDEA-4B3F-9E32-313A6170776D}" v="367" dt="2022-05-18T01:11:03.081"/>
    <p1510:client id="{6116B2A9-DA29-46B6-BB98-84AD87BACB93}" v="14" dt="2022-05-22T00:16:07.598"/>
    <p1510:client id="{78986097-F53F-4346-B2D3-249FB9FCD328}" v="611" dt="2022-05-18T00:33:28.436"/>
    <p1510:client id="{B1ABF3D7-5BC1-46DE-85B6-CDA364044992}" v="144" dt="2022-05-17T23:48:10.405"/>
    <p1510:client id="{DDBF2E5C-32AA-4E09-A49E-E1FE69DF8AC5}" v="3" dt="2022-05-20T04:12:16.574"/>
    <p1510:client id="{E3BAB4CD-5E94-4998-9D15-06CF9506B6DD}" v="131" dt="2022-05-18T01:21:4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Bayes’ Theorem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A presentation By Ahron Barnett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1870-746B-CF21-E7BF-68230DE9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Thomas Bayes 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C1B59265-9BD5-959A-5113-4BE52B25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English statistician, philosopher and minister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Born in 1701 in London</a:t>
            </a:r>
            <a:r>
              <a:rPr lang="en-US" dirty="0"/>
              <a:t> </a:t>
            </a:r>
          </a:p>
          <a:p>
            <a:r>
              <a:rPr lang="en-US" dirty="0"/>
              <a:t>Never published his most famous work, "Baye's Theorem"</a:t>
            </a:r>
          </a:p>
          <a:p>
            <a:r>
              <a:rPr lang="en-US" dirty="0"/>
              <a:t>His notes were publish after his death in 1761 by his friend Richard Price</a:t>
            </a: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, person, old&#10;&#10;Description automatically generated">
            <a:extLst>
              <a:ext uri="{FF2B5EF4-FFF2-40B4-BE49-F238E27FC236}">
                <a16:creationId xmlns:a16="http://schemas.microsoft.com/office/drawing/2014/main" id="{9B087625-F236-BE88-E363-DEC16C21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4568" b="1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567BD0-4C65-400A-4A88-EE9A1852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bAye's</a:t>
            </a:r>
            <a:r>
              <a:rPr lang="en-US" dirty="0"/>
              <a:t> theorem?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717C-9E49-74CA-7335-BB00633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Way of calculating the probability a hypothesis is true, given knowledge of conditions related to the event</a:t>
            </a:r>
          </a:p>
          <a:p>
            <a:r>
              <a:rPr lang="en-US" dirty="0"/>
              <a:t>Example: You take a test for cancer and it comes back positive, what is the likelihood you actually have cancer?</a:t>
            </a:r>
          </a:p>
        </p:txBody>
      </p:sp>
      <p:pic>
        <p:nvPicPr>
          <p:cNvPr id="4" name="Picture 4" descr="A picture containing indoor, toothbrush, close, plastic&#10;&#10;Description automatically generated">
            <a:extLst>
              <a:ext uri="{FF2B5EF4-FFF2-40B4-BE49-F238E27FC236}">
                <a16:creationId xmlns:a16="http://schemas.microsoft.com/office/drawing/2014/main" id="{996F3694-F1B1-1638-FE32-F271F70C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33848"/>
            <a:ext cx="4960442" cy="2604232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5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3906-CDBC-A8EE-096A-E4CAA24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65F3B1D4-38FD-608F-9FEB-5AF20A49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9" y="2173710"/>
            <a:ext cx="6439261" cy="3450613"/>
          </a:xfrm>
        </p:spPr>
        <p:txBody>
          <a:bodyPr>
            <a:normAutofit/>
          </a:bodyPr>
          <a:lstStyle/>
          <a:p>
            <a:r>
              <a:rPr lang="en-US" dirty="0"/>
              <a:t>Let P(H) = the probability the hypothesis is true (or how probable you believe it to be before given the additional data)</a:t>
            </a:r>
          </a:p>
          <a:p>
            <a:r>
              <a:rPr lang="en-US" dirty="0"/>
              <a:t>Let P(E|H) = the probability of the event, given the hypothesis is true</a:t>
            </a:r>
          </a:p>
          <a:p>
            <a:r>
              <a:rPr lang="en-US" dirty="0"/>
              <a:t>Divided by the probability of the hypothesis being true and the event happening plus the hypothesis being false and the event happening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E53648-7F9B-AEDA-BF10-3C428A16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8" y="2278247"/>
            <a:ext cx="4960443" cy="1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9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727A3E-123F-11BF-3657-5C471BF8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7" y="209789"/>
            <a:ext cx="5505364" cy="1643966"/>
          </a:xfrm>
        </p:spPr>
        <p:txBody>
          <a:bodyPr>
            <a:normAutofit/>
          </a:bodyPr>
          <a:lstStyle/>
          <a:p>
            <a:r>
              <a:rPr lang="en-US" dirty="0"/>
              <a:t>In practice: </a:t>
            </a:r>
            <a:br>
              <a:rPr lang="en-US" dirty="0"/>
            </a:br>
            <a:r>
              <a:rPr lang="en-US" dirty="0"/>
              <a:t>Defect detection</a:t>
            </a:r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7B96-740A-84A5-6DC5-8040A274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67" y="2015732"/>
            <a:ext cx="4924918" cy="4073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If it IS defective, it is spotted 98% of the time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If it is NOT defective, it will NOT signal that it is defective 99% of the time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0.1% of items are defective</a:t>
            </a:r>
          </a:p>
          <a:p>
            <a:pPr>
              <a:lnSpc>
                <a:spcPct val="110000"/>
              </a:lnSpc>
            </a:pPr>
            <a:r>
              <a:rPr lang="en-US" sz="1600" u="sng" dirty="0"/>
              <a:t>P(says defective| is defective)</a:t>
            </a:r>
            <a:r>
              <a:rPr lang="en-US" sz="1600" dirty="0"/>
              <a:t> = (0.98)</a:t>
            </a:r>
          </a:p>
          <a:p>
            <a:pPr>
              <a:lnSpc>
                <a:spcPct val="110000"/>
              </a:lnSpc>
            </a:pPr>
            <a:r>
              <a:rPr lang="en-US" sz="1600" u="sng" dirty="0"/>
              <a:t>P(says defective | not defective)</a:t>
            </a:r>
            <a:r>
              <a:rPr lang="en-US" sz="1600" dirty="0"/>
              <a:t> = 1 – 0.99 = (0.01)</a:t>
            </a:r>
          </a:p>
          <a:p>
            <a:pPr>
              <a:lnSpc>
                <a:spcPct val="110000"/>
              </a:lnSpc>
            </a:pPr>
            <a:r>
              <a:rPr lang="en-US" sz="1600" u="sng" dirty="0"/>
              <a:t>P(defective)</a:t>
            </a:r>
            <a:r>
              <a:rPr lang="en-US" sz="1600" dirty="0"/>
              <a:t> = (0.001)</a:t>
            </a:r>
          </a:p>
          <a:p>
            <a:pPr>
              <a:lnSpc>
                <a:spcPct val="110000"/>
              </a:lnSpc>
            </a:pPr>
            <a:r>
              <a:rPr lang="en-US" sz="1600" u="sng" dirty="0"/>
              <a:t>P(not defective)</a:t>
            </a:r>
            <a:r>
              <a:rPr lang="en-US" sz="1600" dirty="0"/>
              <a:t> = 1 – 0.001 = (0.99)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What is the probability a product </a:t>
            </a:r>
            <a:r>
              <a:rPr lang="en-US" sz="1600" u="sng" dirty="0"/>
              <a:t>is defective</a:t>
            </a:r>
            <a:r>
              <a:rPr lang="en-US" sz="1600" dirty="0"/>
              <a:t> if the machine </a:t>
            </a:r>
            <a:r>
              <a:rPr lang="en-US" sz="1600" u="sng" dirty="0"/>
              <a:t>says its defective</a:t>
            </a:r>
            <a:r>
              <a:rPr lang="en-US" sz="1600" dirty="0"/>
              <a:t>?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166FF72-3B84-4098-0F14-F7A5D6D0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03" y="238892"/>
            <a:ext cx="4960442" cy="1946973"/>
          </a:xfrm>
          <a:prstGeom prst="rect">
            <a:avLst/>
          </a:prstGeom>
        </p:spPr>
      </p:pic>
      <p:pic>
        <p:nvPicPr>
          <p:cNvPr id="45" name="Picture 2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787B51-0034-3DFC-D51F-2C36B20DDB45}"/>
              </a:ext>
            </a:extLst>
          </p:cNvPr>
          <p:cNvSpPr txBox="1"/>
          <p:nvPr/>
        </p:nvSpPr>
        <p:spPr>
          <a:xfrm>
            <a:off x="5766394" y="2181640"/>
            <a:ext cx="648814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P(is defective | says defective) </a:t>
            </a:r>
            <a:endParaRPr lang="en-US" sz="2000">
              <a:ea typeface="+mn-lt"/>
              <a:cs typeface="+mn-lt"/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=</a:t>
            </a:r>
            <a:endParaRPr lang="en-US" dirty="0"/>
          </a:p>
          <a:p>
            <a:pPr algn="ctr"/>
            <a:endParaRPr lang="en-US" sz="2000" u="sng" dirty="0">
              <a:ea typeface="+mn-lt"/>
              <a:cs typeface="+mn-lt"/>
            </a:endParaRPr>
          </a:p>
          <a:p>
            <a:pPr algn="ctr"/>
            <a:r>
              <a:rPr lang="en-US" sz="2000" u="sng" dirty="0">
                <a:ea typeface="+mn-lt"/>
                <a:cs typeface="+mn-lt"/>
              </a:rPr>
              <a:t>P(says defective| is defective)*P(defective)</a:t>
            </a:r>
            <a:endParaRPr lang="en-US" sz="2000" u="sng" dirty="0"/>
          </a:p>
          <a:p>
            <a:pPr algn="ctr"/>
            <a:r>
              <a:rPr lang="en-US" sz="1200" dirty="0">
                <a:ea typeface="+mn-lt"/>
                <a:cs typeface="+mn-lt"/>
              </a:rPr>
              <a:t>P(says defective| is defective)*P(defective)+P(says defective | not defective)*P(not defective)</a:t>
            </a:r>
            <a:endParaRPr lang="en-US" sz="1200" dirty="0"/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en-US" sz="2000" dirty="0">
                <a:ea typeface="+mn-lt"/>
                <a:cs typeface="+mn-lt"/>
              </a:rPr>
              <a:t>=</a:t>
            </a:r>
            <a:endParaRPr lang="en-US" dirty="0"/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2000" u="sng" dirty="0">
                <a:ea typeface="+mn-lt"/>
                <a:cs typeface="+mn-lt"/>
              </a:rPr>
              <a:t>(0.98)(0.001)</a:t>
            </a:r>
          </a:p>
          <a:p>
            <a:pPr algn="ctr"/>
            <a:r>
              <a:rPr lang="en-US" sz="2000" dirty="0">
                <a:ea typeface="+mn-lt"/>
                <a:cs typeface="+mn-lt"/>
              </a:rPr>
              <a:t>(0.98)(0.001)+(0.01)(0.99)</a:t>
            </a:r>
            <a:endParaRPr lang="en-US" sz="2000" dirty="0"/>
          </a:p>
          <a:p>
            <a:pPr algn="ctr"/>
            <a:r>
              <a:rPr lang="en-US" sz="2000" dirty="0">
                <a:ea typeface="+mn-lt"/>
                <a:cs typeface="+mn-lt"/>
              </a:rPr>
              <a:t>=</a:t>
            </a:r>
          </a:p>
          <a:p>
            <a:pPr algn="ctr"/>
            <a:r>
              <a:rPr lang="en-US" sz="2000" dirty="0">
                <a:ea typeface="+mn-lt"/>
                <a:cs typeface="+mn-lt"/>
              </a:rPr>
              <a:t>0.09 or </a:t>
            </a:r>
            <a:r>
              <a:rPr lang="en-US" sz="2000" u="sng" dirty="0">
                <a:ea typeface="+mn-lt"/>
                <a:cs typeface="+mn-lt"/>
              </a:rPr>
              <a:t>9%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41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C3C28-43E0-C1EF-5CB7-A6E8010E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What does this imply?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589EBC6A-E933-80F5-623C-FFABF44F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29" y="1275798"/>
            <a:ext cx="4960442" cy="3720331"/>
          </a:xfrm>
          <a:prstGeom prst="rect">
            <a:avLst/>
          </a:prstGeom>
        </p:spPr>
      </p:pic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FBCBEE3-F325-A83E-CB84-BA0BF912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/>
              <a:t>When the machine says a product is defective, there is an 9% chance of it actually being defective</a:t>
            </a:r>
          </a:p>
          <a:p>
            <a:r>
              <a:rPr lang="en-US" dirty="0"/>
              <a:t>Does this mean the machine is near useless?</a:t>
            </a:r>
          </a:p>
          <a:p>
            <a:r>
              <a:rPr lang="en-US" dirty="0"/>
              <a:t>The machine is conditionally very accurate </a:t>
            </a:r>
          </a:p>
          <a:p>
            <a:r>
              <a:rPr lang="en-US" dirty="0"/>
              <a:t>Unconditionally, not so much</a:t>
            </a: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FD2A-65C3-8C9D-37D9-41FCC30A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try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79EA-047A-5A7D-603B-B5429720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Scan the product that was claimed to be defective again</a:t>
            </a:r>
          </a:p>
          <a:p>
            <a:r>
              <a:rPr lang="en-US" dirty="0"/>
              <a:t>It again says positive, what is the likelihood now that it is actually defective? </a:t>
            </a:r>
          </a:p>
          <a:p>
            <a:r>
              <a:rPr lang="en-US" dirty="0"/>
              <a:t>Plug the calculated value from the last scan back into the formula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>
                <a:ea typeface="+mn-lt"/>
                <a:cs typeface="+mn-lt"/>
              </a:rPr>
              <a:t>(0.98)(0.09)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(0.98)(0.09)+(0.01)(0.99) 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0.899 or nearly 90%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r>
              <a:rPr lang="en-US" dirty="0"/>
              <a:t>We are now 90% confident that the product is defective.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38CBB2-04B5-4ED2-92CA-ABA779049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ECE436-E5C5-4600-9DAE-6A66A788E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11FA8B-EF3B-D7B6-ACFA-E2E9C331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Closing thoughts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1BF76C-52E4-494B-86F2-4CBAC20E3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F362-E3D1-6BA6-255C-C3F51702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A useful tool for updating our beliefs</a:t>
            </a:r>
          </a:p>
          <a:p>
            <a:r>
              <a:rPr lang="en-US" dirty="0"/>
              <a:t>Used by Alan Turing to crack the enigma code</a:t>
            </a:r>
          </a:p>
          <a:p>
            <a:r>
              <a:rPr lang="en-US" dirty="0"/>
              <a:t>Used to find a lost nuclear bomb</a:t>
            </a:r>
          </a:p>
          <a:p>
            <a:r>
              <a:rPr lang="en-US" dirty="0"/>
              <a:t>Used today in genetic research 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703AE-95DE-4C43-8272-BB33A5AD4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F4B413-F360-4A9A-8F55-79C396170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29C2B7-6BA1-4DC0-8ED1-044AFBE4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63D39252-9E13-F39D-A35C-F429E47ED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r="5" b="5"/>
          <a:stretch/>
        </p:blipFill>
        <p:spPr>
          <a:xfrm>
            <a:off x="8116373" y="1116344"/>
            <a:ext cx="2799103" cy="185078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CBBEEB-F7A5-FAF9-CB3A-4F559EE5D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38" r="3" b="2948"/>
          <a:stretch/>
        </p:blipFill>
        <p:spPr>
          <a:xfrm>
            <a:off x="8116373" y="3131726"/>
            <a:ext cx="2799103" cy="18507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24E7C2-F39B-4280-9B81-F15BBD93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81DAA9-C4BA-4BB3-8F4B-3BC4B43EB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9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56DE4BC-2137-6B3B-0290-9D4BEB11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54" b="103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07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Bayes’ Theorem </vt:lpstr>
      <vt:lpstr>Thomas Bayes </vt:lpstr>
      <vt:lpstr>What is bAye's theorem?</vt:lpstr>
      <vt:lpstr>How does it work?</vt:lpstr>
      <vt:lpstr>In practice:  Defect detection</vt:lpstr>
      <vt:lpstr>What does this imply?</vt:lpstr>
      <vt:lpstr>What if we try again?</vt:lpstr>
      <vt:lpstr>Closing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414</cp:revision>
  <dcterms:created xsi:type="dcterms:W3CDTF">2022-05-17T23:36:19Z</dcterms:created>
  <dcterms:modified xsi:type="dcterms:W3CDTF">2022-05-22T00:30:29Z</dcterms:modified>
</cp:coreProperties>
</file>