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7"/>
    <p:restoredTop sz="96327"/>
  </p:normalViewPr>
  <p:slideViewPr>
    <p:cSldViewPr snapToGrid="0">
      <p:cViewPr varScale="1">
        <p:scale>
          <a:sx n="136" d="100"/>
          <a:sy n="136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Investigating Various Consensus Mechanisms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Nathaniel </a:t>
            </a:r>
            <a:r>
              <a:rPr lang="en-US" dirty="0" err="1"/>
              <a:t>Nemenzo</a:t>
            </a:r>
            <a:r>
              <a:rPr lang="en-US" dirty="0"/>
              <a:t> – Intern (GSFC)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F0C-2ED4-E317-1CB6-52548157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564C-8864-6F2E-E37A-2226F23A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2743200" cy="3436483"/>
          </a:xfrm>
        </p:spPr>
        <p:txBody>
          <a:bodyPr/>
          <a:lstStyle/>
          <a:p>
            <a:r>
              <a:rPr lang="en-US" sz="2000" b="1" dirty="0"/>
              <a:t>Proof of activity is a consensus algorithm which combines </a:t>
            </a:r>
            <a:r>
              <a:rPr lang="en-US" sz="2000" b="1" dirty="0" err="1"/>
              <a:t>PoW</a:t>
            </a:r>
            <a:r>
              <a:rPr lang="en-US" sz="2000" b="1" dirty="0"/>
              <a:t> and </a:t>
            </a:r>
            <a:r>
              <a:rPr lang="en-US" sz="2000" b="1" dirty="0" err="1"/>
              <a:t>PoS.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DB2A-8207-6B09-5ED7-1AEB8CE1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6FCD-F497-930A-2437-670879C0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24F9-C133-BFA8-D732-53DC5C76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27306D-1C00-9B1D-7D0C-E843798C272E}"/>
              </a:ext>
            </a:extLst>
          </p:cNvPr>
          <p:cNvSpPr txBox="1">
            <a:spLocks/>
          </p:cNvSpPr>
          <p:nvPr/>
        </p:nvSpPr>
        <p:spPr>
          <a:xfrm>
            <a:off x="3910693" y="2653166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The network starts off as </a:t>
            </a:r>
            <a:r>
              <a:rPr lang="en-US" sz="2000" b="1" dirty="0" err="1"/>
              <a:t>PoW</a:t>
            </a:r>
            <a:r>
              <a:rPr lang="en-US" sz="2000" b="1" dirty="0"/>
              <a:t> but switches to </a:t>
            </a:r>
            <a:r>
              <a:rPr lang="en-US" sz="2000" b="1" dirty="0" err="1"/>
              <a:t>PoS</a:t>
            </a:r>
            <a:r>
              <a:rPr lang="en-US" sz="2000" b="1" dirty="0"/>
              <a:t> when the number of blocks reaches some threshold.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4A2D3-F440-B44F-BDC2-F4DBC8180535}"/>
              </a:ext>
            </a:extLst>
          </p:cNvPr>
          <p:cNvSpPr txBox="1">
            <a:spLocks/>
          </p:cNvSpPr>
          <p:nvPr/>
        </p:nvSpPr>
        <p:spPr>
          <a:xfrm>
            <a:off x="7069052" y="2653165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PoA</a:t>
            </a:r>
            <a:r>
              <a:rPr lang="en-US" sz="2000" b="1" dirty="0"/>
              <a:t> is designed to strike a balance between energy consumption of </a:t>
            </a:r>
            <a:r>
              <a:rPr lang="en-US" sz="2000" b="1" dirty="0" err="1"/>
              <a:t>PoW</a:t>
            </a:r>
            <a:r>
              <a:rPr lang="en-US" sz="2000" b="1" dirty="0"/>
              <a:t> and centralization concerns of </a:t>
            </a:r>
            <a:r>
              <a:rPr lang="en-US" sz="2000" b="1" dirty="0" err="1"/>
              <a:t>PoS.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369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F0C-2ED4-E317-1CB6-52548157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564C-8864-6F2E-E37A-2226F23A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2743200" cy="3436483"/>
          </a:xfrm>
        </p:spPr>
        <p:txBody>
          <a:bodyPr/>
          <a:lstStyle/>
          <a:p>
            <a:r>
              <a:rPr lang="en-US" sz="2000" b="1" dirty="0"/>
              <a:t>Proof of location is a consensus algorithm in which nodes use location data to verify that a device is at a specific location.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DB2A-8207-6B09-5ED7-1AEB8CE1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6FCD-F497-930A-2437-670879C0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24F9-C133-BFA8-D732-53DC5C76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27306D-1C00-9B1D-7D0C-E843798C272E}"/>
              </a:ext>
            </a:extLst>
          </p:cNvPr>
          <p:cNvSpPr txBox="1">
            <a:spLocks/>
          </p:cNvSpPr>
          <p:nvPr/>
        </p:nvSpPr>
        <p:spPr>
          <a:xfrm>
            <a:off x="3910693" y="2653166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This can be useful for verifying attendance, tracking inventory, and other location-related applications.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4A2D3-F440-B44F-BDC2-F4DBC8180535}"/>
              </a:ext>
            </a:extLst>
          </p:cNvPr>
          <p:cNvSpPr txBox="1">
            <a:spLocks/>
          </p:cNvSpPr>
          <p:nvPr/>
        </p:nvSpPr>
        <p:spPr>
          <a:xfrm>
            <a:off x="7069052" y="2653165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PoL</a:t>
            </a:r>
            <a:r>
              <a:rPr lang="en-US" sz="2000" b="1" dirty="0"/>
              <a:t> is designed to ensure that location data is reliable and secure.</a:t>
            </a:r>
          </a:p>
        </p:txBody>
      </p:sp>
    </p:spTree>
    <p:extLst>
      <p:ext uri="{BB962C8B-B14F-4D97-AF65-F5344CB8AC3E}">
        <p14:creationId xmlns:p14="http://schemas.microsoft.com/office/powerpoint/2010/main" val="385480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983E-1D1A-4BF5-0CB7-C49DE335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TPS 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476B-1B4B-D61D-ED6F-962F9A8D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07DE0-B873-3C67-52DE-4DECBDB5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194A-8B89-D40A-3F62-8A555B0F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C707922-A5BD-4640-3D44-C6384D31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050" y="2523958"/>
            <a:ext cx="2743200" cy="3436483"/>
          </a:xfrm>
        </p:spPr>
        <p:txBody>
          <a:bodyPr/>
          <a:lstStyle/>
          <a:p>
            <a:r>
              <a:rPr lang="en-US" sz="2000" b="1" dirty="0"/>
              <a:t>TPS (transactions per second) refers to the amount of transactions that a blockchain can process in a second.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AD5DD4-3D7F-6C40-7652-D5E96E8BFD8A}"/>
              </a:ext>
            </a:extLst>
          </p:cNvPr>
          <p:cNvSpPr txBox="1">
            <a:spLocks/>
          </p:cNvSpPr>
          <p:nvPr/>
        </p:nvSpPr>
        <p:spPr>
          <a:xfrm>
            <a:off x="3910693" y="2653166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TPS relies on many aspects of the blockchain, including the consensus mechanism used in the blockchain.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EE230D4-DFC4-F017-4269-4334849C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71229"/>
              </p:ext>
            </p:extLst>
          </p:nvPr>
        </p:nvGraphicFramePr>
        <p:xfrm>
          <a:off x="6892234" y="2653166"/>
          <a:ext cx="4408558" cy="277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279">
                  <a:extLst>
                    <a:ext uri="{9D8B030D-6E8A-4147-A177-3AD203B41FA5}">
                      <a16:colId xmlns:a16="http://schemas.microsoft.com/office/drawing/2014/main" val="3895621334"/>
                    </a:ext>
                  </a:extLst>
                </a:gridCol>
                <a:gridCol w="2204279">
                  <a:extLst>
                    <a:ext uri="{9D8B030D-6E8A-4147-A177-3AD203B41FA5}">
                      <a16:colId xmlns:a16="http://schemas.microsoft.com/office/drawing/2014/main" val="1317805829"/>
                    </a:ext>
                  </a:extLst>
                </a:gridCol>
              </a:tblGrid>
              <a:tr h="694727">
                <a:tc>
                  <a:txBody>
                    <a:bodyPr/>
                    <a:lstStyle/>
                    <a:p>
                      <a:r>
                        <a:rPr lang="en-US" dirty="0"/>
                        <a:t>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26494"/>
                  </a:ext>
                </a:extLst>
              </a:tr>
              <a:tr h="694727">
                <a:tc>
                  <a:txBody>
                    <a:bodyPr/>
                    <a:lstStyle/>
                    <a:p>
                      <a:r>
                        <a:rPr lang="en-US" dirty="0"/>
                        <a:t>Bitcoin (</a:t>
                      </a:r>
                      <a:r>
                        <a:rPr lang="en-US" dirty="0" err="1"/>
                        <a:t>PoW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15799"/>
                  </a:ext>
                </a:extLst>
              </a:tr>
              <a:tr h="694727">
                <a:tc>
                  <a:txBody>
                    <a:bodyPr/>
                    <a:lstStyle/>
                    <a:p>
                      <a:r>
                        <a:rPr lang="en-US" dirty="0"/>
                        <a:t>Ethereum (</a:t>
                      </a:r>
                      <a:r>
                        <a:rPr lang="en-US" dirty="0" err="1"/>
                        <a:t>PoS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3469"/>
                  </a:ext>
                </a:extLst>
              </a:tr>
              <a:tr h="694727">
                <a:tc>
                  <a:txBody>
                    <a:bodyPr/>
                    <a:lstStyle/>
                    <a:p>
                      <a:r>
                        <a:rPr lang="en-US" dirty="0"/>
                        <a:t>Solana (</a:t>
                      </a:r>
                      <a:r>
                        <a:rPr lang="en-US" dirty="0" err="1"/>
                        <a:t>PoH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88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9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B1A9-678B-67AC-B42E-84388AA7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Finality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7806-E8A2-2753-503E-71063F95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7DC4-7C93-106A-F28A-6E04A2E6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C607-9CC2-6CF9-6E60-13809D77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FFA3047-2E65-DC23-3B7D-D0E7EA6C4AC9}"/>
              </a:ext>
            </a:extLst>
          </p:cNvPr>
          <p:cNvSpPr txBox="1">
            <a:spLocks/>
          </p:cNvSpPr>
          <p:nvPr/>
        </p:nvSpPr>
        <p:spPr>
          <a:xfrm>
            <a:off x="750050" y="2523958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Block finality refers to the immutability of past transactions. Before the block is finalized, transactions can still be rejected and nullified.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16B982-71FD-EA81-174A-0FD98C075CF0}"/>
              </a:ext>
            </a:extLst>
          </p:cNvPr>
          <p:cNvSpPr txBox="1">
            <a:spLocks/>
          </p:cNvSpPr>
          <p:nvPr/>
        </p:nvSpPr>
        <p:spPr>
          <a:xfrm>
            <a:off x="3910693" y="2653166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Finality relies on the consensus algorithm used by the network. Different algorithms decide block finality differently.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56A7F76-EF0E-74A4-1A2A-875D5EDC5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83106"/>
              </p:ext>
            </p:extLst>
          </p:nvPr>
        </p:nvGraphicFramePr>
        <p:xfrm>
          <a:off x="7237751" y="2616982"/>
          <a:ext cx="3850326" cy="354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163">
                  <a:extLst>
                    <a:ext uri="{9D8B030D-6E8A-4147-A177-3AD203B41FA5}">
                      <a16:colId xmlns:a16="http://schemas.microsoft.com/office/drawing/2014/main" val="84901422"/>
                    </a:ext>
                  </a:extLst>
                </a:gridCol>
                <a:gridCol w="1925163">
                  <a:extLst>
                    <a:ext uri="{9D8B030D-6E8A-4147-A177-3AD203B41FA5}">
                      <a16:colId xmlns:a16="http://schemas.microsoft.com/office/drawing/2014/main" val="3957576025"/>
                    </a:ext>
                  </a:extLst>
                </a:gridCol>
              </a:tblGrid>
              <a:tr h="922787">
                <a:tc>
                  <a:txBody>
                    <a:bodyPr/>
                    <a:lstStyle/>
                    <a:p>
                      <a:r>
                        <a:rPr lang="en-US" dirty="0"/>
                        <a:t>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Time to Finality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85718"/>
                  </a:ext>
                </a:extLst>
              </a:tr>
              <a:tr h="872474">
                <a:tc>
                  <a:txBody>
                    <a:bodyPr/>
                    <a:lstStyle/>
                    <a:p>
                      <a:r>
                        <a:rPr lang="en-US" dirty="0"/>
                        <a:t>Bitcoin (</a:t>
                      </a:r>
                      <a:r>
                        <a:rPr lang="en-US" dirty="0" err="1"/>
                        <a:t>PoW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78398"/>
                  </a:ext>
                </a:extLst>
              </a:tr>
              <a:tr h="872474">
                <a:tc>
                  <a:txBody>
                    <a:bodyPr/>
                    <a:lstStyle/>
                    <a:p>
                      <a:r>
                        <a:rPr lang="en-US" dirty="0"/>
                        <a:t>Ethereum (</a:t>
                      </a:r>
                      <a:r>
                        <a:rPr lang="en-US" dirty="0" err="1"/>
                        <a:t>PoS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13664"/>
                  </a:ext>
                </a:extLst>
              </a:tr>
              <a:tr h="872474">
                <a:tc>
                  <a:txBody>
                    <a:bodyPr/>
                    <a:lstStyle/>
                    <a:p>
                      <a:r>
                        <a:rPr lang="en-US" dirty="0" err="1"/>
                        <a:t>Filecoin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PoST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2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76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/>
              <a:t>Proof of:</a:t>
            </a:r>
          </a:p>
          <a:p>
            <a:r>
              <a:rPr lang="en-US" sz="1800" dirty="0"/>
              <a:t>	- Work</a:t>
            </a:r>
          </a:p>
          <a:p>
            <a:r>
              <a:rPr lang="en-US" sz="1800" dirty="0"/>
              <a:t>	- Stake</a:t>
            </a:r>
          </a:p>
          <a:p>
            <a:r>
              <a:rPr lang="en-US" sz="1800" dirty="0"/>
              <a:t>	- Storage</a:t>
            </a:r>
          </a:p>
          <a:p>
            <a:r>
              <a:rPr lang="en-US" sz="1800" dirty="0"/>
              <a:t>	- Time</a:t>
            </a:r>
          </a:p>
          <a:p>
            <a:r>
              <a:rPr lang="en-US" sz="1800" dirty="0"/>
              <a:t>	- Coverage</a:t>
            </a:r>
          </a:p>
          <a:p>
            <a:r>
              <a:rPr lang="en-US" sz="1800" dirty="0"/>
              <a:t>	- Burn</a:t>
            </a:r>
          </a:p>
          <a:p>
            <a:r>
              <a:rPr lang="en-US" sz="1800" dirty="0"/>
              <a:t>	- Activity</a:t>
            </a:r>
          </a:p>
          <a:p>
            <a:r>
              <a:rPr lang="en-US" sz="1800" dirty="0"/>
              <a:t>	- Elapsed Time</a:t>
            </a:r>
          </a:p>
          <a:p>
            <a:r>
              <a:rPr lang="en-US" sz="1800" dirty="0"/>
              <a:t>	- Location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153" y="2663107"/>
            <a:ext cx="3414447" cy="264438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The validation and confirmation of transactions is a shared function of all the nodes in a blockchain. This is known as </a:t>
            </a:r>
            <a:r>
              <a:rPr lang="en-US" b="1" dirty="0"/>
              <a:t>consensus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260464-A3AC-CD7F-E950-489DED05829B}"/>
              </a:ext>
            </a:extLst>
          </p:cNvPr>
          <p:cNvSpPr txBox="1">
            <a:spLocks/>
          </p:cNvSpPr>
          <p:nvPr/>
        </p:nvSpPr>
        <p:spPr>
          <a:xfrm>
            <a:off x="4038600" y="2663107"/>
            <a:ext cx="4114800" cy="3035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Consensus makes the blockchain more trustable and leads to the removal of centralized authority from the transaction framework.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4D3CD0-596A-6E19-9138-BBD5A053A00F}"/>
              </a:ext>
            </a:extLst>
          </p:cNvPr>
          <p:cNvSpPr txBox="1">
            <a:spLocks/>
          </p:cNvSpPr>
          <p:nvPr/>
        </p:nvSpPr>
        <p:spPr>
          <a:xfrm>
            <a:off x="7954161" y="2663106"/>
            <a:ext cx="4114800" cy="3035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choice of underlying consensus algorithm is dictated by the type of blockchain and its purpose.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F0C-2ED4-E317-1CB6-52548157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564C-8864-6F2E-E37A-2226F23A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2743200" cy="3436483"/>
          </a:xfrm>
        </p:spPr>
        <p:txBody>
          <a:bodyPr/>
          <a:lstStyle/>
          <a:p>
            <a:r>
              <a:rPr lang="en-US" sz="2000" b="1" dirty="0"/>
              <a:t>Proof of work is a consensus algorithm in which nodes compete to solve a computational puzzle to create new blocks and validate transactions.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DB2A-8207-6B09-5ED7-1AEB8CE1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6FCD-F497-930A-2437-670879C0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24F9-C133-BFA8-D732-53DC5C76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27306D-1C00-9B1D-7D0C-E843798C272E}"/>
              </a:ext>
            </a:extLst>
          </p:cNvPr>
          <p:cNvSpPr txBox="1">
            <a:spLocks/>
          </p:cNvSpPr>
          <p:nvPr/>
        </p:nvSpPr>
        <p:spPr>
          <a:xfrm>
            <a:off x="3910693" y="2653166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At a high level, nodes called ‘miners’ expend computational effort solving to solve a problem. After the problem is solved, a block is added to the chain.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4A2D3-F440-B44F-BDC2-F4DBC8180535}"/>
              </a:ext>
            </a:extLst>
          </p:cNvPr>
          <p:cNvSpPr txBox="1">
            <a:spLocks/>
          </p:cNvSpPr>
          <p:nvPr/>
        </p:nvSpPr>
        <p:spPr>
          <a:xfrm>
            <a:off x="7069052" y="2653165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PoW</a:t>
            </a:r>
            <a:r>
              <a:rPr lang="en-US" sz="2000" b="1" dirty="0"/>
              <a:t> is extremely energy inefficient; Bitcoin’s energy consumption is equal to the country of Switzerland. </a:t>
            </a:r>
          </a:p>
        </p:txBody>
      </p:sp>
    </p:spTree>
    <p:extLst>
      <p:ext uri="{BB962C8B-B14F-4D97-AF65-F5344CB8AC3E}">
        <p14:creationId xmlns:p14="http://schemas.microsoft.com/office/powerpoint/2010/main" val="186716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F0C-2ED4-E317-1CB6-52548157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Stake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564C-8864-6F2E-E37A-2226F23A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2743200" cy="3436483"/>
          </a:xfrm>
        </p:spPr>
        <p:txBody>
          <a:bodyPr/>
          <a:lstStyle/>
          <a:p>
            <a:r>
              <a:rPr lang="en-US" sz="2000" b="1" dirty="0"/>
              <a:t>Proof of stake is a consensus algorithm in which nodes are selected to create new blocks and validate transactions based on their ‘stake’ in the network (some asset).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DB2A-8207-6B09-5ED7-1AEB8CE1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6FCD-F497-930A-2437-670879C0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24F9-C133-BFA8-D732-53DC5C76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27306D-1C00-9B1D-7D0C-E843798C272E}"/>
              </a:ext>
            </a:extLst>
          </p:cNvPr>
          <p:cNvSpPr txBox="1">
            <a:spLocks/>
          </p:cNvSpPr>
          <p:nvPr/>
        </p:nvSpPr>
        <p:spPr>
          <a:xfrm>
            <a:off x="3910693" y="2653166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Nodes compete to be selected as the next validator by putting their own funds at stake. If malicious, then the funds are withheld.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4A2D3-F440-B44F-BDC2-F4DBC8180535}"/>
              </a:ext>
            </a:extLst>
          </p:cNvPr>
          <p:cNvSpPr txBox="1">
            <a:spLocks/>
          </p:cNvSpPr>
          <p:nvPr/>
        </p:nvSpPr>
        <p:spPr>
          <a:xfrm>
            <a:off x="7069052" y="2653165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PoS</a:t>
            </a:r>
            <a:r>
              <a:rPr lang="en-US" sz="2000" b="1" dirty="0"/>
              <a:t> is an energy-efficient alternative to </a:t>
            </a:r>
            <a:r>
              <a:rPr lang="en-US" sz="2000" b="1" dirty="0" err="1"/>
              <a:t>PoW</a:t>
            </a:r>
            <a:r>
              <a:rPr lang="en-US" sz="2000" b="1" dirty="0"/>
              <a:t> with a form of punishment for malicious nodes</a:t>
            </a:r>
          </a:p>
        </p:txBody>
      </p:sp>
    </p:spTree>
    <p:extLst>
      <p:ext uri="{BB962C8B-B14F-4D97-AF65-F5344CB8AC3E}">
        <p14:creationId xmlns:p14="http://schemas.microsoft.com/office/powerpoint/2010/main" val="231076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F0C-2ED4-E317-1CB6-52548157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564C-8864-6F2E-E37A-2226F23A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2743200" cy="3436483"/>
          </a:xfrm>
        </p:spPr>
        <p:txBody>
          <a:bodyPr/>
          <a:lstStyle/>
          <a:p>
            <a:r>
              <a:rPr lang="en-US" sz="2000" b="1" dirty="0"/>
              <a:t>Proof of stake is a consensus algorithm in which nodes are selected to prove that they are correctly storing data on behalf of the network.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DB2A-8207-6B09-5ED7-1AEB8CE1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6FCD-F497-930A-2437-670879C0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24F9-C133-BFA8-D732-53DC5C76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27306D-1C00-9B1D-7D0C-E843798C272E}"/>
              </a:ext>
            </a:extLst>
          </p:cNvPr>
          <p:cNvSpPr txBox="1">
            <a:spLocks/>
          </p:cNvSpPr>
          <p:nvPr/>
        </p:nvSpPr>
        <p:spPr>
          <a:xfrm>
            <a:off x="3910693" y="2653166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This proof involves providing cryptographic proofs or hashes that demonstrate that the stored data is intact.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4A2D3-F440-B44F-BDC2-F4DBC8180535}"/>
              </a:ext>
            </a:extLst>
          </p:cNvPr>
          <p:cNvSpPr txBox="1">
            <a:spLocks/>
          </p:cNvSpPr>
          <p:nvPr/>
        </p:nvSpPr>
        <p:spPr>
          <a:xfrm>
            <a:off x="7069052" y="2653165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PoSt</a:t>
            </a:r>
            <a:r>
              <a:rPr lang="en-US" sz="2000" b="1" dirty="0"/>
              <a:t> is designed to ensure that data stored on the network is secure and not tampered with while providing an incentive to storing data through cryptocurrency.</a:t>
            </a:r>
          </a:p>
        </p:txBody>
      </p:sp>
    </p:spTree>
    <p:extLst>
      <p:ext uri="{BB962C8B-B14F-4D97-AF65-F5344CB8AC3E}">
        <p14:creationId xmlns:p14="http://schemas.microsoft.com/office/powerpoint/2010/main" val="347272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F0C-2ED4-E317-1CB6-52548157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564C-8864-6F2E-E37A-2226F23A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2743200" cy="3436483"/>
          </a:xfrm>
        </p:spPr>
        <p:txBody>
          <a:bodyPr/>
          <a:lstStyle/>
          <a:p>
            <a:r>
              <a:rPr lang="en-US" sz="2000" b="1" dirty="0"/>
              <a:t>Proof of time is a consensus algorithm in which nodes are selected based on time within the network and history.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DB2A-8207-6B09-5ED7-1AEB8CE1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6FCD-F497-930A-2437-670879C0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24F9-C133-BFA8-D732-53DC5C76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27306D-1C00-9B1D-7D0C-E843798C272E}"/>
              </a:ext>
            </a:extLst>
          </p:cNvPr>
          <p:cNvSpPr txBox="1">
            <a:spLocks/>
          </p:cNvSpPr>
          <p:nvPr/>
        </p:nvSpPr>
        <p:spPr>
          <a:xfrm>
            <a:off x="3910693" y="2653166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The </a:t>
            </a:r>
            <a:r>
              <a:rPr lang="en-US" sz="2000" b="1" dirty="0" err="1"/>
              <a:t>PoT</a:t>
            </a:r>
            <a:r>
              <a:rPr lang="en-US" sz="2000" b="1" dirty="0"/>
              <a:t> mechanism is a two step process involving both soft and hard voting.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4A2D3-F440-B44F-BDC2-F4DBC8180535}"/>
              </a:ext>
            </a:extLst>
          </p:cNvPr>
          <p:cNvSpPr txBox="1">
            <a:spLocks/>
          </p:cNvSpPr>
          <p:nvPr/>
        </p:nvSpPr>
        <p:spPr>
          <a:xfrm>
            <a:off x="7069052" y="2653165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PoT</a:t>
            </a:r>
            <a:r>
              <a:rPr lang="en-US" sz="2000" b="1" dirty="0"/>
              <a:t> is designed to ensure that the network selects verifiers as democratically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427524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F0C-2ED4-E317-1CB6-52548157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564C-8864-6F2E-E37A-2226F23A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2743200" cy="3436483"/>
          </a:xfrm>
        </p:spPr>
        <p:txBody>
          <a:bodyPr/>
          <a:lstStyle/>
          <a:p>
            <a:r>
              <a:rPr lang="en-US" sz="2000" b="1" dirty="0"/>
              <a:t>Proof of coverage is a consensus algorithm in which nodes prove that they are providing wireless network coverage in a given area.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DB2A-8207-6B09-5ED7-1AEB8CE1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6FCD-F497-930A-2437-670879C0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24F9-C133-BFA8-D732-53DC5C76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27306D-1C00-9B1D-7D0C-E843798C272E}"/>
              </a:ext>
            </a:extLst>
          </p:cNvPr>
          <p:cNvSpPr txBox="1">
            <a:spLocks/>
          </p:cNvSpPr>
          <p:nvPr/>
        </p:nvSpPr>
        <p:spPr>
          <a:xfrm>
            <a:off x="3910693" y="2653166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This is done by using specialized hardware or software to capture signals and verify the range.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4A2D3-F440-B44F-BDC2-F4DBC8180535}"/>
              </a:ext>
            </a:extLst>
          </p:cNvPr>
          <p:cNvSpPr txBox="1">
            <a:spLocks/>
          </p:cNvSpPr>
          <p:nvPr/>
        </p:nvSpPr>
        <p:spPr>
          <a:xfrm>
            <a:off x="7069052" y="2653165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PoC is designed to ensure that network coverage is sufficient and reliable, enabling IoT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86021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F0C-2ED4-E317-1CB6-52548157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Burn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564C-8864-6F2E-E37A-2226F23A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2743200" cy="3436483"/>
          </a:xfrm>
        </p:spPr>
        <p:txBody>
          <a:bodyPr/>
          <a:lstStyle/>
          <a:p>
            <a:r>
              <a:rPr lang="en-US" sz="2000" b="1" dirty="0"/>
              <a:t>Proof of coverage is a consensus algorithm in which nodes ‘burn’ their own tokens to gain new tokens or new abilities, such as block creation.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DB2A-8207-6B09-5ED7-1AEB8CE1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6FCD-F497-930A-2437-670879C0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24F9-C133-BFA8-D732-53DC5C76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27306D-1C00-9B1D-7D0C-E843798C272E}"/>
              </a:ext>
            </a:extLst>
          </p:cNvPr>
          <p:cNvSpPr txBox="1">
            <a:spLocks/>
          </p:cNvSpPr>
          <p:nvPr/>
        </p:nvSpPr>
        <p:spPr>
          <a:xfrm>
            <a:off x="3910693" y="2653166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PoB</a:t>
            </a:r>
            <a:r>
              <a:rPr lang="en-US" sz="2000" b="1" dirty="0"/>
              <a:t> has been criticized to create deflationary pressures in the economy (less currency going around).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4A2D3-F440-B44F-BDC2-F4DBC8180535}"/>
              </a:ext>
            </a:extLst>
          </p:cNvPr>
          <p:cNvSpPr txBox="1">
            <a:spLocks/>
          </p:cNvSpPr>
          <p:nvPr/>
        </p:nvSpPr>
        <p:spPr>
          <a:xfrm>
            <a:off x="7069052" y="2653165"/>
            <a:ext cx="2743200" cy="343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PoB</a:t>
            </a:r>
            <a:r>
              <a:rPr lang="en-US" sz="2000" b="1" dirty="0"/>
              <a:t> is designed to create a more equitable distribution of tokens and to mitigate environmental effects.</a:t>
            </a:r>
          </a:p>
        </p:txBody>
      </p:sp>
    </p:spTree>
    <p:extLst>
      <p:ext uri="{BB962C8B-B14F-4D97-AF65-F5344CB8AC3E}">
        <p14:creationId xmlns:p14="http://schemas.microsoft.com/office/powerpoint/2010/main" val="137125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15719</TotalTime>
  <Words>795</Words>
  <Application>Microsoft Macintosh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Investigating Various Consensus Mechanisms</vt:lpstr>
      <vt:lpstr>Agenda</vt:lpstr>
      <vt:lpstr>Introduction</vt:lpstr>
      <vt:lpstr>Proof of Work</vt:lpstr>
      <vt:lpstr>Proof of Stake</vt:lpstr>
      <vt:lpstr>Proof of Storage</vt:lpstr>
      <vt:lpstr>Proof of Time</vt:lpstr>
      <vt:lpstr>Proof of Coverage</vt:lpstr>
      <vt:lpstr>Proof of Burn</vt:lpstr>
      <vt:lpstr>Proof of Activity</vt:lpstr>
      <vt:lpstr>Proof of Location</vt:lpstr>
      <vt:lpstr>TPS Comparison</vt:lpstr>
      <vt:lpstr>Block Finality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Various Consensus Mechanisms</dc:title>
  <dc:creator>Nemenzo, Nathaniel</dc:creator>
  <cp:lastModifiedBy>Nemenzo, Nathaniel</cp:lastModifiedBy>
  <cp:revision>2</cp:revision>
  <dcterms:created xsi:type="dcterms:W3CDTF">2023-02-16T00:39:41Z</dcterms:created>
  <dcterms:modified xsi:type="dcterms:W3CDTF">2023-02-27T00:31:42Z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