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57" r:id="rId4"/>
    <p:sldId id="258" r:id="rId5"/>
    <p:sldId id="259" r:id="rId6"/>
    <p:sldId id="260"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114BC-2688-4892-8A51-9B92753E6F7C}" v="388" dt="2021-05-10T14:22:59.083"/>
    <p1510:client id="{5072F9AA-CA23-4656-AEE7-1F5A61E460CD}" v="332" dt="2021-05-10T13:59:46.015"/>
    <p1510:client id="{66AAD679-C00D-4A54-8A1E-3A0FF40645C1}" v="11" dt="2021-05-10T13:38:05.676"/>
    <p1510:client id="{6B87A98B-76FA-47E2-AAC0-80A0E858BE78}" v="1371" dt="2021-05-10T14:28:18.477"/>
    <p1510:client id="{AFCB47AA-74B7-4BC9-B8BD-9B91A01AFD24}" v="1072" dt="2021-05-10T14:11:02.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00268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1110F-1B76-8242-AE2F-5F83B5239CF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09802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59018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992199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67396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942137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31434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532598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73010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7595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110F-1B76-8242-AE2F-5F83B5239CF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47258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01110F-1B76-8242-AE2F-5F83B5239CF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05006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1110F-1B76-8242-AE2F-5F83B5239CF8}"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64199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1110F-1B76-8242-AE2F-5F83B5239CF8}"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84229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1110F-1B76-8242-AE2F-5F83B5239CF8}"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54671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1110F-1B76-8242-AE2F-5F83B5239CF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46758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601110F-1B76-8242-AE2F-5F83B5239CF8}" type="datetimeFigureOut">
              <a:rPr lang="en-US" smtClean="0"/>
              <a:t>5/10/2021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53177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601110F-1B76-8242-AE2F-5F83B5239CF8}" type="datetimeFigureOut">
              <a:rPr lang="en-US" smtClean="0"/>
              <a:t>5/10/2021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0FBC786-02F2-434A-8334-C10171D857E9}" type="slidenum">
              <a:rPr lang="en-US" smtClean="0"/>
              <a:t>‹#›</a:t>
            </a:fld>
            <a:endParaRPr lang="en-US"/>
          </a:p>
        </p:txBody>
      </p:sp>
    </p:spTree>
    <p:extLst>
      <p:ext uri="{BB962C8B-B14F-4D97-AF65-F5344CB8AC3E}">
        <p14:creationId xmlns:p14="http://schemas.microsoft.com/office/powerpoint/2010/main" val="7836897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etterteam.com/craigslist" TargetMode="External"/><Relationship Id="rId2" Type="http://schemas.openxmlformats.org/officeDocument/2006/relationships/hyperlink" Target="https://smallbusiness.chron.com/craigslist-money-27287.html" TargetMode="External"/><Relationship Id="rId1" Type="http://schemas.openxmlformats.org/officeDocument/2006/relationships/slideLayout" Target="../slideLayouts/slideLayout2.xml"/><Relationship Id="rId4" Type="http://schemas.openxmlformats.org/officeDocument/2006/relationships/hyperlink" Target="https://pitchengine.co/business-models/craigslist-business-model-the-go-to-website-for-classifie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fabiusmaximus.com/2013/01/19/second-amendment-guns-4809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i="0">
                <a:solidFill>
                  <a:srgbClr val="FFFFFF"/>
                </a:solidFill>
                <a:effectLst/>
                <a:latin typeface="Lato Extended"/>
              </a:rPr>
              <a:t>Business Model Canvas</a:t>
            </a:r>
            <a:endParaRPr lang="en-US"/>
          </a:p>
        </p:txBody>
      </p:sp>
      <p:sp>
        <p:nvSpPr>
          <p:cNvPr id="3" name="Subtitle 2"/>
          <p:cNvSpPr>
            <a:spLocks noGrp="1"/>
          </p:cNvSpPr>
          <p:nvPr>
            <p:ph type="subTitle" idx="1"/>
          </p:nvPr>
        </p:nvSpPr>
        <p:spPr/>
        <p:txBody>
          <a:bodyPr/>
          <a:lstStyle/>
          <a:p>
            <a:r>
              <a:rPr lang="en-US"/>
              <a:t>By: Ty Adams | Timothy Thompson </a:t>
            </a:r>
            <a:br>
              <a:rPr lang="en-US"/>
            </a:br>
            <a:r>
              <a:rPr lang="en-US"/>
              <a:t>| Nathaniel Breeden | David Crouch</a:t>
            </a:r>
          </a:p>
          <a:p>
            <a:endParaRPr lang="en-US"/>
          </a:p>
        </p:txBody>
      </p:sp>
    </p:spTree>
    <p:extLst>
      <p:ext uri="{BB962C8B-B14F-4D97-AF65-F5344CB8AC3E}">
        <p14:creationId xmlns:p14="http://schemas.microsoft.com/office/powerpoint/2010/main" val="18042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3283-5811-43E8-8721-895A9FFBC269}"/>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References</a:t>
            </a:r>
            <a:endParaRPr lang="en-US"/>
          </a:p>
        </p:txBody>
      </p:sp>
      <p:sp>
        <p:nvSpPr>
          <p:cNvPr id="3" name="Content Placeholder 2">
            <a:extLst>
              <a:ext uri="{FF2B5EF4-FFF2-40B4-BE49-F238E27FC236}">
                <a16:creationId xmlns:a16="http://schemas.microsoft.com/office/drawing/2014/main" id="{8A451718-8A9F-44A2-B4D1-9F7188A88053}"/>
              </a:ext>
            </a:extLst>
          </p:cNvPr>
          <p:cNvSpPr>
            <a:spLocks noGrp="1"/>
          </p:cNvSpPr>
          <p:nvPr>
            <p:ph idx="1"/>
          </p:nvPr>
        </p:nvSpPr>
        <p:spPr/>
        <p:txBody>
          <a:bodyPr/>
          <a:lstStyle/>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Patrick, K. (n.d.). </a:t>
            </a:r>
            <a:r>
              <a:rPr lang="en-US" i="1">
                <a:effectLst>
                  <a:glow rad="38100">
                    <a:prstClr val="black">
                      <a:lumMod val="50000"/>
                      <a:lumOff val="50000"/>
                      <a:alpha val="20000"/>
                    </a:prstClr>
                  </a:glow>
                  <a:outerShdw blurRad="44450" dist="12700" dir="13860000" algn="tl" rotWithShape="0">
                    <a:srgbClr val="000000">
                      <a:alpha val="20000"/>
                    </a:srgbClr>
                  </a:outerShdw>
                </a:effectLst>
              </a:rPr>
              <a:t>How Craigslist makes money</a:t>
            </a:r>
            <a:r>
              <a:rPr lang="en-US">
                <a:effectLst>
                  <a:glow rad="38100">
                    <a:prstClr val="black">
                      <a:lumMod val="50000"/>
                      <a:lumOff val="50000"/>
                      <a:alpha val="20000"/>
                    </a:prstClr>
                  </a:glow>
                  <a:outerShdw blurRad="44450" dist="12700" dir="13860000" algn="tl" rotWithShape="0">
                    <a:srgbClr val="000000">
                      <a:alpha val="20000"/>
                    </a:srgbClr>
                  </a:outerShdw>
                </a:effectLst>
              </a:rPr>
              <a:t>. Retrieved from: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2"/>
              </a:rPr>
              <a:t>https://smallbusiness.chron.com/craigslist-money-27287.html</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None/>
            </a:pPr>
            <a:r>
              <a:rPr lang="en-US"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Craigslist</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Betterteam</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(n.d.).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https://www.betterteam.com/craigslist</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a:p>
          <a:p>
            <a:pPr>
              <a:buNone/>
            </a:pPr>
            <a:r>
              <a:rPr lang="en-US"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Pitchengine</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(2020). </a:t>
            </a:r>
            <a:r>
              <a:rPr lang="en-US"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Craigslist business model: the go to website for classifieds</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Retrieved from: </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4"/>
              </a:rPr>
              <a:t>https://pitchengine.co/business-models/craigslist-business-model-the-go-to-website-for-classifieds/</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175816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C54B-C9BE-4124-9DBA-1BFC5EF173FA}"/>
              </a:ext>
            </a:extLst>
          </p:cNvPr>
          <p:cNvSpPr>
            <a:spLocks noGrp="1"/>
          </p:cNvSpPr>
          <p:nvPr>
            <p:ph type="title"/>
          </p:nvPr>
        </p:nvSpPr>
        <p:spPr>
          <a:xfrm>
            <a:off x="1751012" y="3883741"/>
            <a:ext cx="8676222" cy="1335959"/>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E-Commerce Business </a:t>
            </a:r>
          </a:p>
        </p:txBody>
      </p:sp>
      <p:sp>
        <p:nvSpPr>
          <p:cNvPr id="3" name="Content Placeholder 2">
            <a:extLst>
              <a:ext uri="{FF2B5EF4-FFF2-40B4-BE49-F238E27FC236}">
                <a16:creationId xmlns:a16="http://schemas.microsoft.com/office/drawing/2014/main" id="{6BDB9CDF-0B37-473B-B74D-7788BD255962}"/>
              </a:ext>
            </a:extLst>
          </p:cNvPr>
          <p:cNvSpPr>
            <a:spLocks noGrp="1"/>
          </p:cNvSpPr>
          <p:nvPr>
            <p:ph idx="1"/>
          </p:nvPr>
        </p:nvSpPr>
        <p:spPr>
          <a:xfrm>
            <a:off x="1751012" y="5295900"/>
            <a:ext cx="8676222" cy="682113"/>
          </a:xfrm>
        </p:spPr>
        <p:txBody>
          <a:bodyPr vert="horz" lIns="91440" tIns="45720" rIns="91440" bIns="45720" rtlCol="0" anchor="t">
            <a:normAutofit/>
          </a:bodyPr>
          <a:lstStyle/>
          <a:p>
            <a:pPr marL="0" indent="0" algn="ctr">
              <a:buNone/>
            </a:pPr>
            <a:endParaRPr lang="en-US" sz="2100">
              <a:gradFill flip="none" rotWithShape="1">
                <a:gsLst>
                  <a:gs pos="0">
                    <a:schemeClr val="tx1"/>
                  </a:gs>
                  <a:gs pos="100000">
                    <a:schemeClr val="tx1">
                      <a:lumMod val="75000"/>
                    </a:scheme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Icon&#10;&#10;Description automatically generated">
            <a:extLst>
              <a:ext uri="{FF2B5EF4-FFF2-40B4-BE49-F238E27FC236}">
                <a16:creationId xmlns:a16="http://schemas.microsoft.com/office/drawing/2014/main" id="{FD5BF600-E93A-433A-98B7-62445EF743BF}"/>
              </a:ext>
            </a:extLst>
          </p:cNvPr>
          <p:cNvPicPr>
            <a:picLocks noChangeAspect="1"/>
          </p:cNvPicPr>
          <p:nvPr/>
        </p:nvPicPr>
        <p:blipFill rotWithShape="1">
          <a:blip r:embed="rId3"/>
          <a:srcRect l="1164" r="1298" b="1"/>
          <a:stretch/>
        </p:blipFill>
        <p:spPr>
          <a:xfrm>
            <a:off x="2711334" y="824487"/>
            <a:ext cx="6769332" cy="2983054"/>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370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8794-200E-4430-9DDA-9837D337B335}"/>
              </a:ext>
            </a:extLst>
          </p:cNvPr>
          <p:cNvSpPr>
            <a:spLocks noGrp="1"/>
          </p:cNvSpPr>
          <p:nvPr>
            <p:ph type="title"/>
          </p:nvPr>
        </p:nvSpPr>
        <p:spPr>
          <a:xfrm>
            <a:off x="643192" y="609600"/>
            <a:ext cx="3643674" cy="1905000"/>
          </a:xfrm>
        </p:spPr>
        <p:txBody>
          <a:bodyPr>
            <a:normAutofit/>
          </a:bodyPr>
          <a:lstStyle/>
          <a:p>
            <a:r>
              <a:rPr lang="en-US" sz="2800" i="1">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Infrastructure</a:t>
            </a:r>
            <a:endParaRPr lang="en-US" sz="2800"/>
          </a:p>
        </p:txBody>
      </p:sp>
      <p:sp>
        <p:nvSpPr>
          <p:cNvPr id="3" name="Content Placeholder 2">
            <a:extLst>
              <a:ext uri="{FF2B5EF4-FFF2-40B4-BE49-F238E27FC236}">
                <a16:creationId xmlns:a16="http://schemas.microsoft.com/office/drawing/2014/main" id="{BAA8F408-C0FD-4677-9089-02B933A58689}"/>
              </a:ext>
            </a:extLst>
          </p:cNvPr>
          <p:cNvSpPr>
            <a:spLocks noGrp="1"/>
          </p:cNvSpPr>
          <p:nvPr>
            <p:ph idx="1"/>
          </p:nvPr>
        </p:nvSpPr>
        <p:spPr>
          <a:xfrm>
            <a:off x="643192" y="2666999"/>
            <a:ext cx="3643674" cy="3216276"/>
          </a:xfrm>
        </p:spPr>
        <p:txBody>
          <a:bodyPr anchor="t">
            <a:normAutofit/>
          </a:bodyPr>
          <a:lstStyle/>
          <a:p>
            <a:pPr>
              <a:lnSpc>
                <a:spcPct val="90000"/>
              </a:lnSpc>
              <a:buFont typeface="Arial" panose="020B0604020202020204" pitchFamily="34" charset="0"/>
              <a:buChar char="•"/>
            </a:pPr>
            <a:r>
              <a:rPr lang="en-US" sz="1500" b="0" i="0">
                <a:effectLst/>
                <a:latin typeface="Arial"/>
                <a:cs typeface="Arial"/>
              </a:rPr>
              <a:t>Key activities: The</a:t>
            </a:r>
            <a:r>
              <a:rPr lang="en-US" sz="1500">
                <a:effectLst/>
                <a:latin typeface="Arial"/>
                <a:cs typeface="Arial"/>
              </a:rPr>
              <a:t> key activities of craigslist is having a location for people to post, job openings, selling, buying, and services.</a:t>
            </a:r>
            <a:endParaRPr lang="en-US" sz="1500" b="0" i="0">
              <a:effectLst/>
              <a:latin typeface="Arial" panose="020B0604020202020204" pitchFamily="34" charset="0"/>
              <a:cs typeface="Arial"/>
            </a:endParaRPr>
          </a:p>
          <a:p>
            <a:pPr>
              <a:lnSpc>
                <a:spcPct val="90000"/>
              </a:lnSpc>
              <a:buFont typeface="Arial" panose="020B0604020202020204" pitchFamily="34" charset="0"/>
              <a:buChar char="•"/>
            </a:pPr>
            <a:r>
              <a:rPr lang="en-US" sz="1500" b="0" i="0">
                <a:effectLst/>
                <a:latin typeface="Arial"/>
                <a:cs typeface="Arial"/>
              </a:rPr>
              <a:t>Key resources: The </a:t>
            </a:r>
            <a:r>
              <a:rPr lang="en-US" sz="1500">
                <a:effectLst/>
                <a:latin typeface="Arial"/>
                <a:cs typeface="Arial"/>
              </a:rPr>
              <a:t>Key resource is the website which has all the post able to be searched, to find what you are looking for or allow to sell stuff like cars, and other random things.</a:t>
            </a:r>
            <a:endParaRPr lang="en-US" sz="1500" b="0" i="0">
              <a:effectLst/>
              <a:latin typeface="Arial" panose="020B0604020202020204" pitchFamily="34" charset="0"/>
              <a:cs typeface="Arial"/>
            </a:endParaRPr>
          </a:p>
        </p:txBody>
      </p:sp>
      <p:pic>
        <p:nvPicPr>
          <p:cNvPr id="4" name="Picture 4">
            <a:extLst>
              <a:ext uri="{FF2B5EF4-FFF2-40B4-BE49-F238E27FC236}">
                <a16:creationId xmlns:a16="http://schemas.microsoft.com/office/drawing/2014/main" id="{F69352E6-3BDA-4081-BB3A-CC3764F5BBC6}"/>
              </a:ext>
            </a:extLst>
          </p:cNvPr>
          <p:cNvPicPr>
            <a:picLocks noChangeAspect="1"/>
          </p:cNvPicPr>
          <p:nvPr/>
        </p:nvPicPr>
        <p:blipFill>
          <a:blip r:embed="rId3"/>
          <a:stretch>
            <a:fillRect/>
          </a:stretch>
        </p:blipFill>
        <p:spPr>
          <a:xfrm>
            <a:off x="4630994" y="678580"/>
            <a:ext cx="6916633" cy="518079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05622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BF60-A991-4D07-B5F1-7C4C5E0DFCFB}"/>
              </a:ext>
            </a:extLst>
          </p:cNvPr>
          <p:cNvSpPr>
            <a:spLocks noGrp="1"/>
          </p:cNvSpPr>
          <p:nvPr>
            <p:ph type="title"/>
          </p:nvPr>
        </p:nvSpPr>
        <p:spPr>
          <a:xfrm>
            <a:off x="643192" y="609600"/>
            <a:ext cx="3643674" cy="1905000"/>
          </a:xfrm>
        </p:spPr>
        <p:txBody>
          <a:bodyPr>
            <a:normAutofit/>
          </a:bodyPr>
          <a:lstStyle/>
          <a:p>
            <a:r>
              <a:rPr lang="en-US" sz="2800" b="0" i="0">
                <a:effectLst/>
                <a:latin typeface="Arial" panose="020B0604020202020204" pitchFamily="34" charset="0"/>
              </a:rPr>
              <a:t>Customer segments</a:t>
            </a:r>
            <a:endParaRPr lang="en-US" sz="2800"/>
          </a:p>
        </p:txBody>
      </p:sp>
      <p:sp>
        <p:nvSpPr>
          <p:cNvPr id="3" name="Content Placeholder 2">
            <a:extLst>
              <a:ext uri="{FF2B5EF4-FFF2-40B4-BE49-F238E27FC236}">
                <a16:creationId xmlns:a16="http://schemas.microsoft.com/office/drawing/2014/main" id="{080486F3-5E2D-4903-9170-22CD6C5C8DD2}"/>
              </a:ext>
            </a:extLst>
          </p:cNvPr>
          <p:cNvSpPr>
            <a:spLocks noGrp="1"/>
          </p:cNvSpPr>
          <p:nvPr>
            <p:ph idx="1"/>
          </p:nvPr>
        </p:nvSpPr>
        <p:spPr>
          <a:xfrm>
            <a:off x="643192" y="2666999"/>
            <a:ext cx="3643674" cy="3216276"/>
          </a:xfrm>
        </p:spPr>
        <p:txBody>
          <a:bodyPr anchor="t">
            <a:normAutofit/>
          </a:bodyPr>
          <a:lstStyle/>
          <a:p>
            <a:pPr>
              <a:buFont typeface="Arial" panose="020B0604020202020204" pitchFamily="34" charset="0"/>
              <a:buChar char="•"/>
            </a:pPr>
            <a:r>
              <a:rPr lang="en-US" sz="1800" b="0" i="0">
                <a:effectLst/>
                <a:latin typeface="Arial"/>
                <a:cs typeface="Arial"/>
              </a:rPr>
              <a:t>Mass market: </a:t>
            </a:r>
            <a:r>
              <a:rPr lang="en-US" sz="1800">
                <a:effectLst/>
                <a:latin typeface="Arial"/>
                <a:cs typeface="Arial"/>
              </a:rPr>
              <a:t>Craigslist is open to everyone and has many different services, things for sell and things to sell, it is basically like a giant market.</a:t>
            </a:r>
            <a:endParaRPr lang="en-US" sz="1800" b="0" i="0">
              <a:effectLst/>
              <a:latin typeface="Arial"/>
              <a:cs typeface="Arial"/>
            </a:endParaRPr>
          </a:p>
          <a:p>
            <a:endParaRPr lang="en-US" sz="1800" b="0" i="0">
              <a:effectLst>
                <a:glow rad="38100">
                  <a:prstClr val="black">
                    <a:lumMod val="50000"/>
                    <a:lumOff val="50000"/>
                    <a:alpha val="20000"/>
                  </a:prstClr>
                </a:glow>
                <a:outerShdw blurRad="44450" dist="12700" dir="13860000" algn="tl" rotWithShape="0">
                  <a:srgbClr val="000000">
                    <a:alpha val="20000"/>
                  </a:srgbClr>
                </a:outerShdw>
              </a:effectLst>
              <a:latin typeface="Century Gothic" panose="020B0502020202020204"/>
              <a:cs typeface="Arial"/>
            </a:endParaRPr>
          </a:p>
        </p:txBody>
      </p:sp>
      <p:pic>
        <p:nvPicPr>
          <p:cNvPr id="4" name="Picture 4" descr="A picture containing people&#10;&#10;Description automatically generated">
            <a:extLst>
              <a:ext uri="{FF2B5EF4-FFF2-40B4-BE49-F238E27FC236}">
                <a16:creationId xmlns:a16="http://schemas.microsoft.com/office/drawing/2014/main" id="{960D3A9E-59AA-4A67-8674-D5881484A373}"/>
              </a:ext>
            </a:extLst>
          </p:cNvPr>
          <p:cNvPicPr>
            <a:picLocks noChangeAspect="1"/>
          </p:cNvPicPr>
          <p:nvPr/>
        </p:nvPicPr>
        <p:blipFill>
          <a:blip r:embed="rId3"/>
          <a:stretch>
            <a:fillRect/>
          </a:stretch>
        </p:blipFill>
        <p:spPr>
          <a:xfrm>
            <a:off x="4630994" y="1332322"/>
            <a:ext cx="6916633" cy="387331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5494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75025-7ECB-4458-BBCE-0F67B8B23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09E5E-7AAF-4AF3-A620-370FD281E398}"/>
              </a:ext>
            </a:extLst>
          </p:cNvPr>
          <p:cNvSpPr>
            <a:spLocks noGrp="1"/>
          </p:cNvSpPr>
          <p:nvPr>
            <p:ph type="title"/>
          </p:nvPr>
        </p:nvSpPr>
        <p:spPr>
          <a:xfrm>
            <a:off x="643191" y="609600"/>
            <a:ext cx="6573685" cy="1905000"/>
          </a:xfrm>
        </p:spPr>
        <p:txBody>
          <a:bodyPr>
            <a:normAutofit/>
          </a:bodyPr>
          <a:lstStyle/>
          <a:p>
            <a:r>
              <a:rPr lang="en-US" b="0" i="0">
                <a:gradFill flip="none" rotWithShape="1">
                  <a:gsLst>
                    <a:gs pos="0">
                      <a:sysClr val="window" lastClr="FFFFFF"/>
                    </a:gs>
                    <a:gs pos="100000">
                      <a:sysClr val="window" lastClr="FFFFFF">
                        <a:lumMod val="65000"/>
                      </a:sysClr>
                    </a:gs>
                  </a:gsLst>
                  <a:lin ang="5580000" scaled="0"/>
                  <a:tileRect/>
                </a:gradFill>
                <a:effectLst/>
                <a:latin typeface="Arial" panose="020B0604020202020204" pitchFamily="34" charset="0"/>
              </a:rPr>
              <a:t>Customer relationships</a:t>
            </a:r>
            <a:endParaRPr lang="en-US">
              <a:gradFill flip="none" rotWithShape="1">
                <a:gsLst>
                  <a:gs pos="0">
                    <a:sysClr val="window" lastClr="FFFFFF"/>
                  </a:gs>
                  <a:gs pos="100000">
                    <a:sysClr val="window" lastClr="FFFFFF">
                      <a:lumMod val="65000"/>
                    </a:sysClr>
                  </a:gs>
                </a:gsLst>
                <a:lin ang="5580000" scaled="0"/>
                <a:tileRect/>
              </a:gradFill>
            </a:endParaRPr>
          </a:p>
        </p:txBody>
      </p:sp>
      <p:sp>
        <p:nvSpPr>
          <p:cNvPr id="3" name="Content Placeholder 2">
            <a:extLst>
              <a:ext uri="{FF2B5EF4-FFF2-40B4-BE49-F238E27FC236}">
                <a16:creationId xmlns:a16="http://schemas.microsoft.com/office/drawing/2014/main" id="{EF4DF3B5-7874-431F-8A3A-C46A3E495422}"/>
              </a:ext>
            </a:extLst>
          </p:cNvPr>
          <p:cNvSpPr>
            <a:spLocks noGrp="1"/>
          </p:cNvSpPr>
          <p:nvPr>
            <p:ph idx="1"/>
          </p:nvPr>
        </p:nvSpPr>
        <p:spPr>
          <a:xfrm>
            <a:off x="643192" y="2666999"/>
            <a:ext cx="6573684" cy="3216276"/>
          </a:xfrm>
        </p:spPr>
        <p:txBody>
          <a:bodyPr>
            <a:normAutofit/>
          </a:bodyPr>
          <a:lstStyle/>
          <a:p>
            <a:pPr lvl="2"/>
            <a:r>
              <a:rPr lang="en-US">
                <a:gradFill flip="none" rotWithShape="1">
                  <a:gsLst>
                    <a:gs pos="0">
                      <a:sysClr val="window" lastClr="FFFFFF"/>
                    </a:gs>
                    <a:gs pos="100000">
                      <a:sysClr val="window" lastClr="FFFFFF">
                        <a:lumMod val="75000"/>
                      </a:sysClr>
                    </a:gs>
                  </a:gsLst>
                  <a:lin ang="5580000" scaled="0"/>
                  <a:tileRect/>
                </a:gradFill>
                <a:effectLst/>
                <a:latin typeface="Arial"/>
                <a:cs typeface="Arial"/>
              </a:rPr>
              <a:t>Craigslist does little more than provide a medium for clients to bridge the gap between supply and demand.  Craigslist generally does not put forth effort to maintain any kind of relationship or loyalty from customers.</a:t>
            </a:r>
            <a:endParaRPr lang="en-US">
              <a:gradFill flip="none" rotWithShape="1">
                <a:gsLst>
                  <a:gs pos="0">
                    <a:sysClr val="window" lastClr="FFFFFF"/>
                  </a:gs>
                  <a:gs pos="100000">
                    <a:sysClr val="window" lastClr="FFFFFF">
                      <a:lumMod val="75000"/>
                    </a:sysClr>
                  </a:gs>
                </a:gsLst>
                <a:lin ang="5580000" scaled="0"/>
                <a:tileRect/>
              </a:gradFill>
              <a:effectLst>
                <a:glow rad="38100">
                  <a:prstClr val="white">
                    <a:lumMod val="50000"/>
                    <a:lumOff val="50000"/>
                    <a:alpha val="20000"/>
                  </a:prstClr>
                </a:glow>
                <a:outerShdw blurRad="44450" dist="12700" dir="13860000" algn="tl" rotWithShape="0">
                  <a:srgbClr val="000000">
                    <a:alpha val="20000"/>
                  </a:srgbClr>
                </a:outerShdw>
              </a:effectLst>
            </a:endParaRPr>
          </a:p>
          <a:p>
            <a:pPr marL="1143000" lvl="2" indent="-228600">
              <a:buClr>
                <a:srgbClr val="FFFFFF"/>
              </a:buClr>
              <a:buFont typeface="Arial" panose="020B0604020202020204" pitchFamily="34" charset="0"/>
              <a:buChar char="•"/>
            </a:pPr>
            <a:r>
              <a:rPr lang="en-US">
                <a:gradFill flip="none" rotWithShape="1">
                  <a:gsLst>
                    <a:gs pos="0">
                      <a:sysClr val="window" lastClr="FFFFFF"/>
                    </a:gs>
                    <a:gs pos="100000">
                      <a:sysClr val="window" lastClr="FFFFFF">
                        <a:lumMod val="75000"/>
                      </a:sysClr>
                    </a:gs>
                  </a:gsLst>
                  <a:lin ang="5580000" scaled="0"/>
                  <a:tileRect/>
                </a:gradFill>
                <a:effectLst/>
                <a:latin typeface="Arial"/>
                <a:cs typeface="Arial"/>
              </a:rPr>
              <a:t>Craigslist refuses to include banner advertisements on the website in order to avoid detracting from the user experience.</a:t>
            </a:r>
          </a:p>
          <a:p>
            <a:pPr marL="1143000" lvl="2" indent="-228600">
              <a:buClr>
                <a:srgbClr val="FFFFFF"/>
              </a:buClr>
              <a:buFont typeface="Arial" panose="020B0604020202020204" pitchFamily="34" charset="0"/>
              <a:buChar char="•"/>
            </a:pPr>
            <a:r>
              <a:rPr lang="en-US">
                <a:gradFill flip="none" rotWithShape="1">
                  <a:gsLst>
                    <a:gs pos="0">
                      <a:sysClr val="window" lastClr="FFFFFF"/>
                    </a:gs>
                    <a:gs pos="100000">
                      <a:sysClr val="window" lastClr="FFFFFF">
                        <a:lumMod val="75000"/>
                      </a:sysClr>
                    </a:gs>
                  </a:gsLst>
                  <a:lin ang="5580000" scaled="0"/>
                  <a:tileRect/>
                </a:gradFill>
                <a:effectLst/>
                <a:latin typeface="Arial"/>
                <a:cs typeface="Arial"/>
              </a:rPr>
              <a:t>Craigslist uses a self-service model whereby it provides tools</a:t>
            </a:r>
            <a:r>
              <a:rPr lang="en-US" b="0" i="0">
                <a:gradFill flip="none" rotWithShape="1">
                  <a:gsLst>
                    <a:gs pos="0">
                      <a:sysClr val="window" lastClr="FFFFFF"/>
                    </a:gs>
                    <a:gs pos="100000">
                      <a:sysClr val="window" lastClr="FFFFFF">
                        <a:lumMod val="75000"/>
                      </a:sysClr>
                    </a:gs>
                  </a:gsLst>
                  <a:lin ang="5580000" scaled="0"/>
                  <a:tileRect/>
                </a:gradFill>
                <a:effectLst/>
                <a:latin typeface="Arial"/>
                <a:cs typeface="Arial"/>
              </a:rPr>
              <a:t> needed for the customers to serve themselves easily and effectively.</a:t>
            </a:r>
            <a:endParaRPr lang="en-US">
              <a:gradFill flip="none" rotWithShape="1">
                <a:gsLst>
                  <a:gs pos="0">
                    <a:sysClr val="window" lastClr="FFFFFF"/>
                  </a:gs>
                  <a:gs pos="100000">
                    <a:sysClr val="window" lastClr="FFFFFF">
                      <a:lumMod val="75000"/>
                    </a:sysClr>
                  </a:gs>
                </a:gsLst>
                <a:lin ang="5580000" scaled="0"/>
                <a:tileRect/>
              </a:gradFill>
            </a:endParaRPr>
          </a:p>
        </p:txBody>
      </p:sp>
      <p:sp>
        <p:nvSpPr>
          <p:cNvPr id="11" name="Rounded Rectangle 7">
            <a:extLst>
              <a:ext uri="{FF2B5EF4-FFF2-40B4-BE49-F238E27FC236}">
                <a16:creationId xmlns:a16="http://schemas.microsoft.com/office/drawing/2014/main" id="{DC1507B9-61AE-4D79-BA04-EF381B54E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0839" y="620720"/>
            <a:ext cx="400131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0059C61-F5AF-4AD5-A486-3EFD5DD964DB}"/>
              </a:ext>
            </a:extLst>
          </p:cNvPr>
          <p:cNvPicPr>
            <a:picLocks noChangeAspect="1"/>
          </p:cNvPicPr>
          <p:nvPr/>
        </p:nvPicPr>
        <p:blipFill>
          <a:blip r:embed="rId2"/>
          <a:stretch>
            <a:fillRect/>
          </a:stretch>
        </p:blipFill>
        <p:spPr>
          <a:xfrm>
            <a:off x="8054715" y="1740005"/>
            <a:ext cx="3033562" cy="3033562"/>
          </a:xfrm>
          <a:prstGeom prst="rect">
            <a:avLst/>
          </a:prstGeom>
        </p:spPr>
      </p:pic>
    </p:spTree>
    <p:extLst>
      <p:ext uri="{BB962C8B-B14F-4D97-AF65-F5344CB8AC3E}">
        <p14:creationId xmlns:p14="http://schemas.microsoft.com/office/powerpoint/2010/main" val="33323030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F5E4-D2C6-4BFC-96C6-52890FAA0B9C}"/>
              </a:ext>
            </a:extLst>
          </p:cNvPr>
          <p:cNvSpPr>
            <a:spLocks noGrp="1"/>
          </p:cNvSpPr>
          <p:nvPr>
            <p:ph type="title"/>
          </p:nvPr>
        </p:nvSpPr>
        <p:spPr/>
        <p:txBody>
          <a:bodyPr/>
          <a:lstStyle/>
          <a:p>
            <a:r>
              <a:rPr lang="en-US" b="1" i="0">
                <a:solidFill>
                  <a:schemeClr val="tx1"/>
                </a:solidFill>
                <a:effectLst/>
                <a:latin typeface="Arial" panose="020B0604020202020204" pitchFamily="34" charset="0"/>
              </a:rPr>
              <a:t>Cost structure</a:t>
            </a:r>
            <a:endParaRPr lang="en-US"/>
          </a:p>
        </p:txBody>
      </p:sp>
      <p:sp>
        <p:nvSpPr>
          <p:cNvPr id="3" name="Content Placeholder 2">
            <a:extLst>
              <a:ext uri="{FF2B5EF4-FFF2-40B4-BE49-F238E27FC236}">
                <a16:creationId xmlns:a16="http://schemas.microsoft.com/office/drawing/2014/main" id="{C0477179-9AB4-413E-860D-2FC9425C8BD0}"/>
              </a:ext>
            </a:extLst>
          </p:cNvPr>
          <p:cNvSpPr>
            <a:spLocks noGrp="1"/>
          </p:cNvSpPr>
          <p:nvPr>
            <p:ph idx="1"/>
          </p:nvPr>
        </p:nvSpPr>
        <p:spPr/>
        <p:txBody>
          <a:bodyPr/>
          <a:lstStyle/>
          <a:p>
            <a:pPr marL="0" indent="0">
              <a:buClr>
                <a:prstClr val="white"/>
              </a:buClr>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Craigslist is value driven, believing in</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the philosophy “Network First, Profit Later.”</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maintenance and payment processing are the most important costs.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70322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4834-8710-4394-A2B4-ED8CCF1F30BE}"/>
              </a:ext>
            </a:extLst>
          </p:cNvPr>
          <p:cNvSpPr>
            <a:spLocks noGrp="1"/>
          </p:cNvSpPr>
          <p:nvPr>
            <p:ph type="title"/>
          </p:nvPr>
        </p:nvSpPr>
        <p:spPr>
          <a:xfrm>
            <a:off x="643192" y="609600"/>
            <a:ext cx="3643674" cy="190500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Revenue streams</a:t>
            </a:r>
            <a:endParaRPr lang="en-US" sz="2800"/>
          </a:p>
        </p:txBody>
      </p:sp>
      <p:sp>
        <p:nvSpPr>
          <p:cNvPr id="3" name="Content Placeholder 2">
            <a:extLst>
              <a:ext uri="{FF2B5EF4-FFF2-40B4-BE49-F238E27FC236}">
                <a16:creationId xmlns:a16="http://schemas.microsoft.com/office/drawing/2014/main" id="{2F5B1788-69C8-4AD3-AC88-D64D137775B4}"/>
              </a:ext>
            </a:extLst>
          </p:cNvPr>
          <p:cNvSpPr>
            <a:spLocks noGrp="1"/>
          </p:cNvSpPr>
          <p:nvPr>
            <p:ph idx="1"/>
          </p:nvPr>
        </p:nvSpPr>
        <p:spPr>
          <a:xfrm>
            <a:off x="643192" y="2666999"/>
            <a:ext cx="3643674" cy="3216276"/>
          </a:xfrm>
        </p:spPr>
        <p:txBody>
          <a:bodyPr anchor="t">
            <a:normAutofit/>
          </a:bodyPr>
          <a:lstStyle/>
          <a:p>
            <a:pPr marL="0" indent="0">
              <a:lnSpc>
                <a:spcPct val="90000"/>
              </a:lnSpc>
              <a:buNone/>
            </a:pPr>
            <a:r>
              <a:rPr lang="en-US" sz="1500">
                <a:effectLst>
                  <a:glow rad="38100">
                    <a:prstClr val="black">
                      <a:lumMod val="50000"/>
                      <a:lumOff val="50000"/>
                      <a:alpha val="20000"/>
                    </a:prstClr>
                  </a:glow>
                  <a:outerShdw blurRad="44450" dist="12700" dir="13860000" algn="tl" rotWithShape="0">
                    <a:srgbClr val="000000">
                      <a:alpha val="20000"/>
                    </a:srgbClr>
                  </a:outerShdw>
                </a:effectLst>
              </a:rPr>
              <a:t>Craigslist charges a fee for job postings tiered at $10, $15, $25, $35, $45, and $75. I.e., Charleston, WV has a fee of $10 while San Francisco has a fee of $75.  These fees were implemented to cut down on spam postings in job listings.</a:t>
            </a:r>
          </a:p>
          <a:p>
            <a:pPr marL="0" indent="0">
              <a:lnSpc>
                <a:spcPct val="90000"/>
              </a:lnSpc>
              <a:buNone/>
            </a:pPr>
            <a:r>
              <a:rPr lang="en-US" sz="1500">
                <a:effectLst>
                  <a:glow rad="38100">
                    <a:prstClr val="black">
                      <a:lumMod val="50000"/>
                      <a:lumOff val="50000"/>
                      <a:alpha val="20000"/>
                    </a:prstClr>
                  </a:glow>
                  <a:outerShdw blurRad="44450" dist="12700" dir="13860000" algn="tl" rotWithShape="0">
                    <a:srgbClr val="000000">
                      <a:alpha val="20000"/>
                    </a:srgbClr>
                  </a:outerShdw>
                </a:effectLst>
              </a:rPr>
              <a:t>Craigslist is considering to include banner advertising or Google text ads.</a:t>
            </a:r>
          </a:p>
          <a:p>
            <a:pPr marL="0" indent="0">
              <a:lnSpc>
                <a:spcPct val="90000"/>
              </a:lnSpc>
              <a:buNone/>
            </a:pPr>
            <a:r>
              <a:rPr lang="en-US" sz="1500">
                <a:effectLst>
                  <a:glow rad="38100">
                    <a:prstClr val="black">
                      <a:lumMod val="50000"/>
                      <a:lumOff val="50000"/>
                      <a:alpha val="20000"/>
                    </a:prstClr>
                  </a:glow>
                  <a:outerShdw blurRad="44450" dist="12700" dir="13860000" algn="tl" rotWithShape="0">
                    <a:srgbClr val="000000">
                      <a:alpha val="20000"/>
                    </a:srgbClr>
                  </a:outerShdw>
                </a:effectLst>
              </a:rPr>
              <a:t>The company has yet to return a profit, only making enough to cover operating costs.</a:t>
            </a:r>
          </a:p>
        </p:txBody>
      </p:sp>
      <p:pic>
        <p:nvPicPr>
          <p:cNvPr id="4" name="Picture 4">
            <a:extLst>
              <a:ext uri="{FF2B5EF4-FFF2-40B4-BE49-F238E27FC236}">
                <a16:creationId xmlns:a16="http://schemas.microsoft.com/office/drawing/2014/main" id="{B6D681B9-F8CC-4188-94BC-731128D29B1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30994" y="675242"/>
            <a:ext cx="6916633" cy="518747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0828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F63D-DEC0-423F-88E0-1579B432FDCD}"/>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Gains</a:t>
            </a:r>
            <a:endParaRPr lang="en-US"/>
          </a:p>
        </p:txBody>
      </p:sp>
      <p:sp>
        <p:nvSpPr>
          <p:cNvPr id="3" name="Content Placeholder 2">
            <a:extLst>
              <a:ext uri="{FF2B5EF4-FFF2-40B4-BE49-F238E27FC236}">
                <a16:creationId xmlns:a16="http://schemas.microsoft.com/office/drawing/2014/main" id="{AD183FDB-47FE-49F5-AE94-12EF11631EF7}"/>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Craigslist classifieds are cheaper and last longer than classifieds in newspapers.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Classifieds are listed by region to make looking for local bargains easier.</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Ads can be easily edited and removed if needed.</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8114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Question mark on green pastel background">
            <a:extLst>
              <a:ext uri="{FF2B5EF4-FFF2-40B4-BE49-F238E27FC236}">
                <a16:creationId xmlns:a16="http://schemas.microsoft.com/office/drawing/2014/main" id="{0F73591B-24B9-4487-8A7B-6121FA020A5B}"/>
              </a:ext>
            </a:extLst>
          </p:cNvPr>
          <p:cNvPicPr>
            <a:picLocks noChangeAspect="1"/>
          </p:cNvPicPr>
          <p:nvPr/>
        </p:nvPicPr>
        <p:blipFill rotWithShape="1">
          <a:blip r:embed="rId3">
            <a:alphaModFix amt="15000"/>
          </a:blip>
          <a:srcRect t="5021" r="-2" b="19978"/>
          <a:stretch/>
        </p:blipFill>
        <p:spPr>
          <a:xfrm>
            <a:off x="20" y="10"/>
            <a:ext cx="12191980" cy="6857990"/>
          </a:xfrm>
          <a:prstGeom prst="rect">
            <a:avLst/>
          </a:prstGeom>
        </p:spPr>
      </p:pic>
      <p:sp>
        <p:nvSpPr>
          <p:cNvPr id="2" name="Title 1">
            <a:extLst>
              <a:ext uri="{FF2B5EF4-FFF2-40B4-BE49-F238E27FC236}">
                <a16:creationId xmlns:a16="http://schemas.microsoft.com/office/drawing/2014/main" id="{A76DDEF4-5654-479C-B3EC-7CD7466DF8F1}"/>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Questions?</a:t>
            </a:r>
          </a:p>
        </p:txBody>
      </p:sp>
    </p:spTree>
    <p:extLst>
      <p:ext uri="{BB962C8B-B14F-4D97-AF65-F5344CB8AC3E}">
        <p14:creationId xmlns:p14="http://schemas.microsoft.com/office/powerpoint/2010/main" val="203110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Mesh</vt:lpstr>
      <vt:lpstr>Business Model Canvas</vt:lpstr>
      <vt:lpstr>E-Commerce Business </vt:lpstr>
      <vt:lpstr>Infrastructure</vt:lpstr>
      <vt:lpstr>Customer segments</vt:lpstr>
      <vt:lpstr>Customer relationships</vt:lpstr>
      <vt:lpstr>Cost structure</vt:lpstr>
      <vt:lpstr>Revenue streams</vt:lpstr>
      <vt:lpstr>Gains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Mulloy</dc:creator>
  <cp:lastModifiedBy>Thomas Mulloy</cp:lastModifiedBy>
  <cp:revision>119</cp:revision>
  <dcterms:created xsi:type="dcterms:W3CDTF">2016-06-29T17:12:42Z</dcterms:created>
  <dcterms:modified xsi:type="dcterms:W3CDTF">2021-05-10T14:29:55Z</dcterms:modified>
</cp:coreProperties>
</file>