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3F876-9DFE-211F-DB17-721A3B8FF162}" v="685" dt="2021-05-25T13:39:14.582"/>
    <p1510:client id="{5E3186A8-6AF7-449F-9FA0-487BCABC2AD3}" v="1696" dt="2021-05-25T13:42:00.005"/>
    <p1510:client id="{6959AECC-7681-4B8F-99E1-CCAC453128FF}" v="690" dt="2021-05-25T14:06:16.833"/>
    <p1510:client id="{90DEBE8E-CF1D-7D9C-72E3-FB3A3D67C0E5}" v="26" dt="2021-05-25T14:23:20.816"/>
    <p1510:client id="{F659E8EF-D4A4-8066-2951-92F210B9F4BA}" v="23" dt="2021-05-25T12:38:46.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7488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618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83536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12947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908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92417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60155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39201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8269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4547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993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3667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6495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0512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0077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6553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4166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9688966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atsbyjs.com/#gatsby-is-fa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3.1 Components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Nathaniel Breeden, Christopher Combs, Jonathan Winston, </a:t>
            </a:r>
            <a:r>
              <a:rPr lang="en-US" err="1">
                <a:cs typeface="Calibri"/>
              </a:rPr>
              <a:t>Da'Montaye</a:t>
            </a:r>
            <a:r>
              <a:rPr lang="en-US">
                <a:cs typeface="Calibri"/>
              </a:rPr>
              <a:t> Snipes, Bryce Moore</a:t>
            </a:r>
            <a:endParaRPr lang="en-US"/>
          </a:p>
        </p:txBody>
      </p:sp>
    </p:spTree>
    <p:extLst>
      <p:ext uri="{BB962C8B-B14F-4D97-AF65-F5344CB8AC3E}">
        <p14:creationId xmlns:p14="http://schemas.microsoft.com/office/powerpoint/2010/main" val="180425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D580-8542-46DA-A7A2-A3E083314AFC}"/>
              </a:ext>
            </a:extLst>
          </p:cNvPr>
          <p:cNvSpPr>
            <a:spLocks noGrp="1"/>
          </p:cNvSpPr>
          <p:nvPr>
            <p:ph type="title"/>
          </p:nvPr>
        </p:nvSpPr>
        <p:spPr/>
        <p:txBody>
          <a:bodyPr/>
          <a:lstStyle/>
          <a:p>
            <a:r>
              <a:rPr lang="en-US">
                <a:cs typeface="Calibri Light"/>
              </a:rPr>
              <a:t>Theming</a:t>
            </a:r>
            <a:endParaRPr lang="en-US"/>
          </a:p>
        </p:txBody>
      </p:sp>
      <p:sp>
        <p:nvSpPr>
          <p:cNvPr id="3" name="Content Placeholder 2">
            <a:extLst>
              <a:ext uri="{FF2B5EF4-FFF2-40B4-BE49-F238E27FC236}">
                <a16:creationId xmlns:a16="http://schemas.microsoft.com/office/drawing/2014/main" id="{1CFEB8B6-2935-44FF-BF99-D1515D512EDB}"/>
              </a:ext>
            </a:extLst>
          </p:cNvPr>
          <p:cNvSpPr>
            <a:spLocks noGrp="1"/>
          </p:cNvSpPr>
          <p:nvPr>
            <p:ph idx="1"/>
          </p:nvPr>
        </p:nvSpPr>
        <p:spPr/>
        <p:txBody>
          <a:bodyPr vert="horz" lIns="91440" tIns="45720" rIns="91440" bIns="45720" rtlCol="0" anchor="t">
            <a:normAutofit/>
          </a:bodyPr>
          <a:lstStyle/>
          <a:p>
            <a:r>
              <a:rPr lang="en-US">
                <a:cs typeface="Calibri"/>
              </a:rPr>
              <a:t>By adding a &lt;</a:t>
            </a:r>
            <a:r>
              <a:rPr lang="en-US" err="1">
                <a:cs typeface="Calibri"/>
              </a:rPr>
              <a:t>ThemeProvider</a:t>
            </a:r>
            <a:r>
              <a:rPr lang="en-US">
                <a:cs typeface="Calibri"/>
              </a:rPr>
              <a:t>&gt; wrapper component you can provide a theme to all react components underneath it.</a:t>
            </a:r>
          </a:p>
          <a:p>
            <a:r>
              <a:rPr lang="en-US">
                <a:cs typeface="Calibri"/>
              </a:rPr>
              <a:t>Pass a function for a theme prop. This allows themes to be made contextual. For example, you could use </a:t>
            </a:r>
            <a:r>
              <a:rPr lang="en-US" err="1">
                <a:cs typeface="Calibri"/>
              </a:rPr>
              <a:t>invertTheme</a:t>
            </a:r>
            <a:r>
              <a:rPr lang="en-US">
                <a:cs typeface="Calibri"/>
              </a:rPr>
              <a:t> function to invert a button's color. </a:t>
            </a:r>
          </a:p>
          <a:p>
            <a:r>
              <a:rPr lang="en-US">
                <a:cs typeface="Calibri"/>
              </a:rPr>
              <a:t>A theme can be passed down to a component.</a:t>
            </a:r>
          </a:p>
        </p:txBody>
      </p:sp>
      <p:sp>
        <p:nvSpPr>
          <p:cNvPr id="4" name="TextBox 3">
            <a:extLst>
              <a:ext uri="{FF2B5EF4-FFF2-40B4-BE49-F238E27FC236}">
                <a16:creationId xmlns:a16="http://schemas.microsoft.com/office/drawing/2014/main" id="{3621AFC9-F9C1-497C-BFAC-3D6E47035A54}"/>
              </a:ext>
            </a:extLst>
          </p:cNvPr>
          <p:cNvSpPr txBox="1"/>
          <p:nvPr/>
        </p:nvSpPr>
        <p:spPr>
          <a:xfrm>
            <a:off x="923059" y="123478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Nathaniel</a:t>
            </a:r>
          </a:p>
        </p:txBody>
      </p:sp>
    </p:spTree>
    <p:extLst>
      <p:ext uri="{BB962C8B-B14F-4D97-AF65-F5344CB8AC3E}">
        <p14:creationId xmlns:p14="http://schemas.microsoft.com/office/powerpoint/2010/main" val="347914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C9F6-E86F-4C0D-B347-74E2FD51EFC7}"/>
              </a:ext>
            </a:extLst>
          </p:cNvPr>
          <p:cNvSpPr>
            <a:spLocks noGrp="1"/>
          </p:cNvSpPr>
          <p:nvPr>
            <p:ph type="title"/>
          </p:nvPr>
        </p:nvSpPr>
        <p:spPr/>
        <p:txBody>
          <a:bodyPr/>
          <a:lstStyle/>
          <a:p>
            <a:r>
              <a:rPr lang="en-US">
                <a:cs typeface="Calibri Light"/>
              </a:rPr>
              <a:t>Tagged Template Literals</a:t>
            </a:r>
            <a:endParaRPr lang="en-US"/>
          </a:p>
        </p:txBody>
      </p:sp>
      <p:sp>
        <p:nvSpPr>
          <p:cNvPr id="3" name="Content Placeholder 2">
            <a:extLst>
              <a:ext uri="{FF2B5EF4-FFF2-40B4-BE49-F238E27FC236}">
                <a16:creationId xmlns:a16="http://schemas.microsoft.com/office/drawing/2014/main" id="{7330D3E4-2F1D-4BA4-895D-84A92B0A4F36}"/>
              </a:ext>
            </a:extLst>
          </p:cNvPr>
          <p:cNvSpPr>
            <a:spLocks noGrp="1"/>
          </p:cNvSpPr>
          <p:nvPr>
            <p:ph idx="1"/>
          </p:nvPr>
        </p:nvSpPr>
        <p:spPr/>
        <p:txBody>
          <a:bodyPr vert="horz" lIns="91440" tIns="45720" rIns="91440" bIns="45720" rtlCol="0" anchor="t">
            <a:normAutofit/>
          </a:bodyPr>
          <a:lstStyle/>
          <a:p>
            <a:r>
              <a:rPr lang="en-US" sz="1800">
                <a:cs typeface="Calibri"/>
              </a:rPr>
              <a:t>It Lets you run a template string through a function.</a:t>
            </a:r>
          </a:p>
          <a:p>
            <a:r>
              <a:rPr lang="en-US" sz="1800">
                <a:cs typeface="Calibri"/>
              </a:rPr>
              <a:t>They let you define custom string interpolation rules. This is how style components are created.</a:t>
            </a:r>
          </a:p>
          <a:p>
            <a:r>
              <a:rPr lang="en-US" sz="1800">
                <a:cs typeface="Calibri"/>
              </a:rPr>
              <a:t>If you pass no interpolations</a:t>
            </a:r>
            <a:r>
              <a:rPr lang="en-US" sz="1800">
                <a:ea typeface="+mn-lt"/>
                <a:cs typeface="+mn-lt"/>
              </a:rPr>
              <a:t> the first argument your function receives is an array with a string in it. When you do pass the array will contain the string with it spit at the interpolations.</a:t>
            </a:r>
          </a:p>
          <a:p>
            <a:endParaRPr lang="en-US" sz="1800">
              <a:cs typeface="Calibri"/>
            </a:endParaRPr>
          </a:p>
        </p:txBody>
      </p:sp>
      <p:pic>
        <p:nvPicPr>
          <p:cNvPr id="6" name="Picture 6" descr="Text&#10;&#10;Description automatically generated">
            <a:extLst>
              <a:ext uri="{FF2B5EF4-FFF2-40B4-BE49-F238E27FC236}">
                <a16:creationId xmlns:a16="http://schemas.microsoft.com/office/drawing/2014/main" id="{D2905CE1-0E87-4CAD-B5C3-1631BBE1EF34}"/>
              </a:ext>
            </a:extLst>
          </p:cNvPr>
          <p:cNvPicPr>
            <a:picLocks noChangeAspect="1"/>
          </p:cNvPicPr>
          <p:nvPr/>
        </p:nvPicPr>
        <p:blipFill>
          <a:blip r:embed="rId2"/>
          <a:stretch>
            <a:fillRect/>
          </a:stretch>
        </p:blipFill>
        <p:spPr>
          <a:xfrm>
            <a:off x="1797205" y="4147794"/>
            <a:ext cx="4230029" cy="2251606"/>
          </a:xfrm>
          <a:prstGeom prst="rect">
            <a:avLst/>
          </a:prstGeom>
        </p:spPr>
      </p:pic>
      <p:sp>
        <p:nvSpPr>
          <p:cNvPr id="7" name="TextBox 6">
            <a:extLst>
              <a:ext uri="{FF2B5EF4-FFF2-40B4-BE49-F238E27FC236}">
                <a16:creationId xmlns:a16="http://schemas.microsoft.com/office/drawing/2014/main" id="{3E625470-1742-4628-9887-2F791F2782D0}"/>
              </a:ext>
            </a:extLst>
          </p:cNvPr>
          <p:cNvSpPr txBox="1"/>
          <p:nvPr/>
        </p:nvSpPr>
        <p:spPr>
          <a:xfrm>
            <a:off x="6248400" y="4900961"/>
            <a:ext cx="331005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This would output "My dog's name is Snickers and he is 100 years old"</a:t>
            </a:r>
          </a:p>
        </p:txBody>
      </p:sp>
      <p:sp>
        <p:nvSpPr>
          <p:cNvPr id="8" name="TextBox 7">
            <a:extLst>
              <a:ext uri="{FF2B5EF4-FFF2-40B4-BE49-F238E27FC236}">
                <a16:creationId xmlns:a16="http://schemas.microsoft.com/office/drawing/2014/main" id="{2CDBFE88-3F3D-4489-8123-A8095948949C}"/>
              </a:ext>
            </a:extLst>
          </p:cNvPr>
          <p:cNvSpPr txBox="1"/>
          <p:nvPr/>
        </p:nvSpPr>
        <p:spPr>
          <a:xfrm>
            <a:off x="871105" y="126076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Nathaniel</a:t>
            </a:r>
          </a:p>
        </p:txBody>
      </p:sp>
      <p:sp>
        <p:nvSpPr>
          <p:cNvPr id="4" name="TextBox 3">
            <a:extLst>
              <a:ext uri="{FF2B5EF4-FFF2-40B4-BE49-F238E27FC236}">
                <a16:creationId xmlns:a16="http://schemas.microsoft.com/office/drawing/2014/main" id="{63B36A9D-4811-4214-BFE7-B75B8A05B64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67473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7C6A-C10A-4421-BCB8-842F86489F5C}"/>
              </a:ext>
            </a:extLst>
          </p:cNvPr>
          <p:cNvSpPr>
            <a:spLocks noGrp="1"/>
          </p:cNvSpPr>
          <p:nvPr>
            <p:ph type="title"/>
          </p:nvPr>
        </p:nvSpPr>
        <p:spPr/>
        <p:txBody>
          <a:bodyPr>
            <a:normAutofit fontScale="90000"/>
          </a:bodyPr>
          <a:lstStyle/>
          <a:p>
            <a:r>
              <a:rPr lang="en-US">
                <a:ea typeface="+mj-lt"/>
                <a:cs typeface="+mj-lt"/>
              </a:rPr>
              <a:t>Discuss how tools like Gatsby.js aids in components design. </a:t>
            </a:r>
            <a:br>
              <a:rPr lang="en-US">
                <a:ea typeface="+mj-lt"/>
                <a:cs typeface="+mj-lt"/>
              </a:rPr>
            </a:br>
            <a:r>
              <a:rPr lang="en-US" sz="2000">
                <a:cs typeface="Calibri Light"/>
              </a:rPr>
              <a:t>Christopher</a:t>
            </a:r>
          </a:p>
          <a:p>
            <a:endParaRPr lang="en-US">
              <a:cs typeface="Calibri Light"/>
            </a:endParaRPr>
          </a:p>
        </p:txBody>
      </p:sp>
      <p:sp>
        <p:nvSpPr>
          <p:cNvPr id="3" name="Content Placeholder 2">
            <a:extLst>
              <a:ext uri="{FF2B5EF4-FFF2-40B4-BE49-F238E27FC236}">
                <a16:creationId xmlns:a16="http://schemas.microsoft.com/office/drawing/2014/main" id="{B8D51523-E075-4CE1-8241-76CE630B5147}"/>
              </a:ext>
            </a:extLst>
          </p:cNvPr>
          <p:cNvSpPr>
            <a:spLocks noGrp="1"/>
          </p:cNvSpPr>
          <p:nvPr>
            <p:ph idx="1"/>
          </p:nvPr>
        </p:nvSpPr>
        <p:spPr/>
        <p:txBody>
          <a:bodyPr vert="horz" lIns="91440" tIns="45720" rIns="91440" bIns="45720" rtlCol="0" anchor="t">
            <a:normAutofit/>
          </a:bodyPr>
          <a:lstStyle/>
          <a:p>
            <a:r>
              <a:rPr lang="en-US" sz="1800">
                <a:ea typeface="+mn-lt"/>
                <a:cs typeface="+mn-lt"/>
              </a:rPr>
              <a:t>Gatsby is an</a:t>
            </a:r>
            <a:r>
              <a:rPr lang="en-US" sz="1800">
                <a:ea typeface="+mn-lt"/>
                <a:cs typeface="+mn-lt"/>
                <a:hlinkClick r:id="rId2"/>
              </a:rPr>
              <a:t> </a:t>
            </a:r>
            <a:r>
              <a:rPr lang="en-US" sz="1800" u="sng">
                <a:ea typeface="+mn-lt"/>
                <a:cs typeface="+mn-lt"/>
                <a:hlinkClick r:id="rId2"/>
              </a:rPr>
              <a:t>open-source static website generator</a:t>
            </a:r>
            <a:r>
              <a:rPr lang="en-US" sz="1800">
                <a:ea typeface="+mn-lt"/>
                <a:cs typeface="+mn-lt"/>
              </a:rPr>
              <a:t> (SSG) that is based on the frontend development framework React and makes use of Webpack and </a:t>
            </a:r>
            <a:r>
              <a:rPr lang="en-US" sz="1800" err="1">
                <a:ea typeface="+mn-lt"/>
                <a:cs typeface="+mn-lt"/>
              </a:rPr>
              <a:t>GraphQL</a:t>
            </a:r>
            <a:r>
              <a:rPr lang="en-US" sz="1800">
                <a:ea typeface="+mn-lt"/>
                <a:cs typeface="+mn-lt"/>
              </a:rPr>
              <a:t> technology. It can be used to build static sites that are progressive web apps, follow the latest web standards, and optimized for speed and security.</a:t>
            </a:r>
          </a:p>
          <a:p>
            <a:r>
              <a:rPr lang="en-US" sz="1800">
                <a:ea typeface="+mn-lt"/>
                <a:cs typeface="+mn-lt"/>
              </a:rPr>
              <a:t>Components are a key feature of React, and now they’re a commonly followed web design pattern. With the current level of complexity of user interfaces, it is almost impossible to write maintainable code in long pages of HTML or use templating engines and expect consistency.</a:t>
            </a:r>
          </a:p>
          <a:p>
            <a:r>
              <a:rPr lang="en-US" sz="1800">
                <a:ea typeface="+mn-lt"/>
                <a:cs typeface="+mn-lt"/>
              </a:rPr>
              <a:t>So instead, we build reusable components and then use them to construct views. This way we have separate modules handling separate things, and it’s easier to manage and maintain. The component just contains all the information it requires, and Gatsby, since it uses React, follows the same pattern.</a:t>
            </a:r>
            <a:endParaRPr lang="en-US" sz="1800">
              <a:cs typeface="Calibri"/>
            </a:endParaRPr>
          </a:p>
        </p:txBody>
      </p:sp>
    </p:spTree>
    <p:extLst>
      <p:ext uri="{BB962C8B-B14F-4D97-AF65-F5344CB8AC3E}">
        <p14:creationId xmlns:p14="http://schemas.microsoft.com/office/powerpoint/2010/main" val="162447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2007-5CEA-4DEC-86FE-459C2FF5ADA6}"/>
              </a:ext>
            </a:extLst>
          </p:cNvPr>
          <p:cNvSpPr>
            <a:spLocks noGrp="1"/>
          </p:cNvSpPr>
          <p:nvPr>
            <p:ph type="title"/>
          </p:nvPr>
        </p:nvSpPr>
        <p:spPr/>
        <p:txBody>
          <a:bodyPr>
            <a:normAutofit/>
          </a:bodyPr>
          <a:lstStyle/>
          <a:p>
            <a:r>
              <a:rPr lang="en-US" sz="2400">
                <a:ea typeface="+mj-lt"/>
                <a:cs typeface="+mj-lt"/>
              </a:rPr>
              <a:t>Share at least one example of how that feature can be used in your project, and provide sample code.</a:t>
            </a:r>
            <a:endParaRPr lang="en-US" sz="2400">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34BB82B9-8631-46E0-B87F-085C99B28E03}"/>
              </a:ext>
            </a:extLst>
          </p:cNvPr>
          <p:cNvSpPr>
            <a:spLocks noGrp="1"/>
          </p:cNvSpPr>
          <p:nvPr>
            <p:ph idx="1"/>
          </p:nvPr>
        </p:nvSpPr>
        <p:spPr/>
        <p:txBody>
          <a:bodyPr vert="horz" lIns="91440" tIns="45720" rIns="91440" bIns="45720" rtlCol="0" anchor="t">
            <a:normAutofit/>
          </a:bodyPr>
          <a:lstStyle/>
          <a:p>
            <a:r>
              <a:rPr lang="en-US">
                <a:cs typeface="Calibri"/>
              </a:rPr>
              <a:t>Theming is what attracts or pushes the user away.</a:t>
            </a:r>
          </a:p>
          <a:p>
            <a:r>
              <a:rPr lang="en-US">
                <a:cs typeface="Calibri"/>
              </a:rPr>
              <a:t>Theming can be used to give the project a certain look to help make usability easier.</a:t>
            </a:r>
          </a:p>
          <a:p>
            <a:pPr>
              <a:buClr>
                <a:srgbClr val="8AD0D6"/>
              </a:buClr>
            </a:pPr>
            <a:r>
              <a:rPr lang="en-US">
                <a:cs typeface="Calibri"/>
              </a:rPr>
              <a:t>It can also give the user the ability to decide between themes.</a:t>
            </a:r>
          </a:p>
        </p:txBody>
      </p:sp>
      <p:pic>
        <p:nvPicPr>
          <p:cNvPr id="4" name="Picture 4">
            <a:extLst>
              <a:ext uri="{FF2B5EF4-FFF2-40B4-BE49-F238E27FC236}">
                <a16:creationId xmlns:a16="http://schemas.microsoft.com/office/drawing/2014/main" id="{77F5BDDC-1EA1-4ECD-ACBB-BDBD4CD90655}"/>
              </a:ext>
            </a:extLst>
          </p:cNvPr>
          <p:cNvPicPr>
            <a:picLocks noChangeAspect="1"/>
          </p:cNvPicPr>
          <p:nvPr/>
        </p:nvPicPr>
        <p:blipFill>
          <a:blip r:embed="rId2"/>
          <a:stretch>
            <a:fillRect/>
          </a:stretch>
        </p:blipFill>
        <p:spPr>
          <a:xfrm>
            <a:off x="3741174" y="3785094"/>
            <a:ext cx="3210232" cy="1549955"/>
          </a:xfrm>
          <a:prstGeom prst="rect">
            <a:avLst/>
          </a:prstGeom>
        </p:spPr>
      </p:pic>
      <p:sp>
        <p:nvSpPr>
          <p:cNvPr id="5" name="TextBox 4">
            <a:extLst>
              <a:ext uri="{FF2B5EF4-FFF2-40B4-BE49-F238E27FC236}">
                <a16:creationId xmlns:a16="http://schemas.microsoft.com/office/drawing/2014/main" id="{5ED9A43C-6E4E-4813-AB01-AB1E87AF02DF}"/>
              </a:ext>
            </a:extLst>
          </p:cNvPr>
          <p:cNvSpPr txBox="1"/>
          <p:nvPr/>
        </p:nvSpPr>
        <p:spPr>
          <a:xfrm>
            <a:off x="836468" y="145992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Jonathan</a:t>
            </a:r>
          </a:p>
        </p:txBody>
      </p:sp>
    </p:spTree>
    <p:extLst>
      <p:ext uri="{BB962C8B-B14F-4D97-AF65-F5344CB8AC3E}">
        <p14:creationId xmlns:p14="http://schemas.microsoft.com/office/powerpoint/2010/main" val="34699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2007-5CEA-4DEC-86FE-459C2FF5ADA6}"/>
              </a:ext>
            </a:extLst>
          </p:cNvPr>
          <p:cNvSpPr>
            <a:spLocks noGrp="1"/>
          </p:cNvSpPr>
          <p:nvPr>
            <p:ph type="title"/>
          </p:nvPr>
        </p:nvSpPr>
        <p:spPr/>
        <p:txBody>
          <a:bodyPr>
            <a:normAutofit fontScale="90000"/>
          </a:bodyPr>
          <a:lstStyle/>
          <a:p>
            <a:r>
              <a:rPr lang="en-US" sz="2400">
                <a:ea typeface="+mj-lt"/>
                <a:cs typeface="+mj-lt"/>
              </a:rPr>
              <a:t>Share at least one example of how that feature can be used in your project, and provide sample code.</a:t>
            </a:r>
            <a:endParaRPr lang="en-US" sz="2400">
              <a:cs typeface="Calibri Light"/>
            </a:endParaRPr>
          </a:p>
          <a:p>
            <a:br>
              <a:rPr lang="en-US">
                <a:cs typeface="Calibri Light"/>
              </a:rPr>
            </a:br>
            <a:endParaRPr lang="en-US">
              <a:cs typeface="Calibri Light"/>
            </a:endParaRPr>
          </a:p>
        </p:txBody>
      </p:sp>
      <p:sp>
        <p:nvSpPr>
          <p:cNvPr id="3" name="Content Placeholder 2">
            <a:extLst>
              <a:ext uri="{FF2B5EF4-FFF2-40B4-BE49-F238E27FC236}">
                <a16:creationId xmlns:a16="http://schemas.microsoft.com/office/drawing/2014/main" id="{34BB82B9-8631-46E0-B87F-085C99B28E03}"/>
              </a:ext>
            </a:extLst>
          </p:cNvPr>
          <p:cNvSpPr>
            <a:spLocks noGrp="1"/>
          </p:cNvSpPr>
          <p:nvPr>
            <p:ph idx="1"/>
          </p:nvPr>
        </p:nvSpPr>
        <p:spPr/>
        <p:txBody>
          <a:bodyPr vert="horz" lIns="91440" tIns="45720" rIns="91440" bIns="45720" rtlCol="0" anchor="t">
            <a:normAutofit/>
          </a:bodyPr>
          <a:lstStyle/>
          <a:p>
            <a:r>
              <a:rPr lang="en-US">
                <a:cs typeface="Calibri"/>
              </a:rPr>
              <a:t>Tagged template literals can be used with multi line strings.</a:t>
            </a:r>
          </a:p>
          <a:p>
            <a:r>
              <a:rPr lang="en-US">
                <a:cs typeface="Calibri"/>
              </a:rPr>
              <a:t>Can be used in a project to </a:t>
            </a:r>
            <a:r>
              <a:rPr lang="en-US">
                <a:ea typeface="+mn-lt"/>
                <a:cs typeface="+mn-lt"/>
              </a:rPr>
              <a:t>run a template string through a function.</a:t>
            </a:r>
          </a:p>
        </p:txBody>
      </p:sp>
      <p:pic>
        <p:nvPicPr>
          <p:cNvPr id="7" name="Picture 7" descr="Text&#10;&#10;Description automatically generated">
            <a:extLst>
              <a:ext uri="{FF2B5EF4-FFF2-40B4-BE49-F238E27FC236}">
                <a16:creationId xmlns:a16="http://schemas.microsoft.com/office/drawing/2014/main" id="{066A5F51-669A-4E99-ABE2-869D729DFA26}"/>
              </a:ext>
            </a:extLst>
          </p:cNvPr>
          <p:cNvPicPr>
            <a:picLocks noChangeAspect="1"/>
          </p:cNvPicPr>
          <p:nvPr/>
        </p:nvPicPr>
        <p:blipFill>
          <a:blip r:embed="rId2"/>
          <a:stretch>
            <a:fillRect/>
          </a:stretch>
        </p:blipFill>
        <p:spPr>
          <a:xfrm>
            <a:off x="4519961" y="3502851"/>
            <a:ext cx="3895492" cy="2073546"/>
          </a:xfrm>
          <a:prstGeom prst="rect">
            <a:avLst/>
          </a:prstGeom>
        </p:spPr>
      </p:pic>
      <p:sp>
        <p:nvSpPr>
          <p:cNvPr id="8" name="TextBox 7">
            <a:extLst>
              <a:ext uri="{FF2B5EF4-FFF2-40B4-BE49-F238E27FC236}">
                <a16:creationId xmlns:a16="http://schemas.microsoft.com/office/drawing/2014/main" id="{AC2A17C6-FDCA-4FA8-8255-EAD733AA6BA2}"/>
              </a:ext>
            </a:extLst>
          </p:cNvPr>
          <p:cNvSpPr txBox="1"/>
          <p:nvPr/>
        </p:nvSpPr>
        <p:spPr>
          <a:xfrm>
            <a:off x="940377" y="119149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Bryce</a:t>
            </a:r>
          </a:p>
        </p:txBody>
      </p:sp>
    </p:spTree>
    <p:extLst>
      <p:ext uri="{BB962C8B-B14F-4D97-AF65-F5344CB8AC3E}">
        <p14:creationId xmlns:p14="http://schemas.microsoft.com/office/powerpoint/2010/main" val="362136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954F13-7CA7-4AF9-A0F1-E7F815458938}"/>
              </a:ext>
            </a:extLst>
          </p:cNvPr>
          <p:cNvSpPr>
            <a:spLocks noGrp="1"/>
          </p:cNvSpPr>
          <p:nvPr>
            <p:ph type="title"/>
          </p:nvPr>
        </p:nvSpPr>
        <p:spPr>
          <a:xfrm>
            <a:off x="648930" y="629267"/>
            <a:ext cx="9252154" cy="1016654"/>
          </a:xfrm>
        </p:spPr>
        <p:txBody>
          <a:bodyPr>
            <a:normAutofit/>
          </a:bodyPr>
          <a:lstStyle/>
          <a:p>
            <a:r>
              <a:rPr lang="en-US">
                <a:solidFill>
                  <a:srgbClr val="EBEBEB"/>
                </a:solidFill>
                <a:cs typeface="Calibri Light"/>
              </a:rPr>
              <a:t>GitHub/Git</a:t>
            </a:r>
            <a:endParaRPr lang="en-US">
              <a:solidFill>
                <a:srgbClr val="EBEBEB"/>
              </a:solidFill>
            </a:endParaRP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B109AC71-9AC8-4E41-BA33-7C9F68B4D60C}"/>
              </a:ext>
            </a:extLst>
          </p:cNvPr>
          <p:cNvSpPr>
            <a:spLocks noGrp="1"/>
          </p:cNvSpPr>
          <p:nvPr>
            <p:ph idx="1"/>
          </p:nvPr>
        </p:nvSpPr>
        <p:spPr>
          <a:xfrm>
            <a:off x="648931" y="2548281"/>
            <a:ext cx="5122606" cy="3658689"/>
          </a:xfrm>
        </p:spPr>
        <p:txBody>
          <a:bodyPr vert="horz" lIns="91440" tIns="45720" rIns="91440" bIns="45720" rtlCol="0">
            <a:normAutofit/>
          </a:bodyPr>
          <a:lstStyle/>
          <a:p>
            <a:pPr>
              <a:lnSpc>
                <a:spcPct val="90000"/>
              </a:lnSpc>
            </a:pPr>
            <a:r>
              <a:rPr lang="en-US" sz="1700">
                <a:cs typeface="Calibri"/>
              </a:rPr>
              <a:t>GitHub is a code host platform for version control and collaboration. It lets users work together on projects from anywhere and allows team members to merge files that they worked on into the master branch of a project.</a:t>
            </a:r>
          </a:p>
          <a:p>
            <a:pPr>
              <a:lnSpc>
                <a:spcPct val="90000"/>
              </a:lnSpc>
              <a:buClr>
                <a:srgbClr val="8AD0D6"/>
              </a:buClr>
            </a:pPr>
            <a:endParaRPr lang="en-US" sz="1700">
              <a:cs typeface="Calibri"/>
            </a:endParaRPr>
          </a:p>
          <a:p>
            <a:pPr>
              <a:lnSpc>
                <a:spcPct val="90000"/>
              </a:lnSpc>
              <a:buClr>
                <a:srgbClr val="8AD0D6"/>
              </a:buClr>
            </a:pPr>
            <a:r>
              <a:rPr lang="en-US" sz="1700">
                <a:cs typeface="Calibri"/>
              </a:rPr>
              <a:t>Git </a:t>
            </a:r>
            <a:r>
              <a:rPr lang="en-US" sz="1700">
                <a:ea typeface="+mj-lt"/>
                <a:cs typeface="+mj-lt"/>
              </a:rPr>
              <a:t>is a free and open source distributed version control system designed to handle everything from small to very large projects with speed and efficiency</a:t>
            </a:r>
          </a:p>
          <a:p>
            <a:pPr>
              <a:lnSpc>
                <a:spcPct val="90000"/>
              </a:lnSpc>
              <a:buClr>
                <a:srgbClr val="8AD0D6"/>
              </a:buClr>
            </a:pPr>
            <a:endParaRPr lang="en-US" sz="1700">
              <a:cs typeface="Calibri"/>
            </a:endParaRPr>
          </a:p>
          <a:p>
            <a:pPr>
              <a:lnSpc>
                <a:spcPct val="90000"/>
              </a:lnSpc>
              <a:buClr>
                <a:srgbClr val="8AD0D6"/>
              </a:buClr>
            </a:pPr>
            <a:endParaRPr lang="en-US" sz="1700">
              <a:cs typeface="Calibri"/>
            </a:endParaRPr>
          </a:p>
        </p:txBody>
      </p:sp>
      <p:pic>
        <p:nvPicPr>
          <p:cNvPr id="5" name="Picture 5" descr="Diagram, timeline&#10;&#10;Description automatically generated">
            <a:extLst>
              <a:ext uri="{FF2B5EF4-FFF2-40B4-BE49-F238E27FC236}">
                <a16:creationId xmlns:a16="http://schemas.microsoft.com/office/drawing/2014/main" id="{68E90ED9-001B-4652-9777-DC929221EE63}"/>
              </a:ext>
            </a:extLst>
          </p:cNvPr>
          <p:cNvPicPr>
            <a:picLocks noChangeAspect="1"/>
          </p:cNvPicPr>
          <p:nvPr/>
        </p:nvPicPr>
        <p:blipFill>
          <a:blip r:embed="rId2"/>
          <a:stretch>
            <a:fillRect/>
          </a:stretch>
        </p:blipFill>
        <p:spPr>
          <a:xfrm>
            <a:off x="6376384" y="2548281"/>
            <a:ext cx="4882690" cy="3662018"/>
          </a:xfrm>
          <a:prstGeom prst="rect">
            <a:avLst/>
          </a:prstGeom>
          <a:effectLst/>
        </p:spPr>
      </p:pic>
      <p:sp>
        <p:nvSpPr>
          <p:cNvPr id="4" name="TextBox 3">
            <a:extLst>
              <a:ext uri="{FF2B5EF4-FFF2-40B4-BE49-F238E27FC236}">
                <a16:creationId xmlns:a16="http://schemas.microsoft.com/office/drawing/2014/main" id="{93B55CDC-90D5-4FD3-AF10-4B698E9BFE77}"/>
              </a:ext>
            </a:extLst>
          </p:cNvPr>
          <p:cNvSpPr txBox="1"/>
          <p:nvPr/>
        </p:nvSpPr>
        <p:spPr>
          <a:xfrm>
            <a:off x="914400" y="115685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err="1"/>
              <a:t>Da'Montaye</a:t>
            </a:r>
          </a:p>
        </p:txBody>
      </p:sp>
    </p:spTree>
    <p:extLst>
      <p:ext uri="{BB962C8B-B14F-4D97-AF65-F5344CB8AC3E}">
        <p14:creationId xmlns:p14="http://schemas.microsoft.com/office/powerpoint/2010/main" val="137219180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3.1 Components</vt:lpstr>
      <vt:lpstr>Theming</vt:lpstr>
      <vt:lpstr>Tagged Template Literals</vt:lpstr>
      <vt:lpstr>Discuss how tools like Gatsby.js aids in components design.  Christopher </vt:lpstr>
      <vt:lpstr>Share at least one example of how that feature can be used in your project, and provide sample code. </vt:lpstr>
      <vt:lpstr>Share at least one example of how that feature can be used in your project, and provide sample code.  </vt:lpstr>
      <vt:lpstr>GitHub/Git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Mulloy</dc:creator>
  <cp:revision>3</cp:revision>
  <dcterms:created xsi:type="dcterms:W3CDTF">2016-06-29T17:12:42Z</dcterms:created>
  <dcterms:modified xsi:type="dcterms:W3CDTF">2021-05-25T14:33:58Z</dcterms:modified>
</cp:coreProperties>
</file>