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2" r:id="rId4"/>
    <p:sldId id="258" r:id="rId5"/>
    <p:sldId id="259" r:id="rId6"/>
    <p:sldId id="260"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A983F-058D-459B-B242-6B3E9B963B8F}" v="705" dt="2021-06-01T14:29:41.462"/>
    <p1510:client id="{8159E764-0386-45E1-AA04-91ECF2F148FC}" v="577" dt="2021-06-01T13:58:59.432"/>
    <p1510:client id="{AB686046-2BEF-4447-B5F6-63EB87FE38D7}" v="1212" dt="2021-06-01T14:33:23.839"/>
    <p1510:client id="{D8C46E82-FF6B-A53E-547C-93FE7B75258A}" v="110" dt="2021-06-01T14:33:32.060"/>
    <p1510:client id="{F64490AA-34BC-6CF2-5766-7CA24B19A97B}" v="326" dt="2021-06-01T14:29:49.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2217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490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74313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12571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6415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06535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453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173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5342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8910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1698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2045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2978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2275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0985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7126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1476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9717853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Material Design</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Nathaniel Breeden, Christopher Combs, Jonathan Winston, Nicholas La Raffa, </a:t>
            </a:r>
            <a:r>
              <a:rPr lang="en-US" err="1">
                <a:cs typeface="Calibri"/>
              </a:rPr>
              <a:t>Da'Montaye</a:t>
            </a:r>
            <a:r>
              <a:rPr lang="en-US">
                <a:cs typeface="Calibri"/>
              </a:rPr>
              <a:t> Snipes</a:t>
            </a:r>
            <a:endParaRPr lang="en-US"/>
          </a:p>
        </p:txBody>
      </p:sp>
    </p:spTree>
    <p:extLst>
      <p:ext uri="{BB962C8B-B14F-4D97-AF65-F5344CB8AC3E}">
        <p14:creationId xmlns:p14="http://schemas.microsoft.com/office/powerpoint/2010/main" val="180425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448D-8359-4BC7-B315-4538D2A10939}"/>
              </a:ext>
            </a:extLst>
          </p:cNvPr>
          <p:cNvSpPr>
            <a:spLocks noGrp="1"/>
          </p:cNvSpPr>
          <p:nvPr>
            <p:ph type="title"/>
          </p:nvPr>
        </p:nvSpPr>
        <p:spPr>
          <a:xfrm>
            <a:off x="648930" y="629266"/>
            <a:ext cx="4795482" cy="1641987"/>
          </a:xfrm>
        </p:spPr>
        <p:txBody>
          <a:bodyPr>
            <a:normAutofit/>
          </a:bodyPr>
          <a:lstStyle/>
          <a:p>
            <a:pPr>
              <a:lnSpc>
                <a:spcPct val="90000"/>
              </a:lnSpc>
            </a:pPr>
            <a:r>
              <a:rPr lang="en-US" sz="3600">
                <a:cs typeface="Calibri Light"/>
              </a:rPr>
              <a:t>HCI-Human Computer Interaction</a:t>
            </a:r>
            <a:endParaRPr lang="en-US" sz="3600"/>
          </a:p>
        </p:txBody>
      </p:sp>
      <p:pic>
        <p:nvPicPr>
          <p:cNvPr id="4" name="Picture 4" descr="Diagram&#10;&#10;Description automatically generated">
            <a:extLst>
              <a:ext uri="{FF2B5EF4-FFF2-40B4-BE49-F238E27FC236}">
                <a16:creationId xmlns:a16="http://schemas.microsoft.com/office/drawing/2014/main" id="{1F0AE12A-C24D-4529-9F20-69F80B6FDFC9}"/>
              </a:ext>
            </a:extLst>
          </p:cNvPr>
          <p:cNvPicPr>
            <a:picLocks noChangeAspect="1"/>
          </p:cNvPicPr>
          <p:nvPr/>
        </p:nvPicPr>
        <p:blipFill rotWithShape="1">
          <a:blip r:embed="rId3"/>
          <a:srcRect l="4570" r="3371"/>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22" name="Rectangle 8">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D4BAA62-DA38-4A2B-AE15-10EE0B93F7E0}"/>
              </a:ext>
            </a:extLst>
          </p:cNvPr>
          <p:cNvSpPr>
            <a:spLocks noGrp="1"/>
          </p:cNvSpPr>
          <p:nvPr>
            <p:ph idx="1"/>
          </p:nvPr>
        </p:nvSpPr>
        <p:spPr>
          <a:xfrm>
            <a:off x="647701" y="2438401"/>
            <a:ext cx="4797256" cy="3809998"/>
          </a:xfrm>
        </p:spPr>
        <p:txBody>
          <a:bodyPr vert="horz" lIns="91440" tIns="45720" rIns="91440" bIns="45720" rtlCol="0">
            <a:normAutofit/>
          </a:bodyPr>
          <a:lstStyle/>
          <a:p>
            <a:r>
              <a:rPr lang="en-US">
                <a:ea typeface="+mj-lt"/>
                <a:cs typeface="+mj-lt"/>
              </a:rPr>
              <a:t>Human-computer interaction (HCI) is a multidisciplinary field of study focusing on the design of computer technology and the interaction between humans (the users) and computers. While initially concerned with computers, HCI has since expanded to cover almost all forms of information technology design.</a:t>
            </a:r>
          </a:p>
          <a:p>
            <a:pPr>
              <a:buClr>
                <a:srgbClr val="8AD0D6"/>
              </a:buClr>
            </a:pPr>
            <a:endParaRPr lang="en-US"/>
          </a:p>
        </p:txBody>
      </p:sp>
    </p:spTree>
    <p:extLst>
      <p:ext uri="{BB962C8B-B14F-4D97-AF65-F5344CB8AC3E}">
        <p14:creationId xmlns:p14="http://schemas.microsoft.com/office/powerpoint/2010/main" val="182935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0E46430-BECF-4896-8D11-724DB3C06DCC}"/>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HCI-Human Computer Interaction</a:t>
            </a:r>
          </a:p>
          <a:p>
            <a:pPr algn="ctr"/>
            <a:r>
              <a:rPr lang="en-US"/>
              <a:t>(Cont.)</a:t>
            </a:r>
          </a:p>
        </p:txBody>
      </p:sp>
      <p:sp>
        <p:nvSpPr>
          <p:cNvPr id="3" name="Content Placeholder 2">
            <a:extLst>
              <a:ext uri="{FF2B5EF4-FFF2-40B4-BE49-F238E27FC236}">
                <a16:creationId xmlns:a16="http://schemas.microsoft.com/office/drawing/2014/main" id="{766AF58A-CF2A-4609-84F2-2AA9CB61CC4C}"/>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nSpc>
                <a:spcPct val="90000"/>
              </a:lnSpc>
              <a:buNone/>
            </a:pPr>
            <a:r>
              <a:rPr lang="en-US" sz="1600">
                <a:ea typeface="+mj-lt"/>
                <a:cs typeface="+mj-lt"/>
              </a:rPr>
              <a:t>How Human interacts with Computer: </a:t>
            </a:r>
          </a:p>
          <a:p>
            <a:pPr marL="0" indent="0">
              <a:lnSpc>
                <a:spcPct val="90000"/>
              </a:lnSpc>
              <a:buNone/>
            </a:pPr>
            <a:endParaRPr lang="en-US" sz="1600">
              <a:ea typeface="+mj-lt"/>
              <a:cs typeface="+mj-lt"/>
            </a:endParaRPr>
          </a:p>
          <a:p>
            <a:pPr>
              <a:lnSpc>
                <a:spcPct val="90000"/>
              </a:lnSpc>
              <a:buClr>
                <a:srgbClr val="8AD0D6"/>
              </a:buClr>
              <a:buFont typeface="Wingdings"/>
              <a:buChar char="Ø"/>
            </a:pPr>
            <a:r>
              <a:rPr lang="en-US" sz="1600">
                <a:ea typeface="+mj-lt"/>
                <a:cs typeface="+mj-lt"/>
              </a:rPr>
              <a:t>Not primarily the study of Human</a:t>
            </a:r>
          </a:p>
          <a:p>
            <a:pPr marL="0" indent="0">
              <a:lnSpc>
                <a:spcPct val="90000"/>
              </a:lnSpc>
              <a:buClr>
                <a:srgbClr val="8AD0D6"/>
              </a:buClr>
              <a:buNone/>
            </a:pPr>
            <a:endParaRPr lang="en-US" sz="1600">
              <a:ea typeface="+mj-lt"/>
              <a:cs typeface="+mj-lt"/>
            </a:endParaRPr>
          </a:p>
          <a:p>
            <a:pPr>
              <a:lnSpc>
                <a:spcPct val="90000"/>
              </a:lnSpc>
              <a:buClr>
                <a:srgbClr val="8AD0D6"/>
              </a:buClr>
              <a:buFont typeface="Wingdings"/>
              <a:buChar char="Ø"/>
            </a:pPr>
            <a:r>
              <a:rPr lang="en-US" sz="1600">
                <a:ea typeface="+mj-lt"/>
                <a:cs typeface="+mj-lt"/>
              </a:rPr>
              <a:t>Not primarily the study of Computer</a:t>
            </a:r>
          </a:p>
          <a:p>
            <a:pPr marL="0" indent="0">
              <a:lnSpc>
                <a:spcPct val="90000"/>
              </a:lnSpc>
              <a:buClr>
                <a:srgbClr val="8AD0D6"/>
              </a:buClr>
              <a:buNone/>
            </a:pPr>
            <a:r>
              <a:rPr lang="en-US" sz="1600">
                <a:ea typeface="+mj-lt"/>
                <a:cs typeface="+mj-lt"/>
              </a:rPr>
              <a:t>  </a:t>
            </a:r>
            <a:endParaRPr lang="en-US" sz="1600"/>
          </a:p>
          <a:p>
            <a:pPr>
              <a:lnSpc>
                <a:spcPct val="90000"/>
              </a:lnSpc>
              <a:buClr>
                <a:srgbClr val="8AD0D6"/>
              </a:buClr>
              <a:buFont typeface="Wingdings"/>
              <a:buChar char="Ø"/>
            </a:pPr>
            <a:r>
              <a:rPr lang="en-US" sz="1600">
                <a:ea typeface="+mj-lt"/>
                <a:cs typeface="+mj-lt"/>
              </a:rPr>
              <a:t>The study of bridge between them, which includes</a:t>
            </a:r>
          </a:p>
          <a:p>
            <a:pPr marL="0" indent="0">
              <a:lnSpc>
                <a:spcPct val="90000"/>
              </a:lnSpc>
              <a:buClr>
                <a:srgbClr val="8AD0D6"/>
              </a:buClr>
              <a:buNone/>
            </a:pPr>
            <a:r>
              <a:rPr lang="en-US" sz="1600">
                <a:ea typeface="+mj-lt"/>
                <a:cs typeface="+mj-lt"/>
              </a:rPr>
              <a:t>  </a:t>
            </a:r>
            <a:endParaRPr lang="en-US" sz="1600"/>
          </a:p>
          <a:p>
            <a:pPr>
              <a:lnSpc>
                <a:spcPct val="90000"/>
              </a:lnSpc>
              <a:buClr>
                <a:srgbClr val="8AD0D6"/>
              </a:buClr>
              <a:buFont typeface="Wingdings"/>
              <a:buChar char="Ø"/>
            </a:pPr>
            <a:r>
              <a:rPr lang="en-US" sz="1600">
                <a:ea typeface="+mj-lt"/>
                <a:cs typeface="+mj-lt"/>
              </a:rPr>
              <a:t>Observation of interactions between people &amp; computers</a:t>
            </a:r>
            <a:endParaRPr lang="en-US" sz="1600"/>
          </a:p>
          <a:p>
            <a:pPr marL="0" indent="0">
              <a:lnSpc>
                <a:spcPct val="90000"/>
              </a:lnSpc>
              <a:buClr>
                <a:srgbClr val="8AD0D6"/>
              </a:buClr>
              <a:buNone/>
            </a:pPr>
            <a:endParaRPr lang="en-US" sz="1600">
              <a:ea typeface="+mj-lt"/>
              <a:cs typeface="+mj-lt"/>
            </a:endParaRPr>
          </a:p>
          <a:p>
            <a:pPr>
              <a:lnSpc>
                <a:spcPct val="90000"/>
              </a:lnSpc>
              <a:buClr>
                <a:srgbClr val="8AD0D6"/>
              </a:buClr>
              <a:buFont typeface="Wingdings"/>
              <a:buChar char="Ø"/>
            </a:pPr>
            <a:r>
              <a:rPr lang="en-US" sz="1600">
                <a:ea typeface="+mj-lt"/>
                <a:cs typeface="+mj-lt"/>
              </a:rPr>
              <a:t>Analysis of the involved interactions</a:t>
            </a:r>
            <a:endParaRPr lang="en-US" sz="1600"/>
          </a:p>
          <a:p>
            <a:pPr marL="0" indent="0">
              <a:lnSpc>
                <a:spcPct val="90000"/>
              </a:lnSpc>
              <a:buClr>
                <a:srgbClr val="8AD0D6"/>
              </a:buClr>
              <a:buNone/>
            </a:pPr>
            <a:endParaRPr lang="en-US" sz="1600">
              <a:ea typeface="+mj-lt"/>
              <a:cs typeface="+mj-lt"/>
            </a:endParaRPr>
          </a:p>
          <a:p>
            <a:pPr>
              <a:lnSpc>
                <a:spcPct val="90000"/>
              </a:lnSpc>
              <a:buClr>
                <a:srgbClr val="8AD0D6"/>
              </a:buClr>
              <a:buFont typeface="Wingdings"/>
              <a:buChar char="Ø"/>
            </a:pPr>
            <a:r>
              <a:rPr lang="en-US" sz="1600">
                <a:ea typeface="+mj-lt"/>
                <a:cs typeface="+mj-lt"/>
              </a:rPr>
              <a:t>Human consequences after interacting with computers, e.g., Can the user perform his task? Does he enjoy working with the computer?</a:t>
            </a:r>
            <a:endParaRPr lang="en-US" sz="1600"/>
          </a:p>
          <a:p>
            <a:pPr>
              <a:lnSpc>
                <a:spcPct val="90000"/>
              </a:lnSpc>
              <a:buFont typeface="Wingdings" charset="2"/>
              <a:buChar char="Ø"/>
            </a:pPr>
            <a:endParaRPr lang="en-US" sz="1600"/>
          </a:p>
        </p:txBody>
      </p:sp>
    </p:spTree>
    <p:extLst>
      <p:ext uri="{BB962C8B-B14F-4D97-AF65-F5344CB8AC3E}">
        <p14:creationId xmlns:p14="http://schemas.microsoft.com/office/powerpoint/2010/main" val="297847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8348-ADD7-45C5-B0AD-63EF2D83A020}"/>
              </a:ext>
            </a:extLst>
          </p:cNvPr>
          <p:cNvSpPr>
            <a:spLocks noGrp="1"/>
          </p:cNvSpPr>
          <p:nvPr>
            <p:ph type="title"/>
          </p:nvPr>
        </p:nvSpPr>
        <p:spPr/>
        <p:txBody>
          <a:bodyPr/>
          <a:lstStyle/>
          <a:p>
            <a:r>
              <a:rPr lang="en-US">
                <a:cs typeface="Calibri Light"/>
              </a:rPr>
              <a:t>Material Design</a:t>
            </a:r>
            <a:endParaRPr lang="en-US"/>
          </a:p>
        </p:txBody>
      </p:sp>
      <p:sp>
        <p:nvSpPr>
          <p:cNvPr id="3" name="Content Placeholder 2">
            <a:extLst>
              <a:ext uri="{FF2B5EF4-FFF2-40B4-BE49-F238E27FC236}">
                <a16:creationId xmlns:a16="http://schemas.microsoft.com/office/drawing/2014/main" id="{3DBCC2A0-F016-4D74-9BFD-689B798D963D}"/>
              </a:ext>
            </a:extLst>
          </p:cNvPr>
          <p:cNvSpPr>
            <a:spLocks noGrp="1"/>
          </p:cNvSpPr>
          <p:nvPr>
            <p:ph idx="1"/>
          </p:nvPr>
        </p:nvSpPr>
        <p:spPr/>
        <p:txBody>
          <a:bodyPr vert="horz" lIns="91440" tIns="45720" rIns="91440" bIns="45720" rtlCol="0" anchor="t">
            <a:normAutofit/>
          </a:bodyPr>
          <a:lstStyle/>
          <a:p>
            <a:r>
              <a:rPr lang="en-US"/>
              <a:t>Created by Google, Material Design is an Android-oriented design language. </a:t>
            </a:r>
          </a:p>
          <a:p>
            <a:pPr>
              <a:buClr>
                <a:srgbClr val="8AD0D6"/>
              </a:buClr>
            </a:pPr>
            <a:r>
              <a:rPr lang="en-US"/>
              <a:t>It is a set of guidelines to help designers</a:t>
            </a:r>
            <a:r>
              <a:rPr lang="en-US" dirty="0"/>
              <a:t> </a:t>
            </a:r>
            <a:r>
              <a:rPr lang="en-US"/>
              <a:t>replicate googles design style.</a:t>
            </a:r>
          </a:p>
          <a:p>
            <a:pPr>
              <a:buClr>
                <a:srgbClr val="8AD0D6"/>
              </a:buClr>
            </a:pPr>
            <a:r>
              <a:rPr lang="en-US"/>
              <a:t>Templates, grids and other information to help create a design.</a:t>
            </a:r>
          </a:p>
          <a:p>
            <a:pPr>
              <a:buClr>
                <a:srgbClr val="8AD0D6"/>
              </a:buClr>
            </a:pPr>
            <a:r>
              <a:rPr lang="en-US"/>
              <a:t>Helps designers create an interface that users trust.</a:t>
            </a:r>
            <a:endParaRPr lang="en-US" dirty="0"/>
          </a:p>
        </p:txBody>
      </p:sp>
      <p:pic>
        <p:nvPicPr>
          <p:cNvPr id="4" name="Picture 4" descr="Chart&#10;&#10;Description automatically generated">
            <a:extLst>
              <a:ext uri="{FF2B5EF4-FFF2-40B4-BE49-F238E27FC236}">
                <a16:creationId xmlns:a16="http://schemas.microsoft.com/office/drawing/2014/main" id="{00D87A2E-A254-4545-9719-AF9A2FA6F299}"/>
              </a:ext>
            </a:extLst>
          </p:cNvPr>
          <p:cNvPicPr>
            <a:picLocks noChangeAspect="1"/>
          </p:cNvPicPr>
          <p:nvPr/>
        </p:nvPicPr>
        <p:blipFill>
          <a:blip r:embed="rId2"/>
          <a:stretch>
            <a:fillRect/>
          </a:stretch>
        </p:blipFill>
        <p:spPr>
          <a:xfrm>
            <a:off x="9108435" y="4829802"/>
            <a:ext cx="3087029" cy="2025101"/>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4373C3DC-DA5C-49B1-993D-09AC0163AD15}"/>
              </a:ext>
            </a:extLst>
          </p:cNvPr>
          <p:cNvPicPr>
            <a:picLocks noChangeAspect="1"/>
          </p:cNvPicPr>
          <p:nvPr/>
        </p:nvPicPr>
        <p:blipFill>
          <a:blip r:embed="rId3"/>
          <a:stretch>
            <a:fillRect/>
          </a:stretch>
        </p:blipFill>
        <p:spPr>
          <a:xfrm>
            <a:off x="4396622" y="4933199"/>
            <a:ext cx="3756102" cy="1948821"/>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68656E19-23B9-425C-A4B8-D8A12C31F985}"/>
              </a:ext>
            </a:extLst>
          </p:cNvPr>
          <p:cNvPicPr>
            <a:picLocks noChangeAspect="1"/>
          </p:cNvPicPr>
          <p:nvPr/>
        </p:nvPicPr>
        <p:blipFill>
          <a:blip r:embed="rId4"/>
          <a:stretch>
            <a:fillRect/>
          </a:stretch>
        </p:blipFill>
        <p:spPr>
          <a:xfrm>
            <a:off x="-1775" y="4830679"/>
            <a:ext cx="3440151" cy="2023347"/>
          </a:xfrm>
          <a:prstGeom prst="rect">
            <a:avLst/>
          </a:prstGeom>
        </p:spPr>
      </p:pic>
    </p:spTree>
    <p:extLst>
      <p:ext uri="{BB962C8B-B14F-4D97-AF65-F5344CB8AC3E}">
        <p14:creationId xmlns:p14="http://schemas.microsoft.com/office/powerpoint/2010/main" val="229422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4FC3-0578-4D78-A26E-14C2817B1E9D}"/>
              </a:ext>
            </a:extLst>
          </p:cNvPr>
          <p:cNvSpPr>
            <a:spLocks noGrp="1"/>
          </p:cNvSpPr>
          <p:nvPr>
            <p:ph type="title"/>
          </p:nvPr>
        </p:nvSpPr>
        <p:spPr>
          <a:xfrm>
            <a:off x="648930" y="629266"/>
            <a:ext cx="9252154" cy="1223983"/>
          </a:xfrm>
        </p:spPr>
        <p:txBody>
          <a:bodyPr>
            <a:normAutofit/>
          </a:bodyPr>
          <a:lstStyle/>
          <a:p>
            <a:r>
              <a:rPr lang="en-US">
                <a:ea typeface="+mj-lt"/>
                <a:cs typeface="+mj-lt"/>
              </a:rPr>
              <a:t>Polymer-project</a:t>
            </a:r>
            <a:endParaRPr lang="en-US"/>
          </a:p>
        </p:txBody>
      </p:sp>
      <p:sp>
        <p:nvSpPr>
          <p:cNvPr id="3" name="Content Placeholder 2">
            <a:extLst>
              <a:ext uri="{FF2B5EF4-FFF2-40B4-BE49-F238E27FC236}">
                <a16:creationId xmlns:a16="http://schemas.microsoft.com/office/drawing/2014/main" id="{C50FE18A-210C-46A3-9229-C3669484AF8D}"/>
              </a:ext>
            </a:extLst>
          </p:cNvPr>
          <p:cNvSpPr>
            <a:spLocks noGrp="1"/>
          </p:cNvSpPr>
          <p:nvPr>
            <p:ph idx="1"/>
          </p:nvPr>
        </p:nvSpPr>
        <p:spPr>
          <a:xfrm>
            <a:off x="1103311" y="2052214"/>
            <a:ext cx="5965394" cy="4196185"/>
          </a:xfrm>
        </p:spPr>
        <p:txBody>
          <a:bodyPr vert="horz" lIns="91440" tIns="45720" rIns="91440" bIns="45720" rtlCol="0">
            <a:normAutofit/>
          </a:bodyPr>
          <a:lstStyle/>
          <a:p>
            <a:r>
              <a:rPr lang="en-US">
                <a:ea typeface="+mj-lt"/>
                <a:cs typeface="+mj-lt"/>
              </a:rPr>
              <a:t>An open-source JavaScript library for building web applications using web Components.</a:t>
            </a:r>
          </a:p>
          <a:p>
            <a:pPr>
              <a:buClr>
                <a:srgbClr val="8AD0D6"/>
              </a:buClr>
            </a:pPr>
            <a:r>
              <a:rPr lang="en-US">
                <a:ea typeface="+mj-lt"/>
                <a:cs typeface="+mj-lt"/>
              </a:rPr>
              <a:t>Allows you to create custom elements easily using the HTML, CSS, and JavaScript for adding interactions to the element.</a:t>
            </a:r>
          </a:p>
          <a:p>
            <a:pPr>
              <a:buClr>
                <a:srgbClr val="8AD0D6"/>
              </a:buClr>
            </a:pPr>
            <a:r>
              <a:rPr lang="en-US">
                <a:cs typeface="Calibri"/>
              </a:rPr>
              <a:t>Reduces amount of code.</a:t>
            </a:r>
          </a:p>
          <a:p>
            <a:pPr>
              <a:buClr>
                <a:srgbClr val="8AD0D6"/>
              </a:buClr>
            </a:pPr>
            <a:r>
              <a:rPr lang="en-US">
                <a:cs typeface="Calibri"/>
              </a:rPr>
              <a:t>Uses Spring session and OAuth2 for security </a:t>
            </a:r>
          </a:p>
        </p:txBody>
      </p:sp>
      <p:pic>
        <p:nvPicPr>
          <p:cNvPr id="4" name="Picture 4" descr="Text&#10;&#10;Description automatically generated">
            <a:extLst>
              <a:ext uri="{FF2B5EF4-FFF2-40B4-BE49-F238E27FC236}">
                <a16:creationId xmlns:a16="http://schemas.microsoft.com/office/drawing/2014/main" id="{8A8FE068-AC5D-4133-A9EF-FAF10DB38345}"/>
              </a:ext>
            </a:extLst>
          </p:cNvPr>
          <p:cNvPicPr>
            <a:picLocks noChangeAspect="1"/>
          </p:cNvPicPr>
          <p:nvPr/>
        </p:nvPicPr>
        <p:blipFill>
          <a:blip r:embed="rId3"/>
          <a:stretch>
            <a:fillRect/>
          </a:stretch>
        </p:blipFill>
        <p:spPr>
          <a:xfrm>
            <a:off x="7534655" y="2140837"/>
            <a:ext cx="4008888" cy="358877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0127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9A21-D38B-4321-84FD-14AC06259959}"/>
              </a:ext>
            </a:extLst>
          </p:cNvPr>
          <p:cNvSpPr>
            <a:spLocks noGrp="1"/>
          </p:cNvSpPr>
          <p:nvPr>
            <p:ph type="title"/>
          </p:nvPr>
        </p:nvSpPr>
        <p:spPr>
          <a:xfrm>
            <a:off x="646112" y="452718"/>
            <a:ext cx="5629222" cy="1400530"/>
          </a:xfrm>
        </p:spPr>
        <p:txBody>
          <a:bodyPr>
            <a:normAutofit/>
          </a:bodyPr>
          <a:lstStyle/>
          <a:p>
            <a:r>
              <a:rPr lang="en-US"/>
              <a:t>Google.com/design</a:t>
            </a:r>
          </a:p>
        </p:txBody>
      </p:sp>
      <p:sp>
        <p:nvSpPr>
          <p:cNvPr id="12" name="Freeform: Shape 14">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F2509767-7D71-420E-81A3-1D3884E55FA1}"/>
              </a:ext>
            </a:extLst>
          </p:cNvPr>
          <p:cNvPicPr>
            <a:picLocks noChangeAspect="1"/>
          </p:cNvPicPr>
          <p:nvPr/>
        </p:nvPicPr>
        <p:blipFill>
          <a:blip r:embed="rId3"/>
          <a:stretch>
            <a:fillRect/>
          </a:stretch>
        </p:blipFill>
        <p:spPr>
          <a:xfrm>
            <a:off x="7563742" y="684190"/>
            <a:ext cx="3980139" cy="2089572"/>
          </a:xfrm>
          <a:prstGeom prst="rect">
            <a:avLst/>
          </a:prstGeom>
          <a:effectLst/>
        </p:spPr>
      </p:pic>
      <p:sp>
        <p:nvSpPr>
          <p:cNvPr id="19" name="Rectangle 18">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9A31ABB-5E9D-43A6-8D64-E3E4604CA2BB}"/>
              </a:ext>
            </a:extLst>
          </p:cNvPr>
          <p:cNvSpPr>
            <a:spLocks noGrp="1"/>
          </p:cNvSpPr>
          <p:nvPr>
            <p:ph idx="1"/>
          </p:nvPr>
        </p:nvSpPr>
        <p:spPr>
          <a:xfrm>
            <a:off x="646112" y="2052918"/>
            <a:ext cx="5628635" cy="4195481"/>
          </a:xfrm>
        </p:spPr>
        <p:txBody>
          <a:bodyPr vert="horz" lIns="91440" tIns="45720" rIns="91440" bIns="45720" rtlCol="0">
            <a:normAutofit/>
          </a:bodyPr>
          <a:lstStyle/>
          <a:p>
            <a:pPr>
              <a:lnSpc>
                <a:spcPct val="90000"/>
              </a:lnSpc>
            </a:pPr>
            <a:r>
              <a:rPr lang="en-US" sz="1700"/>
              <a:t>A website created by google that is led by </a:t>
            </a:r>
            <a:r>
              <a:rPr lang="en-US" sz="1700">
                <a:ea typeface="+mj-lt"/>
                <a:cs typeface="+mj-lt"/>
              </a:rPr>
              <a:t>a group of designers, writers, and developers at Google.</a:t>
            </a:r>
          </a:p>
          <a:p>
            <a:pPr>
              <a:lnSpc>
                <a:spcPct val="90000"/>
              </a:lnSpc>
              <a:buClr>
                <a:srgbClr val="8AD0D6"/>
              </a:buClr>
            </a:pPr>
            <a:r>
              <a:rPr lang="en-US" sz="1700"/>
              <a:t>It has a library full of case studies, profiles, and practical guides from many different designers.</a:t>
            </a:r>
          </a:p>
          <a:p>
            <a:pPr>
              <a:lnSpc>
                <a:spcPct val="90000"/>
              </a:lnSpc>
              <a:buClr>
                <a:srgbClr val="8AD0D6"/>
              </a:buClr>
            </a:pPr>
            <a:r>
              <a:rPr lang="en-US" sz="1700"/>
              <a:t>The site has a resource section where you can find the latest material design tools and browse google fonts.</a:t>
            </a:r>
          </a:p>
          <a:p>
            <a:pPr>
              <a:lnSpc>
                <a:spcPct val="90000"/>
              </a:lnSpc>
              <a:buClr>
                <a:srgbClr val="8AD0D6"/>
              </a:buClr>
            </a:pPr>
            <a:r>
              <a:rPr lang="en-US" sz="1700"/>
              <a:t>The Jobs section of the website explains roles that some might be interested in, like: UX Writer, Visual Designer, UX Program manager, etc. Along with a link to their career page where you can browse the latest design opportunities.</a:t>
            </a:r>
          </a:p>
        </p:txBody>
      </p:sp>
    </p:spTree>
    <p:extLst>
      <p:ext uri="{BB962C8B-B14F-4D97-AF65-F5344CB8AC3E}">
        <p14:creationId xmlns:p14="http://schemas.microsoft.com/office/powerpoint/2010/main" val="96977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9A21-D38B-4321-84FD-14AC06259959}"/>
              </a:ext>
            </a:extLst>
          </p:cNvPr>
          <p:cNvSpPr>
            <a:spLocks noGrp="1"/>
          </p:cNvSpPr>
          <p:nvPr>
            <p:ph type="title"/>
          </p:nvPr>
        </p:nvSpPr>
        <p:spPr>
          <a:xfrm>
            <a:off x="646112" y="452718"/>
            <a:ext cx="5629222" cy="1400530"/>
          </a:xfrm>
        </p:spPr>
        <p:txBody>
          <a:bodyPr>
            <a:normAutofit/>
          </a:bodyPr>
          <a:lstStyle/>
          <a:p>
            <a:r>
              <a:rPr lang="en-US"/>
              <a:t>Google.com/design</a:t>
            </a:r>
          </a:p>
        </p:txBody>
      </p:sp>
      <p:sp>
        <p:nvSpPr>
          <p:cNvPr id="12" name="Freeform: Shape 14">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F2509767-7D71-420E-81A3-1D3884E55FA1}"/>
              </a:ext>
            </a:extLst>
          </p:cNvPr>
          <p:cNvPicPr>
            <a:picLocks noChangeAspect="1"/>
          </p:cNvPicPr>
          <p:nvPr/>
        </p:nvPicPr>
        <p:blipFill>
          <a:blip r:embed="rId3"/>
          <a:stretch>
            <a:fillRect/>
          </a:stretch>
        </p:blipFill>
        <p:spPr>
          <a:xfrm>
            <a:off x="7563742" y="684190"/>
            <a:ext cx="3980139" cy="2089572"/>
          </a:xfrm>
          <a:prstGeom prst="rect">
            <a:avLst/>
          </a:prstGeom>
          <a:effectLst/>
        </p:spPr>
      </p:pic>
      <p:sp>
        <p:nvSpPr>
          <p:cNvPr id="19" name="Rectangle 18">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9A31ABB-5E9D-43A6-8D64-E3E4604CA2BB}"/>
              </a:ext>
            </a:extLst>
          </p:cNvPr>
          <p:cNvSpPr>
            <a:spLocks noGrp="1"/>
          </p:cNvSpPr>
          <p:nvPr>
            <p:ph idx="1"/>
          </p:nvPr>
        </p:nvSpPr>
        <p:spPr>
          <a:xfrm>
            <a:off x="646112" y="2052918"/>
            <a:ext cx="5628635" cy="4195481"/>
          </a:xfrm>
        </p:spPr>
        <p:txBody>
          <a:bodyPr vert="horz" lIns="91440" tIns="45720" rIns="91440" bIns="45720" rtlCol="0">
            <a:normAutofit/>
          </a:bodyPr>
          <a:lstStyle/>
          <a:p>
            <a:pPr>
              <a:lnSpc>
                <a:spcPct val="90000"/>
              </a:lnSpc>
            </a:pPr>
            <a:r>
              <a:rPr lang="en-US" sz="1700"/>
              <a:t>A website created by google that is led by </a:t>
            </a:r>
            <a:r>
              <a:rPr lang="en-US" sz="1700">
                <a:ea typeface="+mj-lt"/>
                <a:cs typeface="+mj-lt"/>
              </a:rPr>
              <a:t>a group of designers, writers, and developers at Google.</a:t>
            </a:r>
          </a:p>
          <a:p>
            <a:pPr>
              <a:lnSpc>
                <a:spcPct val="90000"/>
              </a:lnSpc>
              <a:buClr>
                <a:srgbClr val="8AD0D6"/>
              </a:buClr>
            </a:pPr>
            <a:r>
              <a:rPr lang="en-US" sz="1700"/>
              <a:t>It has a library full of case studies, profiles, and practical guides from many different designers.</a:t>
            </a:r>
          </a:p>
          <a:p>
            <a:pPr>
              <a:lnSpc>
                <a:spcPct val="90000"/>
              </a:lnSpc>
              <a:buClr>
                <a:srgbClr val="8AD0D6"/>
              </a:buClr>
            </a:pPr>
            <a:r>
              <a:rPr lang="en-US" sz="1700"/>
              <a:t>The site has a resource section where you can find the latest material design tools and browse google fonts.</a:t>
            </a:r>
          </a:p>
          <a:p>
            <a:pPr>
              <a:lnSpc>
                <a:spcPct val="90000"/>
              </a:lnSpc>
              <a:buClr>
                <a:srgbClr val="8AD0D6"/>
              </a:buClr>
            </a:pPr>
            <a:r>
              <a:rPr lang="en-US" sz="1700"/>
              <a:t>The Jobs section of the website explains roles that some might be interested in, like: UX Writer, Visual Designer, UX Program manager, etc. Along with a link to their career page where you can browse the latest design opportunities.</a:t>
            </a:r>
          </a:p>
        </p:txBody>
      </p:sp>
    </p:spTree>
    <p:extLst>
      <p:ext uri="{BB962C8B-B14F-4D97-AF65-F5344CB8AC3E}">
        <p14:creationId xmlns:p14="http://schemas.microsoft.com/office/powerpoint/2010/main" val="92464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9A21-D38B-4321-84FD-14AC06259959}"/>
              </a:ext>
            </a:extLst>
          </p:cNvPr>
          <p:cNvSpPr>
            <a:spLocks noGrp="1"/>
          </p:cNvSpPr>
          <p:nvPr>
            <p:ph type="title"/>
          </p:nvPr>
        </p:nvSpPr>
        <p:spPr>
          <a:xfrm>
            <a:off x="646112" y="452718"/>
            <a:ext cx="5629222" cy="1400530"/>
          </a:xfrm>
        </p:spPr>
        <p:txBody>
          <a:bodyPr>
            <a:normAutofit/>
          </a:bodyPr>
          <a:lstStyle/>
          <a:p>
            <a:r>
              <a:rPr lang="en-US"/>
              <a:t>Google.com/design</a:t>
            </a:r>
          </a:p>
        </p:txBody>
      </p:sp>
      <p:sp>
        <p:nvSpPr>
          <p:cNvPr id="24" name="Freeform: Shape 23">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6"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F2509767-7D71-420E-81A3-1D3884E55FA1}"/>
              </a:ext>
            </a:extLst>
          </p:cNvPr>
          <p:cNvPicPr>
            <a:picLocks noChangeAspect="1"/>
          </p:cNvPicPr>
          <p:nvPr/>
        </p:nvPicPr>
        <p:blipFill>
          <a:blip r:embed="rId3"/>
          <a:stretch>
            <a:fillRect/>
          </a:stretch>
        </p:blipFill>
        <p:spPr>
          <a:xfrm>
            <a:off x="7563742" y="684190"/>
            <a:ext cx="3980139" cy="2089572"/>
          </a:xfrm>
          <a:prstGeom prst="rect">
            <a:avLst/>
          </a:prstGeom>
          <a:effectLst/>
        </p:spPr>
      </p:pic>
      <p:sp>
        <p:nvSpPr>
          <p:cNvPr id="28" name="Rectangle 27">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9A31ABB-5E9D-43A6-8D64-E3E4604CA2BB}"/>
              </a:ext>
            </a:extLst>
          </p:cNvPr>
          <p:cNvSpPr>
            <a:spLocks noGrp="1"/>
          </p:cNvSpPr>
          <p:nvPr>
            <p:ph idx="1"/>
          </p:nvPr>
        </p:nvSpPr>
        <p:spPr>
          <a:xfrm>
            <a:off x="646112" y="2052918"/>
            <a:ext cx="5628635" cy="4195481"/>
          </a:xfrm>
        </p:spPr>
        <p:txBody>
          <a:bodyPr vert="horz" lIns="91440" tIns="45720" rIns="91440" bIns="45720" rtlCol="0" anchor="t">
            <a:normAutofit/>
          </a:bodyPr>
          <a:lstStyle/>
          <a:p>
            <a:pPr>
              <a:lnSpc>
                <a:spcPct val="90000"/>
              </a:lnSpc>
            </a:pPr>
            <a:r>
              <a:rPr lang="en-US" sz="1700"/>
              <a:t>A website created by google that is led by </a:t>
            </a:r>
            <a:r>
              <a:rPr lang="en-US" sz="1700">
                <a:ea typeface="+mj-lt"/>
                <a:cs typeface="+mj-lt"/>
              </a:rPr>
              <a:t>a group of designers, writers, and developers at Google.</a:t>
            </a:r>
          </a:p>
          <a:p>
            <a:pPr>
              <a:lnSpc>
                <a:spcPct val="90000"/>
              </a:lnSpc>
              <a:buClr>
                <a:srgbClr val="8AD0D6"/>
              </a:buClr>
            </a:pPr>
            <a:r>
              <a:rPr lang="en-US" sz="1700"/>
              <a:t>It has a library full of case studies, profiles, and practical guides from many different designers.</a:t>
            </a:r>
          </a:p>
          <a:p>
            <a:pPr>
              <a:lnSpc>
                <a:spcPct val="90000"/>
              </a:lnSpc>
              <a:buClr>
                <a:srgbClr val="8AD0D6"/>
              </a:buClr>
            </a:pPr>
            <a:r>
              <a:rPr lang="en-US" sz="1700"/>
              <a:t>The site has a resource section where you can find the latest material design tools and browse google fonts.</a:t>
            </a:r>
          </a:p>
          <a:p>
            <a:pPr>
              <a:lnSpc>
                <a:spcPct val="90000"/>
              </a:lnSpc>
              <a:buClr>
                <a:srgbClr val="8AD0D6"/>
              </a:buClr>
            </a:pPr>
            <a:r>
              <a:rPr lang="en-US" sz="1700"/>
              <a:t>The Jobs section of the website explains roles that some might be interested in, like: UX Writer, Visual Designer, UX Program manager, etc. Along with a link to their career page where you can browse jobs related to designing.</a:t>
            </a:r>
          </a:p>
        </p:txBody>
      </p:sp>
      <p:pic>
        <p:nvPicPr>
          <p:cNvPr id="5" name="Picture 5" descr="A picture containing text, black, dark, screenshot&#10;&#10;Description automatically generated">
            <a:extLst>
              <a:ext uri="{FF2B5EF4-FFF2-40B4-BE49-F238E27FC236}">
                <a16:creationId xmlns:a16="http://schemas.microsoft.com/office/drawing/2014/main" id="{C0F1B4B3-6926-47D3-A819-649D92DA5BF8}"/>
              </a:ext>
            </a:extLst>
          </p:cNvPr>
          <p:cNvPicPr>
            <a:picLocks noChangeAspect="1"/>
          </p:cNvPicPr>
          <p:nvPr/>
        </p:nvPicPr>
        <p:blipFill>
          <a:blip r:embed="rId4"/>
          <a:stretch>
            <a:fillRect/>
          </a:stretch>
        </p:blipFill>
        <p:spPr>
          <a:xfrm>
            <a:off x="7563742" y="3298927"/>
            <a:ext cx="3980139" cy="2656742"/>
          </a:xfrm>
          <a:prstGeom prst="rect">
            <a:avLst/>
          </a:prstGeom>
          <a:effectLst/>
        </p:spPr>
      </p:pic>
    </p:spTree>
    <p:extLst>
      <p:ext uri="{BB962C8B-B14F-4D97-AF65-F5344CB8AC3E}">
        <p14:creationId xmlns:p14="http://schemas.microsoft.com/office/powerpoint/2010/main" val="246374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0396-CE67-444C-8176-838F72248D90}"/>
              </a:ext>
            </a:extLst>
          </p:cNvPr>
          <p:cNvSpPr>
            <a:spLocks noGrp="1"/>
          </p:cNvSpPr>
          <p:nvPr>
            <p:ph type="title"/>
          </p:nvPr>
        </p:nvSpPr>
        <p:spPr>
          <a:xfrm>
            <a:off x="648930" y="629266"/>
            <a:ext cx="9252154" cy="1223983"/>
          </a:xfrm>
        </p:spPr>
        <p:txBody>
          <a:bodyPr>
            <a:normAutofit/>
          </a:bodyPr>
          <a:lstStyle/>
          <a:p>
            <a:r>
              <a:rPr lang="en-US" sz="3900">
                <a:ea typeface="+mj-lt"/>
                <a:cs typeface="+mj-lt"/>
              </a:rPr>
              <a:t>IBM design systems – UX design studio</a:t>
            </a:r>
            <a:endParaRPr lang="en-US" sz="3900"/>
          </a:p>
        </p:txBody>
      </p:sp>
      <p:pic>
        <p:nvPicPr>
          <p:cNvPr id="4" name="Picture 4">
            <a:extLst>
              <a:ext uri="{FF2B5EF4-FFF2-40B4-BE49-F238E27FC236}">
                <a16:creationId xmlns:a16="http://schemas.microsoft.com/office/drawing/2014/main" id="{DB42DCE5-12DD-4A69-8EB8-E0B7E64A7ECB}"/>
              </a:ext>
            </a:extLst>
          </p:cNvPr>
          <p:cNvPicPr>
            <a:picLocks noChangeAspect="1"/>
          </p:cNvPicPr>
          <p:nvPr/>
        </p:nvPicPr>
        <p:blipFill>
          <a:blip r:embed="rId3"/>
          <a:stretch>
            <a:fillRect/>
          </a:stretch>
        </p:blipFill>
        <p:spPr>
          <a:xfrm>
            <a:off x="636915" y="2875987"/>
            <a:ext cx="5451627" cy="2548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CEC33681-7932-4EFD-9A27-359EB5A053B7}"/>
              </a:ext>
            </a:extLst>
          </p:cNvPr>
          <p:cNvSpPr>
            <a:spLocks noGrp="1"/>
          </p:cNvSpPr>
          <p:nvPr>
            <p:ph idx="1"/>
          </p:nvPr>
        </p:nvSpPr>
        <p:spPr>
          <a:xfrm>
            <a:off x="6575729" y="2052214"/>
            <a:ext cx="4415293" cy="4196185"/>
          </a:xfrm>
        </p:spPr>
        <p:txBody>
          <a:bodyPr vert="horz" lIns="91440" tIns="45720" rIns="91440" bIns="45720" rtlCol="0" anchor="t">
            <a:normAutofit lnSpcReduction="10000"/>
          </a:bodyPr>
          <a:lstStyle/>
          <a:p>
            <a:pPr marL="0" indent="0">
              <a:lnSpc>
                <a:spcPct val="90000"/>
              </a:lnSpc>
              <a:buNone/>
            </a:pPr>
            <a:r>
              <a:rPr lang="en-US" sz="1500">
                <a:cs typeface="Calibri"/>
              </a:rPr>
              <a:t>"Design language to hold together a product" - Adam Cutler IBM design studio program director</a:t>
            </a:r>
            <a:endParaRPr lang="en-US" sz="1500"/>
          </a:p>
          <a:p>
            <a:pPr>
              <a:lnSpc>
                <a:spcPct val="90000"/>
              </a:lnSpc>
            </a:pPr>
            <a:r>
              <a:rPr lang="en-US" sz="1500">
                <a:cs typeface="Calibri"/>
              </a:rPr>
              <a:t>Performance</a:t>
            </a:r>
          </a:p>
          <a:p>
            <a:pPr lvl="1">
              <a:lnSpc>
                <a:spcPct val="90000"/>
              </a:lnSpc>
              <a:buClr>
                <a:srgbClr val="8AD0D6"/>
              </a:buClr>
            </a:pPr>
            <a:r>
              <a:rPr lang="en-US" sz="1500">
                <a:cs typeface="Calibri"/>
              </a:rPr>
              <a:t>Relative ease of communication</a:t>
            </a:r>
          </a:p>
          <a:p>
            <a:pPr>
              <a:lnSpc>
                <a:spcPct val="90000"/>
              </a:lnSpc>
            </a:pPr>
            <a:r>
              <a:rPr lang="en-US" sz="1500">
                <a:cs typeface="Calibri"/>
              </a:rPr>
              <a:t>User experience focus</a:t>
            </a:r>
          </a:p>
          <a:p>
            <a:pPr lvl="1">
              <a:lnSpc>
                <a:spcPct val="90000"/>
              </a:lnSpc>
            </a:pPr>
            <a:r>
              <a:rPr lang="en-US" sz="1500">
                <a:cs typeface="Calibri"/>
              </a:rPr>
              <a:t>Reliability</a:t>
            </a:r>
          </a:p>
          <a:p>
            <a:pPr lvl="1">
              <a:lnSpc>
                <a:spcPct val="90000"/>
              </a:lnSpc>
            </a:pPr>
            <a:r>
              <a:rPr lang="en-US" sz="1500">
                <a:cs typeface="Calibri"/>
              </a:rPr>
              <a:t>Functionality</a:t>
            </a:r>
          </a:p>
          <a:p>
            <a:pPr lvl="1">
              <a:lnSpc>
                <a:spcPct val="90000"/>
              </a:lnSpc>
            </a:pPr>
            <a:r>
              <a:rPr lang="en-US" sz="1500">
                <a:cs typeface="Calibri"/>
              </a:rPr>
              <a:t>Product Unification</a:t>
            </a:r>
          </a:p>
          <a:p>
            <a:pPr>
              <a:lnSpc>
                <a:spcPct val="90000"/>
              </a:lnSpc>
            </a:pPr>
            <a:r>
              <a:rPr lang="en-US" sz="1500">
                <a:cs typeface="Calibri"/>
              </a:rPr>
              <a:t>Why use IBM?</a:t>
            </a:r>
          </a:p>
          <a:p>
            <a:pPr lvl="1">
              <a:lnSpc>
                <a:spcPct val="90000"/>
              </a:lnSpc>
              <a:buClr>
                <a:srgbClr val="8AD0D6"/>
              </a:buClr>
            </a:pPr>
            <a:r>
              <a:rPr lang="en-US" sz="1300">
                <a:cs typeface="Calibri"/>
              </a:rPr>
              <a:t>Easy to use</a:t>
            </a:r>
          </a:p>
          <a:p>
            <a:pPr lvl="1">
              <a:lnSpc>
                <a:spcPct val="90000"/>
              </a:lnSpc>
              <a:buClr>
                <a:srgbClr val="8AD0D6"/>
              </a:buClr>
            </a:pPr>
            <a:r>
              <a:rPr lang="en-US" sz="1300">
                <a:cs typeface="Calibri"/>
              </a:rPr>
              <a:t>Reliable</a:t>
            </a:r>
          </a:p>
          <a:p>
            <a:pPr lvl="1">
              <a:lnSpc>
                <a:spcPct val="90000"/>
              </a:lnSpc>
              <a:buClr>
                <a:srgbClr val="8AD0D6"/>
              </a:buClr>
            </a:pPr>
            <a:r>
              <a:rPr lang="en-US" sz="1300">
                <a:cs typeface="Calibri"/>
              </a:rPr>
              <a:t>Support</a:t>
            </a:r>
          </a:p>
          <a:p>
            <a:pPr lvl="1">
              <a:lnSpc>
                <a:spcPct val="90000"/>
              </a:lnSpc>
              <a:buClr>
                <a:srgbClr val="8AD0D6"/>
              </a:buClr>
            </a:pPr>
            <a:r>
              <a:rPr lang="en-US" sz="1300">
                <a:cs typeface="Calibri"/>
              </a:rPr>
              <a:t>Communication</a:t>
            </a:r>
          </a:p>
          <a:p>
            <a:pPr>
              <a:lnSpc>
                <a:spcPct val="90000"/>
              </a:lnSpc>
              <a:buClr>
                <a:srgbClr val="1E5155">
                  <a:lumMod val="40000"/>
                  <a:lumOff val="60000"/>
                </a:srgbClr>
              </a:buClr>
            </a:pPr>
            <a:endParaRPr lang="en-US" sz="1500">
              <a:cs typeface="Calibri"/>
            </a:endParaRPr>
          </a:p>
        </p:txBody>
      </p:sp>
    </p:spTree>
    <p:extLst>
      <p:ext uri="{BB962C8B-B14F-4D97-AF65-F5344CB8AC3E}">
        <p14:creationId xmlns:p14="http://schemas.microsoft.com/office/powerpoint/2010/main" val="2963983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Material Design</vt:lpstr>
      <vt:lpstr>HCI-Human Computer Interaction</vt:lpstr>
      <vt:lpstr>HCI-Human Computer Interaction (Cont.)</vt:lpstr>
      <vt:lpstr>Material Design</vt:lpstr>
      <vt:lpstr>Polymer-project</vt:lpstr>
      <vt:lpstr>Google.com/design</vt:lpstr>
      <vt:lpstr>Google.com/design</vt:lpstr>
      <vt:lpstr>Google.com/design</vt:lpstr>
      <vt:lpstr>IBM design systems – UX design 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Mulloy</dc:creator>
  <cp:revision>201</cp:revision>
  <dcterms:created xsi:type="dcterms:W3CDTF">2016-06-29T17:12:42Z</dcterms:created>
  <dcterms:modified xsi:type="dcterms:W3CDTF">2021-06-01T14:34:27Z</dcterms:modified>
</cp:coreProperties>
</file>