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>
      <p:cViewPr>
        <p:scale>
          <a:sx n="81" d="100"/>
          <a:sy n="81" d="100"/>
        </p:scale>
        <p:origin x="-49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42D52-39A7-4090-9120-284C21D35DFF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3750-65FA-4DD4-91F8-4B05A80FE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7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3750-65FA-4DD4-91F8-4B05A80FE23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18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3750-65FA-4DD4-91F8-4B05A80FE23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2C189C-5117-4501-85F7-A01D64175E6B}" type="datetimeFigureOut">
              <a:rPr lang="zh-TW" altLang="en-US" smtClean="0"/>
              <a:pPr/>
              <a:t>2014/11/2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DC689E-07B0-4675-B5EB-E95DB01AAC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27784" y="2461607"/>
            <a:ext cx="6516216" cy="1591817"/>
          </a:xfrm>
        </p:spPr>
        <p:txBody>
          <a:bodyPr/>
          <a:lstStyle/>
          <a:p>
            <a:r>
              <a:rPr lang="zh-TW" altLang="en-US" dirty="0" smtClean="0"/>
              <a:t>人臉偵測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43808" y="5157192"/>
            <a:ext cx="4824537" cy="1219200"/>
          </a:xfrm>
        </p:spPr>
        <p:txBody>
          <a:bodyPr/>
          <a:lstStyle/>
          <a:p>
            <a:r>
              <a:rPr lang="en-US" altLang="zh-TW" dirty="0" smtClean="0"/>
              <a:t>102590013</a:t>
            </a:r>
            <a:r>
              <a:rPr lang="zh-TW" altLang="en-US" dirty="0" smtClean="0"/>
              <a:t> 四資二 楊雅婷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  <a:r>
              <a:rPr lang="en-US" altLang="zh-TW" dirty="0"/>
              <a:t>259</a:t>
            </a:r>
            <a:r>
              <a:rPr lang="en-US" altLang="zh-TW" dirty="0" smtClean="0"/>
              <a:t>0031</a:t>
            </a:r>
            <a:r>
              <a:rPr lang="zh-TW" altLang="en-US" dirty="0" smtClean="0"/>
              <a:t> 四資二 簡屏軒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844824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工程</a:t>
            </a:r>
            <a:r>
              <a:rPr lang="zh-TW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數學課程專題</a:t>
            </a:r>
            <a:endParaRPr lang="zh-TW" alt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9832" y="40301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 and orientation </a:t>
            </a:r>
            <a:r>
              <a:rPr lang="en-US" altLang="zh-TW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faces</a:t>
            </a:r>
            <a:endParaRPr lang="zh-TW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47664" y="482068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組別  </a:t>
            </a:r>
            <a:r>
              <a:rPr lang="en-US" altLang="zh-TW" sz="24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A4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/>
              <a:t>Cascade Classifier</a:t>
            </a:r>
            <a:r>
              <a:rPr lang="zh-TW" altLang="en-US" dirty="0"/>
              <a:t>演算法介紹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dirty="0" smtClean="0"/>
              <a:t>我們一開始將特徵分成好幾個分類器。最前面的分類器辨識率最低，但是可以先篩選掉很大一部份不是人臉的圖片；接下來的分類器處理比較難處理一點的圖片，篩選掉的圖片也不如第一個分類器多了；依此下去，直到最後一個分類器為止。最後留下來的就會是我們想要的人臉的照片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en-US" altLang="zh-TW" b="1" dirty="0" smtClean="0"/>
              <a:t>Cascade Classifier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79712" y="2204864"/>
            <a:ext cx="5450742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1214414" y="1764105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如下圖所示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96534"/>
            <a:ext cx="1085850" cy="202882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2411760" y="3796532"/>
            <a:ext cx="648072" cy="471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72" y="4437112"/>
            <a:ext cx="1085850" cy="2085975"/>
          </a:xfrm>
          <a:prstGeom prst="rect">
            <a:avLst/>
          </a:prstGeom>
        </p:spPr>
      </p:pic>
      <p:cxnSp>
        <p:nvCxnSpPr>
          <p:cNvPr id="12" name="直線單箭頭接點 11"/>
          <p:cNvCxnSpPr>
            <a:endCxn id="10" idx="0"/>
          </p:cNvCxnSpPr>
          <p:nvPr/>
        </p:nvCxnSpPr>
        <p:spPr>
          <a:xfrm flipH="1">
            <a:off x="3791197" y="3933056"/>
            <a:ext cx="276747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72616"/>
            <a:ext cx="8229600" cy="1600200"/>
          </a:xfrm>
        </p:spPr>
        <p:txBody>
          <a:bodyPr/>
          <a:lstStyle/>
          <a:p>
            <a:r>
              <a:rPr lang="en-US" altLang="zh-TW" b="1" dirty="0" smtClean="0"/>
              <a:t>Cascade Classifier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我們所設定的</a:t>
            </a:r>
            <a:r>
              <a:rPr lang="zh-TW" altLang="en-US" dirty="0" smtClean="0">
                <a:solidFill>
                  <a:srgbClr val="FF0000"/>
                </a:solidFill>
              </a:rPr>
              <a:t>錯誤率</a:t>
            </a:r>
            <a:r>
              <a:rPr lang="en-US" altLang="zh-TW" dirty="0" smtClean="0">
                <a:solidFill>
                  <a:srgbClr val="FF0000"/>
                </a:solidFill>
              </a:rPr>
              <a:t>(false positive rate)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檢出率</a:t>
            </a:r>
            <a:r>
              <a:rPr lang="en-US" altLang="zh-TW" dirty="0" smtClean="0">
                <a:solidFill>
                  <a:srgbClr val="FF0000"/>
                </a:solidFill>
              </a:rPr>
              <a:t>(detection rate)</a:t>
            </a:r>
            <a:r>
              <a:rPr lang="zh-TW" altLang="en-US" dirty="0" smtClean="0"/>
              <a:t>決定需要多少個分類器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通常這兩個之間會有所權衡，如果我們想要達到比較高的</a:t>
            </a:r>
            <a:r>
              <a:rPr lang="en-US" altLang="zh-TW" dirty="0" smtClean="0"/>
              <a:t>detection rate</a:t>
            </a:r>
            <a:r>
              <a:rPr lang="zh-TW" altLang="en-US" dirty="0" smtClean="0"/>
              <a:t>，那麼</a:t>
            </a:r>
            <a:r>
              <a:rPr lang="en-US" altLang="zh-TW" dirty="0" smtClean="0"/>
              <a:t>false positive rate</a:t>
            </a:r>
            <a:r>
              <a:rPr lang="zh-TW" altLang="en-US" dirty="0" smtClean="0"/>
              <a:t>可能就會比較高一點；而如果想達到比較低的</a:t>
            </a:r>
            <a:r>
              <a:rPr lang="en-US" altLang="zh-TW" dirty="0" smtClean="0"/>
              <a:t>false positive rate</a:t>
            </a:r>
            <a:r>
              <a:rPr lang="zh-TW" altLang="en-US" dirty="0" smtClean="0"/>
              <a:t>，那麼正確率難免就會下降。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程式碼最重要的地方為這個函式</a:t>
            </a:r>
            <a:r>
              <a:rPr lang="en-US" altLang="zh-TW" dirty="0"/>
              <a:t>”</a:t>
            </a:r>
            <a:r>
              <a:rPr lang="en-US" altLang="zh-TW" dirty="0" err="1">
                <a:solidFill>
                  <a:srgbClr val="FF0000"/>
                </a:solidFill>
              </a:rPr>
              <a:t>cvHaarDetectObjects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r>
              <a:rPr lang="en-US" altLang="zh-TW" dirty="0" err="1"/>
              <a:t>cvHaarDetectObjects</a:t>
            </a:r>
            <a:r>
              <a:rPr lang="en-US" altLang="zh-TW" dirty="0"/>
              <a:t>(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CvArr</a:t>
            </a:r>
            <a:r>
              <a:rPr lang="en-US" altLang="zh-TW" dirty="0"/>
              <a:t>* </a:t>
            </a:r>
            <a:r>
              <a:rPr lang="en-US" altLang="zh-TW" dirty="0">
                <a:solidFill>
                  <a:srgbClr val="FF0000"/>
                </a:solidFill>
              </a:rPr>
              <a:t>image</a:t>
            </a:r>
            <a:r>
              <a:rPr lang="en-US" altLang="zh-TW" dirty="0"/>
              <a:t>, </a:t>
            </a:r>
            <a:r>
              <a:rPr lang="en-US" altLang="zh-TW" dirty="0" err="1"/>
              <a:t>CvHaarClassifierCascade</a:t>
            </a:r>
            <a:r>
              <a:rPr lang="en-US" altLang="zh-TW" dirty="0"/>
              <a:t>* </a:t>
            </a:r>
            <a:r>
              <a:rPr lang="en-US" altLang="zh-TW" dirty="0" err="1">
                <a:solidFill>
                  <a:srgbClr val="FF0000"/>
                </a:solidFill>
              </a:rPr>
              <a:t>cascade</a:t>
            </a:r>
            <a:r>
              <a:rPr lang="en-US" altLang="zh-TW" dirty="0" err="1"/>
              <a:t>,CvMemStorage</a:t>
            </a:r>
            <a:r>
              <a:rPr lang="en-US" altLang="zh-TW" dirty="0"/>
              <a:t>* </a:t>
            </a:r>
            <a:r>
              <a:rPr lang="en-US" altLang="zh-TW" dirty="0">
                <a:solidFill>
                  <a:srgbClr val="FF0000"/>
                </a:solidFill>
              </a:rPr>
              <a:t>storage</a:t>
            </a:r>
            <a:r>
              <a:rPr lang="en-US" altLang="zh-TW" dirty="0"/>
              <a:t>, double </a:t>
            </a:r>
            <a:r>
              <a:rPr lang="en-US" altLang="zh-TW" dirty="0" err="1">
                <a:solidFill>
                  <a:srgbClr val="FF0000"/>
                </a:solidFill>
              </a:rPr>
              <a:t>scale_factor</a:t>
            </a:r>
            <a:r>
              <a:rPr lang="en-US" altLang="zh-TW" dirty="0"/>
              <a:t>=1.1,int </a:t>
            </a:r>
            <a:r>
              <a:rPr lang="en-US" altLang="zh-TW" dirty="0" err="1">
                <a:solidFill>
                  <a:srgbClr val="FF0000"/>
                </a:solidFill>
              </a:rPr>
              <a:t>min_neighbors</a:t>
            </a:r>
            <a:r>
              <a:rPr lang="en-US" altLang="zh-TW" dirty="0"/>
              <a:t>=3,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flags</a:t>
            </a:r>
            <a:r>
              <a:rPr lang="en-US" altLang="zh-TW" dirty="0"/>
              <a:t>=0,CvSize </a:t>
            </a:r>
            <a:r>
              <a:rPr lang="en-US" altLang="zh-TW" dirty="0" err="1">
                <a:solidFill>
                  <a:srgbClr val="FF0000"/>
                </a:solidFill>
              </a:rPr>
              <a:t>min_size</a:t>
            </a:r>
            <a:r>
              <a:rPr lang="en-US" altLang="zh-TW" dirty="0"/>
              <a:t>=</a:t>
            </a:r>
            <a:r>
              <a:rPr lang="en-US" altLang="zh-TW" dirty="0" err="1"/>
              <a:t>cvSize</a:t>
            </a:r>
            <a:r>
              <a:rPr lang="en-US" altLang="zh-TW" dirty="0"/>
              <a:t>(0,0) );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參數說明</a:t>
            </a:r>
            <a:r>
              <a:rPr lang="en-US" altLang="zh-TW" dirty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1.</a:t>
            </a:r>
            <a:r>
              <a:rPr lang="en-US" altLang="zh-TW" b="1" dirty="0"/>
              <a:t>image: </a:t>
            </a:r>
            <a:r>
              <a:rPr lang="zh-TW" altLang="en-US" dirty="0"/>
              <a:t>要偵測的圖片。</a:t>
            </a:r>
            <a:br>
              <a:rPr lang="zh-TW" altLang="en-US" dirty="0"/>
            </a:br>
            <a:r>
              <a:rPr lang="en-US" altLang="zh-TW" dirty="0"/>
              <a:t>2.</a:t>
            </a:r>
            <a:r>
              <a:rPr lang="en-US" altLang="zh-TW" b="1" dirty="0"/>
              <a:t>cascade: </a:t>
            </a:r>
            <a:r>
              <a:rPr lang="zh-TW" altLang="en-US" dirty="0"/>
              <a:t>要使用的</a:t>
            </a:r>
            <a:r>
              <a:rPr lang="zh-TW" altLang="en-US" dirty="0">
                <a:solidFill>
                  <a:srgbClr val="FF0000"/>
                </a:solidFill>
              </a:rPr>
              <a:t>分類器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en-US" altLang="zh-TW" dirty="0"/>
              <a:t>3.</a:t>
            </a:r>
            <a:r>
              <a:rPr lang="en-US" altLang="zh-TW" b="1" dirty="0"/>
              <a:t>storage:</a:t>
            </a:r>
            <a:r>
              <a:rPr lang="en-US" altLang="zh-TW" dirty="0"/>
              <a:t> </a:t>
            </a:r>
            <a:r>
              <a:rPr lang="zh-TW" altLang="en-US" dirty="0"/>
              <a:t>偵測到的物件所儲存的記憶體區塊。</a:t>
            </a:r>
            <a:br>
              <a:rPr lang="zh-TW" altLang="en-US" dirty="0"/>
            </a:br>
            <a:r>
              <a:rPr lang="en-US" altLang="zh-TW" dirty="0"/>
              <a:t>4.</a:t>
            </a:r>
            <a:r>
              <a:rPr lang="en-US" altLang="zh-TW" b="1" dirty="0"/>
              <a:t>scale_factor:</a:t>
            </a:r>
            <a:r>
              <a:rPr lang="en-US" altLang="zh-TW" dirty="0"/>
              <a:t> </a:t>
            </a:r>
            <a:r>
              <a:rPr lang="zh-TW" altLang="en-US" dirty="0"/>
              <a:t>搜索視窗成長比率</a:t>
            </a:r>
            <a:r>
              <a:rPr lang="zh-TW" altLang="en-US" dirty="0" smtClean="0"/>
              <a:t>。</a:t>
            </a:r>
            <a:r>
              <a:rPr lang="en-US" altLang="zh-TW" dirty="0" smtClean="0"/>
              <a:t>5.</a:t>
            </a:r>
            <a:r>
              <a:rPr lang="en-US" altLang="zh-TW" b="1" dirty="0" smtClean="0"/>
              <a:t>min_neighbors</a:t>
            </a:r>
            <a:r>
              <a:rPr lang="en-US" altLang="zh-TW" b="1" dirty="0"/>
              <a:t>:</a:t>
            </a:r>
            <a:r>
              <a:rPr lang="en-US" altLang="zh-TW" dirty="0"/>
              <a:t> </a:t>
            </a:r>
            <a:r>
              <a:rPr lang="zh-TW" altLang="en-US" dirty="0"/>
              <a:t>最少鄰近偵測視窗。一個臉可能重複偵測好幾次，但我們只要取一次，如果</a:t>
            </a:r>
            <a:r>
              <a:rPr lang="zh-TW" altLang="en-US" dirty="0">
                <a:solidFill>
                  <a:srgbClr val="FF0000"/>
                </a:solidFill>
              </a:rPr>
              <a:t>設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/>
              <a:t>的話，</a:t>
            </a:r>
            <a:r>
              <a:rPr lang="zh-TW" altLang="en-US" dirty="0">
                <a:solidFill>
                  <a:srgbClr val="FF0000"/>
                </a:solidFill>
              </a:rPr>
              <a:t>所有偵測的視窗都會畫出來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355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en-US" altLang="zh-TW" b="1" dirty="0"/>
              <a:t>flag:</a:t>
            </a:r>
            <a:r>
              <a:rPr lang="en-US" altLang="zh-TW" dirty="0"/>
              <a:t> </a:t>
            </a:r>
            <a:r>
              <a:rPr lang="zh-TW" altLang="en-US" dirty="0"/>
              <a:t>演算法模式。</a:t>
            </a:r>
            <a:br>
              <a:rPr lang="zh-TW" altLang="en-US" dirty="0"/>
            </a:br>
            <a:r>
              <a:rPr lang="en-US" altLang="zh-TW" dirty="0"/>
              <a:t>7.</a:t>
            </a:r>
            <a:r>
              <a:rPr lang="en-US" altLang="zh-TW" b="1" dirty="0"/>
              <a:t>min_size: </a:t>
            </a:r>
            <a:r>
              <a:rPr lang="zh-TW" altLang="en-US" dirty="0"/>
              <a:t>檢測視窗的最小尺寸。因為</a:t>
            </a:r>
            <a:r>
              <a:rPr lang="en-US" altLang="zh-TW" dirty="0" err="1">
                <a:solidFill>
                  <a:srgbClr val="FF0000"/>
                </a:solidFill>
              </a:rPr>
              <a:t>AdaBoost</a:t>
            </a:r>
            <a:r>
              <a:rPr lang="zh-TW" altLang="en-US" dirty="0">
                <a:solidFill>
                  <a:srgbClr val="FF0000"/>
                </a:solidFill>
              </a:rPr>
              <a:t>演算法</a:t>
            </a:r>
            <a:r>
              <a:rPr lang="zh-TW" altLang="en-US" dirty="0"/>
              <a:t>，分成搜索視窗和檢測視窗兩個部分，搜索視窗在整個影像中移動，檢測視窗在搜索視窗中移動並計算特徵值。當</a:t>
            </a:r>
            <a:r>
              <a:rPr lang="zh-TW" altLang="en-US" dirty="0">
                <a:solidFill>
                  <a:srgbClr val="FF0000"/>
                </a:solidFill>
              </a:rPr>
              <a:t>檢測視窗越小</a:t>
            </a:r>
            <a:r>
              <a:rPr lang="zh-TW" altLang="en-US" dirty="0"/>
              <a:t>，則計算</a:t>
            </a:r>
            <a:r>
              <a:rPr lang="zh-TW" altLang="en-US" dirty="0">
                <a:solidFill>
                  <a:srgbClr val="FF0000"/>
                </a:solidFill>
              </a:rPr>
              <a:t>特徵值</a:t>
            </a:r>
            <a:r>
              <a:rPr lang="zh-TW" altLang="en-US" dirty="0"/>
              <a:t>的單位就</a:t>
            </a:r>
            <a:r>
              <a:rPr lang="zh-TW" altLang="en-US" dirty="0">
                <a:solidFill>
                  <a:srgbClr val="FF0000"/>
                </a:solidFill>
              </a:rPr>
              <a:t>越小</a:t>
            </a:r>
            <a:r>
              <a:rPr lang="zh-TW" altLang="en-US" dirty="0"/>
              <a:t>，需要的</a:t>
            </a:r>
            <a:r>
              <a:rPr lang="zh-TW" altLang="en-US" dirty="0">
                <a:solidFill>
                  <a:srgbClr val="FF0000"/>
                </a:solidFill>
              </a:rPr>
              <a:t>運算量</a:t>
            </a:r>
            <a:r>
              <a:rPr lang="zh-TW" altLang="en-US" dirty="0"/>
              <a:t>就</a:t>
            </a:r>
            <a:r>
              <a:rPr lang="zh-TW" altLang="en-US" dirty="0">
                <a:solidFill>
                  <a:srgbClr val="FF0000"/>
                </a:solidFill>
              </a:rPr>
              <a:t>越高</a:t>
            </a:r>
            <a:r>
              <a:rPr lang="zh-TW" altLang="en-US" dirty="0"/>
              <a:t>，但是結果不一定會更為精確。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5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測試圖片展</a:t>
            </a:r>
            <a:r>
              <a:rPr lang="zh-TW" altLang="en-US" dirty="0"/>
              <a:t>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600200"/>
            <a:ext cx="4204729" cy="233285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728342"/>
            <a:ext cx="4462980" cy="25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6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測試圖片展示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3" t="25115" r="3215" b="24157"/>
          <a:stretch/>
        </p:blipFill>
        <p:spPr>
          <a:xfrm>
            <a:off x="179512" y="1574183"/>
            <a:ext cx="6724173" cy="266429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t="16804" r="10878" b="22950"/>
          <a:stretch/>
        </p:blipFill>
        <p:spPr>
          <a:xfrm>
            <a:off x="2123728" y="3717032"/>
            <a:ext cx="6724173" cy="29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05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測試圖片展示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1" t="8005" r="30003" b="43961"/>
          <a:stretch/>
        </p:blipFill>
        <p:spPr>
          <a:xfrm>
            <a:off x="457199" y="1628800"/>
            <a:ext cx="4378087" cy="273630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09" y="3501008"/>
            <a:ext cx="4495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94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測試圖片展示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5" t="18283" r="16890" b="19456"/>
          <a:stretch/>
        </p:blipFill>
        <p:spPr>
          <a:xfrm>
            <a:off x="539552" y="1619860"/>
            <a:ext cx="4232937" cy="32250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41062"/>
            <a:ext cx="2682995" cy="47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90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人臉偵測介紹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Paul Viola</a:t>
            </a:r>
            <a:r>
              <a:rPr lang="zh-TW" altLang="en-US" sz="2800" dirty="0"/>
              <a:t>等人利用了三個演算法，來快速找到人臉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第</a:t>
            </a:r>
            <a:r>
              <a:rPr lang="zh-TW" altLang="en-US" sz="2800" dirty="0"/>
              <a:t>一個是</a:t>
            </a:r>
            <a:r>
              <a:rPr lang="en-US" sz="2800" dirty="0">
                <a:solidFill>
                  <a:srgbClr val="FF0000"/>
                </a:solidFill>
              </a:rPr>
              <a:t>Integral </a:t>
            </a:r>
            <a:r>
              <a:rPr lang="en-US" sz="2800" dirty="0" smtClean="0">
                <a:solidFill>
                  <a:srgbClr val="FF0000"/>
                </a:solidFill>
              </a:rPr>
              <a:t>Image</a:t>
            </a:r>
          </a:p>
          <a:p>
            <a:r>
              <a:rPr lang="zh-TW" altLang="en-US" sz="2800" dirty="0" smtClean="0"/>
              <a:t>第二</a:t>
            </a:r>
            <a:r>
              <a:rPr lang="zh-TW" altLang="en-US" sz="2800" dirty="0"/>
              <a:t>個是 </a:t>
            </a:r>
            <a:r>
              <a:rPr lang="en-US" sz="2800" dirty="0" err="1" smtClean="0">
                <a:solidFill>
                  <a:srgbClr val="FF0000"/>
                </a:solidFill>
              </a:rPr>
              <a:t>AdaBoost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第三</a:t>
            </a:r>
            <a:r>
              <a:rPr lang="zh-TW" altLang="en-US" sz="2800" dirty="0"/>
              <a:t>個是</a:t>
            </a:r>
            <a:r>
              <a:rPr lang="en-US" sz="2800" dirty="0">
                <a:solidFill>
                  <a:srgbClr val="FF0000"/>
                </a:solidFill>
              </a:rPr>
              <a:t>Cascade </a:t>
            </a:r>
            <a:r>
              <a:rPr lang="en-US" sz="2800" dirty="0" smtClean="0">
                <a:solidFill>
                  <a:srgbClr val="FF0000"/>
                </a:solidFill>
              </a:rPr>
              <a:t>classifier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測試圖片展示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2840815" cy="452596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54" y="1699304"/>
            <a:ext cx="3366691" cy="44889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2" r="24208"/>
          <a:stretch/>
        </p:blipFill>
        <p:spPr>
          <a:xfrm>
            <a:off x="5891870" y="1680782"/>
            <a:ext cx="3252130" cy="45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7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600200"/>
          </a:xfrm>
        </p:spPr>
        <p:txBody>
          <a:bodyPr/>
          <a:lstStyle/>
          <a:p>
            <a:r>
              <a:rPr lang="zh-TW" altLang="en-US" dirty="0" smtClean="0"/>
              <a:t>謝謝聆聽。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12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 smtClean="0"/>
              <a:t>計算影像之前</a:t>
            </a:r>
            <a:r>
              <a:rPr lang="zh-TW" altLang="en-US" dirty="0"/>
              <a:t>必須將影像</a:t>
            </a:r>
            <a:r>
              <a:rPr lang="zh-TW" altLang="en-US" dirty="0">
                <a:solidFill>
                  <a:srgbClr val="FF0000"/>
                </a:solidFill>
              </a:rPr>
              <a:t>灰階化</a:t>
            </a:r>
            <a:r>
              <a:rPr lang="zh-TW" altLang="en-US" dirty="0"/>
              <a:t>，也就是去除任何彩色資訊，我們只</a:t>
            </a:r>
            <a:r>
              <a:rPr lang="zh-TW" altLang="en-US" dirty="0">
                <a:solidFill>
                  <a:srgbClr val="FF0000"/>
                </a:solidFill>
              </a:rPr>
              <a:t>計算感興趣區域的灰階值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 descr="integral-imag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924944"/>
            <a:ext cx="4429156" cy="2775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zh-TW" altLang="en-US" dirty="0"/>
              <a:t>左上點往右下點拉出一個長方形藍色面積，我們把藍色面積裡的灰階值總和紀錄在</a:t>
            </a:r>
            <a:r>
              <a:rPr lang="zh-TW" altLang="en-US" dirty="0">
                <a:solidFill>
                  <a:srgbClr val="FF0000"/>
                </a:solidFill>
              </a:rPr>
              <a:t>右下點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圖為</a:t>
            </a:r>
            <a:r>
              <a:rPr lang="en-US" altLang="zh-TW" dirty="0"/>
              <a:t>6*3</a:t>
            </a:r>
            <a:r>
              <a:rPr lang="zh-TW" altLang="en-US" dirty="0"/>
              <a:t>影像示意圖，左圖每個數字代表</a:t>
            </a:r>
            <a:r>
              <a:rPr lang="zh-TW" altLang="en-US" b="1" dirty="0"/>
              <a:t>灰階值</a:t>
            </a:r>
            <a:r>
              <a:rPr lang="zh-TW" altLang="en-US" dirty="0"/>
              <a:t>，右圖則是</a:t>
            </a:r>
            <a:r>
              <a:rPr lang="zh-TW" altLang="en-US" b="1" dirty="0"/>
              <a:t>積分值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 descr="integral-imag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69" y="2766405"/>
            <a:ext cx="5373979" cy="169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只需要</a:t>
            </a:r>
            <a:r>
              <a:rPr lang="zh-TW" altLang="en-US" dirty="0" smtClean="0"/>
              <a:t>在</a:t>
            </a:r>
            <a:r>
              <a:rPr lang="zh-TW" altLang="en-US" dirty="0"/>
              <a:t> </a:t>
            </a:r>
            <a:r>
              <a:rPr lang="zh-TW" altLang="en-US" dirty="0" smtClean="0">
                <a:solidFill>
                  <a:srgbClr val="FF0000"/>
                </a:solidFill>
              </a:rPr>
              <a:t>積分影像</a:t>
            </a:r>
            <a:r>
              <a:rPr lang="zh-TW" altLang="en-US" dirty="0" smtClean="0"/>
              <a:t>上</a:t>
            </a:r>
            <a:r>
              <a:rPr lang="zh-TW" altLang="en-US" dirty="0"/>
              <a:t>對應的積分點進行幾次簡單的</a:t>
            </a:r>
            <a:r>
              <a:rPr lang="zh-TW" altLang="en-US" dirty="0" smtClean="0">
                <a:solidFill>
                  <a:srgbClr val="FF0000"/>
                </a:solidFill>
              </a:rPr>
              <a:t>加減法</a:t>
            </a:r>
            <a:r>
              <a:rPr lang="zh-TW" altLang="en-US" dirty="0">
                <a:solidFill>
                  <a:srgbClr val="FF0000"/>
                </a:solidFill>
              </a:rPr>
              <a:t>運算</a:t>
            </a:r>
            <a:r>
              <a:rPr lang="zh-TW" altLang="en-US" dirty="0"/>
              <a:t>，便可以求出</a:t>
            </a:r>
            <a:r>
              <a:rPr lang="zh-TW" altLang="en-US" b="1" dirty="0">
                <a:solidFill>
                  <a:srgbClr val="FF0000"/>
                </a:solidFill>
              </a:rPr>
              <a:t>特徵差異</a:t>
            </a:r>
            <a:r>
              <a:rPr lang="zh-TW" altLang="en-US" b="1" dirty="0" smtClean="0">
                <a:solidFill>
                  <a:srgbClr val="FF0000"/>
                </a:solidFill>
              </a:rPr>
              <a:t>值。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5357395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Integral Image</a:t>
            </a:r>
            <a:r>
              <a:rPr lang="zh-TW" altLang="en-US" dirty="0" smtClean="0"/>
              <a:t> 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特徵</a:t>
            </a:r>
            <a:r>
              <a:rPr lang="zh-TW" altLang="en-US" b="1" dirty="0">
                <a:solidFill>
                  <a:srgbClr val="FF0000"/>
                </a:solidFill>
              </a:rPr>
              <a:t>差異值</a:t>
            </a:r>
            <a:r>
              <a:rPr lang="zh-TW" altLang="en-US" dirty="0"/>
              <a:t>計算方式為</a:t>
            </a:r>
            <a:r>
              <a:rPr lang="zh-TW" altLang="en-US" u="sng" dirty="0">
                <a:solidFill>
                  <a:srgbClr val="FF0000"/>
                </a:solidFill>
              </a:rPr>
              <a:t>深色區與淺色區的灰階差值</a:t>
            </a:r>
            <a:r>
              <a:rPr lang="zh-TW" altLang="en-US" dirty="0"/>
              <a:t>，對於人臉上不同區塊的灰階差值會有不同程度的結果，例如一般而言眼球區域的灰階總和會大於眼皮的灰階總和。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453749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Ada</a:t>
            </a:r>
            <a:r>
              <a:rPr lang="en-US" altLang="zh-TW" b="1" dirty="0" smtClean="0"/>
              <a:t> </a:t>
            </a:r>
            <a:r>
              <a:rPr lang="en-US" altLang="zh-TW" b="1" dirty="0"/>
              <a:t>Boost 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首先會有</a:t>
            </a:r>
            <a:r>
              <a:rPr lang="zh-TW" altLang="en-US" dirty="0" smtClean="0"/>
              <a:t>一堆</a:t>
            </a:r>
            <a:r>
              <a:rPr lang="zh-TW" altLang="en-US" dirty="0" smtClean="0">
                <a:solidFill>
                  <a:srgbClr val="FF0000"/>
                </a:solidFill>
              </a:rPr>
              <a:t>訓練差分器</a:t>
            </a:r>
            <a:r>
              <a:rPr lang="zh-TW" altLang="en-US" dirty="0" smtClean="0"/>
              <a:t>的影像，</a:t>
            </a:r>
            <a:r>
              <a:rPr lang="zh-TW" altLang="en-US" dirty="0"/>
              <a:t>分別標示著人臉</a:t>
            </a:r>
            <a:r>
              <a:rPr lang="en-US" altLang="zh-TW" dirty="0"/>
              <a:t>m</a:t>
            </a:r>
            <a:r>
              <a:rPr lang="zh-TW" altLang="en-US" dirty="0"/>
              <a:t>張以及非人</a:t>
            </a:r>
            <a:r>
              <a:rPr lang="zh-TW" altLang="en-US" dirty="0" smtClean="0"/>
              <a:t>臉</a:t>
            </a:r>
            <a:r>
              <a:rPr lang="en-US" altLang="zh-TW" dirty="0"/>
              <a:t>n</a:t>
            </a:r>
            <a:r>
              <a:rPr lang="zh-TW" altLang="en-US" dirty="0" smtClean="0"/>
              <a:t>張</a:t>
            </a:r>
            <a:r>
              <a:rPr lang="zh-TW" altLang="en-US" dirty="0"/>
              <a:t>。對於每一</a:t>
            </a:r>
            <a:r>
              <a:rPr lang="zh-TW" altLang="en-US" dirty="0" smtClean="0"/>
              <a:t>張影像我們</a:t>
            </a:r>
            <a:r>
              <a:rPr lang="zh-TW" altLang="en-US" dirty="0"/>
              <a:t>一開始分別給他們</a:t>
            </a:r>
            <a:r>
              <a:rPr lang="en-US" altLang="zh-TW" dirty="0">
                <a:solidFill>
                  <a:srgbClr val="FF0000"/>
                </a:solidFill>
              </a:rPr>
              <a:t>1/m</a:t>
            </a:r>
            <a:r>
              <a:rPr lang="zh-TW" altLang="en-US" dirty="0">
                <a:solidFill>
                  <a:srgbClr val="FF0000"/>
                </a:solidFill>
              </a:rPr>
              <a:t>或是</a:t>
            </a:r>
            <a:r>
              <a:rPr lang="en-US" altLang="zh-TW" dirty="0" smtClean="0">
                <a:solidFill>
                  <a:srgbClr val="FF0000"/>
                </a:solidFill>
              </a:rPr>
              <a:t>1/n</a:t>
            </a:r>
            <a:r>
              <a:rPr lang="zh-TW" altLang="en-US" dirty="0" smtClean="0">
                <a:solidFill>
                  <a:srgbClr val="FF0000"/>
                </a:solidFill>
              </a:rPr>
              <a:t>的權重</a:t>
            </a:r>
            <a:r>
              <a:rPr lang="zh-TW" altLang="en-US" dirty="0" smtClean="0"/>
              <a:t>，</a:t>
            </a:r>
            <a:r>
              <a:rPr lang="zh-TW" altLang="en-US" dirty="0"/>
              <a:t>端看它們</a:t>
            </a:r>
            <a:r>
              <a:rPr lang="zh-TW" altLang="en-US" dirty="0" smtClean="0"/>
              <a:t>是人臉或是非人臉。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接著我們要從一大堆</a:t>
            </a:r>
            <a:r>
              <a:rPr lang="zh-TW" altLang="en-US" dirty="0" smtClean="0">
                <a:solidFill>
                  <a:srgbClr val="FF0000"/>
                </a:solidFill>
              </a:rPr>
              <a:t>矩形特徵</a:t>
            </a:r>
            <a:r>
              <a:rPr lang="zh-TW" altLang="en-US" dirty="0" smtClean="0"/>
              <a:t>裡面取出</a:t>
            </a:r>
            <a:r>
              <a:rPr lang="en-US" altLang="zh-TW" dirty="0" smtClean="0"/>
              <a:t>T</a:t>
            </a:r>
            <a:r>
              <a:rPr lang="zh-TW" altLang="en-US" dirty="0" smtClean="0"/>
              <a:t>個特徵來。因此對下面的步驟，我們會重複</a:t>
            </a:r>
            <a:r>
              <a:rPr lang="en-US" altLang="zh-TW" dirty="0" smtClean="0"/>
              <a:t>T</a:t>
            </a:r>
            <a:r>
              <a:rPr lang="zh-TW" altLang="en-US" dirty="0" smtClean="0"/>
              <a:t>次。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Ada</a:t>
            </a:r>
            <a:r>
              <a:rPr lang="en-US" altLang="zh-TW" b="1" dirty="0" smtClean="0"/>
              <a:t> Boost 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首先將所有的</a:t>
            </a:r>
            <a:r>
              <a:rPr lang="zh-TW" altLang="en-US" dirty="0" smtClean="0">
                <a:solidFill>
                  <a:srgbClr val="FF0000"/>
                </a:solidFill>
              </a:rPr>
              <a:t>權重通分</a:t>
            </a:r>
            <a:r>
              <a:rPr lang="zh-TW" altLang="en-US" dirty="0" smtClean="0"/>
              <a:t>成加起來為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根據</a:t>
            </a:r>
            <a:r>
              <a:rPr lang="zh-TW" altLang="en-US" dirty="0" smtClean="0">
                <a:solidFill>
                  <a:srgbClr val="FF0000"/>
                </a:solidFill>
              </a:rPr>
              <a:t>假設函數</a:t>
            </a:r>
            <a:r>
              <a:rPr lang="zh-TW" altLang="en-US" dirty="0" smtClean="0"/>
              <a:t>，選出一個錯誤值最小的特徵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紀錄可以使錯誤值最小的參數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將權重根據公式升級</a:t>
            </a:r>
            <a:r>
              <a:rPr lang="en-US" altLang="zh-TW" dirty="0" smtClean="0"/>
              <a:t>(</a:t>
            </a:r>
            <a:r>
              <a:rPr lang="zh-TW" altLang="en-US" dirty="0" smtClean="0"/>
              <a:t>修正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Ada</a:t>
            </a:r>
            <a:r>
              <a:rPr lang="en-US" altLang="zh-TW" b="1" dirty="0" smtClean="0"/>
              <a:t> Boost </a:t>
            </a:r>
            <a:r>
              <a:rPr lang="zh-TW" altLang="en-US" dirty="0" smtClean="0"/>
              <a:t>演算法介紹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最後我們求出來的</a:t>
            </a:r>
            <a:r>
              <a:rPr lang="zh-TW" altLang="en-US" dirty="0" smtClean="0">
                <a:solidFill>
                  <a:srgbClr val="FF0000"/>
                </a:solidFill>
              </a:rPr>
              <a:t>分類器</a:t>
            </a:r>
            <a:r>
              <a:rPr lang="zh-TW" altLang="en-US" dirty="0" smtClean="0"/>
              <a:t>就是由</a:t>
            </a:r>
            <a:r>
              <a:rPr lang="en-US" altLang="zh-TW" dirty="0" smtClean="0"/>
              <a:t>T</a:t>
            </a:r>
            <a:r>
              <a:rPr lang="zh-TW" altLang="en-US" dirty="0" smtClean="0"/>
              <a:t>個特徵所組成的。因此對於丟入的一張圖片，就會由這</a:t>
            </a:r>
            <a:r>
              <a:rPr lang="en-US" altLang="zh-TW" dirty="0" smtClean="0"/>
              <a:t>T</a:t>
            </a:r>
            <a:r>
              <a:rPr lang="zh-TW" altLang="en-US" dirty="0" smtClean="0"/>
              <a:t>個特徵來投票，</a:t>
            </a:r>
            <a:r>
              <a:rPr lang="zh-TW" altLang="en-US" dirty="0" smtClean="0">
                <a:solidFill>
                  <a:srgbClr val="FF0000"/>
                </a:solidFill>
              </a:rPr>
              <a:t>每一個特徵的投票的權重不太一樣</a:t>
            </a:r>
            <a:r>
              <a:rPr lang="zh-TW" altLang="en-US" dirty="0" smtClean="0"/>
              <a:t>。但只有當</a:t>
            </a:r>
            <a:r>
              <a:rPr lang="zh-TW" altLang="en-US" dirty="0" smtClean="0">
                <a:solidFill>
                  <a:srgbClr val="FF0000"/>
                </a:solidFill>
              </a:rPr>
              <a:t>加權值大於一半以上</a:t>
            </a:r>
            <a:r>
              <a:rPr lang="zh-TW" altLang="en-US" dirty="0" smtClean="0"/>
              <a:t>的所有分數時，才會認可這一張圖片為人臉。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335</TotalTime>
  <Words>661</Words>
  <Application>Microsoft Office PowerPoint</Application>
  <PresentationFormat>如螢幕大小 (4:3)</PresentationFormat>
  <Paragraphs>64</Paragraphs>
  <Slides>21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高階主管</vt:lpstr>
      <vt:lpstr>人臉偵測</vt:lpstr>
      <vt:lpstr>人臉偵測介紹</vt:lpstr>
      <vt:lpstr>Integral Image 演算法介紹</vt:lpstr>
      <vt:lpstr>Integral Image 演算法介紹</vt:lpstr>
      <vt:lpstr>Integral Image 演算法介紹</vt:lpstr>
      <vt:lpstr>Integral Image 演算法介紹</vt:lpstr>
      <vt:lpstr>Ada Boost 演算法介紹</vt:lpstr>
      <vt:lpstr>Ada Boost 演算法介紹</vt:lpstr>
      <vt:lpstr>Ada Boost 演算法介紹</vt:lpstr>
      <vt:lpstr>  Cascade Classifier演算法介紹</vt:lpstr>
      <vt:lpstr>Cascade Classifier演算法介紹</vt:lpstr>
      <vt:lpstr>Cascade Classifier演算法介紹</vt:lpstr>
      <vt:lpstr>程式碼分析</vt:lpstr>
      <vt:lpstr>程式碼分析</vt:lpstr>
      <vt:lpstr>程式碼分析</vt:lpstr>
      <vt:lpstr>測試圖片展示</vt:lpstr>
      <vt:lpstr>測試圖片展示</vt:lpstr>
      <vt:lpstr>測試圖片展示</vt:lpstr>
      <vt:lpstr>測試圖片展示</vt:lpstr>
      <vt:lpstr>測試圖片展示</vt:lpstr>
      <vt:lpstr>謝謝聆聽。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工程數學－人臉偵測</dc:title>
  <dc:creator>Windows 使用者</dc:creator>
  <cp:lastModifiedBy>user</cp:lastModifiedBy>
  <cp:revision>27</cp:revision>
  <dcterms:created xsi:type="dcterms:W3CDTF">2014-10-23T13:49:44Z</dcterms:created>
  <dcterms:modified xsi:type="dcterms:W3CDTF">2014-11-02T12:28:20Z</dcterms:modified>
</cp:coreProperties>
</file>