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7" r:id="rId5"/>
    <p:sldId id="268" r:id="rId6"/>
    <p:sldId id="269" r:id="rId7"/>
    <p:sldId id="270" r:id="rId8"/>
    <p:sldId id="259" r:id="rId9"/>
    <p:sldId id="261" r:id="rId10"/>
    <p:sldId id="262" r:id="rId11"/>
    <p:sldId id="263" r:id="rId12"/>
    <p:sldId id="274" r:id="rId13"/>
    <p:sldId id="275" r:id="rId14"/>
    <p:sldId id="271" r:id="rId15"/>
    <p:sldId id="265" r:id="rId16"/>
    <p:sldId id="273" r:id="rId17"/>
    <p:sldId id="27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6FC66-77A0-414B-2C94-97B95EBF11D3}" v="6" dt="2022-12-17T05:16:36.403"/>
    <p1510:client id="{2D150595-78C4-777B-5597-4A92438A5A4A}" v="1923" dt="2022-12-12T23:13:23.681"/>
    <p1510:client id="{82A3384A-F501-AFE2-A816-E9FD2E93DB6E}" v="586" dt="2022-12-12T23:15:13.025"/>
    <p1510:client id="{C55BCFA5-C4A7-4F6C-A8D9-12EE9E1A0989}" v="812" dt="2022-12-12T23:09:44.786"/>
    <p1510:client id="{F1DDDBD1-D6B9-4780-86D5-7DCE75C5FA7E}" v="2109" dt="2022-12-12T01:20:52.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5/9/2023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5/9/2023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handbook.pubpub.org/pub/narrative-documentation"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bls.gov/opub/mlr/2019/article/professional-certifications-and-occupational-licenses.htm" TargetMode="External"/><Relationship Id="rId2" Type="http://schemas.openxmlformats.org/officeDocument/2006/relationships/hyperlink" Target="https://www.census.gov/data/tables/2021/demo/educational-attainment/cps-detailed-tables.html" TargetMode="External"/><Relationship Id="rId1" Type="http://schemas.openxmlformats.org/officeDocument/2006/relationships/slideLayout" Target="../slideLayouts/slideLayout9.xml"/><Relationship Id="rId5" Type="http://schemas.openxmlformats.org/officeDocument/2006/relationships/hyperlink" Target="https://www.bls.gov/careeroutlook/2021/data-on-display/education-pays.htm" TargetMode="External"/><Relationship Id="rId4" Type="http://schemas.openxmlformats.org/officeDocument/2006/relationships/hyperlink" Target="https://www.bls.gov/ooh/computer-and-information-technology/computer-and-information-research-scientist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franklinmatters.org/2018/04/american-community-survey-summer-2018.html" TargetMode="External"/><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en.wikipedia.org/wiki/Bureau_of_Labor_Statistic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juku.it/why-data-aware-primary-storage/"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7583" y="1921802"/>
            <a:ext cx="13827598" cy="2040356"/>
          </a:xfrm>
        </p:spPr>
        <p:txBody>
          <a:bodyPr>
            <a:normAutofit fontScale="90000"/>
          </a:bodyPr>
          <a:lstStyle/>
          <a:p>
            <a:pPr algn="ctr"/>
            <a:r>
              <a:rPr lang="en">
                <a:ea typeface="+mj-lt"/>
                <a:cs typeface="+mj-lt"/>
              </a:rPr>
              <a:t> </a:t>
            </a:r>
            <a:r>
              <a:rPr lang="en-US">
                <a:ea typeface="+mj-lt"/>
                <a:cs typeface="+mj-lt"/>
              </a:rPr>
              <a:t> </a:t>
            </a:r>
            <a:endParaRPr lang="en-US"/>
          </a:p>
          <a:p>
            <a:pPr algn="ctr"/>
            <a:r>
              <a:rPr lang="en">
                <a:ea typeface="+mj-lt"/>
                <a:cs typeface="+mj-lt"/>
              </a:rPr>
              <a:t> </a:t>
            </a:r>
            <a:r>
              <a:rPr lang="en-US">
                <a:ea typeface="+mj-lt"/>
                <a:cs typeface="+mj-lt"/>
              </a:rPr>
              <a:t> </a:t>
            </a:r>
            <a:endParaRPr lang="en-US"/>
          </a:p>
          <a:p>
            <a:pPr algn="ctr"/>
            <a:r>
              <a:rPr lang="en">
                <a:ea typeface="+mj-lt"/>
                <a:cs typeface="+mj-lt"/>
              </a:rPr>
              <a:t>  </a:t>
            </a:r>
            <a:endParaRPr lang="en-US">
              <a:ea typeface="+mj-lt"/>
              <a:cs typeface="+mj-lt"/>
            </a:endParaRPr>
          </a:p>
          <a:p>
            <a:pPr algn="ctr"/>
            <a:r>
              <a:rPr lang="en">
                <a:ea typeface="+mj-lt"/>
                <a:cs typeface="+mj-lt"/>
              </a:rPr>
              <a:t>  </a:t>
            </a:r>
            <a:endParaRPr lang="en-US"/>
          </a:p>
          <a:p>
            <a:pPr algn="ctr"/>
            <a:r>
              <a:rPr lang="en">
                <a:latin typeface="Consolas"/>
                <a:ea typeface="+mj-lt"/>
                <a:cs typeface="+mj-lt"/>
              </a:rPr>
              <a:t>  </a:t>
            </a:r>
            <a:endParaRPr lang="en-US" sz="2400">
              <a:latin typeface="Consolas"/>
            </a:endParaRPr>
          </a:p>
          <a:p>
            <a:pPr algn="ctr"/>
            <a:r>
              <a:rPr lang="en" sz="2400" b="1">
                <a:latin typeface="Consolas"/>
                <a:ea typeface="+mj-lt"/>
                <a:cs typeface="+mj-lt"/>
              </a:rPr>
              <a:t>Certifications vs. Bachelor Degrees: Which is more beneficial?</a:t>
            </a:r>
            <a:r>
              <a:rPr lang="en-US" sz="2400">
                <a:ea typeface="+mj-lt"/>
                <a:cs typeface="+mj-lt"/>
              </a:rPr>
              <a:t> </a:t>
            </a:r>
            <a:endParaRPr lang="en-US" sz="2400">
              <a:cs typeface="Calibri"/>
            </a:endParaRPr>
          </a:p>
          <a:p>
            <a:endParaRPr lang="en-US" sz="2400">
              <a:cs typeface="Calibri"/>
            </a:endParaRPr>
          </a:p>
        </p:txBody>
      </p:sp>
      <p:sp>
        <p:nvSpPr>
          <p:cNvPr id="5" name="Subtitle 4"/>
          <p:cNvSpPr>
            <a:spLocks noGrp="1"/>
          </p:cNvSpPr>
          <p:nvPr>
            <p:ph type="subTitle" idx="1"/>
          </p:nvPr>
        </p:nvSpPr>
        <p:spPr>
          <a:xfrm>
            <a:off x="993405" y="3629375"/>
            <a:ext cx="8735325" cy="1752600"/>
          </a:xfrm>
        </p:spPr>
        <p:txBody>
          <a:bodyPr vert="horz" lIns="121899" tIns="60949" rIns="121899" bIns="60949" rtlCol="0" anchor="t">
            <a:normAutofit/>
          </a:bodyPr>
          <a:lstStyle/>
          <a:p>
            <a:r>
              <a:rPr lang="en-US" sz="1800">
                <a:latin typeface="Consolas"/>
              </a:rPr>
              <a:t>Micah </a:t>
            </a:r>
            <a:r>
              <a:rPr lang="en-US" sz="1800" err="1">
                <a:latin typeface="Consolas"/>
              </a:rPr>
              <a:t>neal</a:t>
            </a:r>
            <a:endParaRPr lang="en-US" sz="1800">
              <a:latin typeface="Consolas"/>
              <a:cs typeface="Calibri"/>
            </a:endParaRPr>
          </a:p>
          <a:p>
            <a:r>
              <a:rPr lang="en-US" sz="1800">
                <a:latin typeface="Consolas"/>
                <a:cs typeface="Calibri"/>
              </a:rPr>
              <a:t>Ibrahima Balde</a:t>
            </a:r>
          </a:p>
          <a:p>
            <a:r>
              <a:rPr lang="en-US" sz="1800">
                <a:latin typeface="Consolas"/>
                <a:cs typeface="Calibri"/>
              </a:rPr>
              <a:t>Nathaniel Nelson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F8F6D-9119-8C37-5859-B5FDD3643E6F}"/>
              </a:ext>
            </a:extLst>
          </p:cNvPr>
          <p:cNvSpPr txBox="1"/>
          <p:nvPr/>
        </p:nvSpPr>
        <p:spPr>
          <a:xfrm>
            <a:off x="3931589" y="185014"/>
            <a:ext cx="102216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a:latin typeface="Consolas"/>
                <a:cs typeface="Calibri"/>
              </a:rPr>
              <a:t>VISUALIZATIONS (Cont.)</a:t>
            </a:r>
            <a:endParaRPr lang="en-US" sz="3200" u="sng">
              <a:latin typeface="Consolas"/>
            </a:endParaRPr>
          </a:p>
        </p:txBody>
      </p:sp>
      <p:pic>
        <p:nvPicPr>
          <p:cNvPr id="4" name="Picture 4" descr="Chart&#10;&#10;Description automatically generated">
            <a:extLst>
              <a:ext uri="{FF2B5EF4-FFF2-40B4-BE49-F238E27FC236}">
                <a16:creationId xmlns:a16="http://schemas.microsoft.com/office/drawing/2014/main" id="{CB3873C3-484D-2126-FEF1-B65B9F06F4D8}"/>
              </a:ext>
            </a:extLst>
          </p:cNvPr>
          <p:cNvPicPr>
            <a:picLocks noChangeAspect="1"/>
          </p:cNvPicPr>
          <p:nvPr/>
        </p:nvPicPr>
        <p:blipFill>
          <a:blip r:embed="rId2"/>
          <a:stretch>
            <a:fillRect/>
          </a:stretch>
        </p:blipFill>
        <p:spPr>
          <a:xfrm>
            <a:off x="849059" y="763298"/>
            <a:ext cx="5176813" cy="3154211"/>
          </a:xfrm>
          <a:prstGeom prst="rect">
            <a:avLst/>
          </a:prstGeom>
        </p:spPr>
      </p:pic>
      <p:pic>
        <p:nvPicPr>
          <p:cNvPr id="5" name="Picture 5" descr="Chart, bar chart, waterfall chart&#10;&#10;Description automatically generated">
            <a:extLst>
              <a:ext uri="{FF2B5EF4-FFF2-40B4-BE49-F238E27FC236}">
                <a16:creationId xmlns:a16="http://schemas.microsoft.com/office/drawing/2014/main" id="{5B0F399C-8167-C566-CD5D-91D8A42288AE}"/>
              </a:ext>
            </a:extLst>
          </p:cNvPr>
          <p:cNvPicPr>
            <a:picLocks noChangeAspect="1"/>
          </p:cNvPicPr>
          <p:nvPr/>
        </p:nvPicPr>
        <p:blipFill>
          <a:blip r:embed="rId3"/>
          <a:stretch>
            <a:fillRect/>
          </a:stretch>
        </p:blipFill>
        <p:spPr>
          <a:xfrm>
            <a:off x="6143959" y="2785510"/>
            <a:ext cx="5871312" cy="3517848"/>
          </a:xfrm>
          <a:prstGeom prst="rect">
            <a:avLst/>
          </a:prstGeom>
        </p:spPr>
      </p:pic>
      <p:pic>
        <p:nvPicPr>
          <p:cNvPr id="6" name="Picture 6" descr="Text&#10;&#10;Description automatically generated">
            <a:extLst>
              <a:ext uri="{FF2B5EF4-FFF2-40B4-BE49-F238E27FC236}">
                <a16:creationId xmlns:a16="http://schemas.microsoft.com/office/drawing/2014/main" id="{96316B47-18EA-EF76-A389-82A2EB0283F7}"/>
              </a:ext>
            </a:extLst>
          </p:cNvPr>
          <p:cNvPicPr>
            <a:picLocks noChangeAspect="1"/>
          </p:cNvPicPr>
          <p:nvPr/>
        </p:nvPicPr>
        <p:blipFill>
          <a:blip r:embed="rId4"/>
          <a:stretch>
            <a:fillRect/>
          </a:stretch>
        </p:blipFill>
        <p:spPr>
          <a:xfrm>
            <a:off x="844605" y="3984687"/>
            <a:ext cx="3855841" cy="2466821"/>
          </a:xfrm>
          <a:prstGeom prst="rect">
            <a:avLst/>
          </a:prstGeom>
        </p:spPr>
      </p:pic>
    </p:spTree>
    <p:extLst>
      <p:ext uri="{BB962C8B-B14F-4D97-AF65-F5344CB8AC3E}">
        <p14:creationId xmlns:p14="http://schemas.microsoft.com/office/powerpoint/2010/main" val="45321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459" y="-1555614"/>
            <a:ext cx="4062942" cy="2438400"/>
          </a:xfrm>
        </p:spPr>
        <p:txBody>
          <a:bodyPr/>
          <a:lstStyle/>
          <a:p>
            <a:r>
              <a:rPr lang="en-US" u="sng">
                <a:latin typeface="Consolas"/>
                <a:ea typeface="+mj-lt"/>
                <a:cs typeface="+mj-lt"/>
              </a:rPr>
              <a:t>Data Insights</a:t>
            </a:r>
            <a:endParaRPr lang="en-US">
              <a:latin typeface="Consolas"/>
            </a:endParaRPr>
          </a:p>
        </p:txBody>
      </p:sp>
      <p:sp>
        <p:nvSpPr>
          <p:cNvPr id="4" name="Text Placeholder 3"/>
          <p:cNvSpPr>
            <a:spLocks noGrp="1"/>
          </p:cNvSpPr>
          <p:nvPr>
            <p:ph type="body" sz="half" idx="2"/>
          </p:nvPr>
        </p:nvSpPr>
        <p:spPr>
          <a:xfrm>
            <a:off x="957459" y="929914"/>
            <a:ext cx="9601831" cy="5601496"/>
          </a:xfrm>
        </p:spPr>
        <p:txBody>
          <a:bodyPr vert="horz" lIns="121899" tIns="60949" rIns="121899" bIns="60949" rtlCol="0" anchor="t">
            <a:normAutofit fontScale="92500" lnSpcReduction="20000"/>
          </a:bodyPr>
          <a:lstStyle/>
          <a:p>
            <a:r>
              <a:rPr lang="en-US">
                <a:latin typeface="Consolas"/>
                <a:ea typeface="+mn-lt"/>
                <a:cs typeface="+mn-lt"/>
              </a:rPr>
              <a:t>What did you learn from the data?</a:t>
            </a:r>
            <a:endParaRPr lang="en-US">
              <a:latin typeface="Consolas"/>
            </a:endParaRPr>
          </a:p>
          <a:p>
            <a:r>
              <a:rPr lang="en-US">
                <a:latin typeface="Consolas"/>
                <a:ea typeface="+mn-lt"/>
                <a:cs typeface="+mn-lt"/>
              </a:rPr>
              <a:t>- The main takeaways from our data/data analysis was that a certification does not necessarily take you further in the Technology field. Based on our data intake, we came to agree that those who have a certification are not necessarily at an advantage when it comes to attaining full-time employment versus those who have a degree. In the data that we used from BLS, we found that only 690 had a tech-related certification, and only 413 of those were required for the job. We also learned through this data that the technology field is still heavily dominated by men, while women make up a small portion.</a:t>
            </a:r>
          </a:p>
          <a:p>
            <a:endParaRPr lang="en-US">
              <a:latin typeface="Consolas"/>
              <a:ea typeface="+mn-lt"/>
              <a:cs typeface="+mn-lt"/>
            </a:endParaRPr>
          </a:p>
          <a:p>
            <a:r>
              <a:rPr lang="en-US">
                <a:latin typeface="Consolas"/>
                <a:ea typeface="+mn-lt"/>
                <a:cs typeface="+mn-lt"/>
              </a:rPr>
              <a:t>What are some actionable insights based on what you have learned from the data? From the data collected actionable insights we learned was, it being better to attain a degree versus just a certification based on the monetary difference.</a:t>
            </a:r>
          </a:p>
          <a:p>
            <a:r>
              <a:rPr lang="en-US">
                <a:latin typeface="Consolas"/>
                <a:cs typeface="Calibri"/>
              </a:rPr>
              <a:t>-Some actionable insights that we developed from the data is helping with decision-making as to what route one may want to take to enter the Tech world. This project would likely help someone choose the field that they would want to enter in Technology. We have found in our data that those who are White make up a majority of those who have a job in the Tech field with 538, followed by Black or African Americans with 162, and Asians Alone with 122.</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1223963"/>
          </a:xfrm>
        </p:spPr>
        <p:txBody>
          <a:bodyPr anchor="b">
            <a:normAutofit/>
          </a:bodyPr>
          <a:lstStyle/>
          <a:p>
            <a:r>
              <a:rPr lang="en-US" u="sng">
                <a:latin typeface="Consolas"/>
              </a:rPr>
              <a:t>PROPOSED DATA PRODUCT</a:t>
            </a:r>
            <a:endParaRPr lang="en-US">
              <a:latin typeface="Consolas"/>
            </a:endParaRPr>
          </a:p>
        </p:txBody>
      </p:sp>
      <p:sp>
        <p:nvSpPr>
          <p:cNvPr id="5" name="Text Placeholder 4"/>
          <p:cNvSpPr>
            <a:spLocks noGrp="1"/>
          </p:cNvSpPr>
          <p:nvPr>
            <p:ph sz="half" idx="1"/>
          </p:nvPr>
        </p:nvSpPr>
        <p:spPr>
          <a:xfrm>
            <a:off x="1218883" y="1706880"/>
            <a:ext cx="5078677" cy="4465320"/>
          </a:xfrm>
        </p:spPr>
        <p:txBody>
          <a:bodyPr vert="horz" lIns="121899" tIns="60949" rIns="121899" bIns="60949" rtlCol="0" anchor="t">
            <a:normAutofit fontScale="92500" lnSpcReduction="10000"/>
          </a:bodyPr>
          <a:lstStyle/>
          <a:p>
            <a:pPr marL="0" indent="0">
              <a:buNone/>
            </a:pPr>
            <a:r>
              <a:rPr lang="en-US" sz="2000">
                <a:latin typeface="Consolas"/>
              </a:rPr>
              <a:t>THE HANDY TECHNOLOGY HANDY GUIDE : WHICH ROAD TO TAKE?</a:t>
            </a:r>
            <a:endParaRPr lang="en-US"/>
          </a:p>
          <a:p>
            <a:pPr marL="0" indent="0">
              <a:buNone/>
            </a:pPr>
            <a:r>
              <a:rPr lang="en-US" sz="2000">
                <a:latin typeface="Consolas"/>
              </a:rPr>
              <a:t>- This handbook would be a guide (specifically for high schoolers and under) that will allow those who are interested in going into the technology field to assess the different approaches they can take to enter the field, depending on which is most beneficial for them. It would include data from the ACS and BLS to showcase the data we took from this project with formulated passages to help readers weigh the pros and cons of each decisional route.</a:t>
            </a:r>
          </a:p>
        </p:txBody>
      </p:sp>
      <p:pic>
        <p:nvPicPr>
          <p:cNvPr id="2" name="Picture 3" descr="Icon&#10;&#10;Description automatically generated">
            <a:extLst>
              <a:ext uri="{FF2B5EF4-FFF2-40B4-BE49-F238E27FC236}">
                <a16:creationId xmlns:a16="http://schemas.microsoft.com/office/drawing/2014/main" id="{3B641BC3-8959-E324-E365-255E5188A0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00707" y="2244531"/>
            <a:ext cx="5078677" cy="3390017"/>
          </a:xfrm>
          <a:prstGeom prst="rect">
            <a:avLst/>
          </a:prstGeom>
          <a:noFill/>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F7FC-3D73-78C0-F7FD-BDB0F0162D1E}"/>
              </a:ext>
            </a:extLst>
          </p:cNvPr>
          <p:cNvSpPr>
            <a:spLocks noGrp="1"/>
          </p:cNvSpPr>
          <p:nvPr>
            <p:ph type="title"/>
          </p:nvPr>
        </p:nvSpPr>
        <p:spPr>
          <a:xfrm>
            <a:off x="902996" y="73093"/>
            <a:ext cx="7973386" cy="619042"/>
          </a:xfrm>
        </p:spPr>
        <p:txBody>
          <a:bodyPr>
            <a:normAutofit fontScale="90000"/>
          </a:bodyPr>
          <a:lstStyle/>
          <a:p>
            <a:r>
              <a:rPr lang="en-US" u="sng">
                <a:latin typeface="Consolas"/>
                <a:ea typeface="+mj-lt"/>
                <a:cs typeface="+mj-lt"/>
              </a:rPr>
              <a:t>Project Challenges &amp; "FOR THE FUTURE"</a:t>
            </a:r>
            <a:endParaRPr lang="en-US">
              <a:latin typeface="Consolas"/>
            </a:endParaRPr>
          </a:p>
        </p:txBody>
      </p:sp>
      <p:sp>
        <p:nvSpPr>
          <p:cNvPr id="3" name="Text Placeholder 2">
            <a:extLst>
              <a:ext uri="{FF2B5EF4-FFF2-40B4-BE49-F238E27FC236}">
                <a16:creationId xmlns:a16="http://schemas.microsoft.com/office/drawing/2014/main" id="{77349093-BCA6-685D-09E9-EAD41B03133B}"/>
              </a:ext>
            </a:extLst>
          </p:cNvPr>
          <p:cNvSpPr>
            <a:spLocks noGrp="1"/>
          </p:cNvSpPr>
          <p:nvPr>
            <p:ph type="body" sz="half" idx="2"/>
          </p:nvPr>
        </p:nvSpPr>
        <p:spPr>
          <a:xfrm>
            <a:off x="859453" y="902584"/>
            <a:ext cx="10168247" cy="5530986"/>
          </a:xfrm>
        </p:spPr>
        <p:txBody>
          <a:bodyPr vert="horz" lIns="121899" tIns="60949" rIns="121899" bIns="60949" rtlCol="0" anchor="t">
            <a:normAutofit/>
          </a:bodyPr>
          <a:lstStyle/>
          <a:p>
            <a:r>
              <a:rPr lang="en-US">
                <a:latin typeface="Consolas"/>
                <a:cs typeface="Calibri"/>
              </a:rPr>
              <a:t>  Well, the first challenge we had was finalizing a topic that spoke to us, but overall, we were pleased after choosing this one. Another challenge we faced while doing this project was having to explore databases outside of the ACS to find what we needed to answer our question. BLS had a different way of intaking their data and showcasing their statistics, but we maneuvered through that obstacle.</a:t>
            </a:r>
            <a:endParaRPr lang="en-US"/>
          </a:p>
          <a:p>
            <a:endParaRPr lang="en-US">
              <a:latin typeface="Consolas"/>
              <a:cs typeface="Calibri"/>
            </a:endParaRPr>
          </a:p>
          <a:p>
            <a:r>
              <a:rPr lang="en-US">
                <a:latin typeface="Consolas"/>
                <a:cs typeface="Calibri"/>
              </a:rPr>
              <a:t>For the future, we would be more likely to meet up in person versus via video chat. We believe that our research and wrangling process could have been a lot smoother if we were all doing it under one roof, and could have spent more time on visualizations. We would also use our time more efficiently although we felt like we did, but there is always room for improvement. We also wish our data permitted us to have gotten into more specified categories such as wages, job ranks, etc. Also, we would go more in depth with more states to really see if a degree or certificate would be better in a larger perspective.</a:t>
            </a:r>
            <a:endParaRPr lang="en-US">
              <a:latin typeface="Consolas"/>
            </a:endParaRPr>
          </a:p>
        </p:txBody>
      </p:sp>
    </p:spTree>
    <p:extLst>
      <p:ext uri="{BB962C8B-B14F-4D97-AF65-F5344CB8AC3E}">
        <p14:creationId xmlns:p14="http://schemas.microsoft.com/office/powerpoint/2010/main" val="19650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6F22-A661-66F4-823F-67F3E7FB332B}"/>
              </a:ext>
            </a:extLst>
          </p:cNvPr>
          <p:cNvSpPr>
            <a:spLocks noGrp="1"/>
          </p:cNvSpPr>
          <p:nvPr>
            <p:ph type="title"/>
          </p:nvPr>
        </p:nvSpPr>
        <p:spPr>
          <a:xfrm>
            <a:off x="859425" y="231061"/>
            <a:ext cx="4062942" cy="520993"/>
          </a:xfrm>
        </p:spPr>
        <p:txBody>
          <a:bodyPr/>
          <a:lstStyle/>
          <a:p>
            <a:r>
              <a:rPr lang="en-US">
                <a:cs typeface="Calibri"/>
              </a:rPr>
              <a:t>References</a:t>
            </a:r>
            <a:endParaRPr lang="en-US"/>
          </a:p>
        </p:txBody>
      </p:sp>
      <p:sp>
        <p:nvSpPr>
          <p:cNvPr id="3" name="Text Placeholder 2">
            <a:extLst>
              <a:ext uri="{FF2B5EF4-FFF2-40B4-BE49-F238E27FC236}">
                <a16:creationId xmlns:a16="http://schemas.microsoft.com/office/drawing/2014/main" id="{3AB9C02B-1ED8-0E5D-ED44-9429FC763B14}"/>
              </a:ext>
            </a:extLst>
          </p:cNvPr>
          <p:cNvSpPr>
            <a:spLocks noGrp="1"/>
          </p:cNvSpPr>
          <p:nvPr>
            <p:ph type="body" sz="half" idx="2"/>
          </p:nvPr>
        </p:nvSpPr>
        <p:spPr>
          <a:xfrm>
            <a:off x="913889" y="755605"/>
            <a:ext cx="10375206" cy="5836028"/>
          </a:xfrm>
        </p:spPr>
        <p:txBody>
          <a:bodyPr vert="horz" lIns="121899" tIns="60949" rIns="121899" bIns="60949" rtlCol="0" anchor="t">
            <a:normAutofit lnSpcReduction="10000"/>
          </a:bodyPr>
          <a:lstStyle/>
          <a:p>
            <a:r>
              <a:rPr lang="en-US">
                <a:latin typeface="Consolas"/>
                <a:ea typeface="+mn-lt"/>
                <a:cs typeface="+mn-lt"/>
              </a:rPr>
              <a:t>Bureau, U. S. C. (2022, February 24). </a:t>
            </a:r>
            <a:r>
              <a:rPr lang="en-US" i="1">
                <a:latin typeface="Consolas"/>
                <a:ea typeface="+mn-lt"/>
                <a:cs typeface="+mn-lt"/>
              </a:rPr>
              <a:t>Educational attainment in the United States: 2021</a:t>
            </a:r>
            <a:r>
              <a:rPr lang="en-US">
                <a:latin typeface="Consolas"/>
                <a:ea typeface="+mn-lt"/>
                <a:cs typeface="+mn-lt"/>
              </a:rPr>
              <a:t>. Census.gov. Retrieved December 12, 2022, from </a:t>
            </a:r>
            <a:r>
              <a:rPr lang="en-US">
                <a:latin typeface="Consolas"/>
                <a:ea typeface="+mn-lt"/>
                <a:cs typeface="+mn-lt"/>
                <a:hlinkClick r:id="rId2"/>
              </a:rPr>
              <a:t>https://www.census.gov/data/tables/2021/demo/educational-attainment/cps-detailed-tables.html</a:t>
            </a:r>
            <a:r>
              <a:rPr lang="en-US">
                <a:latin typeface="Consolas"/>
                <a:ea typeface="+mn-lt"/>
                <a:cs typeface="+mn-lt"/>
              </a:rPr>
              <a:t> </a:t>
            </a:r>
            <a:endParaRPr lang="en-US">
              <a:cs typeface="Calibri"/>
            </a:endParaRPr>
          </a:p>
          <a:p>
            <a:r>
              <a:rPr lang="en-US">
                <a:latin typeface="Consolas"/>
                <a:ea typeface="+mn-lt"/>
                <a:cs typeface="+mn-lt"/>
              </a:rPr>
              <a:t>U.S. Bureau of Labor Statistics. (n.d.). </a:t>
            </a:r>
            <a:r>
              <a:rPr lang="en-US" i="1">
                <a:latin typeface="Consolas"/>
                <a:ea typeface="+mn-lt"/>
                <a:cs typeface="+mn-lt"/>
              </a:rPr>
              <a:t>Professional Certifications and occupational licenses: Evidence from the Current Population Survey : Monthly labor review</a:t>
            </a:r>
            <a:r>
              <a:rPr lang="en-US">
                <a:latin typeface="Consolas"/>
                <a:ea typeface="+mn-lt"/>
                <a:cs typeface="+mn-lt"/>
              </a:rPr>
              <a:t>. U.S. Bureau of Labor Statistics. Retrieved December 12, 2022, from </a:t>
            </a:r>
            <a:r>
              <a:rPr lang="en-US">
                <a:latin typeface="Consolas"/>
                <a:ea typeface="+mn-lt"/>
                <a:cs typeface="+mn-lt"/>
                <a:hlinkClick r:id="rId3"/>
              </a:rPr>
              <a:t>https://www.bls.gov/opub/mlr/2019/article/professional-certifications-and-occupational-licenses.htm</a:t>
            </a:r>
            <a:r>
              <a:rPr lang="en-US">
                <a:latin typeface="Consolas"/>
                <a:ea typeface="+mn-lt"/>
                <a:cs typeface="+mn-lt"/>
              </a:rPr>
              <a:t> </a:t>
            </a:r>
            <a:endParaRPr lang="en-US"/>
          </a:p>
          <a:p>
            <a:r>
              <a:rPr lang="en-US">
                <a:latin typeface="Consolas"/>
                <a:ea typeface="+mn-lt"/>
                <a:cs typeface="+mn-lt"/>
              </a:rPr>
              <a:t>U.S. Bureau of Labor Statistics. (2022, September 8). </a:t>
            </a:r>
            <a:r>
              <a:rPr lang="en-US" i="1">
                <a:latin typeface="Consolas"/>
                <a:ea typeface="+mn-lt"/>
                <a:cs typeface="+mn-lt"/>
              </a:rPr>
              <a:t>Computer and Information Research Scientists : Occupational outlook handbook</a:t>
            </a:r>
            <a:r>
              <a:rPr lang="en-US">
                <a:latin typeface="Consolas"/>
                <a:ea typeface="+mn-lt"/>
                <a:cs typeface="+mn-lt"/>
              </a:rPr>
              <a:t>. U.S. Bureau of Labor Statistics. Retrieved December 12, 2022, from </a:t>
            </a:r>
            <a:r>
              <a:rPr lang="en-US">
                <a:latin typeface="Consolas"/>
                <a:ea typeface="+mn-lt"/>
                <a:cs typeface="+mn-lt"/>
                <a:hlinkClick r:id="rId4"/>
              </a:rPr>
              <a:t>https://www.bls.gov/ooh/computer-and-information-technology/computer-and-information-research-scientists.htm</a:t>
            </a:r>
            <a:r>
              <a:rPr lang="en-US">
                <a:latin typeface="Consolas"/>
                <a:ea typeface="+mn-lt"/>
                <a:cs typeface="+mn-lt"/>
              </a:rPr>
              <a:t> </a:t>
            </a:r>
            <a:endParaRPr lang="en-US"/>
          </a:p>
          <a:p>
            <a:r>
              <a:rPr lang="en-US">
                <a:latin typeface="Consolas"/>
                <a:ea typeface="+mn-lt"/>
                <a:cs typeface="+mn-lt"/>
              </a:rPr>
              <a:t>U.S. Bureau of Labor Statistics. (n.d.). </a:t>
            </a:r>
            <a:r>
              <a:rPr lang="en-US" i="1">
                <a:latin typeface="Consolas"/>
                <a:ea typeface="+mn-lt"/>
                <a:cs typeface="+mn-lt"/>
              </a:rPr>
              <a:t>Education pays, 2020 : Career outlook</a:t>
            </a:r>
            <a:r>
              <a:rPr lang="en-US">
                <a:latin typeface="Consolas"/>
                <a:ea typeface="+mn-lt"/>
                <a:cs typeface="+mn-lt"/>
              </a:rPr>
              <a:t>. U.S. Bureau of Labor Statistics. Retrieved December 12, 2022, from </a:t>
            </a:r>
            <a:r>
              <a:rPr lang="en-US">
                <a:latin typeface="Consolas"/>
                <a:ea typeface="+mn-lt"/>
                <a:cs typeface="+mn-lt"/>
                <a:hlinkClick r:id="rId5"/>
              </a:rPr>
              <a:t>https://www.bls.gov/careeroutlook/2021/data-on-display/education-pays.htm</a:t>
            </a:r>
            <a:r>
              <a:rPr lang="en-US">
                <a:latin typeface="Consolas"/>
                <a:ea typeface="+mn-lt"/>
                <a:cs typeface="+mn-lt"/>
              </a:rPr>
              <a:t> </a:t>
            </a:r>
            <a:endParaRPr lang="en-US"/>
          </a:p>
          <a:p>
            <a:endParaRPr lang="en-US">
              <a:latin typeface="Consolas"/>
              <a:cs typeface="Calibri"/>
            </a:endParaRPr>
          </a:p>
          <a:p>
            <a:endParaRPr lang="en-US">
              <a:cs typeface="Calibri"/>
            </a:endParaRPr>
          </a:p>
        </p:txBody>
      </p:sp>
    </p:spTree>
    <p:extLst>
      <p:ext uri="{BB962C8B-B14F-4D97-AF65-F5344CB8AC3E}">
        <p14:creationId xmlns:p14="http://schemas.microsoft.com/office/powerpoint/2010/main" val="119730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u="sng">
                <a:latin typeface="Consolas"/>
                <a:cs typeface="Calibri"/>
              </a:rPr>
              <a:t>Our Topic/ Research Question</a:t>
            </a:r>
            <a:endParaRPr lang="en-US" u="sng">
              <a:cs typeface="Calibri"/>
            </a:endParaRPr>
          </a:p>
        </p:txBody>
      </p:sp>
      <p:sp>
        <p:nvSpPr>
          <p:cNvPr id="14" name="Content Placeholder 13"/>
          <p:cNvSpPr>
            <a:spLocks noGrp="1"/>
          </p:cNvSpPr>
          <p:nvPr>
            <p:ph idx="1"/>
          </p:nvPr>
        </p:nvSpPr>
        <p:spPr>
          <a:xfrm>
            <a:off x="1153527" y="2714973"/>
            <a:ext cx="10360501" cy="4462272"/>
          </a:xfrm>
        </p:spPr>
        <p:txBody>
          <a:bodyPr vert="horz" lIns="121899" tIns="60949" rIns="121899" bIns="60949" rtlCol="0" anchor="t">
            <a:normAutofit/>
          </a:bodyPr>
          <a:lstStyle/>
          <a:p>
            <a:pPr marL="0" indent="0" algn="ctr">
              <a:buNone/>
            </a:pPr>
            <a:r>
              <a:rPr lang="en-US" sz="4400">
                <a:latin typeface="Consolas"/>
                <a:cs typeface="Calibri"/>
              </a:rPr>
              <a:t>Does a certification take you farther than a bachelor's degree in the Technology field?</a:t>
            </a:r>
            <a:endParaRPr lang="en-US"/>
          </a:p>
          <a:p>
            <a:pPr marL="0" indent="0">
              <a:buNone/>
            </a:pPr>
            <a:endParaRPr lang="en-US">
              <a:cs typeface="Calibri"/>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Consolas"/>
              </a:rPr>
              <a:t>Project Objectives/Goals</a:t>
            </a:r>
          </a:p>
        </p:txBody>
      </p:sp>
      <p:sp>
        <p:nvSpPr>
          <p:cNvPr id="3" name="Content Placeholder 2"/>
          <p:cNvSpPr>
            <a:spLocks noGrp="1"/>
          </p:cNvSpPr>
          <p:nvPr>
            <p:ph sz="half" idx="1"/>
          </p:nvPr>
        </p:nvSpPr>
        <p:spPr>
          <a:xfrm>
            <a:off x="1218883" y="1712327"/>
            <a:ext cx="9735265" cy="4459873"/>
          </a:xfrm>
        </p:spPr>
        <p:txBody>
          <a:bodyPr vert="horz" lIns="121899" tIns="60949" rIns="121899" bIns="60949" rtlCol="0" anchor="t">
            <a:normAutofit/>
          </a:bodyPr>
          <a:lstStyle/>
          <a:p>
            <a:pPr marL="304165" indent="-304165">
              <a:buFont typeface="Arial"/>
              <a:buChar char="•"/>
            </a:pPr>
            <a:r>
              <a:rPr lang="en-US">
                <a:latin typeface="Consolas"/>
                <a:ea typeface="+mn-lt"/>
                <a:cs typeface="+mn-lt"/>
              </a:rPr>
              <a:t>Which field of technology is the focus?</a:t>
            </a:r>
            <a:endParaRPr lang="en-US">
              <a:latin typeface="Consolas"/>
            </a:endParaRPr>
          </a:p>
          <a:p>
            <a:pPr marL="304165" indent="-304165">
              <a:buFont typeface="Arial"/>
              <a:buChar char="•"/>
            </a:pPr>
            <a:r>
              <a:rPr lang="en-US">
                <a:latin typeface="Consolas"/>
                <a:ea typeface="+mn-lt"/>
                <a:cs typeface="+mn-lt"/>
              </a:rPr>
              <a:t>What location will be used to intake the data?</a:t>
            </a:r>
            <a:endParaRPr lang="en-US">
              <a:latin typeface="Consolas"/>
              <a:cs typeface="Calibri"/>
            </a:endParaRPr>
          </a:p>
          <a:p>
            <a:pPr marL="304165" indent="-304165">
              <a:buFont typeface="Arial"/>
              <a:buChar char="•"/>
            </a:pPr>
            <a:r>
              <a:rPr lang="en-US">
                <a:latin typeface="Consolas"/>
                <a:cs typeface="Calibri"/>
              </a:rPr>
              <a:t>Is race and/or sex a factor that helps determine which path someone decides to take?</a:t>
            </a:r>
          </a:p>
          <a:p>
            <a:pPr marL="304165" indent="-304165">
              <a:buFont typeface="Arial"/>
              <a:buChar char="•"/>
            </a:pPr>
            <a:r>
              <a:rPr lang="en-US">
                <a:latin typeface="Consolas"/>
                <a:ea typeface="+mn-lt"/>
                <a:cs typeface="+mn-lt"/>
              </a:rPr>
              <a:t>What is the relationship between bachelor's degree holders and full time-workers in technology?</a:t>
            </a:r>
            <a:endParaRPr lang="en-US">
              <a:latin typeface="Consolas"/>
            </a:endParaRPr>
          </a:p>
          <a:p>
            <a:pPr marL="304165" indent="-304165">
              <a:buFont typeface="Arial"/>
              <a:buChar char="•"/>
            </a:pPr>
            <a:r>
              <a:rPr lang="en-US">
                <a:latin typeface="Consolas"/>
                <a:ea typeface="+mn-lt"/>
                <a:cs typeface="+mn-lt"/>
              </a:rPr>
              <a:t>What's the criteria for who is further?</a:t>
            </a:r>
            <a:endParaRPr lang="en-US">
              <a:latin typeface="Consolas"/>
              <a:cs typeface="Calibri"/>
            </a:endParaRPr>
          </a:p>
          <a:p>
            <a:pPr marL="0" indent="0">
              <a:buNone/>
            </a:pPr>
            <a:endParaRPr lang="en-US">
              <a:cs typeface="Calibri"/>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Consolas"/>
              </a:rPr>
              <a:t>Why our topic?</a:t>
            </a:r>
          </a:p>
        </p:txBody>
      </p:sp>
      <p:sp>
        <p:nvSpPr>
          <p:cNvPr id="3" name="Content Placeholder 2"/>
          <p:cNvSpPr>
            <a:spLocks noGrp="1"/>
          </p:cNvSpPr>
          <p:nvPr>
            <p:ph sz="half" idx="1"/>
          </p:nvPr>
        </p:nvSpPr>
        <p:spPr>
          <a:xfrm>
            <a:off x="1218883" y="1712327"/>
            <a:ext cx="9757050" cy="4459873"/>
          </a:xfrm>
        </p:spPr>
        <p:txBody>
          <a:bodyPr vert="horz" lIns="121899" tIns="60949" rIns="121899" bIns="60949" rtlCol="0" anchor="t">
            <a:normAutofit/>
          </a:bodyPr>
          <a:lstStyle/>
          <a:p>
            <a:pPr marL="0" indent="0" algn="ctr">
              <a:buNone/>
            </a:pPr>
            <a:r>
              <a:rPr lang="en-US">
                <a:latin typeface="Consolas"/>
                <a:ea typeface="+mn-lt"/>
                <a:cs typeface="+mn-lt"/>
              </a:rPr>
              <a:t>  </a:t>
            </a:r>
            <a:r>
              <a:rPr lang="en-US" sz="3600">
                <a:latin typeface="Consolas"/>
                <a:ea typeface="+mn-lt"/>
                <a:cs typeface="+mn-lt"/>
              </a:rPr>
              <a:t>We chose this topic because as CTEC majors, we thought it would be interesting to embark on figuring out if the degree we are all going for is more beneficial than another ulterior route we all could have decided to take. Overall, did we make the right decision by coming to college?</a:t>
            </a:r>
            <a:endParaRPr lang="en-US" sz="3600">
              <a:latin typeface="Consolas"/>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68748" y="1065893"/>
            <a:ext cx="10855570" cy="2764335"/>
          </a:xfrm>
        </p:spPr>
        <p:txBody>
          <a:bodyPr/>
          <a:lstStyle/>
          <a:p>
            <a:r>
              <a:rPr lang="en-US">
                <a:latin typeface="Consolas"/>
                <a:ea typeface="+mj-lt"/>
                <a:cs typeface="+mj-lt"/>
              </a:rPr>
              <a:t>Data Science Pipeline </a:t>
            </a:r>
            <a:endParaRPr lang="en-US">
              <a:latin typeface="Consolas"/>
            </a:endParaRPr>
          </a:p>
        </p:txBody>
      </p:sp>
      <p:sp>
        <p:nvSpPr>
          <p:cNvPr id="2" name="TextBox 1">
            <a:extLst>
              <a:ext uri="{FF2B5EF4-FFF2-40B4-BE49-F238E27FC236}">
                <a16:creationId xmlns:a16="http://schemas.microsoft.com/office/drawing/2014/main" id="{8594A479-178A-68F0-9832-61BBC199C2E8}"/>
              </a:ext>
            </a:extLst>
          </p:cNvPr>
          <p:cNvSpPr txBox="1"/>
          <p:nvPr/>
        </p:nvSpPr>
        <p:spPr>
          <a:xfrm>
            <a:off x="3048723" y="3864307"/>
            <a:ext cx="76526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onsolas"/>
                <a:cs typeface="Calibri"/>
              </a:rPr>
              <a:t>Data Questions -&gt; Ingestion -&gt; Wrangling -&gt; EDA -&gt; Visualizations</a:t>
            </a:r>
            <a:endParaRPr lang="en-US" sz="1100">
              <a:latin typeface="Consolas"/>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9065" y="-280975"/>
            <a:ext cx="10360501" cy="1223963"/>
          </a:xfrm>
        </p:spPr>
        <p:txBody>
          <a:bodyPr/>
          <a:lstStyle/>
          <a:p>
            <a:r>
              <a:rPr lang="en-US" u="sng">
                <a:latin typeface="Consolas"/>
              </a:rPr>
              <a:t>Data Ingestion</a:t>
            </a:r>
          </a:p>
        </p:txBody>
      </p:sp>
      <p:sp>
        <p:nvSpPr>
          <p:cNvPr id="10" name="Content Placeholder 9"/>
          <p:cNvSpPr>
            <a:spLocks noGrp="1"/>
          </p:cNvSpPr>
          <p:nvPr>
            <p:ph sz="half" idx="2"/>
          </p:nvPr>
        </p:nvSpPr>
        <p:spPr>
          <a:xfrm>
            <a:off x="880317" y="1072752"/>
            <a:ext cx="6003908" cy="3509520"/>
          </a:xfrm>
        </p:spPr>
        <p:txBody>
          <a:bodyPr vert="horz" lIns="121899" tIns="60949" rIns="121899" bIns="60949" rtlCol="0" anchor="t">
            <a:noAutofit/>
          </a:bodyPr>
          <a:lstStyle/>
          <a:p>
            <a:pPr marL="304165" indent="-304165">
              <a:buNone/>
            </a:pPr>
            <a:r>
              <a:rPr lang="en-US" sz="1600">
                <a:latin typeface="Consolas"/>
                <a:ea typeface="+mn-lt"/>
                <a:cs typeface="+mn-lt"/>
              </a:rPr>
              <a:t>Name of data source and who collects it- American Community Survey(ACS) and Bureau of Labor Statistics (BLS).</a:t>
            </a:r>
            <a:endParaRPr lang="en-US" sz="1600">
              <a:latin typeface="Consolas"/>
              <a:cs typeface="Calibri"/>
            </a:endParaRPr>
          </a:p>
          <a:p>
            <a:pPr marL="304165" indent="-304165">
              <a:buNone/>
            </a:pPr>
            <a:r>
              <a:rPr lang="en-US" sz="1600">
                <a:latin typeface="Consolas"/>
                <a:ea typeface="+mn-lt"/>
                <a:cs typeface="+mn-lt"/>
              </a:rPr>
              <a:t>Overview- The American Community Survey’s main purpose is to inform local administrators, leaders, and businesses of the changes in our community. The Bureau of Labor Statistics (BLS) is responsible for collecting, processing, analyzing, statistical data pertaining to labor, economics, and measures the income level families need to maintain a successful quality of life.</a:t>
            </a:r>
            <a:endParaRPr lang="en-US" sz="1600">
              <a:latin typeface="Consolas"/>
              <a:cs typeface="Calibri"/>
            </a:endParaRPr>
          </a:p>
          <a:p>
            <a:pPr marL="304165" indent="-304165">
              <a:buNone/>
            </a:pPr>
            <a:r>
              <a:rPr lang="en-US" sz="1600">
                <a:latin typeface="Consolas"/>
                <a:ea typeface="+mn-lt"/>
                <a:cs typeface="+mn-lt"/>
              </a:rPr>
              <a:t>Years of Data Available- 1939/83 years (BLS) and 1996/26 years (ACS)</a:t>
            </a:r>
            <a:endParaRPr lang="en-US" sz="1600">
              <a:latin typeface="Consolas"/>
              <a:cs typeface="Calibri"/>
            </a:endParaRPr>
          </a:p>
          <a:p>
            <a:pPr marL="304165" indent="-304165">
              <a:buNone/>
            </a:pPr>
            <a:r>
              <a:rPr lang="en-US" sz="1600">
                <a:latin typeface="Consolas"/>
                <a:ea typeface="+mn-lt"/>
                <a:cs typeface="+mn-lt"/>
              </a:rPr>
              <a:t>What is the instance?- ACS instance is to discover people with specific tech jobs in MD and race of people in tech jobs. BLS is to discover the employment status/ qualification, whether it’s a degree or certification needed for a tech job.</a:t>
            </a:r>
            <a:endParaRPr lang="en-US" sz="1600">
              <a:latin typeface="Consolas"/>
              <a:cs typeface="Calibri"/>
            </a:endParaRPr>
          </a:p>
          <a:p>
            <a:pPr marL="304165" indent="-304165">
              <a:buNone/>
            </a:pPr>
            <a:r>
              <a:rPr lang="en-US" sz="1600">
                <a:latin typeface="Consolas"/>
                <a:ea typeface="+mn-lt"/>
                <a:cs typeface="+mn-lt"/>
              </a:rPr>
              <a:t>Specific year of data being used?- 2018-2021(BLS) and 2021 (ACS)</a:t>
            </a:r>
            <a:endParaRPr lang="en-US" sz="1600">
              <a:latin typeface="Consolas"/>
              <a:cs typeface="Calibri"/>
            </a:endParaRPr>
          </a:p>
          <a:p>
            <a:pPr marL="0" indent="0">
              <a:buNone/>
            </a:pPr>
            <a:br>
              <a:rPr lang="en-US"/>
            </a:br>
            <a:endParaRPr lang="en-US"/>
          </a:p>
        </p:txBody>
      </p:sp>
      <p:pic>
        <p:nvPicPr>
          <p:cNvPr id="2" name="Picture 2" descr="A group of people posing for a photo&#10;&#10;Description automatically generated">
            <a:extLst>
              <a:ext uri="{FF2B5EF4-FFF2-40B4-BE49-F238E27FC236}">
                <a16:creationId xmlns:a16="http://schemas.microsoft.com/office/drawing/2014/main" id="{439BC11B-A04D-8E34-3824-B9C8924693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12060" y="615057"/>
            <a:ext cx="4840608" cy="1801824"/>
          </a:xfrm>
          <a:prstGeom prst="rect">
            <a:avLst/>
          </a:prstGeom>
        </p:spPr>
      </p:pic>
      <p:sp>
        <p:nvSpPr>
          <p:cNvPr id="3" name="TextBox 2">
            <a:extLst>
              <a:ext uri="{FF2B5EF4-FFF2-40B4-BE49-F238E27FC236}">
                <a16:creationId xmlns:a16="http://schemas.microsoft.com/office/drawing/2014/main" id="{A70635A5-08E0-2105-2769-9DCC5AF4C952}"/>
              </a:ext>
            </a:extLst>
          </p:cNvPr>
          <p:cNvSpPr txBox="1"/>
          <p:nvPr/>
        </p:nvSpPr>
        <p:spPr>
          <a:xfrm>
            <a:off x="8471672" y="2144395"/>
            <a:ext cx="1828800" cy="317500"/>
          </a:xfrm>
          <a:prstGeom prst="rect">
            <a:avLst/>
          </a:prstGeom>
        </p:spPr>
        <p:txBody>
          <a:bodyPr lIns="91440" tIns="45720" rIns="91440" bIns="45720" anchor="t">
            <a:normAutofit fontScale="70000" lnSpcReduction="20000"/>
          </a:bodyPr>
          <a:lstStyle/>
          <a:p>
            <a:endParaRPr lang="en-US">
              <a:cs typeface="Calibri"/>
            </a:endParaRPr>
          </a:p>
        </p:txBody>
      </p:sp>
      <p:pic>
        <p:nvPicPr>
          <p:cNvPr id="5" name="Picture 5" descr="A picture containing icon&#10;&#10;Description automatically generated">
            <a:extLst>
              <a:ext uri="{FF2B5EF4-FFF2-40B4-BE49-F238E27FC236}">
                <a16:creationId xmlns:a16="http://schemas.microsoft.com/office/drawing/2014/main" id="{331E01A6-9F6F-92FB-3CE0-014D9596F46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669262" y="2991455"/>
            <a:ext cx="3788890" cy="3315426"/>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9026" y="-512725"/>
            <a:ext cx="10360501" cy="1223963"/>
          </a:xfrm>
        </p:spPr>
        <p:txBody>
          <a:bodyPr/>
          <a:lstStyle/>
          <a:p>
            <a:r>
              <a:rPr lang="en-US" u="sng">
                <a:latin typeface="Consolas"/>
                <a:ea typeface="+mj-lt"/>
                <a:cs typeface="+mj-lt"/>
              </a:rPr>
              <a:t>Data Wrangling</a:t>
            </a:r>
            <a:endParaRPr lang="en-US">
              <a:latin typeface="Consolas"/>
            </a:endParaRPr>
          </a:p>
        </p:txBody>
      </p:sp>
      <p:sp>
        <p:nvSpPr>
          <p:cNvPr id="2" name="TextBox 1">
            <a:extLst>
              <a:ext uri="{FF2B5EF4-FFF2-40B4-BE49-F238E27FC236}">
                <a16:creationId xmlns:a16="http://schemas.microsoft.com/office/drawing/2014/main" id="{53B49A88-3102-9CB5-161E-6C7E91F5135C}"/>
              </a:ext>
            </a:extLst>
          </p:cNvPr>
          <p:cNvSpPr txBox="1"/>
          <p:nvPr/>
        </p:nvSpPr>
        <p:spPr>
          <a:xfrm>
            <a:off x="854256" y="634067"/>
            <a:ext cx="7844370" cy="7448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onsolas"/>
                <a:ea typeface="+mn-lt"/>
                <a:cs typeface="+mn-lt"/>
              </a:rPr>
              <a:t>Final features selected for the project?- The features selected from ACS for the most precise data collection in our project was educational attainment (SCHL), SEX, race (RAC1P), and standard occupational classification (SOCP). From BLS, the features we selected that fit best to gauge an accurate finding were Occupation, Total individuals, and those with a certification or license. We also included from BLS which jobs require certification/license.</a:t>
            </a:r>
            <a:endParaRPr lang="en-US" sz="1400">
              <a:latin typeface="Consolas"/>
              <a:cs typeface="Calibri"/>
            </a:endParaRPr>
          </a:p>
          <a:p>
            <a:r>
              <a:rPr lang="en-US" sz="1400">
                <a:latin typeface="Consolas"/>
                <a:ea typeface="+mn-lt"/>
                <a:cs typeface="+mn-lt"/>
              </a:rPr>
              <a:t>            </a:t>
            </a:r>
          </a:p>
          <a:p>
            <a:r>
              <a:rPr lang="en-US" sz="1400">
                <a:latin typeface="Consolas"/>
                <a:ea typeface="+mn-lt"/>
                <a:cs typeface="+mn-lt"/>
              </a:rPr>
              <a:t>If the decision was made to only use a portion of  the data, describe it?-When figuring  out which portion of data to be finally selected, we decided to use ACS for people with a degree and are employed at a tech job. Then, we used BLS for people who were employed with tech jobs and had no degree with a certificate in the respective field.</a:t>
            </a:r>
          </a:p>
          <a:p>
            <a:endParaRPr lang="en-US" sz="1400">
              <a:latin typeface="Consolas"/>
              <a:ea typeface="+mn-lt"/>
              <a:cs typeface="+mn-lt"/>
            </a:endParaRPr>
          </a:p>
          <a:p>
            <a:r>
              <a:rPr lang="en-US" sz="1400">
                <a:latin typeface="Consolas"/>
                <a:ea typeface="+mn-lt"/>
                <a:cs typeface="+mn-lt"/>
              </a:rPr>
              <a:t>For the final analytic data set, what is the number of instances and features?-For the final analytic data set, the number of instances from ACS was 12,994 and the number of features was 5. The total number of instances for BLS is 37,000.</a:t>
            </a:r>
          </a:p>
          <a:p>
            <a:endParaRPr lang="en-US" sz="1400">
              <a:latin typeface="Consolas"/>
              <a:cs typeface="Calibri"/>
            </a:endParaRPr>
          </a:p>
          <a:p>
            <a:r>
              <a:rPr lang="en-US" sz="1400">
                <a:latin typeface="Consolas"/>
                <a:ea typeface="+mn-lt"/>
                <a:cs typeface="+mn-lt"/>
              </a:rPr>
              <a:t>Discuss any featuring engineering that was done- The feature engineering that was performed was mostly from ACS. We had to manipulate the standard occupational classification (SOCP) field to only occupations that involved tech jobs. This helped us distinguish the accurate number of persons employed with a technology field related job.</a:t>
            </a:r>
            <a:endParaRPr lang="en-US" sz="1400">
              <a:latin typeface="Consolas"/>
              <a:cs typeface="Calibri"/>
            </a:endParaRPr>
          </a:p>
          <a:p>
            <a:endParaRPr lang="en-US" sz="1400">
              <a:latin typeface="Consolas"/>
              <a:ea typeface="+mn-lt"/>
              <a:cs typeface="+mn-lt"/>
            </a:endParaRPr>
          </a:p>
          <a:p>
            <a:r>
              <a:rPr lang="en-US" sz="1400">
                <a:latin typeface="Consolas"/>
                <a:ea typeface="+mn-lt"/>
                <a:cs typeface="+mn-lt"/>
              </a:rPr>
              <a:t>Discuss all data errors and issues. How were they resolved?- The data error we encountered was finding out how many people had a tech job with no degree and certification. This was a hard task because ACS only had people with no degree at all and didn’t show if they had certs or not in the tech field.</a:t>
            </a:r>
          </a:p>
          <a:p>
            <a:br>
              <a:rPr lang="en-US"/>
            </a:br>
            <a:endParaRPr lang="en-US"/>
          </a:p>
          <a:p>
            <a:br>
              <a:rPr lang="en-US"/>
            </a:br>
            <a:endParaRPr lang="en-US" sz="1400">
              <a:latin typeface="Consolas"/>
              <a:cs typeface="Calibri"/>
            </a:endParaRPr>
          </a:p>
        </p:txBody>
      </p:sp>
      <p:pic>
        <p:nvPicPr>
          <p:cNvPr id="4" name="Picture 4" descr="Diagram&#10;&#10;Description automatically generated">
            <a:extLst>
              <a:ext uri="{FF2B5EF4-FFF2-40B4-BE49-F238E27FC236}">
                <a16:creationId xmlns:a16="http://schemas.microsoft.com/office/drawing/2014/main" id="{12B6EADE-BB06-4A87-5FDE-A62CCE8658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93691" y="1622377"/>
            <a:ext cx="3258305" cy="4823163"/>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E0F045-87DA-AD76-93EF-9B18ADBFE552}"/>
              </a:ext>
            </a:extLst>
          </p:cNvPr>
          <p:cNvSpPr txBox="1"/>
          <p:nvPr/>
        </p:nvSpPr>
        <p:spPr>
          <a:xfrm>
            <a:off x="5096698" y="211211"/>
            <a:ext cx="106462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latin typeface="Consolas"/>
                <a:ea typeface="+mn-lt"/>
                <a:cs typeface="+mn-lt"/>
              </a:rPr>
              <a:t>EDA</a:t>
            </a:r>
            <a:endParaRPr lang="en-US">
              <a:latin typeface="Consolas"/>
            </a:endParaRPr>
          </a:p>
        </p:txBody>
      </p:sp>
      <p:sp>
        <p:nvSpPr>
          <p:cNvPr id="3" name="TextBox 2">
            <a:extLst>
              <a:ext uri="{FF2B5EF4-FFF2-40B4-BE49-F238E27FC236}">
                <a16:creationId xmlns:a16="http://schemas.microsoft.com/office/drawing/2014/main" id="{096BE7D2-FBCF-E985-986B-CBA435E8D788}"/>
              </a:ext>
            </a:extLst>
          </p:cNvPr>
          <p:cNvSpPr txBox="1"/>
          <p:nvPr/>
        </p:nvSpPr>
        <p:spPr>
          <a:xfrm>
            <a:off x="797313" y="925190"/>
            <a:ext cx="10981104" cy="6714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onsolas"/>
                <a:ea typeface="+mn-lt"/>
                <a:cs typeface="+mn-lt"/>
              </a:rPr>
              <a:t>SO! Does a certification take you farther than a bachelor's degree in Technology?</a:t>
            </a:r>
            <a:endParaRPr lang="en-US" sz="2000">
              <a:latin typeface="Consolas"/>
              <a:cs typeface="Calibri"/>
            </a:endParaRPr>
          </a:p>
          <a:p>
            <a:pPr marL="304165" indent="-304165">
              <a:lnSpc>
                <a:spcPct val="90000"/>
              </a:lnSpc>
              <a:spcBef>
                <a:spcPts val="1600"/>
              </a:spcBef>
              <a:buFont typeface="Arial,Sans-Serif"/>
              <a:buChar char="•"/>
            </a:pPr>
            <a:r>
              <a:rPr lang="en-US" sz="1400">
                <a:latin typeface="Consolas"/>
                <a:ea typeface="+mn-lt"/>
                <a:cs typeface="+mn-lt"/>
              </a:rPr>
              <a:t>Which field of technology is the focus? </a:t>
            </a:r>
            <a:endParaRPr lang="en-US" sz="1400">
              <a:ea typeface="+mn-lt"/>
              <a:cs typeface="+mn-lt"/>
            </a:endParaRPr>
          </a:p>
          <a:p>
            <a:pPr>
              <a:lnSpc>
                <a:spcPct val="90000"/>
              </a:lnSpc>
              <a:spcBef>
                <a:spcPts val="1600"/>
              </a:spcBef>
            </a:pPr>
            <a:r>
              <a:rPr lang="en-US" sz="1400">
                <a:latin typeface="Consolas"/>
                <a:ea typeface="+mn-lt"/>
                <a:cs typeface="+mn-lt"/>
              </a:rPr>
              <a:t> - Specified fields of technology were not relayed with the data, but rather all categories put under one umbrella term "STEM' (Science, Tech, Engineering, Math) or "Computer Science".</a:t>
            </a:r>
          </a:p>
          <a:p>
            <a:pPr marL="304165" indent="-304165">
              <a:lnSpc>
                <a:spcPct val="90000"/>
              </a:lnSpc>
              <a:spcBef>
                <a:spcPts val="1600"/>
              </a:spcBef>
              <a:buFont typeface="Arial,Sans-Serif"/>
              <a:buChar char="•"/>
            </a:pPr>
            <a:r>
              <a:rPr lang="en-US" sz="1400">
                <a:latin typeface="Consolas"/>
                <a:ea typeface="+mn-lt"/>
                <a:cs typeface="+mn-lt"/>
              </a:rPr>
              <a:t>What location will be used to intake the data?</a:t>
            </a:r>
            <a:endParaRPr lang="en-US" sz="1400">
              <a:ea typeface="+mn-lt"/>
              <a:cs typeface="+mn-lt"/>
            </a:endParaRPr>
          </a:p>
          <a:p>
            <a:pPr>
              <a:lnSpc>
                <a:spcPct val="90000"/>
              </a:lnSpc>
              <a:spcBef>
                <a:spcPts val="1600"/>
              </a:spcBef>
            </a:pPr>
            <a:r>
              <a:rPr lang="en-US" sz="1400">
                <a:latin typeface="Consolas"/>
                <a:ea typeface="+mn-lt"/>
                <a:cs typeface="+mn-lt"/>
              </a:rPr>
              <a:t> - Maryland</a:t>
            </a:r>
          </a:p>
          <a:p>
            <a:pPr marL="304165" indent="-304165">
              <a:lnSpc>
                <a:spcPct val="90000"/>
              </a:lnSpc>
              <a:spcBef>
                <a:spcPts val="1600"/>
              </a:spcBef>
              <a:buFont typeface="Arial,Sans-Serif"/>
              <a:buChar char="•"/>
            </a:pPr>
            <a:r>
              <a:rPr lang="en-US" sz="1400">
                <a:latin typeface="Consolas"/>
                <a:ea typeface="+mn-lt"/>
                <a:cs typeface="+mn-lt"/>
              </a:rPr>
              <a:t>Is race and/or sex a factor that helps determine which path someone decides to take?</a:t>
            </a:r>
            <a:endParaRPr lang="en-US" sz="1400">
              <a:ea typeface="+mn-lt"/>
              <a:cs typeface="+mn-lt"/>
            </a:endParaRPr>
          </a:p>
          <a:p>
            <a:pPr>
              <a:lnSpc>
                <a:spcPct val="90000"/>
              </a:lnSpc>
              <a:spcBef>
                <a:spcPts val="1600"/>
              </a:spcBef>
            </a:pPr>
            <a:r>
              <a:rPr lang="en-US" sz="1400">
                <a:latin typeface="Consolas"/>
                <a:ea typeface="+mn-lt"/>
                <a:cs typeface="+mn-lt"/>
              </a:rPr>
              <a:t>- Race and sex are factors that might determine what path one will decide to take because we saw that it's not popular for women to go into tech versus men.</a:t>
            </a:r>
          </a:p>
          <a:p>
            <a:pPr marL="304165" indent="-304165">
              <a:lnSpc>
                <a:spcPct val="90000"/>
              </a:lnSpc>
              <a:spcBef>
                <a:spcPts val="1600"/>
              </a:spcBef>
              <a:buFont typeface="Arial,Sans-Serif"/>
              <a:buChar char="•"/>
            </a:pPr>
            <a:r>
              <a:rPr lang="en-US" sz="1400">
                <a:latin typeface="Consolas"/>
                <a:ea typeface="+mn-lt"/>
                <a:cs typeface="+mn-lt"/>
              </a:rPr>
              <a:t>What is the relationship between bachelor's degree holders and full time-workers in technology?</a:t>
            </a:r>
            <a:endParaRPr lang="en-US" sz="1400">
              <a:ea typeface="+mn-lt"/>
              <a:cs typeface="+mn-lt"/>
            </a:endParaRPr>
          </a:p>
          <a:p>
            <a:pPr>
              <a:lnSpc>
                <a:spcPct val="90000"/>
              </a:lnSpc>
              <a:spcBef>
                <a:spcPts val="1600"/>
              </a:spcBef>
            </a:pPr>
            <a:r>
              <a:rPr lang="en-US" sz="1400">
                <a:latin typeface="Consolas"/>
                <a:ea typeface="+mn-lt"/>
                <a:cs typeface="+mn-lt"/>
              </a:rPr>
              <a:t>- Although not as much of a requirement as years ago, a lot of full-time work in the technology field still requires the completion of a bachelor's degree. It's fair to say most seek a degree for full-time work.</a:t>
            </a:r>
          </a:p>
          <a:p>
            <a:pPr marL="304165" indent="-304165">
              <a:lnSpc>
                <a:spcPct val="90000"/>
              </a:lnSpc>
              <a:spcBef>
                <a:spcPts val="1600"/>
              </a:spcBef>
              <a:buFont typeface="Arial,Sans-Serif"/>
              <a:buChar char="•"/>
            </a:pPr>
            <a:r>
              <a:rPr lang="en-US" sz="1400">
                <a:latin typeface="Consolas"/>
                <a:ea typeface="+mn-lt"/>
                <a:cs typeface="+mn-lt"/>
              </a:rPr>
              <a:t>What's the criteria for who is further?</a:t>
            </a:r>
            <a:endParaRPr lang="en-US" sz="1400">
              <a:ea typeface="+mn-lt"/>
              <a:cs typeface="+mn-lt"/>
            </a:endParaRPr>
          </a:p>
          <a:p>
            <a:pPr>
              <a:lnSpc>
                <a:spcPct val="90000"/>
              </a:lnSpc>
              <a:spcBef>
                <a:spcPts val="1600"/>
              </a:spcBef>
            </a:pPr>
            <a:r>
              <a:rPr lang="en-US" sz="1400">
                <a:latin typeface="Consolas"/>
                <a:cs typeface="Calibri"/>
              </a:rPr>
              <a:t>- With the data that we were granted with, we decided to use the overall employment rates in both educational attainment levels (Certification holders vs Bachelor Degree holders) and we found that a bachelor's degree takes you farther in Technology due to the difference in employment rates and job requirements.</a:t>
            </a:r>
            <a:endParaRPr lang="en-US" sz="1400">
              <a:latin typeface="Consolas"/>
              <a:ea typeface="+mn-lt"/>
              <a:cs typeface="+mn-lt"/>
            </a:endParaRPr>
          </a:p>
          <a:p>
            <a:endParaRPr lang="en-US" sz="2000">
              <a:latin typeface="Consolas"/>
              <a:cs typeface="Calibri"/>
            </a:endParaRPr>
          </a:p>
          <a:p>
            <a:br>
              <a:rPr lang="en-US"/>
            </a:br>
            <a:endParaRPr lang="en-US"/>
          </a:p>
        </p:txBody>
      </p:sp>
      <p:pic>
        <p:nvPicPr>
          <p:cNvPr id="4" name="Picture 4" descr="Graphical user interface, website&#10;&#10;Description automatically generated">
            <a:extLst>
              <a:ext uri="{FF2B5EF4-FFF2-40B4-BE49-F238E27FC236}">
                <a16:creationId xmlns:a16="http://schemas.microsoft.com/office/drawing/2014/main" id="{4A3F4CF1-BAEF-5963-DD26-63E525D76A31}"/>
              </a:ext>
            </a:extLst>
          </p:cNvPr>
          <p:cNvPicPr>
            <a:picLocks noChangeAspect="1"/>
          </p:cNvPicPr>
          <p:nvPr/>
        </p:nvPicPr>
        <p:blipFill>
          <a:blip r:embed="rId2"/>
          <a:stretch>
            <a:fillRect/>
          </a:stretch>
        </p:blipFill>
        <p:spPr>
          <a:xfrm>
            <a:off x="10428786" y="46"/>
            <a:ext cx="1606421" cy="872892"/>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F8F6D-9119-8C37-5859-B5FDD3643E6F}"/>
              </a:ext>
            </a:extLst>
          </p:cNvPr>
          <p:cNvSpPr txBox="1"/>
          <p:nvPr/>
        </p:nvSpPr>
        <p:spPr>
          <a:xfrm>
            <a:off x="3931589" y="185014"/>
            <a:ext cx="102216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u="sng">
                <a:latin typeface="Consolas"/>
                <a:cs typeface="Calibri"/>
              </a:rPr>
              <a:t>VISUALIZATIONS</a:t>
            </a:r>
            <a:endParaRPr lang="en-US" sz="3200" u="sng">
              <a:latin typeface="Consolas"/>
            </a:endParaRPr>
          </a:p>
        </p:txBody>
      </p:sp>
      <p:pic>
        <p:nvPicPr>
          <p:cNvPr id="4" name="Picture 4" descr="A picture containing text&#10;&#10;Description automatically generated">
            <a:extLst>
              <a:ext uri="{FF2B5EF4-FFF2-40B4-BE49-F238E27FC236}">
                <a16:creationId xmlns:a16="http://schemas.microsoft.com/office/drawing/2014/main" id="{0770883E-52DE-8C44-D8AE-23C15C53C9A9}"/>
              </a:ext>
            </a:extLst>
          </p:cNvPr>
          <p:cNvPicPr>
            <a:picLocks noChangeAspect="1"/>
          </p:cNvPicPr>
          <p:nvPr/>
        </p:nvPicPr>
        <p:blipFill>
          <a:blip r:embed="rId2"/>
          <a:stretch>
            <a:fillRect/>
          </a:stretch>
        </p:blipFill>
        <p:spPr>
          <a:xfrm>
            <a:off x="933656" y="957483"/>
            <a:ext cx="5053436" cy="3324462"/>
          </a:xfrm>
          <a:prstGeom prst="rect">
            <a:avLst/>
          </a:prstGeom>
        </p:spPr>
      </p:pic>
      <p:pic>
        <p:nvPicPr>
          <p:cNvPr id="3" name="Picture 4" descr="Chart, bar chart&#10;&#10;Description automatically generated">
            <a:extLst>
              <a:ext uri="{FF2B5EF4-FFF2-40B4-BE49-F238E27FC236}">
                <a16:creationId xmlns:a16="http://schemas.microsoft.com/office/drawing/2014/main" id="{DEA6A375-3651-E0A8-A58B-5E59A9979015}"/>
              </a:ext>
            </a:extLst>
          </p:cNvPr>
          <p:cNvPicPr>
            <a:picLocks noChangeAspect="1"/>
          </p:cNvPicPr>
          <p:nvPr/>
        </p:nvPicPr>
        <p:blipFill>
          <a:blip r:embed="rId3"/>
          <a:stretch>
            <a:fillRect/>
          </a:stretch>
        </p:blipFill>
        <p:spPr>
          <a:xfrm>
            <a:off x="6179729" y="3015447"/>
            <a:ext cx="5370127" cy="3229114"/>
          </a:xfrm>
          <a:prstGeom prst="rect">
            <a:avLst/>
          </a:prstGeom>
        </p:spPr>
      </p:pic>
    </p:spTree>
    <p:extLst>
      <p:ext uri="{BB962C8B-B14F-4D97-AF65-F5344CB8AC3E}">
        <p14:creationId xmlns:p14="http://schemas.microsoft.com/office/powerpoint/2010/main" val="221652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8A6D9222-8445-4CAF-97EE-09B50EF08BB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764734E9-C274-4EB4-8E27-BAE9169A44EB}">
  <ds:schemaRefs>
    <ds:schemaRef ds:uri="http://schemas.microsoft.com/sharepoint/v3/contenttype/forms"/>
  </ds:schemaRefs>
</ds:datastoreItem>
</file>

<file path=customXml/itemProps3.xml><?xml version="1.0" encoding="utf-8"?>
<ds:datastoreItem xmlns:ds="http://schemas.openxmlformats.org/officeDocument/2006/customXml" ds:itemID="{77CF7ACA-83DF-48D1-85D1-C482ED91F651}">
  <ds:schemaRefs>
    <ds:schemaRef ds:uri="71af3243-3dd4-4a8d-8c0d-dd76da1f02a5"/>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TF02787990</Template>
  <Application>Microsoft Office PowerPoint</Application>
  <PresentationFormat>Custom</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 16x9</vt:lpstr>
      <vt:lpstr>               Certifications vs. Bachelor Degrees: Which is more beneficial?  </vt:lpstr>
      <vt:lpstr>Our Topic/ Research Question</vt:lpstr>
      <vt:lpstr>Project Objectives/Goals</vt:lpstr>
      <vt:lpstr>Why our topic?</vt:lpstr>
      <vt:lpstr>Data Science Pipeline </vt:lpstr>
      <vt:lpstr>Data Ingestion</vt:lpstr>
      <vt:lpstr>Data Wrangling</vt:lpstr>
      <vt:lpstr>PowerPoint Presentation</vt:lpstr>
      <vt:lpstr>PowerPoint Presentation</vt:lpstr>
      <vt:lpstr>PowerPoint Presentation</vt:lpstr>
      <vt:lpstr>Data Insights</vt:lpstr>
      <vt:lpstr>PROPOSED DATA PRODUCT</vt:lpstr>
      <vt:lpstr>Project Challenges &amp; "FOR THE FUTURE"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2</cp:revision>
  <dcterms:created xsi:type="dcterms:W3CDTF">2022-12-11T18:11:20Z</dcterms:created>
  <dcterms:modified xsi:type="dcterms:W3CDTF">2023-05-09T22:42:54Z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