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6" r:id="rId2"/>
    <p:sldId id="260" r:id="rId3"/>
    <p:sldId id="286" r:id="rId4"/>
    <p:sldId id="277" r:id="rId5"/>
    <p:sldId id="292" r:id="rId6"/>
    <p:sldId id="279" r:id="rId7"/>
    <p:sldId id="294" r:id="rId8"/>
    <p:sldId id="295" r:id="rId9"/>
    <p:sldId id="293" r:id="rId10"/>
    <p:sldId id="281" r:id="rId11"/>
    <p:sldId id="288" r:id="rId12"/>
    <p:sldId id="287" r:id="rId13"/>
    <p:sldId id="296" r:id="rId14"/>
    <p:sldId id="297" r:id="rId15"/>
    <p:sldId id="298" r:id="rId16"/>
    <p:sldId id="268" r:id="rId17"/>
    <p:sldId id="274" r:id="rId18"/>
    <p:sldId id="276" r:id="rId19"/>
    <p:sldId id="291" r:id="rId20"/>
    <p:sldId id="290" r:id="rId21"/>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207" d="100"/>
          <a:sy n="207" d="100"/>
        </p:scale>
        <p:origin x="-167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E3FFAEA3-0767-CE4E-9294-C7A316C63D47}" type="datetimeFigureOut">
              <a:rPr lang="en-US" smtClean="0"/>
              <a:t>7/22/16</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126E2BD7-3EBA-434C-B9BD-04EE6F82772E}" type="slidenum">
              <a:rPr lang="en-US" smtClean="0"/>
              <a:t>‹#›</a:t>
            </a:fld>
            <a:endParaRPr lang="en-US"/>
          </a:p>
        </p:txBody>
      </p:sp>
    </p:spTree>
    <p:extLst>
      <p:ext uri="{BB962C8B-B14F-4D97-AF65-F5344CB8AC3E}">
        <p14:creationId xmlns:p14="http://schemas.microsoft.com/office/powerpoint/2010/main" val="602228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317F1C3B-4E4A-F44B-9547-01FB91D9E07C}" type="datetimeFigureOut">
              <a:rPr lang="en-US" smtClean="0"/>
              <a:t>7/22/16</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BF7325C8-8562-EE43-A8E3-2437FDA165A0}" type="slidenum">
              <a:rPr lang="en-US" smtClean="0"/>
              <a:t>‹#›</a:t>
            </a:fld>
            <a:endParaRPr lang="en-US"/>
          </a:p>
        </p:txBody>
      </p:sp>
    </p:spTree>
    <p:extLst>
      <p:ext uri="{BB962C8B-B14F-4D97-AF65-F5344CB8AC3E}">
        <p14:creationId xmlns:p14="http://schemas.microsoft.com/office/powerpoint/2010/main" val="83324650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217D40-B32B-434D-B7BD-DC7C1B12B72C}" type="datetimeFigureOut">
              <a:rPr lang="en-US" smtClean="0"/>
              <a:t>7/22/16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3FDFA5-8A0F-495A-B3A3-9DF4ADBE93DA}" type="slidenum">
              <a:rPr lang="en-US" smtClean="0"/>
              <a:t>‹#›</a:t>
            </a:fld>
            <a:endParaRPr lang="en-US"/>
          </a:p>
        </p:txBody>
      </p:sp>
    </p:spTree>
    <p:extLst>
      <p:ext uri="{BB962C8B-B14F-4D97-AF65-F5344CB8AC3E}">
        <p14:creationId xmlns:p14="http://schemas.microsoft.com/office/powerpoint/2010/main" val="68872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217D40-B32B-434D-B7BD-DC7C1B12B72C}" type="datetimeFigureOut">
              <a:rPr lang="en-US" smtClean="0"/>
              <a:t>7/22/16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3FDFA5-8A0F-495A-B3A3-9DF4ADBE93DA}" type="slidenum">
              <a:rPr lang="en-US" smtClean="0"/>
              <a:t>‹#›</a:t>
            </a:fld>
            <a:endParaRPr lang="en-US"/>
          </a:p>
        </p:txBody>
      </p:sp>
    </p:spTree>
    <p:extLst>
      <p:ext uri="{BB962C8B-B14F-4D97-AF65-F5344CB8AC3E}">
        <p14:creationId xmlns:p14="http://schemas.microsoft.com/office/powerpoint/2010/main" val="2679895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217D40-B32B-434D-B7BD-DC7C1B12B72C}" type="datetimeFigureOut">
              <a:rPr lang="en-US" smtClean="0"/>
              <a:t>7/22/16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3FDFA5-8A0F-495A-B3A3-9DF4ADBE93DA}" type="slidenum">
              <a:rPr lang="en-US" smtClean="0"/>
              <a:t>‹#›</a:t>
            </a:fld>
            <a:endParaRPr lang="en-US"/>
          </a:p>
        </p:txBody>
      </p:sp>
    </p:spTree>
    <p:extLst>
      <p:ext uri="{BB962C8B-B14F-4D97-AF65-F5344CB8AC3E}">
        <p14:creationId xmlns:p14="http://schemas.microsoft.com/office/powerpoint/2010/main" val="2154139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217D40-B32B-434D-B7BD-DC7C1B12B72C}" type="datetimeFigureOut">
              <a:rPr lang="en-US" smtClean="0"/>
              <a:t>7/22/16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3FDFA5-8A0F-495A-B3A3-9DF4ADBE93DA}" type="slidenum">
              <a:rPr lang="en-US" smtClean="0"/>
              <a:t>‹#›</a:t>
            </a:fld>
            <a:endParaRPr lang="en-US"/>
          </a:p>
        </p:txBody>
      </p:sp>
    </p:spTree>
    <p:extLst>
      <p:ext uri="{BB962C8B-B14F-4D97-AF65-F5344CB8AC3E}">
        <p14:creationId xmlns:p14="http://schemas.microsoft.com/office/powerpoint/2010/main" val="2010426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217D40-B32B-434D-B7BD-DC7C1B12B72C}" type="datetimeFigureOut">
              <a:rPr lang="en-US" smtClean="0"/>
              <a:t>7/22/16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3FDFA5-8A0F-495A-B3A3-9DF4ADBE93DA}" type="slidenum">
              <a:rPr lang="en-US" smtClean="0"/>
              <a:t>‹#›</a:t>
            </a:fld>
            <a:endParaRPr lang="en-US"/>
          </a:p>
        </p:txBody>
      </p:sp>
    </p:spTree>
    <p:extLst>
      <p:ext uri="{BB962C8B-B14F-4D97-AF65-F5344CB8AC3E}">
        <p14:creationId xmlns:p14="http://schemas.microsoft.com/office/powerpoint/2010/main" val="653727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F217D40-B32B-434D-B7BD-DC7C1B12B72C}" type="datetimeFigureOut">
              <a:rPr lang="en-US" smtClean="0"/>
              <a:t>7/22/16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3FDFA5-8A0F-495A-B3A3-9DF4ADBE93DA}" type="slidenum">
              <a:rPr lang="en-US" smtClean="0"/>
              <a:t>‹#›</a:t>
            </a:fld>
            <a:endParaRPr lang="en-US"/>
          </a:p>
        </p:txBody>
      </p:sp>
    </p:spTree>
    <p:extLst>
      <p:ext uri="{BB962C8B-B14F-4D97-AF65-F5344CB8AC3E}">
        <p14:creationId xmlns:p14="http://schemas.microsoft.com/office/powerpoint/2010/main" val="2967136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F217D40-B32B-434D-B7BD-DC7C1B12B72C}" type="datetimeFigureOut">
              <a:rPr lang="en-US" smtClean="0"/>
              <a:t>7/22/16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3FDFA5-8A0F-495A-B3A3-9DF4ADBE93DA}" type="slidenum">
              <a:rPr lang="en-US" smtClean="0"/>
              <a:t>‹#›</a:t>
            </a:fld>
            <a:endParaRPr lang="en-US"/>
          </a:p>
        </p:txBody>
      </p:sp>
    </p:spTree>
    <p:extLst>
      <p:ext uri="{BB962C8B-B14F-4D97-AF65-F5344CB8AC3E}">
        <p14:creationId xmlns:p14="http://schemas.microsoft.com/office/powerpoint/2010/main" val="1647303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217D40-B32B-434D-B7BD-DC7C1B12B72C}" type="datetimeFigureOut">
              <a:rPr lang="en-US" smtClean="0"/>
              <a:t>7/22/16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3FDFA5-8A0F-495A-B3A3-9DF4ADBE93DA}" type="slidenum">
              <a:rPr lang="en-US" smtClean="0"/>
              <a:t>‹#›</a:t>
            </a:fld>
            <a:endParaRPr lang="en-US"/>
          </a:p>
        </p:txBody>
      </p:sp>
    </p:spTree>
    <p:extLst>
      <p:ext uri="{BB962C8B-B14F-4D97-AF65-F5344CB8AC3E}">
        <p14:creationId xmlns:p14="http://schemas.microsoft.com/office/powerpoint/2010/main" val="2784243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217D40-B32B-434D-B7BD-DC7C1B12B72C}" type="datetimeFigureOut">
              <a:rPr lang="en-US" smtClean="0"/>
              <a:t>7/22/16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3FDFA5-8A0F-495A-B3A3-9DF4ADBE93DA}" type="slidenum">
              <a:rPr lang="en-US" smtClean="0"/>
              <a:t>‹#›</a:t>
            </a:fld>
            <a:endParaRPr lang="en-US"/>
          </a:p>
        </p:txBody>
      </p:sp>
    </p:spTree>
    <p:extLst>
      <p:ext uri="{BB962C8B-B14F-4D97-AF65-F5344CB8AC3E}">
        <p14:creationId xmlns:p14="http://schemas.microsoft.com/office/powerpoint/2010/main" val="2750358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217D40-B32B-434D-B7BD-DC7C1B12B72C}" type="datetimeFigureOut">
              <a:rPr lang="en-US" smtClean="0"/>
              <a:t>7/22/16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3FDFA5-8A0F-495A-B3A3-9DF4ADBE93DA}" type="slidenum">
              <a:rPr lang="en-US" smtClean="0"/>
              <a:t>‹#›</a:t>
            </a:fld>
            <a:endParaRPr lang="en-US"/>
          </a:p>
        </p:txBody>
      </p:sp>
    </p:spTree>
    <p:extLst>
      <p:ext uri="{BB962C8B-B14F-4D97-AF65-F5344CB8AC3E}">
        <p14:creationId xmlns:p14="http://schemas.microsoft.com/office/powerpoint/2010/main" val="2471336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217D40-B32B-434D-B7BD-DC7C1B12B72C}" type="datetimeFigureOut">
              <a:rPr lang="en-US" smtClean="0"/>
              <a:t>7/22/16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3FDFA5-8A0F-495A-B3A3-9DF4ADBE93DA}" type="slidenum">
              <a:rPr lang="en-US" smtClean="0"/>
              <a:t>‹#›</a:t>
            </a:fld>
            <a:endParaRPr lang="en-US"/>
          </a:p>
        </p:txBody>
      </p:sp>
    </p:spTree>
    <p:extLst>
      <p:ext uri="{BB962C8B-B14F-4D97-AF65-F5344CB8AC3E}">
        <p14:creationId xmlns:p14="http://schemas.microsoft.com/office/powerpoint/2010/main" val="91753237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217D40-B32B-434D-B7BD-DC7C1B12B72C}" type="datetimeFigureOut">
              <a:rPr lang="en-US" smtClean="0"/>
              <a:t>7/22/16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3FDFA5-8A0F-495A-B3A3-9DF4ADBE93DA}" type="slidenum">
              <a:rPr lang="en-US" smtClean="0"/>
              <a:t>‹#›</a:t>
            </a:fld>
            <a:endParaRPr lang="en-US"/>
          </a:p>
        </p:txBody>
      </p:sp>
    </p:spTree>
    <p:extLst>
      <p:ext uri="{BB962C8B-B14F-4D97-AF65-F5344CB8AC3E}">
        <p14:creationId xmlns:p14="http://schemas.microsoft.com/office/powerpoint/2010/main" val="4141530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18.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1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21.jp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synapse.org/ENCODE" TargetMode="Externa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hyperlink" Target="http://dreamchallenges.org/" TargetMode="External"/><Relationship Id="rId10"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mailto:gustavo@us.ibm.com" TargetMode="External"/><Relationship Id="rId4" Type="http://schemas.openxmlformats.org/officeDocument/2006/relationships/hyperlink" Target="mailto:robert.kueffner@bio.ifi.lmu.de" TargetMode="External"/><Relationship Id="rId5" Type="http://schemas.openxmlformats.org/officeDocument/2006/relationships/hyperlink" Target="mailto:heiserl@ohsu.edu" TargetMode="External"/><Relationship Id="rId6" Type="http://schemas.openxmlformats.org/officeDocument/2006/relationships/hyperlink" Target="mailto:james.costello@ucdenver.edu" TargetMode="External"/><Relationship Id="rId7" Type="http://schemas.openxmlformats.org/officeDocument/2006/relationships/hyperlink" Target="mailto:npboley@gmail.com" TargetMode="External"/><Relationship Id="rId8" Type="http://schemas.openxmlformats.org/officeDocument/2006/relationships/hyperlink" Target="mailto:akundaje@stanford.edu" TargetMode="External"/><Relationship Id="rId9" Type="http://schemas.openxmlformats.org/officeDocument/2006/relationships/hyperlink" Target="mailto:bruce.hoff@sagebase.org" TargetMode="External"/><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jpe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4724400"/>
            <a:ext cx="8077200" cy="1752600"/>
          </a:xfrm>
        </p:spPr>
        <p:txBody>
          <a:bodyPr/>
          <a:lstStyle/>
          <a:p>
            <a:r>
              <a:rPr lang="en-US" dirty="0">
                <a:solidFill>
                  <a:schemeClr val="tx1"/>
                </a:solidFill>
              </a:rPr>
              <a:t>Everything you need to know to participate</a:t>
            </a:r>
          </a:p>
          <a:p>
            <a:r>
              <a:rPr lang="en-US" sz="2000" dirty="0">
                <a:solidFill>
                  <a:schemeClr val="tx1"/>
                </a:solidFill>
              </a:rPr>
              <a:t>July 22, 2016</a:t>
            </a:r>
          </a:p>
        </p:txBody>
      </p:sp>
      <p:pic>
        <p:nvPicPr>
          <p:cNvPr id="4" name="Picture 3" descr="bannerENCODE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18" y="1219200"/>
            <a:ext cx="9144000" cy="2234005"/>
          </a:xfrm>
          <a:prstGeom prst="rect">
            <a:avLst/>
          </a:prstGeom>
        </p:spPr>
      </p:pic>
    </p:spTree>
    <p:extLst>
      <p:ext uri="{BB962C8B-B14F-4D97-AF65-F5344CB8AC3E}">
        <p14:creationId xmlns:p14="http://schemas.microsoft.com/office/powerpoint/2010/main" val="267726850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1689" y="1409700"/>
            <a:ext cx="8229600" cy="4495800"/>
          </a:xfrm>
        </p:spPr>
        <p:txBody>
          <a:bodyPr>
            <a:normAutofit fontScale="92500" lnSpcReduction="20000"/>
          </a:bodyPr>
          <a:lstStyle/>
          <a:p>
            <a:pPr fontAlgn="base"/>
            <a:r>
              <a:rPr lang="en-US" dirty="0"/>
              <a:t>Participants can ONLY use data hosted or pointed to from Synapse.</a:t>
            </a:r>
          </a:p>
          <a:p>
            <a:pPr fontAlgn="base"/>
            <a:r>
              <a:rPr lang="en-US" dirty="0"/>
              <a:t>Participants need not use all the input data types (can use any combination or all of them) BUT cannot use any additional data types</a:t>
            </a:r>
          </a:p>
          <a:p>
            <a:pPr fontAlgn="base"/>
            <a:r>
              <a:rPr lang="en-US" dirty="0"/>
              <a:t>Only exception to this rule is sequence-affinity features derived from DNA sequence. Can use any motif database. Several listed in resource section</a:t>
            </a:r>
          </a:p>
          <a:p>
            <a:pPr fontAlgn="base"/>
            <a:r>
              <a:rPr lang="en-US" dirty="0"/>
              <a:t>Please read all challenge rules carefully</a:t>
            </a:r>
          </a:p>
          <a:p>
            <a:pPr fontAlgn="base"/>
            <a:r>
              <a:rPr lang="en-US" dirty="0"/>
              <a:t>If in doubt ask organizers in Discussion forum!</a:t>
            </a:r>
          </a:p>
        </p:txBody>
      </p:sp>
      <p:sp>
        <p:nvSpPr>
          <p:cNvPr id="4" name="Title 3"/>
          <p:cNvSpPr>
            <a:spLocks noGrp="1"/>
          </p:cNvSpPr>
          <p:nvPr>
            <p:ph type="title"/>
          </p:nvPr>
        </p:nvSpPr>
        <p:spPr>
          <a:xfrm>
            <a:off x="457200" y="21608"/>
            <a:ext cx="8229600" cy="944628"/>
          </a:xfrm>
        </p:spPr>
        <p:txBody>
          <a:bodyPr>
            <a:normAutofit fontScale="90000"/>
          </a:bodyPr>
          <a:lstStyle/>
          <a:p>
            <a:pPr fontAlgn="base"/>
            <a:r>
              <a:rPr lang="en-US" sz="3600" dirty="0"/>
              <a:t>Description of Challenge Data</a:t>
            </a:r>
            <a:br>
              <a:rPr lang="en-US" sz="3600" dirty="0"/>
            </a:br>
            <a:r>
              <a:rPr lang="en-US" sz="3600" dirty="0"/>
              <a:t>Hosting in Synapse</a:t>
            </a:r>
          </a:p>
        </p:txBody>
      </p:sp>
      <p:cxnSp>
        <p:nvCxnSpPr>
          <p:cNvPr id="9" name="Straight Connector 8"/>
          <p:cNvCxnSpPr/>
          <p:nvPr/>
        </p:nvCxnSpPr>
        <p:spPr>
          <a:xfrm>
            <a:off x="0" y="990600"/>
            <a:ext cx="9144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57200" y="6324600"/>
            <a:ext cx="301660" cy="369332"/>
          </a:xfrm>
          <a:prstGeom prst="rect">
            <a:avLst/>
          </a:prstGeom>
          <a:noFill/>
        </p:spPr>
        <p:txBody>
          <a:bodyPr wrap="none" rtlCol="0">
            <a:spAutoFit/>
          </a:bodyPr>
          <a:lstStyle/>
          <a:p>
            <a:r>
              <a:rPr lang="en-US" dirty="0"/>
              <a:t>9</a:t>
            </a:r>
          </a:p>
        </p:txBody>
      </p:sp>
      <p:pic>
        <p:nvPicPr>
          <p:cNvPr id="10" name="Picture 9" descr="bannerENCODE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13868" y="6172201"/>
            <a:ext cx="2830132" cy="691440"/>
          </a:xfrm>
          <a:prstGeom prst="rect">
            <a:avLst/>
          </a:prstGeom>
        </p:spPr>
      </p:pic>
    </p:spTree>
    <p:extLst>
      <p:ext uri="{BB962C8B-B14F-4D97-AF65-F5344CB8AC3E}">
        <p14:creationId xmlns:p14="http://schemas.microsoft.com/office/powerpoint/2010/main" val="47613786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57200" y="6324600"/>
            <a:ext cx="418654" cy="369332"/>
          </a:xfrm>
          <a:prstGeom prst="rect">
            <a:avLst/>
          </a:prstGeom>
          <a:noFill/>
        </p:spPr>
        <p:txBody>
          <a:bodyPr wrap="none" rtlCol="0">
            <a:spAutoFit/>
          </a:bodyPr>
          <a:lstStyle/>
          <a:p>
            <a:r>
              <a:rPr lang="en-US" dirty="0"/>
              <a:t>10</a:t>
            </a:r>
          </a:p>
        </p:txBody>
      </p:sp>
      <p:pic>
        <p:nvPicPr>
          <p:cNvPr id="3" name="Picture 2"/>
          <p:cNvPicPr>
            <a:picLocks noChangeAspect="1"/>
          </p:cNvPicPr>
          <p:nvPr/>
        </p:nvPicPr>
        <p:blipFill>
          <a:blip r:embed="rId2"/>
          <a:stretch>
            <a:fillRect/>
          </a:stretch>
        </p:blipFill>
        <p:spPr>
          <a:xfrm>
            <a:off x="1143000" y="0"/>
            <a:ext cx="5943600" cy="6867630"/>
          </a:xfrm>
          <a:prstGeom prst="rect">
            <a:avLst/>
          </a:prstGeom>
        </p:spPr>
      </p:pic>
    </p:spTree>
    <p:extLst>
      <p:ext uri="{BB962C8B-B14F-4D97-AF65-F5344CB8AC3E}">
        <p14:creationId xmlns:p14="http://schemas.microsoft.com/office/powerpoint/2010/main" val="331667505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685800"/>
          </a:xfrm>
        </p:spPr>
        <p:txBody>
          <a:bodyPr>
            <a:noAutofit/>
          </a:bodyPr>
          <a:lstStyle/>
          <a:p>
            <a:r>
              <a:rPr lang="en-US" sz="3200" dirty="0"/>
              <a:t>Challenge Questions</a:t>
            </a:r>
          </a:p>
        </p:txBody>
      </p:sp>
      <p:sp>
        <p:nvSpPr>
          <p:cNvPr id="4" name="Slide Number Placeholder 3"/>
          <p:cNvSpPr>
            <a:spLocks noGrp="1"/>
          </p:cNvSpPr>
          <p:nvPr>
            <p:ph type="sldNum" sz="quarter" idx="12"/>
          </p:nvPr>
        </p:nvSpPr>
        <p:spPr/>
        <p:txBody>
          <a:bodyPr/>
          <a:lstStyle/>
          <a:p>
            <a:pPr>
              <a:defRPr/>
            </a:pPr>
            <a:fld id="{0C7E5831-98C1-4E51-9CCA-34396B9043C9}" type="slidenum">
              <a:rPr lang="en-US" smtClean="0"/>
              <a:pPr>
                <a:defRPr/>
              </a:pPr>
              <a:t>12</a:t>
            </a:fld>
            <a:endParaRPr lang="en-US" dirty="0"/>
          </a:p>
        </p:txBody>
      </p:sp>
      <p:sp>
        <p:nvSpPr>
          <p:cNvPr id="8" name="Content Placeholder 7"/>
          <p:cNvSpPr>
            <a:spLocks noGrp="1"/>
          </p:cNvSpPr>
          <p:nvPr>
            <p:ph idx="1"/>
          </p:nvPr>
        </p:nvSpPr>
        <p:spPr>
          <a:xfrm>
            <a:off x="158832" y="990601"/>
            <a:ext cx="8832768" cy="5638799"/>
          </a:xfrm>
        </p:spPr>
        <p:txBody>
          <a:bodyPr>
            <a:normAutofit fontScale="70000" lnSpcReduction="20000"/>
          </a:bodyPr>
          <a:lstStyle/>
          <a:p>
            <a:pPr marL="0" indent="0">
              <a:buNone/>
            </a:pPr>
            <a:r>
              <a:rPr lang="en-US" sz="2900" b="1" dirty="0">
                <a:solidFill>
                  <a:srgbClr val="FF0000"/>
                </a:solidFill>
              </a:rPr>
              <a:t>Binary prediction task: </a:t>
            </a:r>
            <a:r>
              <a:rPr lang="en-US" sz="2400" dirty="0"/>
              <a:t>Predictions must be predict probability (between 0 and 1) of being bound by TF for each 200 bp bin every 50 bp in test cell type</a:t>
            </a:r>
          </a:p>
          <a:p>
            <a:pPr marL="0" indent="0">
              <a:buNone/>
            </a:pPr>
            <a:endParaRPr lang="en-US" sz="2400" b="1" dirty="0"/>
          </a:p>
          <a:p>
            <a:pPr marL="0" indent="0">
              <a:buNone/>
            </a:pPr>
            <a:r>
              <a:rPr lang="en-US" sz="2900" b="1" dirty="0">
                <a:solidFill>
                  <a:srgbClr val="FF0000"/>
                </a:solidFill>
              </a:rPr>
              <a:t>Across cell-type prediction challenge</a:t>
            </a:r>
          </a:p>
          <a:p>
            <a:pPr marL="0" indent="0">
              <a:buNone/>
            </a:pPr>
            <a:r>
              <a:rPr lang="en-US" sz="2400" dirty="0"/>
              <a:t>How well can we predict binding in new cell types?</a:t>
            </a:r>
          </a:p>
          <a:p>
            <a:pPr marL="0" indent="0">
              <a:buNone/>
            </a:pPr>
            <a:r>
              <a:rPr lang="en-US" sz="2400" b="1" u="sng" dirty="0" err="1" smtClean="0"/>
              <a:t>LeaderBoard</a:t>
            </a:r>
            <a:r>
              <a:rPr lang="en-US" sz="2400" b="1" u="sng" dirty="0" smtClean="0"/>
              <a:t> </a:t>
            </a:r>
            <a:r>
              <a:rPr lang="en-US" sz="2400" b="1" u="sng" dirty="0"/>
              <a:t>Round</a:t>
            </a:r>
          </a:p>
          <a:p>
            <a:r>
              <a:rPr lang="en-US" sz="2400" dirty="0"/>
              <a:t>For each TF, train models using provided binding data in training cell types</a:t>
            </a:r>
          </a:p>
          <a:p>
            <a:r>
              <a:rPr lang="en-US" sz="2400" dirty="0"/>
              <a:t>Predict and submit binding probabilities in held-out </a:t>
            </a:r>
            <a:r>
              <a:rPr lang="en-US" sz="2400" dirty="0" smtClean="0"/>
              <a:t>leaderboard </a:t>
            </a:r>
            <a:r>
              <a:rPr lang="en-US" sz="2400" dirty="0"/>
              <a:t>cell types in held-out </a:t>
            </a:r>
            <a:r>
              <a:rPr lang="en-US" sz="2400" dirty="0" smtClean="0"/>
              <a:t>chromosomes </a:t>
            </a:r>
            <a:r>
              <a:rPr lang="en-US" sz="2400" dirty="0"/>
              <a:t>(chr1, chr21, chr8)</a:t>
            </a:r>
          </a:p>
          <a:p>
            <a:r>
              <a:rPr lang="en-US" sz="2400" dirty="0"/>
              <a:t>Multiple submissions with feedback on performance on chr1 and chr21</a:t>
            </a:r>
          </a:p>
          <a:p>
            <a:r>
              <a:rPr lang="en-US" sz="2400" dirty="0"/>
              <a:t>Participants can submit each TF-cell type combination separately to receive </a:t>
            </a:r>
            <a:r>
              <a:rPr lang="en-US" sz="2400" dirty="0" smtClean="0"/>
              <a:t>feedback</a:t>
            </a:r>
          </a:p>
          <a:p>
            <a:r>
              <a:rPr lang="en-US" sz="2400" u="sng" dirty="0" smtClean="0">
                <a:solidFill>
                  <a:srgbClr val="FF0000"/>
                </a:solidFill>
              </a:rPr>
              <a:t>Teams will be limited to 10 submissions per TF-cell type combination</a:t>
            </a:r>
            <a:endParaRPr lang="en-US" sz="2400" u="sng" dirty="0">
              <a:solidFill>
                <a:srgbClr val="FF0000"/>
              </a:solidFill>
            </a:endParaRPr>
          </a:p>
          <a:p>
            <a:pPr marL="0" indent="0">
              <a:buNone/>
            </a:pPr>
            <a:r>
              <a:rPr lang="en-US" sz="2400" b="1" u="sng" dirty="0"/>
              <a:t>Final submission round</a:t>
            </a:r>
          </a:p>
          <a:p>
            <a:r>
              <a:rPr lang="en-US" sz="2400" dirty="0"/>
              <a:t>For each TF, train models using provided binding data in training cell types</a:t>
            </a:r>
          </a:p>
          <a:p>
            <a:r>
              <a:rPr lang="en-US" sz="2400" dirty="0"/>
              <a:t>Predict and submit binding probabilities in held-out final round cell types in all chromosomes</a:t>
            </a:r>
          </a:p>
          <a:p>
            <a:r>
              <a:rPr lang="en-US" sz="2400" dirty="0"/>
              <a:t>Multiple submissions allowed. Only final submission used for evaluation. No feedback on performance.</a:t>
            </a:r>
          </a:p>
          <a:p>
            <a:r>
              <a:rPr lang="en-US" sz="2400" dirty="0"/>
              <a:t>Evaluation for ranking only on chr1, chr21 and chr8.</a:t>
            </a:r>
          </a:p>
          <a:p>
            <a:r>
              <a:rPr lang="en-US" sz="2400" dirty="0"/>
              <a:t>Participants must submit all TF-cell type combinations to get into final ranking</a:t>
            </a:r>
          </a:p>
          <a:p>
            <a:pPr marL="0" indent="0">
              <a:buNone/>
            </a:pPr>
            <a:r>
              <a:rPr lang="en-US" sz="2400" b="1" u="sng" dirty="0">
                <a:solidFill>
                  <a:srgbClr val="FF0000"/>
                </a:solidFill>
              </a:rPr>
              <a:t>Please use exact submission template and file naming convention (“Submitting models section”)</a:t>
            </a:r>
          </a:p>
          <a:p>
            <a:endParaRPr lang="en-US" sz="2400" dirty="0"/>
          </a:p>
          <a:p>
            <a:endParaRPr lang="en-US" sz="2400" dirty="0"/>
          </a:p>
        </p:txBody>
      </p:sp>
      <p:cxnSp>
        <p:nvCxnSpPr>
          <p:cNvPr id="12" name="Straight Connector 11"/>
          <p:cNvCxnSpPr/>
          <p:nvPr/>
        </p:nvCxnSpPr>
        <p:spPr>
          <a:xfrm>
            <a:off x="0" y="990600"/>
            <a:ext cx="9144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57200" y="6324600"/>
            <a:ext cx="418654" cy="369332"/>
          </a:xfrm>
          <a:prstGeom prst="rect">
            <a:avLst/>
          </a:prstGeom>
          <a:noFill/>
        </p:spPr>
        <p:txBody>
          <a:bodyPr wrap="none" rtlCol="0">
            <a:spAutoFit/>
          </a:bodyPr>
          <a:lstStyle/>
          <a:p>
            <a:r>
              <a:rPr lang="en-US" dirty="0"/>
              <a:t>11</a:t>
            </a:r>
          </a:p>
        </p:txBody>
      </p:sp>
      <p:pic>
        <p:nvPicPr>
          <p:cNvPr id="9" name="Picture 8" descr="bannerENCODE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13868" y="6172201"/>
            <a:ext cx="2830132" cy="691440"/>
          </a:xfrm>
          <a:prstGeom prst="rect">
            <a:avLst/>
          </a:prstGeom>
        </p:spPr>
      </p:pic>
      <p:pic>
        <p:nvPicPr>
          <p:cNvPr id="3" name="Picture 2"/>
          <p:cNvPicPr>
            <a:picLocks noChangeAspect="1"/>
          </p:cNvPicPr>
          <p:nvPr/>
        </p:nvPicPr>
        <p:blipFill>
          <a:blip r:embed="rId3"/>
          <a:stretch>
            <a:fillRect/>
          </a:stretch>
        </p:blipFill>
        <p:spPr>
          <a:xfrm>
            <a:off x="6286670" y="1371600"/>
            <a:ext cx="2666659" cy="1070863"/>
          </a:xfrm>
          <a:prstGeom prst="rect">
            <a:avLst/>
          </a:prstGeom>
        </p:spPr>
      </p:pic>
    </p:spTree>
    <p:extLst>
      <p:ext uri="{BB962C8B-B14F-4D97-AF65-F5344CB8AC3E}">
        <p14:creationId xmlns:p14="http://schemas.microsoft.com/office/powerpoint/2010/main" val="115063062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685800"/>
          </a:xfrm>
        </p:spPr>
        <p:txBody>
          <a:bodyPr>
            <a:noAutofit/>
          </a:bodyPr>
          <a:lstStyle/>
          <a:p>
            <a:r>
              <a:rPr lang="en-US" sz="3200" dirty="0"/>
              <a:t>Challenge Questions</a:t>
            </a:r>
          </a:p>
        </p:txBody>
      </p:sp>
      <p:sp>
        <p:nvSpPr>
          <p:cNvPr id="4" name="Slide Number Placeholder 3"/>
          <p:cNvSpPr>
            <a:spLocks noGrp="1"/>
          </p:cNvSpPr>
          <p:nvPr>
            <p:ph type="sldNum" sz="quarter" idx="12"/>
          </p:nvPr>
        </p:nvSpPr>
        <p:spPr/>
        <p:txBody>
          <a:bodyPr/>
          <a:lstStyle/>
          <a:p>
            <a:pPr>
              <a:defRPr/>
            </a:pPr>
            <a:fld id="{0C7E5831-98C1-4E51-9CCA-34396B9043C9}" type="slidenum">
              <a:rPr lang="en-US" smtClean="0"/>
              <a:pPr>
                <a:defRPr/>
              </a:pPr>
              <a:t>13</a:t>
            </a:fld>
            <a:endParaRPr lang="en-US" dirty="0"/>
          </a:p>
        </p:txBody>
      </p:sp>
      <p:sp>
        <p:nvSpPr>
          <p:cNvPr id="8" name="Content Placeholder 7"/>
          <p:cNvSpPr>
            <a:spLocks noGrp="1"/>
          </p:cNvSpPr>
          <p:nvPr>
            <p:ph idx="1"/>
          </p:nvPr>
        </p:nvSpPr>
        <p:spPr>
          <a:xfrm>
            <a:off x="235032" y="1066801"/>
            <a:ext cx="8673935" cy="5426075"/>
          </a:xfrm>
        </p:spPr>
        <p:txBody>
          <a:bodyPr>
            <a:normAutofit fontScale="77500" lnSpcReduction="20000"/>
          </a:bodyPr>
          <a:lstStyle/>
          <a:p>
            <a:pPr marL="0" indent="0">
              <a:buNone/>
            </a:pPr>
            <a:r>
              <a:rPr lang="en-US" sz="2400" b="1" dirty="0">
                <a:solidFill>
                  <a:srgbClr val="FF0000"/>
                </a:solidFill>
              </a:rPr>
              <a:t>Within cell-type prediction challenge</a:t>
            </a:r>
            <a:endParaRPr lang="en-US" sz="2400" i="1" dirty="0"/>
          </a:p>
          <a:p>
            <a:r>
              <a:rPr lang="en-US" sz="2400" dirty="0"/>
              <a:t>After across cell-type rounds, binding data will be released in held-out cell types EXCEPT in chr1, chr21 and chr8</a:t>
            </a:r>
          </a:p>
          <a:p>
            <a:r>
              <a:rPr lang="en-US" sz="2400" dirty="0"/>
              <a:t>For each TF and held-out cell type, train models using provided binding data in this cell type (training chromosomes)</a:t>
            </a:r>
          </a:p>
          <a:p>
            <a:r>
              <a:rPr lang="en-US" sz="2400" dirty="0"/>
              <a:t>Predict binding probabilities in held-out chromosomes (chr1, chr21 and chr8) in same cell type that was used for training</a:t>
            </a:r>
          </a:p>
          <a:p>
            <a:r>
              <a:rPr lang="en-US" sz="2400" dirty="0"/>
              <a:t>This round is mainly for benchmarking cross-cell type performance vs. same cell type performance</a:t>
            </a:r>
          </a:p>
          <a:p>
            <a:pPr lvl="1"/>
            <a:endParaRPr lang="en-US" sz="2000" dirty="0"/>
          </a:p>
          <a:p>
            <a:pPr marL="0" indent="0">
              <a:buNone/>
            </a:pPr>
            <a:r>
              <a:rPr lang="en-US" sz="2400" b="1" dirty="0">
                <a:solidFill>
                  <a:srgbClr val="FF0000"/>
                </a:solidFill>
              </a:rPr>
              <a:t>Collaborative community challenge</a:t>
            </a:r>
          </a:p>
          <a:p>
            <a:r>
              <a:rPr lang="en-US" sz="2400" dirty="0"/>
              <a:t>Not used for ranking teams</a:t>
            </a:r>
          </a:p>
          <a:p>
            <a:r>
              <a:rPr lang="en-US" sz="2400" dirty="0"/>
              <a:t>Participants and organizers can collaborate to find best solution</a:t>
            </a:r>
          </a:p>
          <a:p>
            <a:r>
              <a:rPr lang="en-US" sz="2400" dirty="0"/>
              <a:t>Open to use other types of data</a:t>
            </a:r>
          </a:p>
          <a:p>
            <a:endParaRPr lang="en-US" sz="2400" dirty="0"/>
          </a:p>
          <a:p>
            <a:pPr marL="0" indent="0">
              <a:buNone/>
            </a:pPr>
            <a:r>
              <a:rPr lang="en-US" sz="2500" dirty="0"/>
              <a:t>Participants must provide (final submission round)</a:t>
            </a:r>
          </a:p>
          <a:p>
            <a:r>
              <a:rPr lang="en-US" sz="2500" b="1" dirty="0">
                <a:solidFill>
                  <a:srgbClr val="FF0000"/>
                </a:solidFill>
              </a:rPr>
              <a:t>Code</a:t>
            </a:r>
            <a:r>
              <a:rPr lang="en-US" sz="2500" dirty="0"/>
              <a:t> (any data preprocessing + training + testing code), clear running instructions. Organizers must be able to recreate results.</a:t>
            </a:r>
          </a:p>
          <a:p>
            <a:r>
              <a:rPr lang="en-US" sz="2500" b="1" dirty="0">
                <a:solidFill>
                  <a:srgbClr val="FF0000"/>
                </a:solidFill>
              </a:rPr>
              <a:t>Detailed Description of methods</a:t>
            </a:r>
          </a:p>
          <a:p>
            <a:pPr marL="0" indent="0">
              <a:buNone/>
            </a:pPr>
            <a:endParaRPr lang="en-US" sz="2800" dirty="0"/>
          </a:p>
        </p:txBody>
      </p:sp>
      <p:cxnSp>
        <p:nvCxnSpPr>
          <p:cNvPr id="12" name="Straight Connector 11"/>
          <p:cNvCxnSpPr/>
          <p:nvPr/>
        </p:nvCxnSpPr>
        <p:spPr>
          <a:xfrm>
            <a:off x="0" y="990600"/>
            <a:ext cx="9144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57200" y="6324600"/>
            <a:ext cx="418654" cy="369332"/>
          </a:xfrm>
          <a:prstGeom prst="rect">
            <a:avLst/>
          </a:prstGeom>
          <a:noFill/>
        </p:spPr>
        <p:txBody>
          <a:bodyPr wrap="none" rtlCol="0">
            <a:spAutoFit/>
          </a:bodyPr>
          <a:lstStyle/>
          <a:p>
            <a:r>
              <a:rPr lang="en-US" dirty="0" smtClean="0"/>
              <a:t>12</a:t>
            </a:r>
            <a:endParaRPr lang="en-US" dirty="0"/>
          </a:p>
        </p:txBody>
      </p:sp>
      <p:pic>
        <p:nvPicPr>
          <p:cNvPr id="9" name="Picture 8" descr="bannerENCODE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13868" y="6172201"/>
            <a:ext cx="2830132" cy="691440"/>
          </a:xfrm>
          <a:prstGeom prst="rect">
            <a:avLst/>
          </a:prstGeom>
        </p:spPr>
      </p:pic>
    </p:spTree>
    <p:extLst>
      <p:ext uri="{BB962C8B-B14F-4D97-AF65-F5344CB8AC3E}">
        <p14:creationId xmlns:p14="http://schemas.microsoft.com/office/powerpoint/2010/main" val="246059415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685800"/>
          </a:xfrm>
        </p:spPr>
        <p:txBody>
          <a:bodyPr>
            <a:noAutofit/>
          </a:bodyPr>
          <a:lstStyle/>
          <a:p>
            <a:r>
              <a:rPr lang="en-US" sz="3200" dirty="0"/>
              <a:t>Challenge Scoring</a:t>
            </a:r>
          </a:p>
        </p:txBody>
      </p:sp>
      <p:sp>
        <p:nvSpPr>
          <p:cNvPr id="4" name="Slide Number Placeholder 3"/>
          <p:cNvSpPr>
            <a:spLocks noGrp="1"/>
          </p:cNvSpPr>
          <p:nvPr>
            <p:ph type="sldNum" sz="quarter" idx="12"/>
          </p:nvPr>
        </p:nvSpPr>
        <p:spPr/>
        <p:txBody>
          <a:bodyPr/>
          <a:lstStyle/>
          <a:p>
            <a:pPr>
              <a:defRPr/>
            </a:pPr>
            <a:fld id="{0C7E5831-98C1-4E51-9CCA-34396B9043C9}" type="slidenum">
              <a:rPr lang="en-US" smtClean="0"/>
              <a:pPr>
                <a:defRPr/>
              </a:pPr>
              <a:t>14</a:t>
            </a:fld>
            <a:endParaRPr lang="en-US" dirty="0"/>
          </a:p>
        </p:txBody>
      </p:sp>
      <p:sp>
        <p:nvSpPr>
          <p:cNvPr id="12" name="TextBox 11"/>
          <p:cNvSpPr txBox="1"/>
          <p:nvPr/>
        </p:nvSpPr>
        <p:spPr>
          <a:xfrm>
            <a:off x="457200" y="6324600"/>
            <a:ext cx="418654" cy="369332"/>
          </a:xfrm>
          <a:prstGeom prst="rect">
            <a:avLst/>
          </a:prstGeom>
          <a:noFill/>
        </p:spPr>
        <p:txBody>
          <a:bodyPr wrap="none" rtlCol="0">
            <a:spAutoFit/>
          </a:bodyPr>
          <a:lstStyle/>
          <a:p>
            <a:r>
              <a:rPr lang="en-US" dirty="0" smtClean="0"/>
              <a:t>13</a:t>
            </a:r>
            <a:endParaRPr lang="en-US" dirty="0"/>
          </a:p>
        </p:txBody>
      </p:sp>
      <p:cxnSp>
        <p:nvCxnSpPr>
          <p:cNvPr id="13" name="Straight Connector 12"/>
          <p:cNvCxnSpPr/>
          <p:nvPr/>
        </p:nvCxnSpPr>
        <p:spPr>
          <a:xfrm>
            <a:off x="0" y="990600"/>
            <a:ext cx="9144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4" name="Picture 13" descr="bannerENCODE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13868" y="6172201"/>
            <a:ext cx="2830132" cy="691440"/>
          </a:xfrm>
          <a:prstGeom prst="rect">
            <a:avLst/>
          </a:prstGeom>
        </p:spPr>
      </p:pic>
      <p:sp>
        <p:nvSpPr>
          <p:cNvPr id="11" name="Content Placeholder 7"/>
          <p:cNvSpPr>
            <a:spLocks noGrp="1"/>
          </p:cNvSpPr>
          <p:nvPr>
            <p:ph idx="1"/>
          </p:nvPr>
        </p:nvSpPr>
        <p:spPr>
          <a:xfrm>
            <a:off x="158832" y="990601"/>
            <a:ext cx="8673935" cy="5410199"/>
          </a:xfrm>
        </p:spPr>
        <p:txBody>
          <a:bodyPr>
            <a:normAutofit fontScale="92500" lnSpcReduction="10000"/>
          </a:bodyPr>
          <a:lstStyle/>
          <a:p>
            <a:pPr marL="0" indent="0">
              <a:buNone/>
            </a:pPr>
            <a:r>
              <a:rPr lang="en-US" sz="2800" b="1" dirty="0"/>
              <a:t>Predictions</a:t>
            </a:r>
          </a:p>
          <a:p>
            <a:r>
              <a:rPr lang="en-US" sz="2400" dirty="0"/>
              <a:t>Provide binding probabilities. DO NOT </a:t>
            </a:r>
            <a:br>
              <a:rPr lang="en-US" sz="2400" dirty="0"/>
            </a:br>
            <a:r>
              <a:rPr lang="en-US" sz="2400" dirty="0"/>
              <a:t>provide </a:t>
            </a:r>
            <a:r>
              <a:rPr lang="en-US" sz="2400" dirty="0" err="1"/>
              <a:t>thresholded</a:t>
            </a:r>
            <a:r>
              <a:rPr lang="en-US" sz="2400" dirty="0"/>
              <a:t> binary predictions</a:t>
            </a:r>
          </a:p>
          <a:p>
            <a:r>
              <a:rPr lang="en-US" sz="2400" dirty="0"/>
              <a:t>Use exact provided templates for </a:t>
            </a:r>
            <a:br>
              <a:rPr lang="en-US" sz="2400" dirty="0"/>
            </a:br>
            <a:r>
              <a:rPr lang="en-US" sz="2400" dirty="0"/>
              <a:t>each round (“Submitting models section”)</a:t>
            </a:r>
          </a:p>
          <a:p>
            <a:endParaRPr lang="en-US" sz="2400" dirty="0"/>
          </a:p>
          <a:p>
            <a:pPr marL="0" indent="0">
              <a:buNone/>
            </a:pPr>
            <a:r>
              <a:rPr lang="en-US" sz="2800" b="1" dirty="0"/>
              <a:t>Performance measures</a:t>
            </a:r>
          </a:p>
          <a:p>
            <a:r>
              <a:rPr lang="en-US" sz="2400" b="1" u="sng" dirty="0">
                <a:solidFill>
                  <a:srgbClr val="FF0000"/>
                </a:solidFill>
              </a:rPr>
              <a:t>Area under ROC:</a:t>
            </a:r>
            <a:r>
              <a:rPr lang="en-US" sz="2400" dirty="0">
                <a:solidFill>
                  <a:srgbClr val="FF0000"/>
                </a:solidFill>
              </a:rPr>
              <a:t> </a:t>
            </a:r>
            <a:r>
              <a:rPr lang="en-US" sz="2400" dirty="0"/>
              <a:t>The area under the curve that results from plotting recall as a function of the false positive rate.</a:t>
            </a:r>
          </a:p>
          <a:p>
            <a:r>
              <a:rPr lang="en-US" sz="2400" b="1" u="sng" dirty="0">
                <a:solidFill>
                  <a:srgbClr val="FF0000"/>
                </a:solidFill>
              </a:rPr>
              <a:t>Area under Precision-Recall Curve: </a:t>
            </a:r>
            <a:r>
              <a:rPr lang="en-US" sz="2400" dirty="0"/>
              <a:t>The area under the curve that results from plotting precision as a function of the recall.</a:t>
            </a:r>
          </a:p>
          <a:p>
            <a:r>
              <a:rPr lang="en-US" sz="2400" b="1" u="sng" dirty="0">
                <a:solidFill>
                  <a:srgbClr val="FF0000"/>
                </a:solidFill>
              </a:rPr>
              <a:t>recall at X% FDR (10%, 50%):</a:t>
            </a:r>
            <a:r>
              <a:rPr lang="en-US" sz="2400" dirty="0"/>
              <a:t> The fraction of positives labeled as positives when controlling the false discovery rate to be under X%.</a:t>
            </a:r>
          </a:p>
          <a:p>
            <a:pPr marL="0" indent="0">
              <a:buNone/>
            </a:pPr>
            <a:endParaRPr lang="en-US" sz="1900" dirty="0"/>
          </a:p>
          <a:p>
            <a:pPr marL="0" indent="0">
              <a:buNone/>
            </a:pPr>
            <a:r>
              <a:rPr lang="en-US" sz="1900" i="1" dirty="0"/>
              <a:t>These measures will be calculated for every TF/cell type combination in the test sets. </a:t>
            </a:r>
          </a:p>
        </p:txBody>
      </p:sp>
      <p:pic>
        <p:nvPicPr>
          <p:cNvPr id="8" name="Picture 7"/>
          <p:cNvPicPr>
            <a:picLocks noChangeAspect="1"/>
          </p:cNvPicPr>
          <p:nvPr/>
        </p:nvPicPr>
        <p:blipFill>
          <a:blip r:embed="rId3"/>
          <a:stretch>
            <a:fillRect/>
          </a:stretch>
        </p:blipFill>
        <p:spPr>
          <a:xfrm>
            <a:off x="5562600" y="1371600"/>
            <a:ext cx="3225800" cy="1295400"/>
          </a:xfrm>
          <a:prstGeom prst="rect">
            <a:avLst/>
          </a:prstGeom>
        </p:spPr>
      </p:pic>
    </p:spTree>
    <p:extLst>
      <p:ext uri="{BB962C8B-B14F-4D97-AF65-F5344CB8AC3E}">
        <p14:creationId xmlns:p14="http://schemas.microsoft.com/office/powerpoint/2010/main" val="367834040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685800"/>
          </a:xfrm>
        </p:spPr>
        <p:txBody>
          <a:bodyPr>
            <a:noAutofit/>
          </a:bodyPr>
          <a:lstStyle/>
          <a:p>
            <a:r>
              <a:rPr lang="en-US" sz="3200" dirty="0"/>
              <a:t>Challenge Scoring</a:t>
            </a:r>
          </a:p>
        </p:txBody>
      </p:sp>
      <p:sp>
        <p:nvSpPr>
          <p:cNvPr id="4" name="Slide Number Placeholder 3"/>
          <p:cNvSpPr>
            <a:spLocks noGrp="1"/>
          </p:cNvSpPr>
          <p:nvPr>
            <p:ph type="sldNum" sz="quarter" idx="12"/>
          </p:nvPr>
        </p:nvSpPr>
        <p:spPr/>
        <p:txBody>
          <a:bodyPr/>
          <a:lstStyle/>
          <a:p>
            <a:pPr>
              <a:defRPr/>
            </a:pPr>
            <a:fld id="{0C7E5831-98C1-4E51-9CCA-34396B9043C9}" type="slidenum">
              <a:rPr lang="en-US" smtClean="0"/>
              <a:pPr>
                <a:defRPr/>
              </a:pPr>
              <a:t>15</a:t>
            </a:fld>
            <a:endParaRPr lang="en-US" dirty="0"/>
          </a:p>
        </p:txBody>
      </p:sp>
      <p:sp>
        <p:nvSpPr>
          <p:cNvPr id="12" name="TextBox 11"/>
          <p:cNvSpPr txBox="1"/>
          <p:nvPr/>
        </p:nvSpPr>
        <p:spPr>
          <a:xfrm>
            <a:off x="457200" y="6324600"/>
            <a:ext cx="418654" cy="369332"/>
          </a:xfrm>
          <a:prstGeom prst="rect">
            <a:avLst/>
          </a:prstGeom>
          <a:noFill/>
        </p:spPr>
        <p:txBody>
          <a:bodyPr wrap="none" rtlCol="0">
            <a:spAutoFit/>
          </a:bodyPr>
          <a:lstStyle/>
          <a:p>
            <a:r>
              <a:rPr lang="en-US" dirty="0"/>
              <a:t>14</a:t>
            </a:r>
          </a:p>
        </p:txBody>
      </p:sp>
      <p:cxnSp>
        <p:nvCxnSpPr>
          <p:cNvPr id="13" name="Straight Connector 12"/>
          <p:cNvCxnSpPr/>
          <p:nvPr/>
        </p:nvCxnSpPr>
        <p:spPr>
          <a:xfrm>
            <a:off x="0" y="990600"/>
            <a:ext cx="9144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4" name="Picture 13" descr="bannerENCODE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13868" y="6172201"/>
            <a:ext cx="2830132" cy="691440"/>
          </a:xfrm>
          <a:prstGeom prst="rect">
            <a:avLst/>
          </a:prstGeom>
        </p:spPr>
      </p:pic>
      <p:sp>
        <p:nvSpPr>
          <p:cNvPr id="3" name="TextBox 2"/>
          <p:cNvSpPr txBox="1"/>
          <p:nvPr/>
        </p:nvSpPr>
        <p:spPr>
          <a:xfrm>
            <a:off x="650349" y="1325277"/>
            <a:ext cx="8221346" cy="4770536"/>
          </a:xfrm>
          <a:prstGeom prst="rect">
            <a:avLst/>
          </a:prstGeom>
          <a:noFill/>
        </p:spPr>
        <p:txBody>
          <a:bodyPr wrap="none" rtlCol="0">
            <a:spAutoFit/>
          </a:bodyPr>
          <a:lstStyle/>
          <a:p>
            <a:r>
              <a:rPr lang="en-US" sz="2400" dirty="0" err="1" smtClean="0"/>
              <a:t>auPRC</a:t>
            </a:r>
            <a:r>
              <a:rPr lang="en-US" sz="2400" dirty="0" smtClean="0"/>
              <a:t> is used as ranking measure in leaderboard round</a:t>
            </a:r>
          </a:p>
          <a:p>
            <a:endParaRPr lang="en-US" sz="2400" dirty="0"/>
          </a:p>
          <a:p>
            <a:r>
              <a:rPr lang="en-US" sz="2400" dirty="0" smtClean="0"/>
              <a:t>Combined score in final round:</a:t>
            </a:r>
          </a:p>
          <a:p>
            <a:r>
              <a:rPr lang="en-US" sz="2400" dirty="0" smtClean="0"/>
              <a:t>	</a:t>
            </a:r>
            <a:endParaRPr lang="en-US" sz="2400" dirty="0"/>
          </a:p>
          <a:p>
            <a:endParaRPr lang="en-US" sz="2400" dirty="0" smtClean="0"/>
          </a:p>
          <a:p>
            <a:r>
              <a:rPr lang="en-US" sz="2400" dirty="0"/>
              <a:t>	</a:t>
            </a:r>
            <a:r>
              <a:rPr lang="en-US" sz="2400" dirty="0" err="1" smtClean="0"/>
              <a:t>score</a:t>
            </a:r>
            <a:r>
              <a:rPr lang="en-US" sz="2400" i="1" baseline="-25000" dirty="0" err="1" smtClean="0"/>
              <a:t>i,j</a:t>
            </a:r>
            <a:r>
              <a:rPr lang="en-US" sz="2400" dirty="0" smtClean="0"/>
              <a:t>: score for measure </a:t>
            </a:r>
            <a:r>
              <a:rPr lang="en-US" sz="2400" i="1" dirty="0" err="1" smtClean="0"/>
              <a:t>i</a:t>
            </a:r>
            <a:r>
              <a:rPr lang="en-US" sz="2400" dirty="0" smtClean="0"/>
              <a:t> in TF-cell type combination </a:t>
            </a:r>
            <a:r>
              <a:rPr lang="en-US" sz="2400" i="1" dirty="0" smtClean="0"/>
              <a:t>j</a:t>
            </a:r>
            <a:r>
              <a:rPr lang="en-US" sz="2400" dirty="0" smtClean="0"/>
              <a:t/>
            </a:r>
            <a:br>
              <a:rPr lang="en-US" sz="2400" dirty="0" smtClean="0"/>
            </a:br>
            <a:r>
              <a:rPr lang="en-US" sz="2400" dirty="0" smtClean="0"/>
              <a:t>	ran(</a:t>
            </a:r>
            <a:r>
              <a:rPr lang="en-US" sz="2400" dirty="0" err="1" smtClean="0"/>
              <a:t>score</a:t>
            </a:r>
            <a:r>
              <a:rPr lang="en-US" sz="2400" i="1" baseline="-25000" dirty="0" err="1" smtClean="0"/>
              <a:t>i,j</a:t>
            </a:r>
            <a:r>
              <a:rPr lang="en-US" sz="2400" dirty="0" smtClean="0"/>
              <a:t>): rank among all submissions for </a:t>
            </a:r>
            <a:r>
              <a:rPr lang="en-US" sz="2400" dirty="0" err="1" smtClean="0"/>
              <a:t>score</a:t>
            </a:r>
            <a:r>
              <a:rPr lang="en-US" sz="2400" i="1" baseline="-25000" dirty="0" err="1" smtClean="0"/>
              <a:t>i,j</a:t>
            </a:r>
            <a:r>
              <a:rPr lang="en-US" sz="2400" i="1" baseline="-25000" dirty="0" smtClean="0"/>
              <a:t/>
            </a:r>
            <a:br>
              <a:rPr lang="en-US" sz="2400" i="1" baseline="-25000" dirty="0" smtClean="0"/>
            </a:br>
            <a:r>
              <a:rPr lang="en-US" sz="2400" i="1" baseline="-25000" dirty="0" smtClean="0"/>
              <a:t>	</a:t>
            </a:r>
            <a:r>
              <a:rPr lang="en-US" sz="2400" dirty="0" err="1" smtClean="0"/>
              <a:t>N</a:t>
            </a:r>
            <a:r>
              <a:rPr lang="en-US" sz="2400" i="1" baseline="-25000" dirty="0" err="1" smtClean="0"/>
              <a:t>j</a:t>
            </a:r>
            <a:r>
              <a:rPr lang="en-US" sz="2400" dirty="0" smtClean="0"/>
              <a:t>: the total number of </a:t>
            </a:r>
            <a:r>
              <a:rPr lang="en-US" sz="2400" dirty="0" err="1" smtClean="0"/>
              <a:t>sumbissions</a:t>
            </a:r>
            <a:r>
              <a:rPr lang="en-US" sz="2400" dirty="0" smtClean="0"/>
              <a:t> for TF-cell type </a:t>
            </a:r>
            <a:r>
              <a:rPr lang="en-US" sz="2400" i="1" dirty="0" smtClean="0"/>
              <a:t>j</a:t>
            </a:r>
          </a:p>
          <a:p>
            <a:endParaRPr lang="en-US" sz="2400" i="1" baseline="-25000" dirty="0"/>
          </a:p>
          <a:p>
            <a:r>
              <a:rPr lang="en-US" sz="2400" dirty="0"/>
              <a:t>w</a:t>
            </a:r>
            <a:r>
              <a:rPr lang="en-US" sz="2400" dirty="0" smtClean="0"/>
              <a:t>here:</a:t>
            </a:r>
          </a:p>
          <a:p>
            <a:r>
              <a:rPr lang="en-US" sz="2400" dirty="0"/>
              <a:t>	</a:t>
            </a:r>
            <a:r>
              <a:rPr lang="en-US" sz="2400" i="1" dirty="0" err="1" smtClean="0"/>
              <a:t>i</a:t>
            </a:r>
            <a:r>
              <a:rPr lang="en-US" sz="2400" dirty="0" smtClean="0"/>
              <a:t> is taken over all four measures</a:t>
            </a:r>
          </a:p>
          <a:p>
            <a:r>
              <a:rPr lang="en-US" sz="2400" dirty="0"/>
              <a:t>	</a:t>
            </a:r>
            <a:r>
              <a:rPr lang="en-US" sz="2400" dirty="0" smtClean="0"/>
              <a:t>	</a:t>
            </a:r>
            <a:r>
              <a:rPr lang="en-US" sz="2400" dirty="0" err="1" smtClean="0"/>
              <a:t>auROC</a:t>
            </a:r>
            <a:r>
              <a:rPr lang="en-US" sz="2400" dirty="0" smtClean="0"/>
              <a:t>, </a:t>
            </a:r>
            <a:r>
              <a:rPr lang="en-US" sz="2400" dirty="0" err="1" smtClean="0"/>
              <a:t>auPRC</a:t>
            </a:r>
            <a:r>
              <a:rPr lang="en-US" sz="2400" dirty="0" smtClean="0"/>
              <a:t>, recall 10% FDR, </a:t>
            </a:r>
            <a:r>
              <a:rPr lang="en-US" sz="2400" dirty="0" err="1" smtClean="0"/>
              <a:t>relcall</a:t>
            </a:r>
            <a:r>
              <a:rPr lang="en-US" sz="2400" dirty="0" smtClean="0"/>
              <a:t> 50% FDR</a:t>
            </a:r>
          </a:p>
          <a:p>
            <a:r>
              <a:rPr lang="en-US" sz="2400" dirty="0"/>
              <a:t>	</a:t>
            </a:r>
            <a:r>
              <a:rPr lang="en-US" sz="2400" i="1" dirty="0" smtClean="0"/>
              <a:t>j</a:t>
            </a:r>
            <a:r>
              <a:rPr lang="en-US" sz="2400" dirty="0" smtClean="0"/>
              <a:t> is taken over all TF-cell type combination in the final set</a:t>
            </a:r>
            <a:endParaRPr lang="en-US" sz="2400" dirty="0"/>
          </a:p>
        </p:txBody>
      </p:sp>
      <p:pic>
        <p:nvPicPr>
          <p:cNvPr id="6" name="Picture 5" descr="CodeCogsEqn.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400" y="2590800"/>
            <a:ext cx="3581400" cy="397933"/>
          </a:xfrm>
          <a:prstGeom prst="rect">
            <a:avLst/>
          </a:prstGeom>
        </p:spPr>
      </p:pic>
    </p:spTree>
    <p:extLst>
      <p:ext uri="{BB962C8B-B14F-4D97-AF65-F5344CB8AC3E}">
        <p14:creationId xmlns:p14="http://schemas.microsoft.com/office/powerpoint/2010/main" val="51034174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685800"/>
          </a:xfrm>
        </p:spPr>
        <p:txBody>
          <a:bodyPr>
            <a:noAutofit/>
          </a:bodyPr>
          <a:lstStyle/>
          <a:p>
            <a:r>
              <a:rPr lang="en-US" sz="3200" dirty="0"/>
              <a:t>Baseline Model</a:t>
            </a:r>
          </a:p>
        </p:txBody>
      </p:sp>
      <p:sp>
        <p:nvSpPr>
          <p:cNvPr id="4" name="Slide Number Placeholder 3"/>
          <p:cNvSpPr>
            <a:spLocks noGrp="1"/>
          </p:cNvSpPr>
          <p:nvPr>
            <p:ph type="sldNum" sz="quarter" idx="12"/>
          </p:nvPr>
        </p:nvSpPr>
        <p:spPr/>
        <p:txBody>
          <a:bodyPr/>
          <a:lstStyle/>
          <a:p>
            <a:pPr>
              <a:defRPr/>
            </a:pPr>
            <a:fld id="{0C7E5831-98C1-4E51-9CCA-34396B9043C9}" type="slidenum">
              <a:rPr lang="en-US" smtClean="0"/>
              <a:pPr>
                <a:defRPr/>
              </a:pPr>
              <a:t>16</a:t>
            </a:fld>
            <a:endParaRPr lang="en-US" dirty="0"/>
          </a:p>
        </p:txBody>
      </p:sp>
      <p:sp>
        <p:nvSpPr>
          <p:cNvPr id="14" name="TextBox 13"/>
          <p:cNvSpPr txBox="1"/>
          <p:nvPr/>
        </p:nvSpPr>
        <p:spPr>
          <a:xfrm>
            <a:off x="457200" y="6324600"/>
            <a:ext cx="418654" cy="369332"/>
          </a:xfrm>
          <a:prstGeom prst="rect">
            <a:avLst/>
          </a:prstGeom>
          <a:noFill/>
        </p:spPr>
        <p:txBody>
          <a:bodyPr wrap="none" rtlCol="0">
            <a:spAutoFit/>
          </a:bodyPr>
          <a:lstStyle/>
          <a:p>
            <a:r>
              <a:rPr lang="en-US" dirty="0" smtClean="0"/>
              <a:t>15</a:t>
            </a:r>
            <a:endParaRPr lang="en-US" dirty="0"/>
          </a:p>
        </p:txBody>
      </p:sp>
      <p:cxnSp>
        <p:nvCxnSpPr>
          <p:cNvPr id="9" name="Straight Connector 8"/>
          <p:cNvCxnSpPr/>
          <p:nvPr/>
        </p:nvCxnSpPr>
        <p:spPr>
          <a:xfrm>
            <a:off x="0" y="990600"/>
            <a:ext cx="9144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5" name="Picture 14" descr="bannerENCODE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13868" y="6172201"/>
            <a:ext cx="2830132" cy="691440"/>
          </a:xfrm>
          <a:prstGeom prst="rect">
            <a:avLst/>
          </a:prstGeom>
        </p:spPr>
      </p:pic>
      <p:sp>
        <p:nvSpPr>
          <p:cNvPr id="10" name="TextShape 2"/>
          <p:cNvSpPr txBox="1"/>
          <p:nvPr/>
        </p:nvSpPr>
        <p:spPr>
          <a:xfrm>
            <a:off x="152400" y="1154641"/>
            <a:ext cx="8686800" cy="5363280"/>
          </a:xfrm>
          <a:prstGeom prst="rect">
            <a:avLst/>
          </a:prstGeom>
          <a:noFill/>
          <a:ln>
            <a:noFill/>
          </a:ln>
        </p:spPr>
        <p:txBody>
          <a:bodyPr lIns="0" tIns="0" rIns="0" bIns="0"/>
          <a:lstStyle/>
          <a:p>
            <a:pPr marL="108000">
              <a:buClr>
                <a:srgbClr val="000000"/>
              </a:buClr>
              <a:buSzPct val="45000"/>
            </a:pPr>
            <a:r>
              <a:rPr lang="en-US" sz="2400" b="1" strike="noStrike" spc="-1" dirty="0">
                <a:solidFill>
                  <a:srgbClr val="000000"/>
                </a:solidFill>
                <a:uFill>
                  <a:solidFill>
                    <a:srgbClr val="FFFFFF"/>
                  </a:solidFill>
                </a:uFill>
                <a:latin typeface="Arial"/>
              </a:rPr>
              <a:t>Stage 1:</a:t>
            </a:r>
            <a:r>
              <a:rPr lang="en-US" sz="2400" strike="noStrike" spc="-1" dirty="0">
                <a:solidFill>
                  <a:srgbClr val="000000"/>
                </a:solidFill>
                <a:uFill>
                  <a:solidFill>
                    <a:srgbClr val="FFFFFF"/>
                  </a:solidFill>
                </a:uFill>
                <a:latin typeface="Arial"/>
              </a:rPr>
              <a:t> Bins that don't overlap conservative DNASE peak are labeled as negatives</a:t>
            </a:r>
          </a:p>
          <a:p>
            <a:pPr marL="108000">
              <a:buClr>
                <a:srgbClr val="000000"/>
              </a:buClr>
              <a:buSzPct val="45000"/>
            </a:pPr>
            <a:endParaRPr lang="en-US" sz="2400" strike="noStrike" spc="-1" dirty="0">
              <a:solidFill>
                <a:srgbClr val="000000"/>
              </a:solidFill>
              <a:uFill>
                <a:solidFill>
                  <a:srgbClr val="FFFFFF"/>
                </a:solidFill>
              </a:uFill>
              <a:latin typeface="Arial"/>
            </a:endParaRPr>
          </a:p>
          <a:p>
            <a:pPr marL="108000">
              <a:buClr>
                <a:srgbClr val="000000"/>
              </a:buClr>
              <a:buSzPct val="45000"/>
            </a:pPr>
            <a:r>
              <a:rPr lang="en-US" sz="2400" b="1" spc="-1" dirty="0">
                <a:solidFill>
                  <a:srgbClr val="000000"/>
                </a:solidFill>
                <a:uFill>
                  <a:solidFill>
                    <a:srgbClr val="FFFFFF"/>
                  </a:solidFill>
                </a:uFill>
              </a:rPr>
              <a:t>Stage 2:</a:t>
            </a:r>
            <a:r>
              <a:rPr lang="en-US" sz="2400" spc="-1" dirty="0">
                <a:solidFill>
                  <a:srgbClr val="000000"/>
                </a:solidFill>
                <a:uFill>
                  <a:solidFill>
                    <a:srgbClr val="FFFFFF"/>
                  </a:solidFill>
                </a:uFill>
              </a:rPr>
              <a:t> Bins that do overlap DNASE peaks are scored using a linear classifier with a log loss function</a:t>
            </a:r>
          </a:p>
          <a:p>
            <a:pPr marL="540000" lvl="1">
              <a:buClr>
                <a:srgbClr val="000000"/>
              </a:buClr>
              <a:buSzPct val="75000"/>
            </a:pPr>
            <a:r>
              <a:rPr lang="en-US" sz="2400" spc="-1" dirty="0">
                <a:solidFill>
                  <a:srgbClr val="000000"/>
                </a:solidFill>
                <a:uFill>
                  <a:solidFill>
                    <a:srgbClr val="FFFFFF"/>
                  </a:solidFill>
                </a:uFill>
              </a:rPr>
              <a:t>- </a:t>
            </a:r>
            <a:r>
              <a:rPr lang="en-US" sz="2400" spc="-1" dirty="0" err="1">
                <a:solidFill>
                  <a:srgbClr val="000000"/>
                </a:solidFill>
                <a:uFill>
                  <a:solidFill>
                    <a:srgbClr val="FFFFFF"/>
                  </a:solidFill>
                </a:uFill>
              </a:rPr>
              <a:t>SGDClassifier</a:t>
            </a:r>
            <a:r>
              <a:rPr lang="en-US" sz="2400" spc="-1" dirty="0">
                <a:solidFill>
                  <a:srgbClr val="000000"/>
                </a:solidFill>
                <a:uFill>
                  <a:solidFill>
                    <a:srgbClr val="FFFFFF"/>
                  </a:solidFill>
                </a:uFill>
              </a:rPr>
              <a:t> in </a:t>
            </a:r>
            <a:r>
              <a:rPr lang="en-US" sz="2400" spc="-1" dirty="0" err="1">
                <a:solidFill>
                  <a:srgbClr val="000000"/>
                </a:solidFill>
                <a:uFill>
                  <a:solidFill>
                    <a:srgbClr val="FFFFFF"/>
                  </a:solidFill>
                </a:uFill>
              </a:rPr>
              <a:t>scikit</a:t>
            </a:r>
            <a:r>
              <a:rPr lang="en-US" sz="2400" spc="-1" dirty="0">
                <a:solidFill>
                  <a:srgbClr val="000000"/>
                </a:solidFill>
                <a:uFill>
                  <a:solidFill>
                    <a:srgbClr val="FFFFFF"/>
                  </a:solidFill>
                </a:uFill>
              </a:rPr>
              <a:t> learn</a:t>
            </a:r>
          </a:p>
          <a:p>
            <a:pPr marL="864000" lvl="1" indent="-324000">
              <a:buClr>
                <a:srgbClr val="000000"/>
              </a:buClr>
              <a:buSzPct val="75000"/>
              <a:buFont typeface="Symbol" charset="2"/>
              <a:buChar char=""/>
            </a:pPr>
            <a:endParaRPr lang="en-US" sz="2800" strike="noStrike" spc="-1" dirty="0">
              <a:solidFill>
                <a:srgbClr val="000000"/>
              </a:solidFill>
              <a:uFill>
                <a:solidFill>
                  <a:srgbClr val="FFFFFF"/>
                </a:solidFill>
              </a:uFill>
              <a:latin typeface="Arial"/>
            </a:endParaRPr>
          </a:p>
          <a:p>
            <a:pPr marL="432000" indent="-324000">
              <a:buClr>
                <a:srgbClr val="000000"/>
              </a:buClr>
              <a:buSzPct val="45000"/>
              <a:buFont typeface="Wingdings" charset="2"/>
              <a:buChar char=""/>
            </a:pPr>
            <a:r>
              <a:rPr lang="en-US" strike="noStrike" spc="-1" dirty="0">
                <a:solidFill>
                  <a:srgbClr val="000000"/>
                </a:solidFill>
                <a:uFill>
                  <a:solidFill>
                    <a:srgbClr val="FFFFFF"/>
                  </a:solidFill>
                </a:uFill>
                <a:latin typeface="Arial"/>
              </a:rPr>
              <a:t>Linear Classifier Input features:</a:t>
            </a:r>
            <a:endParaRPr lang="en-US" sz="2400" strike="noStrike" spc="-1" dirty="0">
              <a:solidFill>
                <a:srgbClr val="000000"/>
              </a:solidFill>
              <a:uFill>
                <a:solidFill>
                  <a:srgbClr val="FFFFFF"/>
                </a:solidFill>
              </a:uFill>
              <a:latin typeface="Arial"/>
            </a:endParaRPr>
          </a:p>
          <a:p>
            <a:pPr marL="864000" lvl="1" indent="-324000">
              <a:buClr>
                <a:srgbClr val="000000"/>
              </a:buClr>
              <a:buSzPct val="75000"/>
              <a:buFont typeface="Symbol" charset="2"/>
              <a:buChar char=""/>
            </a:pPr>
            <a:r>
              <a:rPr lang="en-US" strike="noStrike" spc="-1" dirty="0">
                <a:solidFill>
                  <a:srgbClr val="000000"/>
                </a:solidFill>
                <a:uFill>
                  <a:solidFill>
                    <a:srgbClr val="FFFFFF"/>
                  </a:solidFill>
                </a:uFill>
                <a:latin typeface="Arial"/>
              </a:rPr>
              <a:t>Known motifs: -log2(motif score) region summary statistics</a:t>
            </a:r>
            <a:endParaRPr lang="en-US" sz="2000" strike="noStrike" spc="-1" dirty="0">
              <a:solidFill>
                <a:srgbClr val="000000"/>
              </a:solidFill>
              <a:uFill>
                <a:solidFill>
                  <a:srgbClr val="FFFFFF"/>
                </a:solidFill>
              </a:uFill>
              <a:latin typeface="Arial"/>
            </a:endParaRPr>
          </a:p>
          <a:p>
            <a:pPr marL="1296000" lvl="2" indent="-288000">
              <a:buClr>
                <a:srgbClr val="000000"/>
              </a:buClr>
              <a:buSzPct val="45000"/>
              <a:buFont typeface="Wingdings" charset="2"/>
              <a:buChar char=""/>
            </a:pPr>
            <a:r>
              <a:rPr lang="en-US" sz="1600" strike="noStrike" spc="-1" dirty="0">
                <a:solidFill>
                  <a:srgbClr val="000000"/>
                </a:solidFill>
                <a:uFill>
                  <a:solidFill>
                    <a:srgbClr val="FFFFFF"/>
                  </a:solidFill>
                </a:uFill>
                <a:latin typeface="Arial"/>
              </a:rPr>
              <a:t>Max, 0.99%, 0.95%, 0.75%, 0.50%, mean</a:t>
            </a:r>
            <a:endParaRPr lang="en-US" strike="noStrike" spc="-1" dirty="0">
              <a:solidFill>
                <a:srgbClr val="000000"/>
              </a:solidFill>
              <a:uFill>
                <a:solidFill>
                  <a:srgbClr val="FFFFFF"/>
                </a:solidFill>
              </a:uFill>
              <a:latin typeface="Arial"/>
            </a:endParaRPr>
          </a:p>
          <a:p>
            <a:pPr marL="864000" lvl="1" indent="-324000">
              <a:buClr>
                <a:srgbClr val="000000"/>
              </a:buClr>
              <a:buSzPct val="75000"/>
              <a:buFont typeface="Symbol" charset="2"/>
              <a:buChar char=""/>
            </a:pPr>
            <a:r>
              <a:rPr lang="en-US" strike="noStrike" spc="-1" dirty="0">
                <a:solidFill>
                  <a:srgbClr val="000000"/>
                </a:solidFill>
                <a:uFill>
                  <a:solidFill>
                    <a:srgbClr val="FFFFFF"/>
                  </a:solidFill>
                </a:uFill>
                <a:latin typeface="Arial"/>
              </a:rPr>
              <a:t>max DNASE fold change across each bin</a:t>
            </a:r>
          </a:p>
          <a:p>
            <a:pPr marL="864000" lvl="1" indent="-324000">
              <a:buClr>
                <a:srgbClr val="000000"/>
              </a:buClr>
              <a:buSzPct val="75000"/>
              <a:buFont typeface="Symbol" charset="2"/>
              <a:buChar char=""/>
            </a:pPr>
            <a:endParaRPr lang="en-US" sz="2000" strike="noStrike" spc="-1" dirty="0">
              <a:solidFill>
                <a:srgbClr val="000000"/>
              </a:solidFill>
              <a:uFill>
                <a:solidFill>
                  <a:srgbClr val="FFFFFF"/>
                </a:solidFill>
              </a:uFill>
              <a:latin typeface="Arial"/>
            </a:endParaRPr>
          </a:p>
          <a:p>
            <a:pPr marL="432000" indent="-324000">
              <a:buClr>
                <a:srgbClr val="000000"/>
              </a:buClr>
              <a:buSzPct val="45000"/>
              <a:buFont typeface="Wingdings" charset="2"/>
              <a:buChar char=""/>
            </a:pPr>
            <a:r>
              <a:rPr lang="en-US" spc="-1" dirty="0">
                <a:solidFill>
                  <a:srgbClr val="000000"/>
                </a:solidFill>
                <a:uFill>
                  <a:solidFill>
                    <a:srgbClr val="FFFFFF"/>
                  </a:solidFill>
                </a:uFill>
                <a:latin typeface="Arial"/>
              </a:rPr>
              <a:t>T</a:t>
            </a:r>
            <a:r>
              <a:rPr lang="en-US" strike="noStrike" spc="-1" dirty="0">
                <a:solidFill>
                  <a:srgbClr val="000000"/>
                </a:solidFill>
                <a:uFill>
                  <a:solidFill>
                    <a:srgbClr val="FFFFFF"/>
                  </a:solidFill>
                </a:uFill>
                <a:latin typeface="Arial"/>
              </a:rPr>
              <a:t>raining </a:t>
            </a:r>
            <a:r>
              <a:rPr lang="en-US" spc="-1" dirty="0">
                <a:solidFill>
                  <a:srgbClr val="000000"/>
                </a:solidFill>
                <a:uFill>
                  <a:solidFill>
                    <a:srgbClr val="FFFFFF"/>
                  </a:solidFill>
                </a:uFill>
                <a:latin typeface="Arial"/>
              </a:rPr>
              <a:t>S</a:t>
            </a:r>
            <a:r>
              <a:rPr lang="en-US" strike="noStrike" spc="-1" dirty="0">
                <a:solidFill>
                  <a:srgbClr val="000000"/>
                </a:solidFill>
                <a:uFill>
                  <a:solidFill>
                    <a:srgbClr val="FFFFFF"/>
                  </a:solidFill>
                </a:uFill>
                <a:latin typeface="Arial"/>
              </a:rPr>
              <a:t>et:</a:t>
            </a:r>
            <a:endParaRPr lang="en-US" sz="2400" strike="noStrike" spc="-1" dirty="0">
              <a:solidFill>
                <a:srgbClr val="000000"/>
              </a:solidFill>
              <a:uFill>
                <a:solidFill>
                  <a:srgbClr val="FFFFFF"/>
                </a:solidFill>
              </a:uFill>
              <a:latin typeface="Arial"/>
            </a:endParaRPr>
          </a:p>
          <a:p>
            <a:pPr marL="864000" lvl="1" indent="-324000">
              <a:buClr>
                <a:srgbClr val="000000"/>
              </a:buClr>
              <a:buSzPct val="75000"/>
              <a:buFont typeface="Symbol" charset="2"/>
              <a:buChar char=""/>
            </a:pPr>
            <a:r>
              <a:rPr lang="en-US" spc="-1" dirty="0">
                <a:solidFill>
                  <a:srgbClr val="000000"/>
                </a:solidFill>
                <a:uFill>
                  <a:solidFill>
                    <a:srgbClr val="FFFFFF"/>
                  </a:solidFill>
                </a:uFill>
                <a:latin typeface="Arial"/>
              </a:rPr>
              <a:t>Binary b</a:t>
            </a:r>
            <a:r>
              <a:rPr lang="en-US" strike="noStrike" spc="-1" dirty="0">
                <a:solidFill>
                  <a:srgbClr val="000000"/>
                </a:solidFill>
                <a:uFill>
                  <a:solidFill>
                    <a:srgbClr val="FFFFFF"/>
                  </a:solidFill>
                </a:uFill>
                <a:latin typeface="Arial"/>
              </a:rPr>
              <a:t>inding data from all training cell types</a:t>
            </a:r>
            <a:endParaRPr lang="en-US" sz="2000" strike="noStrike" spc="-1" dirty="0">
              <a:solidFill>
                <a:srgbClr val="000000"/>
              </a:solidFill>
              <a:uFill>
                <a:solidFill>
                  <a:srgbClr val="FFFFFF"/>
                </a:solidFill>
              </a:uFill>
              <a:latin typeface="Arial"/>
            </a:endParaRPr>
          </a:p>
          <a:p>
            <a:pPr marL="864000" lvl="1" indent="-324000">
              <a:buClr>
                <a:srgbClr val="000000"/>
              </a:buClr>
              <a:buSzPct val="75000"/>
              <a:buFont typeface="Symbol" charset="2"/>
              <a:buChar char=""/>
            </a:pPr>
            <a:r>
              <a:rPr lang="en-US" strike="noStrike" spc="-1" dirty="0">
                <a:solidFill>
                  <a:srgbClr val="000000"/>
                </a:solidFill>
                <a:uFill>
                  <a:solidFill>
                    <a:srgbClr val="FFFFFF"/>
                  </a:solidFill>
                </a:uFill>
                <a:latin typeface="Arial"/>
              </a:rPr>
              <a:t>Genomic regions from different cell types are treated like independent observations</a:t>
            </a:r>
          </a:p>
        </p:txBody>
      </p:sp>
    </p:spTree>
    <p:extLst>
      <p:ext uri="{BB962C8B-B14F-4D97-AF65-F5344CB8AC3E}">
        <p14:creationId xmlns:p14="http://schemas.microsoft.com/office/powerpoint/2010/main" val="326140869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1608"/>
            <a:ext cx="8229600" cy="944628"/>
          </a:xfrm>
        </p:spPr>
        <p:txBody>
          <a:bodyPr>
            <a:normAutofit fontScale="90000"/>
          </a:bodyPr>
          <a:lstStyle/>
          <a:p>
            <a:pPr fontAlgn="base"/>
            <a:r>
              <a:rPr lang="en-US" sz="3600" dirty="0"/>
              <a:t>Challenge Timeline, Rounds and Leaderboard</a:t>
            </a:r>
          </a:p>
        </p:txBody>
      </p:sp>
      <p:cxnSp>
        <p:nvCxnSpPr>
          <p:cNvPr id="9" name="Straight Connector 8"/>
          <p:cNvCxnSpPr/>
          <p:nvPr/>
        </p:nvCxnSpPr>
        <p:spPr>
          <a:xfrm>
            <a:off x="0" y="990600"/>
            <a:ext cx="9144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57200" y="6324600"/>
            <a:ext cx="418654" cy="369332"/>
          </a:xfrm>
          <a:prstGeom prst="rect">
            <a:avLst/>
          </a:prstGeom>
          <a:noFill/>
        </p:spPr>
        <p:txBody>
          <a:bodyPr wrap="none" rtlCol="0">
            <a:spAutoFit/>
          </a:bodyPr>
          <a:lstStyle/>
          <a:p>
            <a:r>
              <a:rPr lang="en-US" dirty="0" smtClean="0"/>
              <a:t>16</a:t>
            </a:r>
            <a:endParaRPr lang="en-US" dirty="0"/>
          </a:p>
        </p:txBody>
      </p:sp>
      <p:pic>
        <p:nvPicPr>
          <p:cNvPr id="11" name="Picture 10" descr="bannerENCODE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13868" y="6172201"/>
            <a:ext cx="2830132" cy="691440"/>
          </a:xfrm>
          <a:prstGeom prst="rect">
            <a:avLst/>
          </a:prstGeom>
        </p:spPr>
      </p:pic>
      <p:pic>
        <p:nvPicPr>
          <p:cNvPr id="2" name="Picture 1" descr="Timeline8.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33600"/>
            <a:ext cx="9144000" cy="1996399"/>
          </a:xfrm>
          <a:prstGeom prst="rect">
            <a:avLst/>
          </a:prstGeom>
        </p:spPr>
      </p:pic>
    </p:spTree>
    <p:extLst>
      <p:ext uri="{BB962C8B-B14F-4D97-AF65-F5344CB8AC3E}">
        <p14:creationId xmlns:p14="http://schemas.microsoft.com/office/powerpoint/2010/main" val="132767135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19200"/>
            <a:ext cx="8229600" cy="4648200"/>
          </a:xfrm>
        </p:spPr>
        <p:txBody>
          <a:bodyPr>
            <a:normAutofit lnSpcReduction="10000"/>
          </a:bodyPr>
          <a:lstStyle/>
          <a:p>
            <a:pPr fontAlgn="base"/>
            <a:r>
              <a:rPr lang="en-US" sz="2800" b="1" dirty="0" smtClean="0"/>
              <a:t>Authorship</a:t>
            </a:r>
            <a:r>
              <a:rPr lang="en-US" sz="2800" i="1" dirty="0" smtClean="0"/>
              <a:t>. </a:t>
            </a:r>
            <a:r>
              <a:rPr lang="en-US" sz="2800" dirty="0"/>
              <a:t>The winning </a:t>
            </a:r>
            <a:r>
              <a:rPr lang="en-US" sz="2800" dirty="0" smtClean="0"/>
              <a:t>team(s) will </a:t>
            </a:r>
            <a:r>
              <a:rPr lang="en-US" sz="2800" dirty="0"/>
              <a:t>be invited to be byline coauthors on a manuscript submitted to </a:t>
            </a:r>
            <a:r>
              <a:rPr lang="en-US" sz="2800" i="1" dirty="0"/>
              <a:t>Cell</a:t>
            </a:r>
            <a:r>
              <a:rPr lang="en-US" sz="2800" dirty="0"/>
              <a:t>.  All participants* will be invited to </a:t>
            </a:r>
            <a:r>
              <a:rPr lang="en-US" sz="2800" dirty="0" smtClean="0"/>
              <a:t>the </a:t>
            </a:r>
            <a:r>
              <a:rPr lang="en-US" sz="2800" dirty="0"/>
              <a:t>“ENCODE-DREAM </a:t>
            </a:r>
            <a:r>
              <a:rPr lang="en-US" sz="2800" dirty="0" smtClean="0"/>
              <a:t>Community”  and included as a coauthor. </a:t>
            </a:r>
            <a:r>
              <a:rPr lang="en-US" sz="2000" dirty="0"/>
              <a:t/>
            </a:r>
            <a:br>
              <a:rPr lang="en-US" sz="2000" dirty="0"/>
            </a:br>
            <a:r>
              <a:rPr lang="en-US" sz="2000" dirty="0"/>
              <a:t>	* participation requires submission of predictions, scoring code, and 	   a write-up of the methodology to be included in the publication.  	   These are specified in the Challenge Rules</a:t>
            </a:r>
            <a:endParaRPr lang="en-US" sz="2800" dirty="0"/>
          </a:p>
          <a:p>
            <a:pPr fontAlgn="base"/>
            <a:r>
              <a:rPr lang="en-US" sz="2800" b="1" dirty="0"/>
              <a:t>DREAM Conference</a:t>
            </a:r>
            <a:r>
              <a:rPr lang="en-US" sz="2800" i="1" dirty="0"/>
              <a:t>. </a:t>
            </a:r>
            <a:r>
              <a:rPr lang="en-US" sz="2800" dirty="0"/>
              <a:t>Winning teams will be invited to present at the RECOMB/ISCB Conference on Regulatory &amp; Systems Genomics with DREAM Challenges &amp; </a:t>
            </a:r>
            <a:r>
              <a:rPr lang="en-US" sz="2800" dirty="0" err="1"/>
              <a:t>Cytoscape</a:t>
            </a:r>
            <a:r>
              <a:rPr lang="en-US" sz="2800" dirty="0"/>
              <a:t> Workshop. Nov 6-10, 2016. Phoenix, AZ.</a:t>
            </a:r>
          </a:p>
        </p:txBody>
      </p:sp>
      <p:sp>
        <p:nvSpPr>
          <p:cNvPr id="4" name="Title 3"/>
          <p:cNvSpPr>
            <a:spLocks noGrp="1"/>
          </p:cNvSpPr>
          <p:nvPr>
            <p:ph type="title"/>
          </p:nvPr>
        </p:nvSpPr>
        <p:spPr>
          <a:xfrm>
            <a:off x="457200" y="21608"/>
            <a:ext cx="8229600" cy="944628"/>
          </a:xfrm>
        </p:spPr>
        <p:txBody>
          <a:bodyPr>
            <a:normAutofit/>
          </a:bodyPr>
          <a:lstStyle/>
          <a:p>
            <a:pPr fontAlgn="base"/>
            <a:r>
              <a:rPr lang="en-US" sz="3600" dirty="0"/>
              <a:t>Challenge Incentives</a:t>
            </a:r>
          </a:p>
        </p:txBody>
      </p:sp>
      <p:cxnSp>
        <p:nvCxnSpPr>
          <p:cNvPr id="9" name="Straight Connector 8"/>
          <p:cNvCxnSpPr/>
          <p:nvPr/>
        </p:nvCxnSpPr>
        <p:spPr>
          <a:xfrm>
            <a:off x="0" y="990600"/>
            <a:ext cx="9144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57200" y="6324600"/>
            <a:ext cx="418654" cy="369332"/>
          </a:xfrm>
          <a:prstGeom prst="rect">
            <a:avLst/>
          </a:prstGeom>
          <a:noFill/>
        </p:spPr>
        <p:txBody>
          <a:bodyPr wrap="none" rtlCol="0">
            <a:spAutoFit/>
          </a:bodyPr>
          <a:lstStyle/>
          <a:p>
            <a:r>
              <a:rPr lang="en-US" dirty="0" smtClean="0"/>
              <a:t>17</a:t>
            </a:r>
            <a:endParaRPr lang="en-US" dirty="0"/>
          </a:p>
        </p:txBody>
      </p:sp>
      <p:pic>
        <p:nvPicPr>
          <p:cNvPr id="10" name="Picture 9" descr="bannerENCODE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13868" y="6172201"/>
            <a:ext cx="2830132" cy="691440"/>
          </a:xfrm>
          <a:prstGeom prst="rect">
            <a:avLst/>
          </a:prstGeom>
        </p:spPr>
      </p:pic>
    </p:spTree>
    <p:extLst>
      <p:ext uri="{BB962C8B-B14F-4D97-AF65-F5344CB8AC3E}">
        <p14:creationId xmlns:p14="http://schemas.microsoft.com/office/powerpoint/2010/main" val="39055220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1608"/>
            <a:ext cx="8229600" cy="944628"/>
          </a:xfrm>
        </p:spPr>
        <p:txBody>
          <a:bodyPr>
            <a:normAutofit/>
          </a:bodyPr>
          <a:lstStyle/>
          <a:p>
            <a:pPr fontAlgn="base"/>
            <a:r>
              <a:rPr lang="en-US" sz="3600" dirty="0"/>
              <a:t>Using Synapse</a:t>
            </a:r>
          </a:p>
        </p:txBody>
      </p:sp>
      <p:cxnSp>
        <p:nvCxnSpPr>
          <p:cNvPr id="9" name="Straight Connector 8"/>
          <p:cNvCxnSpPr/>
          <p:nvPr/>
        </p:nvCxnSpPr>
        <p:spPr>
          <a:xfrm>
            <a:off x="0" y="990600"/>
            <a:ext cx="9144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57200" y="6324600"/>
            <a:ext cx="418654" cy="369332"/>
          </a:xfrm>
          <a:prstGeom prst="rect">
            <a:avLst/>
          </a:prstGeom>
          <a:noFill/>
        </p:spPr>
        <p:txBody>
          <a:bodyPr wrap="none" rtlCol="0">
            <a:spAutoFit/>
          </a:bodyPr>
          <a:lstStyle/>
          <a:p>
            <a:r>
              <a:rPr lang="en-US" dirty="0" smtClean="0"/>
              <a:t>18</a:t>
            </a:r>
            <a:endParaRPr lang="en-US" dirty="0"/>
          </a:p>
        </p:txBody>
      </p:sp>
      <p:pic>
        <p:nvPicPr>
          <p:cNvPr id="6" name="Picture 5" descr="synapse_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512" y="1430851"/>
            <a:ext cx="4508500" cy="1092200"/>
          </a:xfrm>
          <a:prstGeom prst="rect">
            <a:avLst/>
          </a:prstGeom>
        </p:spPr>
      </p:pic>
      <p:sp>
        <p:nvSpPr>
          <p:cNvPr id="10" name="Rectangle 9"/>
          <p:cNvSpPr/>
          <p:nvPr/>
        </p:nvSpPr>
        <p:spPr>
          <a:xfrm>
            <a:off x="990600" y="2690336"/>
            <a:ext cx="7696200" cy="3354765"/>
          </a:xfrm>
          <a:prstGeom prst="rect">
            <a:avLst/>
          </a:prstGeom>
        </p:spPr>
        <p:txBody>
          <a:bodyPr wrap="square">
            <a:spAutoFit/>
          </a:bodyPr>
          <a:lstStyle/>
          <a:p>
            <a:pPr marL="285750" indent="-285750">
              <a:spcBef>
                <a:spcPts val="1200"/>
              </a:spcBef>
              <a:buFont typeface="Arial"/>
              <a:buChar char="•"/>
            </a:pPr>
            <a:r>
              <a:rPr lang="en-US" sz="3200" dirty="0"/>
              <a:t>a platform for collaborative data analysis and data sharing</a:t>
            </a:r>
          </a:p>
          <a:p>
            <a:pPr marL="285750" indent="-285750">
              <a:spcBef>
                <a:spcPts val="1200"/>
              </a:spcBef>
              <a:buFont typeface="Arial"/>
              <a:buChar char="•"/>
            </a:pPr>
            <a:r>
              <a:rPr lang="en-US" sz="3200" dirty="0"/>
              <a:t>developed by Sage Bionetworks and used to host the DREAM challenges</a:t>
            </a:r>
          </a:p>
          <a:p>
            <a:pPr marL="285750" indent="-285750">
              <a:spcBef>
                <a:spcPts val="1200"/>
              </a:spcBef>
              <a:buFont typeface="Arial"/>
              <a:buChar char="•"/>
            </a:pPr>
            <a:r>
              <a:rPr lang="en-US" sz="3200" dirty="0"/>
              <a:t>used to distribute data and coordinate scoring</a:t>
            </a:r>
          </a:p>
        </p:txBody>
      </p:sp>
      <p:pic>
        <p:nvPicPr>
          <p:cNvPr id="11" name="Picture 10" descr="sage_log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000" y="1295400"/>
            <a:ext cx="2768600" cy="1270000"/>
          </a:xfrm>
          <a:prstGeom prst="rect">
            <a:avLst/>
          </a:prstGeom>
        </p:spPr>
      </p:pic>
      <p:pic>
        <p:nvPicPr>
          <p:cNvPr id="12" name="Picture 11" descr="bannerENCODE4.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13868" y="6172201"/>
            <a:ext cx="2830132" cy="691440"/>
          </a:xfrm>
          <a:prstGeom prst="rect">
            <a:avLst/>
          </a:prstGeom>
        </p:spPr>
      </p:pic>
    </p:spTree>
    <p:extLst>
      <p:ext uri="{BB962C8B-B14F-4D97-AF65-F5344CB8AC3E}">
        <p14:creationId xmlns:p14="http://schemas.microsoft.com/office/powerpoint/2010/main" val="13176569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685800"/>
          </a:xfrm>
        </p:spPr>
        <p:txBody>
          <a:bodyPr>
            <a:noAutofit/>
          </a:bodyPr>
          <a:lstStyle/>
          <a:p>
            <a:r>
              <a:rPr lang="en-US" sz="3200" dirty="0"/>
              <a:t>Webinar Outline</a:t>
            </a:r>
          </a:p>
        </p:txBody>
      </p:sp>
      <p:sp>
        <p:nvSpPr>
          <p:cNvPr id="4" name="Slide Number Placeholder 3"/>
          <p:cNvSpPr>
            <a:spLocks noGrp="1"/>
          </p:cNvSpPr>
          <p:nvPr>
            <p:ph type="sldNum" sz="quarter" idx="12"/>
          </p:nvPr>
        </p:nvSpPr>
        <p:spPr/>
        <p:txBody>
          <a:bodyPr/>
          <a:lstStyle/>
          <a:p>
            <a:pPr>
              <a:defRPr/>
            </a:pPr>
            <a:fld id="{0C7E5831-98C1-4E51-9CCA-34396B9043C9}" type="slidenum">
              <a:rPr lang="en-US" smtClean="0"/>
              <a:pPr>
                <a:defRPr/>
              </a:pPr>
              <a:t>2</a:t>
            </a:fld>
            <a:endParaRPr lang="en-US" dirty="0"/>
          </a:p>
        </p:txBody>
      </p:sp>
      <p:sp>
        <p:nvSpPr>
          <p:cNvPr id="8" name="Content Placeholder 7"/>
          <p:cNvSpPr>
            <a:spLocks noGrp="1"/>
          </p:cNvSpPr>
          <p:nvPr>
            <p:ph idx="1"/>
          </p:nvPr>
        </p:nvSpPr>
        <p:spPr>
          <a:xfrm>
            <a:off x="130629" y="1023256"/>
            <a:ext cx="8826335" cy="4920344"/>
          </a:xfrm>
        </p:spPr>
        <p:txBody>
          <a:bodyPr>
            <a:normAutofit fontScale="92500" lnSpcReduction="20000"/>
          </a:bodyPr>
          <a:lstStyle/>
          <a:p>
            <a:pPr marL="0" indent="0" algn="ctr">
              <a:buNone/>
            </a:pPr>
            <a:r>
              <a:rPr lang="en-US" sz="2600" dirty="0"/>
              <a:t>For details please visit the ENCODE-DREAM Challenge Wiki: </a:t>
            </a:r>
            <a:br>
              <a:rPr lang="en-US" sz="2600" dirty="0"/>
            </a:br>
            <a:r>
              <a:rPr lang="en-US" sz="2600" dirty="0">
                <a:hlinkClick r:id="rId2"/>
              </a:rPr>
              <a:t>https://</a:t>
            </a:r>
            <a:r>
              <a:rPr lang="en-US" sz="2600" dirty="0" err="1">
                <a:hlinkClick r:id="rId2"/>
              </a:rPr>
              <a:t>www.synapse.org</a:t>
            </a:r>
            <a:r>
              <a:rPr lang="en-US" sz="2600" dirty="0">
                <a:hlinkClick r:id="rId2"/>
              </a:rPr>
              <a:t>/ENCODE</a:t>
            </a:r>
            <a:endParaRPr lang="en-US" sz="2600" dirty="0"/>
          </a:p>
          <a:p>
            <a:pPr marL="0" indent="0">
              <a:buNone/>
            </a:pPr>
            <a:endParaRPr lang="en-US" sz="2400" dirty="0"/>
          </a:p>
          <a:p>
            <a:r>
              <a:rPr lang="en-US" sz="2400" dirty="0"/>
              <a:t>DREAM Introduction</a:t>
            </a:r>
          </a:p>
          <a:p>
            <a:r>
              <a:rPr lang="en-US" sz="2400" dirty="0"/>
              <a:t>ENCODE-DREAM organizing team</a:t>
            </a:r>
          </a:p>
          <a:p>
            <a:r>
              <a:rPr lang="en-US" sz="2400" dirty="0"/>
              <a:t>Challenge Introduction (Objectives, Motivation)</a:t>
            </a:r>
          </a:p>
          <a:p>
            <a:r>
              <a:rPr lang="en-US" sz="2400" dirty="0"/>
              <a:t>Description of the Challenge Data (data types, how data was compiled, TFs, cell lines/cell types)</a:t>
            </a:r>
          </a:p>
          <a:p>
            <a:r>
              <a:rPr lang="en-US" sz="2400" dirty="0"/>
              <a:t>Challenge Question</a:t>
            </a:r>
          </a:p>
          <a:p>
            <a:r>
              <a:rPr lang="en-US" sz="2400" dirty="0"/>
              <a:t>Challenge Scoring Metrics</a:t>
            </a:r>
          </a:p>
          <a:p>
            <a:r>
              <a:rPr lang="en-US" sz="2400" dirty="0"/>
              <a:t>Challenge Timelines, Scoring Rounds and Leaderboards</a:t>
            </a:r>
          </a:p>
          <a:p>
            <a:r>
              <a:rPr lang="en-US" sz="2400" dirty="0"/>
              <a:t>Challenge Incentives</a:t>
            </a:r>
          </a:p>
          <a:p>
            <a:r>
              <a:rPr lang="en-US" sz="2400" dirty="0"/>
              <a:t>Live Demo (registration, teams, downloading data, submitting predictions and leaderboard)</a:t>
            </a:r>
          </a:p>
          <a:p>
            <a:r>
              <a:rPr lang="en-US" sz="2400" dirty="0"/>
              <a:t>Questions &amp; Answers Session</a:t>
            </a:r>
          </a:p>
        </p:txBody>
      </p:sp>
      <p:cxnSp>
        <p:nvCxnSpPr>
          <p:cNvPr id="12" name="Straight Connector 11"/>
          <p:cNvCxnSpPr/>
          <p:nvPr/>
        </p:nvCxnSpPr>
        <p:spPr>
          <a:xfrm>
            <a:off x="0" y="990600"/>
            <a:ext cx="9144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57200" y="6324600"/>
            <a:ext cx="301660" cy="369332"/>
          </a:xfrm>
          <a:prstGeom prst="rect">
            <a:avLst/>
          </a:prstGeom>
          <a:noFill/>
        </p:spPr>
        <p:txBody>
          <a:bodyPr wrap="none" rtlCol="0">
            <a:spAutoFit/>
          </a:bodyPr>
          <a:lstStyle/>
          <a:p>
            <a:r>
              <a:rPr lang="en-US" dirty="0"/>
              <a:t>1</a:t>
            </a:r>
          </a:p>
        </p:txBody>
      </p:sp>
      <p:pic>
        <p:nvPicPr>
          <p:cNvPr id="9" name="Picture 8" descr="bannerENCODE4.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13868" y="6172201"/>
            <a:ext cx="2830132" cy="691440"/>
          </a:xfrm>
          <a:prstGeom prst="rect">
            <a:avLst/>
          </a:prstGeom>
        </p:spPr>
      </p:pic>
    </p:spTree>
    <p:extLst>
      <p:ext uri="{BB962C8B-B14F-4D97-AF65-F5344CB8AC3E}">
        <p14:creationId xmlns:p14="http://schemas.microsoft.com/office/powerpoint/2010/main" val="71389989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1608"/>
            <a:ext cx="8229600" cy="944628"/>
          </a:xfrm>
        </p:spPr>
        <p:txBody>
          <a:bodyPr>
            <a:normAutofit/>
          </a:bodyPr>
          <a:lstStyle/>
          <a:p>
            <a:pPr fontAlgn="base"/>
            <a:r>
              <a:rPr lang="en-US" sz="3600" dirty="0"/>
              <a:t>Q &amp; A</a:t>
            </a:r>
          </a:p>
        </p:txBody>
      </p:sp>
      <p:cxnSp>
        <p:nvCxnSpPr>
          <p:cNvPr id="9" name="Straight Connector 8"/>
          <p:cNvCxnSpPr/>
          <p:nvPr/>
        </p:nvCxnSpPr>
        <p:spPr>
          <a:xfrm>
            <a:off x="0" y="990600"/>
            <a:ext cx="9144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57200" y="6324600"/>
            <a:ext cx="418654" cy="369332"/>
          </a:xfrm>
          <a:prstGeom prst="rect">
            <a:avLst/>
          </a:prstGeom>
          <a:noFill/>
        </p:spPr>
        <p:txBody>
          <a:bodyPr wrap="none" rtlCol="0">
            <a:spAutoFit/>
          </a:bodyPr>
          <a:lstStyle/>
          <a:p>
            <a:r>
              <a:rPr lang="en-US" dirty="0" smtClean="0"/>
              <a:t>19</a:t>
            </a:r>
            <a:endParaRPr lang="en-US" dirty="0"/>
          </a:p>
        </p:txBody>
      </p:sp>
      <p:pic>
        <p:nvPicPr>
          <p:cNvPr id="5" name="Picture 4"/>
          <p:cNvPicPr>
            <a:picLocks noChangeAspect="1"/>
          </p:cNvPicPr>
          <p:nvPr/>
        </p:nvPicPr>
        <p:blipFill>
          <a:blip r:embed="rId2"/>
          <a:stretch>
            <a:fillRect/>
          </a:stretch>
        </p:blipFill>
        <p:spPr>
          <a:xfrm>
            <a:off x="914400" y="1066800"/>
            <a:ext cx="7162800" cy="4719513"/>
          </a:xfrm>
          <a:prstGeom prst="rect">
            <a:avLst/>
          </a:prstGeom>
        </p:spPr>
      </p:pic>
      <p:pic>
        <p:nvPicPr>
          <p:cNvPr id="10" name="Picture 9" descr="bannerENCODE4.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13868" y="6172201"/>
            <a:ext cx="2830132" cy="691440"/>
          </a:xfrm>
          <a:prstGeom prst="rect">
            <a:avLst/>
          </a:prstGeom>
        </p:spPr>
      </p:pic>
    </p:spTree>
    <p:extLst>
      <p:ext uri="{BB962C8B-B14F-4D97-AF65-F5344CB8AC3E}">
        <p14:creationId xmlns:p14="http://schemas.microsoft.com/office/powerpoint/2010/main" val="19025224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685800"/>
          </a:xfrm>
        </p:spPr>
        <p:txBody>
          <a:bodyPr>
            <a:noAutofit/>
          </a:bodyPr>
          <a:lstStyle/>
          <a:p>
            <a:pPr algn="l"/>
            <a:r>
              <a:rPr lang="en-US" sz="2800" dirty="0"/>
              <a:t>Dialogue for Reverse Engineering </a:t>
            </a:r>
            <a:br>
              <a:rPr lang="en-US" sz="2800" dirty="0"/>
            </a:br>
            <a:r>
              <a:rPr lang="en-US" sz="2800" dirty="0"/>
              <a:t>                      Assessments and Methods</a:t>
            </a:r>
          </a:p>
        </p:txBody>
      </p:sp>
      <p:sp>
        <p:nvSpPr>
          <p:cNvPr id="4" name="Slide Number Placeholder 3"/>
          <p:cNvSpPr>
            <a:spLocks noGrp="1"/>
          </p:cNvSpPr>
          <p:nvPr>
            <p:ph type="sldNum" sz="quarter" idx="12"/>
          </p:nvPr>
        </p:nvSpPr>
        <p:spPr/>
        <p:txBody>
          <a:bodyPr/>
          <a:lstStyle/>
          <a:p>
            <a:pPr>
              <a:defRPr/>
            </a:pPr>
            <a:fld id="{0C7E5831-98C1-4E51-9CCA-34396B9043C9}" type="slidenum">
              <a:rPr lang="en-US" smtClean="0"/>
              <a:pPr>
                <a:defRPr/>
              </a:pPr>
              <a:t>3</a:t>
            </a:fld>
            <a:endParaRPr lang="en-US" dirty="0"/>
          </a:p>
        </p:txBody>
      </p:sp>
      <p:sp>
        <p:nvSpPr>
          <p:cNvPr id="8" name="Content Placeholder 7"/>
          <p:cNvSpPr>
            <a:spLocks noGrp="1"/>
          </p:cNvSpPr>
          <p:nvPr>
            <p:ph idx="1"/>
          </p:nvPr>
        </p:nvSpPr>
        <p:spPr>
          <a:xfrm>
            <a:off x="130629" y="1023256"/>
            <a:ext cx="8826335" cy="3853544"/>
          </a:xfrm>
        </p:spPr>
        <p:txBody>
          <a:bodyPr>
            <a:normAutofit/>
          </a:bodyPr>
          <a:lstStyle/>
          <a:p>
            <a:pPr marL="0" indent="0">
              <a:buNone/>
            </a:pPr>
            <a:r>
              <a:rPr lang="en-US" sz="2000" dirty="0"/>
              <a:t>DREAM Challenges pose fundamental questions about systems biology and translational medicine. Designed and run by a community of researchers from a variety of organizations, our challenges invite participants to propose solutions — fostering collaboration and building communities in the process. Expertise and institutional support are provided by Sage Bionetworks, along with the infrastructure to host challenges via their Synapse platform. Together, we share a vision allowing individuals and groups to collaborate openly so that the  “wisdom of the crowd” provides the greatest impact on science and human health.</a:t>
            </a:r>
            <a:endParaRPr lang="en-US" sz="1800" dirty="0"/>
          </a:p>
          <a:p>
            <a:pPr marL="0" indent="0">
              <a:buNone/>
            </a:pPr>
            <a:endParaRPr lang="en-US" sz="2000" dirty="0"/>
          </a:p>
        </p:txBody>
      </p:sp>
      <p:cxnSp>
        <p:nvCxnSpPr>
          <p:cNvPr id="12" name="Straight Connector 11"/>
          <p:cNvCxnSpPr/>
          <p:nvPr/>
        </p:nvCxnSpPr>
        <p:spPr>
          <a:xfrm>
            <a:off x="0" y="990600"/>
            <a:ext cx="9144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57200" y="6324600"/>
            <a:ext cx="301660" cy="369332"/>
          </a:xfrm>
          <a:prstGeom prst="rect">
            <a:avLst/>
          </a:prstGeom>
          <a:noFill/>
        </p:spPr>
        <p:txBody>
          <a:bodyPr wrap="none" rtlCol="0">
            <a:spAutoFit/>
          </a:bodyPr>
          <a:lstStyle/>
          <a:p>
            <a:r>
              <a:rPr lang="en-US" dirty="0"/>
              <a:t>2</a:t>
            </a:r>
          </a:p>
        </p:txBody>
      </p:sp>
      <p:pic>
        <p:nvPicPr>
          <p:cNvPr id="6" name="Picture 5"/>
          <p:cNvPicPr>
            <a:picLocks noChangeAspect="1"/>
          </p:cNvPicPr>
          <p:nvPr/>
        </p:nvPicPr>
        <p:blipFill>
          <a:blip r:embed="rId2"/>
          <a:stretch>
            <a:fillRect/>
          </a:stretch>
        </p:blipFill>
        <p:spPr>
          <a:xfrm>
            <a:off x="6781800" y="76200"/>
            <a:ext cx="2209800" cy="880375"/>
          </a:xfrm>
          <a:prstGeom prst="rect">
            <a:avLst/>
          </a:prstGeom>
        </p:spPr>
      </p:pic>
      <p:grpSp>
        <p:nvGrpSpPr>
          <p:cNvPr id="18" name="Group 17"/>
          <p:cNvGrpSpPr/>
          <p:nvPr/>
        </p:nvGrpSpPr>
        <p:grpSpPr>
          <a:xfrm>
            <a:off x="609600" y="4114800"/>
            <a:ext cx="7337315" cy="1727486"/>
            <a:chOff x="13651" y="3299981"/>
            <a:chExt cx="8937515" cy="2104235"/>
          </a:xfrm>
        </p:grpSpPr>
        <p:pic>
          <p:nvPicPr>
            <p:cNvPr id="19" name="Picture 18"/>
            <p:cNvPicPr>
              <a:picLocks noChangeAspect="1"/>
            </p:cNvPicPr>
            <p:nvPr/>
          </p:nvPicPr>
          <p:blipFill>
            <a:blip r:embed="rId3"/>
            <a:stretch>
              <a:fillRect/>
            </a:stretch>
          </p:blipFill>
          <p:spPr>
            <a:xfrm>
              <a:off x="13651" y="3784238"/>
              <a:ext cx="1955555" cy="1346032"/>
            </a:xfrm>
            <a:prstGeom prst="rect">
              <a:avLst/>
            </a:prstGeom>
          </p:spPr>
        </p:pic>
        <p:sp>
          <p:nvSpPr>
            <p:cNvPr id="20" name="Rectangle 19"/>
            <p:cNvSpPr/>
            <p:nvPr/>
          </p:nvSpPr>
          <p:spPr>
            <a:xfrm>
              <a:off x="1969206" y="4744558"/>
              <a:ext cx="1086898" cy="339230"/>
            </a:xfrm>
            <a:prstGeom prst="rect">
              <a:avLst/>
            </a:prstGeom>
            <a:solidFill>
              <a:schemeClr val="bg2"/>
            </a:solidFill>
            <a:ln w="28575" cmpd="sng">
              <a:solidFill>
                <a:srgbClr val="333333"/>
              </a:solidFill>
            </a:ln>
            <a:effectLst/>
            <a:scene3d>
              <a:camera prst="obliqueTopRight"/>
              <a:lightRig rig="threePt" dir="tl"/>
            </a:scene3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424596" y="3488338"/>
              <a:ext cx="1359341" cy="369332"/>
            </a:xfrm>
            <a:prstGeom prst="rect">
              <a:avLst/>
            </a:prstGeom>
            <a:noFill/>
          </p:spPr>
          <p:txBody>
            <a:bodyPr wrap="none" rtlCol="0">
              <a:spAutoFit/>
            </a:bodyPr>
            <a:lstStyle/>
            <a:p>
              <a:r>
                <a:rPr lang="en-US" dirty="0"/>
                <a:t>Challenge</a:t>
              </a:r>
            </a:p>
          </p:txBody>
        </p:sp>
        <p:sp>
          <p:nvSpPr>
            <p:cNvPr id="22" name="Rectangle 21"/>
            <p:cNvSpPr/>
            <p:nvPr/>
          </p:nvSpPr>
          <p:spPr>
            <a:xfrm>
              <a:off x="1963354" y="3540863"/>
              <a:ext cx="1086898" cy="1133823"/>
            </a:xfrm>
            <a:prstGeom prst="rect">
              <a:avLst/>
            </a:prstGeom>
            <a:solidFill>
              <a:schemeClr val="bg2"/>
            </a:solidFill>
            <a:ln w="28575" cmpd="sng">
              <a:solidFill>
                <a:srgbClr val="333333"/>
              </a:solidFill>
            </a:ln>
            <a:effectLst/>
            <a:scene3d>
              <a:camera prst="obliqueTopRight"/>
              <a:lightRig rig="threePt" dir="tl"/>
            </a:scene3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2108031" y="3856892"/>
              <a:ext cx="690175" cy="369332"/>
            </a:xfrm>
            <a:prstGeom prst="rect">
              <a:avLst/>
            </a:prstGeom>
            <a:noFill/>
          </p:spPr>
          <p:txBody>
            <a:bodyPr wrap="none" rtlCol="0">
              <a:spAutoFit/>
            </a:bodyPr>
            <a:lstStyle/>
            <a:p>
              <a:r>
                <a:rPr lang="en-US" dirty="0"/>
                <a:t>Train</a:t>
              </a:r>
            </a:p>
          </p:txBody>
        </p:sp>
        <p:sp>
          <p:nvSpPr>
            <p:cNvPr id="24" name="TextBox 23"/>
            <p:cNvSpPr txBox="1"/>
            <p:nvPr/>
          </p:nvSpPr>
          <p:spPr>
            <a:xfrm>
              <a:off x="2148477" y="4694201"/>
              <a:ext cx="589524" cy="369332"/>
            </a:xfrm>
            <a:prstGeom prst="rect">
              <a:avLst/>
            </a:prstGeom>
            <a:noFill/>
          </p:spPr>
          <p:txBody>
            <a:bodyPr wrap="none" rtlCol="0">
              <a:spAutoFit/>
            </a:bodyPr>
            <a:lstStyle/>
            <a:p>
              <a:r>
                <a:rPr lang="en-US" dirty="0"/>
                <a:t>Test</a:t>
              </a:r>
            </a:p>
          </p:txBody>
        </p:sp>
        <p:cxnSp>
          <p:nvCxnSpPr>
            <p:cNvPr id="25" name="Straight Arrow Connector 24"/>
            <p:cNvCxnSpPr/>
            <p:nvPr/>
          </p:nvCxnSpPr>
          <p:spPr>
            <a:xfrm>
              <a:off x="3056104" y="3954537"/>
              <a:ext cx="268421"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3149929" y="3299981"/>
              <a:ext cx="1406142" cy="1312149"/>
            </a:xfrm>
            <a:prstGeom prst="rect">
              <a:avLst/>
            </a:prstGeom>
            <a:noFill/>
          </p:spPr>
          <p:txBody>
            <a:bodyPr wrap="none" rtlCol="0">
              <a:spAutoFit/>
            </a:bodyPr>
            <a:lstStyle/>
            <a:p>
              <a:pPr algn="ctr"/>
              <a:r>
                <a:rPr lang="en-US" sz="1600" dirty="0"/>
                <a:t>Pose </a:t>
              </a:r>
            </a:p>
            <a:p>
              <a:pPr algn="ctr"/>
              <a:r>
                <a:rPr lang="en-US" sz="1600" dirty="0"/>
                <a:t>Challenge</a:t>
              </a:r>
            </a:p>
            <a:p>
              <a:pPr algn="ctr"/>
              <a:r>
                <a:rPr lang="en-US" sz="1600" dirty="0"/>
                <a:t>to the </a:t>
              </a:r>
            </a:p>
            <a:p>
              <a:pPr algn="ctr"/>
              <a:r>
                <a:rPr lang="en-US" sz="1600" dirty="0"/>
                <a:t>Community</a:t>
              </a:r>
            </a:p>
          </p:txBody>
        </p:sp>
        <p:cxnSp>
          <p:nvCxnSpPr>
            <p:cNvPr id="27" name="Straight Arrow Connector 26"/>
            <p:cNvCxnSpPr/>
            <p:nvPr/>
          </p:nvCxnSpPr>
          <p:spPr>
            <a:xfrm>
              <a:off x="4271662" y="3949303"/>
              <a:ext cx="327696"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pic>
          <p:nvPicPr>
            <p:cNvPr id="28" name="Picture 27"/>
            <p:cNvPicPr>
              <a:picLocks noChangeAspect="1"/>
            </p:cNvPicPr>
            <p:nvPr/>
          </p:nvPicPr>
          <p:blipFill>
            <a:blip r:embed="rId4"/>
            <a:stretch>
              <a:fillRect/>
            </a:stretch>
          </p:blipFill>
          <p:spPr>
            <a:xfrm>
              <a:off x="4620813" y="3540864"/>
              <a:ext cx="761905" cy="711111"/>
            </a:xfrm>
            <a:prstGeom prst="rect">
              <a:avLst/>
            </a:prstGeom>
          </p:spPr>
        </p:pic>
        <p:pic>
          <p:nvPicPr>
            <p:cNvPr id="29" name="Picture 28"/>
            <p:cNvPicPr>
              <a:picLocks noChangeAspect="1"/>
            </p:cNvPicPr>
            <p:nvPr/>
          </p:nvPicPr>
          <p:blipFill>
            <a:blip r:embed="rId5"/>
            <a:stretch>
              <a:fillRect/>
            </a:stretch>
          </p:blipFill>
          <p:spPr>
            <a:xfrm rot="5400000">
              <a:off x="5813275" y="3565186"/>
              <a:ext cx="993756" cy="712693"/>
            </a:xfrm>
            <a:prstGeom prst="rect">
              <a:avLst/>
            </a:prstGeom>
          </p:spPr>
        </p:pic>
        <p:pic>
          <p:nvPicPr>
            <p:cNvPr id="30" name="Picture 29"/>
            <p:cNvPicPr>
              <a:picLocks noChangeAspect="1"/>
            </p:cNvPicPr>
            <p:nvPr/>
          </p:nvPicPr>
          <p:blipFill>
            <a:blip r:embed="rId6"/>
            <a:stretch>
              <a:fillRect/>
            </a:stretch>
          </p:blipFill>
          <p:spPr>
            <a:xfrm>
              <a:off x="7082630" y="3407783"/>
              <a:ext cx="996942" cy="1016881"/>
            </a:xfrm>
            <a:prstGeom prst="rect">
              <a:avLst/>
            </a:prstGeom>
          </p:spPr>
        </p:pic>
        <p:pic>
          <p:nvPicPr>
            <p:cNvPr id="31" name="Picture 30"/>
            <p:cNvPicPr>
              <a:picLocks noChangeAspect="1"/>
            </p:cNvPicPr>
            <p:nvPr/>
          </p:nvPicPr>
          <p:blipFill>
            <a:blip r:embed="rId7"/>
            <a:stretch>
              <a:fillRect/>
            </a:stretch>
          </p:blipFill>
          <p:spPr>
            <a:xfrm>
              <a:off x="7911705" y="3640619"/>
              <a:ext cx="1025379" cy="1034068"/>
            </a:xfrm>
            <a:prstGeom prst="rect">
              <a:avLst/>
            </a:prstGeom>
          </p:spPr>
        </p:pic>
        <p:pic>
          <p:nvPicPr>
            <p:cNvPr id="32" name="Picture 31"/>
            <p:cNvPicPr>
              <a:picLocks noChangeAspect="1"/>
            </p:cNvPicPr>
            <p:nvPr/>
          </p:nvPicPr>
          <p:blipFill>
            <a:blip r:embed="rId8"/>
            <a:stretch>
              <a:fillRect/>
            </a:stretch>
          </p:blipFill>
          <p:spPr>
            <a:xfrm>
              <a:off x="7201934" y="4521004"/>
              <a:ext cx="1614383" cy="746841"/>
            </a:xfrm>
            <a:prstGeom prst="rect">
              <a:avLst/>
            </a:prstGeom>
          </p:spPr>
        </p:pic>
        <p:cxnSp>
          <p:nvCxnSpPr>
            <p:cNvPr id="33" name="Straight Arrow Connector 32"/>
            <p:cNvCxnSpPr/>
            <p:nvPr/>
          </p:nvCxnSpPr>
          <p:spPr>
            <a:xfrm>
              <a:off x="5382718" y="3924399"/>
              <a:ext cx="327696"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pic>
          <p:nvPicPr>
            <p:cNvPr id="34" name="Picture 33"/>
            <p:cNvPicPr>
              <a:picLocks noChangeAspect="1"/>
            </p:cNvPicPr>
            <p:nvPr/>
          </p:nvPicPr>
          <p:blipFill>
            <a:blip r:embed="rId5"/>
            <a:stretch>
              <a:fillRect/>
            </a:stretch>
          </p:blipFill>
          <p:spPr>
            <a:xfrm rot="5400000">
              <a:off x="5680659" y="3705135"/>
              <a:ext cx="993756" cy="712693"/>
            </a:xfrm>
            <a:prstGeom prst="rect">
              <a:avLst/>
            </a:prstGeom>
          </p:spPr>
        </p:pic>
        <p:pic>
          <p:nvPicPr>
            <p:cNvPr id="35" name="Picture 34"/>
            <p:cNvPicPr>
              <a:picLocks noChangeAspect="1"/>
            </p:cNvPicPr>
            <p:nvPr/>
          </p:nvPicPr>
          <p:blipFill>
            <a:blip r:embed="rId5"/>
            <a:stretch>
              <a:fillRect/>
            </a:stretch>
          </p:blipFill>
          <p:spPr>
            <a:xfrm rot="5400000">
              <a:off x="5569882" y="3832631"/>
              <a:ext cx="993756" cy="712693"/>
            </a:xfrm>
            <a:prstGeom prst="rect">
              <a:avLst/>
            </a:prstGeom>
          </p:spPr>
        </p:pic>
        <p:cxnSp>
          <p:nvCxnSpPr>
            <p:cNvPr id="36" name="Straight Arrow Connector 35"/>
            <p:cNvCxnSpPr/>
            <p:nvPr/>
          </p:nvCxnSpPr>
          <p:spPr>
            <a:xfrm>
              <a:off x="6666500" y="3959496"/>
              <a:ext cx="327696"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7031549" y="3365208"/>
              <a:ext cx="1919617" cy="2039008"/>
            </a:xfrm>
            <a:prstGeom prst="rect">
              <a:avLst/>
            </a:prstGeom>
            <a:noFill/>
            <a:ln w="28575" cmpd="sng">
              <a:solidFill>
                <a:srgbClr val="000000"/>
              </a:solidFill>
            </a:ln>
            <a:effectLst/>
            <a:scene3d>
              <a:camera prst="obliqueTopRight"/>
              <a:lightRig rig="threePt" dir="tl"/>
            </a:scene3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8" name="Straight Arrow Connector 37"/>
            <p:cNvCxnSpPr/>
            <p:nvPr/>
          </p:nvCxnSpPr>
          <p:spPr>
            <a:xfrm>
              <a:off x="3056104" y="4898638"/>
              <a:ext cx="3938092"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cxnSp>
        <p:nvCxnSpPr>
          <p:cNvPr id="39" name="Straight Arrow Connector 38"/>
          <p:cNvCxnSpPr/>
          <p:nvPr/>
        </p:nvCxnSpPr>
        <p:spPr>
          <a:xfrm>
            <a:off x="685800" y="4038600"/>
            <a:ext cx="7422240" cy="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flipV="1">
            <a:off x="3200400" y="3886200"/>
            <a:ext cx="0" cy="304800"/>
          </a:xfrm>
          <a:prstGeom prst="straightConnector1">
            <a:avLst/>
          </a:prstGeom>
          <a:ln>
            <a:solidFill>
              <a:srgbClr val="000000"/>
            </a:solidFill>
            <a:headEnd type="none"/>
            <a:tailEnd type="none"/>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1524000" y="3657600"/>
            <a:ext cx="1276843" cy="369332"/>
          </a:xfrm>
          <a:prstGeom prst="rect">
            <a:avLst/>
          </a:prstGeom>
          <a:noFill/>
        </p:spPr>
        <p:txBody>
          <a:bodyPr wrap="square" rtlCol="0">
            <a:spAutoFit/>
          </a:bodyPr>
          <a:lstStyle/>
          <a:p>
            <a:r>
              <a:rPr lang="en-US" dirty="0"/>
              <a:t>Design</a:t>
            </a:r>
          </a:p>
        </p:txBody>
      </p:sp>
      <p:sp>
        <p:nvSpPr>
          <p:cNvPr id="44" name="TextBox 43"/>
          <p:cNvSpPr txBox="1"/>
          <p:nvPr/>
        </p:nvSpPr>
        <p:spPr>
          <a:xfrm>
            <a:off x="3886200" y="3657600"/>
            <a:ext cx="1701127" cy="369332"/>
          </a:xfrm>
          <a:prstGeom prst="rect">
            <a:avLst/>
          </a:prstGeom>
          <a:noFill/>
        </p:spPr>
        <p:txBody>
          <a:bodyPr wrap="square" rtlCol="0">
            <a:spAutoFit/>
          </a:bodyPr>
          <a:lstStyle/>
          <a:p>
            <a:r>
              <a:rPr lang="en-US" dirty="0"/>
              <a:t>Open Challenge</a:t>
            </a:r>
          </a:p>
        </p:txBody>
      </p:sp>
      <p:sp>
        <p:nvSpPr>
          <p:cNvPr id="45" name="TextBox 44"/>
          <p:cNvSpPr txBox="1"/>
          <p:nvPr/>
        </p:nvSpPr>
        <p:spPr>
          <a:xfrm>
            <a:off x="6705600" y="3657600"/>
            <a:ext cx="1054803" cy="369332"/>
          </a:xfrm>
          <a:prstGeom prst="rect">
            <a:avLst/>
          </a:prstGeom>
          <a:noFill/>
        </p:spPr>
        <p:txBody>
          <a:bodyPr wrap="square" rtlCol="0">
            <a:spAutoFit/>
          </a:bodyPr>
          <a:lstStyle/>
          <a:p>
            <a:r>
              <a:rPr lang="en-US" dirty="0"/>
              <a:t>Scoring</a:t>
            </a:r>
          </a:p>
        </p:txBody>
      </p:sp>
      <p:sp>
        <p:nvSpPr>
          <p:cNvPr id="50" name="TextBox 49"/>
          <p:cNvSpPr txBox="1"/>
          <p:nvPr/>
        </p:nvSpPr>
        <p:spPr>
          <a:xfrm>
            <a:off x="2057400" y="6096000"/>
            <a:ext cx="2868882" cy="646331"/>
          </a:xfrm>
          <a:prstGeom prst="rect">
            <a:avLst/>
          </a:prstGeom>
          <a:noFill/>
        </p:spPr>
        <p:txBody>
          <a:bodyPr wrap="none" rtlCol="0">
            <a:spAutoFit/>
          </a:bodyPr>
          <a:lstStyle/>
          <a:p>
            <a:r>
              <a:rPr lang="en-US" dirty="0">
                <a:hlinkClick r:id="rId9"/>
              </a:rPr>
              <a:t>http://dreamchallenges.org/</a:t>
            </a:r>
            <a:endParaRPr lang="en-US" dirty="0"/>
          </a:p>
          <a:p>
            <a:endParaRPr lang="en-US" dirty="0"/>
          </a:p>
        </p:txBody>
      </p:sp>
      <p:cxnSp>
        <p:nvCxnSpPr>
          <p:cNvPr id="58" name="Straight Arrow Connector 57"/>
          <p:cNvCxnSpPr/>
          <p:nvPr/>
        </p:nvCxnSpPr>
        <p:spPr>
          <a:xfrm flipV="1">
            <a:off x="685800" y="3886200"/>
            <a:ext cx="0" cy="304800"/>
          </a:xfrm>
          <a:prstGeom prst="straightConnector1">
            <a:avLst/>
          </a:prstGeom>
          <a:ln>
            <a:solidFill>
              <a:srgbClr val="00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p:nvPr/>
        </p:nvCxnSpPr>
        <p:spPr>
          <a:xfrm flipV="1">
            <a:off x="6248400" y="3886200"/>
            <a:ext cx="0" cy="304800"/>
          </a:xfrm>
          <a:prstGeom prst="straightConnector1">
            <a:avLst/>
          </a:prstGeom>
          <a:ln>
            <a:solidFill>
              <a:srgbClr val="000000"/>
            </a:solidFill>
            <a:headEnd type="none"/>
            <a:tailEnd type="none"/>
          </a:ln>
        </p:spPr>
        <p:style>
          <a:lnRef idx="2">
            <a:schemeClr val="accent1"/>
          </a:lnRef>
          <a:fillRef idx="0">
            <a:schemeClr val="accent1"/>
          </a:fillRef>
          <a:effectRef idx="1">
            <a:schemeClr val="accent1"/>
          </a:effectRef>
          <a:fontRef idx="minor">
            <a:schemeClr val="tx1"/>
          </a:fontRef>
        </p:style>
      </p:cxnSp>
      <p:pic>
        <p:nvPicPr>
          <p:cNvPr id="40" name="Picture 39" descr="bannerENCODE4.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313868" y="6172201"/>
            <a:ext cx="2830132" cy="691440"/>
          </a:xfrm>
          <a:prstGeom prst="rect">
            <a:avLst/>
          </a:prstGeom>
        </p:spPr>
      </p:pic>
    </p:spTree>
    <p:extLst>
      <p:ext uri="{BB962C8B-B14F-4D97-AF65-F5344CB8AC3E}">
        <p14:creationId xmlns:p14="http://schemas.microsoft.com/office/powerpoint/2010/main" val="245556084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685800"/>
          </a:xfrm>
        </p:spPr>
        <p:txBody>
          <a:bodyPr>
            <a:noAutofit/>
          </a:bodyPr>
          <a:lstStyle/>
          <a:p>
            <a:r>
              <a:rPr lang="en-US" sz="3200" dirty="0"/>
              <a:t>ENCODE-DREAM organizing team</a:t>
            </a:r>
          </a:p>
        </p:txBody>
      </p:sp>
      <p:sp>
        <p:nvSpPr>
          <p:cNvPr id="4" name="Slide Number Placeholder 3"/>
          <p:cNvSpPr>
            <a:spLocks noGrp="1"/>
          </p:cNvSpPr>
          <p:nvPr>
            <p:ph type="sldNum" sz="quarter" idx="12"/>
          </p:nvPr>
        </p:nvSpPr>
        <p:spPr/>
        <p:txBody>
          <a:bodyPr/>
          <a:lstStyle/>
          <a:p>
            <a:pPr>
              <a:defRPr/>
            </a:pPr>
            <a:fld id="{0C7E5831-98C1-4E51-9CCA-34396B9043C9}" type="slidenum">
              <a:rPr lang="en-US" smtClean="0"/>
              <a:pPr>
                <a:defRPr/>
              </a:pPr>
              <a:t>4</a:t>
            </a:fld>
            <a:endParaRPr lang="en-US" dirty="0"/>
          </a:p>
        </p:txBody>
      </p:sp>
      <p:cxnSp>
        <p:nvCxnSpPr>
          <p:cNvPr id="12" name="Straight Connector 11"/>
          <p:cNvCxnSpPr/>
          <p:nvPr/>
        </p:nvCxnSpPr>
        <p:spPr>
          <a:xfrm>
            <a:off x="0" y="990600"/>
            <a:ext cx="9144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57200" y="6324600"/>
            <a:ext cx="301660" cy="369332"/>
          </a:xfrm>
          <a:prstGeom prst="rect">
            <a:avLst/>
          </a:prstGeom>
          <a:noFill/>
        </p:spPr>
        <p:txBody>
          <a:bodyPr wrap="none" rtlCol="0">
            <a:spAutoFit/>
          </a:bodyPr>
          <a:lstStyle/>
          <a:p>
            <a:r>
              <a:rPr lang="en-US" dirty="0"/>
              <a:t>3</a:t>
            </a:r>
          </a:p>
        </p:txBody>
      </p:sp>
      <p:pic>
        <p:nvPicPr>
          <p:cNvPr id="9" name="Picture 8" descr="bannerENCODE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13868" y="6172201"/>
            <a:ext cx="2830132" cy="691440"/>
          </a:xfrm>
          <a:prstGeom prst="rect">
            <a:avLst/>
          </a:prstGeom>
        </p:spPr>
      </p:pic>
      <p:sp>
        <p:nvSpPr>
          <p:cNvPr id="3" name="TextBox 2"/>
          <p:cNvSpPr txBox="1"/>
          <p:nvPr/>
        </p:nvSpPr>
        <p:spPr>
          <a:xfrm>
            <a:off x="228600" y="1219200"/>
            <a:ext cx="914358" cy="369332"/>
          </a:xfrm>
          <a:prstGeom prst="rect">
            <a:avLst/>
          </a:prstGeom>
          <a:noFill/>
        </p:spPr>
        <p:txBody>
          <a:bodyPr wrap="none" rtlCol="0">
            <a:spAutoFit/>
          </a:bodyPr>
          <a:lstStyle/>
          <a:p>
            <a:r>
              <a:rPr lang="en-US" b="1" dirty="0"/>
              <a:t>DREAM</a:t>
            </a:r>
          </a:p>
        </p:txBody>
      </p:sp>
      <p:sp>
        <p:nvSpPr>
          <p:cNvPr id="13" name="TextBox 12"/>
          <p:cNvSpPr txBox="1"/>
          <p:nvPr/>
        </p:nvSpPr>
        <p:spPr>
          <a:xfrm>
            <a:off x="4953000" y="1219200"/>
            <a:ext cx="977025" cy="369332"/>
          </a:xfrm>
          <a:prstGeom prst="rect">
            <a:avLst/>
          </a:prstGeom>
          <a:noFill/>
        </p:spPr>
        <p:txBody>
          <a:bodyPr wrap="none" rtlCol="0">
            <a:spAutoFit/>
          </a:bodyPr>
          <a:lstStyle/>
          <a:p>
            <a:r>
              <a:rPr lang="en-US" b="1" dirty="0"/>
              <a:t>ENCODE</a:t>
            </a:r>
          </a:p>
        </p:txBody>
      </p:sp>
      <p:sp>
        <p:nvSpPr>
          <p:cNvPr id="5" name="TextBox 4"/>
          <p:cNvSpPr txBox="1"/>
          <p:nvPr/>
        </p:nvSpPr>
        <p:spPr>
          <a:xfrm>
            <a:off x="304800" y="1524000"/>
            <a:ext cx="4771220" cy="2031325"/>
          </a:xfrm>
          <a:prstGeom prst="rect">
            <a:avLst/>
          </a:prstGeom>
          <a:noFill/>
        </p:spPr>
        <p:txBody>
          <a:bodyPr wrap="none" rtlCol="0">
            <a:spAutoFit/>
          </a:bodyPr>
          <a:lstStyle/>
          <a:p>
            <a:r>
              <a:rPr lang="en-US" dirty="0"/>
              <a:t>Rani Powers, University of Colorado</a:t>
            </a:r>
          </a:p>
          <a:p>
            <a:r>
              <a:rPr lang="en-US" dirty="0"/>
              <a:t>Elise </a:t>
            </a:r>
            <a:r>
              <a:rPr lang="en-US" dirty="0" err="1"/>
              <a:t>Blaese</a:t>
            </a:r>
            <a:r>
              <a:rPr lang="en-US" dirty="0"/>
              <a:t>, IBM</a:t>
            </a:r>
          </a:p>
          <a:p>
            <a:r>
              <a:rPr lang="en-US" dirty="0"/>
              <a:t>Gustavo </a:t>
            </a:r>
            <a:r>
              <a:rPr lang="en-US" dirty="0" err="1"/>
              <a:t>Stolovitzky</a:t>
            </a:r>
            <a:r>
              <a:rPr lang="en-US" dirty="0"/>
              <a:t> (</a:t>
            </a:r>
            <a:r>
              <a:rPr lang="en-US" dirty="0">
                <a:hlinkClick r:id="rId3"/>
              </a:rPr>
              <a:t>gustavo@us.ibm.com</a:t>
            </a:r>
            <a:r>
              <a:rPr lang="en-US" dirty="0"/>
              <a:t>)</a:t>
            </a:r>
          </a:p>
          <a:p>
            <a:r>
              <a:rPr lang="en-US" dirty="0"/>
              <a:t>Robert </a:t>
            </a:r>
            <a:r>
              <a:rPr lang="en-US" dirty="0" err="1"/>
              <a:t>Kueffner</a:t>
            </a:r>
            <a:r>
              <a:rPr lang="en-US" dirty="0"/>
              <a:t> (</a:t>
            </a:r>
            <a:r>
              <a:rPr lang="en-US" dirty="0">
                <a:hlinkClick r:id="rId4"/>
              </a:rPr>
              <a:t>robert.kueffner@bio.ifi.lmu.de</a:t>
            </a:r>
            <a:r>
              <a:rPr lang="en-US" dirty="0"/>
              <a:t>)</a:t>
            </a:r>
          </a:p>
          <a:p>
            <a:r>
              <a:rPr lang="en-US" dirty="0"/>
              <a:t>Laura Heiser (</a:t>
            </a:r>
            <a:r>
              <a:rPr lang="en-US" dirty="0">
                <a:hlinkClick r:id="rId5"/>
              </a:rPr>
              <a:t>heiserl@ohsu.edu</a:t>
            </a:r>
            <a:r>
              <a:rPr lang="en-US" dirty="0"/>
              <a:t>)</a:t>
            </a:r>
          </a:p>
          <a:p>
            <a:r>
              <a:rPr lang="en-US" dirty="0"/>
              <a:t>James Costello (</a:t>
            </a:r>
            <a:r>
              <a:rPr lang="en-US" dirty="0">
                <a:hlinkClick r:id="rId6"/>
              </a:rPr>
              <a:t>james.costello@ucdenver.edu</a:t>
            </a:r>
            <a:r>
              <a:rPr lang="en-US" dirty="0"/>
              <a:t>)</a:t>
            </a:r>
          </a:p>
          <a:p>
            <a:endParaRPr lang="en-US" dirty="0"/>
          </a:p>
        </p:txBody>
      </p:sp>
      <p:sp>
        <p:nvSpPr>
          <p:cNvPr id="14" name="TextBox 13"/>
          <p:cNvSpPr txBox="1"/>
          <p:nvPr/>
        </p:nvSpPr>
        <p:spPr>
          <a:xfrm>
            <a:off x="5050739" y="1524000"/>
            <a:ext cx="4095545" cy="1477328"/>
          </a:xfrm>
          <a:prstGeom prst="rect">
            <a:avLst/>
          </a:prstGeom>
          <a:noFill/>
        </p:spPr>
        <p:txBody>
          <a:bodyPr wrap="none" rtlCol="0">
            <a:spAutoFit/>
          </a:bodyPr>
          <a:lstStyle/>
          <a:p>
            <a:r>
              <a:rPr lang="en-US" dirty="0"/>
              <a:t>Mike </a:t>
            </a:r>
            <a:r>
              <a:rPr lang="en-US" dirty="0" err="1"/>
              <a:t>Pazin</a:t>
            </a:r>
            <a:r>
              <a:rPr lang="en-US" dirty="0"/>
              <a:t>, NIH</a:t>
            </a:r>
          </a:p>
          <a:p>
            <a:r>
              <a:rPr lang="en-US" dirty="0"/>
              <a:t>Nathan Boley (</a:t>
            </a:r>
            <a:r>
              <a:rPr lang="en-US" dirty="0">
                <a:hlinkClick r:id="rId7"/>
              </a:rPr>
              <a:t>npboley@gmail.com</a:t>
            </a:r>
            <a:r>
              <a:rPr lang="en-US" dirty="0"/>
              <a:t>)</a:t>
            </a:r>
          </a:p>
          <a:p>
            <a:r>
              <a:rPr lang="en-US" dirty="0" err="1"/>
              <a:t>Jin-wook</a:t>
            </a:r>
            <a:r>
              <a:rPr lang="en-US" dirty="0"/>
              <a:t> Lee</a:t>
            </a:r>
          </a:p>
          <a:p>
            <a:r>
              <a:rPr lang="en-US" dirty="0" err="1"/>
              <a:t>Anshul</a:t>
            </a:r>
            <a:r>
              <a:rPr lang="en-US" dirty="0"/>
              <a:t> </a:t>
            </a:r>
            <a:r>
              <a:rPr lang="en-US" dirty="0" err="1"/>
              <a:t>Kundaje</a:t>
            </a:r>
            <a:r>
              <a:rPr lang="en-US" dirty="0"/>
              <a:t> (</a:t>
            </a:r>
            <a:r>
              <a:rPr lang="en-US" dirty="0">
                <a:hlinkClick r:id="rId8"/>
              </a:rPr>
              <a:t>akundaje@stanford.edu</a:t>
            </a:r>
            <a:r>
              <a:rPr lang="en-US" dirty="0"/>
              <a:t>)</a:t>
            </a:r>
          </a:p>
          <a:p>
            <a:endParaRPr lang="en-US" dirty="0"/>
          </a:p>
        </p:txBody>
      </p:sp>
      <p:sp>
        <p:nvSpPr>
          <p:cNvPr id="6" name="TextBox 5"/>
          <p:cNvSpPr txBox="1"/>
          <p:nvPr/>
        </p:nvSpPr>
        <p:spPr>
          <a:xfrm>
            <a:off x="381000" y="3733800"/>
            <a:ext cx="3777334" cy="2585323"/>
          </a:xfrm>
          <a:prstGeom prst="rect">
            <a:avLst/>
          </a:prstGeom>
          <a:noFill/>
        </p:spPr>
        <p:txBody>
          <a:bodyPr wrap="none" rtlCol="0">
            <a:spAutoFit/>
          </a:bodyPr>
          <a:lstStyle/>
          <a:p>
            <a:r>
              <a:rPr lang="en-US" dirty="0"/>
              <a:t>Elias </a:t>
            </a:r>
            <a:r>
              <a:rPr lang="en-US" dirty="0" err="1"/>
              <a:t>Chabub</a:t>
            </a:r>
            <a:r>
              <a:rPr lang="en-US" dirty="0"/>
              <a:t> </a:t>
            </a:r>
            <a:r>
              <a:rPr lang="en-US" dirty="0" err="1"/>
              <a:t>Neto</a:t>
            </a:r>
            <a:endParaRPr lang="en-US" dirty="0"/>
          </a:p>
          <a:p>
            <a:r>
              <a:rPr lang="en-US" dirty="0" err="1"/>
              <a:t>Thea</a:t>
            </a:r>
            <a:r>
              <a:rPr lang="en-US" dirty="0"/>
              <a:t> Norman</a:t>
            </a:r>
          </a:p>
          <a:p>
            <a:r>
              <a:rPr lang="en-US" dirty="0"/>
              <a:t>Amy Truong</a:t>
            </a:r>
          </a:p>
          <a:p>
            <a:r>
              <a:rPr lang="en-US" dirty="0"/>
              <a:t>Chris Bare</a:t>
            </a:r>
          </a:p>
          <a:p>
            <a:r>
              <a:rPr lang="en-US" dirty="0"/>
              <a:t>Thomas Yu</a:t>
            </a:r>
          </a:p>
          <a:p>
            <a:r>
              <a:rPr lang="en-US" dirty="0"/>
              <a:t>Stephen Friend</a:t>
            </a:r>
          </a:p>
          <a:p>
            <a:r>
              <a:rPr lang="en-US" dirty="0"/>
              <a:t>Lara </a:t>
            </a:r>
            <a:r>
              <a:rPr lang="en-US" dirty="0" err="1"/>
              <a:t>Mangravite</a:t>
            </a:r>
            <a:endParaRPr lang="en-US" dirty="0"/>
          </a:p>
          <a:p>
            <a:r>
              <a:rPr lang="en-US" dirty="0"/>
              <a:t>Bruce Hoff (</a:t>
            </a:r>
            <a:r>
              <a:rPr lang="en-US" dirty="0">
                <a:hlinkClick r:id="rId9"/>
              </a:rPr>
              <a:t>bruce.hoff@sagebase.org</a:t>
            </a:r>
            <a:r>
              <a:rPr lang="en-US" dirty="0"/>
              <a:t>)</a:t>
            </a:r>
          </a:p>
          <a:p>
            <a:endParaRPr lang="en-US" dirty="0"/>
          </a:p>
        </p:txBody>
      </p:sp>
      <p:sp>
        <p:nvSpPr>
          <p:cNvPr id="15" name="TextBox 14"/>
          <p:cNvSpPr txBox="1"/>
          <p:nvPr/>
        </p:nvSpPr>
        <p:spPr>
          <a:xfrm>
            <a:off x="304800" y="3440668"/>
            <a:ext cx="1896861" cy="369332"/>
          </a:xfrm>
          <a:prstGeom prst="rect">
            <a:avLst/>
          </a:prstGeom>
          <a:noFill/>
        </p:spPr>
        <p:txBody>
          <a:bodyPr wrap="none" rtlCol="0">
            <a:spAutoFit/>
          </a:bodyPr>
          <a:lstStyle/>
          <a:p>
            <a:r>
              <a:rPr lang="en-US" b="1" dirty="0"/>
              <a:t>Sage Bionetworks</a:t>
            </a:r>
          </a:p>
        </p:txBody>
      </p:sp>
    </p:spTree>
    <p:extLst>
      <p:ext uri="{BB962C8B-B14F-4D97-AF65-F5344CB8AC3E}">
        <p14:creationId xmlns:p14="http://schemas.microsoft.com/office/powerpoint/2010/main" val="155238877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685800"/>
          </a:xfrm>
        </p:spPr>
        <p:txBody>
          <a:bodyPr>
            <a:noAutofit/>
          </a:bodyPr>
          <a:lstStyle/>
          <a:p>
            <a:r>
              <a:rPr lang="en-US" sz="3200" dirty="0"/>
              <a:t>ENCODE-DREAM Challenge Objective</a:t>
            </a:r>
          </a:p>
        </p:txBody>
      </p:sp>
      <p:sp>
        <p:nvSpPr>
          <p:cNvPr id="4" name="Slide Number Placeholder 3"/>
          <p:cNvSpPr>
            <a:spLocks noGrp="1"/>
          </p:cNvSpPr>
          <p:nvPr>
            <p:ph type="sldNum" sz="quarter" idx="12"/>
          </p:nvPr>
        </p:nvSpPr>
        <p:spPr/>
        <p:txBody>
          <a:bodyPr/>
          <a:lstStyle/>
          <a:p>
            <a:pPr>
              <a:defRPr/>
            </a:pPr>
            <a:fld id="{0C7E5831-98C1-4E51-9CCA-34396B9043C9}" type="slidenum">
              <a:rPr lang="en-US" smtClean="0"/>
              <a:pPr>
                <a:defRPr/>
              </a:pPr>
              <a:t>5</a:t>
            </a:fld>
            <a:endParaRPr lang="en-US" dirty="0"/>
          </a:p>
        </p:txBody>
      </p:sp>
      <p:sp>
        <p:nvSpPr>
          <p:cNvPr id="8" name="Content Placeholder 7"/>
          <p:cNvSpPr>
            <a:spLocks noGrp="1"/>
          </p:cNvSpPr>
          <p:nvPr>
            <p:ph idx="1"/>
          </p:nvPr>
        </p:nvSpPr>
        <p:spPr>
          <a:xfrm>
            <a:off x="4695019" y="1265995"/>
            <a:ext cx="3352800" cy="1297618"/>
          </a:xfrm>
        </p:spPr>
        <p:txBody>
          <a:bodyPr>
            <a:normAutofit fontScale="92500" lnSpcReduction="20000"/>
          </a:bodyPr>
          <a:lstStyle/>
          <a:p>
            <a:pPr marL="0" indent="0">
              <a:buNone/>
            </a:pPr>
            <a:r>
              <a:rPr lang="en-US" sz="2000" i="1" dirty="0"/>
              <a:t>Experimental measurement of in vivo binding profiles of every transcription factor (TF) in every condition and cell type is infeasible!</a:t>
            </a:r>
          </a:p>
        </p:txBody>
      </p:sp>
      <p:cxnSp>
        <p:nvCxnSpPr>
          <p:cNvPr id="12" name="Straight Connector 11"/>
          <p:cNvCxnSpPr/>
          <p:nvPr/>
        </p:nvCxnSpPr>
        <p:spPr>
          <a:xfrm>
            <a:off x="0" y="990600"/>
            <a:ext cx="9144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57200" y="6324600"/>
            <a:ext cx="301660" cy="369332"/>
          </a:xfrm>
          <a:prstGeom prst="rect">
            <a:avLst/>
          </a:prstGeom>
          <a:noFill/>
        </p:spPr>
        <p:txBody>
          <a:bodyPr wrap="none" rtlCol="0">
            <a:spAutoFit/>
          </a:bodyPr>
          <a:lstStyle/>
          <a:p>
            <a:r>
              <a:rPr lang="en-US" dirty="0"/>
              <a:t>4</a:t>
            </a:r>
          </a:p>
        </p:txBody>
      </p:sp>
      <p:pic>
        <p:nvPicPr>
          <p:cNvPr id="9" name="Picture 8" descr="bannerENCODE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13868" y="6172201"/>
            <a:ext cx="2830132" cy="691440"/>
          </a:xfrm>
          <a:prstGeom prst="rect">
            <a:avLst/>
          </a:prstGeom>
        </p:spPr>
      </p:pic>
      <p:pic>
        <p:nvPicPr>
          <p:cNvPr id="3" name="Picture 2"/>
          <p:cNvPicPr>
            <a:picLocks noChangeAspect="1"/>
          </p:cNvPicPr>
          <p:nvPr/>
        </p:nvPicPr>
        <p:blipFill rotWithShape="1">
          <a:blip r:embed="rId3"/>
          <a:srcRect t="6964" r="3724"/>
          <a:stretch/>
        </p:blipFill>
        <p:spPr>
          <a:xfrm>
            <a:off x="541388" y="1058631"/>
            <a:ext cx="3938876" cy="1634604"/>
          </a:xfrm>
          <a:prstGeom prst="rect">
            <a:avLst/>
          </a:prstGeom>
        </p:spPr>
      </p:pic>
      <p:sp>
        <p:nvSpPr>
          <p:cNvPr id="14" name="Content Placeholder 7"/>
          <p:cNvSpPr txBox="1">
            <a:spLocks/>
          </p:cNvSpPr>
          <p:nvPr/>
        </p:nvSpPr>
        <p:spPr>
          <a:xfrm>
            <a:off x="189444" y="2655687"/>
            <a:ext cx="8937171" cy="419434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2400" b="1" dirty="0">
                <a:solidFill>
                  <a:srgbClr val="FF0000"/>
                </a:solidFill>
              </a:rPr>
              <a:t>Objective: Can we computationally predict </a:t>
            </a:r>
            <a:r>
              <a:rPr lang="en-US" sz="2400" b="1" i="1" dirty="0">
                <a:solidFill>
                  <a:srgbClr val="FF0000"/>
                </a:solidFill>
              </a:rPr>
              <a:t>in vivo</a:t>
            </a:r>
            <a:r>
              <a:rPr lang="en-US" sz="2400" b="1" dirty="0">
                <a:solidFill>
                  <a:srgbClr val="FF0000"/>
                </a:solidFill>
              </a:rPr>
              <a:t> TF binding?</a:t>
            </a:r>
          </a:p>
          <a:p>
            <a:r>
              <a:rPr lang="en-US" sz="2400" dirty="0"/>
              <a:t>We provide </a:t>
            </a:r>
            <a:r>
              <a:rPr lang="en-US" sz="2400" i="1" dirty="0"/>
              <a:t>in vivo</a:t>
            </a:r>
            <a:r>
              <a:rPr lang="en-US" sz="2400" dirty="0"/>
              <a:t> binding data for diverse TFs in reference cell types</a:t>
            </a:r>
          </a:p>
          <a:p>
            <a:r>
              <a:rPr lang="en-US" sz="2400" dirty="0"/>
              <a:t>Participants predict </a:t>
            </a:r>
            <a:r>
              <a:rPr lang="en-US" sz="2400" i="1" dirty="0"/>
              <a:t>in vivo</a:t>
            </a:r>
            <a:r>
              <a:rPr lang="en-US" sz="2400" dirty="0"/>
              <a:t> binding in new cell types</a:t>
            </a:r>
          </a:p>
          <a:p>
            <a:r>
              <a:rPr lang="en-US" sz="2400" dirty="0"/>
              <a:t>Participants develop predictive models that integrate key input data types: (1) DNA sequence, (2) </a:t>
            </a:r>
            <a:r>
              <a:rPr lang="en-US" sz="2400" i="1" dirty="0"/>
              <a:t>in vitro</a:t>
            </a:r>
            <a:r>
              <a:rPr lang="en-US" sz="2400" dirty="0"/>
              <a:t> DNA shape parameters (3) </a:t>
            </a:r>
            <a:r>
              <a:rPr lang="en-US" sz="2400" i="1" dirty="0"/>
              <a:t>in vivo</a:t>
            </a:r>
            <a:r>
              <a:rPr lang="en-US" sz="2400" dirty="0"/>
              <a:t> chromatin accessibility (4) gene expression</a:t>
            </a:r>
          </a:p>
          <a:p>
            <a:r>
              <a:rPr lang="en-US" sz="2400" dirty="0"/>
              <a:t>We perform systematic comparisons to benchmark and identify methods with best predictive performance</a:t>
            </a:r>
          </a:p>
        </p:txBody>
      </p:sp>
    </p:spTree>
    <p:extLst>
      <p:ext uri="{BB962C8B-B14F-4D97-AF65-F5344CB8AC3E}">
        <p14:creationId xmlns:p14="http://schemas.microsoft.com/office/powerpoint/2010/main" val="259334186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1608"/>
            <a:ext cx="8229600" cy="944628"/>
          </a:xfrm>
        </p:spPr>
        <p:txBody>
          <a:bodyPr>
            <a:normAutofit fontScale="90000"/>
          </a:bodyPr>
          <a:lstStyle/>
          <a:p>
            <a:pPr fontAlgn="base"/>
            <a:r>
              <a:rPr lang="en-US" sz="3600" dirty="0"/>
              <a:t>Description of Challenge Data</a:t>
            </a:r>
            <a:br>
              <a:rPr lang="en-US" sz="3600" dirty="0"/>
            </a:br>
            <a:r>
              <a:rPr lang="en-US" sz="3600" dirty="0"/>
              <a:t>Overview</a:t>
            </a:r>
          </a:p>
        </p:txBody>
      </p:sp>
      <p:cxnSp>
        <p:nvCxnSpPr>
          <p:cNvPr id="9" name="Straight Connector 8"/>
          <p:cNvCxnSpPr/>
          <p:nvPr/>
        </p:nvCxnSpPr>
        <p:spPr>
          <a:xfrm>
            <a:off x="0" y="990600"/>
            <a:ext cx="9144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57200" y="6324600"/>
            <a:ext cx="301660" cy="369332"/>
          </a:xfrm>
          <a:prstGeom prst="rect">
            <a:avLst/>
          </a:prstGeom>
          <a:noFill/>
        </p:spPr>
        <p:txBody>
          <a:bodyPr wrap="none" rtlCol="0">
            <a:spAutoFit/>
          </a:bodyPr>
          <a:lstStyle/>
          <a:p>
            <a:r>
              <a:rPr lang="en-US" dirty="0"/>
              <a:t>5</a:t>
            </a:r>
          </a:p>
        </p:txBody>
      </p:sp>
      <p:pic>
        <p:nvPicPr>
          <p:cNvPr id="10" name="Picture 9" descr="bannerENCODE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13868" y="6172201"/>
            <a:ext cx="2830132" cy="691440"/>
          </a:xfrm>
          <a:prstGeom prst="rect">
            <a:avLst/>
          </a:prstGeom>
        </p:spPr>
      </p:pic>
      <p:sp>
        <p:nvSpPr>
          <p:cNvPr id="2" name="TextBox 1"/>
          <p:cNvSpPr txBox="1"/>
          <p:nvPr/>
        </p:nvSpPr>
        <p:spPr>
          <a:xfrm>
            <a:off x="228600" y="1040249"/>
            <a:ext cx="8763000" cy="3724096"/>
          </a:xfrm>
          <a:prstGeom prst="rect">
            <a:avLst/>
          </a:prstGeom>
          <a:noFill/>
        </p:spPr>
        <p:txBody>
          <a:bodyPr wrap="square" rtlCol="0">
            <a:spAutoFit/>
          </a:bodyPr>
          <a:lstStyle/>
          <a:p>
            <a:pPr algn="ctr"/>
            <a:r>
              <a:rPr lang="en-US" sz="2000" b="1" u="sng" dirty="0"/>
              <a:t>Genome-wide in-vivo TF binding data</a:t>
            </a:r>
          </a:p>
          <a:p>
            <a:pPr marL="285750" indent="-285750">
              <a:buFont typeface="Arial" panose="020B0604020202020204" pitchFamily="34" charset="0"/>
              <a:buChar char="•"/>
            </a:pPr>
            <a:r>
              <a:rPr lang="en-US" dirty="0"/>
              <a:t>Chromatin immunoprecipitation followed by sequencing (ChIP-seq) </a:t>
            </a:r>
            <a:br>
              <a:rPr lang="en-US" dirty="0"/>
            </a:br>
            <a:r>
              <a:rPr lang="en-US" dirty="0"/>
              <a:t>targeting specific TF in specific cell type</a:t>
            </a:r>
          </a:p>
          <a:p>
            <a:pPr marL="285750" indent="-285750">
              <a:buFont typeface="Arial" panose="020B0604020202020204" pitchFamily="34" charset="0"/>
              <a:buChar char="•"/>
            </a:pPr>
            <a:r>
              <a:rPr lang="en-US" dirty="0"/>
              <a:t>Continuous, genome-wide, smoothed </a:t>
            </a:r>
            <a:r>
              <a:rPr lang="en-US" b="1" dirty="0">
                <a:solidFill>
                  <a:srgbClr val="FF0000"/>
                </a:solidFill>
              </a:rPr>
              <a:t>fold-enrichment</a:t>
            </a:r>
            <a:r>
              <a:rPr lang="en-US" dirty="0"/>
              <a:t> track </a:t>
            </a:r>
            <a:br>
              <a:rPr lang="en-US" dirty="0"/>
            </a:br>
            <a:r>
              <a:rPr lang="en-US" dirty="0"/>
              <a:t>of ChIP-seq signal relative to control</a:t>
            </a:r>
          </a:p>
          <a:p>
            <a:pPr marL="285750" indent="-285750">
              <a:buFont typeface="Arial" panose="020B0604020202020204" pitchFamily="34" charset="0"/>
              <a:buChar char="•"/>
            </a:pPr>
            <a:r>
              <a:rPr lang="en-US" b="1" dirty="0">
                <a:solidFill>
                  <a:srgbClr val="FF0000"/>
                </a:solidFill>
              </a:rPr>
              <a:t>Peak calling</a:t>
            </a:r>
            <a:r>
              <a:rPr lang="en-US" dirty="0"/>
              <a:t>: Regions of enrichment =&gt; likely binding events</a:t>
            </a:r>
          </a:p>
          <a:p>
            <a:pPr marL="285750" indent="-285750">
              <a:buFont typeface="Arial" panose="020B0604020202020204" pitchFamily="34" charset="0"/>
              <a:buChar char="•"/>
            </a:pPr>
            <a:r>
              <a:rPr lang="en-US" dirty="0"/>
              <a:t>Peaks ranked by enrichment and reproducibility across replicates</a:t>
            </a:r>
          </a:p>
          <a:p>
            <a:pPr marL="285750" indent="-285750">
              <a:buFont typeface="Arial" panose="020B0604020202020204" pitchFamily="34" charset="0"/>
              <a:buChar char="•"/>
            </a:pPr>
            <a:r>
              <a:rPr lang="en-US" dirty="0"/>
              <a:t>Two types of peaks</a:t>
            </a:r>
          </a:p>
          <a:p>
            <a:pPr marL="742950" lvl="1" indent="-285750">
              <a:buFont typeface="Arial" panose="020B0604020202020204" pitchFamily="34" charset="0"/>
              <a:buChar char="•"/>
            </a:pPr>
            <a:r>
              <a:rPr lang="en-US" b="1" dirty="0">
                <a:solidFill>
                  <a:srgbClr val="FF0000"/>
                </a:solidFill>
              </a:rPr>
              <a:t>Conservative:</a:t>
            </a:r>
            <a:r>
              <a:rPr lang="en-US" dirty="0"/>
              <a:t> High-confidence, reproducible peaks labeled as bound (B)</a:t>
            </a:r>
          </a:p>
          <a:p>
            <a:pPr marL="742950" lvl="1" indent="-285750">
              <a:buFont typeface="Arial" panose="020B0604020202020204" pitchFamily="34" charset="0"/>
              <a:buChar char="•"/>
            </a:pPr>
            <a:r>
              <a:rPr lang="en-US" b="1" dirty="0">
                <a:solidFill>
                  <a:srgbClr val="FF0000"/>
                </a:solidFill>
              </a:rPr>
              <a:t>Relaxed:</a:t>
            </a:r>
            <a:r>
              <a:rPr lang="en-US" dirty="0"/>
              <a:t> Lower confidence, reproducible peaks labeled as ambiguous (A) – not used  in evaluation</a:t>
            </a:r>
          </a:p>
          <a:p>
            <a:pPr marL="285750" indent="-285750">
              <a:buFont typeface="Arial" panose="020B0604020202020204" pitchFamily="34" charset="0"/>
              <a:buChar char="•"/>
            </a:pPr>
            <a:r>
              <a:rPr lang="en-US" dirty="0"/>
              <a:t>Rest of the genome is labeled unbound (U)</a:t>
            </a:r>
          </a:p>
          <a:p>
            <a:pPr marL="285750" indent="-285750">
              <a:buFont typeface="Arial" panose="020B0604020202020204" pitchFamily="34" charset="0"/>
              <a:buChar char="•"/>
            </a:pPr>
            <a:r>
              <a:rPr lang="en-US" dirty="0"/>
              <a:t>Training label resolution: 200 bp bins every 50 bp</a:t>
            </a:r>
          </a:p>
        </p:txBody>
      </p:sp>
      <p:pic>
        <p:nvPicPr>
          <p:cNvPr id="50" name="Picture 49"/>
          <p:cNvPicPr>
            <a:picLocks noChangeAspect="1"/>
          </p:cNvPicPr>
          <p:nvPr/>
        </p:nvPicPr>
        <p:blipFill>
          <a:blip r:embed="rId3"/>
          <a:stretch>
            <a:fillRect/>
          </a:stretch>
        </p:blipFill>
        <p:spPr>
          <a:xfrm>
            <a:off x="5867400" y="4057162"/>
            <a:ext cx="3341032" cy="1785844"/>
          </a:xfrm>
          <a:prstGeom prst="rect">
            <a:avLst/>
          </a:prstGeom>
        </p:spPr>
      </p:pic>
      <p:pic>
        <p:nvPicPr>
          <p:cNvPr id="53" name="Picture 52"/>
          <p:cNvPicPr>
            <a:picLocks noChangeAspect="1"/>
          </p:cNvPicPr>
          <p:nvPr/>
        </p:nvPicPr>
        <p:blipFill>
          <a:blip r:embed="rId4"/>
          <a:stretch>
            <a:fillRect/>
          </a:stretch>
        </p:blipFill>
        <p:spPr>
          <a:xfrm>
            <a:off x="1892573" y="4800600"/>
            <a:ext cx="2248546" cy="1852969"/>
          </a:xfrm>
          <a:prstGeom prst="rect">
            <a:avLst/>
          </a:prstGeom>
        </p:spPr>
      </p:pic>
      <p:sp>
        <p:nvSpPr>
          <p:cNvPr id="54" name="TextBox 53"/>
          <p:cNvSpPr txBox="1"/>
          <p:nvPr/>
        </p:nvSpPr>
        <p:spPr>
          <a:xfrm>
            <a:off x="4729650" y="5176180"/>
            <a:ext cx="1090363" cy="369332"/>
          </a:xfrm>
          <a:prstGeom prst="rect">
            <a:avLst/>
          </a:prstGeom>
          <a:noFill/>
        </p:spPr>
        <p:txBody>
          <a:bodyPr wrap="none" rtlCol="0">
            <a:spAutoFit/>
          </a:bodyPr>
          <a:lstStyle/>
          <a:p>
            <a:r>
              <a:rPr lang="en-US" dirty="0"/>
              <a:t>Cell types</a:t>
            </a:r>
          </a:p>
        </p:txBody>
      </p:sp>
      <p:cxnSp>
        <p:nvCxnSpPr>
          <p:cNvPr id="56" name="Straight Arrow Connector 55"/>
          <p:cNvCxnSpPr>
            <a:stCxn id="54" idx="1"/>
          </p:cNvCxnSpPr>
          <p:nvPr/>
        </p:nvCxnSpPr>
        <p:spPr>
          <a:xfrm flipH="1" flipV="1">
            <a:off x="3505200" y="4877929"/>
            <a:ext cx="1224450" cy="482917"/>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57" name="TextBox 56"/>
          <p:cNvSpPr txBox="1"/>
          <p:nvPr/>
        </p:nvSpPr>
        <p:spPr>
          <a:xfrm>
            <a:off x="428711" y="5145108"/>
            <a:ext cx="1463862" cy="369332"/>
          </a:xfrm>
          <a:prstGeom prst="rect">
            <a:avLst/>
          </a:prstGeom>
          <a:noFill/>
        </p:spPr>
        <p:txBody>
          <a:bodyPr wrap="none" rtlCol="0">
            <a:spAutoFit/>
          </a:bodyPr>
          <a:lstStyle/>
          <a:p>
            <a:r>
              <a:rPr lang="en-US" dirty="0"/>
              <a:t>Genomic bins</a:t>
            </a:r>
          </a:p>
        </p:txBody>
      </p:sp>
      <p:cxnSp>
        <p:nvCxnSpPr>
          <p:cNvPr id="58" name="Straight Arrow Connector 57"/>
          <p:cNvCxnSpPr>
            <a:stCxn id="57" idx="2"/>
          </p:cNvCxnSpPr>
          <p:nvPr/>
        </p:nvCxnSpPr>
        <p:spPr>
          <a:xfrm>
            <a:off x="1160642" y="5514440"/>
            <a:ext cx="0" cy="886360"/>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grpSp>
        <p:nvGrpSpPr>
          <p:cNvPr id="69" name="Group 68"/>
          <p:cNvGrpSpPr/>
          <p:nvPr/>
        </p:nvGrpSpPr>
        <p:grpSpPr>
          <a:xfrm>
            <a:off x="6142180" y="1295400"/>
            <a:ext cx="3230420" cy="2022721"/>
            <a:chOff x="6142180" y="1295400"/>
            <a:chExt cx="3230420" cy="2022721"/>
          </a:xfrm>
        </p:grpSpPr>
        <p:grpSp>
          <p:nvGrpSpPr>
            <p:cNvPr id="66" name="Group 65"/>
            <p:cNvGrpSpPr/>
            <p:nvPr/>
          </p:nvGrpSpPr>
          <p:grpSpPr>
            <a:xfrm>
              <a:off x="6142180" y="1295400"/>
              <a:ext cx="3230420" cy="1941256"/>
              <a:chOff x="6142180" y="1295400"/>
              <a:chExt cx="3230420" cy="1941256"/>
            </a:xfrm>
          </p:grpSpPr>
          <p:pic>
            <p:nvPicPr>
              <p:cNvPr id="7" name="Picture 6" descr="nrg2641-f1"/>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b="88236"/>
              <a:stretch/>
            </p:blipFill>
            <p:spPr bwMode="auto">
              <a:xfrm>
                <a:off x="6142180" y="1295400"/>
                <a:ext cx="3230420" cy="533400"/>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64" descr="nrg2641-f1"/>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t="12661" r="38495" b="55246"/>
              <a:stretch/>
            </p:blipFill>
            <p:spPr bwMode="auto">
              <a:xfrm>
                <a:off x="6477000" y="1781461"/>
                <a:ext cx="1861753" cy="1455195"/>
              </a:xfrm>
              <a:prstGeom prst="rect">
                <a:avLst/>
              </a:prstGeom>
              <a:noFill/>
              <a:extLst>
                <a:ext uri="{909E8E84-426E-40dd-AFC4-6F175D3DCCD1}">
                  <a14:hiddenFill xmlns:a14="http://schemas.microsoft.com/office/drawing/2010/main">
                    <a:solidFill>
                      <a:srgbClr val="FFFFFF"/>
                    </a:solidFill>
                  </a14:hiddenFill>
                </a:ext>
              </a:extLst>
            </p:spPr>
          </p:pic>
          <p:sp>
            <p:nvSpPr>
              <p:cNvPr id="64" name="Rectangle 63"/>
              <p:cNvSpPr/>
              <p:nvPr/>
            </p:nvSpPr>
            <p:spPr>
              <a:xfrm>
                <a:off x="8089777" y="1764492"/>
                <a:ext cx="901823" cy="11311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Rectangle 66"/>
            <p:cNvSpPr/>
            <p:nvPr/>
          </p:nvSpPr>
          <p:spPr>
            <a:xfrm>
              <a:off x="6506053" y="2227638"/>
              <a:ext cx="901823" cy="2929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p:cNvSpPr/>
            <p:nvPr/>
          </p:nvSpPr>
          <p:spPr>
            <a:xfrm>
              <a:off x="6792372" y="2990362"/>
              <a:ext cx="854676" cy="32775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53738878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1608"/>
            <a:ext cx="8229600" cy="944628"/>
          </a:xfrm>
        </p:spPr>
        <p:txBody>
          <a:bodyPr>
            <a:normAutofit fontScale="90000"/>
          </a:bodyPr>
          <a:lstStyle/>
          <a:p>
            <a:pPr fontAlgn="base"/>
            <a:r>
              <a:rPr lang="en-US" sz="3600" dirty="0"/>
              <a:t>Description of Challenge Data</a:t>
            </a:r>
            <a:br>
              <a:rPr lang="en-US" sz="3600" dirty="0"/>
            </a:br>
            <a:r>
              <a:rPr lang="en-US" sz="3600" dirty="0"/>
              <a:t>Overview</a:t>
            </a:r>
          </a:p>
        </p:txBody>
      </p:sp>
      <p:cxnSp>
        <p:nvCxnSpPr>
          <p:cNvPr id="9" name="Straight Connector 8"/>
          <p:cNvCxnSpPr/>
          <p:nvPr/>
        </p:nvCxnSpPr>
        <p:spPr>
          <a:xfrm>
            <a:off x="0" y="990600"/>
            <a:ext cx="9144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57200" y="6324600"/>
            <a:ext cx="301660" cy="369332"/>
          </a:xfrm>
          <a:prstGeom prst="rect">
            <a:avLst/>
          </a:prstGeom>
          <a:noFill/>
        </p:spPr>
        <p:txBody>
          <a:bodyPr wrap="none" rtlCol="0">
            <a:spAutoFit/>
          </a:bodyPr>
          <a:lstStyle/>
          <a:p>
            <a:r>
              <a:rPr lang="en-US" dirty="0"/>
              <a:t>6</a:t>
            </a:r>
          </a:p>
        </p:txBody>
      </p:sp>
      <p:pic>
        <p:nvPicPr>
          <p:cNvPr id="10" name="Picture 9" descr="bannerENCODE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13868" y="6172201"/>
            <a:ext cx="2830132" cy="691440"/>
          </a:xfrm>
          <a:prstGeom prst="rect">
            <a:avLst/>
          </a:prstGeom>
        </p:spPr>
      </p:pic>
      <p:sp>
        <p:nvSpPr>
          <p:cNvPr id="2" name="TextBox 1"/>
          <p:cNvSpPr txBox="1"/>
          <p:nvPr/>
        </p:nvSpPr>
        <p:spPr>
          <a:xfrm>
            <a:off x="457200" y="1184731"/>
            <a:ext cx="8458199" cy="5139869"/>
          </a:xfrm>
          <a:prstGeom prst="rect">
            <a:avLst/>
          </a:prstGeom>
          <a:noFill/>
        </p:spPr>
        <p:txBody>
          <a:bodyPr wrap="square" rtlCol="0">
            <a:spAutoFit/>
          </a:bodyPr>
          <a:lstStyle/>
          <a:p>
            <a:pPr algn="ctr"/>
            <a:r>
              <a:rPr lang="en-US" sz="2000" b="1" u="sng" dirty="0"/>
              <a:t>Held-out cell types</a:t>
            </a:r>
          </a:p>
          <a:p>
            <a:r>
              <a:rPr lang="en-US" dirty="0"/>
              <a:t>For each TF</a:t>
            </a:r>
          </a:p>
          <a:p>
            <a:pPr marL="342900" indent="-342900">
              <a:buFont typeface="Arial" panose="020B0604020202020204" pitchFamily="34" charset="0"/>
              <a:buChar char="•"/>
            </a:pPr>
            <a:r>
              <a:rPr lang="en-US" dirty="0"/>
              <a:t>ChIP-seq data is provided for some </a:t>
            </a:r>
            <a:r>
              <a:rPr lang="en-US" b="1" dirty="0">
                <a:solidFill>
                  <a:srgbClr val="FF0000"/>
                </a:solidFill>
              </a:rPr>
              <a:t>training cell types</a:t>
            </a:r>
            <a:r>
              <a:rPr lang="en-US" dirty="0"/>
              <a:t> for participants to train models on</a:t>
            </a:r>
          </a:p>
          <a:p>
            <a:pPr marL="342900" indent="-342900">
              <a:buFont typeface="Arial" panose="020B0604020202020204" pitchFamily="34" charset="0"/>
              <a:buChar char="•"/>
            </a:pPr>
            <a:r>
              <a:rPr lang="en-US" dirty="0"/>
              <a:t>Binding to be predicted in new held-out cell types (ChIP-seq data not provided to participants throughout challenge)</a:t>
            </a:r>
          </a:p>
          <a:p>
            <a:pPr marL="342900" indent="-342900">
              <a:buFont typeface="Arial" panose="020B0604020202020204" pitchFamily="34" charset="0"/>
              <a:buChar char="•"/>
            </a:pPr>
            <a:r>
              <a:rPr lang="en-US" dirty="0"/>
              <a:t>Two types of held-out cell types</a:t>
            </a:r>
          </a:p>
          <a:p>
            <a:pPr marL="800100" lvl="1" indent="-342900">
              <a:buFont typeface="Arial" panose="020B0604020202020204" pitchFamily="34" charset="0"/>
              <a:buChar char="•"/>
            </a:pPr>
            <a:r>
              <a:rPr lang="en-US" b="1" dirty="0">
                <a:solidFill>
                  <a:srgbClr val="FF0000"/>
                </a:solidFill>
              </a:rPr>
              <a:t>Leaderboard cell types: </a:t>
            </a:r>
            <a:r>
              <a:rPr lang="en-US" dirty="0"/>
              <a:t>During leaderboard round, participants can query performance in these held-out cell types. Multiple submissions allowed.</a:t>
            </a:r>
          </a:p>
          <a:p>
            <a:pPr marL="800100" lvl="1" indent="-342900">
              <a:buFont typeface="Arial" panose="020B0604020202020204" pitchFamily="34" charset="0"/>
              <a:buChar char="•"/>
            </a:pPr>
            <a:r>
              <a:rPr lang="en-US" b="1" dirty="0">
                <a:solidFill>
                  <a:srgbClr val="FF0000"/>
                </a:solidFill>
              </a:rPr>
              <a:t>Final round cell types: </a:t>
            </a:r>
            <a:r>
              <a:rPr lang="en-US" dirty="0"/>
              <a:t>Multiple submissions allowed. No feedback provided. Final submission used for evaluation</a:t>
            </a:r>
          </a:p>
          <a:p>
            <a:pPr marL="342900" indent="-342900">
              <a:buFont typeface="Arial" panose="020B0604020202020204" pitchFamily="34" charset="0"/>
              <a:buChar char="•"/>
            </a:pPr>
            <a:r>
              <a:rPr lang="en-US" dirty="0"/>
              <a:t>TFs have different training and held-out cell types</a:t>
            </a:r>
          </a:p>
          <a:p>
            <a:pPr marL="342900" indent="-342900">
              <a:buFont typeface="Arial" panose="020B0604020202020204" pitchFamily="34" charset="0"/>
              <a:buChar char="•"/>
            </a:pPr>
            <a:endParaRPr lang="en-US" dirty="0"/>
          </a:p>
          <a:p>
            <a:pPr algn="ctr"/>
            <a:r>
              <a:rPr lang="en-US" sz="2000" b="1" u="sng" dirty="0"/>
              <a:t>Held-out chromosomes</a:t>
            </a:r>
          </a:p>
          <a:p>
            <a:pPr marL="342900" indent="-342900">
              <a:buFont typeface="Arial" panose="020B0604020202020204" pitchFamily="34" charset="0"/>
              <a:buChar char="•"/>
            </a:pPr>
            <a:r>
              <a:rPr lang="en-US" dirty="0"/>
              <a:t>Binding data in </a:t>
            </a:r>
            <a:r>
              <a:rPr lang="en-US" b="1" dirty="0">
                <a:solidFill>
                  <a:srgbClr val="FF0000"/>
                </a:solidFill>
              </a:rPr>
              <a:t>chr1, 21 and 8</a:t>
            </a:r>
            <a:r>
              <a:rPr lang="en-US" dirty="0"/>
              <a:t> is never provided (even in training cell types)</a:t>
            </a:r>
          </a:p>
          <a:p>
            <a:pPr marL="342900" indent="-342900">
              <a:buFont typeface="Arial" panose="020B0604020202020204" pitchFamily="34" charset="0"/>
              <a:buChar char="•"/>
            </a:pPr>
            <a:r>
              <a:rPr lang="en-US" dirty="0"/>
              <a:t>chr1 and 21 can be queried in </a:t>
            </a:r>
            <a:r>
              <a:rPr lang="en-US" dirty="0" smtClean="0"/>
              <a:t>Leaderboard </a:t>
            </a:r>
            <a:r>
              <a:rPr lang="en-US" dirty="0"/>
              <a:t>round</a:t>
            </a:r>
          </a:p>
          <a:p>
            <a:pPr marL="342900" indent="-342900">
              <a:buFont typeface="Arial" panose="020B0604020202020204" pitchFamily="34" charset="0"/>
              <a:buChar char="•"/>
            </a:pPr>
            <a:r>
              <a:rPr lang="en-US" dirty="0"/>
              <a:t>Performance will be evaluated on these 3 held-out chromosomes</a:t>
            </a:r>
          </a:p>
          <a:p>
            <a:pPr marL="342900" indent="-342900">
              <a:buFont typeface="Arial" panose="020B0604020202020204" pitchFamily="34" charset="0"/>
              <a:buChar char="•"/>
            </a:pPr>
            <a:r>
              <a:rPr lang="en-US" dirty="0" err="1" smtClean="0"/>
              <a:t>chrY</a:t>
            </a:r>
            <a:r>
              <a:rPr lang="en-US" dirty="0" smtClean="0"/>
              <a:t> </a:t>
            </a:r>
            <a:r>
              <a:rPr lang="en-US" dirty="0"/>
              <a:t>and </a:t>
            </a:r>
            <a:r>
              <a:rPr lang="en-US" dirty="0" err="1"/>
              <a:t>chrM</a:t>
            </a:r>
            <a:r>
              <a:rPr lang="en-US" dirty="0"/>
              <a:t> are never used in the challenge</a:t>
            </a:r>
          </a:p>
        </p:txBody>
      </p:sp>
    </p:spTree>
    <p:extLst>
      <p:ext uri="{BB962C8B-B14F-4D97-AF65-F5344CB8AC3E}">
        <p14:creationId xmlns:p14="http://schemas.microsoft.com/office/powerpoint/2010/main" val="423917309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1608"/>
            <a:ext cx="8229600" cy="944628"/>
          </a:xfrm>
        </p:spPr>
        <p:txBody>
          <a:bodyPr>
            <a:normAutofit fontScale="90000"/>
          </a:bodyPr>
          <a:lstStyle/>
          <a:p>
            <a:pPr fontAlgn="base"/>
            <a:r>
              <a:rPr lang="en-US" sz="3600" dirty="0"/>
              <a:t>Description of Challenge Data</a:t>
            </a:r>
            <a:br>
              <a:rPr lang="en-US" sz="3600" dirty="0"/>
            </a:br>
            <a:r>
              <a:rPr lang="en-US" sz="3600" dirty="0"/>
              <a:t>Overview</a:t>
            </a:r>
          </a:p>
        </p:txBody>
      </p:sp>
      <p:cxnSp>
        <p:nvCxnSpPr>
          <p:cNvPr id="9" name="Straight Connector 8"/>
          <p:cNvCxnSpPr/>
          <p:nvPr/>
        </p:nvCxnSpPr>
        <p:spPr>
          <a:xfrm>
            <a:off x="0" y="990600"/>
            <a:ext cx="9144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57200" y="6324600"/>
            <a:ext cx="301660" cy="369332"/>
          </a:xfrm>
          <a:prstGeom prst="rect">
            <a:avLst/>
          </a:prstGeom>
          <a:noFill/>
        </p:spPr>
        <p:txBody>
          <a:bodyPr wrap="none" rtlCol="0">
            <a:spAutoFit/>
          </a:bodyPr>
          <a:lstStyle/>
          <a:p>
            <a:r>
              <a:rPr lang="en-US" dirty="0"/>
              <a:t>7</a:t>
            </a:r>
          </a:p>
        </p:txBody>
      </p:sp>
      <p:pic>
        <p:nvPicPr>
          <p:cNvPr id="10" name="Picture 9" descr="bannerENCODE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13868" y="6172201"/>
            <a:ext cx="2830132" cy="691440"/>
          </a:xfrm>
          <a:prstGeom prst="rect">
            <a:avLst/>
          </a:prstGeom>
        </p:spPr>
      </p:pic>
      <p:pic>
        <p:nvPicPr>
          <p:cNvPr id="5" name="Picture 4"/>
          <p:cNvPicPr>
            <a:picLocks noChangeAspect="1"/>
          </p:cNvPicPr>
          <p:nvPr/>
        </p:nvPicPr>
        <p:blipFill>
          <a:blip r:embed="rId3"/>
          <a:stretch>
            <a:fillRect/>
          </a:stretch>
        </p:blipFill>
        <p:spPr>
          <a:xfrm>
            <a:off x="685800" y="1014965"/>
            <a:ext cx="5487970" cy="5354890"/>
          </a:xfrm>
          <a:prstGeom prst="rect">
            <a:avLst/>
          </a:prstGeom>
        </p:spPr>
      </p:pic>
      <p:sp>
        <p:nvSpPr>
          <p:cNvPr id="3" name="TextBox 2"/>
          <p:cNvSpPr txBox="1"/>
          <p:nvPr/>
        </p:nvSpPr>
        <p:spPr>
          <a:xfrm>
            <a:off x="6553201" y="1828800"/>
            <a:ext cx="2438400" cy="2031325"/>
          </a:xfrm>
          <a:prstGeom prst="rect">
            <a:avLst/>
          </a:prstGeom>
          <a:noFill/>
        </p:spPr>
        <p:txBody>
          <a:bodyPr wrap="square" rtlCol="0">
            <a:spAutoFit/>
          </a:bodyPr>
          <a:lstStyle/>
          <a:p>
            <a:pPr marL="285750" indent="-285750">
              <a:buFont typeface="Arial" panose="020B0604020202020204" pitchFamily="34" charset="0"/>
              <a:buChar char="•"/>
            </a:pPr>
            <a:r>
              <a:rPr lang="en-US" dirty="0"/>
              <a:t>32 TFs in total</a:t>
            </a:r>
          </a:p>
          <a:p>
            <a:pPr marL="285750" indent="-285750">
              <a:buFont typeface="Arial" panose="020B0604020202020204" pitchFamily="34" charset="0"/>
              <a:buChar char="•"/>
            </a:pPr>
            <a:r>
              <a:rPr lang="en-US" dirty="0"/>
              <a:t>14 cell types in total</a:t>
            </a:r>
          </a:p>
          <a:p>
            <a:endParaRPr lang="en-US" dirty="0"/>
          </a:p>
          <a:p>
            <a:r>
              <a:rPr lang="en-US" dirty="0"/>
              <a:t>NOTE: training and held-out cell types are different for each TF</a:t>
            </a:r>
          </a:p>
          <a:p>
            <a:endParaRPr lang="en-US" dirty="0"/>
          </a:p>
        </p:txBody>
      </p:sp>
    </p:spTree>
    <p:extLst>
      <p:ext uri="{BB962C8B-B14F-4D97-AF65-F5344CB8AC3E}">
        <p14:creationId xmlns:p14="http://schemas.microsoft.com/office/powerpoint/2010/main" val="77794533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1608"/>
            <a:ext cx="8229600" cy="944628"/>
          </a:xfrm>
        </p:spPr>
        <p:txBody>
          <a:bodyPr>
            <a:normAutofit fontScale="90000"/>
          </a:bodyPr>
          <a:lstStyle/>
          <a:p>
            <a:pPr fontAlgn="base"/>
            <a:r>
              <a:rPr lang="en-US" sz="3600" dirty="0"/>
              <a:t>Description of Challenge Data</a:t>
            </a:r>
            <a:br>
              <a:rPr lang="en-US" sz="3600" dirty="0"/>
            </a:br>
            <a:r>
              <a:rPr lang="en-US" sz="3600" dirty="0"/>
              <a:t>Overview</a:t>
            </a:r>
          </a:p>
        </p:txBody>
      </p:sp>
      <p:cxnSp>
        <p:nvCxnSpPr>
          <p:cNvPr id="9" name="Straight Connector 8"/>
          <p:cNvCxnSpPr/>
          <p:nvPr/>
        </p:nvCxnSpPr>
        <p:spPr>
          <a:xfrm>
            <a:off x="0" y="990600"/>
            <a:ext cx="9144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57200" y="6324600"/>
            <a:ext cx="301660" cy="369332"/>
          </a:xfrm>
          <a:prstGeom prst="rect">
            <a:avLst/>
          </a:prstGeom>
          <a:noFill/>
        </p:spPr>
        <p:txBody>
          <a:bodyPr wrap="none" rtlCol="0">
            <a:spAutoFit/>
          </a:bodyPr>
          <a:lstStyle/>
          <a:p>
            <a:r>
              <a:rPr lang="en-US" dirty="0"/>
              <a:t>8</a:t>
            </a:r>
          </a:p>
        </p:txBody>
      </p:sp>
      <p:pic>
        <p:nvPicPr>
          <p:cNvPr id="10" name="Picture 9" descr="bannerENCODE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13868" y="6172201"/>
            <a:ext cx="2830132" cy="691440"/>
          </a:xfrm>
          <a:prstGeom prst="rect">
            <a:avLst/>
          </a:prstGeom>
        </p:spPr>
      </p:pic>
      <p:sp>
        <p:nvSpPr>
          <p:cNvPr id="2" name="TextBox 1"/>
          <p:cNvSpPr txBox="1"/>
          <p:nvPr/>
        </p:nvSpPr>
        <p:spPr>
          <a:xfrm>
            <a:off x="457200" y="984682"/>
            <a:ext cx="8458199" cy="5386090"/>
          </a:xfrm>
          <a:prstGeom prst="rect">
            <a:avLst/>
          </a:prstGeom>
          <a:noFill/>
        </p:spPr>
        <p:txBody>
          <a:bodyPr wrap="square" rtlCol="0">
            <a:spAutoFit/>
          </a:bodyPr>
          <a:lstStyle/>
          <a:p>
            <a:pPr algn="ctr"/>
            <a:r>
              <a:rPr lang="en-US" sz="2000" b="1" u="sng" dirty="0"/>
              <a:t>Input Data Types to be used as predictors</a:t>
            </a:r>
          </a:p>
          <a:p>
            <a:pPr marL="342900" indent="-342900">
              <a:buFont typeface="+mj-lt"/>
              <a:buAutoNum type="arabicPeriod"/>
            </a:pPr>
            <a:r>
              <a:rPr lang="en-US" b="1" u="sng" dirty="0"/>
              <a:t>DNA sequence:</a:t>
            </a:r>
            <a:r>
              <a:rPr lang="en-US" u="sng" dirty="0"/>
              <a:t> </a:t>
            </a:r>
            <a:r>
              <a:rPr lang="en-US" dirty="0"/>
              <a:t>TFs bind specific sequence motifs</a:t>
            </a:r>
          </a:p>
          <a:p>
            <a:pPr marL="800100" lvl="1" indent="-342900">
              <a:buFont typeface="Arial" panose="020B0604020202020204" pitchFamily="34" charset="0"/>
              <a:buChar char="•"/>
            </a:pPr>
            <a:r>
              <a:rPr lang="en-US" dirty="0"/>
              <a:t>Can be </a:t>
            </a:r>
            <a:r>
              <a:rPr lang="en-US" dirty="0" err="1"/>
              <a:t>featurized</a:t>
            </a:r>
            <a:r>
              <a:rPr lang="en-US" dirty="0"/>
              <a:t> in any way e.g. k-</a:t>
            </a:r>
            <a:r>
              <a:rPr lang="en-US" dirty="0" err="1"/>
              <a:t>mer</a:t>
            </a:r>
            <a:r>
              <a:rPr lang="en-US" dirty="0"/>
              <a:t> counts, </a:t>
            </a:r>
            <a:br>
              <a:rPr lang="en-US" dirty="0"/>
            </a:br>
            <a:r>
              <a:rPr lang="en-US" dirty="0"/>
              <a:t>known motifs, motifs learned from training data</a:t>
            </a:r>
          </a:p>
          <a:p>
            <a:pPr marL="800100" lvl="1" indent="-342900">
              <a:buFont typeface="Arial" panose="020B0604020202020204" pitchFamily="34" charset="0"/>
              <a:buChar char="•"/>
            </a:pPr>
            <a:r>
              <a:rPr lang="en-US" dirty="0"/>
              <a:t>Features can be obtained from any external source </a:t>
            </a:r>
            <a:br>
              <a:rPr lang="en-US" dirty="0"/>
            </a:br>
            <a:r>
              <a:rPr lang="en-US" b="1" dirty="0">
                <a:solidFill>
                  <a:srgbClr val="FF0000"/>
                </a:solidFill>
              </a:rPr>
              <a:t>(ONLY EXCEPTION)</a:t>
            </a:r>
          </a:p>
          <a:p>
            <a:pPr marL="800100" lvl="1" indent="-342900">
              <a:buFont typeface="Arial" panose="020B0604020202020204" pitchFamily="34" charset="0"/>
              <a:buChar char="•"/>
            </a:pPr>
            <a:r>
              <a:rPr lang="en-US" dirty="0"/>
              <a:t>Several resources listed in Resource section</a:t>
            </a:r>
            <a:endParaRPr lang="en-US" b="1" dirty="0">
              <a:solidFill>
                <a:srgbClr val="FF0000"/>
              </a:solidFill>
            </a:endParaRPr>
          </a:p>
          <a:p>
            <a:pPr marL="342900" indent="-342900">
              <a:buFont typeface="+mj-lt"/>
              <a:buAutoNum type="arabicPeriod"/>
            </a:pPr>
            <a:r>
              <a:rPr lang="en-US" b="1" u="sng" dirty="0"/>
              <a:t>Chromatin accessibility data (DNase-seq) in each cell type: </a:t>
            </a:r>
            <a:r>
              <a:rPr lang="en-US" dirty="0"/>
              <a:t>TFs prefer binding nucleosome depleted accessible chromatin that is sensitive to the DNase enzyme</a:t>
            </a:r>
          </a:p>
          <a:p>
            <a:pPr marL="800100" lvl="1" indent="-342900">
              <a:buFont typeface="Arial" panose="020B0604020202020204" pitchFamily="34" charset="0"/>
              <a:buChar char="•"/>
            </a:pPr>
            <a:r>
              <a:rPr lang="en-US" b="1" dirty="0">
                <a:solidFill>
                  <a:srgbClr val="FF0000"/>
                </a:solidFill>
              </a:rPr>
              <a:t>Raw alignments</a:t>
            </a:r>
          </a:p>
          <a:p>
            <a:pPr marL="800100" lvl="1" indent="-342900">
              <a:buFont typeface="Arial" panose="020B0604020202020204" pitchFamily="34" charset="0"/>
              <a:buChar char="•"/>
            </a:pPr>
            <a:r>
              <a:rPr lang="en-US" dirty="0"/>
              <a:t>Genome-wide, smoothed </a:t>
            </a:r>
            <a:r>
              <a:rPr lang="en-US" b="1" dirty="0">
                <a:solidFill>
                  <a:srgbClr val="FF0000"/>
                </a:solidFill>
              </a:rPr>
              <a:t>fold-enrichment track</a:t>
            </a:r>
            <a:r>
              <a:rPr lang="en-US" dirty="0"/>
              <a:t> of DNase-seq signal</a:t>
            </a:r>
          </a:p>
          <a:p>
            <a:pPr marL="800100" lvl="1" indent="-342900">
              <a:buFont typeface="Arial" panose="020B0604020202020204" pitchFamily="34" charset="0"/>
              <a:buChar char="•"/>
            </a:pPr>
            <a:r>
              <a:rPr lang="en-US" b="1" dirty="0">
                <a:solidFill>
                  <a:srgbClr val="FF0000"/>
                </a:solidFill>
              </a:rPr>
              <a:t>Conservative peaks</a:t>
            </a:r>
            <a:r>
              <a:rPr lang="en-US" dirty="0"/>
              <a:t> (similar definition to ChIP-seq)</a:t>
            </a:r>
          </a:p>
          <a:p>
            <a:pPr marL="800100" lvl="1" indent="-342900">
              <a:buFont typeface="Arial" panose="020B0604020202020204" pitchFamily="34" charset="0"/>
              <a:buChar char="•"/>
            </a:pPr>
            <a:r>
              <a:rPr lang="en-US" b="1" dirty="0">
                <a:solidFill>
                  <a:srgbClr val="FF0000"/>
                </a:solidFill>
              </a:rPr>
              <a:t>Relaxed peaks</a:t>
            </a:r>
            <a:r>
              <a:rPr lang="en-US" dirty="0"/>
              <a:t>  (similar definition to ChIP-seq)</a:t>
            </a:r>
          </a:p>
          <a:p>
            <a:pPr marL="342900" indent="-342900">
              <a:buFont typeface="+mj-lt"/>
              <a:buAutoNum type="arabicPeriod"/>
            </a:pPr>
            <a:r>
              <a:rPr lang="en-US" b="1" u="sng" dirty="0"/>
              <a:t>Gene expression (RNA-seq) in each cell type:</a:t>
            </a:r>
            <a:r>
              <a:rPr lang="en-US" dirty="0"/>
              <a:t> TF expression level in cell type? Is peak near expressed target gene? </a:t>
            </a:r>
            <a:r>
              <a:rPr lang="en-US" dirty="0" err="1"/>
              <a:t>etc</a:t>
            </a:r>
            <a:r>
              <a:rPr lang="en-US" dirty="0"/>
              <a:t> ..</a:t>
            </a:r>
          </a:p>
          <a:p>
            <a:pPr marL="800100" lvl="1" indent="-342900">
              <a:buFont typeface="Arial" panose="020B0604020202020204" pitchFamily="34" charset="0"/>
              <a:buChar char="•"/>
            </a:pPr>
            <a:r>
              <a:rPr lang="en-US" dirty="0"/>
              <a:t>Gene-level expression values (recommended to use TPM units)</a:t>
            </a:r>
          </a:p>
          <a:p>
            <a:pPr marL="800100" lvl="1" indent="-342900">
              <a:buFont typeface="Arial" panose="020B0604020202020204" pitchFamily="34" charset="0"/>
              <a:buChar char="•"/>
            </a:pPr>
            <a:r>
              <a:rPr lang="en-US" dirty="0"/>
              <a:t>Gene annotations (gene names, coordinates)</a:t>
            </a:r>
          </a:p>
          <a:p>
            <a:pPr marL="342900" indent="-342900">
              <a:buFont typeface="+mj-lt"/>
              <a:buAutoNum type="arabicPeriod"/>
            </a:pPr>
            <a:r>
              <a:rPr lang="en-US" b="1" u="sng" dirty="0"/>
              <a:t>in vitro DNA shape parameters:</a:t>
            </a:r>
            <a:r>
              <a:rPr lang="en-US" dirty="0"/>
              <a:t> TFs recognize specific DNA shape properties e.g. minor groove width, helix and propeller twist, Roll</a:t>
            </a:r>
            <a:endParaRPr lang="en-US" b="1" u="sng" dirty="0"/>
          </a:p>
        </p:txBody>
      </p:sp>
      <p:pic>
        <p:nvPicPr>
          <p:cNvPr id="3" name="Picture 2"/>
          <p:cNvPicPr>
            <a:picLocks noChangeAspect="1"/>
          </p:cNvPicPr>
          <p:nvPr/>
        </p:nvPicPr>
        <p:blipFill>
          <a:blip r:embed="rId3"/>
          <a:stretch>
            <a:fillRect/>
          </a:stretch>
        </p:blipFill>
        <p:spPr>
          <a:xfrm>
            <a:off x="6313868" y="1434142"/>
            <a:ext cx="2601531" cy="1496217"/>
          </a:xfrm>
          <a:prstGeom prst="rect">
            <a:avLst/>
          </a:prstGeom>
        </p:spPr>
      </p:pic>
    </p:spTree>
    <p:extLst>
      <p:ext uri="{BB962C8B-B14F-4D97-AF65-F5344CB8AC3E}">
        <p14:creationId xmlns:p14="http://schemas.microsoft.com/office/powerpoint/2010/main" val="123654349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2896</TotalTime>
  <Words>1275</Words>
  <Application>Microsoft Macintosh PowerPoint</Application>
  <PresentationFormat>On-screen Show (4:3)</PresentationFormat>
  <Paragraphs>218</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PowerPoint Presentation</vt:lpstr>
      <vt:lpstr>Webinar Outline</vt:lpstr>
      <vt:lpstr>Dialogue for Reverse Engineering                        Assessments and Methods</vt:lpstr>
      <vt:lpstr>ENCODE-DREAM organizing team</vt:lpstr>
      <vt:lpstr>ENCODE-DREAM Challenge Objective</vt:lpstr>
      <vt:lpstr>Description of Challenge Data Overview</vt:lpstr>
      <vt:lpstr>Description of Challenge Data Overview</vt:lpstr>
      <vt:lpstr>Description of Challenge Data Overview</vt:lpstr>
      <vt:lpstr>Description of Challenge Data Overview</vt:lpstr>
      <vt:lpstr>Description of Challenge Data Hosting in Synapse</vt:lpstr>
      <vt:lpstr>PowerPoint Presentation</vt:lpstr>
      <vt:lpstr>Challenge Questions</vt:lpstr>
      <vt:lpstr>Challenge Questions</vt:lpstr>
      <vt:lpstr>Challenge Scoring</vt:lpstr>
      <vt:lpstr>Challenge Scoring</vt:lpstr>
      <vt:lpstr>Baseline Model</vt:lpstr>
      <vt:lpstr>Challenge Timeline, Rounds and Leaderboard</vt:lpstr>
      <vt:lpstr>Challenge Incentives</vt:lpstr>
      <vt:lpstr>Using Synapse</vt:lpstr>
      <vt:lpstr>Q &amp; A</vt:lpstr>
    </vt:vector>
  </TitlesOfParts>
  <Company>Huron Consulting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Prostate Cancer DREAM Challenge</dc:title>
  <dc:creator>Joseph Morrell III</dc:creator>
  <cp:lastModifiedBy>James Costello</cp:lastModifiedBy>
  <cp:revision>81</cp:revision>
  <cp:lastPrinted>2015-03-30T22:02:40Z</cp:lastPrinted>
  <dcterms:created xsi:type="dcterms:W3CDTF">2015-03-20T14:15:30Z</dcterms:created>
  <dcterms:modified xsi:type="dcterms:W3CDTF">2016-07-22T20:22:01Z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462057610</vt:i4>
  </property>
  <property fmtid="{D5CDD505-2E9C-101B-9397-08002B2CF9AE}" pid="3" name="_NewReviewCycle">
    <vt:lpwstr/>
  </property>
  <property fmtid="{D5CDD505-2E9C-101B-9397-08002B2CF9AE}" pid="4" name="_EmailSubject">
    <vt:lpwstr>webinar slides from PDS</vt:lpwstr>
  </property>
  <property fmtid="{D5CDD505-2E9C-101B-9397-08002B2CF9AE}" pid="5" name="_AuthorEmail">
    <vt:lpwstr>Liz.Zhou@sanofi.com</vt:lpwstr>
  </property>
  <property fmtid="{D5CDD505-2E9C-101B-9397-08002B2CF9AE}" pid="6" name="_AuthorEmailDisplayName">
    <vt:lpwstr>Zhou, Liz PH/US</vt:lpwstr>
  </property>
</Properties>
</file>