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th-TH"/>
    </a:defPPr>
    <a:lvl1pPr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itchFamily="34" charset="0"/>
        <a:ea typeface="MS PGothic" pitchFamily="34" charset="-128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itchFamily="34" charset="0"/>
        <a:ea typeface="MS PGothic" pitchFamily="34" charset="-128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itchFamily="34" charset="0"/>
        <a:ea typeface="MS PGothic" pitchFamily="34" charset="-128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itchFamily="34" charset="0"/>
        <a:ea typeface="MS PGothic" pitchFamily="34" charset="-128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itchFamily="34" charset="0"/>
        <a:ea typeface="MS PGothic" pitchFamily="34" charset="-128"/>
        <a:cs typeface="Arial" pitchFamily="34" charset="0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Arial" pitchFamily="34" charset="0"/>
        <a:ea typeface="MS PGothic" pitchFamily="34" charset="-128"/>
        <a:cs typeface="Arial" pitchFamily="34" charset="0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Arial" pitchFamily="34" charset="0"/>
        <a:ea typeface="MS PGothic" pitchFamily="34" charset="-128"/>
        <a:cs typeface="Arial" pitchFamily="34" charset="0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Arial" pitchFamily="34" charset="0"/>
        <a:ea typeface="MS PGothic" pitchFamily="34" charset="-128"/>
        <a:cs typeface="Arial" pitchFamily="34" charset="0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Arial" pitchFamily="34" charset="0"/>
        <a:ea typeface="MS PGothic" pitchFamily="34" charset="-128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9900"/>
    <a:srgbClr val="FFFF00"/>
    <a:srgbClr val="000000"/>
    <a:srgbClr val="00FFFF"/>
    <a:srgbClr val="FF33CC"/>
    <a:srgbClr val="FFFFCC"/>
    <a:srgbClr val="EEFB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3" autoAdjust="0"/>
    <p:restoredTop sz="94660"/>
  </p:normalViewPr>
  <p:slideViewPr>
    <p:cSldViewPr>
      <p:cViewPr varScale="1">
        <p:scale>
          <a:sx n="76" d="100"/>
          <a:sy n="76" d="100"/>
        </p:scale>
        <p:origin x="124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399677-0AC7-4213-BE4A-4FC66096752A}" type="datetimeFigureOut">
              <a:rPr lang="th-TH"/>
              <a:pPr>
                <a:defRPr/>
              </a:pPr>
              <a:t>27/04/64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A3939B-DDD6-443B-BD59-448C49672747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0D2912-2396-4216-BC20-C869B47D134F}" type="datetimeFigureOut">
              <a:rPr lang="th-TH"/>
              <a:pPr>
                <a:defRPr/>
              </a:pPr>
              <a:t>27/04/64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504058-DF63-4D28-BE77-A47D911FA0FE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AEB9AA-8DFB-4A17-BAFF-8490D3CC39BE}" type="datetimeFigureOut">
              <a:rPr lang="th-TH"/>
              <a:pPr>
                <a:defRPr/>
              </a:pPr>
              <a:t>27/04/64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D85F9D-71A1-4EDB-A3DB-3BD326755D03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BA26BA-047F-4FFC-ADB8-06905BEAB239}" type="datetimeFigureOut">
              <a:rPr lang="th-TH"/>
              <a:pPr>
                <a:defRPr/>
              </a:pPr>
              <a:t>27/04/64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4B7C0-2B92-4A71-8F7E-A78508A63A3A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048803-59AC-4CED-814D-4A4D1F1BC03D}" type="datetimeFigureOut">
              <a:rPr lang="th-TH"/>
              <a:pPr>
                <a:defRPr/>
              </a:pPr>
              <a:t>27/04/64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0A942-12D0-49F3-A502-241765214550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B243C-696D-4983-8F56-F7DB0C1DF3FA}" type="datetimeFigureOut">
              <a:rPr lang="th-TH"/>
              <a:pPr>
                <a:defRPr/>
              </a:pPr>
              <a:t>27/04/64</a:t>
            </a:fld>
            <a:endParaRPr lang="th-TH"/>
          </a:p>
        </p:txBody>
      </p:sp>
      <p:sp>
        <p:nvSpPr>
          <p:cNvPr id="4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8A1DEF-F98D-4F50-93B7-D402F1093802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5A2AC1-F4D7-48AA-A40F-BB90BD510000}" type="datetimeFigureOut">
              <a:rPr lang="th-TH"/>
              <a:pPr>
                <a:defRPr/>
              </a:pPr>
              <a:t>27/04/64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FE0DA5-DBE3-4875-A8D9-B9BE3040959F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A0683E-3A82-4ABB-8DC7-AF2488F00FC5}" type="datetimeFigureOut">
              <a:rPr lang="th-TH"/>
              <a:pPr>
                <a:defRPr/>
              </a:pPr>
              <a:t>27/04/64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97C678-0AEC-4D8F-A537-5D8C001B8FE4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4423EC-29E9-449F-B97D-FAF3EE61D666}" type="datetimeFigureOut">
              <a:rPr lang="th-TH"/>
              <a:pPr>
                <a:defRPr/>
              </a:pPr>
              <a:t>27/04/64</a:t>
            </a:fld>
            <a:endParaRPr lang="th-TH"/>
          </a:p>
        </p:txBody>
      </p:sp>
      <p:sp>
        <p:nvSpPr>
          <p:cNvPr id="6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D194E8-9128-4EB2-A471-A5D270961E71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67221D-DFC6-4525-A3F5-36346DE46A25}" type="datetimeFigureOut">
              <a:rPr lang="th-TH"/>
              <a:pPr>
                <a:defRPr/>
              </a:pPr>
              <a:t>27/04/64</a:t>
            </a:fld>
            <a:endParaRPr lang="th-TH"/>
          </a:p>
        </p:txBody>
      </p:sp>
      <p:sp>
        <p:nvSpPr>
          <p:cNvPr id="8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65B67-93E9-41E2-8173-DF060BB6813D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11018-AD2D-4024-AD62-DEA45CD8D401}" type="datetimeFigureOut">
              <a:rPr lang="th-TH"/>
              <a:pPr>
                <a:defRPr/>
              </a:pPr>
              <a:t>27/04/64</a:t>
            </a:fld>
            <a:endParaRPr lang="th-TH"/>
          </a:p>
        </p:txBody>
      </p:sp>
      <p:sp>
        <p:nvSpPr>
          <p:cNvPr id="4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E631E8-A3A7-472D-AC47-CFF9C4F8B718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1A2020-D33A-42B9-B78A-C03F97EB924D}" type="datetimeFigureOut">
              <a:rPr lang="th-TH"/>
              <a:pPr>
                <a:defRPr/>
              </a:pPr>
              <a:t>27/04/64</a:t>
            </a:fld>
            <a:endParaRPr lang="th-TH"/>
          </a:p>
        </p:txBody>
      </p:sp>
      <p:sp>
        <p:nvSpPr>
          <p:cNvPr id="3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F5CD9-1D0F-4AA1-8985-133ED421CB03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D4A7E-8040-48AA-A68E-F0CA49138A29}" type="datetimeFigureOut">
              <a:rPr lang="th-TH"/>
              <a:pPr>
                <a:defRPr/>
              </a:pPr>
              <a:t>27/04/64</a:t>
            </a:fld>
            <a:endParaRPr lang="th-TH"/>
          </a:p>
        </p:txBody>
      </p:sp>
      <p:sp>
        <p:nvSpPr>
          <p:cNvPr id="6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97748C-7F55-48DF-BAF5-D8B6C95870DB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h-TH" noProof="0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D081E-55C3-42DF-A63B-CDCB24FF8CF0}" type="datetimeFigureOut">
              <a:rPr lang="th-TH"/>
              <a:pPr>
                <a:defRPr/>
              </a:pPr>
              <a:t>27/04/64</a:t>
            </a:fld>
            <a:endParaRPr lang="th-TH"/>
          </a:p>
        </p:txBody>
      </p:sp>
      <p:sp>
        <p:nvSpPr>
          <p:cNvPr id="6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A35B8-ADCE-49B7-8307-69FEF9C413CA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ตัวยึดชื่อเรื่อง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ja-JP" smtClean="0"/>
              <a:t>คลิกเพื่อแก้ไขลักษณะชื่อเรื่องต้นแบบ</a:t>
            </a:r>
          </a:p>
        </p:txBody>
      </p:sp>
      <p:sp>
        <p:nvSpPr>
          <p:cNvPr id="1027" name="ตัวยึดข้อความ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ja-JP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altLang="ja-JP" smtClean="0"/>
              <a:t>ระดับที่สอง</a:t>
            </a:r>
          </a:p>
          <a:p>
            <a:pPr lvl="2"/>
            <a:r>
              <a:rPr lang="th-TH" altLang="ja-JP" smtClean="0"/>
              <a:t>ระดับที่สาม</a:t>
            </a:r>
          </a:p>
          <a:p>
            <a:pPr lvl="3"/>
            <a:r>
              <a:rPr lang="th-TH" altLang="ja-JP" smtClean="0"/>
              <a:t>ระดับที่สี่</a:t>
            </a:r>
          </a:p>
          <a:p>
            <a:pPr lvl="4"/>
            <a:r>
              <a:rPr lang="th-TH" altLang="ja-JP" smtClean="0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898989"/>
                </a:solidFill>
                <a:latin typeface="Calibri" pitchFamily="34" charset="0"/>
                <a:cs typeface="Cordia New" pitchFamily="34" charset="-34"/>
              </a:defRPr>
            </a:lvl1pPr>
          </a:lstStyle>
          <a:p>
            <a:pPr>
              <a:defRPr/>
            </a:pPr>
            <a:fld id="{A2C0A5B3-DD44-4226-A10D-F210FD68A745}" type="datetimeFigureOut">
              <a:rPr lang="th-TH"/>
              <a:pPr>
                <a:defRPr/>
              </a:pPr>
              <a:t>27/04/64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898989"/>
                </a:solidFill>
                <a:latin typeface="Calibri" pitchFamily="34" charset="0"/>
                <a:cs typeface="Cordia New" pitchFamily="34" charset="-34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898989"/>
                </a:solidFill>
                <a:latin typeface="Calibri" pitchFamily="34" charset="0"/>
                <a:cs typeface="Cordia New" pitchFamily="34" charset="-34"/>
              </a:defRPr>
            </a:lvl1pPr>
          </a:lstStyle>
          <a:p>
            <a:pPr>
              <a:defRPr/>
            </a:pPr>
            <a:fld id="{58CB6F2C-81B3-42BE-AF4B-A6162D82A855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ngsana New" pitchFamily="18" charset="-34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ngsana New" pitchFamily="18" charset="-34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ngsana New" pitchFamily="18" charset="-34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ngsana New" pitchFamily="18" charset="-34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ngsana New" pitchFamily="18" charset="-34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ngsana New" pitchFamily="18" charset="-34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ngsana New" pitchFamily="18" charset="-34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ngsana New" pitchFamily="18" charset="-34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3"/>
          <p:cNvSpPr txBox="1">
            <a:spLocks noChangeArrowheads="1"/>
          </p:cNvSpPr>
          <p:nvPr/>
        </p:nvSpPr>
        <p:spPr bwMode="auto">
          <a:xfrm>
            <a:off x="3203848" y="5445224"/>
            <a:ext cx="22685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539750">
              <a:defRPr/>
            </a:pPr>
            <a:r>
              <a:rPr kumimoji="0" lang="en-US" altLang="ja-JP" sz="2000" b="1" u="sng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March’2021</a:t>
            </a:r>
          </a:p>
        </p:txBody>
      </p:sp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2861952" y="2951939"/>
            <a:ext cx="2952328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 b="1" dirty="0">
                <a:latin typeface="High Tower Text" pitchFamily="18" charset="0"/>
              </a:rPr>
              <a:t>VAVE</a:t>
            </a:r>
            <a:endParaRPr lang="th-TH" sz="4400" b="1" dirty="0">
              <a:latin typeface="High Tower Text" pitchFamily="18" charset="0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267744" y="4078202"/>
            <a:ext cx="381642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algn="ctr"/>
            <a:r>
              <a:rPr kumimoji="0" lang="en-US" sz="2000" b="1" dirty="0" smtClean="0">
                <a:cs typeface="Angsana New" pitchFamily="18" charset="-34"/>
              </a:rPr>
              <a:t>BY </a:t>
            </a:r>
          </a:p>
          <a:p>
            <a:pPr lvl="1" algn="ctr"/>
            <a:endParaRPr kumimoji="0" lang="en-US" sz="2000" b="1" dirty="0" smtClean="0">
              <a:cs typeface="Angsana New" pitchFamily="18" charset="-34"/>
            </a:endParaRPr>
          </a:p>
          <a:p>
            <a:pPr lvl="1" algn="ctr"/>
            <a:r>
              <a:rPr kumimoji="0" lang="en-US" sz="2000" b="1" dirty="0" smtClean="0">
                <a:cs typeface="Angsana New" pitchFamily="18" charset="-34"/>
              </a:rPr>
              <a:t>Nathapon Sripornprasert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563888" y="0"/>
            <a:ext cx="2214578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TextBox 13"/>
          <p:cNvSpPr txBox="1">
            <a:spLocks noChangeArrowheads="1"/>
          </p:cNvSpPr>
          <p:nvPr/>
        </p:nvSpPr>
        <p:spPr bwMode="auto">
          <a:xfrm>
            <a:off x="220099" y="540812"/>
            <a:ext cx="878497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Name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SPC Visualization </a:t>
            </a:r>
            <a:r>
              <a:rPr lang="th-TH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XBAR-R Chart</a:t>
            </a:r>
            <a:r>
              <a:rPr lang="th-TH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Mail Alert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844543"/>
              </p:ext>
            </p:extLst>
          </p:nvPr>
        </p:nvGraphicFramePr>
        <p:xfrm>
          <a:off x="292107" y="908368"/>
          <a:ext cx="8640960" cy="5712742"/>
        </p:xfrm>
        <a:graphic>
          <a:graphicData uri="http://schemas.openxmlformats.org/drawingml/2006/table">
            <a:tbl>
              <a:tblPr/>
              <a:tblGrid>
                <a:gridCol w="1440161"/>
                <a:gridCol w="3271780"/>
                <a:gridCol w="3929019"/>
              </a:tblGrid>
              <a:tr h="43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Before</a:t>
                      </a:r>
                      <a:endParaRPr kumimoji="0" lang="th-TH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After</a:t>
                      </a:r>
                      <a:endParaRPr kumimoji="0" lang="th-TH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9993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Condition</a:t>
                      </a:r>
                      <a:endParaRPr kumimoji="0" lang="th-TH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Apply Etching Uniformity and Chemical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Remain: Apply Etching Rate </a:t>
                      </a:r>
                      <a:r>
                        <a:rPr kumimoji="0" lang="th-TH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(</a:t>
                      </a: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Upper and Lower</a:t>
                      </a:r>
                      <a:r>
                        <a:rPr kumimoji="0" lang="th-TH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)</a:t>
                      </a:r>
                      <a:endParaRPr kumimoji="0" 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Send Mail Alarm SPC control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baseline="0" dirty="0" smtClean="0">
                          <a:latin typeface="Tohoma"/>
                        </a:rPr>
                        <a:t>- Use VB.net to take result from machine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baseline="0" dirty="0" smtClean="0">
                          <a:latin typeface="Tohoma"/>
                        </a:rPr>
                        <a:t>- Summary by SSRS Program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26232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Picture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Or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Figure</a:t>
                      </a:r>
                      <a:endParaRPr kumimoji="0" lang="th-TH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Record Etching Rate by manual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Production don’t know measurement value is out of spec?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Mail Alarm to Engineer Every 4 Hours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1484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Program Apply</a:t>
                      </a:r>
                      <a:endParaRPr kumimoji="0" lang="th-TH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Graph add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: Upper Etching Rate and Lower Etching Rate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Alarm Email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: Data is out of control and Wrong Operation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Factory Apply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C1, C2R,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2852936"/>
            <a:ext cx="3445015" cy="4320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91880" y="188640"/>
            <a:ext cx="2214578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Cost Improve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908720"/>
            <a:ext cx="8458384" cy="255454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For Etching Rate </a:t>
            </a:r>
            <a:r>
              <a:rPr lang="th-TH" sz="1600" dirty="0" smtClean="0"/>
              <a:t>(</a:t>
            </a:r>
            <a:r>
              <a:rPr lang="en-US" sz="1600" dirty="0" smtClean="0"/>
              <a:t>0.5 </a:t>
            </a:r>
            <a:r>
              <a:rPr lang="en-US" sz="1600" dirty="0" err="1" smtClean="0"/>
              <a:t>Hrs</a:t>
            </a:r>
            <a:r>
              <a:rPr lang="en-US" sz="1600" dirty="0" smtClean="0"/>
              <a:t>/Product = </a:t>
            </a:r>
            <a:r>
              <a:rPr lang="th-TH" sz="1600" dirty="0" smtClean="0"/>
              <a:t>(</a:t>
            </a:r>
            <a:r>
              <a:rPr lang="en-US" sz="1600" dirty="0" smtClean="0"/>
              <a:t>Move file from machine + Upload to Database</a:t>
            </a:r>
            <a:r>
              <a:rPr lang="th-TH" sz="1600" dirty="0" smtClean="0"/>
              <a:t>)</a:t>
            </a:r>
            <a:endParaRPr lang="en-US" sz="1600" dirty="0" smtClean="0"/>
          </a:p>
          <a:p>
            <a:endParaRPr lang="en-US" sz="1400" dirty="0"/>
          </a:p>
          <a:p>
            <a:r>
              <a:rPr lang="en-US" sz="1400" dirty="0" smtClean="0"/>
              <a:t>Save Cost= 2 Measurement Type/day * 0.5 </a:t>
            </a:r>
            <a:r>
              <a:rPr lang="en-US" sz="1400" dirty="0" err="1" smtClean="0"/>
              <a:t>Hrs</a:t>
            </a:r>
            <a:r>
              <a:rPr lang="en-US" sz="1400" dirty="0" smtClean="0"/>
              <a:t>/Measurement </a:t>
            </a:r>
            <a:r>
              <a:rPr lang="en-US" sz="1400" dirty="0"/>
              <a:t>Type </a:t>
            </a:r>
            <a:r>
              <a:rPr lang="en-US" sz="1400" dirty="0" smtClean="0"/>
              <a:t>* 130 Bath /Labor * </a:t>
            </a:r>
            <a:r>
              <a:rPr lang="en-US" sz="1400" dirty="0"/>
              <a:t>1</a:t>
            </a:r>
            <a:r>
              <a:rPr lang="en-US" sz="1400" dirty="0" smtClean="0"/>
              <a:t> Labor/Factory * *3 Factory * 30 Days= 11,700 Baht / Month</a:t>
            </a:r>
          </a:p>
          <a:p>
            <a:endParaRPr lang="en-US" sz="1400" dirty="0"/>
          </a:p>
          <a:p>
            <a:r>
              <a:rPr lang="en-US" sz="1600" dirty="0" smtClean="0">
                <a:solidFill>
                  <a:srgbClr val="0070C0"/>
                </a:solidFill>
              </a:rPr>
              <a:t>For Mail Alarm </a:t>
            </a:r>
            <a:r>
              <a:rPr lang="th-TH" sz="1600" dirty="0" smtClean="0"/>
              <a:t>(</a:t>
            </a:r>
            <a:r>
              <a:rPr lang="en-US" sz="1600" dirty="0" smtClean="0"/>
              <a:t>Mail alarm 0.5 </a:t>
            </a:r>
            <a:r>
              <a:rPr lang="en-US" sz="1600" dirty="0" err="1" smtClean="0"/>
              <a:t>Hrs</a:t>
            </a:r>
            <a:r>
              <a:rPr lang="en-US" sz="1600" dirty="0" smtClean="0"/>
              <a:t>/Machine, Mail alarm</a:t>
            </a:r>
            <a:r>
              <a:rPr lang="th-TH" sz="1600" dirty="0" smtClean="0"/>
              <a:t> </a:t>
            </a:r>
            <a:r>
              <a:rPr lang="en-US" sz="1600" dirty="0" smtClean="0"/>
              <a:t>every 4Hrs</a:t>
            </a:r>
            <a:r>
              <a:rPr lang="th-TH" sz="1600" dirty="0" smtClean="0"/>
              <a:t>)</a:t>
            </a:r>
            <a:endParaRPr lang="en-US" sz="1600" dirty="0" smtClean="0"/>
          </a:p>
          <a:p>
            <a:endParaRPr lang="en-US" sz="1400" dirty="0"/>
          </a:p>
          <a:p>
            <a:r>
              <a:rPr lang="en-US" sz="1400" dirty="0" smtClean="0"/>
              <a:t>Save Cost = 3 Factory * </a:t>
            </a:r>
            <a:r>
              <a:rPr lang="en-US" sz="1400" dirty="0"/>
              <a:t>4</a:t>
            </a:r>
            <a:r>
              <a:rPr lang="en-US" sz="1400" dirty="0" smtClean="0"/>
              <a:t> Machine/Factory * 30 Days * 0.5 </a:t>
            </a:r>
            <a:r>
              <a:rPr lang="en-US" sz="1400" dirty="0" err="1" smtClean="0"/>
              <a:t>Hrs</a:t>
            </a:r>
            <a:r>
              <a:rPr lang="en-US" sz="1400" dirty="0" smtClean="0"/>
              <a:t>/Machine * 4 </a:t>
            </a:r>
            <a:r>
              <a:rPr lang="en-US" sz="1400" dirty="0" err="1" smtClean="0"/>
              <a:t>Hrs</a:t>
            </a:r>
            <a:r>
              <a:rPr lang="en-US" sz="1400" dirty="0" smtClean="0"/>
              <a:t> * 6 times/Days= 4320 Baht</a:t>
            </a:r>
          </a:p>
          <a:p>
            <a:endParaRPr lang="en-US" sz="1400" dirty="0"/>
          </a:p>
          <a:p>
            <a:r>
              <a:rPr lang="en-US" sz="1600" dirty="0" smtClean="0">
                <a:solidFill>
                  <a:srgbClr val="0070C0"/>
                </a:solidFill>
              </a:rPr>
              <a:t>Total Cost </a:t>
            </a:r>
            <a:r>
              <a:rPr lang="en-US" sz="1600" dirty="0" smtClean="0"/>
              <a:t>= Etching Rate + Mail Alarm = 11700 + 4320 = 16020 Baht/Month</a:t>
            </a:r>
          </a:p>
        </p:txBody>
      </p:sp>
    </p:spTree>
    <p:extLst>
      <p:ext uri="{BB962C8B-B14F-4D97-AF65-F5344CB8AC3E}">
        <p14:creationId xmlns:p14="http://schemas.microsoft.com/office/powerpoint/2010/main" val="3170371038"/>
      </p:ext>
    </p:extLst>
  </p:cSld>
  <p:clrMapOvr>
    <a:masterClrMapping/>
  </p:clrMapOvr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5470</TotalTime>
  <Words>211</Words>
  <Application>Microsoft Office PowerPoint</Application>
  <PresentationFormat>On-screen Show (4:3)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5" baseType="lpstr">
      <vt:lpstr>Arial Unicode MS</vt:lpstr>
      <vt:lpstr>ＭＳ Ｐゴシック</vt:lpstr>
      <vt:lpstr>ＭＳ Ｐゴシック</vt:lpstr>
      <vt:lpstr>Angsana New</vt:lpstr>
      <vt:lpstr>Arial</vt:lpstr>
      <vt:lpstr>Calibri</vt:lpstr>
      <vt:lpstr>Cordia New</vt:lpstr>
      <vt:lpstr>High Tower Text</vt:lpstr>
      <vt:lpstr>Tahoma</vt:lpstr>
      <vt:lpstr>Times New Roman</vt:lpstr>
      <vt:lpstr>Tohoma</vt:lpstr>
      <vt:lpstr>ชุดรูปแบบของ Office</vt:lpstr>
      <vt:lpstr>PowerPoint Presentation</vt:lpstr>
      <vt:lpstr>PowerPoint Presentation</vt:lpstr>
      <vt:lpstr>PowerPoint Presentation</vt:lpstr>
    </vt:vector>
  </TitlesOfParts>
  <Company>CyberZeeD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ภาพนิ่ง 1</dc:title>
  <dc:creator>Valentinus</dc:creator>
  <cp:lastModifiedBy>Nathapon Sripornprasert</cp:lastModifiedBy>
  <cp:revision>457</cp:revision>
  <dcterms:created xsi:type="dcterms:W3CDTF">2010-05-14T06:44:31Z</dcterms:created>
  <dcterms:modified xsi:type="dcterms:W3CDTF">2021-04-27T01:58:50Z</dcterms:modified>
</cp:coreProperties>
</file>