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FFFF00"/>
    <a:srgbClr val="000000"/>
    <a:srgbClr val="00FFFF"/>
    <a:srgbClr val="FF33CC"/>
    <a:srgbClr val="FFFFCC"/>
    <a:srgbClr val="EEF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3" autoAdjust="0"/>
    <p:restoredTop sz="94660"/>
  </p:normalViewPr>
  <p:slideViewPr>
    <p:cSldViewPr>
      <p:cViewPr varScale="1">
        <p:scale>
          <a:sx n="89" d="100"/>
          <a:sy n="89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9677-0AC7-4213-BE4A-4FC66096752A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939B-DDD6-443B-BD59-448C4967274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D2912-2396-4216-BC20-C869B47D134F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04058-DF63-4D28-BE77-A47D911FA0F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EB9AA-8DFB-4A17-BAFF-8490D3CC39BE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5F9D-71A1-4EDB-A3DB-3BD326755D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26BA-047F-4FFC-ADB8-06905BEAB239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4B7C0-2B92-4A71-8F7E-A78508A63A3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8803-59AC-4CED-814D-4A4D1F1BC03D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A942-12D0-49F3-A502-24176521455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243C-696D-4983-8F56-F7DB0C1DF3FA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1DEF-F98D-4F50-93B7-D402F109380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2AC1-F4D7-48AA-A40F-BB90BD510000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E0DA5-DBE3-4875-A8D9-B9BE3040959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683E-3A82-4ABB-8DC7-AF2488F00FC5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7C678-0AEC-4D8F-A537-5D8C001B8FE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423EC-29E9-449F-B97D-FAF3EE61D666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94E8-9128-4EB2-A471-A5D270961E7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7221D-DFC6-4525-A3F5-36346DE46A25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8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5B67-93E9-41E2-8173-DF060BB6813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11018-AD2D-4024-AD62-DEA45CD8D401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631E8-A3A7-472D-AC47-CFF9C4F8B71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A2020-D33A-42B9-B78A-C03F97EB924D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5CD9-1D0F-4AA1-8985-133ED421CB0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D4A7E-8040-48AA-A68E-F0CA49138A29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748C-7F55-48DF-BAF5-D8B6C95870D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081E-55C3-42DF-A63B-CDCB24FF8CF0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A35B8-ADCE-49B7-8307-69FEF9C413C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ja-JP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ja-JP" smtClean="0"/>
              <a:t>ระดับที่สอง</a:t>
            </a:r>
          </a:p>
          <a:p>
            <a:pPr lvl="2"/>
            <a:r>
              <a:rPr lang="th-TH" altLang="ja-JP" smtClean="0"/>
              <a:t>ระดับที่สาม</a:t>
            </a:r>
          </a:p>
          <a:p>
            <a:pPr lvl="3"/>
            <a:r>
              <a:rPr lang="th-TH" altLang="ja-JP" smtClean="0"/>
              <a:t>ระดับที่สี่</a:t>
            </a:r>
          </a:p>
          <a:p>
            <a:pPr lvl="4"/>
            <a:r>
              <a:rPr lang="th-TH" altLang="ja-JP" smtClean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A2C0A5B3-DD44-4226-A10D-F210FD68A745}" type="datetimeFigureOut">
              <a:rPr lang="th-TH"/>
              <a:pPr>
                <a:defRPr/>
              </a:pPr>
              <a:t>25/03/64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58CB6F2C-81B3-42BE-AF4B-A6162D82A85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203848" y="5445224"/>
            <a:ext cx="2268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39750">
              <a:defRPr/>
            </a:pPr>
            <a:r>
              <a:rPr kumimoji="0" lang="en-US" altLang="ja-JP" sz="2000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March’2021</a:t>
            </a:r>
            <a:endParaRPr kumimoji="0" lang="en-US" altLang="ja-JP" sz="2000" b="1" u="sng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2861952" y="2951939"/>
            <a:ext cx="295232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latin typeface="High Tower Text" pitchFamily="18" charset="0"/>
              </a:rPr>
              <a:t>VAVE</a:t>
            </a:r>
            <a:endParaRPr lang="th-TH" sz="4400" b="1" dirty="0">
              <a:latin typeface="High Tower Text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67744" y="4078202"/>
            <a:ext cx="38164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BY </a:t>
            </a:r>
          </a:p>
          <a:p>
            <a:pPr lvl="1" algn="ctr"/>
            <a:endParaRPr kumimoji="0" lang="en-US" sz="2000" b="1" dirty="0" smtClean="0">
              <a:cs typeface="Angsana New" pitchFamily="18" charset="-34"/>
            </a:endParaRPr>
          </a:p>
          <a:p>
            <a:pPr lvl="1" algn="ctr"/>
            <a:r>
              <a:rPr kumimoji="0" lang="en-US" sz="2000" b="1" dirty="0" smtClean="0">
                <a:cs typeface="Angsana New" pitchFamily="18" charset="-34"/>
              </a:rPr>
              <a:t>Nathapon Sripornprasert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63888" y="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20099" y="540812"/>
            <a:ext cx="87849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SPC Visualization </a:t>
            </a:r>
            <a:r>
              <a:rPr lang="th-TH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XMR-Chart</a:t>
            </a:r>
            <a:r>
              <a:rPr lang="th-TH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5060"/>
              </p:ext>
            </p:extLst>
          </p:nvPr>
        </p:nvGraphicFramePr>
        <p:xfrm>
          <a:off x="292107" y="908368"/>
          <a:ext cx="8640960" cy="5806779"/>
        </p:xfrm>
        <a:graphic>
          <a:graphicData uri="http://schemas.openxmlformats.org/drawingml/2006/table">
            <a:tbl>
              <a:tblPr/>
              <a:tblGrid>
                <a:gridCol w="1440161"/>
                <a:gridCol w="3672408"/>
                <a:gridCol w="3528391"/>
              </a:tblGrid>
              <a:tr h="467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Before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After</a:t>
                      </a:r>
                      <a:endParaRPr kumimoji="0" lang="th-TH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54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- Record Etching Uniformity and chemical by manual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- Use VB.net to take result from machine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Tohoma"/>
                        </a:rPr>
                        <a:t>- Summary by SSRS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800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Picture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Figure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Record Etching Uniformity and Chemical by manual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5391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Program Apply</a:t>
                      </a:r>
                      <a:endParaRPr kumimoji="0" lang="th-TH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Measurement 2 type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 type ofEtching Uniformity </a:t>
                      </a: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Upper and Lower</a:t>
                      </a: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 type of Chemical </a:t>
                      </a: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H2O2, H2SO4, Cu</a:t>
                      </a:r>
                      <a:r>
                        <a:rPr kumimoji="0" lang="th-TH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Factory Apply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C1, C2R,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5508104" y="2385514"/>
            <a:ext cx="1296144" cy="2513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Weight Scale</a:t>
            </a:r>
            <a:endParaRPr lang="th-TH" sz="1400" dirty="0"/>
          </a:p>
        </p:txBody>
      </p:sp>
      <p:sp>
        <p:nvSpPr>
          <p:cNvPr id="27" name="Rectangle 26"/>
          <p:cNvSpPr/>
          <p:nvPr/>
        </p:nvSpPr>
        <p:spPr>
          <a:xfrm>
            <a:off x="5508104" y="2875906"/>
            <a:ext cx="1296144" cy="2502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QA Form</a:t>
            </a:r>
            <a:endParaRPr lang="th-TH" sz="1200" dirty="0"/>
          </a:p>
        </p:txBody>
      </p:sp>
      <p:cxnSp>
        <p:nvCxnSpPr>
          <p:cNvPr id="8" name="Straight Arrow Connector 7"/>
          <p:cNvCxnSpPr>
            <a:stCxn id="26" idx="2"/>
            <a:endCxn id="27" idx="0"/>
          </p:cNvCxnSpPr>
          <p:nvPr/>
        </p:nvCxnSpPr>
        <p:spPr>
          <a:xfrm>
            <a:off x="6156176" y="2636912"/>
            <a:ext cx="0" cy="23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49013" y="2875906"/>
            <a:ext cx="971267" cy="2575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VB.net</a:t>
            </a:r>
            <a:endParaRPr lang="th-TH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  <a:endCxn id="27" idx="3"/>
          </p:cNvCxnSpPr>
          <p:nvPr/>
        </p:nvCxnSpPr>
        <p:spPr>
          <a:xfrm flipH="1" flipV="1">
            <a:off x="6804248" y="3001045"/>
            <a:ext cx="1044765" cy="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68957" y="2600934"/>
            <a:ext cx="973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Excel to Database</a:t>
            </a:r>
            <a:endParaRPr lang="th-TH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08104" y="3267165"/>
            <a:ext cx="1296144" cy="30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 Server</a:t>
            </a:r>
            <a:endParaRPr lang="th-TH" sz="1400" dirty="0"/>
          </a:p>
        </p:txBody>
      </p:sp>
      <p:cxnSp>
        <p:nvCxnSpPr>
          <p:cNvPr id="41" name="Straight Arrow Connector 40"/>
          <p:cNvCxnSpPr>
            <a:stCxn id="29" idx="1"/>
            <a:endCxn id="39" idx="3"/>
          </p:cNvCxnSpPr>
          <p:nvPr/>
        </p:nvCxnSpPr>
        <p:spPr>
          <a:xfrm flipH="1">
            <a:off x="6804248" y="3004666"/>
            <a:ext cx="1044765" cy="4136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97423" y="324409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Send </a:t>
            </a:r>
            <a:endParaRPr lang="th-TH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08380" y="3878112"/>
            <a:ext cx="1296144" cy="24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</a:t>
            </a:r>
            <a:endParaRPr lang="th-TH" sz="1400" dirty="0"/>
          </a:p>
        </p:txBody>
      </p:sp>
      <p:cxnSp>
        <p:nvCxnSpPr>
          <p:cNvPr id="46" name="Straight Arrow Connector 45"/>
          <p:cNvCxnSpPr>
            <a:stCxn id="39" idx="2"/>
            <a:endCxn id="45" idx="0"/>
          </p:cNvCxnSpPr>
          <p:nvPr/>
        </p:nvCxnSpPr>
        <p:spPr>
          <a:xfrm>
            <a:off x="6156176" y="3569453"/>
            <a:ext cx="276" cy="308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0544" y="3607642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 data from excel to DB</a:t>
            </a:r>
            <a:endParaRPr lang="th-TH" sz="1000" dirty="0"/>
          </a:p>
        </p:txBody>
      </p:sp>
      <p:sp>
        <p:nvSpPr>
          <p:cNvPr id="50" name="Rectangle 49"/>
          <p:cNvSpPr/>
          <p:nvPr/>
        </p:nvSpPr>
        <p:spPr>
          <a:xfrm>
            <a:off x="8068524" y="4683499"/>
            <a:ext cx="7517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SSRS</a:t>
            </a:r>
            <a:endParaRPr lang="th-TH" sz="1600" dirty="0"/>
          </a:p>
        </p:txBody>
      </p:sp>
      <p:cxnSp>
        <p:nvCxnSpPr>
          <p:cNvPr id="51" name="Elbow Connector 50"/>
          <p:cNvCxnSpPr>
            <a:stCxn id="45" idx="2"/>
            <a:endCxn id="50" idx="1"/>
          </p:cNvCxnSpPr>
          <p:nvPr/>
        </p:nvCxnSpPr>
        <p:spPr>
          <a:xfrm rot="16200000" flipH="1">
            <a:off x="6744099" y="3539093"/>
            <a:ext cx="736779" cy="19120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13270" y="4606478"/>
            <a:ext cx="1922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3300"/>
                </a:solidFill>
              </a:rPr>
              <a:t>Transform data to visualization</a:t>
            </a:r>
            <a:endParaRPr lang="th-TH" sz="10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91880" y="188640"/>
            <a:ext cx="221457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Cost Improve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977" y="980728"/>
            <a:ext cx="8458384" cy="9848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Conclusion </a:t>
            </a:r>
            <a:r>
              <a:rPr lang="th-TH" sz="1600" dirty="0" smtClean="0"/>
              <a:t>(</a:t>
            </a:r>
            <a:r>
              <a:rPr lang="en-US" sz="1600" dirty="0" smtClean="0"/>
              <a:t>0.5 </a:t>
            </a:r>
            <a:r>
              <a:rPr lang="en-US" sz="1600" dirty="0" err="1" smtClean="0"/>
              <a:t>Hrs</a:t>
            </a:r>
            <a:r>
              <a:rPr lang="en-US" sz="1600" dirty="0" smtClean="0"/>
              <a:t>/Product = </a:t>
            </a:r>
            <a:r>
              <a:rPr lang="th-TH" sz="1600" dirty="0" smtClean="0"/>
              <a:t>(</a:t>
            </a:r>
            <a:r>
              <a:rPr lang="en-US" sz="1600" dirty="0" smtClean="0"/>
              <a:t>Move file from machine + Upload to Database</a:t>
            </a:r>
            <a:r>
              <a:rPr lang="th-TH" sz="1600" dirty="0" smtClean="0"/>
              <a:t>)</a:t>
            </a:r>
            <a:endParaRPr lang="en-US" sz="1600" dirty="0" smtClean="0"/>
          </a:p>
          <a:p>
            <a:endParaRPr lang="en-US" sz="1400" dirty="0"/>
          </a:p>
          <a:p>
            <a:r>
              <a:rPr lang="en-US" sz="1400" dirty="0" smtClean="0"/>
              <a:t>Save Cost= </a:t>
            </a:r>
            <a:r>
              <a:rPr lang="en-US" sz="1400" dirty="0" smtClean="0"/>
              <a:t>5 Measurement Type/day </a:t>
            </a:r>
            <a:r>
              <a:rPr lang="en-US" sz="1400" dirty="0" smtClean="0"/>
              <a:t>* </a:t>
            </a:r>
            <a:r>
              <a:rPr lang="en-US" sz="1400" dirty="0" smtClean="0"/>
              <a:t>0.5 </a:t>
            </a:r>
            <a:r>
              <a:rPr lang="en-US" sz="1400" dirty="0" err="1" smtClean="0"/>
              <a:t>Hrs</a:t>
            </a:r>
            <a:r>
              <a:rPr lang="en-US" sz="1400" dirty="0" smtClean="0"/>
              <a:t>/Measurement </a:t>
            </a:r>
            <a:r>
              <a:rPr lang="en-US" sz="1400" dirty="0"/>
              <a:t>Type </a:t>
            </a:r>
            <a:r>
              <a:rPr lang="en-US" sz="1400" dirty="0" smtClean="0"/>
              <a:t>* 130 Bath /Labor * </a:t>
            </a:r>
            <a:r>
              <a:rPr lang="en-US" sz="1400" dirty="0"/>
              <a:t>1</a:t>
            </a:r>
            <a:r>
              <a:rPr lang="en-US" sz="1400" dirty="0" smtClean="0"/>
              <a:t> Labor/Factory </a:t>
            </a:r>
            <a:r>
              <a:rPr lang="en-US" sz="1400" dirty="0" smtClean="0"/>
              <a:t>* </a:t>
            </a:r>
            <a:r>
              <a:rPr lang="en-US" sz="1400" dirty="0" smtClean="0"/>
              <a:t>*3 Factory * 30 Days= 29,250 </a:t>
            </a:r>
            <a:r>
              <a:rPr lang="en-US" sz="1400" dirty="0" smtClean="0"/>
              <a:t>Bath / Month</a:t>
            </a:r>
          </a:p>
        </p:txBody>
      </p:sp>
    </p:spTree>
    <p:extLst>
      <p:ext uri="{BB962C8B-B14F-4D97-AF65-F5344CB8AC3E}">
        <p14:creationId xmlns:p14="http://schemas.microsoft.com/office/powerpoint/2010/main" val="3170371038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153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 Unicode MS</vt:lpstr>
      <vt:lpstr>ＭＳ Ｐゴシック</vt:lpstr>
      <vt:lpstr>ＭＳ Ｐゴシック</vt:lpstr>
      <vt:lpstr>Angsana New</vt:lpstr>
      <vt:lpstr>Arial</vt:lpstr>
      <vt:lpstr>Calibri</vt:lpstr>
      <vt:lpstr>Cordia New</vt:lpstr>
      <vt:lpstr>High Tower Text</vt:lpstr>
      <vt:lpstr>Tahoma</vt:lpstr>
      <vt:lpstr>Times New Roman</vt:lpstr>
      <vt:lpstr>Tohoma</vt:lpstr>
      <vt:lpstr>ชุดรูปแบบของ Office</vt:lpstr>
      <vt:lpstr>PowerPoint Presentation</vt:lpstr>
      <vt:lpstr>PowerPoint Presentation</vt:lpstr>
      <vt:lpstr>PowerPoint Presentation</vt:lpstr>
    </vt:vector>
  </TitlesOfParts>
  <Company>CyberZeeD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Valentinus</dc:creator>
  <cp:lastModifiedBy>Nathapon Sripornprasert</cp:lastModifiedBy>
  <cp:revision>451</cp:revision>
  <dcterms:created xsi:type="dcterms:W3CDTF">2010-05-14T06:44:31Z</dcterms:created>
  <dcterms:modified xsi:type="dcterms:W3CDTF">2021-03-25T01:45:09Z</dcterms:modified>
</cp:coreProperties>
</file>