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66" r:id="rId2"/>
    <p:sldId id="264" r:id="rId3"/>
    <p:sldId id="272" r:id="rId4"/>
    <p:sldId id="274" r:id="rId5"/>
    <p:sldId id="273"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67" r:id="rId29"/>
  </p:sldIdLst>
  <p:sldSz cx="11887200" cy="73152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Calibri"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Calibri"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Calibri"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Calibri" charset="0"/>
        <a:ea typeface="ＭＳ Ｐゴシック" charset="0"/>
        <a:cs typeface="+mn-cs"/>
      </a:defRPr>
    </a:lvl5pPr>
    <a:lvl6pPr marL="2286000" algn="l" defTabSz="457200" rtl="0" eaLnBrk="1" latinLnBrk="0" hangingPunct="1">
      <a:defRPr kern="1200">
        <a:solidFill>
          <a:schemeClr val="tx1"/>
        </a:solidFill>
        <a:latin typeface="Calibri" charset="0"/>
        <a:ea typeface="ＭＳ Ｐゴシック" charset="0"/>
        <a:cs typeface="+mn-cs"/>
      </a:defRPr>
    </a:lvl6pPr>
    <a:lvl7pPr marL="2743200" algn="l" defTabSz="457200" rtl="0" eaLnBrk="1" latinLnBrk="0" hangingPunct="1">
      <a:defRPr kern="1200">
        <a:solidFill>
          <a:schemeClr val="tx1"/>
        </a:solidFill>
        <a:latin typeface="Calibri" charset="0"/>
        <a:ea typeface="ＭＳ Ｐゴシック" charset="0"/>
        <a:cs typeface="+mn-cs"/>
      </a:defRPr>
    </a:lvl7pPr>
    <a:lvl8pPr marL="3200400" algn="l" defTabSz="457200" rtl="0" eaLnBrk="1" latinLnBrk="0" hangingPunct="1">
      <a:defRPr kern="1200">
        <a:solidFill>
          <a:schemeClr val="tx1"/>
        </a:solidFill>
        <a:latin typeface="Calibri" charset="0"/>
        <a:ea typeface="ＭＳ Ｐゴシック" charset="0"/>
        <a:cs typeface="+mn-cs"/>
      </a:defRPr>
    </a:lvl8pPr>
    <a:lvl9pPr marL="3657600" algn="l" defTabSz="457200" rtl="0" eaLnBrk="1" latinLnBrk="0" hangingPunct="1">
      <a:defRPr kern="1200">
        <a:solidFill>
          <a:schemeClr val="tx1"/>
        </a:solidFill>
        <a:latin typeface="Calibri"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2304">
          <p15:clr>
            <a:srgbClr val="A4A3A4"/>
          </p15:clr>
        </p15:guide>
        <p15:guide id="4" pos="374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6600"/>
    <a:srgbClr val="009900"/>
    <a:srgbClr val="990000"/>
    <a:srgbClr val="00CC00"/>
    <a:srgbClr val="CCFF99"/>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48" autoAdjust="0"/>
    <p:restoredTop sz="94660"/>
  </p:normalViewPr>
  <p:slideViewPr>
    <p:cSldViewPr snapToGrid="0">
      <p:cViewPr varScale="1">
        <p:scale>
          <a:sx n="71" d="100"/>
          <a:sy n="71" d="100"/>
        </p:scale>
        <p:origin x="882" y="60"/>
      </p:cViewPr>
      <p:guideLst>
        <p:guide orient="horz" pos="2160"/>
        <p:guide pos="3840"/>
        <p:guide orient="horz" pos="2304"/>
        <p:guide pos="3744"/>
      </p:guideLst>
    </p:cSldViewPr>
  </p:slideViewPr>
  <p:notesTextViewPr>
    <p:cViewPr>
      <p:scale>
        <a:sx n="100" d="100"/>
        <a:sy n="100" d="100"/>
      </p:scale>
      <p:origin x="0" y="0"/>
    </p:cViewPr>
  </p:notesTextViewPr>
  <p:notesViewPr>
    <p:cSldViewPr snapToGrid="0">
      <p:cViewPr varScale="1">
        <p:scale>
          <a:sx n="53" d="100"/>
          <a:sy n="53"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1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2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21" name="Rectangle 4"/>
          <p:cNvSpPr>
            <a:spLocks noGrp="1" noRot="1" noChangeAspect="1" noChangeArrowheads="1" noTextEdit="1"/>
          </p:cNvSpPr>
          <p:nvPr>
            <p:ph type="sldImg" idx="2"/>
          </p:nvPr>
        </p:nvSpPr>
        <p:spPr bwMode="auto">
          <a:xfrm>
            <a:off x="430213" y="766763"/>
            <a:ext cx="6238875" cy="3838575"/>
          </a:xfrm>
          <a:prstGeom prst="rect">
            <a:avLst/>
          </a:prstGeom>
          <a:noFill/>
          <a:ln w="9525">
            <a:solidFill>
              <a:srgbClr val="000000"/>
            </a:solidFill>
            <a:miter lim="800000"/>
            <a:headEnd/>
            <a:tailEnd/>
          </a:ln>
          <a:effectLst/>
        </p:spPr>
      </p:sp>
      <p:sp>
        <p:nvSpPr>
          <p:cNvPr id="104862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2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15458272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A0EA98-5831-4853-B862-C702E6EB345C}" type="slidenum">
              <a:rPr lang="en-US" smtClean="0"/>
              <a:t>1</a:t>
            </a:fld>
            <a:endParaRPr lang="en-US"/>
          </a:p>
        </p:txBody>
      </p:sp>
    </p:spTree>
    <p:extLst>
      <p:ext uri="{BB962C8B-B14F-4D97-AF65-F5344CB8AC3E}">
        <p14:creationId xmlns:p14="http://schemas.microsoft.com/office/powerpoint/2010/main" val="1031531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A0EA98-5831-4853-B862-C702E6EB345C}" type="slidenum">
              <a:rPr lang="en-US" smtClean="0"/>
              <a:t>2</a:t>
            </a:fld>
            <a:endParaRPr lang="en-US"/>
          </a:p>
        </p:txBody>
      </p:sp>
    </p:spTree>
    <p:extLst>
      <p:ext uri="{BB962C8B-B14F-4D97-AF65-F5344CB8AC3E}">
        <p14:creationId xmlns:p14="http://schemas.microsoft.com/office/powerpoint/2010/main" val="1570687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3" name="Straight Connector 5"/>
          <p:cNvCxnSpPr>
            <a:cxnSpLocks/>
          </p:cNvCxnSpPr>
          <p:nvPr userDrawn="1"/>
        </p:nvCxnSpPr>
        <p:spPr>
          <a:xfrm flipH="1">
            <a:off x="5912363" y="1638995"/>
            <a:ext cx="176" cy="5683624"/>
          </a:xfrm>
          <a:prstGeom prst="line">
            <a:avLst/>
          </a:prstGeom>
          <a:ln w="444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p:cNvPicPr>
          <p:nvPr userDrawn="1"/>
        </p:nvPicPr>
        <p:blipFill>
          <a:blip r:embed="rId2"/>
          <a:stretch>
            <a:fillRect/>
          </a:stretch>
        </p:blipFill>
        <p:spPr>
          <a:xfrm>
            <a:off x="5889355" y="-8990"/>
            <a:ext cx="6010733" cy="1863393"/>
          </a:xfrm>
          <a:prstGeom prst="rect">
            <a:avLst/>
          </a:prstGeom>
        </p:spPr>
      </p:pic>
      <p:pic>
        <p:nvPicPr>
          <p:cNvPr id="5" name="Picture 4">
            <a:extLst>
              <a:ext uri="{FF2B5EF4-FFF2-40B4-BE49-F238E27FC236}">
                <a16:creationId xmlns="" xmlns:a16="http://schemas.microsoft.com/office/drawing/2014/main" id="{89DC5EED-AF93-43CC-83A4-6118A8576A3C}"/>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70510" y="606687"/>
            <a:ext cx="2510726" cy="2461977"/>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ight Triangle 4"/>
          <p:cNvSpPr/>
          <p:nvPr userDrawn="1"/>
        </p:nvSpPr>
        <p:spPr>
          <a:xfrm flipH="1" flipV="1">
            <a:off x="9500460" y="-3978"/>
            <a:ext cx="2386737" cy="1306666"/>
          </a:xfrm>
          <a:prstGeom prst="rtTriangle">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 xmlns:a16="http://schemas.microsoft.com/office/drawing/2014/main" id="{89DC5EED-AF93-43CC-83A4-6118A8576A3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6484" y="69189"/>
            <a:ext cx="1130466" cy="1091511"/>
          </a:xfrm>
          <a:prstGeom prst="rect">
            <a:avLst/>
          </a:prstGeom>
        </p:spPr>
      </p:pic>
      <p:grpSp>
        <p:nvGrpSpPr>
          <p:cNvPr id="7" name="Group 6"/>
          <p:cNvGrpSpPr/>
          <p:nvPr userDrawn="1"/>
        </p:nvGrpSpPr>
        <p:grpSpPr>
          <a:xfrm>
            <a:off x="10284143" y="136063"/>
            <a:ext cx="1529235" cy="630903"/>
            <a:chOff x="10218546" y="114885"/>
            <a:chExt cx="1821520" cy="630903"/>
          </a:xfrm>
        </p:grpSpPr>
        <p:sp>
          <p:nvSpPr>
            <p:cNvPr id="8" name="TextBox 7"/>
            <p:cNvSpPr txBox="1"/>
            <p:nvPr/>
          </p:nvSpPr>
          <p:spPr>
            <a:xfrm>
              <a:off x="10381151" y="114885"/>
              <a:ext cx="1653997" cy="30777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rtlCol="0">
              <a:spAutoFit/>
            </a:bodyPr>
            <a:lstStyle/>
            <a:p>
              <a:pPr algn="ctr">
                <a:spcBef>
                  <a:spcPts val="0"/>
                </a:spcBef>
                <a:spcAft>
                  <a:spcPts val="0"/>
                </a:spcAft>
              </a:pPr>
              <a:r>
                <a:rPr lang="en-US" sz="2000" b="1" dirty="0" smtClean="0">
                  <a:solidFill>
                    <a:schemeClr val="accent6">
                      <a:lumMod val="20000"/>
                      <a:lumOff val="80000"/>
                    </a:schemeClr>
                  </a:solidFill>
                  <a:effectLst>
                    <a:outerShdw blurRad="38100" dist="38100" dir="2700000" algn="tl">
                      <a:srgbClr val="000000">
                        <a:alpha val="43137"/>
                      </a:srgbClr>
                    </a:outerShdw>
                  </a:effectLst>
                  <a:latin typeface="Arial Rounded MT Bold" pitchFamily="34" charset="0"/>
                  <a:cs typeface="Aparajita" pitchFamily="34" charset="0"/>
                </a:rPr>
                <a:t>NAPE ICE </a:t>
              </a:r>
            </a:p>
          </p:txBody>
        </p:sp>
        <p:sp>
          <p:nvSpPr>
            <p:cNvPr id="9" name="TextBox 8"/>
            <p:cNvSpPr txBox="1"/>
            <p:nvPr/>
          </p:nvSpPr>
          <p:spPr>
            <a:xfrm>
              <a:off x="10218546" y="345678"/>
              <a:ext cx="1821520" cy="40011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spcBef>
                  <a:spcPts val="0"/>
                </a:spcBef>
                <a:spcAft>
                  <a:spcPts val="0"/>
                </a:spcAft>
              </a:pPr>
              <a:r>
                <a:rPr lang="en-US" sz="2000" b="1" dirty="0" smtClean="0">
                  <a:solidFill>
                    <a:srgbClr val="FF0000"/>
                  </a:solidFill>
                  <a:latin typeface="Britannic Bold" pitchFamily="34" charset="0"/>
                  <a:cs typeface="Aparajita" pitchFamily="34" charset="0"/>
                </a:rPr>
                <a:t>      2019</a:t>
              </a:r>
              <a:endParaRPr lang="en-US" sz="2000" b="1" dirty="0">
                <a:solidFill>
                  <a:srgbClr val="FF0000"/>
                </a:solidFill>
                <a:latin typeface="Britannic Bold" pitchFamily="34" charset="0"/>
                <a:cs typeface="Aparajita" pitchFamily="34" charset="0"/>
              </a:endParaRPr>
            </a:p>
          </p:txBody>
        </p:sp>
      </p:gr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ight Triangle 3"/>
          <p:cNvSpPr/>
          <p:nvPr userDrawn="1"/>
        </p:nvSpPr>
        <p:spPr>
          <a:xfrm flipH="1" flipV="1">
            <a:off x="9500460" y="-3978"/>
            <a:ext cx="2386737" cy="1306666"/>
          </a:xfrm>
          <a:prstGeom prst="rtTriangle">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 xmlns:a16="http://schemas.microsoft.com/office/drawing/2014/main" id="{89DC5EED-AF93-43CC-83A4-6118A8576A3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6484" y="69189"/>
            <a:ext cx="1130466" cy="1091511"/>
          </a:xfrm>
          <a:prstGeom prst="rect">
            <a:avLst/>
          </a:prstGeom>
        </p:spPr>
      </p:pic>
      <p:grpSp>
        <p:nvGrpSpPr>
          <p:cNvPr id="6" name="Group 5"/>
          <p:cNvGrpSpPr/>
          <p:nvPr userDrawn="1"/>
        </p:nvGrpSpPr>
        <p:grpSpPr>
          <a:xfrm>
            <a:off x="10284143" y="136063"/>
            <a:ext cx="1529235" cy="630903"/>
            <a:chOff x="10218546" y="114885"/>
            <a:chExt cx="1821520" cy="630903"/>
          </a:xfrm>
        </p:grpSpPr>
        <p:sp>
          <p:nvSpPr>
            <p:cNvPr id="7" name="TextBox 6"/>
            <p:cNvSpPr txBox="1"/>
            <p:nvPr/>
          </p:nvSpPr>
          <p:spPr>
            <a:xfrm>
              <a:off x="10381151" y="114885"/>
              <a:ext cx="1653997" cy="30777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rtlCol="0">
              <a:spAutoFit/>
            </a:bodyPr>
            <a:lstStyle/>
            <a:p>
              <a:pPr algn="ctr">
                <a:spcBef>
                  <a:spcPts val="0"/>
                </a:spcBef>
                <a:spcAft>
                  <a:spcPts val="0"/>
                </a:spcAft>
              </a:pPr>
              <a:r>
                <a:rPr lang="en-US" sz="2000" b="1" dirty="0" smtClean="0">
                  <a:solidFill>
                    <a:schemeClr val="accent6">
                      <a:lumMod val="20000"/>
                      <a:lumOff val="80000"/>
                    </a:schemeClr>
                  </a:solidFill>
                  <a:effectLst>
                    <a:outerShdw blurRad="38100" dist="38100" dir="2700000" algn="tl">
                      <a:srgbClr val="000000">
                        <a:alpha val="43137"/>
                      </a:srgbClr>
                    </a:outerShdw>
                  </a:effectLst>
                  <a:latin typeface="Arial Rounded MT Bold" pitchFamily="34" charset="0"/>
                  <a:cs typeface="Aparajita" pitchFamily="34" charset="0"/>
                </a:rPr>
                <a:t>NAPE ICE </a:t>
              </a:r>
            </a:p>
          </p:txBody>
        </p:sp>
        <p:sp>
          <p:nvSpPr>
            <p:cNvPr id="8" name="TextBox 7"/>
            <p:cNvSpPr txBox="1"/>
            <p:nvPr/>
          </p:nvSpPr>
          <p:spPr>
            <a:xfrm>
              <a:off x="10218546" y="345678"/>
              <a:ext cx="1821520" cy="40011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spcBef>
                  <a:spcPts val="0"/>
                </a:spcBef>
                <a:spcAft>
                  <a:spcPts val="0"/>
                </a:spcAft>
              </a:pPr>
              <a:r>
                <a:rPr lang="en-US" sz="2000" b="1" dirty="0" smtClean="0">
                  <a:solidFill>
                    <a:srgbClr val="FF0000"/>
                  </a:solidFill>
                  <a:latin typeface="Britannic Bold" pitchFamily="34" charset="0"/>
                  <a:cs typeface="Aparajita" pitchFamily="34" charset="0"/>
                </a:rPr>
                <a:t>      2019</a:t>
              </a:r>
              <a:endParaRPr lang="en-US" sz="2000" b="1" dirty="0">
                <a:solidFill>
                  <a:srgbClr val="FF0000"/>
                </a:solidFill>
                <a:latin typeface="Britannic Bold" pitchFamily="34" charset="0"/>
                <a:cs typeface="Aparajita" pitchFamily="34" charset="0"/>
              </a:endParaRPr>
            </a:p>
          </p:txBody>
        </p:sp>
      </p:grpSp>
    </p:spTree>
    <p:extLst>
      <p:ext uri="{BB962C8B-B14F-4D97-AF65-F5344CB8AC3E}">
        <p14:creationId xmlns:p14="http://schemas.microsoft.com/office/powerpoint/2010/main" val="1189066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p:cNvPicPr>
            <a:picLocks/>
          </p:cNvPicPr>
          <p:nvPr userDrawn="1"/>
        </p:nvPicPr>
        <p:blipFill>
          <a:blip r:embed="rId2" cstate="email"/>
          <a:stretch>
            <a:fillRect/>
          </a:stretch>
        </p:blipFill>
        <p:spPr>
          <a:xfrm>
            <a:off x="3477170" y="1239864"/>
            <a:ext cx="4932860" cy="4835472"/>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000">
              <a:srgbClr val="CCFF99"/>
            </a:gs>
            <a:gs pos="17000">
              <a:schemeClr val="bg1"/>
            </a:gs>
          </a:gsLst>
          <a:lin ang="5400000" scaled="0"/>
        </a:gradFill>
        <a:effectLst/>
      </p:bgPr>
    </p:bg>
    <p:spTree>
      <p:nvGrpSpPr>
        <p:cNvPr id="1" name=""/>
        <p:cNvGrpSpPr/>
        <p:nvPr/>
      </p:nvGrpSpPr>
      <p:grpSpPr>
        <a:xfrm>
          <a:off x="0" y="0"/>
          <a:ext cx="0" cy="0"/>
          <a:chOff x="0" y="0"/>
          <a:chExt cx="0" cy="0"/>
        </a:xfrm>
      </p:grpSpPr>
      <p:sp>
        <p:nvSpPr>
          <p:cNvPr id="1048576" name="Text Placeholder 2"/>
          <p:cNvSpPr>
            <a:spLocks noGrp="1"/>
          </p:cNvSpPr>
          <p:nvPr>
            <p:ph type="body" idx="1"/>
          </p:nvPr>
        </p:nvSpPr>
        <p:spPr bwMode="auto">
          <a:xfrm>
            <a:off x="817245" y="1947333"/>
            <a:ext cx="10252710" cy="4641427"/>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577" name="Footer Placeholder 4"/>
          <p:cNvSpPr>
            <a:spLocks noGrp="1"/>
          </p:cNvSpPr>
          <p:nvPr>
            <p:ph type="ftr" sz="quarter" idx="3"/>
          </p:nvPr>
        </p:nvSpPr>
        <p:spPr>
          <a:xfrm>
            <a:off x="3937635" y="6780109"/>
            <a:ext cx="4011930" cy="389467"/>
          </a:xfrm>
          <a:prstGeom prst="rect">
            <a:avLst/>
          </a:prstGeom>
        </p:spPr>
        <p:txBody>
          <a:bodyPr vert="horz" lIns="91440" tIns="45720" rIns="91440" bIns="45720" rtlCol="0" anchor="ctr"/>
          <a:lstStyle>
            <a:lvl1pPr algn="ctr" eaLnBrk="1" fontAlgn="auto" hangingPunct="1">
              <a:spcBef>
                <a:spcPts val="0"/>
              </a:spcBef>
              <a:spcAft>
                <a:spcPts val="0"/>
              </a:spcAft>
              <a:defRPr sz="2400" b="1" dirty="0" smtClean="0">
                <a:solidFill>
                  <a:schemeClr val="tx1">
                    <a:tint val="75000"/>
                  </a:schemeClr>
                </a:solidFill>
                <a:latin typeface="+mn-lt"/>
                <a:ea typeface="+mn-ea"/>
              </a:defRPr>
            </a:lvl1pPr>
          </a:lstStyle>
          <a:p>
            <a:r>
              <a:rPr lang="en-GB" smtClean="0"/>
              <a:t>ABEGUNDE ADEBOWALE NATHANIEL</a:t>
            </a:r>
            <a:endParaRPr lang="en-GB"/>
          </a:p>
        </p:txBody>
      </p:sp>
      <p:sp>
        <p:nvSpPr>
          <p:cNvPr id="1048578" name="Title Placeholder 7"/>
          <p:cNvSpPr>
            <a:spLocks noGrp="1"/>
          </p:cNvSpPr>
          <p:nvPr>
            <p:ph type="title"/>
          </p:nvPr>
        </p:nvSpPr>
        <p:spPr bwMode="auto">
          <a:xfrm>
            <a:off x="817245" y="389469"/>
            <a:ext cx="10252710" cy="1413934"/>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Tree>
  </p:cSld>
  <p:clrMap bg1="lt1" tx1="dk1" bg2="lt2" tx2="dk2" accent1="accent1" accent2="accent2" accent3="accent3" accent4="accent4" accent5="accent5" accent6="accent6" hlink="hlink" folHlink="folHlink"/>
  <p:sldLayoutIdLst>
    <p:sldLayoutId id="2147483655" r:id="rId1"/>
    <p:sldLayoutId id="2147483649" r:id="rId2"/>
    <p:sldLayoutId id="2147483656" r:id="rId3"/>
    <p:sldLayoutId id="2147483651" r:id="rId4"/>
    <p:sldLayoutId id="2147483650" r:id="rId5"/>
  </p:sldLayoutIdLst>
  <p:timing>
    <p:tnLst>
      <p:par>
        <p:cTn id="1" dur="indefinite" restart="never" nodeType="tmRoot"/>
      </p:par>
    </p:tnLst>
  </p:timing>
  <p:hf hdr="0" dt="0"/>
  <p:txStyles>
    <p:titleStyle>
      <a:lvl1pPr algn="l" rtl="0" eaLnBrk="1" fontAlgn="base" hangingPunct="1">
        <a:lnSpc>
          <a:spcPct val="90000"/>
        </a:lnSpc>
        <a:spcBef>
          <a:spcPct val="0"/>
        </a:spcBef>
        <a:spcAft>
          <a:spcPct val="0"/>
        </a:spcAft>
        <a:defRPr sz="4400" kern="1200">
          <a:solidFill>
            <a:schemeClr val="tx1"/>
          </a:solidFill>
          <a:latin typeface="+mj-lt"/>
          <a:ea typeface="ＭＳ Ｐゴシック" charset="0"/>
          <a:cs typeface="+mj-cs"/>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ＭＳ Ｐゴシック" charset="0"/>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ＭＳ Ｐゴシック" charset="0"/>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ＭＳ Ｐゴシック" charset="0"/>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ＭＳ Ｐゴシック" charset="0"/>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ＭＳ Ｐゴシック"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video" Target="https://www.youtube.com/embed/-jPL-bSj0T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mailto:aabegunde063@stu.ui.edu.ng" TargetMode="Externa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hyperlink" Target="mailto:aanathaniel@gmail.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8.sv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1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a:spLocks noChangeArrowheads="1"/>
          </p:cNvSpPr>
          <p:nvPr/>
        </p:nvSpPr>
        <p:spPr bwMode="auto">
          <a:xfrm>
            <a:off x="0" y="3479818"/>
            <a:ext cx="5581402" cy="3416320"/>
          </a:xfrm>
          <a:prstGeom prst="rect">
            <a:avLst/>
          </a:prstGeom>
          <a:noFill/>
          <a:ln>
            <a:noFill/>
          </a:ln>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GB" sz="3600" b="1" dirty="0">
                <a:solidFill>
                  <a:schemeClr val="tx1">
                    <a:lumMod val="95000"/>
                    <a:lumOff val="5000"/>
                  </a:schemeClr>
                </a:solidFill>
              </a:rPr>
              <a:t>Big Data, Internet of Things and Artificial Intelligence; </a:t>
            </a:r>
            <a:endParaRPr lang="en-GB" sz="3600" b="1" dirty="0" smtClean="0">
              <a:solidFill>
                <a:schemeClr val="tx1">
                  <a:lumMod val="95000"/>
                  <a:lumOff val="5000"/>
                </a:schemeClr>
              </a:solidFill>
            </a:endParaRPr>
          </a:p>
          <a:p>
            <a:pPr algn="ctr"/>
            <a:r>
              <a:rPr lang="en-GB" sz="3600" b="1" dirty="0" smtClean="0">
                <a:solidFill>
                  <a:schemeClr val="tx1">
                    <a:lumMod val="95000"/>
                    <a:lumOff val="5000"/>
                  </a:schemeClr>
                </a:solidFill>
              </a:rPr>
              <a:t>Survival </a:t>
            </a:r>
            <a:r>
              <a:rPr lang="en-GB" sz="3600" b="1" dirty="0">
                <a:solidFill>
                  <a:schemeClr val="tx1">
                    <a:lumMod val="95000"/>
                    <a:lumOff val="5000"/>
                  </a:schemeClr>
                </a:solidFill>
              </a:rPr>
              <a:t>Kits For The Oil And Gas Industry In The Fourth Industrial Revolution.</a:t>
            </a:r>
            <a:endParaRPr lang="en-US" sz="3600" dirty="0">
              <a:solidFill>
                <a:schemeClr val="tx1">
                  <a:lumMod val="95000"/>
                  <a:lumOff val="5000"/>
                </a:schemeClr>
              </a:solidFill>
            </a:endParaRPr>
          </a:p>
          <a:p>
            <a:pPr algn="ctr"/>
            <a:r>
              <a:rPr lang="en-GB" sz="3600" b="1" dirty="0">
                <a:solidFill>
                  <a:schemeClr val="tx1">
                    <a:lumMod val="95000"/>
                    <a:lumOff val="5000"/>
                  </a:schemeClr>
                </a:solidFill>
              </a:rPr>
              <a:t>­­</a:t>
            </a:r>
          </a:p>
        </p:txBody>
      </p:sp>
      <p:sp>
        <p:nvSpPr>
          <p:cNvPr id="4" name="TextBox 6"/>
          <p:cNvSpPr txBox="1">
            <a:spLocks noChangeArrowheads="1"/>
          </p:cNvSpPr>
          <p:nvPr/>
        </p:nvSpPr>
        <p:spPr bwMode="auto">
          <a:xfrm>
            <a:off x="6990645" y="3372096"/>
            <a:ext cx="4136534" cy="2677656"/>
          </a:xfrm>
          <a:prstGeom prst="rect">
            <a:avLst/>
          </a:prstGeom>
          <a:noFill/>
          <a:ln>
            <a:noFill/>
          </a:ln>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eaLnBrk="1" hangingPunct="1"/>
            <a:r>
              <a:rPr lang="en-GB" sz="2800" b="1" dirty="0" smtClean="0">
                <a:solidFill>
                  <a:srgbClr val="FF0000"/>
                </a:solidFill>
              </a:rPr>
              <a:t>ABEGUNDE ADEBOWALE NATHANIEL</a:t>
            </a:r>
          </a:p>
          <a:p>
            <a:pPr algn="ctr" eaLnBrk="1" hangingPunct="1"/>
            <a:endParaRPr lang="en-GB" sz="2800" b="1" dirty="0" smtClean="0">
              <a:solidFill>
                <a:srgbClr val="FF0000"/>
              </a:solidFill>
            </a:endParaRPr>
          </a:p>
          <a:p>
            <a:pPr algn="ctr" eaLnBrk="1" hangingPunct="1"/>
            <a:r>
              <a:rPr lang="en-GB" sz="2800" b="1" dirty="0" smtClean="0">
                <a:solidFill>
                  <a:srgbClr val="FF0000"/>
                </a:solidFill>
              </a:rPr>
              <a:t>DEPARTMENT OF GEOLOGY</a:t>
            </a:r>
            <a:endParaRPr lang="en-GB" sz="2800" b="1" dirty="0">
              <a:solidFill>
                <a:srgbClr val="FF0000"/>
              </a:solidFill>
            </a:endParaRPr>
          </a:p>
          <a:p>
            <a:pPr algn="ctr" eaLnBrk="1" hangingPunct="1"/>
            <a:r>
              <a:rPr lang="en-GB" sz="2800" b="1" dirty="0" smtClean="0">
                <a:solidFill>
                  <a:srgbClr val="FF0000"/>
                </a:solidFill>
              </a:rPr>
              <a:t>UNIVERSITY OF IBADAN</a:t>
            </a:r>
            <a:endParaRPr lang="en-GB" sz="2800" b="1" dirty="0">
              <a:solidFill>
                <a:srgbClr val="FF0000"/>
              </a:solidFill>
            </a:endParaRPr>
          </a:p>
        </p:txBody>
      </p:sp>
    </p:spTree>
    <p:extLst>
      <p:ext uri="{BB962C8B-B14F-4D97-AF65-F5344CB8AC3E}">
        <p14:creationId xmlns:p14="http://schemas.microsoft.com/office/powerpoint/2010/main" val="4835214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42048" y="1566733"/>
            <a:ext cx="2218765" cy="549811"/>
          </a:xfrm>
          <a:prstGeom prst="roundRect">
            <a:avLst>
              <a:gd name="adj" fmla="val 50000"/>
            </a:avLst>
          </a:prstGeom>
          <a:solidFill>
            <a:srgbClr val="008000"/>
          </a:solidFill>
        </p:spPr>
        <p:txBody>
          <a:bodyPr wrap="none" lIns="91440" tIns="91440" bIns="91440" anchor="ctr" anchorCtr="0">
            <a:noAutofit/>
          </a:bodyPr>
          <a:lstStyle/>
          <a:p>
            <a:pPr algn="ctr"/>
            <a:r>
              <a:rPr lang="en-US" sz="1600" dirty="0" smtClean="0">
                <a:solidFill>
                  <a:schemeClr val="bg1"/>
                </a:solidFill>
                <a:latin typeface="Cooper Black" panose="0208090404030B020404" pitchFamily="18" charset="0"/>
                <a:cs typeface="Times New Roman" panose="02020603050405020304" pitchFamily="18" charset="0"/>
              </a:rPr>
              <a:t>CASE STUDIES</a:t>
            </a:r>
            <a:endParaRPr lang="en-US" sz="1600" dirty="0">
              <a:solidFill>
                <a:schemeClr val="bg1"/>
              </a:solidFill>
              <a:latin typeface="Cooper Black" panose="0208090404030B020404" pitchFamily="18" charset="0"/>
              <a:cs typeface="Times New Roman" panose="02020603050405020304" pitchFamily="18" charset="0"/>
            </a:endParaRPr>
          </a:p>
        </p:txBody>
      </p:sp>
      <p:sp>
        <p:nvSpPr>
          <p:cNvPr id="3" name="TextBox 2"/>
          <p:cNvSpPr txBox="1"/>
          <p:nvPr/>
        </p:nvSpPr>
        <p:spPr>
          <a:xfrm>
            <a:off x="578224" y="2971800"/>
            <a:ext cx="3841757" cy="1200329"/>
          </a:xfrm>
          <a:prstGeom prst="rect">
            <a:avLst/>
          </a:prstGeom>
          <a:noFill/>
        </p:spPr>
        <p:txBody>
          <a:bodyPr wrap="none" rtlCol="0">
            <a:spAutoFit/>
          </a:bodyPr>
          <a:lstStyle/>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SHELL NIGERIA</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SOFTWEB SOLUTIONS TEXAS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8323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386940" y="459592"/>
            <a:ext cx="6878084" cy="549811"/>
          </a:xfrm>
          <a:prstGeom prst="roundRect">
            <a:avLst>
              <a:gd name="adj" fmla="val 50000"/>
            </a:avLst>
          </a:prstGeom>
          <a:solidFill>
            <a:srgbClr val="008000"/>
          </a:solidFill>
        </p:spPr>
        <p:txBody>
          <a:bodyPr wrap="none" lIns="91440" tIns="91440" bIns="91440" anchor="ctr" anchorCtr="0">
            <a:noAutofit/>
          </a:bodyPr>
          <a:lstStyle/>
          <a:p>
            <a:pPr algn="ctr"/>
            <a:r>
              <a:rPr lang="en-US" sz="1600" dirty="0" smtClean="0">
                <a:solidFill>
                  <a:schemeClr val="bg1"/>
                </a:solidFill>
                <a:latin typeface="Cooper Black" panose="0208090404030B020404" pitchFamily="18" charset="0"/>
                <a:cs typeface="Times New Roman" panose="02020603050405020304" pitchFamily="18" charset="0"/>
              </a:rPr>
              <a:t>APPLICATIONS OF THE BIG 3 IN THE OIL AND GAS INDUSTRY</a:t>
            </a:r>
            <a:endParaRPr lang="en-US" sz="1600" dirty="0">
              <a:solidFill>
                <a:schemeClr val="bg1"/>
              </a:solidFill>
              <a:latin typeface="Cooper Black" panose="0208090404030B020404" pitchFamily="18" charset="0"/>
              <a:cs typeface="Times New Roman" panose="02020603050405020304" pitchFamily="18" charset="0"/>
            </a:endParaRPr>
          </a:p>
        </p:txBody>
      </p:sp>
      <p:sp>
        <p:nvSpPr>
          <p:cNvPr id="3" name="Rounded Rectangle 2"/>
          <p:cNvSpPr/>
          <p:nvPr/>
        </p:nvSpPr>
        <p:spPr>
          <a:xfrm>
            <a:off x="-215154" y="1432262"/>
            <a:ext cx="1734671" cy="549811"/>
          </a:xfrm>
          <a:prstGeom prst="roundRect">
            <a:avLst>
              <a:gd name="adj" fmla="val 50000"/>
            </a:avLst>
          </a:prstGeom>
          <a:solidFill>
            <a:srgbClr val="008000"/>
          </a:solidFill>
        </p:spPr>
        <p:txBody>
          <a:bodyPr wrap="none" lIns="91440" tIns="91440" bIns="91440" anchor="ctr" anchorCtr="0">
            <a:noAutofit/>
          </a:bodyPr>
          <a:lstStyle/>
          <a:p>
            <a:pPr algn="ctr"/>
            <a:r>
              <a:rPr lang="en-US" sz="1600" dirty="0" smtClean="0">
                <a:solidFill>
                  <a:schemeClr val="bg1"/>
                </a:solidFill>
                <a:latin typeface="Cooper Black" panose="0208090404030B020404" pitchFamily="18" charset="0"/>
                <a:cs typeface="Times New Roman" panose="02020603050405020304" pitchFamily="18" charset="0"/>
              </a:rPr>
              <a:t>BIG DATA</a:t>
            </a:r>
            <a:endParaRPr lang="en-US" sz="1600" dirty="0">
              <a:solidFill>
                <a:schemeClr val="bg1"/>
              </a:solidFill>
              <a:latin typeface="Cooper Black" panose="0208090404030B020404" pitchFamily="18" charset="0"/>
              <a:cs typeface="Times New Roman" panose="02020603050405020304" pitchFamily="18" charset="0"/>
            </a:endParaRPr>
          </a:p>
        </p:txBody>
      </p:sp>
      <p:sp>
        <p:nvSpPr>
          <p:cNvPr id="4" name="Rectangle 3"/>
          <p:cNvSpPr/>
          <p:nvPr/>
        </p:nvSpPr>
        <p:spPr>
          <a:xfrm>
            <a:off x="927847" y="2290954"/>
            <a:ext cx="7947212" cy="923330"/>
          </a:xfrm>
          <a:prstGeom prst="rect">
            <a:avLst/>
          </a:prstGeom>
        </p:spPr>
        <p:txBody>
          <a:bodyPr wrap="square">
            <a:spAutoFit/>
          </a:bodyPr>
          <a:lstStyle/>
          <a:p>
            <a:pPr marL="285750" indent="-285750">
              <a:buFont typeface="Arial" panose="020B0604020202020204" pitchFamily="34" charset="0"/>
              <a:buChar char="•"/>
            </a:pPr>
            <a:r>
              <a:rPr lang="en-GB" dirty="0">
                <a:latin typeface="Times New Roman" panose="02020603050405020304" pitchFamily="18" charset="0"/>
                <a:ea typeface="Calibri" panose="020F0502020204030204" pitchFamily="34" charset="0"/>
              </a:rPr>
              <a:t>The use of the word Big Data have been used in recent times to quantify huge volumes of data. This description is however incomplete without putting into consideration the 5V’S associated with it.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005" y="3523165"/>
            <a:ext cx="8354728" cy="3322215"/>
          </a:xfrm>
          <a:prstGeom prst="rect">
            <a:avLst/>
          </a:prstGeom>
        </p:spPr>
      </p:pic>
    </p:spTree>
    <p:extLst>
      <p:ext uri="{BB962C8B-B14F-4D97-AF65-F5344CB8AC3E}">
        <p14:creationId xmlns:p14="http://schemas.microsoft.com/office/powerpoint/2010/main" val="1144273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5154" y="1432262"/>
            <a:ext cx="1734671" cy="549811"/>
          </a:xfrm>
          <a:prstGeom prst="roundRect">
            <a:avLst>
              <a:gd name="adj" fmla="val 50000"/>
            </a:avLst>
          </a:prstGeom>
          <a:solidFill>
            <a:srgbClr val="008000"/>
          </a:solidFill>
        </p:spPr>
        <p:txBody>
          <a:bodyPr wrap="none" lIns="91440" tIns="91440" bIns="91440" anchor="ctr" anchorCtr="0">
            <a:noAutofit/>
          </a:bodyPr>
          <a:lstStyle/>
          <a:p>
            <a:pPr algn="ctr"/>
            <a:r>
              <a:rPr lang="en-US" sz="1600" dirty="0" smtClean="0">
                <a:solidFill>
                  <a:schemeClr val="bg1"/>
                </a:solidFill>
                <a:latin typeface="Cooper Black" panose="0208090404030B020404" pitchFamily="18" charset="0"/>
                <a:cs typeface="Times New Roman" panose="02020603050405020304" pitchFamily="18" charset="0"/>
              </a:rPr>
              <a:t>FACTS</a:t>
            </a:r>
            <a:endParaRPr lang="en-US" sz="1600" dirty="0">
              <a:solidFill>
                <a:schemeClr val="bg1"/>
              </a:solidFill>
              <a:latin typeface="Cooper Black" panose="0208090404030B020404" pitchFamily="18" charset="0"/>
              <a:cs typeface="Times New Roman" panose="02020603050405020304" pitchFamily="18" charset="0"/>
            </a:endParaRPr>
          </a:p>
        </p:txBody>
      </p:sp>
      <p:sp>
        <p:nvSpPr>
          <p:cNvPr id="3" name="Rectangle 2"/>
          <p:cNvSpPr/>
          <p:nvPr/>
        </p:nvSpPr>
        <p:spPr>
          <a:xfrm>
            <a:off x="430306" y="2225079"/>
            <a:ext cx="5943600" cy="3785652"/>
          </a:xfrm>
          <a:prstGeom prst="rect">
            <a:avLst/>
          </a:prstGeom>
        </p:spPr>
        <p:txBody>
          <a:bodyPr>
            <a:spAutoFit/>
          </a:bodyPr>
          <a:lstStyle/>
          <a:p>
            <a:pPr marL="285750" indent="-285750">
              <a:buFont typeface="Arial" panose="020B0604020202020204" pitchFamily="34" charset="0"/>
              <a:buChar char="•"/>
            </a:pPr>
            <a:r>
              <a:rPr lang="en-GB" sz="2000" dirty="0">
                <a:latin typeface="Times New Roman" panose="02020603050405020304" pitchFamily="18" charset="0"/>
                <a:ea typeface="Calibri" panose="020F0502020204030204" pitchFamily="34" charset="0"/>
              </a:rPr>
              <a:t>In the Oil and Gas industry, millions of data is generated daily with an estimation of over 1.2 terabytes generated</a:t>
            </a:r>
            <a:r>
              <a:rPr lang="en-GB" sz="2000" dirty="0" smtClean="0">
                <a:latin typeface="Times New Roman" panose="02020603050405020304" pitchFamily="18" charset="0"/>
                <a:ea typeface="Calibri" panose="020F0502020204030204" pitchFamily="34" charset="0"/>
              </a:rPr>
              <a:t>.</a:t>
            </a:r>
          </a:p>
          <a:p>
            <a:pPr marL="285750" indent="-285750">
              <a:buFont typeface="Arial" panose="020B0604020202020204" pitchFamily="34" charset="0"/>
              <a:buChar char="•"/>
            </a:pPr>
            <a:endParaRPr lang="en-GB" sz="2000"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endParaRPr lang="en-GB" sz="2000" dirty="0" smtClean="0">
              <a:latin typeface="Times New Roman" panose="02020603050405020304" pitchFamily="18" charset="0"/>
              <a:ea typeface="Calibri" panose="020F0502020204030204" pitchFamily="34" charset="0"/>
            </a:endParaRPr>
          </a:p>
          <a:p>
            <a:r>
              <a:rPr lang="en-GB" sz="2000" dirty="0" smtClean="0">
                <a:latin typeface="Times New Roman" panose="02020603050405020304" pitchFamily="18" charset="0"/>
                <a:ea typeface="Calibri" panose="020F0502020204030204" pitchFamily="34" charset="0"/>
              </a:rPr>
              <a:t> </a:t>
            </a:r>
          </a:p>
          <a:p>
            <a:pPr marL="285750" indent="-285750">
              <a:buFont typeface="Arial" panose="020B0604020202020204" pitchFamily="34" charset="0"/>
              <a:buChar char="•"/>
            </a:pPr>
            <a:r>
              <a:rPr lang="en-GB" sz="2000" dirty="0" smtClean="0">
                <a:latin typeface="Times New Roman" panose="02020603050405020304" pitchFamily="18" charset="0"/>
                <a:ea typeface="Calibri" panose="020F0502020204030204" pitchFamily="34" charset="0"/>
              </a:rPr>
              <a:t>Processing </a:t>
            </a:r>
            <a:r>
              <a:rPr lang="en-GB" sz="2000" dirty="0">
                <a:latin typeface="Times New Roman" panose="02020603050405020304" pitchFamily="18" charset="0"/>
                <a:ea typeface="Calibri" panose="020F0502020204030204" pitchFamily="34" charset="0"/>
              </a:rPr>
              <a:t>these large volumes is not new to the industry however, geophysicist, geologists and reservoir engineers have been using parallel processing capabilities of High-Performance Computing (HPC) to crunch petabytes of data since the late 90’s</a:t>
            </a:r>
            <a:endParaRPr lang="en-US" sz="2000" dirty="0"/>
          </a:p>
        </p:txBody>
      </p:sp>
    </p:spTree>
    <p:extLst>
      <p:ext uri="{BB962C8B-B14F-4D97-AF65-F5344CB8AC3E}">
        <p14:creationId xmlns:p14="http://schemas.microsoft.com/office/powerpoint/2010/main" val="1231595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5154" y="1432262"/>
            <a:ext cx="7315201" cy="549811"/>
          </a:xfrm>
          <a:prstGeom prst="roundRect">
            <a:avLst>
              <a:gd name="adj" fmla="val 50000"/>
            </a:avLst>
          </a:prstGeom>
          <a:solidFill>
            <a:srgbClr val="008000"/>
          </a:solidFill>
        </p:spPr>
        <p:txBody>
          <a:bodyPr wrap="none" lIns="91440" tIns="91440" bIns="91440" anchor="ctr" anchorCtr="0">
            <a:noAutofit/>
          </a:bodyPr>
          <a:lstStyle/>
          <a:p>
            <a:pPr algn="ctr"/>
            <a:r>
              <a:rPr lang="en-US" sz="1600" dirty="0" smtClean="0">
                <a:solidFill>
                  <a:schemeClr val="bg1"/>
                </a:solidFill>
                <a:latin typeface="Cooper Black" panose="0208090404030B020404" pitchFamily="18" charset="0"/>
                <a:cs typeface="Times New Roman" panose="02020603050405020304" pitchFamily="18" charset="0"/>
              </a:rPr>
              <a:t>What Can Big Data Analysis Do For Oil And Gas Companies?</a:t>
            </a:r>
            <a:endParaRPr lang="en-US" sz="1600" dirty="0">
              <a:solidFill>
                <a:schemeClr val="bg1"/>
              </a:solidFill>
              <a:latin typeface="Cooper Black" panose="0208090404030B020404" pitchFamily="18" charset="0"/>
              <a:cs typeface="Times New Roman" panose="02020603050405020304" pitchFamily="18" charset="0"/>
            </a:endParaRPr>
          </a:p>
        </p:txBody>
      </p:sp>
      <p:sp>
        <p:nvSpPr>
          <p:cNvPr id="3" name="Rectangle 2"/>
          <p:cNvSpPr/>
          <p:nvPr/>
        </p:nvSpPr>
        <p:spPr>
          <a:xfrm>
            <a:off x="201706" y="2218329"/>
            <a:ext cx="9117106" cy="707886"/>
          </a:xfrm>
          <a:prstGeom prst="rect">
            <a:avLst/>
          </a:prstGeom>
        </p:spPr>
        <p:txBody>
          <a:bodyPr wrap="square">
            <a:spAutoFit/>
          </a:bodyPr>
          <a:lstStyle/>
          <a:p>
            <a:pPr marL="285750" indent="-285750">
              <a:buFont typeface="Arial" panose="020B0604020202020204" pitchFamily="34" charset="0"/>
              <a:buChar char="•"/>
            </a:pPr>
            <a:r>
              <a:rPr lang="en-GB" sz="2000" dirty="0" smtClean="0">
                <a:latin typeface="Times New Roman" panose="02020603050405020304" pitchFamily="18" charset="0"/>
                <a:ea typeface="Calibri" panose="020F0502020204030204" pitchFamily="34" charset="0"/>
              </a:rPr>
              <a:t>Using </a:t>
            </a:r>
            <a:r>
              <a:rPr lang="en-GB" sz="2000" dirty="0">
                <a:latin typeface="Times New Roman" panose="02020603050405020304" pitchFamily="18" charset="0"/>
                <a:ea typeface="Calibri" panose="020F0502020204030204" pitchFamily="34" charset="0"/>
              </a:rPr>
              <a:t>data generated from wells such as the production history </a:t>
            </a:r>
            <a:r>
              <a:rPr lang="en-GB" sz="2000" dirty="0" smtClean="0">
                <a:latin typeface="Times New Roman" panose="02020603050405020304" pitchFamily="18" charset="0"/>
                <a:ea typeface="Calibri" panose="020F0502020204030204" pitchFamily="34" charset="0"/>
              </a:rPr>
              <a:t>can help </a:t>
            </a:r>
            <a:r>
              <a:rPr lang="en-GB" sz="2000" dirty="0">
                <a:latin typeface="Times New Roman" panose="02020603050405020304" pitchFamily="18" charset="0"/>
                <a:ea typeface="Calibri" panose="020F0502020204030204" pitchFamily="34" charset="0"/>
              </a:rPr>
              <a:t>achieve better production rate and </a:t>
            </a:r>
            <a:r>
              <a:rPr lang="en-GB" sz="2000" dirty="0" smtClean="0">
                <a:latin typeface="Times New Roman" panose="02020603050405020304" pitchFamily="18" charset="0"/>
                <a:ea typeface="Calibri" panose="020F0502020204030204" pitchFamily="34" charset="0"/>
              </a:rPr>
              <a:t>enhanced oil recovery </a:t>
            </a:r>
            <a:r>
              <a:rPr lang="en-GB" sz="2000" dirty="0">
                <a:latin typeface="Times New Roman" panose="02020603050405020304" pitchFamily="18" charset="0"/>
                <a:ea typeface="Calibri" panose="020F0502020204030204" pitchFamily="34" charset="0"/>
              </a:rPr>
              <a:t>efficiency</a:t>
            </a:r>
            <a:endParaRPr lang="en-US" sz="2000" dirty="0"/>
          </a:p>
        </p:txBody>
      </p:sp>
      <p:sp>
        <p:nvSpPr>
          <p:cNvPr id="4" name="Rectangle 3"/>
          <p:cNvSpPr/>
          <p:nvPr/>
        </p:nvSpPr>
        <p:spPr>
          <a:xfrm>
            <a:off x="201705" y="3357573"/>
            <a:ext cx="9022977" cy="1015663"/>
          </a:xfrm>
          <a:prstGeom prst="rect">
            <a:avLst/>
          </a:prstGeom>
        </p:spPr>
        <p:txBody>
          <a:bodyPr wrap="square">
            <a:spAutoFit/>
          </a:bodyPr>
          <a:lstStyle/>
          <a:p>
            <a:pPr marL="285750" indent="-285750">
              <a:buFont typeface="Arial" panose="020B0604020202020204" pitchFamily="34" charset="0"/>
              <a:buChar char="•"/>
            </a:pPr>
            <a:r>
              <a:rPr lang="en-GB" sz="2000" dirty="0" smtClean="0">
                <a:latin typeface="Times New Roman" panose="02020603050405020304" pitchFamily="18" charset="0"/>
                <a:ea typeface="Calibri" panose="020F0502020204030204" pitchFamily="34" charset="0"/>
              </a:rPr>
              <a:t>Pattern </a:t>
            </a:r>
            <a:r>
              <a:rPr lang="en-GB" sz="2000" dirty="0">
                <a:latin typeface="Times New Roman" panose="02020603050405020304" pitchFamily="18" charset="0"/>
                <a:ea typeface="Calibri" panose="020F0502020204030204" pitchFamily="34" charset="0"/>
              </a:rPr>
              <a:t>recognition during big data analysis can help save lives and millions of dollars equipment as early detection of anomalies in machines used during drilling can help put an end to such an exploration before a blow-out occurs</a:t>
            </a:r>
            <a:endParaRPr lang="en-US" sz="2000" dirty="0"/>
          </a:p>
        </p:txBody>
      </p:sp>
      <p:sp>
        <p:nvSpPr>
          <p:cNvPr id="5" name="Rectangle 4"/>
          <p:cNvSpPr/>
          <p:nvPr/>
        </p:nvSpPr>
        <p:spPr>
          <a:xfrm>
            <a:off x="201704" y="4867426"/>
            <a:ext cx="8659908" cy="707886"/>
          </a:xfrm>
          <a:prstGeom prst="rect">
            <a:avLst/>
          </a:prstGeom>
        </p:spPr>
        <p:txBody>
          <a:bodyPr wrap="square">
            <a:spAutoFit/>
          </a:bodyPr>
          <a:lstStyle/>
          <a:p>
            <a:pPr marL="285750" indent="-285750">
              <a:buFont typeface="Arial" panose="020B0604020202020204" pitchFamily="34" charset="0"/>
              <a:buChar char="•"/>
            </a:pPr>
            <a:r>
              <a:rPr lang="en-GB" sz="2000" dirty="0" smtClean="0">
                <a:latin typeface="Times New Roman" panose="02020603050405020304" pitchFamily="18" charset="0"/>
                <a:ea typeface="Calibri" panose="020F0502020204030204" pitchFamily="34" charset="0"/>
              </a:rPr>
              <a:t>Big </a:t>
            </a:r>
            <a:r>
              <a:rPr lang="en-GB" sz="2000" dirty="0">
                <a:latin typeface="Times New Roman" panose="02020603050405020304" pitchFamily="18" charset="0"/>
                <a:ea typeface="Calibri" panose="020F0502020204030204" pitchFamily="34" charset="0"/>
              </a:rPr>
              <a:t>data analytics with pattern recognition can help in identifying seismic t</a:t>
            </a:r>
            <a:r>
              <a:rPr lang="en-GB" sz="2000" dirty="0" smtClean="0">
                <a:latin typeface="Times New Roman" panose="02020603050405020304" pitchFamily="18" charset="0"/>
                <a:ea typeface="Calibri" panose="020F0502020204030204" pitchFamily="34" charset="0"/>
              </a:rPr>
              <a:t>races which </a:t>
            </a:r>
            <a:r>
              <a:rPr lang="en-GB" sz="2000" dirty="0">
                <a:latin typeface="Times New Roman" panose="02020603050405020304" pitchFamily="18" charset="0"/>
                <a:ea typeface="Calibri" panose="020F0502020204030204" pitchFamily="34" charset="0"/>
              </a:rPr>
              <a:t>have previously gone unnoticed.</a:t>
            </a:r>
            <a:endParaRPr lang="en-US" sz="2000" dirty="0"/>
          </a:p>
        </p:txBody>
      </p:sp>
      <p:sp>
        <p:nvSpPr>
          <p:cNvPr id="6" name="Rectangle 5"/>
          <p:cNvSpPr/>
          <p:nvPr/>
        </p:nvSpPr>
        <p:spPr>
          <a:xfrm>
            <a:off x="201704" y="6069504"/>
            <a:ext cx="8659908" cy="707886"/>
          </a:xfrm>
          <a:prstGeom prst="rect">
            <a:avLst/>
          </a:prstGeom>
        </p:spPr>
        <p:txBody>
          <a:bodyPr wrap="square">
            <a:spAutoFit/>
          </a:bodyPr>
          <a:lstStyle/>
          <a:p>
            <a:pPr marL="342900" indent="-342900">
              <a:buFont typeface="Arial" panose="020B0604020202020204" pitchFamily="34" charset="0"/>
              <a:buChar char="•"/>
            </a:pPr>
            <a:r>
              <a:rPr lang="en-GB" sz="2000" dirty="0">
                <a:latin typeface="Times New Roman" panose="02020603050405020304" pitchFamily="18" charset="0"/>
                <a:ea typeface="Calibri" panose="020F0502020204030204" pitchFamily="34" charset="0"/>
              </a:rPr>
              <a:t>The success of drilling operations could also be predicted after working on data collected from soil and equipment data and weather.</a:t>
            </a:r>
            <a:endParaRPr lang="en-US" sz="2000" dirty="0"/>
          </a:p>
        </p:txBody>
      </p:sp>
    </p:spTree>
    <p:extLst>
      <p:ext uri="{BB962C8B-B14F-4D97-AF65-F5344CB8AC3E}">
        <p14:creationId xmlns:p14="http://schemas.microsoft.com/office/powerpoint/2010/main" val="3332151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5154" y="1432262"/>
            <a:ext cx="1734671" cy="549811"/>
          </a:xfrm>
          <a:prstGeom prst="roundRect">
            <a:avLst>
              <a:gd name="adj" fmla="val 50000"/>
            </a:avLst>
          </a:prstGeom>
          <a:solidFill>
            <a:srgbClr val="008000"/>
          </a:solidFill>
        </p:spPr>
        <p:txBody>
          <a:bodyPr wrap="none" lIns="91440" tIns="91440" bIns="91440" anchor="ctr" anchorCtr="0">
            <a:noAutofit/>
          </a:bodyPr>
          <a:lstStyle/>
          <a:p>
            <a:pPr algn="ctr"/>
            <a:r>
              <a:rPr lang="en-US" sz="1600" dirty="0" smtClean="0">
                <a:solidFill>
                  <a:schemeClr val="bg1"/>
                </a:solidFill>
                <a:latin typeface="Cooper Black" panose="0208090404030B020404" pitchFamily="18" charset="0"/>
                <a:cs typeface="Times New Roman" panose="02020603050405020304" pitchFamily="18" charset="0"/>
              </a:rPr>
              <a:t>FINALLY</a:t>
            </a:r>
            <a:endParaRPr lang="en-US" sz="1600" dirty="0">
              <a:solidFill>
                <a:schemeClr val="bg1"/>
              </a:solidFill>
              <a:latin typeface="Cooper Black" panose="0208090404030B020404" pitchFamily="18" charset="0"/>
              <a:cs typeface="Times New Roman" panose="02020603050405020304" pitchFamily="18" charset="0"/>
            </a:endParaRPr>
          </a:p>
        </p:txBody>
      </p:sp>
      <p:sp>
        <p:nvSpPr>
          <p:cNvPr id="3" name="Rectangle 2"/>
          <p:cNvSpPr/>
          <p:nvPr/>
        </p:nvSpPr>
        <p:spPr>
          <a:xfrm>
            <a:off x="1129553" y="2788168"/>
            <a:ext cx="9359153" cy="2569934"/>
          </a:xfrm>
          <a:prstGeom prst="rect">
            <a:avLst/>
          </a:prstGeom>
        </p:spPr>
        <p:txBody>
          <a:bodyPr wrap="square">
            <a:spAutoFit/>
          </a:bodyPr>
          <a:lstStyle/>
          <a:p>
            <a:pPr marL="0" marR="0">
              <a:lnSpc>
                <a:spcPct val="115000"/>
              </a:lnSpc>
              <a:spcBef>
                <a:spcPts val="0"/>
              </a:spcBef>
              <a:spcAft>
                <a:spcPts val="1000"/>
              </a:spcAft>
            </a:pPr>
            <a:r>
              <a:rPr lang="en-GB" sz="2800" dirty="0">
                <a:latin typeface="Times New Roman" panose="02020603050405020304" pitchFamily="18" charset="0"/>
                <a:ea typeface="Calibri" panose="020F0502020204030204" pitchFamily="34" charset="0"/>
                <a:cs typeface="Times New Roman" panose="02020603050405020304" pitchFamily="18" charset="0"/>
              </a:rPr>
              <a:t>Big data is the engine of the fourth industrial revolution as Artificial intelligence won’t be able to survive without any data to feed on hence a bright future for the oil and gas industry which tends to generate a lot of that. As it stands, big data is the new oil even in the Oil and Gas industry.</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45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1982073"/>
            <a:ext cx="5969000" cy="4292600"/>
          </a:xfrm>
          <a:prstGeom prst="rect">
            <a:avLst/>
          </a:prstGeom>
          <a:effectLst>
            <a:softEdge rad="1244600"/>
          </a:effectLst>
        </p:spPr>
      </p:pic>
      <p:sp>
        <p:nvSpPr>
          <p:cNvPr id="2" name="Rounded Rectangle 1"/>
          <p:cNvSpPr/>
          <p:nvPr/>
        </p:nvSpPr>
        <p:spPr>
          <a:xfrm>
            <a:off x="2386940" y="459592"/>
            <a:ext cx="6878084" cy="549811"/>
          </a:xfrm>
          <a:prstGeom prst="roundRect">
            <a:avLst>
              <a:gd name="adj" fmla="val 50000"/>
            </a:avLst>
          </a:prstGeom>
          <a:solidFill>
            <a:srgbClr val="008000"/>
          </a:solidFill>
        </p:spPr>
        <p:txBody>
          <a:bodyPr wrap="none" lIns="91440" tIns="91440" bIns="91440" anchor="ctr" anchorCtr="0">
            <a:noAutofit/>
          </a:bodyPr>
          <a:lstStyle/>
          <a:p>
            <a:pPr algn="ctr"/>
            <a:r>
              <a:rPr lang="en-US" sz="1600" dirty="0" smtClean="0">
                <a:solidFill>
                  <a:schemeClr val="bg1"/>
                </a:solidFill>
                <a:latin typeface="Cooper Black" panose="0208090404030B020404" pitchFamily="18" charset="0"/>
                <a:cs typeface="Times New Roman" panose="02020603050405020304" pitchFamily="18" charset="0"/>
              </a:rPr>
              <a:t>APPLICATIONS OF THE BIG 3 IN THE OIL AND GAS INDUSTRY</a:t>
            </a:r>
            <a:endParaRPr lang="en-US" sz="1600" dirty="0">
              <a:solidFill>
                <a:schemeClr val="bg1"/>
              </a:solidFill>
              <a:latin typeface="Cooper Black" panose="0208090404030B020404" pitchFamily="18" charset="0"/>
              <a:cs typeface="Times New Roman" panose="02020603050405020304" pitchFamily="18" charset="0"/>
            </a:endParaRPr>
          </a:p>
        </p:txBody>
      </p:sp>
      <p:sp>
        <p:nvSpPr>
          <p:cNvPr id="3" name="Rounded Rectangle 2"/>
          <p:cNvSpPr/>
          <p:nvPr/>
        </p:nvSpPr>
        <p:spPr>
          <a:xfrm>
            <a:off x="-215154" y="1432262"/>
            <a:ext cx="3644154" cy="549811"/>
          </a:xfrm>
          <a:prstGeom prst="roundRect">
            <a:avLst>
              <a:gd name="adj" fmla="val 50000"/>
            </a:avLst>
          </a:prstGeom>
          <a:solidFill>
            <a:srgbClr val="008000"/>
          </a:solidFill>
        </p:spPr>
        <p:txBody>
          <a:bodyPr wrap="none" lIns="91440" tIns="91440" bIns="91440" anchor="ctr" anchorCtr="0">
            <a:noAutofit/>
          </a:bodyPr>
          <a:lstStyle/>
          <a:p>
            <a:pPr algn="ctr"/>
            <a:r>
              <a:rPr lang="en-US" sz="1600" dirty="0" smtClean="0">
                <a:solidFill>
                  <a:schemeClr val="bg1"/>
                </a:solidFill>
                <a:latin typeface="Cooper Black" panose="0208090404030B020404" pitchFamily="18" charset="0"/>
                <a:cs typeface="Times New Roman" panose="02020603050405020304" pitchFamily="18" charset="0"/>
              </a:rPr>
              <a:t>ARTIFICIAL INTELLIGENCE</a:t>
            </a:r>
            <a:endParaRPr lang="en-US" sz="1600" dirty="0">
              <a:solidFill>
                <a:schemeClr val="bg1"/>
              </a:solidFill>
              <a:latin typeface="Cooper Black" panose="0208090404030B020404" pitchFamily="18" charset="0"/>
              <a:cs typeface="Times New Roman" panose="02020603050405020304" pitchFamily="18" charset="0"/>
            </a:endParaRPr>
          </a:p>
        </p:txBody>
      </p:sp>
      <p:sp>
        <p:nvSpPr>
          <p:cNvPr id="4" name="Title 2"/>
          <p:cNvSpPr txBox="1">
            <a:spLocks/>
          </p:cNvSpPr>
          <p:nvPr/>
        </p:nvSpPr>
        <p:spPr>
          <a:xfrm>
            <a:off x="2276298" y="2217669"/>
            <a:ext cx="2728400" cy="1330472"/>
          </a:xfrm>
          <a:prstGeom prst="rect">
            <a:avLst/>
          </a:prstGeom>
          <a:gradFill>
            <a:gsLst>
              <a:gs pos="59000">
                <a:srgbClr val="CCFF99"/>
              </a:gs>
              <a:gs pos="18000">
                <a:schemeClr val="bg1"/>
              </a:gs>
            </a:gsLst>
            <a:lin ang="5400000" scaled="0"/>
          </a:gradFill>
        </p:spPr>
        <p:txBody>
          <a:bodyPr/>
          <a:lstStyle>
            <a:lvl1pPr algn="l" rtl="0" eaLnBrk="1" fontAlgn="base" hangingPunct="1">
              <a:lnSpc>
                <a:spcPct val="90000"/>
              </a:lnSpc>
              <a:spcBef>
                <a:spcPct val="0"/>
              </a:spcBef>
              <a:spcAft>
                <a:spcPct val="0"/>
              </a:spcAft>
              <a:defRPr sz="4400" kern="1200">
                <a:solidFill>
                  <a:schemeClr val="tx1"/>
                </a:solidFill>
                <a:latin typeface="+mj-lt"/>
                <a:ea typeface="ＭＳ Ｐゴシック" charset="0"/>
                <a:cs typeface="+mj-cs"/>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9pPr>
          </a:lstStyle>
          <a:p>
            <a:pPr algn="ctr"/>
            <a:endParaRPr lang="en-US" sz="3200" b="1" dirty="0" smtClean="0">
              <a:solidFill>
                <a:srgbClr val="FF0000"/>
              </a:solidFill>
              <a:latin typeface="Times New Roman" panose="02020603050405020304" pitchFamily="18" charset="0"/>
              <a:cs typeface="Times New Roman" panose="02020603050405020304" pitchFamily="18" charset="0"/>
            </a:endParaRPr>
          </a:p>
          <a:p>
            <a:pPr algn="ctr"/>
            <a:r>
              <a:rPr lang="en-US" sz="3200" b="1" dirty="0" smtClean="0">
                <a:solidFill>
                  <a:srgbClr val="FF0000"/>
                </a:solidFill>
                <a:latin typeface="Times New Roman" panose="02020603050405020304" pitchFamily="18" charset="0"/>
                <a:cs typeface="Times New Roman" panose="02020603050405020304" pitchFamily="18" charset="0"/>
              </a:rPr>
              <a:t>UPSTREAM</a:t>
            </a:r>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5" name="Title 2"/>
          <p:cNvSpPr txBox="1">
            <a:spLocks/>
          </p:cNvSpPr>
          <p:nvPr/>
        </p:nvSpPr>
        <p:spPr>
          <a:xfrm>
            <a:off x="2276298" y="3938970"/>
            <a:ext cx="2728400" cy="1330472"/>
          </a:xfrm>
          <a:prstGeom prst="rect">
            <a:avLst/>
          </a:prstGeom>
          <a:gradFill>
            <a:gsLst>
              <a:gs pos="59000">
                <a:srgbClr val="CCFF99"/>
              </a:gs>
              <a:gs pos="18000">
                <a:schemeClr val="bg1"/>
              </a:gs>
            </a:gsLst>
            <a:lin ang="5400000" scaled="0"/>
          </a:gradFill>
        </p:spPr>
        <p:txBody>
          <a:bodyPr/>
          <a:lstStyle>
            <a:lvl1pPr algn="l" rtl="0" eaLnBrk="1" fontAlgn="base" hangingPunct="1">
              <a:lnSpc>
                <a:spcPct val="90000"/>
              </a:lnSpc>
              <a:spcBef>
                <a:spcPct val="0"/>
              </a:spcBef>
              <a:spcAft>
                <a:spcPct val="0"/>
              </a:spcAft>
              <a:defRPr sz="4400" kern="1200">
                <a:solidFill>
                  <a:schemeClr val="tx1"/>
                </a:solidFill>
                <a:latin typeface="+mj-lt"/>
                <a:ea typeface="ＭＳ Ｐゴシック" charset="0"/>
                <a:cs typeface="+mj-cs"/>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9pPr>
          </a:lstStyle>
          <a:p>
            <a:pPr algn="ctr"/>
            <a:endParaRPr lang="en-US" sz="2800" b="1" dirty="0" smtClean="0">
              <a:solidFill>
                <a:srgbClr val="FF0000"/>
              </a:solidFill>
              <a:latin typeface="Times New Roman" panose="02020603050405020304" pitchFamily="18" charset="0"/>
              <a:cs typeface="Times New Roman" panose="02020603050405020304" pitchFamily="18" charset="0"/>
            </a:endParaRPr>
          </a:p>
          <a:p>
            <a:pPr algn="ctr"/>
            <a:r>
              <a:rPr lang="en-US" sz="2800" b="1" dirty="0" smtClean="0">
                <a:solidFill>
                  <a:srgbClr val="FF0000"/>
                </a:solidFill>
                <a:latin typeface="Times New Roman" panose="02020603050405020304" pitchFamily="18" charset="0"/>
                <a:cs typeface="Times New Roman" panose="02020603050405020304" pitchFamily="18" charset="0"/>
              </a:rPr>
              <a:t>MIDSTREAM</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6" name="Title 2"/>
          <p:cNvSpPr txBox="1">
            <a:spLocks/>
          </p:cNvSpPr>
          <p:nvPr/>
        </p:nvSpPr>
        <p:spPr>
          <a:xfrm>
            <a:off x="2276298" y="5603121"/>
            <a:ext cx="2728400" cy="1330472"/>
          </a:xfrm>
          <a:prstGeom prst="rect">
            <a:avLst/>
          </a:prstGeom>
          <a:gradFill>
            <a:gsLst>
              <a:gs pos="59000">
                <a:srgbClr val="CCFF99"/>
              </a:gs>
              <a:gs pos="18000">
                <a:schemeClr val="bg1"/>
              </a:gs>
            </a:gsLst>
            <a:lin ang="5400000" scaled="0"/>
          </a:gradFill>
        </p:spPr>
        <p:txBody>
          <a:bodyPr/>
          <a:lstStyle>
            <a:lvl1pPr algn="l" rtl="0" eaLnBrk="1" fontAlgn="base" hangingPunct="1">
              <a:lnSpc>
                <a:spcPct val="90000"/>
              </a:lnSpc>
              <a:spcBef>
                <a:spcPct val="0"/>
              </a:spcBef>
              <a:spcAft>
                <a:spcPct val="0"/>
              </a:spcAft>
              <a:defRPr sz="4400" kern="1200">
                <a:solidFill>
                  <a:schemeClr val="tx1"/>
                </a:solidFill>
                <a:latin typeface="+mj-lt"/>
                <a:ea typeface="ＭＳ Ｐゴシック" charset="0"/>
                <a:cs typeface="+mj-cs"/>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9pPr>
          </a:lstStyle>
          <a:p>
            <a:pPr algn="ctr"/>
            <a:endParaRPr lang="en-US" sz="2400" b="1" dirty="0" smtClean="0">
              <a:solidFill>
                <a:srgbClr val="FF0000"/>
              </a:solidFill>
              <a:latin typeface="Times New Roman" panose="02020603050405020304" pitchFamily="18" charset="0"/>
              <a:cs typeface="Times New Roman" panose="02020603050405020304" pitchFamily="18" charset="0"/>
            </a:endParaRPr>
          </a:p>
          <a:p>
            <a:pPr algn="ctr"/>
            <a:r>
              <a:rPr lang="en-US" sz="2400" b="1" dirty="0" smtClean="0">
                <a:solidFill>
                  <a:srgbClr val="FF0000"/>
                </a:solidFill>
                <a:latin typeface="Times New Roman" panose="02020603050405020304" pitchFamily="18" charset="0"/>
                <a:cs typeface="Times New Roman" panose="02020603050405020304" pitchFamily="18" charset="0"/>
              </a:rPr>
              <a:t>DOWNSTREAM</a:t>
            </a: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7" name="Google Shape;152;p22">
            <a:extLst>
              <a:ext uri="{FF2B5EF4-FFF2-40B4-BE49-F238E27FC236}">
                <a16:creationId xmlns="" xmlns:a16="http://schemas.microsoft.com/office/drawing/2014/main" id="{766D9FB1-A2C7-408F-800D-FF0407F8D4FE}"/>
              </a:ext>
            </a:extLst>
          </p:cNvPr>
          <p:cNvSpPr/>
          <p:nvPr/>
        </p:nvSpPr>
        <p:spPr>
          <a:xfrm>
            <a:off x="8407316" y="3548141"/>
            <a:ext cx="2108284" cy="1914034"/>
          </a:xfrm>
          <a:prstGeom prst="ellipse">
            <a:avLst/>
          </a:prstGeom>
          <a:solidFill>
            <a:srgbClr val="006600"/>
          </a:solidFill>
          <a:ln>
            <a:noFill/>
          </a:ln>
        </p:spPr>
        <p:txBody>
          <a:bodyPr spcFirstLastPara="1" wrap="square" lIns="121900" tIns="121900" rIns="121900" bIns="121900" anchor="ctr" anchorCtr="0">
            <a:noAutofit/>
          </a:bodyPr>
          <a:lstStyle/>
          <a:p>
            <a:pPr algn="ctr"/>
            <a:r>
              <a:rPr lang="en-US" sz="4800" b="1" dirty="0" smtClean="0">
                <a:solidFill>
                  <a:srgbClr val="FFFFFF"/>
                </a:solidFill>
                <a:latin typeface="Times New Roman" panose="02020603050405020304" pitchFamily="18" charset="0"/>
                <a:ea typeface="Nunito Sans"/>
                <a:cs typeface="Times New Roman" panose="02020603050405020304" pitchFamily="18" charset="0"/>
                <a:sym typeface="Nunito Sans"/>
              </a:rPr>
              <a:t>AI</a:t>
            </a:r>
            <a:endParaRPr sz="4800" b="1" dirty="0">
              <a:solidFill>
                <a:srgbClr val="FFFFFF"/>
              </a:solidFill>
              <a:latin typeface="Times New Roman" panose="02020603050405020304" pitchFamily="18" charset="0"/>
              <a:ea typeface="Nunito Sans"/>
              <a:cs typeface="Times New Roman" panose="02020603050405020304" pitchFamily="18" charset="0"/>
              <a:sym typeface="Nunito Sans"/>
            </a:endParaRPr>
          </a:p>
        </p:txBody>
      </p:sp>
      <p:sp>
        <p:nvSpPr>
          <p:cNvPr id="9" name="Right Arrow 8"/>
          <p:cNvSpPr/>
          <p:nvPr/>
        </p:nvSpPr>
        <p:spPr>
          <a:xfrm rot="10800000">
            <a:off x="5755341" y="4441658"/>
            <a:ext cx="2419969" cy="103448"/>
          </a:xfrm>
          <a:prstGeom prst="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1" name="Right Arrow 10"/>
          <p:cNvSpPr/>
          <p:nvPr/>
        </p:nvSpPr>
        <p:spPr>
          <a:xfrm rot="11926805">
            <a:off x="6081898" y="3120565"/>
            <a:ext cx="2419969" cy="103448"/>
          </a:xfrm>
          <a:prstGeom prst="rightArrow">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2" name="Right Arrow 11"/>
          <p:cNvSpPr/>
          <p:nvPr/>
        </p:nvSpPr>
        <p:spPr>
          <a:xfrm rot="9990917">
            <a:off x="6072365" y="5765363"/>
            <a:ext cx="2419969" cy="103448"/>
          </a:xfrm>
          <a:prstGeom prst="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Tree>
    <p:extLst>
      <p:ext uri="{BB962C8B-B14F-4D97-AF65-F5344CB8AC3E}">
        <p14:creationId xmlns:p14="http://schemas.microsoft.com/office/powerpoint/2010/main" val="2247175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3854" y="2546115"/>
            <a:ext cx="2574090" cy="2031325"/>
          </a:xfrm>
          <a:prstGeom prst="rect">
            <a:avLst/>
          </a:prstGeom>
        </p:spPr>
        <p:txBody>
          <a:bodyPr wrap="square">
            <a:spAutoFit/>
          </a:bodyPr>
          <a:lstStyle/>
          <a:p>
            <a:pPr marL="285750" indent="-285750">
              <a:buFont typeface="Wingdings" panose="05000000000000000000" pitchFamily="2" charset="2"/>
              <a:buChar char="q"/>
            </a:pPr>
            <a:r>
              <a:rPr lang="en-US" dirty="0" smtClean="0">
                <a:solidFill>
                  <a:srgbClr val="000000"/>
                </a:solidFill>
                <a:latin typeface="Times New Roman" panose="02020603050405020304" pitchFamily="18" charset="0"/>
                <a:cs typeface="Times New Roman" panose="02020603050405020304" pitchFamily="18" charset="0"/>
              </a:rPr>
              <a:t> Reservoir analysis</a:t>
            </a:r>
            <a:br>
              <a:rPr lang="en-US" dirty="0" smtClean="0">
                <a:solidFill>
                  <a:srgbClr val="000000"/>
                </a:solidFill>
                <a:latin typeface="Times New Roman" panose="02020603050405020304" pitchFamily="18" charset="0"/>
                <a:cs typeface="Times New Roman" panose="02020603050405020304" pitchFamily="18" charset="0"/>
              </a:rPr>
            </a:br>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solidFill>
                  <a:srgbClr val="000000"/>
                </a:solidFill>
                <a:latin typeface="Times New Roman" panose="02020603050405020304" pitchFamily="18" charset="0"/>
                <a:cs typeface="Times New Roman" panose="02020603050405020304" pitchFamily="18" charset="0"/>
              </a:rPr>
              <a:t> Seismic data</a:t>
            </a:r>
            <a:br>
              <a:rPr lang="en-US" dirty="0" smtClean="0">
                <a:solidFill>
                  <a:srgbClr val="000000"/>
                </a:solidFill>
                <a:latin typeface="Times New Roman" panose="02020603050405020304" pitchFamily="18" charset="0"/>
                <a:cs typeface="Times New Roman" panose="02020603050405020304" pitchFamily="18" charset="0"/>
              </a:rPr>
            </a:br>
            <a:r>
              <a:rPr lang="en-US" dirty="0" smtClean="0">
                <a:solidFill>
                  <a:srgbClr val="000000"/>
                </a:solidFill>
                <a:latin typeface="Times New Roman" panose="02020603050405020304" pitchFamily="18" charset="0"/>
                <a:cs typeface="Times New Roman" panose="02020603050405020304" pitchFamily="18" charset="0"/>
              </a:rPr>
              <a:t>processing</a:t>
            </a:r>
            <a:br>
              <a:rPr lang="en-US" dirty="0" smtClean="0">
                <a:solidFill>
                  <a:srgbClr val="000000"/>
                </a:solidFill>
                <a:latin typeface="Times New Roman" panose="02020603050405020304" pitchFamily="18" charset="0"/>
                <a:cs typeface="Times New Roman" panose="02020603050405020304" pitchFamily="18" charset="0"/>
              </a:rPr>
            </a:br>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solidFill>
                  <a:srgbClr val="000000"/>
                </a:solidFill>
                <a:latin typeface="Times New Roman" panose="02020603050405020304" pitchFamily="18" charset="0"/>
                <a:cs typeface="Times New Roman" panose="02020603050405020304" pitchFamily="18" charset="0"/>
              </a:rPr>
              <a:t>3-D seismic imagery</a:t>
            </a:r>
            <a:br>
              <a:rPr lang="en-US" dirty="0" smtClean="0">
                <a:solidFill>
                  <a:srgbClr val="000000"/>
                </a:solidFill>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2946439" y="2407493"/>
            <a:ext cx="2782229" cy="5078313"/>
          </a:xfrm>
          <a:prstGeom prst="rect">
            <a:avLst/>
          </a:prstGeom>
        </p:spPr>
        <p:txBody>
          <a:bodyPr wrap="square">
            <a:spAutoFit/>
          </a:bodyPr>
          <a:lstStyle/>
          <a:p>
            <a:pPr marL="285750" indent="-285750">
              <a:buFont typeface="Wingdings" panose="05000000000000000000" pitchFamily="2" charset="2"/>
              <a:buChar char="q"/>
            </a:pPr>
            <a:r>
              <a:rPr lang="en-US" dirty="0">
                <a:solidFill>
                  <a:srgbClr val="000000"/>
                </a:solidFill>
                <a:latin typeface="Times New Roman" panose="02020603050405020304" pitchFamily="18" charset="0"/>
                <a:cs typeface="Times New Roman" panose="02020603050405020304" pitchFamily="18" charset="0"/>
              </a:rPr>
              <a:t> Well planning</a:t>
            </a:r>
            <a:br>
              <a:rPr lang="en-US" dirty="0">
                <a:solidFill>
                  <a:srgbClr val="000000"/>
                </a:solidFill>
                <a:latin typeface="Times New Roman" panose="02020603050405020304" pitchFamily="18" charset="0"/>
                <a:cs typeface="Times New Roman" panose="02020603050405020304" pitchFamily="18" charset="0"/>
              </a:rPr>
            </a:br>
            <a:endParaRPr lang="en-US" dirty="0" smtClean="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solidFill>
                  <a:srgbClr val="000000"/>
                </a:solidFill>
                <a:latin typeface="Times New Roman" panose="02020603050405020304" pitchFamily="18" charset="0"/>
                <a:cs typeface="Times New Roman" panose="02020603050405020304" pitchFamily="18" charset="0"/>
              </a:rPr>
              <a:t>Automation </a:t>
            </a:r>
            <a:r>
              <a:rPr lang="en-US" dirty="0">
                <a:solidFill>
                  <a:srgbClr val="000000"/>
                </a:solidFill>
                <a:latin typeface="Times New Roman" panose="02020603050405020304" pitchFamily="18" charset="0"/>
                <a:cs typeface="Times New Roman" panose="02020603050405020304" pitchFamily="18" charset="0"/>
              </a:rPr>
              <a:t>of</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drilling rigs</a:t>
            </a:r>
            <a:br>
              <a:rPr lang="en-US" dirty="0">
                <a:solidFill>
                  <a:srgbClr val="000000"/>
                </a:solidFill>
                <a:latin typeface="Times New Roman" panose="02020603050405020304" pitchFamily="18" charset="0"/>
                <a:cs typeface="Times New Roman" panose="02020603050405020304" pitchFamily="18" charset="0"/>
              </a:rPr>
            </a:br>
            <a:endParaRPr lang="en-US" dirty="0" smtClean="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solidFill>
                  <a:srgbClr val="000000"/>
                </a:solidFill>
                <a:latin typeface="Times New Roman" panose="02020603050405020304" pitchFamily="18" charset="0"/>
                <a:cs typeface="Times New Roman" panose="02020603050405020304" pitchFamily="18" charset="0"/>
              </a:rPr>
              <a:t>Monitoring </a:t>
            </a:r>
            <a:r>
              <a:rPr lang="en-US" dirty="0">
                <a:solidFill>
                  <a:srgbClr val="000000"/>
                </a:solidFill>
                <a:latin typeface="Times New Roman" panose="02020603050405020304" pitchFamily="18" charset="0"/>
                <a:cs typeface="Times New Roman" panose="02020603050405020304" pitchFamily="18" charset="0"/>
              </a:rPr>
              <a:t>of</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drilling</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endParaRPr lang="en-US" dirty="0" smtClean="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solidFill>
                  <a:srgbClr val="000000"/>
                </a:solidFill>
                <a:latin typeface="Times New Roman" panose="02020603050405020304" pitchFamily="18" charset="0"/>
                <a:cs typeface="Times New Roman" panose="02020603050405020304" pitchFamily="18" charset="0"/>
              </a:rPr>
              <a:t>Real-time </a:t>
            </a:r>
            <a:r>
              <a:rPr lang="en-US" dirty="0">
                <a:solidFill>
                  <a:srgbClr val="000000"/>
                </a:solidFill>
                <a:latin typeface="Times New Roman" panose="02020603050405020304" pitchFamily="18" charset="0"/>
                <a:cs typeface="Times New Roman" panose="02020603050405020304" pitchFamily="18" charset="0"/>
              </a:rPr>
              <a:t>drilling</a:t>
            </a:r>
            <a:br>
              <a:rPr lang="en-US" dirty="0">
                <a:solidFill>
                  <a:srgbClr val="000000"/>
                </a:solidFill>
                <a:latin typeface="Times New Roman" panose="02020603050405020304" pitchFamily="18" charset="0"/>
                <a:cs typeface="Times New Roman" panose="02020603050405020304" pitchFamily="18" charset="0"/>
              </a:rPr>
            </a:br>
            <a:r>
              <a:rPr lang="en-US" dirty="0" err="1">
                <a:solidFill>
                  <a:srgbClr val="000000"/>
                </a:solidFill>
                <a:latin typeface="Times New Roman" panose="02020603050405020304" pitchFamily="18" charset="0"/>
                <a:cs typeface="Times New Roman" panose="02020603050405020304" pitchFamily="18" charset="0"/>
              </a:rPr>
              <a:t>optimisation</a:t>
            </a:r>
            <a:r>
              <a:rPr lang="en-US" dirty="0">
                <a:solidFill>
                  <a:srgbClr val="000000"/>
                </a:solidFill>
                <a:latin typeface="Times New Roman" panose="02020603050405020304" pitchFamily="18" charset="0"/>
                <a:cs typeface="Times New Roman" panose="02020603050405020304" pitchFamily="18" charset="0"/>
              </a:rPr>
              <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endParaRPr lang="en-US" dirty="0" smtClean="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solidFill>
                  <a:srgbClr val="000000"/>
                </a:solidFill>
                <a:latin typeface="Times New Roman" panose="02020603050405020304" pitchFamily="18" charset="0"/>
                <a:cs typeface="Times New Roman" panose="02020603050405020304" pitchFamily="18" charset="0"/>
              </a:rPr>
              <a:t>Well </a:t>
            </a:r>
            <a:r>
              <a:rPr lang="en-US" dirty="0">
                <a:solidFill>
                  <a:srgbClr val="000000"/>
                </a:solidFill>
                <a:latin typeface="Times New Roman" panose="02020603050405020304" pitchFamily="18" charset="0"/>
                <a:cs typeface="Times New Roman" panose="02020603050405020304" pitchFamily="18" charset="0"/>
              </a:rPr>
              <a:t>testing using</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intelligent sensors</a:t>
            </a:r>
            <a:br>
              <a:rPr lang="en-US" dirty="0">
                <a:solidFill>
                  <a:srgbClr val="000000"/>
                </a:solidFill>
                <a:latin typeface="Times New Roman" panose="02020603050405020304" pitchFamily="18" charset="0"/>
                <a:cs typeface="Times New Roman" panose="02020603050405020304" pitchFamily="18" charset="0"/>
              </a:rPr>
            </a:br>
            <a:endParaRPr lang="en-US" dirty="0" smtClean="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solidFill>
                  <a:srgbClr val="000000"/>
                </a:solidFill>
                <a:latin typeface="Times New Roman" panose="02020603050405020304" pitchFamily="18" charset="0"/>
                <a:cs typeface="Times New Roman" panose="02020603050405020304" pitchFamily="18" charset="0"/>
              </a:rPr>
              <a:t>Prediction </a:t>
            </a:r>
            <a:r>
              <a:rPr lang="en-US" dirty="0">
                <a:solidFill>
                  <a:srgbClr val="000000"/>
                </a:solidFill>
                <a:latin typeface="Times New Roman" panose="02020603050405020304" pitchFamily="18" charset="0"/>
                <a:cs typeface="Times New Roman" panose="02020603050405020304" pitchFamily="18" charset="0"/>
              </a:rPr>
              <a:t>of</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failure of</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equipment</a:t>
            </a:r>
            <a:br>
              <a:rPr lang="en-US" dirty="0">
                <a:solidFill>
                  <a:srgbClr val="000000"/>
                </a:solidFill>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5387022" y="2407493"/>
            <a:ext cx="2681868" cy="5078313"/>
          </a:xfrm>
          <a:prstGeom prst="rect">
            <a:avLst/>
          </a:prstGeom>
        </p:spPr>
        <p:txBody>
          <a:bodyPr wrap="square">
            <a:spAutoFit/>
          </a:bodyPr>
          <a:lstStyle/>
          <a:p>
            <a:pPr marL="285750" indent="-285750">
              <a:buFont typeface="Wingdings" panose="05000000000000000000" pitchFamily="2" charset="2"/>
              <a:buChar char="q"/>
            </a:pPr>
            <a:r>
              <a:rPr lang="en-US" dirty="0" smtClean="0">
                <a:solidFill>
                  <a:srgbClr val="000000"/>
                </a:solidFill>
                <a:latin typeface="Times New Roman" panose="02020603050405020304" pitchFamily="18" charset="0"/>
                <a:cs typeface="Times New Roman" panose="02020603050405020304" pitchFamily="18" charset="0"/>
              </a:rPr>
              <a:t>Management </a:t>
            </a:r>
            <a:r>
              <a:rPr lang="en-US" dirty="0">
                <a:solidFill>
                  <a:srgbClr val="000000"/>
                </a:solidFill>
                <a:latin typeface="Times New Roman" panose="02020603050405020304" pitchFamily="18" charset="0"/>
                <a:cs typeface="Times New Roman" panose="02020603050405020304" pitchFamily="18" charset="0"/>
              </a:rPr>
              <a:t>of</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geological and</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geophysical data</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endParaRPr lang="en-US" dirty="0" smtClean="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solidFill>
                  <a:srgbClr val="000000"/>
                </a:solidFill>
                <a:latin typeface="Times New Roman" panose="02020603050405020304" pitchFamily="18" charset="0"/>
                <a:cs typeface="Times New Roman" panose="02020603050405020304" pitchFamily="18" charset="0"/>
              </a:rPr>
              <a:t>Well </a:t>
            </a:r>
            <a:r>
              <a:rPr lang="en-US" dirty="0">
                <a:solidFill>
                  <a:srgbClr val="000000"/>
                </a:solidFill>
                <a:latin typeface="Times New Roman" panose="02020603050405020304" pitchFamily="18" charset="0"/>
                <a:cs typeface="Times New Roman" panose="02020603050405020304" pitchFamily="18" charset="0"/>
              </a:rPr>
              <a:t>log </a:t>
            </a:r>
            <a:r>
              <a:rPr lang="en-US" dirty="0" err="1">
                <a:solidFill>
                  <a:srgbClr val="000000"/>
                </a:solidFill>
                <a:latin typeface="Times New Roman" panose="02020603050405020304" pitchFamily="18" charset="0"/>
                <a:cs typeface="Times New Roman" panose="02020603050405020304" pitchFamily="18" charset="0"/>
              </a:rPr>
              <a:t>digitising</a:t>
            </a:r>
            <a:r>
              <a:rPr lang="en-US" dirty="0">
                <a:solidFill>
                  <a:srgbClr val="000000"/>
                </a:solidFill>
                <a:latin typeface="Times New Roman" panose="02020603050405020304" pitchFamily="18" charset="0"/>
                <a:cs typeface="Times New Roman" panose="02020603050405020304" pitchFamily="18" charset="0"/>
              </a:rPr>
              <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endParaRPr lang="en-US" dirty="0" smtClean="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solidFill>
                  <a:srgbClr val="000000"/>
                </a:solidFill>
                <a:latin typeface="Times New Roman" panose="02020603050405020304" pitchFamily="18" charset="0"/>
                <a:cs typeface="Times New Roman" panose="02020603050405020304" pitchFamily="18" charset="0"/>
              </a:rPr>
              <a:t>Well </a:t>
            </a:r>
            <a:r>
              <a:rPr lang="en-US" dirty="0">
                <a:solidFill>
                  <a:srgbClr val="000000"/>
                </a:solidFill>
                <a:latin typeface="Times New Roman" panose="02020603050405020304" pitchFamily="18" charset="0"/>
                <a:cs typeface="Times New Roman" panose="02020603050405020304" pitchFamily="18" charset="0"/>
              </a:rPr>
              <a:t>log</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interpretation</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endParaRPr lang="en-US" dirty="0" smtClean="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solidFill>
                  <a:srgbClr val="000000"/>
                </a:solidFill>
                <a:latin typeface="Times New Roman" panose="02020603050405020304" pitchFamily="18" charset="0"/>
                <a:cs typeface="Times New Roman" panose="02020603050405020304" pitchFamily="18" charset="0"/>
              </a:rPr>
              <a:t>Calculation </a:t>
            </a:r>
            <a:r>
              <a:rPr lang="en-US" dirty="0">
                <a:solidFill>
                  <a:srgbClr val="000000"/>
                </a:solidFill>
                <a:latin typeface="Times New Roman" panose="02020603050405020304" pitchFamily="18" charset="0"/>
                <a:cs typeface="Times New Roman" panose="02020603050405020304" pitchFamily="18" charset="0"/>
              </a:rPr>
              <a:t>of</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appraisal drilling</a:t>
            </a:r>
            <a:br>
              <a:rPr lang="en-US" dirty="0">
                <a:solidFill>
                  <a:srgbClr val="000000"/>
                </a:solidFill>
                <a:latin typeface="Times New Roman" panose="02020603050405020304" pitchFamily="18" charset="0"/>
                <a:cs typeface="Times New Roman" panose="02020603050405020304" pitchFamily="18" charset="0"/>
              </a:rPr>
            </a:br>
            <a:r>
              <a:rPr lang="en-US" dirty="0" smtClean="0">
                <a:solidFill>
                  <a:srgbClr val="000000"/>
                </a:solidFill>
                <a:latin typeface="Times New Roman" panose="02020603050405020304" pitchFamily="18" charset="0"/>
                <a:cs typeface="Times New Roman" panose="02020603050405020304" pitchFamily="18" charset="0"/>
              </a:rPr>
              <a:t>parameters</a:t>
            </a:r>
          </a:p>
          <a:p>
            <a:r>
              <a:rPr lang="en-US" dirty="0">
                <a:solidFill>
                  <a:srgbClr val="000000"/>
                </a:solidFill>
                <a:latin typeface="Times New Roman" panose="02020603050405020304" pitchFamily="18" charset="0"/>
                <a:cs typeface="Times New Roman" panose="02020603050405020304" pitchFamily="18" charset="0"/>
              </a:rPr>
              <a:t> </a:t>
            </a:r>
            <a:endParaRPr lang="en-US" dirty="0" smtClean="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solidFill>
                  <a:srgbClr val="000000"/>
                </a:solidFill>
                <a:latin typeface="Times New Roman" panose="02020603050405020304" pitchFamily="18" charset="0"/>
                <a:cs typeface="Times New Roman" panose="02020603050405020304" pitchFamily="18" charset="0"/>
              </a:rPr>
              <a:t>Reservoir </a:t>
            </a:r>
            <a:r>
              <a:rPr lang="en-US" dirty="0">
                <a:solidFill>
                  <a:srgbClr val="000000"/>
                </a:solidFill>
                <a:latin typeface="Times New Roman" panose="02020603050405020304" pitchFamily="18" charset="0"/>
                <a:cs typeface="Times New Roman" panose="02020603050405020304" pitchFamily="18" charset="0"/>
              </a:rPr>
              <a:t>modeling</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endParaRPr lang="en-US" dirty="0" smtClean="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solidFill>
                  <a:srgbClr val="000000"/>
                </a:solidFill>
                <a:latin typeface="Times New Roman" panose="02020603050405020304" pitchFamily="18" charset="0"/>
                <a:cs typeface="Times New Roman" panose="02020603050405020304" pitchFamily="18" charset="0"/>
              </a:rPr>
              <a:t>Reservoir</a:t>
            </a:r>
            <a:r>
              <a:rPr lang="en-US" dirty="0">
                <a:solidFill>
                  <a:srgbClr val="000000"/>
                </a:solidFill>
                <a:latin typeface="Times New Roman" panose="02020603050405020304" pitchFamily="18" charset="0"/>
                <a:cs typeface="Times New Roman" panose="02020603050405020304" pitchFamily="18" charset="0"/>
              </a:rPr>
              <a:t/>
            </a:r>
            <a:br>
              <a:rPr lang="en-US" dirty="0">
                <a:solidFill>
                  <a:srgbClr val="000000"/>
                </a:solidFill>
                <a:latin typeface="Times New Roman" panose="02020603050405020304" pitchFamily="18" charset="0"/>
                <a:cs typeface="Times New Roman" panose="02020603050405020304" pitchFamily="18" charset="0"/>
              </a:rPr>
            </a:br>
            <a:r>
              <a:rPr lang="en-US" dirty="0" err="1">
                <a:solidFill>
                  <a:srgbClr val="000000"/>
                </a:solidFill>
                <a:latin typeface="Times New Roman" panose="02020603050405020304" pitchFamily="18" charset="0"/>
                <a:cs typeface="Times New Roman" panose="02020603050405020304" pitchFamily="18" charset="0"/>
              </a:rPr>
              <a:t>characterisation</a:t>
            </a:r>
            <a:r>
              <a:rPr lang="en-US" dirty="0">
                <a:solidFill>
                  <a:srgbClr val="000000"/>
                </a:solidFill>
                <a:latin typeface="Times New Roman" panose="02020603050405020304" pitchFamily="18" charset="0"/>
                <a:cs typeface="Times New Roman" panose="02020603050405020304" pitchFamily="18" charset="0"/>
              </a:rPr>
              <a:t/>
            </a:r>
            <a:br>
              <a:rPr lang="en-US" dirty="0">
                <a:solidFill>
                  <a:srgbClr val="000000"/>
                </a:solidFill>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7929866" y="2407493"/>
            <a:ext cx="3828729" cy="5078313"/>
          </a:xfrm>
          <a:prstGeom prst="rect">
            <a:avLst/>
          </a:prstGeom>
        </p:spPr>
        <p:txBody>
          <a:bodyPr wrap="square">
            <a:spAutoFit/>
          </a:bodyPr>
          <a:lstStyle/>
          <a:p>
            <a:pPr marL="285750" indent="-285750">
              <a:buFont typeface="Wingdings" panose="05000000000000000000" pitchFamily="2" charset="2"/>
              <a:buChar char="q"/>
            </a:pP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Optimisation</a:t>
            </a:r>
            <a:r>
              <a:rPr lang="en-US" dirty="0">
                <a:solidFill>
                  <a:srgbClr val="000000"/>
                </a:solidFill>
                <a:latin typeface="Times New Roman" panose="02020603050405020304" pitchFamily="18" charset="0"/>
                <a:cs typeface="Times New Roman" panose="02020603050405020304" pitchFamily="18" charset="0"/>
              </a:rPr>
              <a:t> of production</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throughout its </a:t>
            </a:r>
            <a:r>
              <a:rPr lang="en-US" dirty="0" smtClean="0">
                <a:solidFill>
                  <a:srgbClr val="000000"/>
                </a:solidFill>
                <a:latin typeface="Times New Roman" panose="02020603050405020304" pitchFamily="18" charset="0"/>
                <a:cs typeface="Times New Roman" panose="02020603050405020304" pitchFamily="18" charset="0"/>
              </a:rPr>
              <a:t>various stages</a:t>
            </a:r>
            <a:r>
              <a:rPr lang="en-US" dirty="0">
                <a:solidFill>
                  <a:srgbClr val="000000"/>
                </a:solidFill>
                <a:latin typeface="Times New Roman" panose="02020603050405020304" pitchFamily="18" charset="0"/>
                <a:cs typeface="Times New Roman" panose="02020603050405020304" pitchFamily="18" charset="0"/>
              </a:rPr>
              <a:t/>
            </a:r>
            <a:br>
              <a:rPr lang="en-US" dirty="0">
                <a:solidFill>
                  <a:srgbClr val="000000"/>
                </a:solidFill>
                <a:latin typeface="Times New Roman" panose="02020603050405020304" pitchFamily="18" charset="0"/>
                <a:cs typeface="Times New Roman" panose="02020603050405020304" pitchFamily="18" charset="0"/>
              </a:rPr>
            </a:br>
            <a:endParaRPr lang="en-US" dirty="0" smtClean="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rgbClr val="000000"/>
                </a:solidFill>
                <a:latin typeface="Times New Roman" panose="02020603050405020304" pitchFamily="18" charset="0"/>
                <a:cs typeface="Times New Roman" panose="02020603050405020304" pitchFamily="18" charset="0"/>
              </a:rPr>
              <a:t> Flow measurement </a:t>
            </a:r>
            <a:r>
              <a:rPr lang="en-US" dirty="0" smtClean="0">
                <a:solidFill>
                  <a:srgbClr val="000000"/>
                </a:solidFill>
                <a:latin typeface="Times New Roman" panose="02020603050405020304" pitchFamily="18" charset="0"/>
                <a:cs typeface="Times New Roman" panose="02020603050405020304" pitchFamily="18" charset="0"/>
              </a:rPr>
              <a:t>in wellheads</a:t>
            </a:r>
            <a:r>
              <a:rPr lang="en-US" dirty="0">
                <a:solidFill>
                  <a:srgbClr val="000000"/>
                </a:solidFill>
                <a:latin typeface="Times New Roman" panose="02020603050405020304" pitchFamily="18" charset="0"/>
                <a:cs typeface="Times New Roman" panose="02020603050405020304" pitchFamily="18" charset="0"/>
              </a:rPr>
              <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endParaRPr lang="en-US" dirty="0" smtClean="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solidFill>
                  <a:srgbClr val="000000"/>
                </a:solidFill>
                <a:latin typeface="Times New Roman" panose="02020603050405020304" pitchFamily="18" charset="0"/>
                <a:cs typeface="Times New Roman" panose="02020603050405020304" pitchFamily="18" charset="0"/>
              </a:rPr>
              <a:t>Automated production control</a:t>
            </a:r>
            <a:r>
              <a:rPr lang="en-US" dirty="0">
                <a:solidFill>
                  <a:srgbClr val="000000"/>
                </a:solidFill>
                <a:latin typeface="Times New Roman" panose="02020603050405020304" pitchFamily="18" charset="0"/>
                <a:cs typeface="Times New Roman" panose="02020603050405020304" pitchFamily="18" charset="0"/>
              </a:rPr>
              <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endParaRPr lang="en-US" dirty="0" smtClean="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solidFill>
                  <a:srgbClr val="000000"/>
                </a:solidFill>
                <a:latin typeface="Times New Roman" panose="02020603050405020304" pitchFamily="18" charset="0"/>
                <a:cs typeface="Times New Roman" panose="02020603050405020304" pitchFamily="18" charset="0"/>
              </a:rPr>
              <a:t>Reservoir pressure maintenance</a:t>
            </a:r>
            <a:r>
              <a:rPr lang="en-US" dirty="0">
                <a:solidFill>
                  <a:srgbClr val="000000"/>
                </a:solidFill>
                <a:latin typeface="Times New Roman" panose="02020603050405020304" pitchFamily="18" charset="0"/>
                <a:cs typeface="Times New Roman" panose="02020603050405020304" pitchFamily="18" charset="0"/>
              </a:rPr>
              <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endParaRPr lang="en-US" dirty="0" smtClean="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solidFill>
                  <a:srgbClr val="000000"/>
                </a:solidFill>
                <a:latin typeface="Times New Roman" panose="02020603050405020304" pitchFamily="18" charset="0"/>
                <a:cs typeface="Times New Roman" panose="02020603050405020304" pitchFamily="18" charset="0"/>
              </a:rPr>
              <a:t>Enhancing </a:t>
            </a:r>
            <a:r>
              <a:rPr lang="en-US" dirty="0">
                <a:solidFill>
                  <a:srgbClr val="000000"/>
                </a:solidFill>
                <a:latin typeface="Times New Roman" panose="02020603050405020304" pitchFamily="18" charset="0"/>
                <a:cs typeface="Times New Roman" panose="02020603050405020304" pitchFamily="18" charset="0"/>
              </a:rPr>
              <a:t>recovery</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endParaRPr lang="en-US" dirty="0" smtClean="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solidFill>
                  <a:srgbClr val="000000"/>
                </a:solidFill>
                <a:latin typeface="Times New Roman" panose="02020603050405020304" pitchFamily="18" charset="0"/>
                <a:cs typeface="Times New Roman" panose="02020603050405020304" pitchFamily="18" charset="0"/>
              </a:rPr>
              <a:t>Operational </a:t>
            </a:r>
            <a:r>
              <a:rPr lang="en-US" dirty="0">
                <a:solidFill>
                  <a:srgbClr val="000000"/>
                </a:solidFill>
                <a:latin typeface="Times New Roman" panose="02020603050405020304" pitchFamily="18" charset="0"/>
                <a:cs typeface="Times New Roman" panose="02020603050405020304" pitchFamily="18" charset="0"/>
              </a:rPr>
              <a:t>troubleshooting</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endParaRPr lang="en-US" dirty="0" smtClean="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solidFill>
                  <a:srgbClr val="000000"/>
                </a:solidFill>
                <a:latin typeface="Times New Roman" panose="02020603050405020304" pitchFamily="18" charset="0"/>
                <a:cs typeface="Times New Roman" panose="02020603050405020304" pitchFamily="18" charset="0"/>
              </a:rPr>
              <a:t>Safety </a:t>
            </a:r>
            <a:r>
              <a:rPr lang="en-US" dirty="0">
                <a:solidFill>
                  <a:srgbClr val="000000"/>
                </a:solidFill>
                <a:latin typeface="Times New Roman" panose="02020603050405020304" pitchFamily="18" charset="0"/>
                <a:cs typeface="Times New Roman" panose="02020603050405020304" pitchFamily="18" charset="0"/>
              </a:rPr>
              <a:t>control</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endParaRPr lang="en-US" dirty="0" smtClean="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solidFill>
                  <a:srgbClr val="000000"/>
                </a:solidFill>
                <a:latin typeface="Times New Roman" panose="02020603050405020304" pitchFamily="18" charset="0"/>
                <a:cs typeface="Times New Roman" panose="02020603050405020304" pitchFamily="18" charset="0"/>
              </a:rPr>
              <a:t>Forecasting </a:t>
            </a:r>
            <a:r>
              <a:rPr lang="en-US" dirty="0">
                <a:solidFill>
                  <a:srgbClr val="000000"/>
                </a:solidFill>
                <a:latin typeface="Times New Roman" panose="02020603050405020304" pitchFamily="18" charset="0"/>
                <a:cs typeface="Times New Roman" panose="02020603050405020304" pitchFamily="18" charset="0"/>
              </a:rPr>
              <a:t>behavior of </a:t>
            </a:r>
            <a:r>
              <a:rPr lang="en-US" dirty="0" smtClean="0">
                <a:solidFill>
                  <a:srgbClr val="000000"/>
                </a:solidFill>
                <a:latin typeface="Times New Roman" panose="02020603050405020304" pitchFamily="18" charset="0"/>
                <a:cs typeface="Times New Roman" panose="02020603050405020304" pitchFamily="18" charset="0"/>
              </a:rPr>
              <a:t>a layer </a:t>
            </a:r>
            <a:r>
              <a:rPr lang="en-US" dirty="0">
                <a:solidFill>
                  <a:srgbClr val="000000"/>
                </a:solidFill>
                <a:latin typeface="Times New Roman" panose="02020603050405020304" pitchFamily="18" charset="0"/>
                <a:cs typeface="Times New Roman" panose="02020603050405020304" pitchFamily="18" charset="0"/>
              </a:rPr>
              <a:t>depending on </a:t>
            </a:r>
            <a:r>
              <a:rPr lang="en-US" dirty="0" smtClean="0">
                <a:solidFill>
                  <a:srgbClr val="000000"/>
                </a:solidFill>
                <a:latin typeface="Times New Roman" panose="02020603050405020304" pitchFamily="18" charset="0"/>
                <a:cs typeface="Times New Roman" panose="02020603050405020304" pitchFamily="18" charset="0"/>
              </a:rPr>
              <a:t>its current </a:t>
            </a:r>
            <a:r>
              <a:rPr lang="en-US" dirty="0">
                <a:solidFill>
                  <a:srgbClr val="000000"/>
                </a:solidFill>
                <a:latin typeface="Times New Roman" panose="02020603050405020304" pitchFamily="18" charset="0"/>
                <a:cs typeface="Times New Roman" panose="02020603050405020304" pitchFamily="18" charset="0"/>
              </a:rPr>
              <a:t>state</a:t>
            </a:r>
            <a:br>
              <a:rPr lang="en-US" dirty="0">
                <a:solidFill>
                  <a:srgbClr val="000000"/>
                </a:solidFill>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1" name="Title 2"/>
          <p:cNvSpPr txBox="1">
            <a:spLocks/>
          </p:cNvSpPr>
          <p:nvPr/>
        </p:nvSpPr>
        <p:spPr>
          <a:xfrm>
            <a:off x="415483" y="1561119"/>
            <a:ext cx="1968973" cy="729502"/>
          </a:xfrm>
          <a:prstGeom prst="rect">
            <a:avLst/>
          </a:prstGeom>
          <a:solidFill>
            <a:srgbClr val="00B050"/>
          </a:solidFill>
        </p:spPr>
        <p:txBody>
          <a:bodyPr/>
          <a:lstStyle>
            <a:lvl1pPr algn="l" rtl="0" eaLnBrk="1" fontAlgn="base" hangingPunct="1">
              <a:lnSpc>
                <a:spcPct val="90000"/>
              </a:lnSpc>
              <a:spcBef>
                <a:spcPct val="0"/>
              </a:spcBef>
              <a:spcAft>
                <a:spcPct val="0"/>
              </a:spcAft>
              <a:defRPr sz="4400" kern="1200">
                <a:solidFill>
                  <a:schemeClr val="tx1"/>
                </a:solidFill>
                <a:latin typeface="+mj-lt"/>
                <a:ea typeface="ＭＳ Ｐゴシック" charset="0"/>
                <a:cs typeface="+mj-cs"/>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9pPr>
          </a:lstStyle>
          <a:p>
            <a:pPr algn="ctr"/>
            <a:r>
              <a:rPr lang="en-US" sz="2400" b="1" dirty="0" smtClean="0">
                <a:solidFill>
                  <a:schemeClr val="bg2"/>
                </a:solidFill>
                <a:latin typeface="Times New Roman" panose="02020603050405020304" pitchFamily="18" charset="0"/>
                <a:cs typeface="Times New Roman" panose="02020603050405020304" pitchFamily="18" charset="0"/>
              </a:rPr>
              <a:t>Geological Surveys</a:t>
            </a:r>
            <a:endParaRPr lang="en-US" sz="2400" b="1" dirty="0">
              <a:solidFill>
                <a:schemeClr val="bg2"/>
              </a:solidFill>
              <a:latin typeface="Times New Roman" panose="02020603050405020304" pitchFamily="18" charset="0"/>
              <a:cs typeface="Times New Roman" panose="02020603050405020304" pitchFamily="18" charset="0"/>
            </a:endParaRPr>
          </a:p>
        </p:txBody>
      </p:sp>
      <p:sp>
        <p:nvSpPr>
          <p:cNvPr id="12" name="Title 2"/>
          <p:cNvSpPr txBox="1">
            <a:spLocks/>
          </p:cNvSpPr>
          <p:nvPr/>
        </p:nvSpPr>
        <p:spPr>
          <a:xfrm>
            <a:off x="2946439" y="1561119"/>
            <a:ext cx="1968973" cy="729502"/>
          </a:xfrm>
          <a:prstGeom prst="rect">
            <a:avLst/>
          </a:prstGeom>
          <a:solidFill>
            <a:srgbClr val="00B050"/>
          </a:solidFill>
        </p:spPr>
        <p:txBody>
          <a:bodyPr/>
          <a:lstStyle>
            <a:lvl1pPr algn="l" rtl="0" eaLnBrk="1" fontAlgn="base" hangingPunct="1">
              <a:lnSpc>
                <a:spcPct val="90000"/>
              </a:lnSpc>
              <a:spcBef>
                <a:spcPct val="0"/>
              </a:spcBef>
              <a:spcAft>
                <a:spcPct val="0"/>
              </a:spcAft>
              <a:defRPr sz="4400" kern="1200">
                <a:solidFill>
                  <a:schemeClr val="tx1"/>
                </a:solidFill>
                <a:latin typeface="+mj-lt"/>
                <a:ea typeface="ＭＳ Ｐゴシック" charset="0"/>
                <a:cs typeface="+mj-cs"/>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9pPr>
          </a:lstStyle>
          <a:p>
            <a:pPr algn="ctr"/>
            <a:r>
              <a:rPr lang="en-US" sz="2400" b="1" dirty="0" smtClean="0">
                <a:solidFill>
                  <a:schemeClr val="bg2"/>
                </a:solidFill>
                <a:latin typeface="Times New Roman" panose="02020603050405020304" pitchFamily="18" charset="0"/>
                <a:cs typeface="Times New Roman" panose="02020603050405020304" pitchFamily="18" charset="0"/>
              </a:rPr>
              <a:t>Exploratory Drilling</a:t>
            </a:r>
            <a:endParaRPr lang="en-US" sz="2400" b="1" dirty="0">
              <a:solidFill>
                <a:schemeClr val="bg2"/>
              </a:solidFill>
              <a:latin typeface="Times New Roman" panose="02020603050405020304" pitchFamily="18" charset="0"/>
              <a:cs typeface="Times New Roman" panose="02020603050405020304" pitchFamily="18" charset="0"/>
            </a:endParaRPr>
          </a:p>
        </p:txBody>
      </p:sp>
      <p:sp>
        <p:nvSpPr>
          <p:cNvPr id="13" name="Title 2"/>
          <p:cNvSpPr txBox="1">
            <a:spLocks/>
          </p:cNvSpPr>
          <p:nvPr/>
        </p:nvSpPr>
        <p:spPr>
          <a:xfrm>
            <a:off x="5534487" y="1657297"/>
            <a:ext cx="1968973" cy="521073"/>
          </a:xfrm>
          <a:prstGeom prst="rect">
            <a:avLst/>
          </a:prstGeom>
          <a:solidFill>
            <a:srgbClr val="00B050"/>
          </a:solidFill>
        </p:spPr>
        <p:txBody>
          <a:bodyPr/>
          <a:lstStyle>
            <a:lvl1pPr algn="l" rtl="0" eaLnBrk="1" fontAlgn="base" hangingPunct="1">
              <a:lnSpc>
                <a:spcPct val="90000"/>
              </a:lnSpc>
              <a:spcBef>
                <a:spcPct val="0"/>
              </a:spcBef>
              <a:spcAft>
                <a:spcPct val="0"/>
              </a:spcAft>
              <a:defRPr sz="4400" kern="1200">
                <a:solidFill>
                  <a:schemeClr val="tx1"/>
                </a:solidFill>
                <a:latin typeface="+mj-lt"/>
                <a:ea typeface="ＭＳ Ｐゴシック" charset="0"/>
                <a:cs typeface="+mj-cs"/>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9pPr>
          </a:lstStyle>
          <a:p>
            <a:pPr algn="ctr"/>
            <a:r>
              <a:rPr lang="en-US" sz="2400" b="1" dirty="0" smtClean="0">
                <a:solidFill>
                  <a:schemeClr val="bg2"/>
                </a:solidFill>
                <a:latin typeface="Times New Roman" panose="02020603050405020304" pitchFamily="18" charset="0"/>
                <a:cs typeface="Times New Roman" panose="02020603050405020304" pitchFamily="18" charset="0"/>
              </a:rPr>
              <a:t>Appraisal</a:t>
            </a:r>
            <a:endParaRPr lang="en-US" sz="2400" b="1" dirty="0">
              <a:solidFill>
                <a:schemeClr val="bg2"/>
              </a:solidFill>
              <a:latin typeface="Times New Roman" panose="02020603050405020304" pitchFamily="18" charset="0"/>
              <a:cs typeface="Times New Roman" panose="02020603050405020304" pitchFamily="18" charset="0"/>
            </a:endParaRPr>
          </a:p>
        </p:txBody>
      </p:sp>
      <p:sp>
        <p:nvSpPr>
          <p:cNvPr id="14" name="Title 2"/>
          <p:cNvSpPr txBox="1">
            <a:spLocks/>
          </p:cNvSpPr>
          <p:nvPr/>
        </p:nvSpPr>
        <p:spPr>
          <a:xfrm>
            <a:off x="8674702" y="1709404"/>
            <a:ext cx="1968973" cy="416858"/>
          </a:xfrm>
          <a:prstGeom prst="rect">
            <a:avLst/>
          </a:prstGeom>
          <a:solidFill>
            <a:srgbClr val="00B050"/>
          </a:solidFill>
        </p:spPr>
        <p:txBody>
          <a:bodyPr/>
          <a:lstStyle>
            <a:lvl1pPr algn="l" rtl="0" eaLnBrk="1" fontAlgn="base" hangingPunct="1">
              <a:lnSpc>
                <a:spcPct val="90000"/>
              </a:lnSpc>
              <a:spcBef>
                <a:spcPct val="0"/>
              </a:spcBef>
              <a:spcAft>
                <a:spcPct val="0"/>
              </a:spcAft>
              <a:defRPr sz="4400" kern="1200">
                <a:solidFill>
                  <a:schemeClr val="tx1"/>
                </a:solidFill>
                <a:latin typeface="+mj-lt"/>
                <a:ea typeface="ＭＳ Ｐゴシック" charset="0"/>
                <a:cs typeface="+mj-cs"/>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9pPr>
          </a:lstStyle>
          <a:p>
            <a:pPr algn="ctr"/>
            <a:r>
              <a:rPr lang="en-US" sz="2400" b="1" dirty="0" smtClean="0">
                <a:solidFill>
                  <a:schemeClr val="bg2"/>
                </a:solidFill>
                <a:latin typeface="Times New Roman" panose="02020603050405020304" pitchFamily="18" charset="0"/>
                <a:cs typeface="Times New Roman" panose="02020603050405020304" pitchFamily="18" charset="0"/>
              </a:rPr>
              <a:t>Production</a:t>
            </a:r>
            <a:endParaRPr lang="en-US" sz="2400" b="1" dirty="0">
              <a:solidFill>
                <a:schemeClr val="bg2"/>
              </a:solidFill>
              <a:latin typeface="Times New Roman" panose="02020603050405020304" pitchFamily="18" charset="0"/>
              <a:cs typeface="Times New Roman" panose="02020603050405020304" pitchFamily="18" charset="0"/>
            </a:endParaRPr>
          </a:p>
        </p:txBody>
      </p:sp>
      <p:sp>
        <p:nvSpPr>
          <p:cNvPr id="15" name="Rounded Rectangle 14"/>
          <p:cNvSpPr/>
          <p:nvPr/>
        </p:nvSpPr>
        <p:spPr>
          <a:xfrm>
            <a:off x="4489021" y="795626"/>
            <a:ext cx="2090931" cy="535490"/>
          </a:xfrm>
          <a:prstGeom prst="roundRect">
            <a:avLst>
              <a:gd name="adj" fmla="val 50000"/>
            </a:avLst>
          </a:prstGeom>
          <a:solidFill>
            <a:srgbClr val="008000"/>
          </a:solidFill>
        </p:spPr>
        <p:txBody>
          <a:bodyPr wrap="none" lIns="91440" tIns="91440" bIns="91440" anchor="ctr" anchorCtr="0">
            <a:noAutofit/>
          </a:bodyPr>
          <a:lstStyle/>
          <a:p>
            <a:pPr algn="ctr"/>
            <a:r>
              <a:rPr lang="en-US" sz="1600" dirty="0" smtClean="0">
                <a:solidFill>
                  <a:schemeClr val="bg1"/>
                </a:solidFill>
                <a:latin typeface="Cooper Black" panose="0208090404030B020404" pitchFamily="18" charset="0"/>
                <a:cs typeface="Times New Roman" panose="02020603050405020304" pitchFamily="18" charset="0"/>
              </a:rPr>
              <a:t>UPSTREAM</a:t>
            </a:r>
            <a:endParaRPr lang="en-US" sz="1600" dirty="0">
              <a:solidFill>
                <a:schemeClr val="bg1"/>
              </a:solidFill>
              <a:latin typeface="Cooper Black" panose="0208090404030B020404" pitchFamily="18" charset="0"/>
              <a:cs typeface="Times New Roman" panose="02020603050405020304" pitchFamily="18" charset="0"/>
            </a:endParaRPr>
          </a:p>
        </p:txBody>
      </p:sp>
      <p:sp>
        <p:nvSpPr>
          <p:cNvPr id="16" name="Rounded Rectangle 15"/>
          <p:cNvSpPr/>
          <p:nvPr/>
        </p:nvSpPr>
        <p:spPr>
          <a:xfrm>
            <a:off x="3040539" y="82724"/>
            <a:ext cx="4987894" cy="549811"/>
          </a:xfrm>
          <a:prstGeom prst="roundRect">
            <a:avLst>
              <a:gd name="adj" fmla="val 50000"/>
            </a:avLst>
          </a:prstGeom>
          <a:solidFill>
            <a:srgbClr val="008000"/>
          </a:solidFill>
        </p:spPr>
        <p:txBody>
          <a:bodyPr wrap="none" lIns="91440" tIns="91440" bIns="91440" anchor="ctr" anchorCtr="0">
            <a:noAutofit/>
          </a:bodyPr>
          <a:lstStyle/>
          <a:p>
            <a:pPr algn="ctr"/>
            <a:r>
              <a:rPr lang="en-US" sz="1600" dirty="0" smtClean="0">
                <a:solidFill>
                  <a:schemeClr val="bg1"/>
                </a:solidFill>
                <a:latin typeface="Cooper Black" panose="0208090404030B020404" pitchFamily="18" charset="0"/>
                <a:cs typeface="Times New Roman" panose="02020603050405020304" pitchFamily="18" charset="0"/>
              </a:rPr>
              <a:t>OPERATION APPLICATIONS OF AI</a:t>
            </a:r>
            <a:endParaRPr lang="en-US" sz="1600" dirty="0">
              <a:solidFill>
                <a:schemeClr val="bg1"/>
              </a:solidFill>
              <a:latin typeface="Cooper Black" panose="0208090404030B020404" pitchFamily="18" charset="0"/>
              <a:cs typeface="Times New Roman" panose="02020603050405020304" pitchFamily="18" charset="0"/>
            </a:endParaRPr>
          </a:p>
        </p:txBody>
      </p:sp>
    </p:spTree>
    <p:extLst>
      <p:ext uri="{BB962C8B-B14F-4D97-AF65-F5344CB8AC3E}">
        <p14:creationId xmlns:p14="http://schemas.microsoft.com/office/powerpoint/2010/main" val="3975411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3000">
              <a:srgbClr val="CCFF99"/>
            </a:gs>
            <a:gs pos="62000">
              <a:schemeClr val="bg1"/>
            </a:gs>
          </a:gsLst>
          <a:lin ang="5400000" scaled="0"/>
        </a:gradFill>
        <a:effectLst/>
      </p:bgPr>
    </p:bg>
    <p:spTree>
      <p:nvGrpSpPr>
        <p:cNvPr id="1" name=""/>
        <p:cNvGrpSpPr/>
        <p:nvPr/>
      </p:nvGrpSpPr>
      <p:grpSpPr>
        <a:xfrm>
          <a:off x="0" y="0"/>
          <a:ext cx="0" cy="0"/>
          <a:chOff x="0" y="0"/>
          <a:chExt cx="0" cy="0"/>
        </a:xfrm>
      </p:grpSpPr>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014" y="1720077"/>
            <a:ext cx="5969000" cy="4292600"/>
          </a:xfrm>
          <a:prstGeom prst="rect">
            <a:avLst/>
          </a:prstGeom>
          <a:effectLst>
            <a:softEdge rad="1244600"/>
          </a:effectLst>
        </p:spPr>
      </p:pic>
      <p:sp>
        <p:nvSpPr>
          <p:cNvPr id="2" name="Title 2"/>
          <p:cNvSpPr txBox="1">
            <a:spLocks/>
          </p:cNvSpPr>
          <p:nvPr/>
        </p:nvSpPr>
        <p:spPr>
          <a:xfrm>
            <a:off x="577596" y="4458113"/>
            <a:ext cx="2728400" cy="1330472"/>
          </a:xfrm>
          <a:prstGeom prst="rect">
            <a:avLst/>
          </a:prstGeom>
          <a:gradFill>
            <a:gsLst>
              <a:gs pos="0">
                <a:srgbClr val="FFC000"/>
              </a:gs>
              <a:gs pos="50000">
                <a:srgbClr val="009900"/>
              </a:gs>
              <a:gs pos="100000">
                <a:srgbClr val="00B050">
                  <a:tint val="23500"/>
                  <a:satMod val="160000"/>
                </a:srgbClr>
              </a:gs>
            </a:gsLst>
            <a:lin ang="8100000" scaled="1"/>
          </a:gradFill>
          <a:ln>
            <a:solidFill>
              <a:srgbClr val="FFFF00"/>
            </a:solidFill>
          </a:ln>
        </p:spPr>
        <p:txBody>
          <a:bodyPr/>
          <a:lstStyle>
            <a:lvl1pPr algn="l" rtl="0" eaLnBrk="1" fontAlgn="base" hangingPunct="1">
              <a:lnSpc>
                <a:spcPct val="90000"/>
              </a:lnSpc>
              <a:spcBef>
                <a:spcPct val="0"/>
              </a:spcBef>
              <a:spcAft>
                <a:spcPct val="0"/>
              </a:spcAft>
              <a:defRPr sz="4400" kern="1200">
                <a:solidFill>
                  <a:schemeClr val="tx1"/>
                </a:solidFill>
                <a:latin typeface="+mj-lt"/>
                <a:ea typeface="ＭＳ Ｐゴシック" charset="0"/>
                <a:cs typeface="+mj-cs"/>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9pPr>
          </a:lstStyle>
          <a:p>
            <a:pPr marL="285750" indent="-285750">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Calculating </a:t>
            </a:r>
            <a:r>
              <a:rPr lang="en-US" sz="1400" dirty="0">
                <a:latin typeface="Times New Roman" panose="02020603050405020304" pitchFamily="18" charset="0"/>
                <a:cs typeface="Times New Roman" panose="02020603050405020304" pitchFamily="18" charset="0"/>
              </a:rPr>
              <a:t>the most cost </a:t>
            </a:r>
            <a:r>
              <a:rPr lang="en-US" sz="1400" dirty="0" smtClean="0">
                <a:latin typeface="Times New Roman" panose="02020603050405020304" pitchFamily="18" charset="0"/>
                <a:cs typeface="Times New Roman" panose="02020603050405020304" pitchFamily="18" charset="0"/>
              </a:rPr>
              <a:t>effective route</a:t>
            </a:r>
          </a:p>
          <a:p>
            <a:pPr marL="285750" indent="-285750">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Autopilot </a:t>
            </a:r>
            <a:r>
              <a:rPr lang="en-US" sz="1400" dirty="0">
                <a:latin typeface="Times New Roman" panose="02020603050405020304" pitchFamily="18" charset="0"/>
                <a:cs typeface="Times New Roman" panose="02020603050405020304" pitchFamily="18" charset="0"/>
              </a:rPr>
              <a:t>and </a:t>
            </a:r>
            <a:r>
              <a:rPr lang="en-US" sz="1400" dirty="0" err="1">
                <a:latin typeface="Times New Roman" panose="02020603050405020304" pitchFamily="18" charset="0"/>
                <a:cs typeface="Times New Roman" panose="02020603050405020304" pitchFamily="18" charset="0"/>
              </a:rPr>
              <a:t>autodocking</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systems</a:t>
            </a: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Tanker </a:t>
            </a:r>
            <a:r>
              <a:rPr lang="en-US" sz="1400" dirty="0">
                <a:latin typeface="Times New Roman" panose="02020603050405020304" pitchFamily="18" charset="0"/>
                <a:cs typeface="Times New Roman" panose="02020603050405020304" pitchFamily="18" charset="0"/>
              </a:rPr>
              <a:t>monitoring</a:t>
            </a:r>
            <a:br>
              <a:rPr lang="en-US" sz="1400" dirty="0">
                <a:latin typeface="Times New Roman" panose="02020603050405020304" pitchFamily="18" charset="0"/>
                <a:cs typeface="Times New Roman" panose="02020603050405020304" pitchFamily="18" charset="0"/>
              </a:rPr>
            </a:br>
            <a:endParaRPr lang="en-US" sz="1400" b="1" dirty="0">
              <a:solidFill>
                <a:schemeClr val="bg2"/>
              </a:solidFill>
              <a:latin typeface="Times New Roman" panose="02020603050405020304" pitchFamily="18" charset="0"/>
              <a:cs typeface="Times New Roman" panose="02020603050405020304" pitchFamily="18" charset="0"/>
            </a:endParaRPr>
          </a:p>
        </p:txBody>
      </p:sp>
      <p:sp>
        <p:nvSpPr>
          <p:cNvPr id="3" name="Title 2"/>
          <p:cNvSpPr txBox="1">
            <a:spLocks/>
          </p:cNvSpPr>
          <p:nvPr/>
        </p:nvSpPr>
        <p:spPr>
          <a:xfrm>
            <a:off x="577596" y="2121322"/>
            <a:ext cx="2728400" cy="1330472"/>
          </a:xfrm>
          <a:prstGeom prst="rect">
            <a:avLst/>
          </a:prstGeom>
          <a:gradFill flip="none" rotWithShape="1">
            <a:gsLst>
              <a:gs pos="0">
                <a:srgbClr val="FFC000"/>
              </a:gs>
              <a:gs pos="50000">
                <a:srgbClr val="009900"/>
              </a:gs>
              <a:gs pos="100000">
                <a:srgbClr val="00B050">
                  <a:tint val="23500"/>
                  <a:satMod val="160000"/>
                </a:srgbClr>
              </a:gs>
            </a:gsLst>
            <a:lin ang="8100000" scaled="1"/>
            <a:tileRect/>
          </a:gradFill>
          <a:ln>
            <a:solidFill>
              <a:srgbClr val="FFFF00"/>
            </a:solidFill>
          </a:ln>
        </p:spPr>
        <p:txBody>
          <a:bodyPr/>
          <a:lstStyle>
            <a:lvl1pPr algn="l" rtl="0" eaLnBrk="1" fontAlgn="base" hangingPunct="1">
              <a:lnSpc>
                <a:spcPct val="90000"/>
              </a:lnSpc>
              <a:spcBef>
                <a:spcPct val="0"/>
              </a:spcBef>
              <a:spcAft>
                <a:spcPct val="0"/>
              </a:spcAft>
              <a:defRPr sz="4400" kern="1200">
                <a:solidFill>
                  <a:schemeClr val="tx1"/>
                </a:solidFill>
                <a:latin typeface="+mj-lt"/>
                <a:ea typeface="ＭＳ Ｐゴシック" charset="0"/>
                <a:cs typeface="+mj-cs"/>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9pPr>
          </a:lstStyle>
          <a:p>
            <a:pPr marL="285750" indent="-285750">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Determining </a:t>
            </a:r>
            <a:r>
              <a:rPr lang="en-US" sz="1400" dirty="0">
                <a:latin typeface="Times New Roman" panose="02020603050405020304" pitchFamily="18" charset="0"/>
                <a:cs typeface="Times New Roman" panose="02020603050405020304" pitchFamily="18" charset="0"/>
              </a:rPr>
              <a:t>the optimal </a:t>
            </a:r>
            <a:r>
              <a:rPr lang="en-US" sz="1400" dirty="0" smtClean="0">
                <a:latin typeface="Times New Roman" panose="02020603050405020304" pitchFamily="18" charset="0"/>
                <a:cs typeface="Times New Roman" panose="02020603050405020304" pitchFamily="18" charset="0"/>
              </a:rPr>
              <a:t>path for pipeline construction</a:t>
            </a:r>
          </a:p>
          <a:p>
            <a:endParaRPr lang="en-US" sz="1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Determining </a:t>
            </a:r>
            <a:r>
              <a:rPr lang="en-US" sz="1400" dirty="0">
                <a:latin typeface="Times New Roman" panose="02020603050405020304" pitchFamily="18" charset="0"/>
                <a:cs typeface="Times New Roman" panose="02020603050405020304" pitchFamily="18" charset="0"/>
              </a:rPr>
              <a:t>locations of </a:t>
            </a:r>
            <a:r>
              <a:rPr lang="en-US" sz="1400" dirty="0" smtClean="0">
                <a:latin typeface="Times New Roman" panose="02020603050405020304" pitchFamily="18" charset="0"/>
                <a:cs typeface="Times New Roman" panose="02020603050405020304" pitchFamily="18" charset="0"/>
              </a:rPr>
              <a:t>terminals and pipeline connections</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endParaRPr lang="en-US" sz="1400" b="1" dirty="0">
              <a:latin typeface="Times New Roman" panose="02020603050405020304" pitchFamily="18" charset="0"/>
              <a:cs typeface="Times New Roman" panose="02020603050405020304" pitchFamily="18" charset="0"/>
            </a:endParaRPr>
          </a:p>
        </p:txBody>
      </p:sp>
      <p:sp>
        <p:nvSpPr>
          <p:cNvPr id="4" name="Title 2"/>
          <p:cNvSpPr txBox="1">
            <a:spLocks/>
          </p:cNvSpPr>
          <p:nvPr/>
        </p:nvSpPr>
        <p:spPr>
          <a:xfrm>
            <a:off x="7372405" y="4458113"/>
            <a:ext cx="2728400" cy="1330472"/>
          </a:xfrm>
          <a:prstGeom prst="rect">
            <a:avLst/>
          </a:prstGeom>
          <a:gradFill>
            <a:gsLst>
              <a:gs pos="0">
                <a:srgbClr val="FFC000"/>
              </a:gs>
              <a:gs pos="50000">
                <a:srgbClr val="009900"/>
              </a:gs>
              <a:gs pos="100000">
                <a:srgbClr val="00B050">
                  <a:tint val="23500"/>
                  <a:satMod val="160000"/>
                </a:srgbClr>
              </a:gs>
            </a:gsLst>
            <a:lin ang="8100000" scaled="1"/>
          </a:gradFill>
          <a:ln>
            <a:solidFill>
              <a:srgbClr val="FFFF00"/>
            </a:solidFill>
          </a:ln>
        </p:spPr>
        <p:txBody>
          <a:bodyPr/>
          <a:lstStyle>
            <a:lvl1pPr algn="l" rtl="0" eaLnBrk="1" fontAlgn="base" hangingPunct="1">
              <a:lnSpc>
                <a:spcPct val="90000"/>
              </a:lnSpc>
              <a:spcBef>
                <a:spcPct val="0"/>
              </a:spcBef>
              <a:spcAft>
                <a:spcPct val="0"/>
              </a:spcAft>
              <a:defRPr sz="4400" kern="1200">
                <a:solidFill>
                  <a:schemeClr val="tx1"/>
                </a:solidFill>
                <a:latin typeface="+mj-lt"/>
                <a:ea typeface="ＭＳ Ｐゴシック" charset="0"/>
                <a:cs typeface="+mj-cs"/>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9pPr>
          </a:lstStyle>
          <a:p>
            <a:pPr marL="285750" indent="-285750">
              <a:buFont typeface="Wingdings" panose="05000000000000000000" pitchFamily="2" charset="2"/>
              <a:buChar char="v"/>
            </a:pPr>
            <a:r>
              <a:rPr lang="en-US" sz="1400" dirty="0" err="1" smtClean="0">
                <a:latin typeface="Times New Roman" panose="02020603050405020304" pitchFamily="18" charset="0"/>
                <a:cs typeface="Times New Roman" panose="02020603050405020304" pitchFamily="18" charset="0"/>
              </a:rPr>
              <a:t>Analysing</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economic conditions </a:t>
            </a:r>
            <a:r>
              <a:rPr lang="en-US" sz="1400" dirty="0" smtClean="0">
                <a:latin typeface="Times New Roman" panose="02020603050405020304" pitchFamily="18" charset="0"/>
                <a:cs typeface="Times New Roman" panose="02020603050405020304" pitchFamily="18" charset="0"/>
              </a:rPr>
              <a:t>and weather </a:t>
            </a:r>
            <a:r>
              <a:rPr lang="en-US" sz="1400" dirty="0">
                <a:latin typeface="Times New Roman" panose="02020603050405020304" pitchFamily="18" charset="0"/>
                <a:cs typeface="Times New Roman" panose="02020603050405020304" pitchFamily="18" charset="0"/>
              </a:rPr>
              <a:t>patterns </a:t>
            </a:r>
            <a:r>
              <a:rPr lang="en-US" sz="1400" dirty="0" err="1" smtClean="0">
                <a:latin typeface="Times New Roman" panose="02020603050405020304" pitchFamily="18" charset="0"/>
                <a:cs typeface="Times New Roman" panose="02020603050405020304" pitchFamily="18" charset="0"/>
              </a:rPr>
              <a:t>toforecast</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demand</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endParaRPr lang="en-US" sz="1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Storage </a:t>
            </a:r>
            <a:r>
              <a:rPr lang="en-US" sz="1400" dirty="0" err="1">
                <a:latin typeface="Times New Roman" panose="02020603050405020304" pitchFamily="18" charset="0"/>
                <a:cs typeface="Times New Roman" panose="02020603050405020304" pitchFamily="18" charset="0"/>
              </a:rPr>
              <a:t>optimisation</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endParaRPr lang="en-US" sz="1400" b="1" dirty="0">
              <a:solidFill>
                <a:schemeClr val="bg2"/>
              </a:solidFill>
              <a:latin typeface="Times New Roman" panose="02020603050405020304" pitchFamily="18" charset="0"/>
              <a:cs typeface="Times New Roman" panose="02020603050405020304" pitchFamily="18" charset="0"/>
            </a:endParaRPr>
          </a:p>
        </p:txBody>
      </p:sp>
      <p:sp>
        <p:nvSpPr>
          <p:cNvPr id="5" name="Title 2"/>
          <p:cNvSpPr txBox="1">
            <a:spLocks/>
          </p:cNvSpPr>
          <p:nvPr/>
        </p:nvSpPr>
        <p:spPr>
          <a:xfrm>
            <a:off x="7372405" y="2121322"/>
            <a:ext cx="2728400" cy="1330472"/>
          </a:xfrm>
          <a:prstGeom prst="rect">
            <a:avLst/>
          </a:prstGeom>
          <a:gradFill>
            <a:gsLst>
              <a:gs pos="0">
                <a:srgbClr val="FFC000"/>
              </a:gs>
              <a:gs pos="50000">
                <a:srgbClr val="009900"/>
              </a:gs>
              <a:gs pos="100000">
                <a:srgbClr val="00B050">
                  <a:tint val="23500"/>
                  <a:satMod val="160000"/>
                </a:srgbClr>
              </a:gs>
            </a:gsLst>
            <a:lin ang="8100000" scaled="1"/>
          </a:gradFill>
          <a:ln>
            <a:solidFill>
              <a:srgbClr val="FFFF00"/>
            </a:solidFill>
          </a:ln>
        </p:spPr>
        <p:txBody>
          <a:bodyPr/>
          <a:lstStyle>
            <a:lvl1pPr algn="l" rtl="0" eaLnBrk="1" fontAlgn="base" hangingPunct="1">
              <a:lnSpc>
                <a:spcPct val="90000"/>
              </a:lnSpc>
              <a:spcBef>
                <a:spcPct val="0"/>
              </a:spcBef>
              <a:spcAft>
                <a:spcPct val="0"/>
              </a:spcAft>
              <a:defRPr sz="4400" kern="1200">
                <a:solidFill>
                  <a:schemeClr val="tx1"/>
                </a:solidFill>
                <a:latin typeface="+mj-lt"/>
                <a:ea typeface="ＭＳ Ｐゴシック" charset="0"/>
                <a:cs typeface="+mj-cs"/>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9pPr>
          </a:lstStyle>
          <a:p>
            <a:pPr marL="285750" indent="-285750">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Compressor </a:t>
            </a:r>
            <a:r>
              <a:rPr lang="en-US" sz="1400" dirty="0">
                <a:latin typeface="Times New Roman" panose="02020603050405020304" pitchFamily="18" charset="0"/>
                <a:cs typeface="Times New Roman" panose="02020603050405020304" pitchFamily="18" charset="0"/>
              </a:rPr>
              <a:t>station </a:t>
            </a:r>
            <a:r>
              <a:rPr lang="en-US" sz="1400" dirty="0" smtClean="0">
                <a:latin typeface="Times New Roman" panose="02020603050405020304" pitchFamily="18" charset="0"/>
                <a:cs typeface="Times New Roman" panose="02020603050405020304" pitchFamily="18" charset="0"/>
              </a:rPr>
              <a:t>automation</a:t>
            </a: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Early </a:t>
            </a:r>
            <a:r>
              <a:rPr lang="en-US" sz="1400" dirty="0">
                <a:latin typeface="Times New Roman" panose="02020603050405020304" pitchFamily="18" charset="0"/>
                <a:cs typeface="Times New Roman" panose="02020603050405020304" pitchFamily="18" charset="0"/>
              </a:rPr>
              <a:t>warning </a:t>
            </a:r>
            <a:r>
              <a:rPr lang="en-US" sz="1400" dirty="0" smtClean="0">
                <a:latin typeface="Times New Roman" panose="02020603050405020304" pitchFamily="18" charset="0"/>
                <a:cs typeface="Times New Roman" panose="02020603050405020304" pitchFamily="18" charset="0"/>
              </a:rPr>
              <a:t>about malfunctions</a:t>
            </a: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Corrosion </a:t>
            </a:r>
            <a:r>
              <a:rPr lang="en-US" sz="1400" dirty="0">
                <a:latin typeface="Times New Roman" panose="02020603050405020304" pitchFamily="18" charset="0"/>
                <a:cs typeface="Times New Roman" panose="02020603050405020304" pitchFamily="18" charset="0"/>
              </a:rPr>
              <a:t>monitoring and</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diagnostics</a:t>
            </a:r>
            <a:br>
              <a:rPr lang="en-US" sz="1400" dirty="0">
                <a:latin typeface="Times New Roman" panose="02020603050405020304" pitchFamily="18" charset="0"/>
                <a:cs typeface="Times New Roman" panose="02020603050405020304" pitchFamily="18" charset="0"/>
              </a:rPr>
            </a:br>
            <a:endParaRPr lang="en-US" sz="1400" b="1" dirty="0">
              <a:solidFill>
                <a:schemeClr val="bg2"/>
              </a:solidFill>
              <a:latin typeface="Times New Roman" panose="02020603050405020304" pitchFamily="18" charset="0"/>
              <a:cs typeface="Times New Roman" panose="02020603050405020304" pitchFamily="18" charset="0"/>
            </a:endParaRPr>
          </a:p>
        </p:txBody>
      </p:sp>
      <p:sp>
        <p:nvSpPr>
          <p:cNvPr id="6" name="Google Shape;152;p22">
            <a:extLst>
              <a:ext uri="{FF2B5EF4-FFF2-40B4-BE49-F238E27FC236}">
                <a16:creationId xmlns="" xmlns:a16="http://schemas.microsoft.com/office/drawing/2014/main" id="{766D9FB1-A2C7-408F-800D-FF0407F8D4FE}"/>
              </a:ext>
            </a:extLst>
          </p:cNvPr>
          <p:cNvSpPr/>
          <p:nvPr/>
        </p:nvSpPr>
        <p:spPr>
          <a:xfrm>
            <a:off x="4597292" y="3276222"/>
            <a:ext cx="1424366" cy="1541105"/>
          </a:xfrm>
          <a:prstGeom prst="ellipse">
            <a:avLst/>
          </a:prstGeom>
          <a:solidFill>
            <a:srgbClr val="006600"/>
          </a:solidFill>
          <a:ln>
            <a:noFill/>
          </a:ln>
        </p:spPr>
        <p:txBody>
          <a:bodyPr spcFirstLastPara="1" wrap="square" lIns="121900" tIns="121900" rIns="121900" bIns="121900" anchor="ctr" anchorCtr="0">
            <a:noAutofit/>
          </a:bodyPr>
          <a:lstStyle/>
          <a:p>
            <a:pPr algn="ctr"/>
            <a:r>
              <a:rPr lang="en-US" sz="4800" b="1" dirty="0" smtClean="0">
                <a:solidFill>
                  <a:srgbClr val="FFFFFF"/>
                </a:solidFill>
                <a:latin typeface="Times New Roman" panose="02020603050405020304" pitchFamily="18" charset="0"/>
                <a:ea typeface="Nunito Sans"/>
                <a:cs typeface="Times New Roman" panose="02020603050405020304" pitchFamily="18" charset="0"/>
                <a:sym typeface="Nunito Sans"/>
              </a:rPr>
              <a:t>AI</a:t>
            </a:r>
            <a:endParaRPr sz="4800" b="1" dirty="0">
              <a:solidFill>
                <a:srgbClr val="FFFFFF"/>
              </a:solidFill>
              <a:latin typeface="Times New Roman" panose="02020603050405020304" pitchFamily="18" charset="0"/>
              <a:ea typeface="Nunito Sans"/>
              <a:cs typeface="Times New Roman" panose="02020603050405020304" pitchFamily="18" charset="0"/>
              <a:sym typeface="Nunito Sans"/>
            </a:endParaRPr>
          </a:p>
        </p:txBody>
      </p:sp>
      <p:sp>
        <p:nvSpPr>
          <p:cNvPr id="10" name="Right Arrow 9"/>
          <p:cNvSpPr/>
          <p:nvPr/>
        </p:nvSpPr>
        <p:spPr>
          <a:xfrm rot="9968905">
            <a:off x="3302592" y="4783301"/>
            <a:ext cx="1537450" cy="15831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1" name="Right Arrow 10"/>
          <p:cNvSpPr/>
          <p:nvPr/>
        </p:nvSpPr>
        <p:spPr>
          <a:xfrm rot="12155488">
            <a:off x="3302591" y="3004244"/>
            <a:ext cx="1537450" cy="15831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2" name="Right Arrow 11"/>
          <p:cNvSpPr/>
          <p:nvPr/>
        </p:nvSpPr>
        <p:spPr>
          <a:xfrm rot="1450742">
            <a:off x="5869973" y="4783301"/>
            <a:ext cx="1537450" cy="15831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3" name="Right Arrow 12"/>
          <p:cNvSpPr/>
          <p:nvPr/>
        </p:nvSpPr>
        <p:spPr>
          <a:xfrm rot="19888198">
            <a:off x="5805875" y="3004244"/>
            <a:ext cx="1537450" cy="15831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4" name="Rounded Rectangle 13"/>
          <p:cNvSpPr/>
          <p:nvPr/>
        </p:nvSpPr>
        <p:spPr>
          <a:xfrm>
            <a:off x="4264009" y="871087"/>
            <a:ext cx="2090931" cy="535490"/>
          </a:xfrm>
          <a:prstGeom prst="roundRect">
            <a:avLst>
              <a:gd name="adj" fmla="val 50000"/>
            </a:avLst>
          </a:prstGeom>
          <a:solidFill>
            <a:srgbClr val="008000"/>
          </a:solidFill>
        </p:spPr>
        <p:txBody>
          <a:bodyPr wrap="none" lIns="91440" tIns="91440" bIns="91440" anchor="ctr" anchorCtr="0">
            <a:noAutofit/>
          </a:bodyPr>
          <a:lstStyle/>
          <a:p>
            <a:pPr algn="ctr"/>
            <a:r>
              <a:rPr lang="en-US" sz="1600" dirty="0" smtClean="0">
                <a:solidFill>
                  <a:schemeClr val="bg1"/>
                </a:solidFill>
                <a:latin typeface="Cooper Black" panose="0208090404030B020404" pitchFamily="18" charset="0"/>
                <a:cs typeface="Times New Roman" panose="02020603050405020304" pitchFamily="18" charset="0"/>
              </a:rPr>
              <a:t>MIDSTREAM</a:t>
            </a:r>
            <a:endParaRPr lang="en-US" sz="1600" dirty="0">
              <a:solidFill>
                <a:schemeClr val="bg1"/>
              </a:solidFill>
              <a:latin typeface="Cooper Black" panose="0208090404030B020404" pitchFamily="18" charset="0"/>
              <a:cs typeface="Times New Roman" panose="02020603050405020304" pitchFamily="18" charset="0"/>
            </a:endParaRPr>
          </a:p>
        </p:txBody>
      </p:sp>
      <p:sp>
        <p:nvSpPr>
          <p:cNvPr id="17" name="Rounded Rectangle 16"/>
          <p:cNvSpPr/>
          <p:nvPr/>
        </p:nvSpPr>
        <p:spPr>
          <a:xfrm>
            <a:off x="7278718" y="4215029"/>
            <a:ext cx="2951132" cy="256790"/>
          </a:xfrm>
          <a:prstGeom prst="roundRect">
            <a:avLst>
              <a:gd name="adj" fmla="val 50000"/>
            </a:avLst>
          </a:prstGeom>
          <a:solidFill>
            <a:srgbClr val="008000"/>
          </a:solidFill>
        </p:spPr>
        <p:txBody>
          <a:bodyPr wrap="none" lIns="91440" tIns="91440" bIns="91440" anchor="ctr" anchorCtr="0">
            <a:noAutofit/>
          </a:bodyPr>
          <a:lstStyle/>
          <a:p>
            <a:pPr algn="ctr"/>
            <a:r>
              <a:rPr lang="en-US" sz="1600" dirty="0" smtClean="0">
                <a:solidFill>
                  <a:schemeClr val="bg1"/>
                </a:solidFill>
                <a:latin typeface="Cooper Black" panose="0208090404030B020404" pitchFamily="18" charset="0"/>
                <a:cs typeface="Times New Roman" panose="02020603050405020304" pitchFamily="18" charset="0"/>
              </a:rPr>
              <a:t>AI for resource allocation</a:t>
            </a:r>
            <a:endParaRPr lang="en-US" sz="1600" dirty="0">
              <a:solidFill>
                <a:schemeClr val="bg1"/>
              </a:solidFill>
              <a:latin typeface="Cooper Black" panose="0208090404030B020404" pitchFamily="18" charset="0"/>
              <a:cs typeface="Times New Roman" panose="02020603050405020304" pitchFamily="18" charset="0"/>
            </a:endParaRPr>
          </a:p>
        </p:txBody>
      </p:sp>
      <p:sp>
        <p:nvSpPr>
          <p:cNvPr id="18" name="Rounded Rectangle 17"/>
          <p:cNvSpPr/>
          <p:nvPr/>
        </p:nvSpPr>
        <p:spPr>
          <a:xfrm>
            <a:off x="7278719" y="1841858"/>
            <a:ext cx="2951131" cy="283819"/>
          </a:xfrm>
          <a:prstGeom prst="roundRect">
            <a:avLst>
              <a:gd name="adj" fmla="val 50000"/>
            </a:avLst>
          </a:prstGeom>
          <a:solidFill>
            <a:srgbClr val="008000"/>
          </a:solidFill>
        </p:spPr>
        <p:txBody>
          <a:bodyPr wrap="none" lIns="91440" tIns="91440" bIns="91440" anchor="ctr" anchorCtr="0">
            <a:noAutofit/>
          </a:bodyPr>
          <a:lstStyle/>
          <a:p>
            <a:pPr algn="ctr"/>
            <a:r>
              <a:rPr lang="en-US" sz="1600" dirty="0" smtClean="0">
                <a:solidFill>
                  <a:schemeClr val="bg1"/>
                </a:solidFill>
                <a:latin typeface="Cooper Black" panose="0208090404030B020404" pitchFamily="18" charset="0"/>
                <a:cs typeface="Times New Roman" panose="02020603050405020304" pitchFamily="18" charset="0"/>
              </a:rPr>
              <a:t>AI for Pipeline Maintenance</a:t>
            </a:r>
            <a:endParaRPr lang="en-US" sz="1600" dirty="0">
              <a:solidFill>
                <a:schemeClr val="bg1"/>
              </a:solidFill>
              <a:latin typeface="Cooper Black" panose="0208090404030B020404" pitchFamily="18" charset="0"/>
              <a:cs typeface="Times New Roman" panose="02020603050405020304" pitchFamily="18" charset="0"/>
            </a:endParaRPr>
          </a:p>
        </p:txBody>
      </p:sp>
      <p:sp>
        <p:nvSpPr>
          <p:cNvPr id="19" name="Rounded Rectangle 18"/>
          <p:cNvSpPr/>
          <p:nvPr/>
        </p:nvSpPr>
        <p:spPr>
          <a:xfrm>
            <a:off x="473156" y="4234021"/>
            <a:ext cx="2867076" cy="241362"/>
          </a:xfrm>
          <a:prstGeom prst="roundRect">
            <a:avLst>
              <a:gd name="adj" fmla="val 50000"/>
            </a:avLst>
          </a:prstGeom>
          <a:solidFill>
            <a:srgbClr val="008000"/>
          </a:solidFill>
        </p:spPr>
        <p:txBody>
          <a:bodyPr wrap="none" lIns="91440" tIns="91440" bIns="91440" anchor="ctr" anchorCtr="0">
            <a:noAutofit/>
          </a:bodyPr>
          <a:lstStyle/>
          <a:p>
            <a:pPr algn="ctr"/>
            <a:r>
              <a:rPr lang="en-US" sz="1600" dirty="0" smtClean="0">
                <a:solidFill>
                  <a:schemeClr val="bg1"/>
                </a:solidFill>
                <a:latin typeface="Cooper Black" panose="0208090404030B020404" pitchFamily="18" charset="0"/>
                <a:cs typeface="Times New Roman" panose="02020603050405020304" pitchFamily="18" charset="0"/>
              </a:rPr>
              <a:t>AI in Sea Transportation</a:t>
            </a:r>
            <a:endParaRPr lang="en-US" sz="1600" dirty="0">
              <a:solidFill>
                <a:schemeClr val="bg1"/>
              </a:solidFill>
              <a:latin typeface="Cooper Black" panose="0208090404030B020404" pitchFamily="18" charset="0"/>
              <a:cs typeface="Times New Roman" panose="02020603050405020304" pitchFamily="18" charset="0"/>
            </a:endParaRPr>
          </a:p>
        </p:txBody>
      </p:sp>
      <p:sp>
        <p:nvSpPr>
          <p:cNvPr id="20" name="Rounded Rectangle 19"/>
          <p:cNvSpPr/>
          <p:nvPr/>
        </p:nvSpPr>
        <p:spPr>
          <a:xfrm>
            <a:off x="473155" y="1841858"/>
            <a:ext cx="3113007" cy="279464"/>
          </a:xfrm>
          <a:prstGeom prst="roundRect">
            <a:avLst>
              <a:gd name="adj" fmla="val 50000"/>
            </a:avLst>
          </a:prstGeom>
          <a:solidFill>
            <a:srgbClr val="008000"/>
          </a:solidFill>
        </p:spPr>
        <p:txBody>
          <a:bodyPr wrap="none" lIns="91440" tIns="91440" bIns="91440" anchor="ctr" anchorCtr="0">
            <a:noAutofit/>
          </a:bodyPr>
          <a:lstStyle/>
          <a:p>
            <a:pPr algn="ctr"/>
            <a:r>
              <a:rPr lang="en-US" sz="1600" dirty="0" smtClean="0">
                <a:solidFill>
                  <a:schemeClr val="bg1"/>
                </a:solidFill>
                <a:latin typeface="Cooper Black" panose="0208090404030B020404" pitchFamily="18" charset="0"/>
                <a:cs typeface="Times New Roman" panose="02020603050405020304" pitchFamily="18" charset="0"/>
              </a:rPr>
              <a:t>AI for Pipeline Construction</a:t>
            </a:r>
            <a:endParaRPr lang="en-US" sz="1600" dirty="0">
              <a:solidFill>
                <a:schemeClr val="bg1"/>
              </a:solidFill>
              <a:latin typeface="Cooper Black" panose="0208090404030B020404" pitchFamily="18" charset="0"/>
              <a:cs typeface="Times New Roman" panose="02020603050405020304" pitchFamily="18" charset="0"/>
            </a:endParaRPr>
          </a:p>
        </p:txBody>
      </p:sp>
      <p:sp>
        <p:nvSpPr>
          <p:cNvPr id="21" name="Rounded Rectangle 20"/>
          <p:cNvSpPr/>
          <p:nvPr/>
        </p:nvSpPr>
        <p:spPr>
          <a:xfrm>
            <a:off x="3040539" y="82724"/>
            <a:ext cx="4987894" cy="549811"/>
          </a:xfrm>
          <a:prstGeom prst="roundRect">
            <a:avLst>
              <a:gd name="adj" fmla="val 50000"/>
            </a:avLst>
          </a:prstGeom>
          <a:solidFill>
            <a:srgbClr val="008000"/>
          </a:solidFill>
        </p:spPr>
        <p:txBody>
          <a:bodyPr wrap="none" lIns="91440" tIns="91440" bIns="91440" anchor="ctr" anchorCtr="0">
            <a:noAutofit/>
          </a:bodyPr>
          <a:lstStyle/>
          <a:p>
            <a:pPr algn="ctr"/>
            <a:r>
              <a:rPr lang="en-US" sz="1600" dirty="0" smtClean="0">
                <a:solidFill>
                  <a:schemeClr val="bg1"/>
                </a:solidFill>
                <a:latin typeface="Cooper Black" panose="0208090404030B020404" pitchFamily="18" charset="0"/>
                <a:cs typeface="Times New Roman" panose="02020603050405020304" pitchFamily="18" charset="0"/>
              </a:rPr>
              <a:t>OPERATION APPLICATIONS OF AI</a:t>
            </a:r>
            <a:endParaRPr lang="en-US" sz="1600" dirty="0">
              <a:solidFill>
                <a:schemeClr val="bg1"/>
              </a:solidFill>
              <a:latin typeface="Cooper Black" panose="0208090404030B020404" pitchFamily="18" charset="0"/>
              <a:cs typeface="Times New Roman" panose="02020603050405020304" pitchFamily="18" charset="0"/>
            </a:endParaRP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3929" y="2888912"/>
            <a:ext cx="3034360" cy="2094834"/>
          </a:xfrm>
          <a:prstGeom prst="rect">
            <a:avLst/>
          </a:prstGeom>
          <a:effectLst>
            <a:glow>
              <a:schemeClr val="accent1"/>
            </a:glow>
            <a:softEdge rad="914400"/>
          </a:effectLst>
        </p:spPr>
      </p:pic>
    </p:spTree>
    <p:extLst>
      <p:ext uri="{BB962C8B-B14F-4D97-AF65-F5344CB8AC3E}">
        <p14:creationId xmlns:p14="http://schemas.microsoft.com/office/powerpoint/2010/main" val="3754132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264009" y="871087"/>
            <a:ext cx="2090931" cy="535490"/>
          </a:xfrm>
          <a:prstGeom prst="roundRect">
            <a:avLst>
              <a:gd name="adj" fmla="val 50000"/>
            </a:avLst>
          </a:prstGeom>
          <a:solidFill>
            <a:srgbClr val="008000"/>
          </a:solidFill>
        </p:spPr>
        <p:txBody>
          <a:bodyPr wrap="none" lIns="91440" tIns="91440" bIns="91440" anchor="ctr" anchorCtr="0">
            <a:noAutofit/>
          </a:bodyPr>
          <a:lstStyle/>
          <a:p>
            <a:pPr algn="ctr"/>
            <a:r>
              <a:rPr lang="en-US" sz="1600" dirty="0" smtClean="0">
                <a:solidFill>
                  <a:schemeClr val="bg1"/>
                </a:solidFill>
                <a:latin typeface="Cooper Black" panose="0208090404030B020404" pitchFamily="18" charset="0"/>
                <a:cs typeface="Times New Roman" panose="02020603050405020304" pitchFamily="18" charset="0"/>
              </a:rPr>
              <a:t>DOWNSTREAM</a:t>
            </a:r>
            <a:endParaRPr lang="en-US" sz="1600" dirty="0">
              <a:solidFill>
                <a:schemeClr val="bg1"/>
              </a:solidFill>
              <a:latin typeface="Cooper Black" panose="0208090404030B020404" pitchFamily="18" charset="0"/>
              <a:cs typeface="Times New Roman" panose="02020603050405020304" pitchFamily="18" charset="0"/>
            </a:endParaRPr>
          </a:p>
        </p:txBody>
      </p:sp>
      <p:sp>
        <p:nvSpPr>
          <p:cNvPr id="3" name="Rounded Rectangle 2"/>
          <p:cNvSpPr/>
          <p:nvPr/>
        </p:nvSpPr>
        <p:spPr>
          <a:xfrm>
            <a:off x="3040539" y="82724"/>
            <a:ext cx="4987894" cy="549811"/>
          </a:xfrm>
          <a:prstGeom prst="roundRect">
            <a:avLst>
              <a:gd name="adj" fmla="val 50000"/>
            </a:avLst>
          </a:prstGeom>
          <a:solidFill>
            <a:srgbClr val="008000"/>
          </a:solidFill>
        </p:spPr>
        <p:txBody>
          <a:bodyPr wrap="none" lIns="91440" tIns="91440" bIns="91440" anchor="ctr" anchorCtr="0">
            <a:noAutofit/>
          </a:bodyPr>
          <a:lstStyle/>
          <a:p>
            <a:pPr algn="ctr"/>
            <a:r>
              <a:rPr lang="en-US" sz="1600" dirty="0" smtClean="0">
                <a:solidFill>
                  <a:schemeClr val="bg1"/>
                </a:solidFill>
                <a:latin typeface="Cooper Black" panose="0208090404030B020404" pitchFamily="18" charset="0"/>
                <a:cs typeface="Times New Roman" panose="02020603050405020304" pitchFamily="18" charset="0"/>
              </a:rPr>
              <a:t>OPERATION APPLICATIONS OF AI</a:t>
            </a:r>
            <a:endParaRPr lang="en-US" sz="1600" dirty="0">
              <a:solidFill>
                <a:schemeClr val="bg1"/>
              </a:solidFill>
              <a:latin typeface="Cooper Black" panose="0208090404030B020404" pitchFamily="18" charset="0"/>
              <a:cs typeface="Times New Roman" panose="02020603050405020304" pitchFamily="18" charset="0"/>
            </a:endParaRPr>
          </a:p>
        </p:txBody>
      </p:sp>
      <p:sp>
        <p:nvSpPr>
          <p:cNvPr id="4" name="Title 2"/>
          <p:cNvSpPr txBox="1">
            <a:spLocks/>
          </p:cNvSpPr>
          <p:nvPr/>
        </p:nvSpPr>
        <p:spPr>
          <a:xfrm>
            <a:off x="577596" y="2520043"/>
            <a:ext cx="2728400" cy="2767438"/>
          </a:xfrm>
          <a:prstGeom prst="rect">
            <a:avLst/>
          </a:prstGeom>
          <a:gradFill>
            <a:gsLst>
              <a:gs pos="0">
                <a:srgbClr val="FFC000"/>
              </a:gs>
              <a:gs pos="50000">
                <a:srgbClr val="009900"/>
              </a:gs>
              <a:gs pos="100000">
                <a:srgbClr val="00B050">
                  <a:tint val="23500"/>
                  <a:satMod val="160000"/>
                </a:srgbClr>
              </a:gs>
            </a:gsLst>
            <a:lin ang="8100000" scaled="1"/>
          </a:gradFill>
          <a:ln>
            <a:solidFill>
              <a:srgbClr val="FFFF00"/>
            </a:solidFill>
          </a:ln>
        </p:spPr>
        <p:txBody>
          <a:bodyPr/>
          <a:lstStyle>
            <a:lvl1pPr algn="l" rtl="0" eaLnBrk="1" fontAlgn="base" hangingPunct="1">
              <a:lnSpc>
                <a:spcPct val="90000"/>
              </a:lnSpc>
              <a:spcBef>
                <a:spcPct val="0"/>
              </a:spcBef>
              <a:spcAft>
                <a:spcPct val="0"/>
              </a:spcAft>
              <a:defRPr sz="4400" kern="1200">
                <a:solidFill>
                  <a:schemeClr val="tx1"/>
                </a:solidFill>
                <a:latin typeface="+mj-lt"/>
                <a:ea typeface="ＭＳ Ｐゴシック" charset="0"/>
                <a:cs typeface="+mj-cs"/>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9pPr>
          </a:lstStyle>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Automation and asset</a:t>
            </a:r>
            <a:br>
              <a:rPr lang="en-US" sz="1600" dirty="0">
                <a:latin typeface="Times New Roman" panose="02020603050405020304" pitchFamily="18" charset="0"/>
                <a:cs typeface="Times New Roman" panose="02020603050405020304" pitchFamily="18" charset="0"/>
              </a:rPr>
            </a:br>
            <a:r>
              <a:rPr lang="en-US" sz="1600" dirty="0" err="1">
                <a:latin typeface="Times New Roman" panose="02020603050405020304" pitchFamily="18" charset="0"/>
                <a:cs typeface="Times New Roman" panose="02020603050405020304" pitchFamily="18" charset="0"/>
              </a:rPr>
              <a:t>optimisation</a:t>
            </a:r>
            <a:r>
              <a:rPr lang="en-US" sz="1600" dirty="0">
                <a:latin typeface="Times New Roman" panose="02020603050405020304" pitchFamily="18" charset="0"/>
                <a:cs typeface="Times New Roman" panose="02020603050405020304" pitchFamily="18" charset="0"/>
              </a:rPr>
              <a:t> of </a:t>
            </a:r>
            <a:r>
              <a:rPr lang="en-US" sz="1600" dirty="0" smtClean="0">
                <a:latin typeface="Times New Roman" panose="02020603050405020304" pitchFamily="18" charset="0"/>
                <a:cs typeface="Times New Roman" panose="02020603050405020304" pitchFamily="18" charset="0"/>
              </a:rPr>
              <a:t>refining processes</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Use </a:t>
            </a:r>
            <a:r>
              <a:rPr lang="en-US" sz="1600" dirty="0">
                <a:latin typeface="Times New Roman" panose="02020603050405020304" pitchFamily="18" charset="0"/>
                <a:cs typeface="Times New Roman" panose="02020603050405020304" pitchFamily="18" charset="0"/>
              </a:rPr>
              <a:t>of sensors and microcontrollers for </a:t>
            </a:r>
            <a:r>
              <a:rPr lang="en-US" sz="1600" dirty="0" smtClean="0">
                <a:latin typeface="Times New Roman" panose="02020603050405020304" pitchFamily="18" charset="0"/>
                <a:cs typeface="Times New Roman" panose="02020603050405020304" pitchFamily="18" charset="0"/>
              </a:rPr>
              <a:t>infrastructure maintenance </a:t>
            </a:r>
            <a:r>
              <a:rPr lang="en-US" sz="1600" dirty="0">
                <a:latin typeface="Times New Roman" panose="02020603050405020304" pitchFamily="18" charset="0"/>
                <a:cs typeface="Times New Roman" panose="02020603050405020304" pitchFamily="18" charset="0"/>
              </a:rPr>
              <a:t>and </a:t>
            </a:r>
            <a:r>
              <a:rPr lang="en-US" sz="1600" dirty="0" smtClean="0">
                <a:latin typeface="Times New Roman" panose="02020603050405020304" pitchFamily="18" charset="0"/>
                <a:cs typeface="Times New Roman" panose="02020603050405020304" pitchFamily="18" charset="0"/>
              </a:rPr>
              <a:t>early warnings</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b="1" dirty="0">
              <a:solidFill>
                <a:schemeClr val="bg2"/>
              </a:solidFill>
              <a:latin typeface="Times New Roman" panose="02020603050405020304" pitchFamily="18" charset="0"/>
              <a:cs typeface="Times New Roman" panose="02020603050405020304" pitchFamily="18" charset="0"/>
            </a:endParaRPr>
          </a:p>
        </p:txBody>
      </p:sp>
      <p:sp>
        <p:nvSpPr>
          <p:cNvPr id="5" name="Title 2"/>
          <p:cNvSpPr txBox="1">
            <a:spLocks/>
          </p:cNvSpPr>
          <p:nvPr/>
        </p:nvSpPr>
        <p:spPr>
          <a:xfrm>
            <a:off x="4288789" y="2520043"/>
            <a:ext cx="2728400" cy="2767439"/>
          </a:xfrm>
          <a:prstGeom prst="rect">
            <a:avLst/>
          </a:prstGeom>
          <a:gradFill>
            <a:gsLst>
              <a:gs pos="0">
                <a:srgbClr val="FFC000"/>
              </a:gs>
              <a:gs pos="50000">
                <a:srgbClr val="009900"/>
              </a:gs>
              <a:gs pos="100000">
                <a:srgbClr val="00B050">
                  <a:tint val="23500"/>
                  <a:satMod val="160000"/>
                </a:srgbClr>
              </a:gs>
            </a:gsLst>
            <a:lin ang="8100000" scaled="1"/>
          </a:gradFill>
          <a:ln>
            <a:solidFill>
              <a:srgbClr val="FFFF00"/>
            </a:solidFill>
          </a:ln>
        </p:spPr>
        <p:txBody>
          <a:bodyPr/>
          <a:lstStyle>
            <a:lvl1pPr algn="l" rtl="0" eaLnBrk="1" fontAlgn="base" hangingPunct="1">
              <a:lnSpc>
                <a:spcPct val="90000"/>
              </a:lnSpc>
              <a:spcBef>
                <a:spcPct val="0"/>
              </a:spcBef>
              <a:spcAft>
                <a:spcPct val="0"/>
              </a:spcAft>
              <a:defRPr sz="4400" kern="1200">
                <a:solidFill>
                  <a:schemeClr val="tx1"/>
                </a:solidFill>
                <a:latin typeface="+mj-lt"/>
                <a:ea typeface="ＭＳ Ｐゴシック" charset="0"/>
                <a:cs typeface="+mj-cs"/>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9pPr>
          </a:lstStyle>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Predictive analytics and</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predictive control algorithms</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Reduced </a:t>
            </a:r>
            <a:r>
              <a:rPr lang="en-US" sz="1600" dirty="0">
                <a:latin typeface="Times New Roman" panose="02020603050405020304" pitchFamily="18" charset="0"/>
                <a:cs typeface="Times New Roman" panose="02020603050405020304" pitchFamily="18" charset="0"/>
              </a:rPr>
              <a:t>costs of operating</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storage facilities</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Efficient </a:t>
            </a:r>
            <a:r>
              <a:rPr lang="en-US" sz="1600" dirty="0">
                <a:latin typeface="Times New Roman" panose="02020603050405020304" pitchFamily="18" charset="0"/>
                <a:cs typeface="Times New Roman" panose="02020603050405020304" pitchFamily="18" charset="0"/>
              </a:rPr>
              <a:t>equipment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maintenance</a:t>
            </a:r>
            <a:br>
              <a:rPr lang="en-US" sz="1600" dirty="0">
                <a:latin typeface="Times New Roman" panose="02020603050405020304" pitchFamily="18" charset="0"/>
                <a:cs typeface="Times New Roman" panose="02020603050405020304" pitchFamily="18" charset="0"/>
              </a:rPr>
            </a:br>
            <a:endParaRPr lang="en-US" sz="1600" b="1" dirty="0">
              <a:solidFill>
                <a:schemeClr val="bg2"/>
              </a:solidFill>
              <a:latin typeface="Times New Roman" panose="02020603050405020304" pitchFamily="18" charset="0"/>
              <a:cs typeface="Times New Roman" panose="02020603050405020304" pitchFamily="18" charset="0"/>
            </a:endParaRPr>
          </a:p>
        </p:txBody>
      </p:sp>
      <p:sp>
        <p:nvSpPr>
          <p:cNvPr id="6" name="Title 2"/>
          <p:cNvSpPr txBox="1">
            <a:spLocks/>
          </p:cNvSpPr>
          <p:nvPr/>
        </p:nvSpPr>
        <p:spPr>
          <a:xfrm>
            <a:off x="8457573" y="2509209"/>
            <a:ext cx="2728400" cy="2767440"/>
          </a:xfrm>
          <a:prstGeom prst="rect">
            <a:avLst/>
          </a:prstGeom>
          <a:gradFill>
            <a:gsLst>
              <a:gs pos="0">
                <a:srgbClr val="FFC000"/>
              </a:gs>
              <a:gs pos="50000">
                <a:srgbClr val="009900"/>
              </a:gs>
              <a:gs pos="100000">
                <a:srgbClr val="00B050">
                  <a:tint val="23500"/>
                  <a:satMod val="160000"/>
                </a:srgbClr>
              </a:gs>
            </a:gsLst>
            <a:lin ang="8100000" scaled="1"/>
          </a:gradFill>
          <a:ln>
            <a:solidFill>
              <a:srgbClr val="FFFF00"/>
            </a:solidFill>
          </a:ln>
        </p:spPr>
        <p:txBody>
          <a:bodyPr/>
          <a:lstStyle>
            <a:lvl1pPr algn="l" rtl="0" eaLnBrk="1" fontAlgn="base" hangingPunct="1">
              <a:lnSpc>
                <a:spcPct val="90000"/>
              </a:lnSpc>
              <a:spcBef>
                <a:spcPct val="0"/>
              </a:spcBef>
              <a:spcAft>
                <a:spcPct val="0"/>
              </a:spcAft>
              <a:defRPr sz="4400" kern="1200">
                <a:solidFill>
                  <a:schemeClr val="tx1"/>
                </a:solidFill>
                <a:latin typeface="+mj-lt"/>
                <a:ea typeface="ＭＳ Ｐゴシック" charset="0"/>
                <a:cs typeface="+mj-cs"/>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9pPr>
          </a:lstStyle>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Distant monitoring of storage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facilities and equipment</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Leakage </a:t>
            </a:r>
            <a:r>
              <a:rPr lang="en-US" sz="1600" dirty="0">
                <a:latin typeface="Times New Roman" panose="02020603050405020304" pitchFamily="18" charset="0"/>
                <a:cs typeface="Times New Roman" panose="02020603050405020304" pitchFamily="18" charset="0"/>
              </a:rPr>
              <a:t>detection</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Detection </a:t>
            </a:r>
            <a:r>
              <a:rPr lang="en-US" sz="1600" dirty="0">
                <a:latin typeface="Times New Roman" panose="02020603050405020304" pitchFamily="18" charset="0"/>
                <a:cs typeface="Times New Roman" panose="02020603050405020304" pitchFamily="18" charset="0"/>
              </a:rPr>
              <a:t>of equipment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deformation</a:t>
            </a:r>
            <a:br>
              <a:rPr lang="en-US" sz="1600" dirty="0">
                <a:latin typeface="Times New Roman" panose="02020603050405020304" pitchFamily="18" charset="0"/>
                <a:cs typeface="Times New Roman" panose="02020603050405020304" pitchFamily="18" charset="0"/>
              </a:rPr>
            </a:br>
            <a:endParaRPr lang="en-US" sz="1600" b="1" dirty="0">
              <a:solidFill>
                <a:schemeClr val="bg2"/>
              </a:solidFill>
              <a:latin typeface="Times New Roman" panose="02020603050405020304" pitchFamily="18" charset="0"/>
              <a:cs typeface="Times New Roman" panose="02020603050405020304" pitchFamily="18" charset="0"/>
            </a:endParaRPr>
          </a:p>
        </p:txBody>
      </p:sp>
      <p:sp>
        <p:nvSpPr>
          <p:cNvPr id="7" name="Title 2"/>
          <p:cNvSpPr txBox="1">
            <a:spLocks/>
          </p:cNvSpPr>
          <p:nvPr/>
        </p:nvSpPr>
        <p:spPr>
          <a:xfrm>
            <a:off x="8457573" y="1639965"/>
            <a:ext cx="2728400" cy="525011"/>
          </a:xfrm>
          <a:prstGeom prst="rect">
            <a:avLst/>
          </a:prstGeom>
          <a:gradFill>
            <a:gsLst>
              <a:gs pos="0">
                <a:srgbClr val="FFC000"/>
              </a:gs>
              <a:gs pos="50000">
                <a:srgbClr val="009900"/>
              </a:gs>
              <a:gs pos="100000">
                <a:srgbClr val="00B050">
                  <a:tint val="23500"/>
                  <a:satMod val="160000"/>
                </a:srgbClr>
              </a:gs>
            </a:gsLst>
            <a:lin ang="8100000" scaled="1"/>
          </a:gradFill>
          <a:ln>
            <a:solidFill>
              <a:srgbClr val="FFFF00"/>
            </a:solidFill>
          </a:ln>
        </p:spPr>
        <p:txBody>
          <a:bodyPr/>
          <a:lstStyle>
            <a:lvl1pPr algn="l" rtl="0" eaLnBrk="1" fontAlgn="base" hangingPunct="1">
              <a:lnSpc>
                <a:spcPct val="90000"/>
              </a:lnSpc>
              <a:spcBef>
                <a:spcPct val="0"/>
              </a:spcBef>
              <a:spcAft>
                <a:spcPct val="0"/>
              </a:spcAft>
              <a:defRPr sz="4400" kern="1200">
                <a:solidFill>
                  <a:schemeClr val="tx1"/>
                </a:solidFill>
                <a:latin typeface="+mj-lt"/>
                <a:ea typeface="ＭＳ Ｐゴシック" charset="0"/>
                <a:cs typeface="+mj-cs"/>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9pPr>
          </a:lstStyle>
          <a:p>
            <a:pPr algn="ctr"/>
            <a:r>
              <a:rPr lang="en-US" sz="1600" dirty="0" smtClean="0">
                <a:latin typeface="Times New Roman" panose="02020603050405020304" pitchFamily="18" charset="0"/>
                <a:cs typeface="Times New Roman" panose="02020603050405020304" pitchFamily="18" charset="0"/>
              </a:rPr>
              <a:t>SECURITY AND ENVIRONMENT</a:t>
            </a:r>
            <a:br>
              <a:rPr lang="en-US" sz="1600" dirty="0" smtClean="0">
                <a:latin typeface="Times New Roman" panose="02020603050405020304" pitchFamily="18" charset="0"/>
                <a:cs typeface="Times New Roman" panose="02020603050405020304" pitchFamily="18" charset="0"/>
              </a:rPr>
            </a:br>
            <a:endParaRPr lang="en-US" sz="1600" b="1" dirty="0">
              <a:solidFill>
                <a:schemeClr val="bg2"/>
              </a:solidFill>
              <a:latin typeface="Times New Roman" panose="02020603050405020304" pitchFamily="18" charset="0"/>
              <a:cs typeface="Times New Roman" panose="02020603050405020304" pitchFamily="18" charset="0"/>
            </a:endParaRPr>
          </a:p>
        </p:txBody>
      </p:sp>
      <p:sp>
        <p:nvSpPr>
          <p:cNvPr id="8" name="Title 2"/>
          <p:cNvSpPr txBox="1">
            <a:spLocks/>
          </p:cNvSpPr>
          <p:nvPr/>
        </p:nvSpPr>
        <p:spPr>
          <a:xfrm>
            <a:off x="4288789" y="1639965"/>
            <a:ext cx="2728400" cy="525011"/>
          </a:xfrm>
          <a:prstGeom prst="rect">
            <a:avLst/>
          </a:prstGeom>
          <a:gradFill>
            <a:gsLst>
              <a:gs pos="0">
                <a:srgbClr val="FFC000"/>
              </a:gs>
              <a:gs pos="50000">
                <a:srgbClr val="009900"/>
              </a:gs>
              <a:gs pos="100000">
                <a:srgbClr val="00B050">
                  <a:tint val="23500"/>
                  <a:satMod val="160000"/>
                </a:srgbClr>
              </a:gs>
            </a:gsLst>
            <a:lin ang="8100000" scaled="1"/>
          </a:gradFill>
          <a:ln>
            <a:solidFill>
              <a:srgbClr val="FFFF00"/>
            </a:solidFill>
          </a:ln>
        </p:spPr>
        <p:txBody>
          <a:bodyPr/>
          <a:lstStyle>
            <a:lvl1pPr algn="l" rtl="0" eaLnBrk="1" fontAlgn="base" hangingPunct="1">
              <a:lnSpc>
                <a:spcPct val="90000"/>
              </a:lnSpc>
              <a:spcBef>
                <a:spcPct val="0"/>
              </a:spcBef>
              <a:spcAft>
                <a:spcPct val="0"/>
              </a:spcAft>
              <a:defRPr sz="4400" kern="1200">
                <a:solidFill>
                  <a:schemeClr val="tx1"/>
                </a:solidFill>
                <a:latin typeface="+mj-lt"/>
                <a:ea typeface="ＭＳ Ｐゴシック" charset="0"/>
                <a:cs typeface="+mj-cs"/>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9pPr>
          </a:lstStyle>
          <a:p>
            <a:pPr algn="ctr"/>
            <a:r>
              <a:rPr lang="en-US" sz="1600" dirty="0" smtClean="0">
                <a:latin typeface="Times New Roman" panose="02020603050405020304" pitchFamily="18" charset="0"/>
                <a:cs typeface="Times New Roman" panose="02020603050405020304" pitchFamily="18" charset="0"/>
              </a:rPr>
              <a:t>STORAGE MANAGEMENT</a:t>
            </a:r>
            <a:br>
              <a:rPr lang="en-US" sz="1600" dirty="0" smtClean="0">
                <a:latin typeface="Times New Roman" panose="02020603050405020304" pitchFamily="18" charset="0"/>
                <a:cs typeface="Times New Roman" panose="02020603050405020304" pitchFamily="18" charset="0"/>
              </a:rPr>
            </a:br>
            <a:endParaRPr lang="en-US" sz="1600" b="1" dirty="0">
              <a:solidFill>
                <a:schemeClr val="bg2"/>
              </a:solidFill>
              <a:latin typeface="Times New Roman" panose="02020603050405020304" pitchFamily="18" charset="0"/>
              <a:cs typeface="Times New Roman" panose="02020603050405020304" pitchFamily="18" charset="0"/>
            </a:endParaRPr>
          </a:p>
        </p:txBody>
      </p:sp>
      <p:sp>
        <p:nvSpPr>
          <p:cNvPr id="10" name="Title 2"/>
          <p:cNvSpPr txBox="1">
            <a:spLocks/>
          </p:cNvSpPr>
          <p:nvPr/>
        </p:nvSpPr>
        <p:spPr>
          <a:xfrm>
            <a:off x="577596" y="1639965"/>
            <a:ext cx="2728400" cy="525011"/>
          </a:xfrm>
          <a:prstGeom prst="rect">
            <a:avLst/>
          </a:prstGeom>
          <a:gradFill>
            <a:gsLst>
              <a:gs pos="0">
                <a:srgbClr val="FFC000"/>
              </a:gs>
              <a:gs pos="50000">
                <a:srgbClr val="009900"/>
              </a:gs>
              <a:gs pos="100000">
                <a:srgbClr val="00B050">
                  <a:tint val="23500"/>
                  <a:satMod val="160000"/>
                </a:srgbClr>
              </a:gs>
            </a:gsLst>
            <a:lin ang="8100000" scaled="1"/>
          </a:gradFill>
          <a:ln>
            <a:solidFill>
              <a:srgbClr val="FFFF00"/>
            </a:solidFill>
          </a:ln>
        </p:spPr>
        <p:txBody>
          <a:bodyPr/>
          <a:lstStyle>
            <a:lvl1pPr algn="l" rtl="0" eaLnBrk="1" fontAlgn="base" hangingPunct="1">
              <a:lnSpc>
                <a:spcPct val="90000"/>
              </a:lnSpc>
              <a:spcBef>
                <a:spcPct val="0"/>
              </a:spcBef>
              <a:spcAft>
                <a:spcPct val="0"/>
              </a:spcAft>
              <a:defRPr sz="4400" kern="1200">
                <a:solidFill>
                  <a:schemeClr val="tx1"/>
                </a:solidFill>
                <a:latin typeface="+mj-lt"/>
                <a:ea typeface="ＭＳ Ｐゴシック" charset="0"/>
                <a:cs typeface="+mj-cs"/>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0"/>
              </a:defRPr>
            </a:lvl9pPr>
          </a:lstStyle>
          <a:p>
            <a:pPr algn="ctr"/>
            <a:r>
              <a:rPr lang="en-US" sz="1600" dirty="0" smtClean="0">
                <a:latin typeface="Times New Roman" panose="02020603050405020304" pitchFamily="18" charset="0"/>
                <a:cs typeface="Times New Roman" panose="02020603050405020304" pitchFamily="18" charset="0"/>
              </a:rPr>
              <a:t>PETROCHEMICAL REFINING</a:t>
            </a:r>
            <a:br>
              <a:rPr lang="en-US" sz="1600" dirty="0" smtClean="0">
                <a:latin typeface="Times New Roman" panose="02020603050405020304" pitchFamily="18" charset="0"/>
                <a:cs typeface="Times New Roman" panose="02020603050405020304" pitchFamily="18" charset="0"/>
              </a:rPr>
            </a:br>
            <a:endParaRPr lang="en-US" sz="1600" b="1" dirty="0">
              <a:solidFill>
                <a:schemeClr val="bg2"/>
              </a:solidFill>
              <a:latin typeface="Times New Roman" panose="02020603050405020304" pitchFamily="18" charset="0"/>
              <a:cs typeface="Times New Roman" panose="02020603050405020304" pitchFamily="18" charset="0"/>
            </a:endParaRPr>
          </a:p>
        </p:txBody>
      </p:sp>
      <p:sp>
        <p:nvSpPr>
          <p:cNvPr id="11" name="Right Arrow 10"/>
          <p:cNvSpPr/>
          <p:nvPr/>
        </p:nvSpPr>
        <p:spPr>
          <a:xfrm rot="1702740">
            <a:off x="1162116" y="6189775"/>
            <a:ext cx="2419969" cy="103448"/>
          </a:xfrm>
          <a:prstGeom prst="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2" name="Right Arrow 11"/>
          <p:cNvSpPr/>
          <p:nvPr/>
        </p:nvSpPr>
        <p:spPr>
          <a:xfrm rot="9626923">
            <a:off x="7975976" y="6022823"/>
            <a:ext cx="2419969" cy="103448"/>
          </a:xfrm>
          <a:prstGeom prst="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5" name="Right Arrow 14"/>
          <p:cNvSpPr/>
          <p:nvPr/>
        </p:nvSpPr>
        <p:spPr>
          <a:xfrm rot="5400000">
            <a:off x="5564782" y="5639568"/>
            <a:ext cx="360124" cy="53788"/>
          </a:xfrm>
          <a:prstGeom prst="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1258" y="5975950"/>
            <a:ext cx="4456665" cy="1339250"/>
          </a:xfrm>
          <a:prstGeom prst="rect">
            <a:avLst/>
          </a:prstGeom>
          <a:effectLst>
            <a:glow rad="127000">
              <a:schemeClr val="accent1">
                <a:alpha val="17000"/>
              </a:schemeClr>
            </a:glow>
            <a:softEdge rad="0"/>
          </a:effectLst>
        </p:spPr>
      </p:pic>
    </p:spTree>
    <p:extLst>
      <p:ext uri="{BB962C8B-B14F-4D97-AF65-F5344CB8AC3E}">
        <p14:creationId xmlns:p14="http://schemas.microsoft.com/office/powerpoint/2010/main" val="548357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67649" y="1382075"/>
            <a:ext cx="2090931" cy="535490"/>
          </a:xfrm>
          <a:prstGeom prst="roundRect">
            <a:avLst>
              <a:gd name="adj" fmla="val 50000"/>
            </a:avLst>
          </a:prstGeom>
          <a:solidFill>
            <a:srgbClr val="008000"/>
          </a:solidFill>
        </p:spPr>
        <p:txBody>
          <a:bodyPr wrap="none" lIns="91440" tIns="91440" bIns="91440" anchor="ctr" anchorCtr="0">
            <a:noAutofit/>
          </a:bodyPr>
          <a:lstStyle/>
          <a:p>
            <a:pPr algn="ctr"/>
            <a:r>
              <a:rPr lang="en-US" sz="1600" dirty="0" smtClean="0">
                <a:solidFill>
                  <a:schemeClr val="bg1"/>
                </a:solidFill>
                <a:latin typeface="Cooper Black" panose="0208090404030B020404" pitchFamily="18" charset="0"/>
                <a:cs typeface="Times New Roman" panose="02020603050405020304" pitchFamily="18" charset="0"/>
              </a:rPr>
              <a:t>CASE STUDY</a:t>
            </a:r>
            <a:endParaRPr lang="en-US" sz="1600" dirty="0">
              <a:solidFill>
                <a:schemeClr val="bg1"/>
              </a:solidFill>
              <a:latin typeface="Cooper Black" panose="0208090404030B020404" pitchFamily="18" charset="0"/>
              <a:cs typeface="Times New Roman" panose="02020603050405020304" pitchFamily="18" charset="0"/>
            </a:endParaRPr>
          </a:p>
        </p:txBody>
      </p:sp>
      <p:sp>
        <p:nvSpPr>
          <p:cNvPr id="5" name="Rounded Rectangle 4"/>
          <p:cNvSpPr/>
          <p:nvPr/>
        </p:nvSpPr>
        <p:spPr>
          <a:xfrm>
            <a:off x="3040539" y="82724"/>
            <a:ext cx="4987894" cy="549811"/>
          </a:xfrm>
          <a:prstGeom prst="roundRect">
            <a:avLst>
              <a:gd name="adj" fmla="val 50000"/>
            </a:avLst>
          </a:prstGeom>
          <a:solidFill>
            <a:srgbClr val="008000"/>
          </a:solidFill>
        </p:spPr>
        <p:txBody>
          <a:bodyPr wrap="none" lIns="91440" tIns="91440" bIns="91440" anchor="ctr" anchorCtr="0">
            <a:noAutofit/>
          </a:bodyPr>
          <a:lstStyle/>
          <a:p>
            <a:pPr algn="ctr"/>
            <a:r>
              <a:rPr lang="en-US" sz="1600" dirty="0" smtClean="0">
                <a:solidFill>
                  <a:schemeClr val="bg1"/>
                </a:solidFill>
                <a:latin typeface="Cooper Black" panose="0208090404030B020404" pitchFamily="18" charset="0"/>
                <a:cs typeface="Times New Roman" panose="02020603050405020304" pitchFamily="18" charset="0"/>
              </a:rPr>
              <a:t>OPERATION APPLICATIONS OF AI</a:t>
            </a:r>
            <a:endParaRPr lang="en-US" sz="1600" dirty="0">
              <a:solidFill>
                <a:schemeClr val="bg1"/>
              </a:solidFill>
              <a:latin typeface="Cooper Black" panose="0208090404030B020404" pitchFamily="18" charset="0"/>
              <a:cs typeface="Times New Roman" panose="02020603050405020304" pitchFamily="18" charset="0"/>
            </a:endParaRPr>
          </a:p>
        </p:txBody>
      </p:sp>
      <p:sp>
        <p:nvSpPr>
          <p:cNvPr id="6" name="Rectangle 5"/>
          <p:cNvSpPr/>
          <p:nvPr/>
        </p:nvSpPr>
        <p:spPr>
          <a:xfrm>
            <a:off x="311727" y="2558672"/>
            <a:ext cx="4357255" cy="3539430"/>
          </a:xfrm>
          <a:prstGeom prst="rect">
            <a:avLst/>
          </a:prstGeom>
        </p:spPr>
        <p:txBody>
          <a:bodyPr wrap="square">
            <a:spAutoFit/>
          </a:bodyPr>
          <a:lstStyle/>
          <a:p>
            <a:r>
              <a:rPr lang="en-GB" sz="2800" dirty="0">
                <a:latin typeface="Times New Roman" panose="02020603050405020304" pitchFamily="18" charset="0"/>
                <a:ea typeface="Calibri" panose="020F0502020204030204" pitchFamily="34" charset="0"/>
              </a:rPr>
              <a:t>Total in 2013 launched the Total’s ARGOS  challenge (Autonomous Robot for Gas and Oil sites) which was aimed at building the first autonomous surface robots with the ability to operate on oil and gas </a:t>
            </a:r>
            <a:r>
              <a:rPr lang="en-GB" sz="2800" dirty="0" smtClean="0">
                <a:latin typeface="Times New Roman" panose="02020603050405020304" pitchFamily="18" charset="0"/>
                <a:ea typeface="Calibri" panose="020F0502020204030204" pitchFamily="34" charset="0"/>
              </a:rPr>
              <a:t>sites.</a:t>
            </a:r>
            <a:endParaRPr lang="en-US" sz="2800" dirty="0"/>
          </a:p>
        </p:txBody>
      </p:sp>
      <p:pic>
        <p:nvPicPr>
          <p:cNvPr id="2" name="-jPL-bSj0TY"/>
          <p:cNvPicPr>
            <a:picLocks noRot="1" noChangeAspect="1"/>
          </p:cNvPicPr>
          <p:nvPr>
            <a:videoFile r:link="rId1"/>
          </p:nvPr>
        </p:nvPicPr>
        <p:blipFill>
          <a:blip r:embed="rId3"/>
          <a:stretch>
            <a:fillRect/>
          </a:stretch>
        </p:blipFill>
        <p:spPr>
          <a:xfrm>
            <a:off x="4854388" y="2397308"/>
            <a:ext cx="6199094" cy="4111068"/>
          </a:xfrm>
          <a:prstGeom prst="rect">
            <a:avLst/>
          </a:prstGeom>
        </p:spPr>
      </p:pic>
    </p:spTree>
    <p:extLst>
      <p:ext uri="{BB962C8B-B14F-4D97-AF65-F5344CB8AC3E}">
        <p14:creationId xmlns:p14="http://schemas.microsoft.com/office/powerpoint/2010/main" val="830673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3" name="Subtitle 2"/>
          <p:cNvSpPr>
            <a:spLocks noGrp="1"/>
          </p:cNvSpPr>
          <p:nvPr>
            <p:ph type="subTitle" idx="4294967295"/>
          </p:nvPr>
        </p:nvSpPr>
        <p:spPr>
          <a:xfrm>
            <a:off x="413339" y="2058029"/>
            <a:ext cx="9861113" cy="4651529"/>
          </a:xfrm>
        </p:spPr>
        <p:txBody>
          <a:bodyPr/>
          <a:lstStyle/>
          <a:p>
            <a:r>
              <a:rPr lang="en-GB" sz="3200" dirty="0" smtClean="0">
                <a:latin typeface="Baskerville Old Face" panose="02020602080505020303" pitchFamily="18" charset="0"/>
              </a:rPr>
              <a:t>Introducing the basic concept of Artificial Intelligence (AI)</a:t>
            </a:r>
          </a:p>
          <a:p>
            <a:r>
              <a:rPr lang="en-GB" sz="3200" dirty="0" smtClean="0">
                <a:latin typeface="Baskerville Old Face" panose="02020602080505020303" pitchFamily="18" charset="0"/>
              </a:rPr>
              <a:t>Internet of Things</a:t>
            </a:r>
            <a:r>
              <a:rPr lang="en-GB" sz="3200" dirty="0">
                <a:latin typeface="Baskerville Old Face" panose="02020602080505020303" pitchFamily="18" charset="0"/>
              </a:rPr>
              <a:t> </a:t>
            </a:r>
            <a:r>
              <a:rPr lang="en-GB" sz="3200" dirty="0" smtClean="0">
                <a:latin typeface="Baskerville Old Face" panose="02020602080505020303" pitchFamily="18" charset="0"/>
              </a:rPr>
              <a:t>(</a:t>
            </a:r>
            <a:r>
              <a:rPr lang="en-GB" sz="3200" dirty="0" err="1" smtClean="0">
                <a:latin typeface="Baskerville Old Face" panose="02020602080505020303" pitchFamily="18" charset="0"/>
              </a:rPr>
              <a:t>IoT</a:t>
            </a:r>
            <a:r>
              <a:rPr lang="en-GB" sz="3200" dirty="0" smtClean="0">
                <a:latin typeface="Baskerville Old Face" panose="02020602080505020303" pitchFamily="18" charset="0"/>
              </a:rPr>
              <a:t>)</a:t>
            </a:r>
          </a:p>
          <a:p>
            <a:r>
              <a:rPr lang="en-GB" sz="3200" dirty="0" smtClean="0">
                <a:latin typeface="Baskerville Old Face" panose="02020602080505020303" pitchFamily="18" charset="0"/>
              </a:rPr>
              <a:t>Big Data</a:t>
            </a:r>
          </a:p>
          <a:p>
            <a:r>
              <a:rPr lang="en-GB" sz="3200" dirty="0" smtClean="0">
                <a:latin typeface="Baskerville Old Face" panose="02020602080505020303" pitchFamily="18" charset="0"/>
              </a:rPr>
              <a:t>Applications of the BIG 3 in other fields</a:t>
            </a:r>
          </a:p>
          <a:p>
            <a:r>
              <a:rPr lang="en-GB" sz="3200" dirty="0" smtClean="0">
                <a:latin typeface="Baskerville Old Face" panose="02020602080505020303" pitchFamily="18" charset="0"/>
              </a:rPr>
              <a:t>Applications of the BIG 3 in Oil and Gas</a:t>
            </a:r>
          </a:p>
          <a:p>
            <a:r>
              <a:rPr lang="en-GB" sz="3200" dirty="0" smtClean="0">
                <a:latin typeface="Baskerville Old Face" panose="02020602080505020303" pitchFamily="18" charset="0"/>
              </a:rPr>
              <a:t>Prediction of Brent Crude Oil Prices using Machine Learning</a:t>
            </a:r>
          </a:p>
        </p:txBody>
      </p:sp>
      <p:sp>
        <p:nvSpPr>
          <p:cNvPr id="8" name="Rounded Rectangle 7"/>
          <p:cNvSpPr/>
          <p:nvPr/>
        </p:nvSpPr>
        <p:spPr>
          <a:xfrm>
            <a:off x="2386940" y="459592"/>
            <a:ext cx="5913912" cy="549811"/>
          </a:xfrm>
          <a:prstGeom prst="roundRect">
            <a:avLst>
              <a:gd name="adj" fmla="val 50000"/>
            </a:avLst>
          </a:prstGeom>
          <a:solidFill>
            <a:srgbClr val="008000"/>
          </a:solidFill>
        </p:spPr>
        <p:txBody>
          <a:bodyPr wrap="none" lIns="91440" tIns="91440" bIns="91440" anchor="ctr" anchorCtr="0">
            <a:noAutofit/>
          </a:bodyPr>
          <a:lstStyle/>
          <a:p>
            <a:pPr algn="ctr"/>
            <a:r>
              <a:rPr lang="en-US" sz="1600" dirty="0" smtClean="0">
                <a:solidFill>
                  <a:schemeClr val="bg1"/>
                </a:solidFill>
                <a:latin typeface="Cooper Black" panose="0208090404030B020404" pitchFamily="18" charset="0"/>
                <a:cs typeface="Times New Roman" panose="02020603050405020304" pitchFamily="18" charset="0"/>
              </a:rPr>
              <a:t>PRESENTATION OUTLINE</a:t>
            </a:r>
            <a:endParaRPr lang="en-US" sz="1600" dirty="0">
              <a:solidFill>
                <a:schemeClr val="bg1"/>
              </a:solidFill>
              <a:latin typeface="Cooper Black" panose="0208090404030B020404" pitchFamily="18" charset="0"/>
              <a:cs typeface="Times New Roman" panose="02020603050405020304" pitchFamily="18" charset="0"/>
            </a:endParaRPr>
          </a:p>
        </p:txBody>
      </p:sp>
    </p:spTree>
    <p:extLst>
      <p:ext uri="{BB962C8B-B14F-4D97-AF65-F5344CB8AC3E}">
        <p14:creationId xmlns:p14="http://schemas.microsoft.com/office/powerpoint/2010/main" val="20324291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636814" y="566751"/>
            <a:ext cx="8560132" cy="549811"/>
          </a:xfrm>
          <a:prstGeom prst="roundRect">
            <a:avLst>
              <a:gd name="adj" fmla="val 50000"/>
            </a:avLst>
          </a:prstGeom>
          <a:solidFill>
            <a:srgbClr val="008000"/>
          </a:solidFill>
        </p:spPr>
        <p:txBody>
          <a:bodyPr wrap="none" lIns="91440" tIns="91440" bIns="91440" anchor="ctr" anchorCtr="0">
            <a:noAutofit/>
          </a:bodyPr>
          <a:lstStyle/>
          <a:p>
            <a:r>
              <a:rPr lang="en-GB" sz="1700" dirty="0" smtClean="0">
                <a:solidFill>
                  <a:schemeClr val="bg1"/>
                </a:solidFill>
                <a:latin typeface="Cooper Black" panose="0208090404030B020404" pitchFamily="18" charset="0"/>
                <a:cs typeface="Times New Roman" panose="02020603050405020304" pitchFamily="18" charset="0"/>
              </a:rPr>
              <a:t>PREDICTION OF BRENT CRUDE OIL PRICES USING MACHINE LEARNING</a:t>
            </a:r>
            <a:endParaRPr lang="en-GB" sz="1700" dirty="0">
              <a:solidFill>
                <a:schemeClr val="bg1"/>
              </a:solidFill>
              <a:latin typeface="Cooper Black" panose="0208090404030B020404" pitchFamily="18" charset="0"/>
              <a:cs typeface="Times New Roman" panose="02020603050405020304" pitchFamily="18" charset="0"/>
            </a:endParaRPr>
          </a:p>
        </p:txBody>
      </p:sp>
      <p:sp>
        <p:nvSpPr>
          <p:cNvPr id="4" name="TextBox 3"/>
          <p:cNvSpPr txBox="1"/>
          <p:nvPr/>
        </p:nvSpPr>
        <p:spPr>
          <a:xfrm>
            <a:off x="897505" y="1744769"/>
            <a:ext cx="7748954" cy="1631216"/>
          </a:xfrm>
          <a:prstGeom prst="rect">
            <a:avLst/>
          </a:prstGeom>
          <a:noFill/>
        </p:spPr>
        <p:txBody>
          <a:bodyPr wrap="square" rtlCol="0">
            <a:spAutoFit/>
          </a:bodyPr>
          <a:lstStyle/>
          <a:p>
            <a:pPr marL="285750" indent="-28575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Overview</a:t>
            </a:r>
          </a:p>
          <a:p>
            <a:r>
              <a:rPr lang="en-US" sz="2000" dirty="0" smtClean="0">
                <a:latin typeface="Times New Roman" panose="02020603050405020304" pitchFamily="18" charset="0"/>
                <a:cs typeface="Times New Roman" panose="02020603050405020304" pitchFamily="18" charset="0"/>
              </a:rPr>
              <a:t>	Crude oil is one of the most prominent energy resource in the world. However, the volatility in oil prices  in recent times have led to oil and gas companies watching out for optimization. Therefore, the need for crude oil prices forecast cannot be overemphasized.</a:t>
            </a:r>
            <a:endParaRPr lang="en-US"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97505" y="4127303"/>
            <a:ext cx="7341389" cy="2862322"/>
          </a:xfrm>
          <a:prstGeom prst="rect">
            <a:avLst/>
          </a:prstGeom>
          <a:noFill/>
        </p:spPr>
        <p:txBody>
          <a:bodyPr wrap="square" rtlCol="0">
            <a:spAutoFit/>
          </a:bodyPr>
          <a:lstStyle/>
          <a:p>
            <a:pPr marL="285750" indent="-28575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Methodology and Case Study</a:t>
            </a:r>
          </a:p>
          <a:p>
            <a:r>
              <a:rPr lang="en-US"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 Brent crude oil prices used as a case study in this paper ranged from May 1987 to September 2019. This data was provided by United States Energy Information, and hosted on </a:t>
            </a:r>
            <a:r>
              <a:rPr lang="en-GB" sz="2000" dirty="0" err="1">
                <a:latin typeface="Times New Roman" panose="02020603050405020304" pitchFamily="18" charset="0"/>
                <a:cs typeface="Times New Roman" panose="02020603050405020304" pitchFamily="18" charset="0"/>
              </a:rPr>
              <a:t>Kaggle</a:t>
            </a:r>
            <a:r>
              <a:rPr lang="en-GB" sz="2000" dirty="0">
                <a:latin typeface="Times New Roman" panose="02020603050405020304" pitchFamily="18" charset="0"/>
                <a:cs typeface="Times New Roman" panose="02020603050405020304" pitchFamily="18" charset="0"/>
              </a:rPr>
              <a:t> (</a:t>
            </a:r>
            <a:r>
              <a:rPr lang="en-GB" sz="2000" u="sng" dirty="0">
                <a:latin typeface="Times New Roman" panose="02020603050405020304" pitchFamily="18" charset="0"/>
                <a:cs typeface="Times New Roman" panose="02020603050405020304" pitchFamily="18" charset="0"/>
                <a:hlinkClick r:id="rId2"/>
              </a:rPr>
              <a:t>www.kaggle.com</a:t>
            </a:r>
            <a:r>
              <a:rPr lang="en-GB"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6977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636814" y="566751"/>
            <a:ext cx="8560132" cy="549811"/>
          </a:xfrm>
          <a:prstGeom prst="roundRect">
            <a:avLst>
              <a:gd name="adj" fmla="val 50000"/>
            </a:avLst>
          </a:prstGeom>
          <a:solidFill>
            <a:srgbClr val="008000"/>
          </a:solidFill>
        </p:spPr>
        <p:txBody>
          <a:bodyPr wrap="none" lIns="91440" tIns="91440" bIns="91440" anchor="ctr" anchorCtr="0">
            <a:noAutofit/>
          </a:bodyPr>
          <a:lstStyle/>
          <a:p>
            <a:r>
              <a:rPr lang="en-GB" sz="1700" dirty="0" smtClean="0">
                <a:solidFill>
                  <a:schemeClr val="bg1"/>
                </a:solidFill>
                <a:latin typeface="Cooper Black" panose="0208090404030B020404" pitchFamily="18" charset="0"/>
                <a:cs typeface="Times New Roman" panose="02020603050405020304" pitchFamily="18" charset="0"/>
              </a:rPr>
              <a:t>PREDICTION OF BRENT CRUDE OIL PRICES USING MACHINE LEARNING</a:t>
            </a:r>
            <a:endParaRPr lang="en-GB" sz="1700" dirty="0">
              <a:solidFill>
                <a:schemeClr val="bg1"/>
              </a:solidFill>
              <a:latin typeface="Cooper Black" panose="0208090404030B020404" pitchFamily="18" charset="0"/>
              <a:cs typeface="Times New Roman" panose="02020603050405020304" pitchFamily="18" charset="0"/>
            </a:endParaRPr>
          </a:p>
        </p:txBody>
      </p:sp>
      <p:sp>
        <p:nvSpPr>
          <p:cNvPr id="3" name="Rounded Rectangle 2"/>
          <p:cNvSpPr/>
          <p:nvPr/>
        </p:nvSpPr>
        <p:spPr>
          <a:xfrm>
            <a:off x="-215154" y="1432262"/>
            <a:ext cx="2487707" cy="549811"/>
          </a:xfrm>
          <a:prstGeom prst="roundRect">
            <a:avLst>
              <a:gd name="adj" fmla="val 50000"/>
            </a:avLst>
          </a:prstGeom>
          <a:solidFill>
            <a:srgbClr val="008000"/>
          </a:solidFill>
        </p:spPr>
        <p:txBody>
          <a:bodyPr wrap="none" lIns="91440" tIns="91440" bIns="91440" anchor="ctr" anchorCtr="0">
            <a:noAutofit/>
          </a:bodyPr>
          <a:lstStyle/>
          <a:p>
            <a:pPr algn="ctr"/>
            <a:r>
              <a:rPr lang="en-US" sz="1600" dirty="0" smtClean="0">
                <a:solidFill>
                  <a:schemeClr val="bg1"/>
                </a:solidFill>
                <a:latin typeface="Cooper Black" panose="0208090404030B020404" pitchFamily="18" charset="0"/>
                <a:cs typeface="Times New Roman" panose="02020603050405020304" pitchFamily="18" charset="0"/>
              </a:rPr>
              <a:t>MAIN LIBRARIES</a:t>
            </a:r>
            <a:endParaRPr lang="en-US" sz="1600" dirty="0">
              <a:solidFill>
                <a:schemeClr val="bg1"/>
              </a:solidFill>
              <a:latin typeface="Cooper Black" panose="0208090404030B020404" pitchFamily="18" charset="0"/>
              <a:cs typeface="Times New Roman" panose="02020603050405020304" pitchFamily="18" charset="0"/>
            </a:endParaRPr>
          </a:p>
        </p:txBody>
      </p:sp>
      <p:sp>
        <p:nvSpPr>
          <p:cNvPr id="4" name="Rectangle 3"/>
          <p:cNvSpPr/>
          <p:nvPr/>
        </p:nvSpPr>
        <p:spPr>
          <a:xfrm>
            <a:off x="921122" y="2297773"/>
            <a:ext cx="7873255" cy="3787383"/>
          </a:xfrm>
          <a:prstGeom prst="rect">
            <a:avLst/>
          </a:prstGeom>
        </p:spPr>
        <p:txBody>
          <a:bodyPr wrap="square">
            <a:spAutoFit/>
          </a:bodyPr>
          <a:lstStyle/>
          <a:p>
            <a:pPr marL="342900" marR="0" lvl="0" indent="-342900">
              <a:lnSpc>
                <a:spcPct val="150000"/>
              </a:lnSpc>
              <a:spcBef>
                <a:spcPts val="0"/>
              </a:spcBef>
              <a:spcAft>
                <a:spcPts val="0"/>
              </a:spcAft>
              <a:buFont typeface="Symbol" panose="05050102010706020507" pitchFamily="18" charset="2"/>
              <a:buChar char=""/>
            </a:pPr>
            <a:r>
              <a:rPr lang="en-GB" b="1" i="1" dirty="0" err="1">
                <a:latin typeface="Times New Roman" panose="02020603050405020304" pitchFamily="18" charset="0"/>
                <a:ea typeface="Calibri" panose="020F0502020204030204" pitchFamily="34" charset="0"/>
                <a:cs typeface="Times New Roman" panose="02020603050405020304" pitchFamily="18" charset="0"/>
              </a:rPr>
              <a:t>Numpy</a:t>
            </a:r>
            <a:r>
              <a:rPr lang="en-GB" b="1" i="1" dirty="0">
                <a:latin typeface="Times New Roman" panose="02020603050405020304" pitchFamily="18" charset="0"/>
                <a:ea typeface="Calibri" panose="020F0502020204030204" pitchFamily="34" charset="0"/>
                <a:cs typeface="Times New Roman" panose="02020603050405020304" pitchFamily="18" charset="0"/>
              </a:rPr>
              <a:t>:</a:t>
            </a:r>
            <a:r>
              <a:rPr lang="en-GB" dirty="0">
                <a:latin typeface="Times New Roman" panose="02020603050405020304" pitchFamily="18" charset="0"/>
                <a:ea typeface="Calibri" panose="020F0502020204030204" pitchFamily="34" charset="0"/>
                <a:cs typeface="Times New Roman" panose="02020603050405020304" pitchFamily="18" charset="0"/>
              </a:rPr>
              <a:t> Library for multidimensional arrays with high level mathematical functions to operate them.</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GB" b="1"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Pandas</a:t>
            </a:r>
            <a:r>
              <a:rPr lang="en-GB"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GB"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Works on top of </a:t>
            </a:r>
            <a:r>
              <a:rPr lang="en-GB"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Numpy</a:t>
            </a:r>
            <a:r>
              <a:rPr lang="en-GB"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offer a great way of manipulate and analyse data.</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GB" b="1"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Matblotlib</a:t>
            </a:r>
            <a:r>
              <a:rPr lang="en-GB"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GB"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Plotting and visualization.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GB" b="1"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Seaborn</a:t>
            </a:r>
            <a:r>
              <a:rPr lang="en-GB" b="1"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GB"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Works on top of </a:t>
            </a:r>
            <a:r>
              <a:rPr lang="en-GB"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matplotlib</a:t>
            </a:r>
            <a:r>
              <a:rPr lang="en-GB"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to provide a high level interface for attractive </a:t>
            </a:r>
            <a:r>
              <a:rPr lang="en-GB"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plotting and </a:t>
            </a:r>
            <a:r>
              <a:rPr lang="en-GB"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visualization.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GB" b="1"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Scikit</a:t>
            </a:r>
            <a:r>
              <a:rPr lang="en-GB" b="1"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Learn</a:t>
            </a:r>
            <a:r>
              <a:rPr lang="en-GB"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GB"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Libraries for Machine Learning. In this exercise we will use the </a:t>
            </a:r>
            <a:r>
              <a:rPr lang="en-GB"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following: Linear </a:t>
            </a:r>
            <a:r>
              <a:rPr lang="en-GB"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Regression, Random Forest Regression and K-means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268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6396597" y="1696589"/>
            <a:ext cx="3800475" cy="3803258"/>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942134" y="1696589"/>
            <a:ext cx="4033278" cy="3803258"/>
          </a:xfrm>
          <a:prstGeom prst="rect">
            <a:avLst/>
          </a:prstGeom>
        </p:spPr>
      </p:pic>
      <p:sp>
        <p:nvSpPr>
          <p:cNvPr id="4" name="Rounded Rectangle 3"/>
          <p:cNvSpPr/>
          <p:nvPr/>
        </p:nvSpPr>
        <p:spPr>
          <a:xfrm>
            <a:off x="1448555" y="163339"/>
            <a:ext cx="8560132" cy="549811"/>
          </a:xfrm>
          <a:prstGeom prst="roundRect">
            <a:avLst>
              <a:gd name="adj" fmla="val 50000"/>
            </a:avLst>
          </a:prstGeom>
          <a:solidFill>
            <a:srgbClr val="008000"/>
          </a:solidFill>
        </p:spPr>
        <p:txBody>
          <a:bodyPr wrap="none" lIns="91440" tIns="91440" bIns="91440" anchor="ctr" anchorCtr="0">
            <a:noAutofit/>
          </a:bodyPr>
          <a:lstStyle/>
          <a:p>
            <a:r>
              <a:rPr lang="en-GB" sz="1700" dirty="0" smtClean="0">
                <a:solidFill>
                  <a:schemeClr val="bg1"/>
                </a:solidFill>
                <a:latin typeface="Cooper Black" panose="0208090404030B020404" pitchFamily="18" charset="0"/>
                <a:cs typeface="Times New Roman" panose="02020603050405020304" pitchFamily="18" charset="0"/>
              </a:rPr>
              <a:t>PREDICTION OF BRENT CRUDE OIL PRICES USING MACHINE LEARNING</a:t>
            </a:r>
            <a:endParaRPr lang="en-GB" sz="1700" dirty="0">
              <a:solidFill>
                <a:schemeClr val="bg1"/>
              </a:solidFill>
              <a:latin typeface="Cooper Black" panose="0208090404030B020404" pitchFamily="18" charset="0"/>
              <a:cs typeface="Times New Roman" panose="02020603050405020304" pitchFamily="18" charset="0"/>
            </a:endParaRPr>
          </a:p>
        </p:txBody>
      </p:sp>
    </p:spTree>
    <p:extLst>
      <p:ext uri="{BB962C8B-B14F-4D97-AF65-F5344CB8AC3E}">
        <p14:creationId xmlns:p14="http://schemas.microsoft.com/office/powerpoint/2010/main" val="164660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426346" y="1183930"/>
            <a:ext cx="4848860" cy="3105150"/>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5459507" y="1072515"/>
            <a:ext cx="5943600" cy="2889885"/>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987798" y="4477338"/>
            <a:ext cx="2381250" cy="2657475"/>
          </a:xfrm>
          <a:prstGeom prst="rect">
            <a:avLst/>
          </a:prstGeom>
        </p:spPr>
      </p:pic>
      <p:pic>
        <p:nvPicPr>
          <p:cNvPr id="6" name="Picture 5"/>
          <p:cNvPicPr/>
          <p:nvPr/>
        </p:nvPicPr>
        <p:blipFill>
          <a:blip r:embed="rId5">
            <a:extLst>
              <a:ext uri="{28A0092B-C50C-407E-A947-70E740481C1C}">
                <a14:useLocalDpi xmlns:a14="http://schemas.microsoft.com/office/drawing/2010/main" val="0"/>
              </a:ext>
            </a:extLst>
          </a:blip>
          <a:stretch>
            <a:fillRect/>
          </a:stretch>
        </p:blipFill>
        <p:spPr>
          <a:xfrm>
            <a:off x="5868447" y="3962400"/>
            <a:ext cx="5534660" cy="3352800"/>
          </a:xfrm>
          <a:prstGeom prst="rect">
            <a:avLst/>
          </a:prstGeom>
        </p:spPr>
      </p:pic>
      <p:sp>
        <p:nvSpPr>
          <p:cNvPr id="7" name="Rounded Rectangle 6"/>
          <p:cNvSpPr/>
          <p:nvPr/>
        </p:nvSpPr>
        <p:spPr>
          <a:xfrm>
            <a:off x="1462003" y="265085"/>
            <a:ext cx="8560132" cy="549811"/>
          </a:xfrm>
          <a:prstGeom prst="roundRect">
            <a:avLst>
              <a:gd name="adj" fmla="val 50000"/>
            </a:avLst>
          </a:prstGeom>
          <a:solidFill>
            <a:srgbClr val="008000"/>
          </a:solidFill>
        </p:spPr>
        <p:txBody>
          <a:bodyPr wrap="none" lIns="91440" tIns="91440" bIns="91440" anchor="ctr" anchorCtr="0">
            <a:noAutofit/>
          </a:bodyPr>
          <a:lstStyle/>
          <a:p>
            <a:r>
              <a:rPr lang="en-GB" sz="1700" dirty="0" smtClean="0">
                <a:solidFill>
                  <a:schemeClr val="bg1"/>
                </a:solidFill>
                <a:latin typeface="Cooper Black" panose="0208090404030B020404" pitchFamily="18" charset="0"/>
                <a:cs typeface="Times New Roman" panose="02020603050405020304" pitchFamily="18" charset="0"/>
              </a:rPr>
              <a:t>PREDICTION OF BRENT CRUDE OIL PRICES USING MACHINE LEARNING</a:t>
            </a:r>
            <a:endParaRPr lang="en-GB" sz="1700" dirty="0">
              <a:solidFill>
                <a:schemeClr val="bg1"/>
              </a:solidFill>
              <a:latin typeface="Cooper Black" panose="0208090404030B020404" pitchFamily="18" charset="0"/>
              <a:cs typeface="Times New Roman" panose="02020603050405020304" pitchFamily="18" charset="0"/>
            </a:endParaRPr>
          </a:p>
        </p:txBody>
      </p:sp>
    </p:spTree>
    <p:extLst>
      <p:ext uri="{BB962C8B-B14F-4D97-AF65-F5344CB8AC3E}">
        <p14:creationId xmlns:p14="http://schemas.microsoft.com/office/powerpoint/2010/main" val="599739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475449" y="284363"/>
            <a:ext cx="8560132" cy="549811"/>
          </a:xfrm>
          <a:prstGeom prst="roundRect">
            <a:avLst>
              <a:gd name="adj" fmla="val 50000"/>
            </a:avLst>
          </a:prstGeom>
          <a:solidFill>
            <a:srgbClr val="008000"/>
          </a:solidFill>
        </p:spPr>
        <p:txBody>
          <a:bodyPr wrap="none" lIns="91440" tIns="91440" bIns="91440" anchor="ctr" anchorCtr="0">
            <a:noAutofit/>
          </a:bodyPr>
          <a:lstStyle/>
          <a:p>
            <a:r>
              <a:rPr lang="en-GB" sz="1700" dirty="0" smtClean="0">
                <a:solidFill>
                  <a:schemeClr val="bg1"/>
                </a:solidFill>
                <a:latin typeface="Cooper Black" panose="0208090404030B020404" pitchFamily="18" charset="0"/>
                <a:cs typeface="Times New Roman" panose="02020603050405020304" pitchFamily="18" charset="0"/>
              </a:rPr>
              <a:t>PREDICTION OF BRENT CRUDE OIL PRICES USING MACHINE LEARNING</a:t>
            </a:r>
            <a:endParaRPr lang="en-GB" sz="1700" dirty="0">
              <a:solidFill>
                <a:schemeClr val="bg1"/>
              </a:solidFill>
              <a:latin typeface="Cooper Black" panose="0208090404030B020404" pitchFamily="18" charset="0"/>
              <a:cs typeface="Times New Roman" panose="02020603050405020304" pitchFamily="18" charset="0"/>
            </a:endParaRPr>
          </a:p>
        </p:txBody>
      </p:sp>
      <p:sp>
        <p:nvSpPr>
          <p:cNvPr id="3" name="Rounded Rectangle 2"/>
          <p:cNvSpPr/>
          <p:nvPr/>
        </p:nvSpPr>
        <p:spPr>
          <a:xfrm>
            <a:off x="-272023" y="1368628"/>
            <a:ext cx="3494943" cy="535490"/>
          </a:xfrm>
          <a:prstGeom prst="roundRect">
            <a:avLst>
              <a:gd name="adj" fmla="val 50000"/>
            </a:avLst>
          </a:prstGeom>
          <a:solidFill>
            <a:srgbClr val="008000"/>
          </a:solidFill>
        </p:spPr>
        <p:txBody>
          <a:bodyPr wrap="none" lIns="91440" tIns="91440" bIns="91440" anchor="ctr" anchorCtr="0">
            <a:noAutofit/>
          </a:bodyPr>
          <a:lstStyle/>
          <a:p>
            <a:pPr algn="ctr"/>
            <a:r>
              <a:rPr lang="en-US" sz="1600" dirty="0" smtClean="0">
                <a:solidFill>
                  <a:schemeClr val="bg1"/>
                </a:solidFill>
                <a:latin typeface="Cooper Black" panose="0208090404030B020404" pitchFamily="18" charset="0"/>
                <a:cs typeface="Times New Roman" panose="02020603050405020304" pitchFamily="18" charset="0"/>
              </a:rPr>
              <a:t>RESULT AND DISCUSSION</a:t>
            </a:r>
            <a:endParaRPr lang="en-US" sz="1600" dirty="0">
              <a:solidFill>
                <a:schemeClr val="bg1"/>
              </a:solidFill>
              <a:latin typeface="Cooper Black" panose="0208090404030B020404" pitchFamily="18" charset="0"/>
              <a:cs typeface="Times New Roman" panose="02020603050405020304" pitchFamily="18" charset="0"/>
            </a:endParaRPr>
          </a:p>
        </p:txBody>
      </p:sp>
      <p:sp>
        <p:nvSpPr>
          <p:cNvPr id="4" name="Rectangle 3"/>
          <p:cNvSpPr/>
          <p:nvPr/>
        </p:nvSpPr>
        <p:spPr>
          <a:xfrm>
            <a:off x="537881" y="2134978"/>
            <a:ext cx="10730753" cy="923330"/>
          </a:xfrm>
          <a:prstGeom prst="rect">
            <a:avLst/>
          </a:prstGeom>
        </p:spPr>
        <p:txBody>
          <a:bodyPr wrap="square">
            <a:spAutoFit/>
          </a:bodyPr>
          <a:lstStyle/>
          <a:p>
            <a:r>
              <a:rPr lang="en-GB" dirty="0">
                <a:latin typeface="Times New Roman" panose="02020603050405020304" pitchFamily="18" charset="0"/>
                <a:ea typeface="Calibri" panose="020F0502020204030204" pitchFamily="34" charset="0"/>
                <a:cs typeface="Times New Roman" panose="02020603050405020304" pitchFamily="18" charset="0"/>
              </a:rPr>
              <a:t>I</a:t>
            </a:r>
            <a:r>
              <a:rPr lang="en-GB" dirty="0" smtClean="0">
                <a:latin typeface="Times New Roman" panose="02020603050405020304" pitchFamily="18" charset="0"/>
                <a:ea typeface="Calibri" panose="020F0502020204030204" pitchFamily="34" charset="0"/>
                <a:cs typeface="Times New Roman" panose="02020603050405020304" pitchFamily="18" charset="0"/>
              </a:rPr>
              <a:t>t </a:t>
            </a:r>
            <a:r>
              <a:rPr lang="en-GB" dirty="0">
                <a:latin typeface="Times New Roman" panose="02020603050405020304" pitchFamily="18" charset="0"/>
                <a:ea typeface="Calibri" panose="020F0502020204030204" pitchFamily="34" charset="0"/>
                <a:cs typeface="Times New Roman" panose="02020603050405020304" pitchFamily="18" charset="0"/>
              </a:rPr>
              <a:t>can be observed there was an abrupt increase in crude oil prices between Mid-2006 to 2009 when it reached </a:t>
            </a:r>
            <a:r>
              <a:rPr lang="en-GB" dirty="0" smtClean="0">
                <a:latin typeface="Times New Roman" panose="02020603050405020304" pitchFamily="18" charset="0"/>
                <a:ea typeface="Calibri" panose="020F0502020204030204" pitchFamily="34" charset="0"/>
                <a:cs typeface="Times New Roman" panose="02020603050405020304" pitchFamily="18" charset="0"/>
              </a:rPr>
              <a:t>its peak</a:t>
            </a:r>
            <a:r>
              <a:rPr lang="en-GB" dirty="0">
                <a:latin typeface="Times New Roman" panose="02020603050405020304" pitchFamily="18" charset="0"/>
                <a:ea typeface="Calibri" panose="020F0502020204030204" pitchFamily="34" charset="0"/>
                <a:cs typeface="Times New Roman" panose="02020603050405020304" pitchFamily="18" charset="0"/>
              </a:rPr>
              <a:t>, and a vertical drop in the price. From 2016 however, there have been a steady increase and a </a:t>
            </a:r>
            <a:r>
              <a:rPr lang="en-GB" dirty="0" smtClean="0">
                <a:latin typeface="Times New Roman" panose="02020603050405020304" pitchFamily="18" charset="0"/>
                <a:ea typeface="Calibri" panose="020F0502020204030204" pitchFamily="34" charset="0"/>
                <a:cs typeface="Times New Roman" panose="02020603050405020304" pitchFamily="18" charset="0"/>
              </a:rPr>
              <a:t>slight fluctuation </a:t>
            </a:r>
            <a:r>
              <a:rPr lang="en-GB" dirty="0">
                <a:latin typeface="Times New Roman" panose="02020603050405020304" pitchFamily="18" charset="0"/>
                <a:ea typeface="Calibri" panose="020F0502020204030204" pitchFamily="34" charset="0"/>
                <a:cs typeface="Times New Roman" panose="02020603050405020304" pitchFamily="18" charset="0"/>
              </a:rPr>
              <a:t>in 2019. The forecasted values from late 2019 shows a gradual dip up until 2020</a:t>
            </a:r>
            <a:endParaRPr lang="en-US"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836631" y="3289168"/>
            <a:ext cx="6637020" cy="2319655"/>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7932924" y="3611113"/>
            <a:ext cx="3228975" cy="1997710"/>
          </a:xfrm>
          <a:prstGeom prst="rect">
            <a:avLst/>
          </a:prstGeom>
        </p:spPr>
      </p:pic>
    </p:spTree>
    <p:extLst>
      <p:ext uri="{BB962C8B-B14F-4D97-AF65-F5344CB8AC3E}">
        <p14:creationId xmlns:p14="http://schemas.microsoft.com/office/powerpoint/2010/main" val="744670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475449" y="284363"/>
            <a:ext cx="8560132" cy="549811"/>
          </a:xfrm>
          <a:prstGeom prst="roundRect">
            <a:avLst>
              <a:gd name="adj" fmla="val 50000"/>
            </a:avLst>
          </a:prstGeom>
          <a:solidFill>
            <a:srgbClr val="008000"/>
          </a:solidFill>
        </p:spPr>
        <p:txBody>
          <a:bodyPr wrap="none" lIns="91440" tIns="91440" bIns="91440" anchor="ctr" anchorCtr="0">
            <a:noAutofit/>
          </a:bodyPr>
          <a:lstStyle/>
          <a:p>
            <a:r>
              <a:rPr lang="en-GB" sz="1700" dirty="0" smtClean="0">
                <a:solidFill>
                  <a:schemeClr val="bg1"/>
                </a:solidFill>
                <a:latin typeface="Cooper Black" panose="0208090404030B020404" pitchFamily="18" charset="0"/>
                <a:cs typeface="Times New Roman" panose="02020603050405020304" pitchFamily="18" charset="0"/>
              </a:rPr>
              <a:t>PREDICTION OF BRENT CRUDE OIL PRICES USING MACHINE LEARNING</a:t>
            </a:r>
            <a:endParaRPr lang="en-GB" sz="1700" dirty="0">
              <a:solidFill>
                <a:schemeClr val="bg1"/>
              </a:solidFill>
              <a:latin typeface="Cooper Black" panose="0208090404030B020404" pitchFamily="18" charset="0"/>
              <a:cs typeface="Times New Roman" panose="02020603050405020304" pitchFamily="18" charset="0"/>
            </a:endParaRPr>
          </a:p>
        </p:txBody>
      </p:sp>
      <p:sp>
        <p:nvSpPr>
          <p:cNvPr id="3" name="Rounded Rectangle 2"/>
          <p:cNvSpPr/>
          <p:nvPr/>
        </p:nvSpPr>
        <p:spPr>
          <a:xfrm>
            <a:off x="-272023" y="1368628"/>
            <a:ext cx="3494943" cy="535490"/>
          </a:xfrm>
          <a:prstGeom prst="roundRect">
            <a:avLst>
              <a:gd name="adj" fmla="val 50000"/>
            </a:avLst>
          </a:prstGeom>
          <a:solidFill>
            <a:srgbClr val="008000"/>
          </a:solidFill>
        </p:spPr>
        <p:txBody>
          <a:bodyPr wrap="none" lIns="91440" tIns="91440" bIns="91440" anchor="ctr" anchorCtr="0">
            <a:noAutofit/>
          </a:bodyPr>
          <a:lstStyle/>
          <a:p>
            <a:pPr algn="ctr"/>
            <a:r>
              <a:rPr lang="en-US" sz="1600" dirty="0" smtClean="0">
                <a:solidFill>
                  <a:schemeClr val="bg1"/>
                </a:solidFill>
                <a:latin typeface="Cooper Black" panose="0208090404030B020404" pitchFamily="18" charset="0"/>
                <a:cs typeface="Times New Roman" panose="02020603050405020304" pitchFamily="18" charset="0"/>
              </a:rPr>
              <a:t>RESULT AND DISCUSSION</a:t>
            </a:r>
            <a:endParaRPr lang="en-US" sz="1600" dirty="0">
              <a:solidFill>
                <a:schemeClr val="bg1"/>
              </a:solidFill>
              <a:latin typeface="Cooper Black" panose="0208090404030B0204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08529" y="3202323"/>
            <a:ext cx="7960658" cy="2820035"/>
          </a:xfrm>
          <a:prstGeom prst="rect">
            <a:avLst/>
          </a:prstGeom>
        </p:spPr>
      </p:pic>
      <p:sp>
        <p:nvSpPr>
          <p:cNvPr id="5" name="Rectangle 4"/>
          <p:cNvSpPr/>
          <p:nvPr/>
        </p:nvSpPr>
        <p:spPr>
          <a:xfrm>
            <a:off x="537881" y="2134978"/>
            <a:ext cx="10730753" cy="646331"/>
          </a:xfrm>
          <a:prstGeom prst="rect">
            <a:avLst/>
          </a:prstGeom>
        </p:spPr>
        <p:txBody>
          <a:bodyPr wrap="square">
            <a:spAutoFit/>
          </a:bodyPr>
          <a:lstStyle/>
          <a:p>
            <a:r>
              <a:rPr lang="en-GB" dirty="0" smtClean="0">
                <a:latin typeface="Times New Roman" panose="02020603050405020304" pitchFamily="18" charset="0"/>
                <a:ea typeface="Calibri" panose="020F0502020204030204" pitchFamily="34" charset="0"/>
                <a:cs typeface="Times New Roman" panose="02020603050405020304" pitchFamily="18" charset="0"/>
              </a:rPr>
              <a:t>The Figure below shows the forecasted Brent Crude Oil Prices from 01-2017 to 01-2020, predicting a decline in Brent crude Prices from 10-2019 to 01-2020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9762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904449" y="445728"/>
            <a:ext cx="1980445" cy="549811"/>
          </a:xfrm>
          <a:prstGeom prst="roundRect">
            <a:avLst>
              <a:gd name="adj" fmla="val 50000"/>
            </a:avLst>
          </a:prstGeom>
          <a:solidFill>
            <a:srgbClr val="008000"/>
          </a:solidFill>
        </p:spPr>
        <p:txBody>
          <a:bodyPr wrap="none" lIns="91440" tIns="91440" bIns="91440" anchor="ctr" anchorCtr="0">
            <a:noAutofit/>
          </a:bodyPr>
          <a:lstStyle/>
          <a:p>
            <a:r>
              <a:rPr lang="en-GB" sz="1700" smtClean="0">
                <a:solidFill>
                  <a:schemeClr val="bg1"/>
                </a:solidFill>
                <a:latin typeface="Cooper Black" panose="0208090404030B020404" pitchFamily="18" charset="0"/>
                <a:cs typeface="Times New Roman" panose="02020603050405020304" pitchFamily="18" charset="0"/>
              </a:rPr>
              <a:t>CONCLUSION</a:t>
            </a:r>
            <a:endParaRPr lang="en-GB" sz="1700" dirty="0">
              <a:solidFill>
                <a:schemeClr val="bg1"/>
              </a:solidFill>
              <a:latin typeface="Cooper Black" panose="0208090404030B020404" pitchFamily="18" charset="0"/>
              <a:cs typeface="Times New Roman" panose="02020603050405020304" pitchFamily="18" charset="0"/>
            </a:endParaRPr>
          </a:p>
        </p:txBody>
      </p:sp>
      <p:sp>
        <p:nvSpPr>
          <p:cNvPr id="4" name="Rectangle 3"/>
          <p:cNvSpPr/>
          <p:nvPr/>
        </p:nvSpPr>
        <p:spPr>
          <a:xfrm>
            <a:off x="803096" y="1820307"/>
            <a:ext cx="8596398" cy="1015663"/>
          </a:xfrm>
          <a:prstGeom prst="rect">
            <a:avLst/>
          </a:prstGeom>
        </p:spPr>
        <p:txBody>
          <a:bodyPr wrap="square">
            <a:spAutoFit/>
          </a:bodyPr>
          <a:lstStyle/>
          <a:p>
            <a:pPr marL="285750" indent="-285750">
              <a:buFont typeface="Arial" panose="020B0604020202020204" pitchFamily="34" charset="0"/>
              <a:buChar char="•"/>
            </a:pPr>
            <a:r>
              <a:rPr lang="en-GB" sz="2000" dirty="0">
                <a:latin typeface="Times New Roman" panose="02020603050405020304" pitchFamily="18" charset="0"/>
                <a:ea typeface="Calibri" panose="020F0502020204030204" pitchFamily="34" charset="0"/>
              </a:rPr>
              <a:t>The survival of the Oil and gas industry through the fourth industrial revolution is dependent on how Artificial Intelligence, Big data and Internet of things technologies can be harnessed. </a:t>
            </a:r>
            <a:endParaRPr lang="en-US" sz="2000" dirty="0"/>
          </a:p>
        </p:txBody>
      </p:sp>
      <p:sp>
        <p:nvSpPr>
          <p:cNvPr id="5" name="Rectangle 4"/>
          <p:cNvSpPr/>
          <p:nvPr/>
        </p:nvSpPr>
        <p:spPr>
          <a:xfrm>
            <a:off x="803096" y="3334410"/>
            <a:ext cx="8619565" cy="3052118"/>
          </a:xfrm>
          <a:prstGeom prst="rect">
            <a:avLst/>
          </a:prstGeom>
        </p:spPr>
        <p:txBody>
          <a:bodyPr wrap="square">
            <a:spAutoFit/>
          </a:bodyPr>
          <a:lstStyle/>
          <a:p>
            <a:pPr marL="285750" marR="0" indent="-285750">
              <a:lnSpc>
                <a:spcPct val="115000"/>
              </a:lnSpc>
              <a:spcBef>
                <a:spcPts val="0"/>
              </a:spcBef>
              <a:spcAft>
                <a:spcPts val="1000"/>
              </a:spcAft>
              <a:buFont typeface="Arial" panose="020B0604020202020204" pitchFamily="34" charset="0"/>
              <a:buChar char="•"/>
            </a:pPr>
            <a:r>
              <a:rPr lang="en-GB" sz="2000" dirty="0">
                <a:latin typeface="Times New Roman" panose="02020603050405020304" pitchFamily="18" charset="0"/>
                <a:ea typeface="Calibri" panose="020F0502020204030204" pitchFamily="34" charset="0"/>
                <a:cs typeface="Times New Roman" panose="02020603050405020304" pitchFamily="18" charset="0"/>
              </a:rPr>
              <a:t>Furthermore, the exploitation of these technologies can see Oil and Gas companies create value that is based on innovation hence leading to a competitive and sustainable advantage. </a:t>
            </a:r>
            <a:endParaRPr lang="en-GB"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1000"/>
              </a:spcAft>
              <a:buFont typeface="Arial" panose="020B0604020202020204" pitchFamily="34" charset="0"/>
              <a:buChar char="•"/>
            </a:pPr>
            <a:r>
              <a:rPr lang="en-GB" sz="2000" dirty="0" smtClean="0">
                <a:latin typeface="Times New Roman" panose="02020603050405020304" pitchFamily="18" charset="0"/>
                <a:ea typeface="Calibri" panose="020F0502020204030204" pitchFamily="34" charset="0"/>
                <a:cs typeface="Times New Roman" panose="02020603050405020304" pitchFamily="18" charset="0"/>
              </a:rPr>
              <a:t>Although </a:t>
            </a:r>
            <a:r>
              <a:rPr lang="en-GB" sz="2000" dirty="0">
                <a:latin typeface="Times New Roman" panose="02020603050405020304" pitchFamily="18" charset="0"/>
                <a:ea typeface="Calibri" panose="020F0502020204030204" pitchFamily="34" charset="0"/>
                <a:cs typeface="Times New Roman" panose="02020603050405020304" pitchFamily="18" charset="0"/>
              </a:rPr>
              <a:t>the application of these technologies in the upstream sector have been very appreciative however, the midstream and downstream sector seem not to have gotten a good grasp of its application in their operation. It’s therefore encouraged that more R&amp;D investments should be made in these sectors to provide a cleaner energy for sustainability.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9428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5"/>
          <p:cNvSpPr>
            <a:spLocks/>
          </p:cNvSpPr>
          <p:nvPr/>
        </p:nvSpPr>
        <p:spPr bwMode="auto">
          <a:xfrm>
            <a:off x="5914073" y="6517970"/>
            <a:ext cx="137348" cy="110988"/>
          </a:xfrm>
          <a:custGeom>
            <a:avLst/>
            <a:gdLst>
              <a:gd name="T0" fmla="*/ 382 w 382"/>
              <a:gd name="T1" fmla="*/ 36 h 306"/>
              <a:gd name="T2" fmla="*/ 337 w 382"/>
              <a:gd name="T3" fmla="*/ 49 h 306"/>
              <a:gd name="T4" fmla="*/ 372 w 382"/>
              <a:gd name="T5" fmla="*/ 6 h 306"/>
              <a:gd name="T6" fmla="*/ 322 w 382"/>
              <a:gd name="T7" fmla="*/ 25 h 306"/>
              <a:gd name="T8" fmla="*/ 265 w 382"/>
              <a:gd name="T9" fmla="*/ 0 h 306"/>
              <a:gd name="T10" fmla="*/ 186 w 382"/>
              <a:gd name="T11" fmla="*/ 77 h 306"/>
              <a:gd name="T12" fmla="*/ 188 w 382"/>
              <a:gd name="T13" fmla="*/ 95 h 306"/>
              <a:gd name="T14" fmla="*/ 27 w 382"/>
              <a:gd name="T15" fmla="*/ 14 h 306"/>
              <a:gd name="T16" fmla="*/ 16 w 382"/>
              <a:gd name="T17" fmla="*/ 53 h 306"/>
              <a:gd name="T18" fmla="*/ 51 w 382"/>
              <a:gd name="T19" fmla="*/ 117 h 306"/>
              <a:gd name="T20" fmla="*/ 15 w 382"/>
              <a:gd name="T21" fmla="*/ 108 h 306"/>
              <a:gd name="T22" fmla="*/ 15 w 382"/>
              <a:gd name="T23" fmla="*/ 109 h 306"/>
              <a:gd name="T24" fmla="*/ 21 w 382"/>
              <a:gd name="T25" fmla="*/ 137 h 306"/>
              <a:gd name="T26" fmla="*/ 78 w 382"/>
              <a:gd name="T27" fmla="*/ 184 h 306"/>
              <a:gd name="T28" fmla="*/ 58 w 382"/>
              <a:gd name="T29" fmla="*/ 187 h 306"/>
              <a:gd name="T30" fmla="*/ 43 w 382"/>
              <a:gd name="T31" fmla="*/ 186 h 306"/>
              <a:gd name="T32" fmla="*/ 116 w 382"/>
              <a:gd name="T33" fmla="*/ 239 h 306"/>
              <a:gd name="T34" fmla="*/ 19 w 382"/>
              <a:gd name="T35" fmla="*/ 272 h 306"/>
              <a:gd name="T36" fmla="*/ 0 w 382"/>
              <a:gd name="T37" fmla="*/ 271 h 306"/>
              <a:gd name="T38" fmla="*/ 120 w 382"/>
              <a:gd name="T39" fmla="*/ 306 h 306"/>
              <a:gd name="T40" fmla="*/ 338 w 382"/>
              <a:gd name="T41" fmla="*/ 133 h 306"/>
              <a:gd name="T42" fmla="*/ 343 w 382"/>
              <a:gd name="T43" fmla="*/ 86 h 306"/>
              <a:gd name="T44" fmla="*/ 343 w 382"/>
              <a:gd name="T45" fmla="*/ 76 h 306"/>
              <a:gd name="T46" fmla="*/ 382 w 382"/>
              <a:gd name="T47" fmla="*/ 3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2" h="306">
                <a:moveTo>
                  <a:pt x="382" y="36"/>
                </a:moveTo>
                <a:cubicBezTo>
                  <a:pt x="368" y="43"/>
                  <a:pt x="353" y="47"/>
                  <a:pt x="337" y="49"/>
                </a:cubicBezTo>
                <a:cubicBezTo>
                  <a:pt x="353" y="39"/>
                  <a:pt x="366" y="24"/>
                  <a:pt x="372" y="6"/>
                </a:cubicBezTo>
                <a:cubicBezTo>
                  <a:pt x="356" y="15"/>
                  <a:pt x="340" y="21"/>
                  <a:pt x="322" y="25"/>
                </a:cubicBezTo>
                <a:cubicBezTo>
                  <a:pt x="308" y="10"/>
                  <a:pt x="287" y="0"/>
                  <a:pt x="265" y="0"/>
                </a:cubicBezTo>
                <a:cubicBezTo>
                  <a:pt x="221" y="0"/>
                  <a:pt x="186" y="35"/>
                  <a:pt x="186" y="77"/>
                </a:cubicBezTo>
                <a:cubicBezTo>
                  <a:pt x="186" y="83"/>
                  <a:pt x="187" y="89"/>
                  <a:pt x="188" y="95"/>
                </a:cubicBezTo>
                <a:cubicBezTo>
                  <a:pt x="123" y="92"/>
                  <a:pt x="65" y="61"/>
                  <a:pt x="27" y="14"/>
                </a:cubicBezTo>
                <a:cubicBezTo>
                  <a:pt x="20" y="26"/>
                  <a:pt x="16" y="39"/>
                  <a:pt x="16" y="53"/>
                </a:cubicBezTo>
                <a:cubicBezTo>
                  <a:pt x="16" y="80"/>
                  <a:pt x="30" y="104"/>
                  <a:pt x="51" y="117"/>
                </a:cubicBezTo>
                <a:cubicBezTo>
                  <a:pt x="38" y="117"/>
                  <a:pt x="26" y="113"/>
                  <a:pt x="15" y="108"/>
                </a:cubicBezTo>
                <a:cubicBezTo>
                  <a:pt x="15" y="108"/>
                  <a:pt x="15" y="108"/>
                  <a:pt x="15" y="109"/>
                </a:cubicBezTo>
                <a:cubicBezTo>
                  <a:pt x="15" y="119"/>
                  <a:pt x="17" y="128"/>
                  <a:pt x="21" y="137"/>
                </a:cubicBezTo>
                <a:cubicBezTo>
                  <a:pt x="30" y="161"/>
                  <a:pt x="52" y="179"/>
                  <a:pt x="78" y="184"/>
                </a:cubicBezTo>
                <a:cubicBezTo>
                  <a:pt x="72" y="186"/>
                  <a:pt x="65" y="187"/>
                  <a:pt x="58" y="187"/>
                </a:cubicBezTo>
                <a:cubicBezTo>
                  <a:pt x="52" y="187"/>
                  <a:pt x="48" y="187"/>
                  <a:pt x="43" y="186"/>
                </a:cubicBezTo>
                <a:cubicBezTo>
                  <a:pt x="53" y="216"/>
                  <a:pt x="82" y="239"/>
                  <a:pt x="116" y="239"/>
                </a:cubicBezTo>
                <a:cubicBezTo>
                  <a:pt x="89" y="260"/>
                  <a:pt x="55" y="272"/>
                  <a:pt x="19" y="272"/>
                </a:cubicBezTo>
                <a:cubicBezTo>
                  <a:pt x="12" y="272"/>
                  <a:pt x="6" y="272"/>
                  <a:pt x="0" y="271"/>
                </a:cubicBezTo>
                <a:cubicBezTo>
                  <a:pt x="35" y="293"/>
                  <a:pt x="76" y="306"/>
                  <a:pt x="120" y="306"/>
                </a:cubicBezTo>
                <a:cubicBezTo>
                  <a:pt x="243" y="306"/>
                  <a:pt x="318" y="221"/>
                  <a:pt x="338" y="133"/>
                </a:cubicBezTo>
                <a:cubicBezTo>
                  <a:pt x="341" y="117"/>
                  <a:pt x="343" y="102"/>
                  <a:pt x="343" y="86"/>
                </a:cubicBezTo>
                <a:cubicBezTo>
                  <a:pt x="343" y="83"/>
                  <a:pt x="343" y="80"/>
                  <a:pt x="343" y="76"/>
                </a:cubicBezTo>
                <a:cubicBezTo>
                  <a:pt x="358" y="65"/>
                  <a:pt x="372" y="52"/>
                  <a:pt x="382" y="36"/>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 name="Title 1"/>
          <p:cNvSpPr txBox="1">
            <a:spLocks/>
          </p:cNvSpPr>
          <p:nvPr/>
        </p:nvSpPr>
        <p:spPr>
          <a:xfrm>
            <a:off x="7537045" y="1039931"/>
            <a:ext cx="4064880" cy="3166958"/>
          </a:xfrm>
          <a:prstGeom prst="rect">
            <a:avLst/>
          </a:prstGeom>
        </p:spPr>
        <p:txBody>
          <a:bodyPr>
            <a:normAutofit/>
          </a:bodyPr>
          <a:lstStyle>
            <a:lvl1pPr algn="l" defTabSz="914400" rtl="0" eaLnBrk="1" latinLnBrk="0" hangingPunct="1">
              <a:lnSpc>
                <a:spcPct val="90000"/>
              </a:lnSpc>
              <a:spcBef>
                <a:spcPct val="0"/>
              </a:spcBef>
              <a:buNone/>
              <a:defRPr lang="en-US" sz="3600" kern="1200" dirty="0" smtClean="0">
                <a:solidFill>
                  <a:schemeClr val="bg1"/>
                </a:solidFill>
                <a:latin typeface="+mj-lt"/>
                <a:ea typeface="+mj-ea"/>
                <a:cs typeface="+mj-cs"/>
              </a:defRPr>
            </a:lvl1pPr>
          </a:lstStyle>
          <a:p>
            <a:r>
              <a:rPr lang="en-US" sz="6600" dirty="0" smtClean="0">
                <a:solidFill>
                  <a:srgbClr val="00B050"/>
                </a:solidFill>
                <a:latin typeface="Rockwell Extra Bold" panose="02060903040505020403" pitchFamily="18" charset="0"/>
              </a:rPr>
              <a:t>THANK </a:t>
            </a:r>
            <a:br>
              <a:rPr lang="en-US" sz="6600" dirty="0" smtClean="0">
                <a:solidFill>
                  <a:srgbClr val="00B050"/>
                </a:solidFill>
                <a:latin typeface="Rockwell Extra Bold" panose="02060903040505020403" pitchFamily="18" charset="0"/>
              </a:rPr>
            </a:br>
            <a:r>
              <a:rPr lang="en-US" sz="6600" dirty="0" smtClean="0">
                <a:solidFill>
                  <a:srgbClr val="00B050"/>
                </a:solidFill>
                <a:latin typeface="Rockwell Extra Bold" panose="02060903040505020403" pitchFamily="18" charset="0"/>
              </a:rPr>
              <a:t>        YOU</a:t>
            </a:r>
            <a:br>
              <a:rPr lang="en-US" sz="6600" dirty="0" smtClean="0">
                <a:solidFill>
                  <a:srgbClr val="00B050"/>
                </a:solidFill>
                <a:latin typeface="Rockwell Extra Bold" panose="02060903040505020403" pitchFamily="18" charset="0"/>
              </a:rPr>
            </a:br>
            <a:endParaRPr lang="en-US" sz="6600" dirty="0">
              <a:solidFill>
                <a:srgbClr val="00B05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7160" y="6059347"/>
            <a:ext cx="492752" cy="492752"/>
          </a:xfrm>
          <a:prstGeom prst="rect">
            <a:avLst/>
          </a:prstGeom>
        </p:spPr>
      </p:pic>
      <p:sp>
        <p:nvSpPr>
          <p:cNvPr id="5" name="TextBox 4"/>
          <p:cNvSpPr txBox="1"/>
          <p:nvPr/>
        </p:nvSpPr>
        <p:spPr>
          <a:xfrm>
            <a:off x="7537045" y="4023184"/>
            <a:ext cx="4120637" cy="369332"/>
          </a:xfrm>
          <a:prstGeom prst="rect">
            <a:avLst/>
          </a:prstGeom>
          <a:noFill/>
        </p:spPr>
        <p:txBody>
          <a:bodyPr wrap="square" rtlCol="0">
            <a:spAutoFit/>
          </a:bodyPr>
          <a:lstStyle/>
          <a:p>
            <a:r>
              <a:rPr lang="en-US" b="1" dirty="0" smtClean="0">
                <a:solidFill>
                  <a:srgbClr val="00B050"/>
                </a:solidFill>
              </a:rPr>
              <a:t>Nathaniel </a:t>
            </a:r>
            <a:r>
              <a:rPr lang="en-US" b="1" dirty="0" err="1" smtClean="0">
                <a:solidFill>
                  <a:srgbClr val="00B050"/>
                </a:solidFill>
              </a:rPr>
              <a:t>Adebowale</a:t>
            </a:r>
            <a:r>
              <a:rPr lang="en-US" b="1" dirty="0">
                <a:solidFill>
                  <a:srgbClr val="00B050"/>
                </a:solidFill>
              </a:rPr>
              <a:t> </a:t>
            </a:r>
            <a:r>
              <a:rPr lang="en-US" b="1" dirty="0" smtClean="0">
                <a:solidFill>
                  <a:srgbClr val="00B050"/>
                </a:solidFill>
              </a:rPr>
              <a:t>ABEGUNDE</a:t>
            </a:r>
            <a:endParaRPr lang="en-US" b="1" dirty="0">
              <a:solidFill>
                <a:srgbClr val="00B050"/>
              </a:solidFill>
            </a:endParaRPr>
          </a:p>
        </p:txBody>
      </p:sp>
      <p:sp>
        <p:nvSpPr>
          <p:cNvPr id="6" name="TextBox 5"/>
          <p:cNvSpPr txBox="1"/>
          <p:nvPr/>
        </p:nvSpPr>
        <p:spPr>
          <a:xfrm>
            <a:off x="5867293" y="4656695"/>
            <a:ext cx="6522235" cy="369332"/>
          </a:xfrm>
          <a:prstGeom prst="rect">
            <a:avLst/>
          </a:prstGeom>
          <a:noFill/>
        </p:spPr>
        <p:txBody>
          <a:bodyPr wrap="none" rtlCol="0">
            <a:spAutoFit/>
          </a:bodyPr>
          <a:lstStyle/>
          <a:p>
            <a:r>
              <a:rPr lang="en-US" b="1" dirty="0" smtClean="0">
                <a:solidFill>
                  <a:srgbClr val="00B050"/>
                </a:solidFill>
              </a:rPr>
              <a:t>DEPARTMENT OF GEOLOGY, UNIVERSITY OF IBADAN</a:t>
            </a:r>
            <a:endParaRPr lang="en-US" b="1" dirty="0">
              <a:solidFill>
                <a:srgbClr val="00B050"/>
              </a:solidFill>
            </a:endParaRPr>
          </a:p>
        </p:txBody>
      </p:sp>
      <p:sp>
        <p:nvSpPr>
          <p:cNvPr id="7" name="TextBox 6"/>
          <p:cNvSpPr txBox="1"/>
          <p:nvPr/>
        </p:nvSpPr>
        <p:spPr>
          <a:xfrm>
            <a:off x="5429776" y="5113231"/>
            <a:ext cx="5598584" cy="369332"/>
          </a:xfrm>
          <a:prstGeom prst="rect">
            <a:avLst/>
          </a:prstGeom>
          <a:noFill/>
        </p:spPr>
        <p:txBody>
          <a:bodyPr wrap="none" rtlCol="0">
            <a:spAutoFit/>
          </a:bodyPr>
          <a:lstStyle/>
          <a:p>
            <a:pPr algn="ctr"/>
            <a:r>
              <a:rPr lang="en-US" b="1" dirty="0" smtClean="0">
                <a:solidFill>
                  <a:srgbClr val="00B050"/>
                </a:solidFill>
                <a:hlinkClick r:id="rId3"/>
              </a:rPr>
              <a:t>aabegunde063@stu.ui.edu.ng</a:t>
            </a:r>
            <a:r>
              <a:rPr lang="en-US" b="1" dirty="0">
                <a:solidFill>
                  <a:srgbClr val="00B050"/>
                </a:solidFill>
              </a:rPr>
              <a:t> </a:t>
            </a:r>
            <a:r>
              <a:rPr lang="en-US" b="1" dirty="0" smtClean="0">
                <a:solidFill>
                  <a:srgbClr val="00B050"/>
                </a:solidFill>
              </a:rPr>
              <a:t>, </a:t>
            </a:r>
            <a:r>
              <a:rPr lang="en-US" b="1" dirty="0" smtClean="0">
                <a:solidFill>
                  <a:srgbClr val="00B050"/>
                </a:solidFill>
                <a:hlinkClick r:id="rId4"/>
              </a:rPr>
              <a:t>aanathaniel@gmail.com</a:t>
            </a:r>
            <a:r>
              <a:rPr lang="en-US" b="1" dirty="0" smtClean="0">
                <a:solidFill>
                  <a:srgbClr val="00B050"/>
                </a:solidFill>
              </a:rPr>
              <a:t> </a:t>
            </a:r>
            <a:endParaRPr lang="en-US" b="1" dirty="0">
              <a:solidFill>
                <a:srgbClr val="00B050"/>
              </a:solidFill>
            </a:endParaRPr>
          </a:p>
        </p:txBody>
      </p:sp>
      <p:sp>
        <p:nvSpPr>
          <p:cNvPr id="8" name="TextBox 7"/>
          <p:cNvSpPr txBox="1"/>
          <p:nvPr/>
        </p:nvSpPr>
        <p:spPr>
          <a:xfrm>
            <a:off x="9128410" y="5602811"/>
            <a:ext cx="1965603" cy="369332"/>
          </a:xfrm>
          <a:prstGeom prst="rect">
            <a:avLst/>
          </a:prstGeom>
          <a:noFill/>
        </p:spPr>
        <p:txBody>
          <a:bodyPr wrap="none" rtlCol="0">
            <a:spAutoFit/>
          </a:bodyPr>
          <a:lstStyle/>
          <a:p>
            <a:r>
              <a:rPr lang="en-US" b="1" dirty="0" smtClean="0">
                <a:solidFill>
                  <a:srgbClr val="00B050"/>
                </a:solidFill>
              </a:rPr>
              <a:t>+2348103617151</a:t>
            </a:r>
            <a:endParaRPr lang="en-US" b="1" dirty="0">
              <a:solidFill>
                <a:srgbClr val="00B050"/>
              </a:solidFill>
            </a:endParaRPr>
          </a:p>
        </p:txBody>
      </p:sp>
      <p:sp>
        <p:nvSpPr>
          <p:cNvPr id="9" name="TextBox 8"/>
          <p:cNvSpPr txBox="1"/>
          <p:nvPr/>
        </p:nvSpPr>
        <p:spPr>
          <a:xfrm>
            <a:off x="7884032" y="6092391"/>
            <a:ext cx="3339504" cy="369332"/>
          </a:xfrm>
          <a:prstGeom prst="rect">
            <a:avLst/>
          </a:prstGeom>
          <a:noFill/>
        </p:spPr>
        <p:txBody>
          <a:bodyPr wrap="none" rtlCol="0">
            <a:spAutoFit/>
          </a:bodyPr>
          <a:lstStyle/>
          <a:p>
            <a:r>
              <a:rPr lang="en-US" b="1" dirty="0" smtClean="0">
                <a:solidFill>
                  <a:srgbClr val="00B050"/>
                </a:solidFill>
              </a:rPr>
              <a:t>www.linkedin.com/in/abenath</a:t>
            </a:r>
            <a:endParaRPr lang="en-US" b="1" dirty="0">
              <a:solidFill>
                <a:srgbClr val="00B050"/>
              </a:solidFill>
            </a:endParaRPr>
          </a:p>
        </p:txBody>
      </p:sp>
      <p:sp>
        <p:nvSpPr>
          <p:cNvPr id="10" name="Freeform 52"/>
          <p:cNvSpPr>
            <a:spLocks noEditPoints="1"/>
          </p:cNvSpPr>
          <p:nvPr/>
        </p:nvSpPr>
        <p:spPr bwMode="auto">
          <a:xfrm>
            <a:off x="11012666" y="5206023"/>
            <a:ext cx="421740" cy="276540"/>
          </a:xfrm>
          <a:custGeom>
            <a:avLst/>
            <a:gdLst>
              <a:gd name="T0" fmla="*/ 17 w 330"/>
              <a:gd name="T1" fmla="*/ 216 h 216"/>
              <a:gd name="T2" fmla="*/ 313 w 330"/>
              <a:gd name="T3" fmla="*/ 216 h 216"/>
              <a:gd name="T4" fmla="*/ 330 w 330"/>
              <a:gd name="T5" fmla="*/ 199 h 216"/>
              <a:gd name="T6" fmla="*/ 330 w 330"/>
              <a:gd name="T7" fmla="*/ 17 h 216"/>
              <a:gd name="T8" fmla="*/ 313 w 330"/>
              <a:gd name="T9" fmla="*/ 0 h 216"/>
              <a:gd name="T10" fmla="*/ 17 w 330"/>
              <a:gd name="T11" fmla="*/ 0 h 216"/>
              <a:gd name="T12" fmla="*/ 0 w 330"/>
              <a:gd name="T13" fmla="*/ 17 h 216"/>
              <a:gd name="T14" fmla="*/ 0 w 330"/>
              <a:gd name="T15" fmla="*/ 199 h 216"/>
              <a:gd name="T16" fmla="*/ 17 w 330"/>
              <a:gd name="T17" fmla="*/ 216 h 216"/>
              <a:gd name="T18" fmla="*/ 29 w 330"/>
              <a:gd name="T19" fmla="*/ 48 h 216"/>
              <a:gd name="T20" fmla="*/ 27 w 330"/>
              <a:gd name="T21" fmla="*/ 32 h 216"/>
              <a:gd name="T22" fmla="*/ 43 w 330"/>
              <a:gd name="T23" fmla="*/ 31 h 216"/>
              <a:gd name="T24" fmla="*/ 165 w 330"/>
              <a:gd name="T25" fmla="*/ 132 h 216"/>
              <a:gd name="T26" fmla="*/ 288 w 330"/>
              <a:gd name="T27" fmla="*/ 31 h 216"/>
              <a:gd name="T28" fmla="*/ 303 w 330"/>
              <a:gd name="T29" fmla="*/ 32 h 216"/>
              <a:gd name="T30" fmla="*/ 302 w 330"/>
              <a:gd name="T31" fmla="*/ 48 h 216"/>
              <a:gd name="T32" fmla="*/ 227 w 330"/>
              <a:gd name="T33" fmla="*/ 110 h 216"/>
              <a:gd name="T34" fmla="*/ 302 w 330"/>
              <a:gd name="T35" fmla="*/ 171 h 216"/>
              <a:gd name="T36" fmla="*/ 303 w 330"/>
              <a:gd name="T37" fmla="*/ 187 h 216"/>
              <a:gd name="T38" fmla="*/ 295 w 330"/>
              <a:gd name="T39" fmla="*/ 191 h 216"/>
              <a:gd name="T40" fmla="*/ 288 w 330"/>
              <a:gd name="T41" fmla="*/ 188 h 216"/>
              <a:gd name="T42" fmla="*/ 210 w 330"/>
              <a:gd name="T43" fmla="*/ 124 h 216"/>
              <a:gd name="T44" fmla="*/ 172 w 330"/>
              <a:gd name="T45" fmla="*/ 155 h 216"/>
              <a:gd name="T46" fmla="*/ 165 w 330"/>
              <a:gd name="T47" fmla="*/ 158 h 216"/>
              <a:gd name="T48" fmla="*/ 158 w 330"/>
              <a:gd name="T49" fmla="*/ 155 h 216"/>
              <a:gd name="T50" fmla="*/ 120 w 330"/>
              <a:gd name="T51" fmla="*/ 124 h 216"/>
              <a:gd name="T52" fmla="*/ 43 w 330"/>
              <a:gd name="T53" fmla="*/ 188 h 216"/>
              <a:gd name="T54" fmla="*/ 27 w 330"/>
              <a:gd name="T55" fmla="*/ 187 h 216"/>
              <a:gd name="T56" fmla="*/ 29 w 330"/>
              <a:gd name="T57" fmla="*/ 171 h 216"/>
              <a:gd name="T58" fmla="*/ 103 w 330"/>
              <a:gd name="T59" fmla="*/ 110 h 216"/>
              <a:gd name="T60" fmla="*/ 29 w 330"/>
              <a:gd name="T61" fmla="*/ 4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0" h="216">
                <a:moveTo>
                  <a:pt x="17" y="216"/>
                </a:moveTo>
                <a:cubicBezTo>
                  <a:pt x="313" y="216"/>
                  <a:pt x="313" y="216"/>
                  <a:pt x="313" y="216"/>
                </a:cubicBezTo>
                <a:cubicBezTo>
                  <a:pt x="323" y="216"/>
                  <a:pt x="330" y="208"/>
                  <a:pt x="330" y="199"/>
                </a:cubicBezTo>
                <a:cubicBezTo>
                  <a:pt x="330" y="17"/>
                  <a:pt x="330" y="17"/>
                  <a:pt x="330" y="17"/>
                </a:cubicBezTo>
                <a:cubicBezTo>
                  <a:pt x="330" y="8"/>
                  <a:pt x="323" y="0"/>
                  <a:pt x="313" y="0"/>
                </a:cubicBezTo>
                <a:cubicBezTo>
                  <a:pt x="17" y="0"/>
                  <a:pt x="17" y="0"/>
                  <a:pt x="17" y="0"/>
                </a:cubicBezTo>
                <a:cubicBezTo>
                  <a:pt x="8" y="0"/>
                  <a:pt x="0" y="8"/>
                  <a:pt x="0" y="17"/>
                </a:cubicBezTo>
                <a:cubicBezTo>
                  <a:pt x="0" y="199"/>
                  <a:pt x="0" y="199"/>
                  <a:pt x="0" y="199"/>
                </a:cubicBezTo>
                <a:cubicBezTo>
                  <a:pt x="0" y="208"/>
                  <a:pt x="8" y="216"/>
                  <a:pt x="17" y="216"/>
                </a:cubicBezTo>
                <a:close/>
                <a:moveTo>
                  <a:pt x="29" y="48"/>
                </a:moveTo>
                <a:cubicBezTo>
                  <a:pt x="24" y="44"/>
                  <a:pt x="23" y="37"/>
                  <a:pt x="27" y="32"/>
                </a:cubicBezTo>
                <a:cubicBezTo>
                  <a:pt x="31" y="27"/>
                  <a:pt x="38" y="27"/>
                  <a:pt x="43" y="31"/>
                </a:cubicBezTo>
                <a:cubicBezTo>
                  <a:pt x="165" y="132"/>
                  <a:pt x="165" y="132"/>
                  <a:pt x="165" y="132"/>
                </a:cubicBezTo>
                <a:cubicBezTo>
                  <a:pt x="288" y="31"/>
                  <a:pt x="288" y="31"/>
                  <a:pt x="288" y="31"/>
                </a:cubicBezTo>
                <a:cubicBezTo>
                  <a:pt x="292" y="27"/>
                  <a:pt x="300" y="27"/>
                  <a:pt x="303" y="32"/>
                </a:cubicBezTo>
                <a:cubicBezTo>
                  <a:pt x="307" y="37"/>
                  <a:pt x="307" y="44"/>
                  <a:pt x="302" y="48"/>
                </a:cubicBezTo>
                <a:cubicBezTo>
                  <a:pt x="227" y="110"/>
                  <a:pt x="227" y="110"/>
                  <a:pt x="227" y="110"/>
                </a:cubicBezTo>
                <a:cubicBezTo>
                  <a:pt x="302" y="171"/>
                  <a:pt x="302" y="171"/>
                  <a:pt x="302" y="171"/>
                </a:cubicBezTo>
                <a:cubicBezTo>
                  <a:pt x="307" y="175"/>
                  <a:pt x="307" y="182"/>
                  <a:pt x="303" y="187"/>
                </a:cubicBezTo>
                <a:cubicBezTo>
                  <a:pt x="301" y="189"/>
                  <a:pt x="298" y="191"/>
                  <a:pt x="295" y="191"/>
                </a:cubicBezTo>
                <a:cubicBezTo>
                  <a:pt x="292" y="191"/>
                  <a:pt x="290" y="190"/>
                  <a:pt x="288" y="188"/>
                </a:cubicBezTo>
                <a:cubicBezTo>
                  <a:pt x="210" y="124"/>
                  <a:pt x="210" y="124"/>
                  <a:pt x="210" y="124"/>
                </a:cubicBezTo>
                <a:cubicBezTo>
                  <a:pt x="172" y="155"/>
                  <a:pt x="172" y="155"/>
                  <a:pt x="172" y="155"/>
                </a:cubicBezTo>
                <a:cubicBezTo>
                  <a:pt x="170" y="157"/>
                  <a:pt x="168" y="158"/>
                  <a:pt x="165" y="158"/>
                </a:cubicBezTo>
                <a:cubicBezTo>
                  <a:pt x="163" y="158"/>
                  <a:pt x="160" y="157"/>
                  <a:pt x="158" y="155"/>
                </a:cubicBezTo>
                <a:cubicBezTo>
                  <a:pt x="120" y="124"/>
                  <a:pt x="120" y="124"/>
                  <a:pt x="120" y="124"/>
                </a:cubicBezTo>
                <a:cubicBezTo>
                  <a:pt x="43" y="188"/>
                  <a:pt x="43" y="188"/>
                  <a:pt x="43" y="188"/>
                </a:cubicBezTo>
                <a:cubicBezTo>
                  <a:pt x="38" y="192"/>
                  <a:pt x="31" y="191"/>
                  <a:pt x="27" y="187"/>
                </a:cubicBezTo>
                <a:cubicBezTo>
                  <a:pt x="23" y="182"/>
                  <a:pt x="24" y="175"/>
                  <a:pt x="29" y="171"/>
                </a:cubicBezTo>
                <a:cubicBezTo>
                  <a:pt x="103" y="110"/>
                  <a:pt x="103" y="110"/>
                  <a:pt x="103" y="110"/>
                </a:cubicBezTo>
                <a:cubicBezTo>
                  <a:pt x="29" y="48"/>
                  <a:pt x="29" y="48"/>
                  <a:pt x="29" y="48"/>
                </a:cubicBezTo>
                <a:close/>
              </a:path>
            </a:pathLst>
          </a:custGeom>
          <a:solidFill>
            <a:srgbClr val="00B050"/>
          </a:solidFill>
          <a:ln>
            <a:noFill/>
          </a:ln>
          <a:extLst/>
        </p:spPr>
        <p:txBody>
          <a:bodyPr vert="horz" wrap="square" lIns="45714" tIns="22857" rIns="45714" bIns="22857" numCol="1" anchor="t" anchorCtr="0" compatLnSpc="1">
            <a:prstTxWarp prst="textNoShape">
              <a:avLst/>
            </a:prstTxWarp>
          </a:bodyPr>
          <a:lstStyle/>
          <a:p>
            <a:pPr algn="r"/>
            <a:endParaRPr lang="en-US" sz="900"/>
          </a:p>
        </p:txBody>
      </p:sp>
      <p:grpSp>
        <p:nvGrpSpPr>
          <p:cNvPr id="11" name="Group 10"/>
          <p:cNvGrpSpPr/>
          <p:nvPr/>
        </p:nvGrpSpPr>
        <p:grpSpPr>
          <a:xfrm>
            <a:off x="11095825" y="5533516"/>
            <a:ext cx="338581" cy="491701"/>
            <a:chOff x="18194338" y="293688"/>
            <a:chExt cx="814387" cy="1182688"/>
          </a:xfrm>
          <a:solidFill>
            <a:srgbClr val="00B050"/>
          </a:solidFill>
        </p:grpSpPr>
        <p:sp>
          <p:nvSpPr>
            <p:cNvPr id="12" name="Freeform 14"/>
            <p:cNvSpPr>
              <a:spLocks noEditPoints="1"/>
            </p:cNvSpPr>
            <p:nvPr/>
          </p:nvSpPr>
          <p:spPr bwMode="auto">
            <a:xfrm>
              <a:off x="18194338" y="293688"/>
              <a:ext cx="666750" cy="1182688"/>
            </a:xfrm>
            <a:custGeom>
              <a:avLst/>
              <a:gdLst>
                <a:gd name="T0" fmla="*/ 4 w 420"/>
                <a:gd name="T1" fmla="*/ 714 h 745"/>
                <a:gd name="T2" fmla="*/ 9 w 420"/>
                <a:gd name="T3" fmla="*/ 722 h 745"/>
                <a:gd name="T4" fmla="*/ 15 w 420"/>
                <a:gd name="T5" fmla="*/ 730 h 745"/>
                <a:gd name="T6" fmla="*/ 23 w 420"/>
                <a:gd name="T7" fmla="*/ 738 h 745"/>
                <a:gd name="T8" fmla="*/ 31 w 420"/>
                <a:gd name="T9" fmla="*/ 741 h 745"/>
                <a:gd name="T10" fmla="*/ 40 w 420"/>
                <a:gd name="T11" fmla="*/ 743 h 745"/>
                <a:gd name="T12" fmla="*/ 52 w 420"/>
                <a:gd name="T13" fmla="*/ 745 h 745"/>
                <a:gd name="T14" fmla="*/ 375 w 420"/>
                <a:gd name="T15" fmla="*/ 745 h 745"/>
                <a:gd name="T16" fmla="*/ 385 w 420"/>
                <a:gd name="T17" fmla="*/ 743 h 745"/>
                <a:gd name="T18" fmla="*/ 393 w 420"/>
                <a:gd name="T19" fmla="*/ 740 h 745"/>
                <a:gd name="T20" fmla="*/ 402 w 420"/>
                <a:gd name="T21" fmla="*/ 734 h 745"/>
                <a:gd name="T22" fmla="*/ 408 w 420"/>
                <a:gd name="T23" fmla="*/ 726 h 745"/>
                <a:gd name="T24" fmla="*/ 414 w 420"/>
                <a:gd name="T25" fmla="*/ 718 h 745"/>
                <a:gd name="T26" fmla="*/ 418 w 420"/>
                <a:gd name="T27" fmla="*/ 711 h 745"/>
                <a:gd name="T28" fmla="*/ 420 w 420"/>
                <a:gd name="T29" fmla="*/ 699 h 745"/>
                <a:gd name="T30" fmla="*/ 420 w 420"/>
                <a:gd name="T31" fmla="*/ 443 h 745"/>
                <a:gd name="T32" fmla="*/ 398 w 420"/>
                <a:gd name="T33" fmla="*/ 441 h 745"/>
                <a:gd name="T34" fmla="*/ 387 w 420"/>
                <a:gd name="T35" fmla="*/ 641 h 745"/>
                <a:gd name="T36" fmla="*/ 35 w 420"/>
                <a:gd name="T37" fmla="*/ 105 h 745"/>
                <a:gd name="T38" fmla="*/ 387 w 420"/>
                <a:gd name="T39" fmla="*/ 184 h 745"/>
                <a:gd name="T40" fmla="*/ 391 w 420"/>
                <a:gd name="T41" fmla="*/ 176 h 745"/>
                <a:gd name="T42" fmla="*/ 395 w 420"/>
                <a:gd name="T43" fmla="*/ 170 h 745"/>
                <a:gd name="T44" fmla="*/ 404 w 420"/>
                <a:gd name="T45" fmla="*/ 161 h 745"/>
                <a:gd name="T46" fmla="*/ 412 w 420"/>
                <a:gd name="T47" fmla="*/ 159 h 745"/>
                <a:gd name="T48" fmla="*/ 420 w 420"/>
                <a:gd name="T49" fmla="*/ 157 h 745"/>
                <a:gd name="T50" fmla="*/ 420 w 420"/>
                <a:gd name="T51" fmla="*/ 50 h 745"/>
                <a:gd name="T52" fmla="*/ 420 w 420"/>
                <a:gd name="T53" fmla="*/ 41 h 745"/>
                <a:gd name="T54" fmla="*/ 416 w 420"/>
                <a:gd name="T55" fmla="*/ 31 h 745"/>
                <a:gd name="T56" fmla="*/ 412 w 420"/>
                <a:gd name="T57" fmla="*/ 23 h 745"/>
                <a:gd name="T58" fmla="*/ 406 w 420"/>
                <a:gd name="T59" fmla="*/ 16 h 745"/>
                <a:gd name="T60" fmla="*/ 398 w 420"/>
                <a:gd name="T61" fmla="*/ 8 h 745"/>
                <a:gd name="T62" fmla="*/ 389 w 420"/>
                <a:gd name="T63" fmla="*/ 4 h 745"/>
                <a:gd name="T64" fmla="*/ 379 w 420"/>
                <a:gd name="T65" fmla="*/ 2 h 745"/>
                <a:gd name="T66" fmla="*/ 369 w 420"/>
                <a:gd name="T67" fmla="*/ 0 h 745"/>
                <a:gd name="T68" fmla="*/ 46 w 420"/>
                <a:gd name="T69" fmla="*/ 0 h 745"/>
                <a:gd name="T70" fmla="*/ 37 w 420"/>
                <a:gd name="T71" fmla="*/ 2 h 745"/>
                <a:gd name="T72" fmla="*/ 27 w 420"/>
                <a:gd name="T73" fmla="*/ 6 h 745"/>
                <a:gd name="T74" fmla="*/ 19 w 420"/>
                <a:gd name="T75" fmla="*/ 12 h 745"/>
                <a:gd name="T76" fmla="*/ 11 w 420"/>
                <a:gd name="T77" fmla="*/ 19 h 745"/>
                <a:gd name="T78" fmla="*/ 8 w 420"/>
                <a:gd name="T79" fmla="*/ 27 h 745"/>
                <a:gd name="T80" fmla="*/ 2 w 420"/>
                <a:gd name="T81" fmla="*/ 35 h 745"/>
                <a:gd name="T82" fmla="*/ 0 w 420"/>
                <a:gd name="T83" fmla="*/ 47 h 745"/>
                <a:gd name="T84" fmla="*/ 0 w 420"/>
                <a:gd name="T85" fmla="*/ 695 h 745"/>
                <a:gd name="T86" fmla="*/ 2 w 420"/>
                <a:gd name="T87" fmla="*/ 705 h 745"/>
                <a:gd name="T88" fmla="*/ 189 w 420"/>
                <a:gd name="T89" fmla="*/ 683 h 745"/>
                <a:gd name="T90" fmla="*/ 191 w 420"/>
                <a:gd name="T91" fmla="*/ 676 h 745"/>
                <a:gd name="T92" fmla="*/ 197 w 420"/>
                <a:gd name="T93" fmla="*/ 670 h 745"/>
                <a:gd name="T94" fmla="*/ 207 w 420"/>
                <a:gd name="T95" fmla="*/ 666 h 745"/>
                <a:gd name="T96" fmla="*/ 215 w 420"/>
                <a:gd name="T97" fmla="*/ 666 h 745"/>
                <a:gd name="T98" fmla="*/ 222 w 420"/>
                <a:gd name="T99" fmla="*/ 670 h 745"/>
                <a:gd name="T100" fmla="*/ 228 w 420"/>
                <a:gd name="T101" fmla="*/ 676 h 745"/>
                <a:gd name="T102" fmla="*/ 232 w 420"/>
                <a:gd name="T103" fmla="*/ 683 h 745"/>
                <a:gd name="T104" fmla="*/ 232 w 420"/>
                <a:gd name="T105" fmla="*/ 691 h 745"/>
                <a:gd name="T106" fmla="*/ 228 w 420"/>
                <a:gd name="T107" fmla="*/ 699 h 745"/>
                <a:gd name="T108" fmla="*/ 222 w 420"/>
                <a:gd name="T109" fmla="*/ 705 h 745"/>
                <a:gd name="T110" fmla="*/ 215 w 420"/>
                <a:gd name="T111" fmla="*/ 709 h 745"/>
                <a:gd name="T112" fmla="*/ 207 w 420"/>
                <a:gd name="T113" fmla="*/ 709 h 745"/>
                <a:gd name="T114" fmla="*/ 197 w 420"/>
                <a:gd name="T115" fmla="*/ 705 h 745"/>
                <a:gd name="T116" fmla="*/ 191 w 420"/>
                <a:gd name="T117" fmla="*/ 699 h 745"/>
                <a:gd name="T118" fmla="*/ 189 w 420"/>
                <a:gd name="T119" fmla="*/ 691 h 745"/>
                <a:gd name="T120" fmla="*/ 189 w 420"/>
                <a:gd name="T121" fmla="*/ 683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20" h="745">
                  <a:moveTo>
                    <a:pt x="2" y="711"/>
                  </a:moveTo>
                  <a:lnTo>
                    <a:pt x="4" y="714"/>
                  </a:lnTo>
                  <a:lnTo>
                    <a:pt x="8" y="718"/>
                  </a:lnTo>
                  <a:lnTo>
                    <a:pt x="9" y="722"/>
                  </a:lnTo>
                  <a:lnTo>
                    <a:pt x="11" y="726"/>
                  </a:lnTo>
                  <a:lnTo>
                    <a:pt x="15" y="730"/>
                  </a:lnTo>
                  <a:lnTo>
                    <a:pt x="19" y="734"/>
                  </a:lnTo>
                  <a:lnTo>
                    <a:pt x="23" y="738"/>
                  </a:lnTo>
                  <a:lnTo>
                    <a:pt x="27" y="740"/>
                  </a:lnTo>
                  <a:lnTo>
                    <a:pt x="31" y="741"/>
                  </a:lnTo>
                  <a:lnTo>
                    <a:pt x="37" y="743"/>
                  </a:lnTo>
                  <a:lnTo>
                    <a:pt x="40" y="743"/>
                  </a:lnTo>
                  <a:lnTo>
                    <a:pt x="46" y="745"/>
                  </a:lnTo>
                  <a:lnTo>
                    <a:pt x="52" y="745"/>
                  </a:lnTo>
                  <a:lnTo>
                    <a:pt x="369" y="745"/>
                  </a:lnTo>
                  <a:lnTo>
                    <a:pt x="375" y="745"/>
                  </a:lnTo>
                  <a:lnTo>
                    <a:pt x="379" y="743"/>
                  </a:lnTo>
                  <a:lnTo>
                    <a:pt x="385" y="743"/>
                  </a:lnTo>
                  <a:lnTo>
                    <a:pt x="389" y="741"/>
                  </a:lnTo>
                  <a:lnTo>
                    <a:pt x="393" y="740"/>
                  </a:lnTo>
                  <a:lnTo>
                    <a:pt x="398" y="738"/>
                  </a:lnTo>
                  <a:lnTo>
                    <a:pt x="402" y="734"/>
                  </a:lnTo>
                  <a:lnTo>
                    <a:pt x="406" y="730"/>
                  </a:lnTo>
                  <a:lnTo>
                    <a:pt x="408" y="726"/>
                  </a:lnTo>
                  <a:lnTo>
                    <a:pt x="412" y="722"/>
                  </a:lnTo>
                  <a:lnTo>
                    <a:pt x="414" y="718"/>
                  </a:lnTo>
                  <a:lnTo>
                    <a:pt x="416" y="714"/>
                  </a:lnTo>
                  <a:lnTo>
                    <a:pt x="418" y="711"/>
                  </a:lnTo>
                  <a:lnTo>
                    <a:pt x="420" y="705"/>
                  </a:lnTo>
                  <a:lnTo>
                    <a:pt x="420" y="699"/>
                  </a:lnTo>
                  <a:lnTo>
                    <a:pt x="420" y="695"/>
                  </a:lnTo>
                  <a:lnTo>
                    <a:pt x="420" y="443"/>
                  </a:lnTo>
                  <a:lnTo>
                    <a:pt x="410" y="441"/>
                  </a:lnTo>
                  <a:lnTo>
                    <a:pt x="398" y="441"/>
                  </a:lnTo>
                  <a:lnTo>
                    <a:pt x="387" y="441"/>
                  </a:lnTo>
                  <a:lnTo>
                    <a:pt x="387" y="641"/>
                  </a:lnTo>
                  <a:lnTo>
                    <a:pt x="35" y="641"/>
                  </a:lnTo>
                  <a:lnTo>
                    <a:pt x="35" y="105"/>
                  </a:lnTo>
                  <a:lnTo>
                    <a:pt x="387" y="105"/>
                  </a:lnTo>
                  <a:lnTo>
                    <a:pt x="387" y="184"/>
                  </a:lnTo>
                  <a:lnTo>
                    <a:pt x="389" y="180"/>
                  </a:lnTo>
                  <a:lnTo>
                    <a:pt x="391" y="176"/>
                  </a:lnTo>
                  <a:lnTo>
                    <a:pt x="393" y="172"/>
                  </a:lnTo>
                  <a:lnTo>
                    <a:pt x="395" y="170"/>
                  </a:lnTo>
                  <a:lnTo>
                    <a:pt x="398" y="165"/>
                  </a:lnTo>
                  <a:lnTo>
                    <a:pt x="404" y="161"/>
                  </a:lnTo>
                  <a:lnTo>
                    <a:pt x="408" y="159"/>
                  </a:lnTo>
                  <a:lnTo>
                    <a:pt x="412" y="159"/>
                  </a:lnTo>
                  <a:lnTo>
                    <a:pt x="416" y="157"/>
                  </a:lnTo>
                  <a:lnTo>
                    <a:pt x="420" y="157"/>
                  </a:lnTo>
                  <a:lnTo>
                    <a:pt x="420" y="157"/>
                  </a:lnTo>
                  <a:lnTo>
                    <a:pt x="420" y="50"/>
                  </a:lnTo>
                  <a:lnTo>
                    <a:pt x="420" y="47"/>
                  </a:lnTo>
                  <a:lnTo>
                    <a:pt x="420" y="41"/>
                  </a:lnTo>
                  <a:lnTo>
                    <a:pt x="418" y="35"/>
                  </a:lnTo>
                  <a:lnTo>
                    <a:pt x="416" y="31"/>
                  </a:lnTo>
                  <a:lnTo>
                    <a:pt x="414" y="27"/>
                  </a:lnTo>
                  <a:lnTo>
                    <a:pt x="412" y="23"/>
                  </a:lnTo>
                  <a:lnTo>
                    <a:pt x="408" y="19"/>
                  </a:lnTo>
                  <a:lnTo>
                    <a:pt x="406" y="16"/>
                  </a:lnTo>
                  <a:lnTo>
                    <a:pt x="402" y="12"/>
                  </a:lnTo>
                  <a:lnTo>
                    <a:pt x="398" y="8"/>
                  </a:lnTo>
                  <a:lnTo>
                    <a:pt x="393" y="6"/>
                  </a:lnTo>
                  <a:lnTo>
                    <a:pt x="389" y="4"/>
                  </a:lnTo>
                  <a:lnTo>
                    <a:pt x="385" y="2"/>
                  </a:lnTo>
                  <a:lnTo>
                    <a:pt x="379" y="2"/>
                  </a:lnTo>
                  <a:lnTo>
                    <a:pt x="375" y="0"/>
                  </a:lnTo>
                  <a:lnTo>
                    <a:pt x="369" y="0"/>
                  </a:lnTo>
                  <a:lnTo>
                    <a:pt x="52" y="0"/>
                  </a:lnTo>
                  <a:lnTo>
                    <a:pt x="46" y="0"/>
                  </a:lnTo>
                  <a:lnTo>
                    <a:pt x="40" y="2"/>
                  </a:lnTo>
                  <a:lnTo>
                    <a:pt x="37" y="2"/>
                  </a:lnTo>
                  <a:lnTo>
                    <a:pt x="31" y="4"/>
                  </a:lnTo>
                  <a:lnTo>
                    <a:pt x="27" y="6"/>
                  </a:lnTo>
                  <a:lnTo>
                    <a:pt x="23" y="8"/>
                  </a:lnTo>
                  <a:lnTo>
                    <a:pt x="19" y="12"/>
                  </a:lnTo>
                  <a:lnTo>
                    <a:pt x="15" y="16"/>
                  </a:lnTo>
                  <a:lnTo>
                    <a:pt x="11" y="19"/>
                  </a:lnTo>
                  <a:lnTo>
                    <a:pt x="9" y="23"/>
                  </a:lnTo>
                  <a:lnTo>
                    <a:pt x="8" y="27"/>
                  </a:lnTo>
                  <a:lnTo>
                    <a:pt x="4" y="31"/>
                  </a:lnTo>
                  <a:lnTo>
                    <a:pt x="2" y="35"/>
                  </a:lnTo>
                  <a:lnTo>
                    <a:pt x="2" y="41"/>
                  </a:lnTo>
                  <a:lnTo>
                    <a:pt x="0" y="47"/>
                  </a:lnTo>
                  <a:lnTo>
                    <a:pt x="0" y="50"/>
                  </a:lnTo>
                  <a:lnTo>
                    <a:pt x="0" y="695"/>
                  </a:lnTo>
                  <a:lnTo>
                    <a:pt x="0" y="699"/>
                  </a:lnTo>
                  <a:lnTo>
                    <a:pt x="2" y="705"/>
                  </a:lnTo>
                  <a:lnTo>
                    <a:pt x="2" y="711"/>
                  </a:lnTo>
                  <a:close/>
                  <a:moveTo>
                    <a:pt x="189" y="683"/>
                  </a:moveTo>
                  <a:lnTo>
                    <a:pt x="189" y="680"/>
                  </a:lnTo>
                  <a:lnTo>
                    <a:pt x="191" y="676"/>
                  </a:lnTo>
                  <a:lnTo>
                    <a:pt x="195" y="672"/>
                  </a:lnTo>
                  <a:lnTo>
                    <a:pt x="197" y="670"/>
                  </a:lnTo>
                  <a:lnTo>
                    <a:pt x="201" y="668"/>
                  </a:lnTo>
                  <a:lnTo>
                    <a:pt x="207" y="666"/>
                  </a:lnTo>
                  <a:lnTo>
                    <a:pt x="211" y="666"/>
                  </a:lnTo>
                  <a:lnTo>
                    <a:pt x="215" y="666"/>
                  </a:lnTo>
                  <a:lnTo>
                    <a:pt x="218" y="668"/>
                  </a:lnTo>
                  <a:lnTo>
                    <a:pt x="222" y="670"/>
                  </a:lnTo>
                  <a:lnTo>
                    <a:pt x="226" y="672"/>
                  </a:lnTo>
                  <a:lnTo>
                    <a:pt x="228" y="676"/>
                  </a:lnTo>
                  <a:lnTo>
                    <a:pt x="230" y="680"/>
                  </a:lnTo>
                  <a:lnTo>
                    <a:pt x="232" y="683"/>
                  </a:lnTo>
                  <a:lnTo>
                    <a:pt x="232" y="687"/>
                  </a:lnTo>
                  <a:lnTo>
                    <a:pt x="232" y="691"/>
                  </a:lnTo>
                  <a:lnTo>
                    <a:pt x="230" y="695"/>
                  </a:lnTo>
                  <a:lnTo>
                    <a:pt x="228" y="699"/>
                  </a:lnTo>
                  <a:lnTo>
                    <a:pt x="226" y="703"/>
                  </a:lnTo>
                  <a:lnTo>
                    <a:pt x="222" y="705"/>
                  </a:lnTo>
                  <a:lnTo>
                    <a:pt x="218" y="707"/>
                  </a:lnTo>
                  <a:lnTo>
                    <a:pt x="215" y="709"/>
                  </a:lnTo>
                  <a:lnTo>
                    <a:pt x="211" y="709"/>
                  </a:lnTo>
                  <a:lnTo>
                    <a:pt x="207" y="709"/>
                  </a:lnTo>
                  <a:lnTo>
                    <a:pt x="201" y="707"/>
                  </a:lnTo>
                  <a:lnTo>
                    <a:pt x="197" y="705"/>
                  </a:lnTo>
                  <a:lnTo>
                    <a:pt x="195" y="703"/>
                  </a:lnTo>
                  <a:lnTo>
                    <a:pt x="191" y="699"/>
                  </a:lnTo>
                  <a:lnTo>
                    <a:pt x="189" y="695"/>
                  </a:lnTo>
                  <a:lnTo>
                    <a:pt x="189" y="691"/>
                  </a:lnTo>
                  <a:lnTo>
                    <a:pt x="189" y="687"/>
                  </a:lnTo>
                  <a:lnTo>
                    <a:pt x="189" y="6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algn="r"/>
              <a:endParaRPr lang="en-US" sz="900"/>
            </a:p>
          </p:txBody>
        </p:sp>
        <p:sp>
          <p:nvSpPr>
            <p:cNvPr id="13" name="Freeform 15"/>
            <p:cNvSpPr>
              <a:spLocks/>
            </p:cNvSpPr>
            <p:nvPr/>
          </p:nvSpPr>
          <p:spPr bwMode="auto">
            <a:xfrm>
              <a:off x="18503900" y="582613"/>
              <a:ext cx="504825" cy="604838"/>
            </a:xfrm>
            <a:custGeom>
              <a:avLst/>
              <a:gdLst>
                <a:gd name="T0" fmla="*/ 221 w 318"/>
                <a:gd name="T1" fmla="*/ 2 h 381"/>
                <a:gd name="T2" fmla="*/ 215 w 318"/>
                <a:gd name="T3" fmla="*/ 14 h 381"/>
                <a:gd name="T4" fmla="*/ 205 w 318"/>
                <a:gd name="T5" fmla="*/ 37 h 381"/>
                <a:gd name="T6" fmla="*/ 196 w 318"/>
                <a:gd name="T7" fmla="*/ 56 h 381"/>
                <a:gd name="T8" fmla="*/ 182 w 318"/>
                <a:gd name="T9" fmla="*/ 74 h 381"/>
                <a:gd name="T10" fmla="*/ 155 w 318"/>
                <a:gd name="T11" fmla="*/ 97 h 381"/>
                <a:gd name="T12" fmla="*/ 126 w 318"/>
                <a:gd name="T13" fmla="*/ 116 h 381"/>
                <a:gd name="T14" fmla="*/ 97 w 318"/>
                <a:gd name="T15" fmla="*/ 130 h 381"/>
                <a:gd name="T16" fmla="*/ 22 w 318"/>
                <a:gd name="T17" fmla="*/ 153 h 381"/>
                <a:gd name="T18" fmla="*/ 8 w 318"/>
                <a:gd name="T19" fmla="*/ 165 h 381"/>
                <a:gd name="T20" fmla="*/ 2 w 318"/>
                <a:gd name="T21" fmla="*/ 174 h 381"/>
                <a:gd name="T22" fmla="*/ 0 w 318"/>
                <a:gd name="T23" fmla="*/ 186 h 381"/>
                <a:gd name="T24" fmla="*/ 2 w 318"/>
                <a:gd name="T25" fmla="*/ 201 h 381"/>
                <a:gd name="T26" fmla="*/ 22 w 318"/>
                <a:gd name="T27" fmla="*/ 256 h 381"/>
                <a:gd name="T28" fmla="*/ 31 w 318"/>
                <a:gd name="T29" fmla="*/ 267 h 381"/>
                <a:gd name="T30" fmla="*/ 41 w 318"/>
                <a:gd name="T31" fmla="*/ 273 h 381"/>
                <a:gd name="T32" fmla="*/ 54 w 318"/>
                <a:gd name="T33" fmla="*/ 277 h 381"/>
                <a:gd name="T34" fmla="*/ 68 w 318"/>
                <a:gd name="T35" fmla="*/ 273 h 381"/>
                <a:gd name="T36" fmla="*/ 74 w 318"/>
                <a:gd name="T37" fmla="*/ 277 h 381"/>
                <a:gd name="T38" fmla="*/ 80 w 318"/>
                <a:gd name="T39" fmla="*/ 288 h 381"/>
                <a:gd name="T40" fmla="*/ 109 w 318"/>
                <a:gd name="T41" fmla="*/ 374 h 381"/>
                <a:gd name="T42" fmla="*/ 114 w 318"/>
                <a:gd name="T43" fmla="*/ 379 h 381"/>
                <a:gd name="T44" fmla="*/ 124 w 318"/>
                <a:gd name="T45" fmla="*/ 381 h 381"/>
                <a:gd name="T46" fmla="*/ 138 w 318"/>
                <a:gd name="T47" fmla="*/ 376 h 381"/>
                <a:gd name="T48" fmla="*/ 147 w 318"/>
                <a:gd name="T49" fmla="*/ 368 h 381"/>
                <a:gd name="T50" fmla="*/ 151 w 318"/>
                <a:gd name="T51" fmla="*/ 360 h 381"/>
                <a:gd name="T52" fmla="*/ 149 w 318"/>
                <a:gd name="T53" fmla="*/ 347 h 381"/>
                <a:gd name="T54" fmla="*/ 138 w 318"/>
                <a:gd name="T55" fmla="*/ 317 h 381"/>
                <a:gd name="T56" fmla="*/ 122 w 318"/>
                <a:gd name="T57" fmla="*/ 288 h 381"/>
                <a:gd name="T58" fmla="*/ 116 w 318"/>
                <a:gd name="T59" fmla="*/ 271 h 381"/>
                <a:gd name="T60" fmla="*/ 118 w 318"/>
                <a:gd name="T61" fmla="*/ 259 h 381"/>
                <a:gd name="T62" fmla="*/ 124 w 318"/>
                <a:gd name="T63" fmla="*/ 252 h 381"/>
                <a:gd name="T64" fmla="*/ 132 w 318"/>
                <a:gd name="T65" fmla="*/ 246 h 381"/>
                <a:gd name="T66" fmla="*/ 159 w 318"/>
                <a:gd name="T67" fmla="*/ 238 h 381"/>
                <a:gd name="T68" fmla="*/ 186 w 318"/>
                <a:gd name="T69" fmla="*/ 234 h 381"/>
                <a:gd name="T70" fmla="*/ 215 w 318"/>
                <a:gd name="T71" fmla="*/ 234 h 381"/>
                <a:gd name="T72" fmla="*/ 246 w 318"/>
                <a:gd name="T73" fmla="*/ 238 h 381"/>
                <a:gd name="T74" fmla="*/ 269 w 318"/>
                <a:gd name="T75" fmla="*/ 246 h 381"/>
                <a:gd name="T76" fmla="*/ 296 w 318"/>
                <a:gd name="T77" fmla="*/ 261 h 381"/>
                <a:gd name="T78" fmla="*/ 306 w 318"/>
                <a:gd name="T79" fmla="*/ 267 h 381"/>
                <a:gd name="T80" fmla="*/ 312 w 318"/>
                <a:gd name="T81" fmla="*/ 271 h 381"/>
                <a:gd name="T82" fmla="*/ 318 w 318"/>
                <a:gd name="T83" fmla="*/ 267 h 381"/>
                <a:gd name="T84" fmla="*/ 318 w 318"/>
                <a:gd name="T85" fmla="*/ 259 h 381"/>
                <a:gd name="T86" fmla="*/ 291 w 318"/>
                <a:gd name="T87" fmla="*/ 163 h 381"/>
                <a:gd name="T88" fmla="*/ 296 w 318"/>
                <a:gd name="T89" fmla="*/ 147 h 381"/>
                <a:gd name="T90" fmla="*/ 296 w 318"/>
                <a:gd name="T91" fmla="*/ 132 h 381"/>
                <a:gd name="T92" fmla="*/ 291 w 318"/>
                <a:gd name="T93" fmla="*/ 116 h 381"/>
                <a:gd name="T94" fmla="*/ 279 w 318"/>
                <a:gd name="T95" fmla="*/ 106 h 381"/>
                <a:gd name="T96" fmla="*/ 263 w 318"/>
                <a:gd name="T97" fmla="*/ 99 h 381"/>
                <a:gd name="T98" fmla="*/ 229 w 318"/>
                <a:gd name="T99" fmla="*/ 2 h 381"/>
                <a:gd name="T100" fmla="*/ 223 w 318"/>
                <a:gd name="T10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8" h="381">
                  <a:moveTo>
                    <a:pt x="223" y="0"/>
                  </a:moveTo>
                  <a:lnTo>
                    <a:pt x="221" y="2"/>
                  </a:lnTo>
                  <a:lnTo>
                    <a:pt x="221" y="2"/>
                  </a:lnTo>
                  <a:lnTo>
                    <a:pt x="219" y="4"/>
                  </a:lnTo>
                  <a:lnTo>
                    <a:pt x="217" y="8"/>
                  </a:lnTo>
                  <a:lnTo>
                    <a:pt x="215" y="14"/>
                  </a:lnTo>
                  <a:lnTo>
                    <a:pt x="211" y="21"/>
                  </a:lnTo>
                  <a:lnTo>
                    <a:pt x="209" y="29"/>
                  </a:lnTo>
                  <a:lnTo>
                    <a:pt x="205" y="37"/>
                  </a:lnTo>
                  <a:lnTo>
                    <a:pt x="203" y="45"/>
                  </a:lnTo>
                  <a:lnTo>
                    <a:pt x="200" y="50"/>
                  </a:lnTo>
                  <a:lnTo>
                    <a:pt x="196" y="56"/>
                  </a:lnTo>
                  <a:lnTo>
                    <a:pt x="192" y="64"/>
                  </a:lnTo>
                  <a:lnTo>
                    <a:pt x="186" y="70"/>
                  </a:lnTo>
                  <a:lnTo>
                    <a:pt x="182" y="74"/>
                  </a:lnTo>
                  <a:lnTo>
                    <a:pt x="176" y="79"/>
                  </a:lnTo>
                  <a:lnTo>
                    <a:pt x="167" y="89"/>
                  </a:lnTo>
                  <a:lnTo>
                    <a:pt x="155" y="97"/>
                  </a:lnTo>
                  <a:lnTo>
                    <a:pt x="145" y="105"/>
                  </a:lnTo>
                  <a:lnTo>
                    <a:pt x="136" y="112"/>
                  </a:lnTo>
                  <a:lnTo>
                    <a:pt x="126" y="116"/>
                  </a:lnTo>
                  <a:lnTo>
                    <a:pt x="116" y="120"/>
                  </a:lnTo>
                  <a:lnTo>
                    <a:pt x="109" y="124"/>
                  </a:lnTo>
                  <a:lnTo>
                    <a:pt x="97" y="130"/>
                  </a:lnTo>
                  <a:lnTo>
                    <a:pt x="91" y="130"/>
                  </a:lnTo>
                  <a:lnTo>
                    <a:pt x="27" y="151"/>
                  </a:lnTo>
                  <a:lnTo>
                    <a:pt x="22" y="153"/>
                  </a:lnTo>
                  <a:lnTo>
                    <a:pt x="16" y="157"/>
                  </a:lnTo>
                  <a:lnTo>
                    <a:pt x="12" y="161"/>
                  </a:lnTo>
                  <a:lnTo>
                    <a:pt x="8" y="165"/>
                  </a:lnTo>
                  <a:lnTo>
                    <a:pt x="6" y="167"/>
                  </a:lnTo>
                  <a:lnTo>
                    <a:pt x="4" y="170"/>
                  </a:lnTo>
                  <a:lnTo>
                    <a:pt x="2" y="174"/>
                  </a:lnTo>
                  <a:lnTo>
                    <a:pt x="0" y="178"/>
                  </a:lnTo>
                  <a:lnTo>
                    <a:pt x="0" y="182"/>
                  </a:lnTo>
                  <a:lnTo>
                    <a:pt x="0" y="186"/>
                  </a:lnTo>
                  <a:lnTo>
                    <a:pt x="0" y="192"/>
                  </a:lnTo>
                  <a:lnTo>
                    <a:pt x="0" y="196"/>
                  </a:lnTo>
                  <a:lnTo>
                    <a:pt x="2" y="201"/>
                  </a:lnTo>
                  <a:lnTo>
                    <a:pt x="18" y="244"/>
                  </a:lnTo>
                  <a:lnTo>
                    <a:pt x="20" y="250"/>
                  </a:lnTo>
                  <a:lnTo>
                    <a:pt x="22" y="256"/>
                  </a:lnTo>
                  <a:lnTo>
                    <a:pt x="25" y="261"/>
                  </a:lnTo>
                  <a:lnTo>
                    <a:pt x="29" y="263"/>
                  </a:lnTo>
                  <a:lnTo>
                    <a:pt x="31" y="267"/>
                  </a:lnTo>
                  <a:lnTo>
                    <a:pt x="33" y="269"/>
                  </a:lnTo>
                  <a:lnTo>
                    <a:pt x="37" y="271"/>
                  </a:lnTo>
                  <a:lnTo>
                    <a:pt x="41" y="273"/>
                  </a:lnTo>
                  <a:lnTo>
                    <a:pt x="45" y="275"/>
                  </a:lnTo>
                  <a:lnTo>
                    <a:pt x="51" y="277"/>
                  </a:lnTo>
                  <a:lnTo>
                    <a:pt x="54" y="277"/>
                  </a:lnTo>
                  <a:lnTo>
                    <a:pt x="60" y="277"/>
                  </a:lnTo>
                  <a:lnTo>
                    <a:pt x="68" y="275"/>
                  </a:lnTo>
                  <a:lnTo>
                    <a:pt x="68" y="273"/>
                  </a:lnTo>
                  <a:lnTo>
                    <a:pt x="70" y="273"/>
                  </a:lnTo>
                  <a:lnTo>
                    <a:pt x="72" y="275"/>
                  </a:lnTo>
                  <a:lnTo>
                    <a:pt x="74" y="277"/>
                  </a:lnTo>
                  <a:lnTo>
                    <a:pt x="76" y="279"/>
                  </a:lnTo>
                  <a:lnTo>
                    <a:pt x="78" y="283"/>
                  </a:lnTo>
                  <a:lnTo>
                    <a:pt x="80" y="288"/>
                  </a:lnTo>
                  <a:lnTo>
                    <a:pt x="107" y="368"/>
                  </a:lnTo>
                  <a:lnTo>
                    <a:pt x="109" y="372"/>
                  </a:lnTo>
                  <a:lnTo>
                    <a:pt x="109" y="374"/>
                  </a:lnTo>
                  <a:lnTo>
                    <a:pt x="111" y="376"/>
                  </a:lnTo>
                  <a:lnTo>
                    <a:pt x="113" y="378"/>
                  </a:lnTo>
                  <a:lnTo>
                    <a:pt x="114" y="379"/>
                  </a:lnTo>
                  <a:lnTo>
                    <a:pt x="118" y="379"/>
                  </a:lnTo>
                  <a:lnTo>
                    <a:pt x="122" y="381"/>
                  </a:lnTo>
                  <a:lnTo>
                    <a:pt x="124" y="381"/>
                  </a:lnTo>
                  <a:lnTo>
                    <a:pt x="128" y="379"/>
                  </a:lnTo>
                  <a:lnTo>
                    <a:pt x="130" y="379"/>
                  </a:lnTo>
                  <a:lnTo>
                    <a:pt x="138" y="376"/>
                  </a:lnTo>
                  <a:lnTo>
                    <a:pt x="142" y="374"/>
                  </a:lnTo>
                  <a:lnTo>
                    <a:pt x="145" y="370"/>
                  </a:lnTo>
                  <a:lnTo>
                    <a:pt x="147" y="368"/>
                  </a:lnTo>
                  <a:lnTo>
                    <a:pt x="149" y="366"/>
                  </a:lnTo>
                  <a:lnTo>
                    <a:pt x="149" y="364"/>
                  </a:lnTo>
                  <a:lnTo>
                    <a:pt x="151" y="360"/>
                  </a:lnTo>
                  <a:lnTo>
                    <a:pt x="151" y="356"/>
                  </a:lnTo>
                  <a:lnTo>
                    <a:pt x="149" y="352"/>
                  </a:lnTo>
                  <a:lnTo>
                    <a:pt x="149" y="347"/>
                  </a:lnTo>
                  <a:lnTo>
                    <a:pt x="145" y="337"/>
                  </a:lnTo>
                  <a:lnTo>
                    <a:pt x="142" y="327"/>
                  </a:lnTo>
                  <a:lnTo>
                    <a:pt x="138" y="317"/>
                  </a:lnTo>
                  <a:lnTo>
                    <a:pt x="132" y="308"/>
                  </a:lnTo>
                  <a:lnTo>
                    <a:pt x="126" y="296"/>
                  </a:lnTo>
                  <a:lnTo>
                    <a:pt x="122" y="288"/>
                  </a:lnTo>
                  <a:lnTo>
                    <a:pt x="118" y="283"/>
                  </a:lnTo>
                  <a:lnTo>
                    <a:pt x="116" y="277"/>
                  </a:lnTo>
                  <a:lnTo>
                    <a:pt x="116" y="271"/>
                  </a:lnTo>
                  <a:lnTo>
                    <a:pt x="116" y="267"/>
                  </a:lnTo>
                  <a:lnTo>
                    <a:pt x="116" y="263"/>
                  </a:lnTo>
                  <a:lnTo>
                    <a:pt x="118" y="259"/>
                  </a:lnTo>
                  <a:lnTo>
                    <a:pt x="118" y="256"/>
                  </a:lnTo>
                  <a:lnTo>
                    <a:pt x="120" y="254"/>
                  </a:lnTo>
                  <a:lnTo>
                    <a:pt x="124" y="252"/>
                  </a:lnTo>
                  <a:lnTo>
                    <a:pt x="126" y="250"/>
                  </a:lnTo>
                  <a:lnTo>
                    <a:pt x="130" y="248"/>
                  </a:lnTo>
                  <a:lnTo>
                    <a:pt x="132" y="246"/>
                  </a:lnTo>
                  <a:lnTo>
                    <a:pt x="142" y="244"/>
                  </a:lnTo>
                  <a:lnTo>
                    <a:pt x="149" y="240"/>
                  </a:lnTo>
                  <a:lnTo>
                    <a:pt x="159" y="238"/>
                  </a:lnTo>
                  <a:lnTo>
                    <a:pt x="169" y="238"/>
                  </a:lnTo>
                  <a:lnTo>
                    <a:pt x="178" y="236"/>
                  </a:lnTo>
                  <a:lnTo>
                    <a:pt x="186" y="234"/>
                  </a:lnTo>
                  <a:lnTo>
                    <a:pt x="196" y="234"/>
                  </a:lnTo>
                  <a:lnTo>
                    <a:pt x="203" y="234"/>
                  </a:lnTo>
                  <a:lnTo>
                    <a:pt x="215" y="234"/>
                  </a:lnTo>
                  <a:lnTo>
                    <a:pt x="227" y="234"/>
                  </a:lnTo>
                  <a:lnTo>
                    <a:pt x="236" y="236"/>
                  </a:lnTo>
                  <a:lnTo>
                    <a:pt x="246" y="238"/>
                  </a:lnTo>
                  <a:lnTo>
                    <a:pt x="254" y="242"/>
                  </a:lnTo>
                  <a:lnTo>
                    <a:pt x="263" y="244"/>
                  </a:lnTo>
                  <a:lnTo>
                    <a:pt x="269" y="246"/>
                  </a:lnTo>
                  <a:lnTo>
                    <a:pt x="277" y="250"/>
                  </a:lnTo>
                  <a:lnTo>
                    <a:pt x="289" y="256"/>
                  </a:lnTo>
                  <a:lnTo>
                    <a:pt x="296" y="261"/>
                  </a:lnTo>
                  <a:lnTo>
                    <a:pt x="300" y="263"/>
                  </a:lnTo>
                  <a:lnTo>
                    <a:pt x="302" y="265"/>
                  </a:lnTo>
                  <a:lnTo>
                    <a:pt x="306" y="267"/>
                  </a:lnTo>
                  <a:lnTo>
                    <a:pt x="308" y="269"/>
                  </a:lnTo>
                  <a:lnTo>
                    <a:pt x="310" y="271"/>
                  </a:lnTo>
                  <a:lnTo>
                    <a:pt x="312" y="271"/>
                  </a:lnTo>
                  <a:lnTo>
                    <a:pt x="314" y="269"/>
                  </a:lnTo>
                  <a:lnTo>
                    <a:pt x="316" y="269"/>
                  </a:lnTo>
                  <a:lnTo>
                    <a:pt x="318" y="267"/>
                  </a:lnTo>
                  <a:lnTo>
                    <a:pt x="318" y="265"/>
                  </a:lnTo>
                  <a:lnTo>
                    <a:pt x="318" y="261"/>
                  </a:lnTo>
                  <a:lnTo>
                    <a:pt x="318" y="259"/>
                  </a:lnTo>
                  <a:lnTo>
                    <a:pt x="318" y="257"/>
                  </a:lnTo>
                  <a:lnTo>
                    <a:pt x="287" y="167"/>
                  </a:lnTo>
                  <a:lnTo>
                    <a:pt x="291" y="163"/>
                  </a:lnTo>
                  <a:lnTo>
                    <a:pt x="292" y="159"/>
                  </a:lnTo>
                  <a:lnTo>
                    <a:pt x="294" y="153"/>
                  </a:lnTo>
                  <a:lnTo>
                    <a:pt x="296" y="147"/>
                  </a:lnTo>
                  <a:lnTo>
                    <a:pt x="296" y="143"/>
                  </a:lnTo>
                  <a:lnTo>
                    <a:pt x="296" y="137"/>
                  </a:lnTo>
                  <a:lnTo>
                    <a:pt x="296" y="132"/>
                  </a:lnTo>
                  <a:lnTo>
                    <a:pt x="294" y="126"/>
                  </a:lnTo>
                  <a:lnTo>
                    <a:pt x="292" y="122"/>
                  </a:lnTo>
                  <a:lnTo>
                    <a:pt x="291" y="116"/>
                  </a:lnTo>
                  <a:lnTo>
                    <a:pt x="287" y="112"/>
                  </a:lnTo>
                  <a:lnTo>
                    <a:pt x="283" y="108"/>
                  </a:lnTo>
                  <a:lnTo>
                    <a:pt x="279" y="106"/>
                  </a:lnTo>
                  <a:lnTo>
                    <a:pt x="273" y="103"/>
                  </a:lnTo>
                  <a:lnTo>
                    <a:pt x="269" y="101"/>
                  </a:lnTo>
                  <a:lnTo>
                    <a:pt x="263" y="99"/>
                  </a:lnTo>
                  <a:lnTo>
                    <a:pt x="232" y="8"/>
                  </a:lnTo>
                  <a:lnTo>
                    <a:pt x="232" y="6"/>
                  </a:lnTo>
                  <a:lnTo>
                    <a:pt x="229" y="2"/>
                  </a:lnTo>
                  <a:lnTo>
                    <a:pt x="227" y="2"/>
                  </a:lnTo>
                  <a:lnTo>
                    <a:pt x="225" y="0"/>
                  </a:lnTo>
                  <a:lnTo>
                    <a:pt x="2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algn="r"/>
              <a:endParaRPr lang="en-US" sz="900"/>
            </a:p>
          </p:txBody>
        </p:sp>
      </p:grpSp>
      <p:grpSp>
        <p:nvGrpSpPr>
          <p:cNvPr id="14" name="Group 13"/>
          <p:cNvGrpSpPr/>
          <p:nvPr/>
        </p:nvGrpSpPr>
        <p:grpSpPr>
          <a:xfrm>
            <a:off x="11060051" y="3987902"/>
            <a:ext cx="409861" cy="461341"/>
            <a:chOff x="15638463" y="330201"/>
            <a:chExt cx="985837" cy="1109662"/>
          </a:xfrm>
          <a:solidFill>
            <a:srgbClr val="00B050"/>
          </a:solidFill>
        </p:grpSpPr>
        <p:sp>
          <p:nvSpPr>
            <p:cNvPr id="15" name="Freeform 34"/>
            <p:cNvSpPr>
              <a:spLocks noEditPoints="1"/>
            </p:cNvSpPr>
            <p:nvPr/>
          </p:nvSpPr>
          <p:spPr bwMode="auto">
            <a:xfrm>
              <a:off x="15855950" y="330201"/>
              <a:ext cx="547687" cy="646113"/>
            </a:xfrm>
            <a:custGeom>
              <a:avLst/>
              <a:gdLst>
                <a:gd name="T0" fmla="*/ 19 w 345"/>
                <a:gd name="T1" fmla="*/ 295 h 407"/>
                <a:gd name="T2" fmla="*/ 48 w 345"/>
                <a:gd name="T3" fmla="*/ 312 h 407"/>
                <a:gd name="T4" fmla="*/ 85 w 345"/>
                <a:gd name="T5" fmla="*/ 366 h 407"/>
                <a:gd name="T6" fmla="*/ 110 w 345"/>
                <a:gd name="T7" fmla="*/ 391 h 407"/>
                <a:gd name="T8" fmla="*/ 149 w 345"/>
                <a:gd name="T9" fmla="*/ 405 h 407"/>
                <a:gd name="T10" fmla="*/ 196 w 345"/>
                <a:gd name="T11" fmla="*/ 405 h 407"/>
                <a:gd name="T12" fmla="*/ 234 w 345"/>
                <a:gd name="T13" fmla="*/ 391 h 407"/>
                <a:gd name="T14" fmla="*/ 261 w 345"/>
                <a:gd name="T15" fmla="*/ 366 h 407"/>
                <a:gd name="T16" fmla="*/ 298 w 345"/>
                <a:gd name="T17" fmla="*/ 312 h 407"/>
                <a:gd name="T18" fmla="*/ 325 w 345"/>
                <a:gd name="T19" fmla="*/ 295 h 407"/>
                <a:gd name="T20" fmla="*/ 343 w 345"/>
                <a:gd name="T21" fmla="*/ 252 h 407"/>
                <a:gd name="T22" fmla="*/ 343 w 345"/>
                <a:gd name="T23" fmla="*/ 225 h 407"/>
                <a:gd name="T24" fmla="*/ 333 w 345"/>
                <a:gd name="T25" fmla="*/ 204 h 407"/>
                <a:gd name="T26" fmla="*/ 321 w 345"/>
                <a:gd name="T27" fmla="*/ 165 h 407"/>
                <a:gd name="T28" fmla="*/ 319 w 345"/>
                <a:gd name="T29" fmla="*/ 109 h 407"/>
                <a:gd name="T30" fmla="*/ 306 w 345"/>
                <a:gd name="T31" fmla="*/ 68 h 407"/>
                <a:gd name="T32" fmla="*/ 279 w 345"/>
                <a:gd name="T33" fmla="*/ 35 h 407"/>
                <a:gd name="T34" fmla="*/ 232 w 345"/>
                <a:gd name="T35" fmla="*/ 10 h 407"/>
                <a:gd name="T36" fmla="*/ 182 w 345"/>
                <a:gd name="T37" fmla="*/ 0 h 407"/>
                <a:gd name="T38" fmla="*/ 143 w 345"/>
                <a:gd name="T39" fmla="*/ 8 h 407"/>
                <a:gd name="T40" fmla="*/ 110 w 345"/>
                <a:gd name="T41" fmla="*/ 24 h 407"/>
                <a:gd name="T42" fmla="*/ 77 w 345"/>
                <a:gd name="T43" fmla="*/ 58 h 407"/>
                <a:gd name="T44" fmla="*/ 46 w 345"/>
                <a:gd name="T45" fmla="*/ 66 h 407"/>
                <a:gd name="T46" fmla="*/ 21 w 345"/>
                <a:gd name="T47" fmla="*/ 91 h 407"/>
                <a:gd name="T48" fmla="*/ 10 w 345"/>
                <a:gd name="T49" fmla="*/ 132 h 407"/>
                <a:gd name="T50" fmla="*/ 16 w 345"/>
                <a:gd name="T51" fmla="*/ 167 h 407"/>
                <a:gd name="T52" fmla="*/ 14 w 345"/>
                <a:gd name="T53" fmla="*/ 200 h 407"/>
                <a:gd name="T54" fmla="*/ 4 w 345"/>
                <a:gd name="T55" fmla="*/ 219 h 407"/>
                <a:gd name="T56" fmla="*/ 0 w 345"/>
                <a:gd name="T57" fmla="*/ 246 h 407"/>
                <a:gd name="T58" fmla="*/ 33 w 345"/>
                <a:gd name="T59" fmla="*/ 229 h 407"/>
                <a:gd name="T60" fmla="*/ 43 w 345"/>
                <a:gd name="T61" fmla="*/ 219 h 407"/>
                <a:gd name="T62" fmla="*/ 52 w 345"/>
                <a:gd name="T63" fmla="*/ 204 h 407"/>
                <a:gd name="T64" fmla="*/ 74 w 345"/>
                <a:gd name="T65" fmla="*/ 175 h 407"/>
                <a:gd name="T66" fmla="*/ 106 w 345"/>
                <a:gd name="T67" fmla="*/ 142 h 407"/>
                <a:gd name="T68" fmla="*/ 145 w 345"/>
                <a:gd name="T69" fmla="*/ 147 h 407"/>
                <a:gd name="T70" fmla="*/ 209 w 345"/>
                <a:gd name="T71" fmla="*/ 169 h 407"/>
                <a:gd name="T72" fmla="*/ 292 w 345"/>
                <a:gd name="T73" fmla="*/ 196 h 407"/>
                <a:gd name="T74" fmla="*/ 296 w 345"/>
                <a:gd name="T75" fmla="*/ 217 h 407"/>
                <a:gd name="T76" fmla="*/ 308 w 345"/>
                <a:gd name="T77" fmla="*/ 221 h 407"/>
                <a:gd name="T78" fmla="*/ 312 w 345"/>
                <a:gd name="T79" fmla="*/ 244 h 407"/>
                <a:gd name="T80" fmla="*/ 302 w 345"/>
                <a:gd name="T81" fmla="*/ 273 h 407"/>
                <a:gd name="T82" fmla="*/ 285 w 345"/>
                <a:gd name="T83" fmla="*/ 283 h 407"/>
                <a:gd name="T84" fmla="*/ 269 w 345"/>
                <a:gd name="T85" fmla="*/ 287 h 407"/>
                <a:gd name="T86" fmla="*/ 238 w 345"/>
                <a:gd name="T87" fmla="*/ 343 h 407"/>
                <a:gd name="T88" fmla="*/ 207 w 345"/>
                <a:gd name="T89" fmla="*/ 370 h 407"/>
                <a:gd name="T90" fmla="*/ 172 w 345"/>
                <a:gd name="T91" fmla="*/ 376 h 407"/>
                <a:gd name="T92" fmla="*/ 137 w 345"/>
                <a:gd name="T93" fmla="*/ 370 h 407"/>
                <a:gd name="T94" fmla="*/ 108 w 345"/>
                <a:gd name="T95" fmla="*/ 343 h 407"/>
                <a:gd name="T96" fmla="*/ 76 w 345"/>
                <a:gd name="T97" fmla="*/ 287 h 407"/>
                <a:gd name="T98" fmla="*/ 60 w 345"/>
                <a:gd name="T99" fmla="*/ 283 h 407"/>
                <a:gd name="T100" fmla="*/ 46 w 345"/>
                <a:gd name="T101" fmla="*/ 277 h 407"/>
                <a:gd name="T102" fmla="*/ 35 w 345"/>
                <a:gd name="T103" fmla="*/ 252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5" h="407">
                  <a:moveTo>
                    <a:pt x="4" y="260"/>
                  </a:moveTo>
                  <a:lnTo>
                    <a:pt x="8" y="275"/>
                  </a:lnTo>
                  <a:lnTo>
                    <a:pt x="14" y="287"/>
                  </a:lnTo>
                  <a:lnTo>
                    <a:pt x="19" y="295"/>
                  </a:lnTo>
                  <a:lnTo>
                    <a:pt x="27" y="302"/>
                  </a:lnTo>
                  <a:lnTo>
                    <a:pt x="35" y="308"/>
                  </a:lnTo>
                  <a:lnTo>
                    <a:pt x="41" y="310"/>
                  </a:lnTo>
                  <a:lnTo>
                    <a:pt x="48" y="312"/>
                  </a:lnTo>
                  <a:lnTo>
                    <a:pt x="52" y="314"/>
                  </a:lnTo>
                  <a:lnTo>
                    <a:pt x="62" y="327"/>
                  </a:lnTo>
                  <a:lnTo>
                    <a:pt x="72" y="347"/>
                  </a:lnTo>
                  <a:lnTo>
                    <a:pt x="85" y="366"/>
                  </a:lnTo>
                  <a:lnTo>
                    <a:pt x="91" y="374"/>
                  </a:lnTo>
                  <a:lnTo>
                    <a:pt x="99" y="382"/>
                  </a:lnTo>
                  <a:lnTo>
                    <a:pt x="105" y="386"/>
                  </a:lnTo>
                  <a:lnTo>
                    <a:pt x="110" y="391"/>
                  </a:lnTo>
                  <a:lnTo>
                    <a:pt x="118" y="395"/>
                  </a:lnTo>
                  <a:lnTo>
                    <a:pt x="128" y="399"/>
                  </a:lnTo>
                  <a:lnTo>
                    <a:pt x="137" y="403"/>
                  </a:lnTo>
                  <a:lnTo>
                    <a:pt x="149" y="405"/>
                  </a:lnTo>
                  <a:lnTo>
                    <a:pt x="161" y="407"/>
                  </a:lnTo>
                  <a:lnTo>
                    <a:pt x="172" y="407"/>
                  </a:lnTo>
                  <a:lnTo>
                    <a:pt x="184" y="407"/>
                  </a:lnTo>
                  <a:lnTo>
                    <a:pt x="196" y="405"/>
                  </a:lnTo>
                  <a:lnTo>
                    <a:pt x="207" y="403"/>
                  </a:lnTo>
                  <a:lnTo>
                    <a:pt x="219" y="399"/>
                  </a:lnTo>
                  <a:lnTo>
                    <a:pt x="226" y="395"/>
                  </a:lnTo>
                  <a:lnTo>
                    <a:pt x="234" y="391"/>
                  </a:lnTo>
                  <a:lnTo>
                    <a:pt x="240" y="386"/>
                  </a:lnTo>
                  <a:lnTo>
                    <a:pt x="246" y="382"/>
                  </a:lnTo>
                  <a:lnTo>
                    <a:pt x="254" y="374"/>
                  </a:lnTo>
                  <a:lnTo>
                    <a:pt x="261" y="366"/>
                  </a:lnTo>
                  <a:lnTo>
                    <a:pt x="273" y="347"/>
                  </a:lnTo>
                  <a:lnTo>
                    <a:pt x="283" y="327"/>
                  </a:lnTo>
                  <a:lnTo>
                    <a:pt x="292" y="314"/>
                  </a:lnTo>
                  <a:lnTo>
                    <a:pt x="298" y="312"/>
                  </a:lnTo>
                  <a:lnTo>
                    <a:pt x="304" y="310"/>
                  </a:lnTo>
                  <a:lnTo>
                    <a:pt x="310" y="308"/>
                  </a:lnTo>
                  <a:lnTo>
                    <a:pt x="317" y="302"/>
                  </a:lnTo>
                  <a:lnTo>
                    <a:pt x="325" y="295"/>
                  </a:lnTo>
                  <a:lnTo>
                    <a:pt x="331" y="287"/>
                  </a:lnTo>
                  <a:lnTo>
                    <a:pt x="337" y="275"/>
                  </a:lnTo>
                  <a:lnTo>
                    <a:pt x="341" y="260"/>
                  </a:lnTo>
                  <a:lnTo>
                    <a:pt x="343" y="252"/>
                  </a:lnTo>
                  <a:lnTo>
                    <a:pt x="345" y="246"/>
                  </a:lnTo>
                  <a:lnTo>
                    <a:pt x="345" y="238"/>
                  </a:lnTo>
                  <a:lnTo>
                    <a:pt x="345" y="231"/>
                  </a:lnTo>
                  <a:lnTo>
                    <a:pt x="343" y="225"/>
                  </a:lnTo>
                  <a:lnTo>
                    <a:pt x="343" y="219"/>
                  </a:lnTo>
                  <a:lnTo>
                    <a:pt x="339" y="213"/>
                  </a:lnTo>
                  <a:lnTo>
                    <a:pt x="337" y="207"/>
                  </a:lnTo>
                  <a:lnTo>
                    <a:pt x="333" y="204"/>
                  </a:lnTo>
                  <a:lnTo>
                    <a:pt x="331" y="200"/>
                  </a:lnTo>
                  <a:lnTo>
                    <a:pt x="323" y="194"/>
                  </a:lnTo>
                  <a:lnTo>
                    <a:pt x="323" y="180"/>
                  </a:lnTo>
                  <a:lnTo>
                    <a:pt x="321" y="165"/>
                  </a:lnTo>
                  <a:lnTo>
                    <a:pt x="323" y="155"/>
                  </a:lnTo>
                  <a:lnTo>
                    <a:pt x="323" y="144"/>
                  </a:lnTo>
                  <a:lnTo>
                    <a:pt x="321" y="126"/>
                  </a:lnTo>
                  <a:lnTo>
                    <a:pt x="319" y="109"/>
                  </a:lnTo>
                  <a:lnTo>
                    <a:pt x="315" y="97"/>
                  </a:lnTo>
                  <a:lnTo>
                    <a:pt x="314" y="87"/>
                  </a:lnTo>
                  <a:lnTo>
                    <a:pt x="310" y="78"/>
                  </a:lnTo>
                  <a:lnTo>
                    <a:pt x="306" y="68"/>
                  </a:lnTo>
                  <a:lnTo>
                    <a:pt x="300" y="58"/>
                  </a:lnTo>
                  <a:lnTo>
                    <a:pt x="294" y="51"/>
                  </a:lnTo>
                  <a:lnTo>
                    <a:pt x="286" y="43"/>
                  </a:lnTo>
                  <a:lnTo>
                    <a:pt x="279" y="35"/>
                  </a:lnTo>
                  <a:lnTo>
                    <a:pt x="267" y="27"/>
                  </a:lnTo>
                  <a:lnTo>
                    <a:pt x="256" y="20"/>
                  </a:lnTo>
                  <a:lnTo>
                    <a:pt x="244" y="14"/>
                  </a:lnTo>
                  <a:lnTo>
                    <a:pt x="232" y="10"/>
                  </a:lnTo>
                  <a:lnTo>
                    <a:pt x="219" y="6"/>
                  </a:lnTo>
                  <a:lnTo>
                    <a:pt x="207" y="2"/>
                  </a:lnTo>
                  <a:lnTo>
                    <a:pt x="196" y="2"/>
                  </a:lnTo>
                  <a:lnTo>
                    <a:pt x="182" y="0"/>
                  </a:lnTo>
                  <a:lnTo>
                    <a:pt x="172" y="0"/>
                  </a:lnTo>
                  <a:lnTo>
                    <a:pt x="163" y="2"/>
                  </a:lnTo>
                  <a:lnTo>
                    <a:pt x="153" y="4"/>
                  </a:lnTo>
                  <a:lnTo>
                    <a:pt x="143" y="8"/>
                  </a:lnTo>
                  <a:lnTo>
                    <a:pt x="134" y="10"/>
                  </a:lnTo>
                  <a:lnTo>
                    <a:pt x="126" y="14"/>
                  </a:lnTo>
                  <a:lnTo>
                    <a:pt x="116" y="18"/>
                  </a:lnTo>
                  <a:lnTo>
                    <a:pt x="110" y="24"/>
                  </a:lnTo>
                  <a:lnTo>
                    <a:pt x="99" y="31"/>
                  </a:lnTo>
                  <a:lnTo>
                    <a:pt x="89" y="43"/>
                  </a:lnTo>
                  <a:lnTo>
                    <a:pt x="81" y="51"/>
                  </a:lnTo>
                  <a:lnTo>
                    <a:pt x="77" y="58"/>
                  </a:lnTo>
                  <a:lnTo>
                    <a:pt x="72" y="58"/>
                  </a:lnTo>
                  <a:lnTo>
                    <a:pt x="64" y="60"/>
                  </a:lnTo>
                  <a:lnTo>
                    <a:pt x="54" y="62"/>
                  </a:lnTo>
                  <a:lnTo>
                    <a:pt x="46" y="66"/>
                  </a:lnTo>
                  <a:lnTo>
                    <a:pt x="39" y="74"/>
                  </a:lnTo>
                  <a:lnTo>
                    <a:pt x="29" y="82"/>
                  </a:lnTo>
                  <a:lnTo>
                    <a:pt x="27" y="85"/>
                  </a:lnTo>
                  <a:lnTo>
                    <a:pt x="21" y="91"/>
                  </a:lnTo>
                  <a:lnTo>
                    <a:pt x="19" y="97"/>
                  </a:lnTo>
                  <a:lnTo>
                    <a:pt x="16" y="107"/>
                  </a:lnTo>
                  <a:lnTo>
                    <a:pt x="12" y="118"/>
                  </a:lnTo>
                  <a:lnTo>
                    <a:pt x="10" y="132"/>
                  </a:lnTo>
                  <a:lnTo>
                    <a:pt x="10" y="144"/>
                  </a:lnTo>
                  <a:lnTo>
                    <a:pt x="12" y="151"/>
                  </a:lnTo>
                  <a:lnTo>
                    <a:pt x="14" y="161"/>
                  </a:lnTo>
                  <a:lnTo>
                    <a:pt x="16" y="167"/>
                  </a:lnTo>
                  <a:lnTo>
                    <a:pt x="17" y="175"/>
                  </a:lnTo>
                  <a:lnTo>
                    <a:pt x="21" y="178"/>
                  </a:lnTo>
                  <a:lnTo>
                    <a:pt x="21" y="194"/>
                  </a:lnTo>
                  <a:lnTo>
                    <a:pt x="14" y="200"/>
                  </a:lnTo>
                  <a:lnTo>
                    <a:pt x="12" y="204"/>
                  </a:lnTo>
                  <a:lnTo>
                    <a:pt x="8" y="207"/>
                  </a:lnTo>
                  <a:lnTo>
                    <a:pt x="6" y="213"/>
                  </a:lnTo>
                  <a:lnTo>
                    <a:pt x="4" y="219"/>
                  </a:lnTo>
                  <a:lnTo>
                    <a:pt x="2" y="225"/>
                  </a:lnTo>
                  <a:lnTo>
                    <a:pt x="0" y="231"/>
                  </a:lnTo>
                  <a:lnTo>
                    <a:pt x="0" y="238"/>
                  </a:lnTo>
                  <a:lnTo>
                    <a:pt x="0" y="246"/>
                  </a:lnTo>
                  <a:lnTo>
                    <a:pt x="2" y="252"/>
                  </a:lnTo>
                  <a:lnTo>
                    <a:pt x="4" y="260"/>
                  </a:lnTo>
                  <a:close/>
                  <a:moveTo>
                    <a:pt x="33" y="236"/>
                  </a:moveTo>
                  <a:lnTo>
                    <a:pt x="33" y="229"/>
                  </a:lnTo>
                  <a:lnTo>
                    <a:pt x="35" y="225"/>
                  </a:lnTo>
                  <a:lnTo>
                    <a:pt x="39" y="221"/>
                  </a:lnTo>
                  <a:lnTo>
                    <a:pt x="41" y="221"/>
                  </a:lnTo>
                  <a:lnTo>
                    <a:pt x="43" y="219"/>
                  </a:lnTo>
                  <a:lnTo>
                    <a:pt x="46" y="219"/>
                  </a:lnTo>
                  <a:lnTo>
                    <a:pt x="50" y="215"/>
                  </a:lnTo>
                  <a:lnTo>
                    <a:pt x="52" y="209"/>
                  </a:lnTo>
                  <a:lnTo>
                    <a:pt x="52" y="204"/>
                  </a:lnTo>
                  <a:lnTo>
                    <a:pt x="52" y="198"/>
                  </a:lnTo>
                  <a:lnTo>
                    <a:pt x="52" y="184"/>
                  </a:lnTo>
                  <a:lnTo>
                    <a:pt x="62" y="180"/>
                  </a:lnTo>
                  <a:lnTo>
                    <a:pt x="74" y="175"/>
                  </a:lnTo>
                  <a:lnTo>
                    <a:pt x="85" y="165"/>
                  </a:lnTo>
                  <a:lnTo>
                    <a:pt x="97" y="155"/>
                  </a:lnTo>
                  <a:lnTo>
                    <a:pt x="103" y="147"/>
                  </a:lnTo>
                  <a:lnTo>
                    <a:pt x="106" y="142"/>
                  </a:lnTo>
                  <a:lnTo>
                    <a:pt x="114" y="126"/>
                  </a:lnTo>
                  <a:lnTo>
                    <a:pt x="122" y="134"/>
                  </a:lnTo>
                  <a:lnTo>
                    <a:pt x="134" y="142"/>
                  </a:lnTo>
                  <a:lnTo>
                    <a:pt x="145" y="147"/>
                  </a:lnTo>
                  <a:lnTo>
                    <a:pt x="161" y="155"/>
                  </a:lnTo>
                  <a:lnTo>
                    <a:pt x="174" y="161"/>
                  </a:lnTo>
                  <a:lnTo>
                    <a:pt x="192" y="165"/>
                  </a:lnTo>
                  <a:lnTo>
                    <a:pt x="209" y="169"/>
                  </a:lnTo>
                  <a:lnTo>
                    <a:pt x="228" y="173"/>
                  </a:lnTo>
                  <a:lnTo>
                    <a:pt x="263" y="176"/>
                  </a:lnTo>
                  <a:lnTo>
                    <a:pt x="292" y="180"/>
                  </a:lnTo>
                  <a:lnTo>
                    <a:pt x="292" y="196"/>
                  </a:lnTo>
                  <a:lnTo>
                    <a:pt x="292" y="204"/>
                  </a:lnTo>
                  <a:lnTo>
                    <a:pt x="292" y="209"/>
                  </a:lnTo>
                  <a:lnTo>
                    <a:pt x="294" y="215"/>
                  </a:lnTo>
                  <a:lnTo>
                    <a:pt x="296" y="217"/>
                  </a:lnTo>
                  <a:lnTo>
                    <a:pt x="298" y="219"/>
                  </a:lnTo>
                  <a:lnTo>
                    <a:pt x="302" y="219"/>
                  </a:lnTo>
                  <a:lnTo>
                    <a:pt x="304" y="221"/>
                  </a:lnTo>
                  <a:lnTo>
                    <a:pt x="308" y="221"/>
                  </a:lnTo>
                  <a:lnTo>
                    <a:pt x="310" y="225"/>
                  </a:lnTo>
                  <a:lnTo>
                    <a:pt x="312" y="229"/>
                  </a:lnTo>
                  <a:lnTo>
                    <a:pt x="312" y="236"/>
                  </a:lnTo>
                  <a:lnTo>
                    <a:pt x="312" y="244"/>
                  </a:lnTo>
                  <a:lnTo>
                    <a:pt x="310" y="252"/>
                  </a:lnTo>
                  <a:lnTo>
                    <a:pt x="308" y="262"/>
                  </a:lnTo>
                  <a:lnTo>
                    <a:pt x="304" y="269"/>
                  </a:lnTo>
                  <a:lnTo>
                    <a:pt x="302" y="273"/>
                  </a:lnTo>
                  <a:lnTo>
                    <a:pt x="298" y="277"/>
                  </a:lnTo>
                  <a:lnTo>
                    <a:pt x="294" y="279"/>
                  </a:lnTo>
                  <a:lnTo>
                    <a:pt x="292" y="281"/>
                  </a:lnTo>
                  <a:lnTo>
                    <a:pt x="285" y="283"/>
                  </a:lnTo>
                  <a:lnTo>
                    <a:pt x="285" y="283"/>
                  </a:lnTo>
                  <a:lnTo>
                    <a:pt x="279" y="281"/>
                  </a:lnTo>
                  <a:lnTo>
                    <a:pt x="275" y="283"/>
                  </a:lnTo>
                  <a:lnTo>
                    <a:pt x="269" y="287"/>
                  </a:lnTo>
                  <a:lnTo>
                    <a:pt x="267" y="291"/>
                  </a:lnTo>
                  <a:lnTo>
                    <a:pt x="259" y="306"/>
                  </a:lnTo>
                  <a:lnTo>
                    <a:pt x="250" y="324"/>
                  </a:lnTo>
                  <a:lnTo>
                    <a:pt x="238" y="343"/>
                  </a:lnTo>
                  <a:lnTo>
                    <a:pt x="230" y="351"/>
                  </a:lnTo>
                  <a:lnTo>
                    <a:pt x="225" y="358"/>
                  </a:lnTo>
                  <a:lnTo>
                    <a:pt x="217" y="364"/>
                  </a:lnTo>
                  <a:lnTo>
                    <a:pt x="207" y="370"/>
                  </a:lnTo>
                  <a:lnTo>
                    <a:pt x="197" y="372"/>
                  </a:lnTo>
                  <a:lnTo>
                    <a:pt x="190" y="374"/>
                  </a:lnTo>
                  <a:lnTo>
                    <a:pt x="180" y="376"/>
                  </a:lnTo>
                  <a:lnTo>
                    <a:pt x="172" y="376"/>
                  </a:lnTo>
                  <a:lnTo>
                    <a:pt x="165" y="376"/>
                  </a:lnTo>
                  <a:lnTo>
                    <a:pt x="155" y="374"/>
                  </a:lnTo>
                  <a:lnTo>
                    <a:pt x="147" y="372"/>
                  </a:lnTo>
                  <a:lnTo>
                    <a:pt x="137" y="370"/>
                  </a:lnTo>
                  <a:lnTo>
                    <a:pt x="128" y="364"/>
                  </a:lnTo>
                  <a:lnTo>
                    <a:pt x="120" y="358"/>
                  </a:lnTo>
                  <a:lnTo>
                    <a:pt x="114" y="351"/>
                  </a:lnTo>
                  <a:lnTo>
                    <a:pt x="108" y="343"/>
                  </a:lnTo>
                  <a:lnTo>
                    <a:pt x="95" y="324"/>
                  </a:lnTo>
                  <a:lnTo>
                    <a:pt x="85" y="306"/>
                  </a:lnTo>
                  <a:lnTo>
                    <a:pt x="77" y="291"/>
                  </a:lnTo>
                  <a:lnTo>
                    <a:pt x="76" y="287"/>
                  </a:lnTo>
                  <a:lnTo>
                    <a:pt x="72" y="285"/>
                  </a:lnTo>
                  <a:lnTo>
                    <a:pt x="68" y="283"/>
                  </a:lnTo>
                  <a:lnTo>
                    <a:pt x="64" y="281"/>
                  </a:lnTo>
                  <a:lnTo>
                    <a:pt x="60" y="283"/>
                  </a:lnTo>
                  <a:lnTo>
                    <a:pt x="60" y="283"/>
                  </a:lnTo>
                  <a:lnTo>
                    <a:pt x="54" y="281"/>
                  </a:lnTo>
                  <a:lnTo>
                    <a:pt x="50" y="279"/>
                  </a:lnTo>
                  <a:lnTo>
                    <a:pt x="46" y="277"/>
                  </a:lnTo>
                  <a:lnTo>
                    <a:pt x="43" y="273"/>
                  </a:lnTo>
                  <a:lnTo>
                    <a:pt x="41" y="269"/>
                  </a:lnTo>
                  <a:lnTo>
                    <a:pt x="37" y="262"/>
                  </a:lnTo>
                  <a:lnTo>
                    <a:pt x="35" y="252"/>
                  </a:lnTo>
                  <a:lnTo>
                    <a:pt x="33" y="244"/>
                  </a:lnTo>
                  <a:lnTo>
                    <a:pt x="33"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algn="r"/>
              <a:endParaRPr lang="en-US" sz="900"/>
            </a:p>
          </p:txBody>
        </p:sp>
        <p:sp>
          <p:nvSpPr>
            <p:cNvPr id="16" name="Freeform 35"/>
            <p:cNvSpPr>
              <a:spLocks noEditPoints="1"/>
            </p:cNvSpPr>
            <p:nvPr/>
          </p:nvSpPr>
          <p:spPr bwMode="auto">
            <a:xfrm>
              <a:off x="15638463" y="979488"/>
              <a:ext cx="985837" cy="460375"/>
            </a:xfrm>
            <a:custGeom>
              <a:avLst/>
              <a:gdLst>
                <a:gd name="T0" fmla="*/ 9 w 621"/>
                <a:gd name="T1" fmla="*/ 288 h 290"/>
                <a:gd name="T2" fmla="*/ 15 w 621"/>
                <a:gd name="T3" fmla="*/ 290 h 290"/>
                <a:gd name="T4" fmla="*/ 607 w 621"/>
                <a:gd name="T5" fmla="*/ 290 h 290"/>
                <a:gd name="T6" fmla="*/ 615 w 621"/>
                <a:gd name="T7" fmla="*/ 286 h 290"/>
                <a:gd name="T8" fmla="*/ 621 w 621"/>
                <a:gd name="T9" fmla="*/ 277 h 290"/>
                <a:gd name="T10" fmla="*/ 621 w 621"/>
                <a:gd name="T11" fmla="*/ 162 h 290"/>
                <a:gd name="T12" fmla="*/ 619 w 621"/>
                <a:gd name="T13" fmla="*/ 143 h 290"/>
                <a:gd name="T14" fmla="*/ 615 w 621"/>
                <a:gd name="T15" fmla="*/ 128 h 290"/>
                <a:gd name="T16" fmla="*/ 609 w 621"/>
                <a:gd name="T17" fmla="*/ 112 h 290"/>
                <a:gd name="T18" fmla="*/ 602 w 621"/>
                <a:gd name="T19" fmla="*/ 98 h 290"/>
                <a:gd name="T20" fmla="*/ 592 w 621"/>
                <a:gd name="T21" fmla="*/ 85 h 290"/>
                <a:gd name="T22" fmla="*/ 578 w 621"/>
                <a:gd name="T23" fmla="*/ 73 h 290"/>
                <a:gd name="T24" fmla="*/ 565 w 621"/>
                <a:gd name="T25" fmla="*/ 66 h 290"/>
                <a:gd name="T26" fmla="*/ 549 w 621"/>
                <a:gd name="T27" fmla="*/ 58 h 290"/>
                <a:gd name="T28" fmla="*/ 408 w 621"/>
                <a:gd name="T29" fmla="*/ 0 h 290"/>
                <a:gd name="T30" fmla="*/ 400 w 621"/>
                <a:gd name="T31" fmla="*/ 0 h 290"/>
                <a:gd name="T32" fmla="*/ 394 w 621"/>
                <a:gd name="T33" fmla="*/ 4 h 290"/>
                <a:gd name="T34" fmla="*/ 391 w 621"/>
                <a:gd name="T35" fmla="*/ 7 h 290"/>
                <a:gd name="T36" fmla="*/ 354 w 621"/>
                <a:gd name="T37" fmla="*/ 108 h 290"/>
                <a:gd name="T38" fmla="*/ 360 w 621"/>
                <a:gd name="T39" fmla="*/ 62 h 290"/>
                <a:gd name="T40" fmla="*/ 360 w 621"/>
                <a:gd name="T41" fmla="*/ 52 h 290"/>
                <a:gd name="T42" fmla="*/ 356 w 621"/>
                <a:gd name="T43" fmla="*/ 46 h 290"/>
                <a:gd name="T44" fmla="*/ 350 w 621"/>
                <a:gd name="T45" fmla="*/ 40 h 290"/>
                <a:gd name="T46" fmla="*/ 344 w 621"/>
                <a:gd name="T47" fmla="*/ 38 h 290"/>
                <a:gd name="T48" fmla="*/ 273 w 621"/>
                <a:gd name="T49" fmla="*/ 38 h 290"/>
                <a:gd name="T50" fmla="*/ 265 w 621"/>
                <a:gd name="T51" fmla="*/ 42 h 290"/>
                <a:gd name="T52" fmla="*/ 261 w 621"/>
                <a:gd name="T53" fmla="*/ 48 h 290"/>
                <a:gd name="T54" fmla="*/ 261 w 621"/>
                <a:gd name="T55" fmla="*/ 58 h 290"/>
                <a:gd name="T56" fmla="*/ 273 w 621"/>
                <a:gd name="T57" fmla="*/ 89 h 290"/>
                <a:gd name="T58" fmla="*/ 230 w 621"/>
                <a:gd name="T59" fmla="*/ 11 h 290"/>
                <a:gd name="T60" fmla="*/ 226 w 621"/>
                <a:gd name="T61" fmla="*/ 6 h 290"/>
                <a:gd name="T62" fmla="*/ 220 w 621"/>
                <a:gd name="T63" fmla="*/ 2 h 290"/>
                <a:gd name="T64" fmla="*/ 214 w 621"/>
                <a:gd name="T65" fmla="*/ 0 h 290"/>
                <a:gd name="T66" fmla="*/ 209 w 621"/>
                <a:gd name="T67" fmla="*/ 2 h 290"/>
                <a:gd name="T68" fmla="*/ 62 w 621"/>
                <a:gd name="T69" fmla="*/ 62 h 290"/>
                <a:gd name="T70" fmla="*/ 46 w 621"/>
                <a:gd name="T71" fmla="*/ 69 h 290"/>
                <a:gd name="T72" fmla="*/ 34 w 621"/>
                <a:gd name="T73" fmla="*/ 79 h 290"/>
                <a:gd name="T74" fmla="*/ 23 w 621"/>
                <a:gd name="T75" fmla="*/ 93 h 290"/>
                <a:gd name="T76" fmla="*/ 13 w 621"/>
                <a:gd name="T77" fmla="*/ 104 h 290"/>
                <a:gd name="T78" fmla="*/ 7 w 621"/>
                <a:gd name="T79" fmla="*/ 120 h 290"/>
                <a:gd name="T80" fmla="*/ 2 w 621"/>
                <a:gd name="T81" fmla="*/ 135 h 290"/>
                <a:gd name="T82" fmla="*/ 0 w 621"/>
                <a:gd name="T83" fmla="*/ 153 h 290"/>
                <a:gd name="T84" fmla="*/ 0 w 621"/>
                <a:gd name="T85" fmla="*/ 273 h 290"/>
                <a:gd name="T86" fmla="*/ 0 w 621"/>
                <a:gd name="T87" fmla="*/ 280 h 290"/>
                <a:gd name="T88" fmla="*/ 406 w 621"/>
                <a:gd name="T89" fmla="*/ 158 h 290"/>
                <a:gd name="T90" fmla="*/ 406 w 621"/>
                <a:gd name="T91" fmla="*/ 151 h 290"/>
                <a:gd name="T92" fmla="*/ 416 w 621"/>
                <a:gd name="T93" fmla="*/ 143 h 290"/>
                <a:gd name="T94" fmla="*/ 422 w 621"/>
                <a:gd name="T95" fmla="*/ 141 h 290"/>
                <a:gd name="T96" fmla="*/ 532 w 621"/>
                <a:gd name="T97" fmla="*/ 141 h 290"/>
                <a:gd name="T98" fmla="*/ 540 w 621"/>
                <a:gd name="T99" fmla="*/ 145 h 290"/>
                <a:gd name="T100" fmla="*/ 543 w 621"/>
                <a:gd name="T101" fmla="*/ 155 h 290"/>
                <a:gd name="T102" fmla="*/ 545 w 621"/>
                <a:gd name="T103" fmla="*/ 207 h 290"/>
                <a:gd name="T104" fmla="*/ 543 w 621"/>
                <a:gd name="T105" fmla="*/ 213 h 290"/>
                <a:gd name="T106" fmla="*/ 536 w 621"/>
                <a:gd name="T107" fmla="*/ 222 h 290"/>
                <a:gd name="T108" fmla="*/ 530 w 621"/>
                <a:gd name="T109" fmla="*/ 224 h 290"/>
                <a:gd name="T110" fmla="*/ 418 w 621"/>
                <a:gd name="T111" fmla="*/ 222 h 290"/>
                <a:gd name="T112" fmla="*/ 410 w 621"/>
                <a:gd name="T113" fmla="*/ 218 h 290"/>
                <a:gd name="T114" fmla="*/ 406 w 621"/>
                <a:gd name="T115" fmla="*/ 211 h 290"/>
                <a:gd name="T116" fmla="*/ 406 w 621"/>
                <a:gd name="T117" fmla="*/ 158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1" h="290">
                  <a:moveTo>
                    <a:pt x="4" y="286"/>
                  </a:moveTo>
                  <a:lnTo>
                    <a:pt x="9" y="288"/>
                  </a:lnTo>
                  <a:lnTo>
                    <a:pt x="11" y="290"/>
                  </a:lnTo>
                  <a:lnTo>
                    <a:pt x="15" y="290"/>
                  </a:lnTo>
                  <a:lnTo>
                    <a:pt x="603" y="290"/>
                  </a:lnTo>
                  <a:lnTo>
                    <a:pt x="607" y="290"/>
                  </a:lnTo>
                  <a:lnTo>
                    <a:pt x="609" y="288"/>
                  </a:lnTo>
                  <a:lnTo>
                    <a:pt x="615" y="286"/>
                  </a:lnTo>
                  <a:lnTo>
                    <a:pt x="619" y="280"/>
                  </a:lnTo>
                  <a:lnTo>
                    <a:pt x="621" y="277"/>
                  </a:lnTo>
                  <a:lnTo>
                    <a:pt x="621" y="273"/>
                  </a:lnTo>
                  <a:lnTo>
                    <a:pt x="621" y="162"/>
                  </a:lnTo>
                  <a:lnTo>
                    <a:pt x="621" y="153"/>
                  </a:lnTo>
                  <a:lnTo>
                    <a:pt x="619" y="143"/>
                  </a:lnTo>
                  <a:lnTo>
                    <a:pt x="617" y="135"/>
                  </a:lnTo>
                  <a:lnTo>
                    <a:pt x="615" y="128"/>
                  </a:lnTo>
                  <a:lnTo>
                    <a:pt x="611" y="120"/>
                  </a:lnTo>
                  <a:lnTo>
                    <a:pt x="609" y="112"/>
                  </a:lnTo>
                  <a:lnTo>
                    <a:pt x="605" y="104"/>
                  </a:lnTo>
                  <a:lnTo>
                    <a:pt x="602" y="98"/>
                  </a:lnTo>
                  <a:lnTo>
                    <a:pt x="596" y="93"/>
                  </a:lnTo>
                  <a:lnTo>
                    <a:pt x="592" y="85"/>
                  </a:lnTo>
                  <a:lnTo>
                    <a:pt x="584" y="79"/>
                  </a:lnTo>
                  <a:lnTo>
                    <a:pt x="578" y="73"/>
                  </a:lnTo>
                  <a:lnTo>
                    <a:pt x="572" y="69"/>
                  </a:lnTo>
                  <a:lnTo>
                    <a:pt x="565" y="66"/>
                  </a:lnTo>
                  <a:lnTo>
                    <a:pt x="557" y="62"/>
                  </a:lnTo>
                  <a:lnTo>
                    <a:pt x="549" y="58"/>
                  </a:lnTo>
                  <a:lnTo>
                    <a:pt x="410" y="2"/>
                  </a:lnTo>
                  <a:lnTo>
                    <a:pt x="408" y="0"/>
                  </a:lnTo>
                  <a:lnTo>
                    <a:pt x="404" y="0"/>
                  </a:lnTo>
                  <a:lnTo>
                    <a:pt x="400" y="0"/>
                  </a:lnTo>
                  <a:lnTo>
                    <a:pt x="398" y="2"/>
                  </a:lnTo>
                  <a:lnTo>
                    <a:pt x="394" y="4"/>
                  </a:lnTo>
                  <a:lnTo>
                    <a:pt x="393" y="6"/>
                  </a:lnTo>
                  <a:lnTo>
                    <a:pt x="391" y="7"/>
                  </a:lnTo>
                  <a:lnTo>
                    <a:pt x="389" y="11"/>
                  </a:lnTo>
                  <a:lnTo>
                    <a:pt x="354" y="108"/>
                  </a:lnTo>
                  <a:lnTo>
                    <a:pt x="348" y="89"/>
                  </a:lnTo>
                  <a:lnTo>
                    <a:pt x="360" y="62"/>
                  </a:lnTo>
                  <a:lnTo>
                    <a:pt x="360" y="58"/>
                  </a:lnTo>
                  <a:lnTo>
                    <a:pt x="360" y="52"/>
                  </a:lnTo>
                  <a:lnTo>
                    <a:pt x="360" y="48"/>
                  </a:lnTo>
                  <a:lnTo>
                    <a:pt x="356" y="46"/>
                  </a:lnTo>
                  <a:lnTo>
                    <a:pt x="354" y="42"/>
                  </a:lnTo>
                  <a:lnTo>
                    <a:pt x="350" y="40"/>
                  </a:lnTo>
                  <a:lnTo>
                    <a:pt x="348" y="38"/>
                  </a:lnTo>
                  <a:lnTo>
                    <a:pt x="344" y="38"/>
                  </a:lnTo>
                  <a:lnTo>
                    <a:pt x="274" y="38"/>
                  </a:lnTo>
                  <a:lnTo>
                    <a:pt x="273" y="38"/>
                  </a:lnTo>
                  <a:lnTo>
                    <a:pt x="269" y="40"/>
                  </a:lnTo>
                  <a:lnTo>
                    <a:pt x="265" y="42"/>
                  </a:lnTo>
                  <a:lnTo>
                    <a:pt x="263" y="46"/>
                  </a:lnTo>
                  <a:lnTo>
                    <a:pt x="261" y="48"/>
                  </a:lnTo>
                  <a:lnTo>
                    <a:pt x="261" y="52"/>
                  </a:lnTo>
                  <a:lnTo>
                    <a:pt x="261" y="58"/>
                  </a:lnTo>
                  <a:lnTo>
                    <a:pt x="261" y="62"/>
                  </a:lnTo>
                  <a:lnTo>
                    <a:pt x="273" y="89"/>
                  </a:lnTo>
                  <a:lnTo>
                    <a:pt x="265" y="108"/>
                  </a:lnTo>
                  <a:lnTo>
                    <a:pt x="230" y="11"/>
                  </a:lnTo>
                  <a:lnTo>
                    <a:pt x="228" y="7"/>
                  </a:lnTo>
                  <a:lnTo>
                    <a:pt x="226" y="6"/>
                  </a:lnTo>
                  <a:lnTo>
                    <a:pt x="224" y="4"/>
                  </a:lnTo>
                  <a:lnTo>
                    <a:pt x="220" y="2"/>
                  </a:lnTo>
                  <a:lnTo>
                    <a:pt x="218" y="0"/>
                  </a:lnTo>
                  <a:lnTo>
                    <a:pt x="214" y="0"/>
                  </a:lnTo>
                  <a:lnTo>
                    <a:pt x="213" y="0"/>
                  </a:lnTo>
                  <a:lnTo>
                    <a:pt x="209" y="2"/>
                  </a:lnTo>
                  <a:lnTo>
                    <a:pt x="69" y="58"/>
                  </a:lnTo>
                  <a:lnTo>
                    <a:pt x="62" y="62"/>
                  </a:lnTo>
                  <a:lnTo>
                    <a:pt x="54" y="66"/>
                  </a:lnTo>
                  <a:lnTo>
                    <a:pt x="46" y="69"/>
                  </a:lnTo>
                  <a:lnTo>
                    <a:pt x="40" y="73"/>
                  </a:lnTo>
                  <a:lnTo>
                    <a:pt x="34" y="79"/>
                  </a:lnTo>
                  <a:lnTo>
                    <a:pt x="27" y="85"/>
                  </a:lnTo>
                  <a:lnTo>
                    <a:pt x="23" y="93"/>
                  </a:lnTo>
                  <a:lnTo>
                    <a:pt x="17" y="98"/>
                  </a:lnTo>
                  <a:lnTo>
                    <a:pt x="13" y="104"/>
                  </a:lnTo>
                  <a:lnTo>
                    <a:pt x="9" y="112"/>
                  </a:lnTo>
                  <a:lnTo>
                    <a:pt x="7" y="120"/>
                  </a:lnTo>
                  <a:lnTo>
                    <a:pt x="4" y="128"/>
                  </a:lnTo>
                  <a:lnTo>
                    <a:pt x="2" y="135"/>
                  </a:lnTo>
                  <a:lnTo>
                    <a:pt x="0" y="143"/>
                  </a:lnTo>
                  <a:lnTo>
                    <a:pt x="0" y="153"/>
                  </a:lnTo>
                  <a:lnTo>
                    <a:pt x="0" y="162"/>
                  </a:lnTo>
                  <a:lnTo>
                    <a:pt x="0" y="273"/>
                  </a:lnTo>
                  <a:lnTo>
                    <a:pt x="0" y="277"/>
                  </a:lnTo>
                  <a:lnTo>
                    <a:pt x="0" y="280"/>
                  </a:lnTo>
                  <a:lnTo>
                    <a:pt x="4" y="286"/>
                  </a:lnTo>
                  <a:close/>
                  <a:moveTo>
                    <a:pt x="406" y="158"/>
                  </a:moveTo>
                  <a:lnTo>
                    <a:pt x="406" y="155"/>
                  </a:lnTo>
                  <a:lnTo>
                    <a:pt x="406" y="151"/>
                  </a:lnTo>
                  <a:lnTo>
                    <a:pt x="410" y="145"/>
                  </a:lnTo>
                  <a:lnTo>
                    <a:pt x="416" y="143"/>
                  </a:lnTo>
                  <a:lnTo>
                    <a:pt x="418" y="141"/>
                  </a:lnTo>
                  <a:lnTo>
                    <a:pt x="422" y="141"/>
                  </a:lnTo>
                  <a:lnTo>
                    <a:pt x="530" y="141"/>
                  </a:lnTo>
                  <a:lnTo>
                    <a:pt x="532" y="141"/>
                  </a:lnTo>
                  <a:lnTo>
                    <a:pt x="536" y="143"/>
                  </a:lnTo>
                  <a:lnTo>
                    <a:pt x="540" y="145"/>
                  </a:lnTo>
                  <a:lnTo>
                    <a:pt x="543" y="151"/>
                  </a:lnTo>
                  <a:lnTo>
                    <a:pt x="543" y="155"/>
                  </a:lnTo>
                  <a:lnTo>
                    <a:pt x="545" y="158"/>
                  </a:lnTo>
                  <a:lnTo>
                    <a:pt x="545" y="207"/>
                  </a:lnTo>
                  <a:lnTo>
                    <a:pt x="543" y="211"/>
                  </a:lnTo>
                  <a:lnTo>
                    <a:pt x="543" y="213"/>
                  </a:lnTo>
                  <a:lnTo>
                    <a:pt x="540" y="218"/>
                  </a:lnTo>
                  <a:lnTo>
                    <a:pt x="536" y="222"/>
                  </a:lnTo>
                  <a:lnTo>
                    <a:pt x="532" y="222"/>
                  </a:lnTo>
                  <a:lnTo>
                    <a:pt x="530" y="224"/>
                  </a:lnTo>
                  <a:lnTo>
                    <a:pt x="422" y="224"/>
                  </a:lnTo>
                  <a:lnTo>
                    <a:pt x="418" y="222"/>
                  </a:lnTo>
                  <a:lnTo>
                    <a:pt x="416" y="222"/>
                  </a:lnTo>
                  <a:lnTo>
                    <a:pt x="410" y="218"/>
                  </a:lnTo>
                  <a:lnTo>
                    <a:pt x="406" y="213"/>
                  </a:lnTo>
                  <a:lnTo>
                    <a:pt x="406" y="211"/>
                  </a:lnTo>
                  <a:lnTo>
                    <a:pt x="406" y="207"/>
                  </a:lnTo>
                  <a:lnTo>
                    <a:pt x="406"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algn="r"/>
              <a:endParaRPr lang="en-US" sz="900"/>
            </a:p>
          </p:txBody>
        </p:sp>
      </p:grpSp>
      <p:sp>
        <p:nvSpPr>
          <p:cNvPr id="17" name="Freeform 191"/>
          <p:cNvSpPr>
            <a:spLocks noEditPoints="1"/>
          </p:cNvSpPr>
          <p:nvPr/>
        </p:nvSpPr>
        <p:spPr bwMode="auto">
          <a:xfrm>
            <a:off x="11098331" y="4710627"/>
            <a:ext cx="371581" cy="273240"/>
          </a:xfrm>
          <a:custGeom>
            <a:avLst/>
            <a:gdLst>
              <a:gd name="T0" fmla="*/ 26 w 291"/>
              <a:gd name="T1" fmla="*/ 76 h 214"/>
              <a:gd name="T2" fmla="*/ 21 w 291"/>
              <a:gd name="T3" fmla="*/ 88 h 214"/>
              <a:gd name="T4" fmla="*/ 28 w 291"/>
              <a:gd name="T5" fmla="*/ 116 h 214"/>
              <a:gd name="T6" fmla="*/ 16 w 291"/>
              <a:gd name="T7" fmla="*/ 128 h 214"/>
              <a:gd name="T8" fmla="*/ 24 w 291"/>
              <a:gd name="T9" fmla="*/ 182 h 214"/>
              <a:gd name="T10" fmla="*/ 273 w 291"/>
              <a:gd name="T11" fmla="*/ 178 h 214"/>
              <a:gd name="T12" fmla="*/ 262 w 291"/>
              <a:gd name="T13" fmla="*/ 140 h 214"/>
              <a:gd name="T14" fmla="*/ 269 w 291"/>
              <a:gd name="T15" fmla="*/ 131 h 214"/>
              <a:gd name="T16" fmla="*/ 275 w 291"/>
              <a:gd name="T17" fmla="*/ 102 h 214"/>
              <a:gd name="T18" fmla="*/ 281 w 291"/>
              <a:gd name="T19" fmla="*/ 75 h 214"/>
              <a:gd name="T20" fmla="*/ 270 w 291"/>
              <a:gd name="T21" fmla="*/ 37 h 214"/>
              <a:gd name="T22" fmla="*/ 278 w 291"/>
              <a:gd name="T23" fmla="*/ 28 h 214"/>
              <a:gd name="T24" fmla="*/ 32 w 291"/>
              <a:gd name="T25" fmla="*/ 21 h 214"/>
              <a:gd name="T26" fmla="*/ 124 w 291"/>
              <a:gd name="T27" fmla="*/ 200 h 214"/>
              <a:gd name="T28" fmla="*/ 27 w 291"/>
              <a:gd name="T29" fmla="*/ 173 h 214"/>
              <a:gd name="T30" fmla="*/ 21 w 291"/>
              <a:gd name="T31" fmla="*/ 137 h 214"/>
              <a:gd name="T32" fmla="*/ 27 w 291"/>
              <a:gd name="T33" fmla="*/ 135 h 214"/>
              <a:gd name="T34" fmla="*/ 124 w 291"/>
              <a:gd name="T35" fmla="*/ 200 h 214"/>
              <a:gd name="T36" fmla="*/ 43 w 291"/>
              <a:gd name="T37" fmla="*/ 93 h 214"/>
              <a:gd name="T38" fmla="*/ 132 w 291"/>
              <a:gd name="T39" fmla="*/ 112 h 214"/>
              <a:gd name="T40" fmla="*/ 154 w 291"/>
              <a:gd name="T41" fmla="*/ 149 h 214"/>
              <a:gd name="T42" fmla="*/ 33 w 291"/>
              <a:gd name="T43" fmla="*/ 119 h 214"/>
              <a:gd name="T44" fmla="*/ 30 w 291"/>
              <a:gd name="T45" fmla="*/ 91 h 214"/>
              <a:gd name="T46" fmla="*/ 250 w 291"/>
              <a:gd name="T47" fmla="*/ 170 h 214"/>
              <a:gd name="T48" fmla="*/ 130 w 291"/>
              <a:gd name="T49" fmla="*/ 167 h 214"/>
              <a:gd name="T50" fmla="*/ 160 w 291"/>
              <a:gd name="T51" fmla="*/ 163 h 214"/>
              <a:gd name="T52" fmla="*/ 240 w 291"/>
              <a:gd name="T53" fmla="*/ 145 h 214"/>
              <a:gd name="T54" fmla="*/ 250 w 291"/>
              <a:gd name="T55" fmla="*/ 166 h 214"/>
              <a:gd name="T56" fmla="*/ 256 w 291"/>
              <a:gd name="T57" fmla="*/ 122 h 214"/>
              <a:gd name="T58" fmla="*/ 246 w 291"/>
              <a:gd name="T59" fmla="*/ 124 h 214"/>
              <a:gd name="T60" fmla="*/ 158 w 291"/>
              <a:gd name="T61" fmla="*/ 116 h 214"/>
              <a:gd name="T62" fmla="*/ 256 w 291"/>
              <a:gd name="T63" fmla="*/ 84 h 214"/>
              <a:gd name="T64" fmla="*/ 266 w 291"/>
              <a:gd name="T65" fmla="*/ 101 h 214"/>
              <a:gd name="T66" fmla="*/ 163 w 291"/>
              <a:gd name="T67" fmla="*/ 59 h 214"/>
              <a:gd name="T68" fmla="*/ 261 w 291"/>
              <a:gd name="T69" fmla="*/ 39 h 214"/>
              <a:gd name="T70" fmla="*/ 258 w 291"/>
              <a:gd name="T71" fmla="*/ 67 h 214"/>
              <a:gd name="T72" fmla="*/ 137 w 291"/>
              <a:gd name="T73" fmla="*/ 97 h 214"/>
              <a:gd name="T74" fmla="*/ 35 w 291"/>
              <a:gd name="T75" fmla="*/ 32 h 214"/>
              <a:gd name="T76" fmla="*/ 133 w 291"/>
              <a:gd name="T77" fmla="*/ 64 h 214"/>
              <a:gd name="T78" fmla="*/ 40 w 291"/>
              <a:gd name="T79" fmla="*/ 72 h 214"/>
              <a:gd name="T80" fmla="*/ 35 w 291"/>
              <a:gd name="T81" fmla="*/ 70 h 214"/>
              <a:gd name="T82" fmla="*/ 29 w 291"/>
              <a:gd name="T83" fmla="*/ 34 h 214"/>
              <a:gd name="T84" fmla="*/ 35 w 291"/>
              <a:gd name="T85" fmla="*/ 32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1" h="214">
                <a:moveTo>
                  <a:pt x="17" y="50"/>
                </a:moveTo>
                <a:cubicBezTo>
                  <a:pt x="17" y="65"/>
                  <a:pt x="22" y="72"/>
                  <a:pt x="26" y="76"/>
                </a:cubicBezTo>
                <a:cubicBezTo>
                  <a:pt x="14" y="80"/>
                  <a:pt x="14" y="80"/>
                  <a:pt x="14" y="80"/>
                </a:cubicBezTo>
                <a:cubicBezTo>
                  <a:pt x="10" y="83"/>
                  <a:pt x="15" y="86"/>
                  <a:pt x="21" y="88"/>
                </a:cubicBezTo>
                <a:cubicBezTo>
                  <a:pt x="21" y="89"/>
                  <a:pt x="21" y="89"/>
                  <a:pt x="21" y="89"/>
                </a:cubicBezTo>
                <a:cubicBezTo>
                  <a:pt x="29" y="93"/>
                  <a:pt x="29" y="108"/>
                  <a:pt x="28" y="116"/>
                </a:cubicBezTo>
                <a:cubicBezTo>
                  <a:pt x="0" y="124"/>
                  <a:pt x="10" y="127"/>
                  <a:pt x="10" y="127"/>
                </a:cubicBezTo>
                <a:cubicBezTo>
                  <a:pt x="16" y="128"/>
                  <a:pt x="16" y="128"/>
                  <a:pt x="16" y="128"/>
                </a:cubicBezTo>
                <a:cubicBezTo>
                  <a:pt x="12" y="132"/>
                  <a:pt x="7" y="139"/>
                  <a:pt x="8" y="153"/>
                </a:cubicBezTo>
                <a:cubicBezTo>
                  <a:pt x="10" y="180"/>
                  <a:pt x="24" y="182"/>
                  <a:pt x="24" y="182"/>
                </a:cubicBezTo>
                <a:cubicBezTo>
                  <a:pt x="123" y="214"/>
                  <a:pt x="123" y="214"/>
                  <a:pt x="123" y="214"/>
                </a:cubicBezTo>
                <a:cubicBezTo>
                  <a:pt x="273" y="178"/>
                  <a:pt x="273" y="178"/>
                  <a:pt x="273" y="178"/>
                </a:cubicBezTo>
                <a:cubicBezTo>
                  <a:pt x="273" y="178"/>
                  <a:pt x="283" y="176"/>
                  <a:pt x="255" y="168"/>
                </a:cubicBezTo>
                <a:cubicBezTo>
                  <a:pt x="254" y="159"/>
                  <a:pt x="254" y="145"/>
                  <a:pt x="262" y="140"/>
                </a:cubicBezTo>
                <a:cubicBezTo>
                  <a:pt x="262" y="140"/>
                  <a:pt x="262" y="140"/>
                  <a:pt x="262" y="140"/>
                </a:cubicBezTo>
                <a:cubicBezTo>
                  <a:pt x="268" y="138"/>
                  <a:pt x="273" y="135"/>
                  <a:pt x="269" y="131"/>
                </a:cubicBezTo>
                <a:cubicBezTo>
                  <a:pt x="263" y="129"/>
                  <a:pt x="263" y="129"/>
                  <a:pt x="263" y="129"/>
                </a:cubicBezTo>
                <a:cubicBezTo>
                  <a:pt x="267" y="127"/>
                  <a:pt x="274" y="120"/>
                  <a:pt x="275" y="102"/>
                </a:cubicBezTo>
                <a:cubicBezTo>
                  <a:pt x="275" y="90"/>
                  <a:pt x="272" y="83"/>
                  <a:pt x="268" y="78"/>
                </a:cubicBezTo>
                <a:cubicBezTo>
                  <a:pt x="281" y="75"/>
                  <a:pt x="281" y="75"/>
                  <a:pt x="281" y="75"/>
                </a:cubicBezTo>
                <a:cubicBezTo>
                  <a:pt x="281" y="75"/>
                  <a:pt x="291" y="73"/>
                  <a:pt x="263" y="65"/>
                </a:cubicBezTo>
                <a:cubicBezTo>
                  <a:pt x="262" y="56"/>
                  <a:pt x="262" y="42"/>
                  <a:pt x="270" y="37"/>
                </a:cubicBezTo>
                <a:cubicBezTo>
                  <a:pt x="270" y="37"/>
                  <a:pt x="270" y="37"/>
                  <a:pt x="270" y="37"/>
                </a:cubicBezTo>
                <a:cubicBezTo>
                  <a:pt x="277" y="35"/>
                  <a:pt x="281" y="32"/>
                  <a:pt x="278" y="28"/>
                </a:cubicBezTo>
                <a:cubicBezTo>
                  <a:pt x="184" y="0"/>
                  <a:pt x="184" y="0"/>
                  <a:pt x="184" y="0"/>
                </a:cubicBezTo>
                <a:cubicBezTo>
                  <a:pt x="32" y="21"/>
                  <a:pt x="32" y="21"/>
                  <a:pt x="32" y="21"/>
                </a:cubicBezTo>
                <a:cubicBezTo>
                  <a:pt x="32" y="21"/>
                  <a:pt x="15" y="23"/>
                  <a:pt x="17" y="50"/>
                </a:cubicBezTo>
                <a:close/>
                <a:moveTo>
                  <a:pt x="124" y="200"/>
                </a:moveTo>
                <a:cubicBezTo>
                  <a:pt x="27" y="173"/>
                  <a:pt x="27" y="173"/>
                  <a:pt x="27" y="173"/>
                </a:cubicBezTo>
                <a:cubicBezTo>
                  <a:pt x="27" y="173"/>
                  <a:pt x="27" y="173"/>
                  <a:pt x="27" y="173"/>
                </a:cubicBezTo>
                <a:cubicBezTo>
                  <a:pt x="26" y="173"/>
                  <a:pt x="17" y="172"/>
                  <a:pt x="17" y="152"/>
                </a:cubicBezTo>
                <a:cubicBezTo>
                  <a:pt x="17" y="145"/>
                  <a:pt x="18" y="140"/>
                  <a:pt x="21" y="137"/>
                </a:cubicBezTo>
                <a:cubicBezTo>
                  <a:pt x="22" y="135"/>
                  <a:pt x="24" y="135"/>
                  <a:pt x="25" y="135"/>
                </a:cubicBezTo>
                <a:cubicBezTo>
                  <a:pt x="26" y="135"/>
                  <a:pt x="27" y="135"/>
                  <a:pt x="27" y="135"/>
                </a:cubicBezTo>
                <a:cubicBezTo>
                  <a:pt x="125" y="167"/>
                  <a:pt x="125" y="167"/>
                  <a:pt x="125" y="167"/>
                </a:cubicBezTo>
                <a:lnTo>
                  <a:pt x="124" y="200"/>
                </a:lnTo>
                <a:close/>
                <a:moveTo>
                  <a:pt x="30" y="91"/>
                </a:moveTo>
                <a:cubicBezTo>
                  <a:pt x="43" y="93"/>
                  <a:pt x="43" y="93"/>
                  <a:pt x="43" y="93"/>
                </a:cubicBezTo>
                <a:cubicBezTo>
                  <a:pt x="124" y="110"/>
                  <a:pt x="124" y="110"/>
                  <a:pt x="124" y="110"/>
                </a:cubicBezTo>
                <a:cubicBezTo>
                  <a:pt x="132" y="112"/>
                  <a:pt x="132" y="112"/>
                  <a:pt x="132" y="112"/>
                </a:cubicBezTo>
                <a:cubicBezTo>
                  <a:pt x="153" y="116"/>
                  <a:pt x="153" y="116"/>
                  <a:pt x="153" y="116"/>
                </a:cubicBezTo>
                <a:cubicBezTo>
                  <a:pt x="154" y="149"/>
                  <a:pt x="154" y="149"/>
                  <a:pt x="154" y="149"/>
                </a:cubicBezTo>
                <a:cubicBezTo>
                  <a:pt x="44" y="121"/>
                  <a:pt x="44" y="121"/>
                  <a:pt x="44" y="121"/>
                </a:cubicBezTo>
                <a:cubicBezTo>
                  <a:pt x="33" y="119"/>
                  <a:pt x="33" y="119"/>
                  <a:pt x="33" y="119"/>
                </a:cubicBezTo>
                <a:cubicBezTo>
                  <a:pt x="33" y="118"/>
                  <a:pt x="33" y="116"/>
                  <a:pt x="33" y="115"/>
                </a:cubicBezTo>
                <a:cubicBezTo>
                  <a:pt x="34" y="108"/>
                  <a:pt x="34" y="98"/>
                  <a:pt x="30" y="91"/>
                </a:cubicBezTo>
                <a:close/>
                <a:moveTo>
                  <a:pt x="250" y="166"/>
                </a:moveTo>
                <a:cubicBezTo>
                  <a:pt x="250" y="168"/>
                  <a:pt x="250" y="169"/>
                  <a:pt x="250" y="170"/>
                </a:cubicBezTo>
                <a:cubicBezTo>
                  <a:pt x="129" y="200"/>
                  <a:pt x="129" y="200"/>
                  <a:pt x="129" y="200"/>
                </a:cubicBezTo>
                <a:cubicBezTo>
                  <a:pt x="130" y="167"/>
                  <a:pt x="130" y="167"/>
                  <a:pt x="130" y="167"/>
                </a:cubicBezTo>
                <a:cubicBezTo>
                  <a:pt x="156" y="162"/>
                  <a:pt x="156" y="162"/>
                  <a:pt x="156" y="162"/>
                </a:cubicBezTo>
                <a:cubicBezTo>
                  <a:pt x="160" y="163"/>
                  <a:pt x="160" y="163"/>
                  <a:pt x="160" y="163"/>
                </a:cubicBezTo>
                <a:cubicBezTo>
                  <a:pt x="174" y="158"/>
                  <a:pt x="174" y="158"/>
                  <a:pt x="174" y="158"/>
                </a:cubicBezTo>
                <a:cubicBezTo>
                  <a:pt x="240" y="145"/>
                  <a:pt x="240" y="145"/>
                  <a:pt x="240" y="145"/>
                </a:cubicBezTo>
                <a:cubicBezTo>
                  <a:pt x="253" y="142"/>
                  <a:pt x="253" y="142"/>
                  <a:pt x="253" y="142"/>
                </a:cubicBezTo>
                <a:cubicBezTo>
                  <a:pt x="249" y="150"/>
                  <a:pt x="249" y="160"/>
                  <a:pt x="250" y="166"/>
                </a:cubicBezTo>
                <a:close/>
                <a:moveTo>
                  <a:pt x="266" y="101"/>
                </a:moveTo>
                <a:cubicBezTo>
                  <a:pt x="266" y="121"/>
                  <a:pt x="257" y="122"/>
                  <a:pt x="256" y="122"/>
                </a:cubicBezTo>
                <a:cubicBezTo>
                  <a:pt x="256" y="122"/>
                  <a:pt x="256" y="122"/>
                  <a:pt x="256" y="122"/>
                </a:cubicBezTo>
                <a:cubicBezTo>
                  <a:pt x="246" y="124"/>
                  <a:pt x="246" y="124"/>
                  <a:pt x="246" y="124"/>
                </a:cubicBezTo>
                <a:cubicBezTo>
                  <a:pt x="159" y="149"/>
                  <a:pt x="159" y="149"/>
                  <a:pt x="159" y="149"/>
                </a:cubicBezTo>
                <a:cubicBezTo>
                  <a:pt x="158" y="116"/>
                  <a:pt x="158" y="116"/>
                  <a:pt x="158" y="116"/>
                </a:cubicBezTo>
                <a:cubicBezTo>
                  <a:pt x="187" y="106"/>
                  <a:pt x="187" y="106"/>
                  <a:pt x="187" y="106"/>
                </a:cubicBezTo>
                <a:cubicBezTo>
                  <a:pt x="256" y="84"/>
                  <a:pt x="256" y="84"/>
                  <a:pt x="256" y="84"/>
                </a:cubicBezTo>
                <a:cubicBezTo>
                  <a:pt x="256" y="84"/>
                  <a:pt x="260" y="83"/>
                  <a:pt x="262" y="86"/>
                </a:cubicBezTo>
                <a:cubicBezTo>
                  <a:pt x="265" y="88"/>
                  <a:pt x="266" y="93"/>
                  <a:pt x="266" y="101"/>
                </a:cubicBezTo>
                <a:close/>
                <a:moveTo>
                  <a:pt x="138" y="64"/>
                </a:moveTo>
                <a:cubicBezTo>
                  <a:pt x="163" y="59"/>
                  <a:pt x="163" y="59"/>
                  <a:pt x="163" y="59"/>
                </a:cubicBezTo>
                <a:cubicBezTo>
                  <a:pt x="248" y="42"/>
                  <a:pt x="248" y="42"/>
                  <a:pt x="248" y="42"/>
                </a:cubicBezTo>
                <a:cubicBezTo>
                  <a:pt x="261" y="39"/>
                  <a:pt x="261" y="39"/>
                  <a:pt x="261" y="39"/>
                </a:cubicBezTo>
                <a:cubicBezTo>
                  <a:pt x="257" y="47"/>
                  <a:pt x="257" y="57"/>
                  <a:pt x="258" y="63"/>
                </a:cubicBezTo>
                <a:cubicBezTo>
                  <a:pt x="258" y="65"/>
                  <a:pt x="258" y="66"/>
                  <a:pt x="258" y="67"/>
                </a:cubicBezTo>
                <a:cubicBezTo>
                  <a:pt x="245" y="70"/>
                  <a:pt x="245" y="70"/>
                  <a:pt x="245" y="70"/>
                </a:cubicBezTo>
                <a:cubicBezTo>
                  <a:pt x="137" y="97"/>
                  <a:pt x="137" y="97"/>
                  <a:pt x="137" y="97"/>
                </a:cubicBezTo>
                <a:lnTo>
                  <a:pt x="138" y="64"/>
                </a:lnTo>
                <a:close/>
                <a:moveTo>
                  <a:pt x="35" y="32"/>
                </a:moveTo>
                <a:cubicBezTo>
                  <a:pt x="100" y="53"/>
                  <a:pt x="100" y="53"/>
                  <a:pt x="100" y="53"/>
                </a:cubicBezTo>
                <a:cubicBezTo>
                  <a:pt x="133" y="64"/>
                  <a:pt x="133" y="64"/>
                  <a:pt x="133" y="64"/>
                </a:cubicBezTo>
                <a:cubicBezTo>
                  <a:pt x="132" y="97"/>
                  <a:pt x="132" y="97"/>
                  <a:pt x="132" y="97"/>
                </a:cubicBezTo>
                <a:cubicBezTo>
                  <a:pt x="40" y="72"/>
                  <a:pt x="40" y="72"/>
                  <a:pt x="40" y="72"/>
                </a:cubicBezTo>
                <a:cubicBezTo>
                  <a:pt x="36" y="70"/>
                  <a:pt x="36" y="70"/>
                  <a:pt x="36" y="70"/>
                </a:cubicBezTo>
                <a:cubicBezTo>
                  <a:pt x="35" y="70"/>
                  <a:pt x="35" y="70"/>
                  <a:pt x="35" y="70"/>
                </a:cubicBezTo>
                <a:cubicBezTo>
                  <a:pt x="35" y="70"/>
                  <a:pt x="26" y="69"/>
                  <a:pt x="25" y="49"/>
                </a:cubicBezTo>
                <a:cubicBezTo>
                  <a:pt x="25" y="42"/>
                  <a:pt x="26" y="37"/>
                  <a:pt x="29" y="34"/>
                </a:cubicBezTo>
                <a:cubicBezTo>
                  <a:pt x="31" y="32"/>
                  <a:pt x="32" y="32"/>
                  <a:pt x="34" y="32"/>
                </a:cubicBezTo>
                <a:cubicBezTo>
                  <a:pt x="34" y="32"/>
                  <a:pt x="35" y="32"/>
                  <a:pt x="35" y="32"/>
                </a:cubicBezTo>
                <a:close/>
              </a:path>
            </a:pathLst>
          </a:custGeom>
          <a:solidFill>
            <a:srgbClr val="00B050"/>
          </a:solidFill>
          <a:ln>
            <a:noFill/>
          </a:ln>
          <a:extLst/>
        </p:spPr>
        <p:txBody>
          <a:bodyPr vert="horz" wrap="square" lIns="45714" tIns="22857" rIns="45714" bIns="22857" numCol="1" anchor="t" anchorCtr="0" compatLnSpc="1">
            <a:prstTxWarp prst="textNoShape">
              <a:avLst/>
            </a:prstTxWarp>
          </a:bodyPr>
          <a:lstStyle/>
          <a:p>
            <a:pPr algn="r"/>
            <a:endParaRPr lang="en-US" sz="900"/>
          </a:p>
        </p:txBody>
      </p:sp>
    </p:spTree>
    <p:extLst>
      <p:ext uri="{BB962C8B-B14F-4D97-AF65-F5344CB8AC3E}">
        <p14:creationId xmlns:p14="http://schemas.microsoft.com/office/powerpoint/2010/main" val="2037786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3679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52;p22">
            <a:extLst>
              <a:ext uri="{FF2B5EF4-FFF2-40B4-BE49-F238E27FC236}">
                <a16:creationId xmlns="" xmlns:a16="http://schemas.microsoft.com/office/drawing/2014/main" id="{766D9FB1-A2C7-408F-800D-FF0407F8D4FE}"/>
              </a:ext>
            </a:extLst>
          </p:cNvPr>
          <p:cNvSpPr/>
          <p:nvPr/>
        </p:nvSpPr>
        <p:spPr>
          <a:xfrm>
            <a:off x="9943454" y="1150509"/>
            <a:ext cx="1749233" cy="1749235"/>
          </a:xfrm>
          <a:prstGeom prst="ellipse">
            <a:avLst/>
          </a:prstGeom>
          <a:solidFill>
            <a:srgbClr val="00B050"/>
          </a:solidFill>
          <a:ln>
            <a:noFill/>
          </a:ln>
        </p:spPr>
        <p:txBody>
          <a:bodyPr spcFirstLastPara="1" wrap="square" lIns="121900" tIns="121900" rIns="121900" bIns="121900" anchor="ctr" anchorCtr="0">
            <a:noAutofit/>
          </a:bodyPr>
          <a:lstStyle/>
          <a:p>
            <a:pPr algn="ctr"/>
            <a:r>
              <a:rPr lang="en-US" sz="1600" b="1" dirty="0" err="1" smtClean="0">
                <a:solidFill>
                  <a:srgbClr val="FFFFFF"/>
                </a:solidFill>
                <a:latin typeface="Nunito Sans"/>
                <a:ea typeface="Nunito Sans"/>
                <a:cs typeface="Nunito Sans"/>
                <a:sym typeface="Nunito Sans"/>
              </a:rPr>
              <a:t>IoT</a:t>
            </a:r>
            <a:endParaRPr sz="1600" b="1" dirty="0">
              <a:solidFill>
                <a:srgbClr val="FFFFFF"/>
              </a:solidFill>
              <a:latin typeface="Nunito Sans"/>
              <a:ea typeface="Nunito Sans"/>
              <a:cs typeface="Nunito Sans"/>
              <a:sym typeface="Nunito Sans"/>
            </a:endParaRPr>
          </a:p>
        </p:txBody>
      </p:sp>
      <p:sp>
        <p:nvSpPr>
          <p:cNvPr id="4" name="Google Shape;152;p22">
            <a:extLst>
              <a:ext uri="{FF2B5EF4-FFF2-40B4-BE49-F238E27FC236}">
                <a16:creationId xmlns="" xmlns:a16="http://schemas.microsoft.com/office/drawing/2014/main" id="{766D9FB1-A2C7-408F-800D-FF0407F8D4FE}"/>
              </a:ext>
            </a:extLst>
          </p:cNvPr>
          <p:cNvSpPr/>
          <p:nvPr/>
        </p:nvSpPr>
        <p:spPr>
          <a:xfrm>
            <a:off x="6733559" y="2298287"/>
            <a:ext cx="1749233" cy="1749235"/>
          </a:xfrm>
          <a:prstGeom prst="ellipse">
            <a:avLst/>
          </a:prstGeom>
          <a:solidFill>
            <a:srgbClr val="00B050"/>
          </a:solidFill>
          <a:ln>
            <a:noFill/>
          </a:ln>
        </p:spPr>
        <p:txBody>
          <a:bodyPr spcFirstLastPara="1" wrap="square" lIns="121900" tIns="121900" rIns="121900" bIns="121900" anchor="ctr" anchorCtr="0">
            <a:noAutofit/>
          </a:bodyPr>
          <a:lstStyle/>
          <a:p>
            <a:pPr algn="ctr"/>
            <a:r>
              <a:rPr lang="en-US" sz="1600" b="1" dirty="0" smtClean="0">
                <a:solidFill>
                  <a:srgbClr val="FFFFFF"/>
                </a:solidFill>
                <a:latin typeface="Nunito Sans"/>
                <a:ea typeface="Nunito Sans"/>
                <a:cs typeface="Nunito Sans"/>
                <a:sym typeface="Nunito Sans"/>
              </a:rPr>
              <a:t>BIG DATA</a:t>
            </a:r>
            <a:endParaRPr sz="1600" b="1" dirty="0">
              <a:solidFill>
                <a:srgbClr val="FFFFFF"/>
              </a:solidFill>
              <a:latin typeface="Nunito Sans"/>
              <a:ea typeface="Nunito Sans"/>
              <a:cs typeface="Nunito Sans"/>
              <a:sym typeface="Nunito Sans"/>
            </a:endParaRPr>
          </a:p>
        </p:txBody>
      </p:sp>
      <p:sp>
        <p:nvSpPr>
          <p:cNvPr id="5" name="Google Shape;152;p22">
            <a:extLst>
              <a:ext uri="{FF2B5EF4-FFF2-40B4-BE49-F238E27FC236}">
                <a16:creationId xmlns="" xmlns:a16="http://schemas.microsoft.com/office/drawing/2014/main" id="{766D9FB1-A2C7-408F-800D-FF0407F8D4FE}"/>
              </a:ext>
            </a:extLst>
          </p:cNvPr>
          <p:cNvSpPr/>
          <p:nvPr/>
        </p:nvSpPr>
        <p:spPr>
          <a:xfrm>
            <a:off x="973779" y="3006649"/>
            <a:ext cx="1338897" cy="1201180"/>
          </a:xfrm>
          <a:prstGeom prst="ellipse">
            <a:avLst/>
          </a:prstGeom>
          <a:solidFill>
            <a:srgbClr val="00B050"/>
          </a:solidFill>
          <a:ln>
            <a:noFill/>
          </a:ln>
        </p:spPr>
        <p:txBody>
          <a:bodyPr spcFirstLastPara="1" wrap="square" lIns="121900" tIns="121900" rIns="121900" bIns="121900" anchor="ctr" anchorCtr="0">
            <a:noAutofit/>
          </a:bodyPr>
          <a:lstStyle/>
          <a:p>
            <a:pPr algn="ctr"/>
            <a:r>
              <a:rPr lang="en-US" sz="1600" b="1" dirty="0" smtClean="0">
                <a:solidFill>
                  <a:srgbClr val="FFFFFF"/>
                </a:solidFill>
                <a:latin typeface="Nunito Sans"/>
                <a:ea typeface="Nunito Sans"/>
                <a:cs typeface="Nunito Sans"/>
                <a:sym typeface="Nunito Sans"/>
              </a:rPr>
              <a:t>AI</a:t>
            </a:r>
            <a:endParaRPr sz="1600" b="1" dirty="0">
              <a:solidFill>
                <a:srgbClr val="FFFFFF"/>
              </a:solidFill>
              <a:latin typeface="Nunito Sans"/>
              <a:ea typeface="Nunito Sans"/>
              <a:cs typeface="Nunito Sans"/>
              <a:sym typeface="Nunito Sans"/>
            </a:endParaRPr>
          </a:p>
        </p:txBody>
      </p:sp>
      <p:sp>
        <p:nvSpPr>
          <p:cNvPr id="6" name="Rounded Rectangle 5"/>
          <p:cNvSpPr/>
          <p:nvPr/>
        </p:nvSpPr>
        <p:spPr>
          <a:xfrm>
            <a:off x="-522515" y="1297084"/>
            <a:ext cx="5913912" cy="549811"/>
          </a:xfrm>
          <a:prstGeom prst="roundRect">
            <a:avLst>
              <a:gd name="adj" fmla="val 50000"/>
            </a:avLst>
          </a:prstGeom>
          <a:solidFill>
            <a:srgbClr val="008000"/>
          </a:solidFill>
        </p:spPr>
        <p:txBody>
          <a:bodyPr wrap="none" lIns="91440" tIns="91440" bIns="91440" anchor="ctr" anchorCtr="0">
            <a:noAutofit/>
          </a:bodyPr>
          <a:lstStyle/>
          <a:p>
            <a:pPr algn="ctr"/>
            <a:r>
              <a:rPr lang="en-US" sz="1600" dirty="0" smtClean="0">
                <a:solidFill>
                  <a:schemeClr val="bg1"/>
                </a:solidFill>
                <a:latin typeface="Cooper Black" panose="0208090404030B020404" pitchFamily="18" charset="0"/>
                <a:cs typeface="Times New Roman" panose="02020603050405020304" pitchFamily="18" charset="0"/>
              </a:rPr>
              <a:t>THE FOURTH INDUSTRIAL REVOLUTION</a:t>
            </a:r>
            <a:endParaRPr lang="en-US" sz="1600" dirty="0">
              <a:solidFill>
                <a:schemeClr val="bg1"/>
              </a:solidFill>
              <a:latin typeface="Cooper Black" panose="0208090404030B020404" pitchFamily="18" charset="0"/>
              <a:cs typeface="Times New Roman" panose="02020603050405020304" pitchFamily="18" charset="0"/>
            </a:endParaRPr>
          </a:p>
        </p:txBody>
      </p:sp>
      <p:sp>
        <p:nvSpPr>
          <p:cNvPr id="9" name="Google Shape;152;p22">
            <a:extLst>
              <a:ext uri="{FF2B5EF4-FFF2-40B4-BE49-F238E27FC236}">
                <a16:creationId xmlns="" xmlns:a16="http://schemas.microsoft.com/office/drawing/2014/main" id="{766D9FB1-A2C7-408F-800D-FF0407F8D4FE}"/>
              </a:ext>
            </a:extLst>
          </p:cNvPr>
          <p:cNvSpPr/>
          <p:nvPr/>
        </p:nvSpPr>
        <p:spPr>
          <a:xfrm>
            <a:off x="9349334" y="4759395"/>
            <a:ext cx="1749233" cy="1749235"/>
          </a:xfrm>
          <a:prstGeom prst="ellipse">
            <a:avLst/>
          </a:prstGeom>
          <a:solidFill>
            <a:srgbClr val="00B050"/>
          </a:solidFill>
          <a:ln>
            <a:noFill/>
          </a:ln>
        </p:spPr>
        <p:txBody>
          <a:bodyPr spcFirstLastPara="1" wrap="square" lIns="121900" tIns="121900" rIns="121900" bIns="121900" anchor="ctr" anchorCtr="0">
            <a:noAutofit/>
          </a:bodyPr>
          <a:lstStyle/>
          <a:p>
            <a:pPr algn="ctr"/>
            <a:r>
              <a:rPr lang="en-US" sz="1600" b="1" dirty="0" smtClean="0">
                <a:solidFill>
                  <a:srgbClr val="FFFFFF"/>
                </a:solidFill>
                <a:latin typeface="Nunito Sans"/>
                <a:ea typeface="Nunito Sans"/>
                <a:cs typeface="Nunito Sans"/>
                <a:sym typeface="Nunito Sans"/>
              </a:rPr>
              <a:t>CLOUD</a:t>
            </a:r>
            <a:endParaRPr sz="1600" b="1" dirty="0">
              <a:solidFill>
                <a:srgbClr val="FFFFFF"/>
              </a:solidFill>
              <a:latin typeface="Nunito Sans"/>
              <a:ea typeface="Nunito Sans"/>
              <a:cs typeface="Nunito Sans"/>
              <a:sym typeface="Nunito Sans"/>
            </a:endParaRPr>
          </a:p>
        </p:txBody>
      </p:sp>
      <p:sp>
        <p:nvSpPr>
          <p:cNvPr id="10" name="Google Shape;152;p22">
            <a:extLst>
              <a:ext uri="{FF2B5EF4-FFF2-40B4-BE49-F238E27FC236}">
                <a16:creationId xmlns="" xmlns:a16="http://schemas.microsoft.com/office/drawing/2014/main" id="{766D9FB1-A2C7-408F-800D-FF0407F8D4FE}"/>
              </a:ext>
            </a:extLst>
          </p:cNvPr>
          <p:cNvSpPr/>
          <p:nvPr/>
        </p:nvSpPr>
        <p:spPr>
          <a:xfrm>
            <a:off x="6005004" y="5164120"/>
            <a:ext cx="1749233" cy="1749235"/>
          </a:xfrm>
          <a:prstGeom prst="ellipse">
            <a:avLst/>
          </a:prstGeom>
          <a:solidFill>
            <a:srgbClr val="00B050"/>
          </a:solidFill>
          <a:ln>
            <a:noFill/>
          </a:ln>
        </p:spPr>
        <p:txBody>
          <a:bodyPr spcFirstLastPara="1" wrap="square" lIns="121900" tIns="121900" rIns="121900" bIns="121900" anchor="ctr" anchorCtr="0">
            <a:noAutofit/>
          </a:bodyPr>
          <a:lstStyle/>
          <a:p>
            <a:pPr algn="ctr"/>
            <a:r>
              <a:rPr lang="en-US" sz="1600" b="1" dirty="0" smtClean="0">
                <a:solidFill>
                  <a:srgbClr val="FFFFFF"/>
                </a:solidFill>
                <a:latin typeface="Nunito Sans"/>
                <a:ea typeface="Nunito Sans"/>
                <a:cs typeface="Nunito Sans"/>
                <a:sym typeface="Nunito Sans"/>
              </a:rPr>
              <a:t>AR/VR</a:t>
            </a:r>
            <a:endParaRPr sz="1600" b="1" dirty="0">
              <a:solidFill>
                <a:srgbClr val="FFFFFF"/>
              </a:solidFill>
              <a:latin typeface="Nunito Sans"/>
              <a:ea typeface="Nunito Sans"/>
              <a:cs typeface="Nunito Sans"/>
              <a:sym typeface="Nunito Sans"/>
            </a:endParaRPr>
          </a:p>
        </p:txBody>
      </p:sp>
      <p:sp>
        <p:nvSpPr>
          <p:cNvPr id="11" name="Google Shape;152;p22">
            <a:extLst>
              <a:ext uri="{FF2B5EF4-FFF2-40B4-BE49-F238E27FC236}">
                <a16:creationId xmlns="" xmlns:a16="http://schemas.microsoft.com/office/drawing/2014/main" id="{766D9FB1-A2C7-408F-800D-FF0407F8D4FE}"/>
              </a:ext>
            </a:extLst>
          </p:cNvPr>
          <p:cNvSpPr/>
          <p:nvPr/>
        </p:nvSpPr>
        <p:spPr>
          <a:xfrm>
            <a:off x="88143" y="4527339"/>
            <a:ext cx="1222912" cy="1273561"/>
          </a:xfrm>
          <a:prstGeom prst="ellipse">
            <a:avLst/>
          </a:prstGeom>
          <a:solidFill>
            <a:srgbClr val="00B050"/>
          </a:solidFill>
          <a:ln>
            <a:noFill/>
          </a:ln>
        </p:spPr>
        <p:txBody>
          <a:bodyPr spcFirstLastPara="1" wrap="square" lIns="121900" tIns="121900" rIns="121900" bIns="121900" anchor="ctr" anchorCtr="0">
            <a:noAutofit/>
          </a:bodyPr>
          <a:lstStyle/>
          <a:p>
            <a:pPr algn="ctr"/>
            <a:r>
              <a:rPr lang="en-US" sz="1600" b="1" dirty="0" smtClean="0">
                <a:solidFill>
                  <a:srgbClr val="FFFFFF"/>
                </a:solidFill>
                <a:latin typeface="Nunito Sans"/>
                <a:ea typeface="Nunito Sans"/>
                <a:cs typeface="Nunito Sans"/>
                <a:sym typeface="Nunito Sans"/>
              </a:rPr>
              <a:t>ML</a:t>
            </a:r>
            <a:endParaRPr sz="1600" b="1" dirty="0">
              <a:solidFill>
                <a:srgbClr val="FFFFFF"/>
              </a:solidFill>
              <a:latin typeface="Nunito Sans"/>
              <a:ea typeface="Nunito Sans"/>
              <a:cs typeface="Nunito Sans"/>
              <a:sym typeface="Nunito Sans"/>
            </a:endParaRPr>
          </a:p>
        </p:txBody>
      </p:sp>
      <p:sp>
        <p:nvSpPr>
          <p:cNvPr id="12" name="Google Shape;152;p22">
            <a:extLst>
              <a:ext uri="{FF2B5EF4-FFF2-40B4-BE49-F238E27FC236}">
                <a16:creationId xmlns="" xmlns:a16="http://schemas.microsoft.com/office/drawing/2014/main" id="{766D9FB1-A2C7-408F-800D-FF0407F8D4FE}"/>
              </a:ext>
            </a:extLst>
          </p:cNvPr>
          <p:cNvSpPr/>
          <p:nvPr/>
        </p:nvSpPr>
        <p:spPr>
          <a:xfrm>
            <a:off x="2660885" y="1962290"/>
            <a:ext cx="1353785" cy="1315843"/>
          </a:xfrm>
          <a:prstGeom prst="ellipse">
            <a:avLst/>
          </a:prstGeom>
          <a:solidFill>
            <a:srgbClr val="00B050"/>
          </a:solidFill>
          <a:ln>
            <a:noFill/>
          </a:ln>
        </p:spPr>
        <p:txBody>
          <a:bodyPr spcFirstLastPara="1" wrap="square" lIns="121900" tIns="121900" rIns="121900" bIns="121900" anchor="ctr" anchorCtr="0">
            <a:noAutofit/>
          </a:bodyPr>
          <a:lstStyle/>
          <a:p>
            <a:pPr algn="ctr"/>
            <a:r>
              <a:rPr lang="en-US" sz="1600" b="1" dirty="0" smtClean="0">
                <a:solidFill>
                  <a:srgbClr val="FFFFFF"/>
                </a:solidFill>
                <a:latin typeface="Nunito Sans"/>
                <a:ea typeface="Nunito Sans"/>
                <a:cs typeface="Nunito Sans"/>
                <a:sym typeface="Nunito Sans"/>
              </a:rPr>
              <a:t>DL</a:t>
            </a:r>
            <a:endParaRPr sz="1600" b="1" dirty="0">
              <a:solidFill>
                <a:srgbClr val="FFFFFF"/>
              </a:solidFill>
              <a:latin typeface="Nunito Sans"/>
              <a:ea typeface="Nunito Sans"/>
              <a:cs typeface="Nunito Sans"/>
              <a:sym typeface="Nunito Sans"/>
            </a:endParaRPr>
          </a:p>
        </p:txBody>
      </p:sp>
      <p:sp>
        <p:nvSpPr>
          <p:cNvPr id="13" name="Google Shape;152;p22">
            <a:extLst>
              <a:ext uri="{FF2B5EF4-FFF2-40B4-BE49-F238E27FC236}">
                <a16:creationId xmlns="" xmlns:a16="http://schemas.microsoft.com/office/drawing/2014/main" id="{766D9FB1-A2C7-408F-800D-FF0407F8D4FE}"/>
              </a:ext>
            </a:extLst>
          </p:cNvPr>
          <p:cNvSpPr/>
          <p:nvPr/>
        </p:nvSpPr>
        <p:spPr>
          <a:xfrm>
            <a:off x="2434441" y="4047522"/>
            <a:ext cx="1488220" cy="1453696"/>
          </a:xfrm>
          <a:prstGeom prst="ellipse">
            <a:avLst/>
          </a:prstGeom>
          <a:solidFill>
            <a:srgbClr val="00B050"/>
          </a:solidFill>
          <a:ln>
            <a:noFill/>
          </a:ln>
        </p:spPr>
        <p:txBody>
          <a:bodyPr spcFirstLastPara="1" wrap="square" lIns="121900" tIns="121900" rIns="121900" bIns="121900" anchor="ctr" anchorCtr="0">
            <a:noAutofit/>
          </a:bodyPr>
          <a:lstStyle/>
          <a:p>
            <a:pPr algn="ctr"/>
            <a:r>
              <a:rPr lang="en-US" sz="1100" b="1" dirty="0" smtClean="0">
                <a:solidFill>
                  <a:srgbClr val="FFFFFF"/>
                </a:solidFill>
                <a:latin typeface="Nunito Sans"/>
                <a:ea typeface="Nunito Sans"/>
                <a:cs typeface="Nunito Sans"/>
                <a:sym typeface="Nunito Sans"/>
              </a:rPr>
              <a:t>ROBOTICS</a:t>
            </a:r>
            <a:endParaRPr sz="1100" b="1" dirty="0">
              <a:solidFill>
                <a:srgbClr val="FFFFFF"/>
              </a:solidFill>
              <a:latin typeface="Nunito Sans"/>
              <a:ea typeface="Nunito Sans"/>
              <a:cs typeface="Nunito Sans"/>
              <a:sym typeface="Nunito Sans"/>
            </a:endParaRPr>
          </a:p>
        </p:txBody>
      </p:sp>
      <p:sp>
        <p:nvSpPr>
          <p:cNvPr id="14" name="Right Arrow 13"/>
          <p:cNvSpPr/>
          <p:nvPr/>
        </p:nvSpPr>
        <p:spPr>
          <a:xfrm rot="2007838">
            <a:off x="2218540" y="3972305"/>
            <a:ext cx="431800" cy="1270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5" name="Right Arrow 14"/>
          <p:cNvSpPr/>
          <p:nvPr/>
        </p:nvSpPr>
        <p:spPr>
          <a:xfrm rot="7880865">
            <a:off x="947146" y="4275649"/>
            <a:ext cx="431800" cy="1270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6" name="Right Arrow 15"/>
          <p:cNvSpPr/>
          <p:nvPr/>
        </p:nvSpPr>
        <p:spPr>
          <a:xfrm rot="19598929">
            <a:off x="2261139" y="2982404"/>
            <a:ext cx="431800" cy="1270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Tree>
    <p:extLst>
      <p:ext uri="{BB962C8B-B14F-4D97-AF65-F5344CB8AC3E}">
        <p14:creationId xmlns:p14="http://schemas.microsoft.com/office/powerpoint/2010/main" val="3791249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1671" y="2474258"/>
            <a:ext cx="5943599" cy="3539430"/>
          </a:xfrm>
          <a:prstGeom prst="rect">
            <a:avLst/>
          </a:prstGeom>
          <a:noFill/>
        </p:spPr>
        <p:txBody>
          <a:bodyPr wrap="square" rtlCol="0">
            <a:spAutoFit/>
          </a:bodyPr>
          <a:lstStyle/>
          <a:p>
            <a:r>
              <a:rPr lang="en-US" sz="3200" b="1" dirty="0"/>
              <a:t>A</a:t>
            </a:r>
            <a:r>
              <a:rPr lang="en-US" sz="3200" b="1" dirty="0" smtClean="0"/>
              <a:t>rtificial </a:t>
            </a:r>
            <a:r>
              <a:rPr lang="en-US" sz="3200" b="1" dirty="0"/>
              <a:t>intelligence (AI)</a:t>
            </a:r>
            <a:r>
              <a:rPr lang="en-US" sz="3200" dirty="0"/>
              <a:t>, sometimes called machine intelligence, is </a:t>
            </a:r>
            <a:r>
              <a:rPr lang="en-US" sz="3200" dirty="0" smtClean="0"/>
              <a:t>intelligence</a:t>
            </a:r>
            <a:r>
              <a:rPr lang="en-US" sz="3200" dirty="0"/>
              <a:t> demonstrated by machines, in contrast to the natural intelligence displayed by humans</a:t>
            </a:r>
            <a:r>
              <a:rPr lang="en-US" sz="3200" dirty="0" smtClean="0"/>
              <a:t>. (Wikipedia)</a:t>
            </a:r>
            <a:endParaRPr lang="en-US" sz="3200" dirty="0"/>
          </a:p>
        </p:txBody>
      </p:sp>
      <p:sp>
        <p:nvSpPr>
          <p:cNvPr id="3" name="Rounded Rectangle 2"/>
          <p:cNvSpPr/>
          <p:nvPr/>
        </p:nvSpPr>
        <p:spPr>
          <a:xfrm>
            <a:off x="-344387" y="1273333"/>
            <a:ext cx="8241477" cy="549811"/>
          </a:xfrm>
          <a:prstGeom prst="roundRect">
            <a:avLst>
              <a:gd name="adj" fmla="val 50000"/>
            </a:avLst>
          </a:prstGeom>
          <a:solidFill>
            <a:srgbClr val="008000"/>
          </a:solidFill>
        </p:spPr>
        <p:txBody>
          <a:bodyPr wrap="none" lIns="91440" tIns="91440" bIns="91440" anchor="ctr" anchorCtr="0">
            <a:noAutofit/>
          </a:bodyPr>
          <a:lstStyle/>
          <a:p>
            <a:pPr algn="ctr"/>
            <a:r>
              <a:rPr lang="en-US" sz="1600" dirty="0" smtClean="0">
                <a:solidFill>
                  <a:schemeClr val="bg1"/>
                </a:solidFill>
                <a:latin typeface="Cooper Black" panose="0208090404030B020404" pitchFamily="18" charset="0"/>
                <a:cs typeface="Times New Roman" panose="02020603050405020304" pitchFamily="18" charset="0"/>
              </a:rPr>
              <a:t>INTRODUCING THE BASIC CONCEPT OF ARTIFICIAL INTELLIGENCE</a:t>
            </a:r>
            <a:endParaRPr lang="en-US" sz="1600" dirty="0">
              <a:solidFill>
                <a:schemeClr val="bg1"/>
              </a:solidFill>
              <a:latin typeface="Cooper Black" panose="0208090404030B0204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5270" y="2300873"/>
            <a:ext cx="5109882" cy="3886200"/>
          </a:xfrm>
          <a:prstGeom prst="rect">
            <a:avLst/>
          </a:prstGeom>
          <a:effectLst>
            <a:glow>
              <a:schemeClr val="accent1"/>
            </a:glow>
            <a:outerShdw blurRad="50800" dist="50800" dir="5400000" algn="ctr" rotWithShape="0">
              <a:srgbClr val="006600">
                <a:alpha val="49000"/>
              </a:srgbClr>
            </a:outerShdw>
            <a:softEdge rad="419100"/>
          </a:effectLst>
        </p:spPr>
      </p:pic>
    </p:spTree>
    <p:extLst>
      <p:ext uri="{BB962C8B-B14F-4D97-AF65-F5344CB8AC3E}">
        <p14:creationId xmlns:p14="http://schemas.microsoft.com/office/powerpoint/2010/main" val="3028585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44387" y="1273333"/>
            <a:ext cx="8241477" cy="549811"/>
          </a:xfrm>
          <a:prstGeom prst="roundRect">
            <a:avLst>
              <a:gd name="adj" fmla="val 50000"/>
            </a:avLst>
          </a:prstGeom>
          <a:solidFill>
            <a:srgbClr val="008000"/>
          </a:solidFill>
        </p:spPr>
        <p:txBody>
          <a:bodyPr wrap="none" lIns="91440" tIns="91440" bIns="91440" anchor="ctr" anchorCtr="0">
            <a:noAutofit/>
          </a:bodyPr>
          <a:lstStyle/>
          <a:p>
            <a:pPr algn="ctr"/>
            <a:r>
              <a:rPr lang="en-US" sz="1600" dirty="0" smtClean="0">
                <a:solidFill>
                  <a:schemeClr val="bg1"/>
                </a:solidFill>
                <a:latin typeface="Cooper Black" panose="0208090404030B020404" pitchFamily="18" charset="0"/>
                <a:cs typeface="Times New Roman" panose="02020603050405020304" pitchFamily="18" charset="0"/>
              </a:rPr>
              <a:t>INTRODUCING THE BASIC CONCEPT OF ARTIFICIAL INTELLIGENCE</a:t>
            </a:r>
            <a:endParaRPr lang="en-US" sz="1600" dirty="0">
              <a:solidFill>
                <a:schemeClr val="bg1"/>
              </a:solidFill>
              <a:latin typeface="Cooper Black" panose="0208090404030B020404" pitchFamily="18" charset="0"/>
              <a:cs typeface="Times New Roman" panose="02020603050405020304" pitchFamily="18" charset="0"/>
            </a:endParaRPr>
          </a:p>
        </p:txBody>
      </p:sp>
      <p:sp>
        <p:nvSpPr>
          <p:cNvPr id="4" name="Google Shape;152;p22">
            <a:extLst>
              <a:ext uri="{FF2B5EF4-FFF2-40B4-BE49-F238E27FC236}">
                <a16:creationId xmlns="" xmlns:a16="http://schemas.microsoft.com/office/drawing/2014/main" id="{766D9FB1-A2C7-408F-800D-FF0407F8D4FE}"/>
              </a:ext>
            </a:extLst>
          </p:cNvPr>
          <p:cNvSpPr/>
          <p:nvPr/>
        </p:nvSpPr>
        <p:spPr>
          <a:xfrm>
            <a:off x="973779" y="3006649"/>
            <a:ext cx="1338897" cy="1201180"/>
          </a:xfrm>
          <a:prstGeom prst="ellipse">
            <a:avLst/>
          </a:prstGeom>
          <a:solidFill>
            <a:srgbClr val="00B050"/>
          </a:solidFill>
          <a:ln>
            <a:noFill/>
          </a:ln>
        </p:spPr>
        <p:txBody>
          <a:bodyPr spcFirstLastPara="1" wrap="square" lIns="121900" tIns="121900" rIns="121900" bIns="121900" anchor="ctr" anchorCtr="0">
            <a:noAutofit/>
          </a:bodyPr>
          <a:lstStyle/>
          <a:p>
            <a:pPr algn="ctr"/>
            <a:r>
              <a:rPr lang="en-US" sz="1600" b="1" dirty="0" smtClean="0">
                <a:solidFill>
                  <a:srgbClr val="FFFFFF"/>
                </a:solidFill>
                <a:latin typeface="Nunito Sans"/>
                <a:ea typeface="Nunito Sans"/>
                <a:cs typeface="Nunito Sans"/>
                <a:sym typeface="Nunito Sans"/>
              </a:rPr>
              <a:t>AI</a:t>
            </a:r>
            <a:endParaRPr sz="1600" b="1" dirty="0">
              <a:solidFill>
                <a:srgbClr val="FFFFFF"/>
              </a:solidFill>
              <a:latin typeface="Nunito Sans"/>
              <a:ea typeface="Nunito Sans"/>
              <a:cs typeface="Nunito Sans"/>
              <a:sym typeface="Nunito Sans"/>
            </a:endParaRPr>
          </a:p>
        </p:txBody>
      </p:sp>
      <p:sp>
        <p:nvSpPr>
          <p:cNvPr id="5" name="Google Shape;152;p22">
            <a:extLst>
              <a:ext uri="{FF2B5EF4-FFF2-40B4-BE49-F238E27FC236}">
                <a16:creationId xmlns="" xmlns:a16="http://schemas.microsoft.com/office/drawing/2014/main" id="{766D9FB1-A2C7-408F-800D-FF0407F8D4FE}"/>
              </a:ext>
            </a:extLst>
          </p:cNvPr>
          <p:cNvSpPr/>
          <p:nvPr/>
        </p:nvSpPr>
        <p:spPr>
          <a:xfrm>
            <a:off x="88143" y="4527339"/>
            <a:ext cx="1222912" cy="1273561"/>
          </a:xfrm>
          <a:prstGeom prst="ellipse">
            <a:avLst/>
          </a:prstGeom>
          <a:solidFill>
            <a:srgbClr val="00B050"/>
          </a:solidFill>
          <a:ln>
            <a:noFill/>
          </a:ln>
        </p:spPr>
        <p:txBody>
          <a:bodyPr spcFirstLastPara="1" wrap="square" lIns="121900" tIns="121900" rIns="121900" bIns="121900" anchor="ctr" anchorCtr="0">
            <a:noAutofit/>
          </a:bodyPr>
          <a:lstStyle/>
          <a:p>
            <a:pPr algn="ctr"/>
            <a:r>
              <a:rPr lang="en-US" sz="1600" b="1" dirty="0" smtClean="0">
                <a:solidFill>
                  <a:srgbClr val="FFFFFF"/>
                </a:solidFill>
                <a:latin typeface="Nunito Sans"/>
                <a:ea typeface="Nunito Sans"/>
                <a:cs typeface="Nunito Sans"/>
                <a:sym typeface="Nunito Sans"/>
              </a:rPr>
              <a:t>ML</a:t>
            </a:r>
            <a:endParaRPr sz="1600" b="1" dirty="0">
              <a:solidFill>
                <a:srgbClr val="FFFFFF"/>
              </a:solidFill>
              <a:latin typeface="Nunito Sans"/>
              <a:ea typeface="Nunito Sans"/>
              <a:cs typeface="Nunito Sans"/>
              <a:sym typeface="Nunito Sans"/>
            </a:endParaRPr>
          </a:p>
        </p:txBody>
      </p:sp>
      <p:sp>
        <p:nvSpPr>
          <p:cNvPr id="6" name="Google Shape;152;p22">
            <a:extLst>
              <a:ext uri="{FF2B5EF4-FFF2-40B4-BE49-F238E27FC236}">
                <a16:creationId xmlns="" xmlns:a16="http://schemas.microsoft.com/office/drawing/2014/main" id="{766D9FB1-A2C7-408F-800D-FF0407F8D4FE}"/>
              </a:ext>
            </a:extLst>
          </p:cNvPr>
          <p:cNvSpPr/>
          <p:nvPr/>
        </p:nvSpPr>
        <p:spPr>
          <a:xfrm>
            <a:off x="2660885" y="1962290"/>
            <a:ext cx="1353785" cy="1315843"/>
          </a:xfrm>
          <a:prstGeom prst="ellipse">
            <a:avLst/>
          </a:prstGeom>
          <a:solidFill>
            <a:srgbClr val="00B050"/>
          </a:solidFill>
          <a:ln>
            <a:noFill/>
          </a:ln>
        </p:spPr>
        <p:txBody>
          <a:bodyPr spcFirstLastPara="1" wrap="square" lIns="121900" tIns="121900" rIns="121900" bIns="121900" anchor="ctr" anchorCtr="0">
            <a:noAutofit/>
          </a:bodyPr>
          <a:lstStyle/>
          <a:p>
            <a:pPr algn="ctr"/>
            <a:r>
              <a:rPr lang="en-US" sz="1600" b="1" dirty="0" smtClean="0">
                <a:solidFill>
                  <a:srgbClr val="FFFFFF"/>
                </a:solidFill>
                <a:latin typeface="Nunito Sans"/>
                <a:ea typeface="Nunito Sans"/>
                <a:cs typeface="Nunito Sans"/>
                <a:sym typeface="Nunito Sans"/>
              </a:rPr>
              <a:t>DL</a:t>
            </a:r>
            <a:endParaRPr sz="1600" b="1" dirty="0">
              <a:solidFill>
                <a:srgbClr val="FFFFFF"/>
              </a:solidFill>
              <a:latin typeface="Nunito Sans"/>
              <a:ea typeface="Nunito Sans"/>
              <a:cs typeface="Nunito Sans"/>
              <a:sym typeface="Nunito Sans"/>
            </a:endParaRPr>
          </a:p>
        </p:txBody>
      </p:sp>
      <p:sp>
        <p:nvSpPr>
          <p:cNvPr id="7" name="Google Shape;152;p22">
            <a:extLst>
              <a:ext uri="{FF2B5EF4-FFF2-40B4-BE49-F238E27FC236}">
                <a16:creationId xmlns="" xmlns:a16="http://schemas.microsoft.com/office/drawing/2014/main" id="{766D9FB1-A2C7-408F-800D-FF0407F8D4FE}"/>
              </a:ext>
            </a:extLst>
          </p:cNvPr>
          <p:cNvSpPr/>
          <p:nvPr/>
        </p:nvSpPr>
        <p:spPr>
          <a:xfrm>
            <a:off x="2434441" y="4047522"/>
            <a:ext cx="1488220" cy="1453696"/>
          </a:xfrm>
          <a:prstGeom prst="ellipse">
            <a:avLst/>
          </a:prstGeom>
          <a:solidFill>
            <a:srgbClr val="00B050"/>
          </a:solidFill>
          <a:ln>
            <a:noFill/>
          </a:ln>
        </p:spPr>
        <p:txBody>
          <a:bodyPr spcFirstLastPara="1" wrap="square" lIns="121900" tIns="121900" rIns="121900" bIns="121900" anchor="ctr" anchorCtr="0">
            <a:noAutofit/>
          </a:bodyPr>
          <a:lstStyle/>
          <a:p>
            <a:pPr algn="ctr"/>
            <a:r>
              <a:rPr lang="en-US" sz="1100" b="1" dirty="0" smtClean="0">
                <a:solidFill>
                  <a:srgbClr val="FFFFFF"/>
                </a:solidFill>
                <a:latin typeface="Nunito Sans"/>
                <a:ea typeface="Nunito Sans"/>
                <a:cs typeface="Nunito Sans"/>
                <a:sym typeface="Nunito Sans"/>
              </a:rPr>
              <a:t>ROBOTICS</a:t>
            </a:r>
            <a:endParaRPr sz="1100" b="1" dirty="0">
              <a:solidFill>
                <a:srgbClr val="FFFFFF"/>
              </a:solidFill>
              <a:latin typeface="Nunito Sans"/>
              <a:ea typeface="Nunito Sans"/>
              <a:cs typeface="Nunito Sans"/>
              <a:sym typeface="Nunito Sans"/>
            </a:endParaRPr>
          </a:p>
        </p:txBody>
      </p:sp>
      <p:sp>
        <p:nvSpPr>
          <p:cNvPr id="8" name="Right Arrow 7"/>
          <p:cNvSpPr/>
          <p:nvPr/>
        </p:nvSpPr>
        <p:spPr>
          <a:xfrm rot="2007838">
            <a:off x="2218540" y="3972305"/>
            <a:ext cx="431800" cy="1270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9" name="Right Arrow 8"/>
          <p:cNvSpPr/>
          <p:nvPr/>
        </p:nvSpPr>
        <p:spPr>
          <a:xfrm rot="7880865">
            <a:off x="947146" y="4275649"/>
            <a:ext cx="431800" cy="1270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0" name="Right Arrow 9"/>
          <p:cNvSpPr/>
          <p:nvPr/>
        </p:nvSpPr>
        <p:spPr>
          <a:xfrm rot="19598929">
            <a:off x="2261139" y="2982404"/>
            <a:ext cx="431800" cy="1270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cxnSp>
        <p:nvCxnSpPr>
          <p:cNvPr id="12" name="Straight Connector 11"/>
          <p:cNvCxnSpPr/>
          <p:nvPr/>
        </p:nvCxnSpPr>
        <p:spPr>
          <a:xfrm>
            <a:off x="4531659" y="2005525"/>
            <a:ext cx="26894" cy="5043628"/>
          </a:xfrm>
          <a:prstGeom prst="line">
            <a:avLst/>
          </a:prstGeom>
        </p:spPr>
        <p:style>
          <a:lnRef idx="1">
            <a:schemeClr val="dk1"/>
          </a:lnRef>
          <a:fillRef idx="0">
            <a:schemeClr val="dk1"/>
          </a:fillRef>
          <a:effectRef idx="0">
            <a:schemeClr val="dk1"/>
          </a:effectRef>
          <a:fontRef idx="minor">
            <a:schemeClr val="tx1"/>
          </a:fontRef>
        </p:style>
      </p:cxnSp>
      <p:pic>
        <p:nvPicPr>
          <p:cNvPr id="13" name="Picture Placeholder 26" descr="Teacher">
            <a:extLst>
              <a:ext uri="{FF2B5EF4-FFF2-40B4-BE49-F238E27FC236}">
                <a16:creationId xmlns:a16="http://schemas.microsoft.com/office/drawing/2014/main" xmlns="" id="{EF145220-68FE-4BC3-8DF6-074CABEAC097}"/>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a:fillRect/>
          </a:stretch>
        </p:blipFill>
        <p:spPr>
          <a:xfrm>
            <a:off x="6032384" y="2905318"/>
            <a:ext cx="621792" cy="621792"/>
          </a:xfrm>
          <a:prstGeom prst="rect">
            <a:avLst/>
          </a:prstGeom>
          <a:solidFill>
            <a:srgbClr val="00B050"/>
          </a:solidFill>
        </p:spPr>
      </p:pic>
      <p:sp>
        <p:nvSpPr>
          <p:cNvPr id="14" name="Text Placeholder 5">
            <a:extLst>
              <a:ext uri="{FF2B5EF4-FFF2-40B4-BE49-F238E27FC236}">
                <a16:creationId xmlns:a16="http://schemas.microsoft.com/office/drawing/2014/main" xmlns="" id="{1D5F34C1-576F-4BF7-8C9C-D507F213AE68}"/>
              </a:ext>
            </a:extLst>
          </p:cNvPr>
          <p:cNvSpPr txBox="1">
            <a:spLocks/>
          </p:cNvSpPr>
          <p:nvPr/>
        </p:nvSpPr>
        <p:spPr>
          <a:xfrm>
            <a:off x="5804754" y="4058913"/>
            <a:ext cx="1620000" cy="360000"/>
          </a:xfrm>
          <a:prstGeom prst="rect">
            <a:avLst/>
          </a:prstGeom>
        </p:spPr>
        <p:txBody>
          <a:bodyPr/>
          <a:lst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ＭＳ Ｐゴシック" charset="0"/>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ＭＳ Ｐゴシック" charset="0"/>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ＭＳ Ｐゴシック" charset="0"/>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ＭＳ Ｐゴシック" charset="0"/>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ＭＳ Ｐゴシック"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sz="2000" dirty="0" smtClean="0">
                <a:solidFill>
                  <a:srgbClr val="00B050"/>
                </a:solidFill>
                <a:latin typeface="Cooper Black" panose="0208090404030B020404" pitchFamily="18" charset="0"/>
              </a:rPr>
              <a:t>DATA</a:t>
            </a:r>
            <a:endParaRPr lang="en-ZA" dirty="0">
              <a:solidFill>
                <a:srgbClr val="00B050"/>
              </a:solidFill>
              <a:latin typeface="Cooper Black" panose="0208090404030B020404" pitchFamily="18" charset="0"/>
            </a:endParaRPr>
          </a:p>
        </p:txBody>
      </p:sp>
      <p:sp>
        <p:nvSpPr>
          <p:cNvPr id="15" name="Text Placeholder 6">
            <a:extLst>
              <a:ext uri="{FF2B5EF4-FFF2-40B4-BE49-F238E27FC236}">
                <a16:creationId xmlns:a16="http://schemas.microsoft.com/office/drawing/2014/main" xmlns="" id="{FBE93992-F65E-48D7-971D-FA51E969BEFE}"/>
              </a:ext>
            </a:extLst>
          </p:cNvPr>
          <p:cNvSpPr txBox="1">
            <a:spLocks/>
          </p:cNvSpPr>
          <p:nvPr/>
        </p:nvSpPr>
        <p:spPr>
          <a:xfrm>
            <a:off x="5585743" y="5081132"/>
            <a:ext cx="1620000" cy="720000"/>
          </a:xfrm>
          <a:prstGeom prst="rect">
            <a:avLst/>
          </a:prstGeom>
        </p:spPr>
        <p:txBody>
          <a:bodyPr>
            <a:normAutofit fontScale="55000" lnSpcReduction="20000"/>
          </a:bodyPr>
          <a:lst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ＭＳ Ｐゴシック" charset="0"/>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ＭＳ Ｐゴシック" charset="0"/>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ＭＳ Ｐゴシック" charset="0"/>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ＭＳ Ｐゴシック" charset="0"/>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ＭＳ Ｐゴシック"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smtClean="0">
                <a:solidFill>
                  <a:srgbClr val="00B050"/>
                </a:solidFill>
                <a:latin typeface="Times New Roman" panose="02020603050405020304" pitchFamily="18" charset="0"/>
                <a:cs typeface="Times New Roman" panose="02020603050405020304" pitchFamily="18" charset="0"/>
              </a:rPr>
              <a:t>Model Trains on relevant Structured data</a:t>
            </a:r>
            <a:endParaRPr lang="en-ZA" noProof="1" smtClean="0">
              <a:solidFill>
                <a:srgbClr val="00B050"/>
              </a:solidFill>
              <a:latin typeface="Times New Roman" panose="02020603050405020304" pitchFamily="18" charset="0"/>
              <a:cs typeface="Times New Roman" panose="02020603050405020304" pitchFamily="18" charset="0"/>
            </a:endParaRPr>
          </a:p>
          <a:p>
            <a:endParaRPr lang="en-ZA" dirty="0">
              <a:latin typeface="Times New Roman" panose="02020603050405020304" pitchFamily="18" charset="0"/>
              <a:cs typeface="Times New Roman" panose="02020603050405020304" pitchFamily="18" charset="0"/>
            </a:endParaRPr>
          </a:p>
        </p:txBody>
      </p:sp>
      <p:pic>
        <p:nvPicPr>
          <p:cNvPr id="16" name="Picture Placeholder 28" descr="Lecturer">
            <a:extLst>
              <a:ext uri="{FF2B5EF4-FFF2-40B4-BE49-F238E27FC236}">
                <a16:creationId xmlns:a16="http://schemas.microsoft.com/office/drawing/2014/main" xmlns="" id="{344FCB42-636B-4918-8866-D50ACA206D8C}"/>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a:fillRect/>
          </a:stretch>
        </p:blipFill>
        <p:spPr>
          <a:xfrm>
            <a:off x="10003822" y="2849905"/>
            <a:ext cx="621792" cy="621792"/>
          </a:xfrm>
          <a:prstGeom prst="rect">
            <a:avLst/>
          </a:prstGeom>
          <a:solidFill>
            <a:srgbClr val="00B050"/>
          </a:solidFill>
        </p:spPr>
      </p:pic>
      <p:sp>
        <p:nvSpPr>
          <p:cNvPr id="17" name="Text Placeholder 7">
            <a:extLst>
              <a:ext uri="{FF2B5EF4-FFF2-40B4-BE49-F238E27FC236}">
                <a16:creationId xmlns:a16="http://schemas.microsoft.com/office/drawing/2014/main" xmlns="" id="{8CB0B4A0-79F2-4CB5-BBB6-FEEBD8465250}"/>
              </a:ext>
            </a:extLst>
          </p:cNvPr>
          <p:cNvSpPr txBox="1">
            <a:spLocks/>
          </p:cNvSpPr>
          <p:nvPr/>
        </p:nvSpPr>
        <p:spPr>
          <a:xfrm>
            <a:off x="7518999" y="4053878"/>
            <a:ext cx="1620000" cy="360000"/>
          </a:xfrm>
          <a:prstGeom prst="rect">
            <a:avLst/>
          </a:prstGeom>
        </p:spPr>
        <p:txBody>
          <a:bodyPr/>
          <a:lst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ＭＳ Ｐゴシック" charset="0"/>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ＭＳ Ｐゴシック" charset="0"/>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ＭＳ Ｐゴシック" charset="0"/>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ＭＳ Ｐゴシック" charset="0"/>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ＭＳ Ｐゴシック"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sz="1800" dirty="0" smtClean="0">
                <a:solidFill>
                  <a:srgbClr val="00B050"/>
                </a:solidFill>
                <a:latin typeface="Cooper Black" panose="0208090404030B020404" pitchFamily="18" charset="0"/>
              </a:rPr>
              <a:t>PREDICT</a:t>
            </a:r>
            <a:endParaRPr lang="en-ZA" dirty="0">
              <a:solidFill>
                <a:srgbClr val="00B050"/>
              </a:solidFill>
              <a:latin typeface="Cooper Black" panose="0208090404030B020404" pitchFamily="18" charset="0"/>
            </a:endParaRPr>
          </a:p>
        </p:txBody>
      </p:sp>
      <p:sp>
        <p:nvSpPr>
          <p:cNvPr id="18" name="Text Placeholder 8">
            <a:extLst>
              <a:ext uri="{FF2B5EF4-FFF2-40B4-BE49-F238E27FC236}">
                <a16:creationId xmlns:a16="http://schemas.microsoft.com/office/drawing/2014/main" xmlns="" id="{66810F29-B4A6-4A97-903D-F931D52ACA7F}"/>
              </a:ext>
            </a:extLst>
          </p:cNvPr>
          <p:cNvSpPr txBox="1">
            <a:spLocks/>
          </p:cNvSpPr>
          <p:nvPr/>
        </p:nvSpPr>
        <p:spPr>
          <a:xfrm>
            <a:off x="7518999" y="5080900"/>
            <a:ext cx="1620000" cy="720000"/>
          </a:xfrm>
          <a:prstGeom prst="rect">
            <a:avLst/>
          </a:prstGeom>
        </p:spPr>
        <p:txBody>
          <a:bodyPr>
            <a:noAutofit/>
          </a:bodyPr>
          <a:lst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ＭＳ Ｐゴシック" charset="0"/>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ＭＳ Ｐゴシック" charset="0"/>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ＭＳ Ｐゴシック" charset="0"/>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ＭＳ Ｐゴシック" charset="0"/>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ＭＳ Ｐゴシック"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sz="1500" dirty="0" smtClean="0">
                <a:solidFill>
                  <a:srgbClr val="00B050"/>
                </a:solidFill>
                <a:latin typeface="Times New Roman" panose="02020603050405020304" pitchFamily="18" charset="0"/>
                <a:cs typeface="Times New Roman" panose="02020603050405020304" pitchFamily="18" charset="0"/>
              </a:rPr>
              <a:t>Makes it prediction with up to 99.99% accuracy</a:t>
            </a:r>
            <a:endParaRPr lang="en-ZA" sz="1500" dirty="0">
              <a:solidFill>
                <a:srgbClr val="00B050"/>
              </a:solidFill>
              <a:latin typeface="Times New Roman" panose="02020603050405020304" pitchFamily="18" charset="0"/>
              <a:cs typeface="Times New Roman" panose="02020603050405020304" pitchFamily="18" charset="0"/>
            </a:endParaRPr>
          </a:p>
        </p:txBody>
      </p:sp>
      <p:pic>
        <p:nvPicPr>
          <p:cNvPr id="19" name="Picture Placeholder 30" descr="Coins">
            <a:extLst>
              <a:ext uri="{FF2B5EF4-FFF2-40B4-BE49-F238E27FC236}">
                <a16:creationId xmlns:a16="http://schemas.microsoft.com/office/drawing/2014/main" xmlns="" id="{A1AA205C-54CC-4A28-9B43-520D5A97DD74}"/>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xmlns="" r:embed="rId7"/>
              </a:ext>
            </a:extLst>
          </a:blip>
          <a:srcRect/>
          <a:stretch>
            <a:fillRect/>
          </a:stretch>
        </p:blipFill>
        <p:spPr>
          <a:xfrm>
            <a:off x="8018103" y="2874166"/>
            <a:ext cx="621792" cy="621792"/>
          </a:xfrm>
          <a:prstGeom prst="rect">
            <a:avLst/>
          </a:prstGeom>
          <a:solidFill>
            <a:srgbClr val="00B050"/>
          </a:solidFill>
        </p:spPr>
      </p:pic>
      <p:sp>
        <p:nvSpPr>
          <p:cNvPr id="20" name="Text Placeholder 9">
            <a:extLst>
              <a:ext uri="{FF2B5EF4-FFF2-40B4-BE49-F238E27FC236}">
                <a16:creationId xmlns:a16="http://schemas.microsoft.com/office/drawing/2014/main" xmlns="" id="{68053976-DF5A-4CE2-94FB-5F70C9064260}"/>
              </a:ext>
            </a:extLst>
          </p:cNvPr>
          <p:cNvSpPr txBox="1">
            <a:spLocks/>
          </p:cNvSpPr>
          <p:nvPr/>
        </p:nvSpPr>
        <p:spPr>
          <a:xfrm>
            <a:off x="9504718" y="4053878"/>
            <a:ext cx="1620000" cy="360000"/>
          </a:xfrm>
          <a:prstGeom prst="rect">
            <a:avLst/>
          </a:prstGeom>
        </p:spPr>
        <p:txBody>
          <a:bodyPr/>
          <a:lst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ＭＳ Ｐゴシック" charset="0"/>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ＭＳ Ｐゴシック" charset="0"/>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ＭＳ Ｐゴシック" charset="0"/>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ＭＳ Ｐゴシック" charset="0"/>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ＭＳ Ｐゴシック"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sz="2000" dirty="0" smtClean="0">
                <a:solidFill>
                  <a:srgbClr val="00B050"/>
                </a:solidFill>
                <a:latin typeface="Cooper Black" panose="0208090404030B020404" pitchFamily="18" charset="0"/>
              </a:rPr>
              <a:t>RESULT</a:t>
            </a:r>
            <a:endParaRPr lang="en-ZA" sz="2000" dirty="0">
              <a:solidFill>
                <a:srgbClr val="00B050"/>
              </a:solidFill>
              <a:latin typeface="Cooper Black" panose="0208090404030B020404" pitchFamily="18" charset="0"/>
            </a:endParaRPr>
          </a:p>
        </p:txBody>
      </p:sp>
      <p:sp>
        <p:nvSpPr>
          <p:cNvPr id="21" name="Text Placeholder 10">
            <a:extLst>
              <a:ext uri="{FF2B5EF4-FFF2-40B4-BE49-F238E27FC236}">
                <a16:creationId xmlns:a16="http://schemas.microsoft.com/office/drawing/2014/main" xmlns="" id="{89256EF6-3CDE-4ADE-8753-BF5040E3C65B}"/>
              </a:ext>
            </a:extLst>
          </p:cNvPr>
          <p:cNvSpPr txBox="1">
            <a:spLocks/>
          </p:cNvSpPr>
          <p:nvPr/>
        </p:nvSpPr>
        <p:spPr>
          <a:xfrm>
            <a:off x="9504718" y="5141218"/>
            <a:ext cx="1620000" cy="720000"/>
          </a:xfrm>
          <a:prstGeom prst="rect">
            <a:avLst/>
          </a:prstGeom>
        </p:spPr>
        <p:txBody>
          <a:bodyPr>
            <a:normAutofit/>
          </a:bodyPr>
          <a:lst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ＭＳ Ｐゴシック" charset="0"/>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ＭＳ Ｐゴシック" charset="0"/>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ＭＳ Ｐゴシック" charset="0"/>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ＭＳ Ｐゴシック" charset="0"/>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ＭＳ Ｐゴシック"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sz="1500" dirty="0" smtClean="0">
                <a:solidFill>
                  <a:srgbClr val="00B050"/>
                </a:solidFill>
                <a:latin typeface="Times New Roman" panose="02020603050405020304" pitchFamily="18" charset="0"/>
                <a:cs typeface="Times New Roman" panose="02020603050405020304" pitchFamily="18" charset="0"/>
              </a:rPr>
              <a:t>Gives close to accurate results.</a:t>
            </a:r>
            <a:endParaRPr lang="en-ZA" sz="1500" noProof="1" smtClean="0">
              <a:solidFill>
                <a:srgbClr val="00B050"/>
              </a:solidFill>
              <a:latin typeface="Times New Roman" panose="02020603050405020304" pitchFamily="18" charset="0"/>
              <a:cs typeface="Times New Roman" panose="02020603050405020304" pitchFamily="18" charset="0"/>
            </a:endParaRPr>
          </a:p>
          <a:p>
            <a:endParaRPr lang="en-ZA"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7690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8096" y="2124635"/>
            <a:ext cx="5388964" cy="4186203"/>
          </a:xfrm>
          <a:prstGeom prst="rect">
            <a:avLst/>
          </a:prstGeom>
        </p:spPr>
      </p:pic>
      <p:sp>
        <p:nvSpPr>
          <p:cNvPr id="2" name="Rounded Rectangle 1"/>
          <p:cNvSpPr/>
          <p:nvPr/>
        </p:nvSpPr>
        <p:spPr>
          <a:xfrm>
            <a:off x="-344387" y="1273333"/>
            <a:ext cx="4001987" cy="549811"/>
          </a:xfrm>
          <a:prstGeom prst="roundRect">
            <a:avLst>
              <a:gd name="adj" fmla="val 50000"/>
            </a:avLst>
          </a:prstGeom>
          <a:solidFill>
            <a:srgbClr val="008000"/>
          </a:solidFill>
        </p:spPr>
        <p:txBody>
          <a:bodyPr wrap="none" lIns="91440" tIns="91440" bIns="91440" anchor="ctr" anchorCtr="0">
            <a:noAutofit/>
          </a:bodyPr>
          <a:lstStyle/>
          <a:p>
            <a:pPr algn="ctr"/>
            <a:r>
              <a:rPr lang="en-US" sz="1600" dirty="0" smtClean="0">
                <a:solidFill>
                  <a:schemeClr val="bg1"/>
                </a:solidFill>
                <a:latin typeface="Cooper Black" panose="0208090404030B020404" pitchFamily="18" charset="0"/>
                <a:cs typeface="Times New Roman" panose="02020603050405020304" pitchFamily="18" charset="0"/>
              </a:rPr>
              <a:t>INTERNET OF THINGS(</a:t>
            </a:r>
            <a:r>
              <a:rPr lang="en-US" sz="1600" dirty="0" err="1" smtClean="0">
                <a:solidFill>
                  <a:schemeClr val="bg1"/>
                </a:solidFill>
                <a:latin typeface="Cooper Black" panose="0208090404030B020404" pitchFamily="18" charset="0"/>
                <a:cs typeface="Times New Roman" panose="02020603050405020304" pitchFamily="18" charset="0"/>
              </a:rPr>
              <a:t>IoT</a:t>
            </a:r>
            <a:r>
              <a:rPr lang="en-US" sz="1600" dirty="0" smtClean="0">
                <a:solidFill>
                  <a:schemeClr val="bg1"/>
                </a:solidFill>
                <a:latin typeface="Cooper Black" panose="0208090404030B020404" pitchFamily="18" charset="0"/>
                <a:cs typeface="Times New Roman" panose="02020603050405020304" pitchFamily="18" charset="0"/>
              </a:rPr>
              <a:t>)</a:t>
            </a:r>
            <a:endParaRPr lang="en-US" sz="1600" dirty="0">
              <a:solidFill>
                <a:schemeClr val="bg1"/>
              </a:solidFill>
              <a:latin typeface="Cooper Black" panose="0208090404030B020404" pitchFamily="18" charset="0"/>
              <a:cs typeface="Times New Roman" panose="02020603050405020304" pitchFamily="18" charset="0"/>
            </a:endParaRPr>
          </a:p>
        </p:txBody>
      </p:sp>
      <p:sp>
        <p:nvSpPr>
          <p:cNvPr id="3" name="TextBox 2"/>
          <p:cNvSpPr txBox="1"/>
          <p:nvPr/>
        </p:nvSpPr>
        <p:spPr>
          <a:xfrm>
            <a:off x="623047" y="5546645"/>
            <a:ext cx="6468035" cy="1107996"/>
          </a:xfrm>
          <a:prstGeom prst="rect">
            <a:avLst/>
          </a:prstGeom>
          <a:noFill/>
        </p:spPr>
        <p:txBody>
          <a:bodyPr wrap="square" rtlCol="0">
            <a:spAutoFit/>
          </a:bodyPr>
          <a:lstStyle/>
          <a:p>
            <a:pPr marL="342900" indent="-342900">
              <a:buFont typeface="Arial" panose="020B0604020202020204" pitchFamily="34" charset="0"/>
              <a:buChar char="•"/>
            </a:pPr>
            <a:r>
              <a:rPr lang="en-GB" sz="2200" b="1" dirty="0"/>
              <a:t>Internet of </a:t>
            </a:r>
            <a:r>
              <a:rPr lang="en-GB" sz="2200" b="1" dirty="0" smtClean="0"/>
              <a:t>Things </a:t>
            </a:r>
            <a:r>
              <a:rPr lang="en-GB" sz="2200" b="1" dirty="0"/>
              <a:t>(</a:t>
            </a:r>
            <a:r>
              <a:rPr lang="en-GB" sz="2200" b="1" dirty="0" err="1" smtClean="0"/>
              <a:t>IoT</a:t>
            </a:r>
            <a:r>
              <a:rPr lang="en-GB" sz="2200" b="1" dirty="0"/>
              <a:t>)</a:t>
            </a:r>
            <a:r>
              <a:rPr lang="en-GB" sz="2200" dirty="0"/>
              <a:t> opens room for connectivity among devices, machines and other tools to communicate with each other.</a:t>
            </a:r>
            <a:endParaRPr lang="en-US" sz="2200" dirty="0"/>
          </a:p>
        </p:txBody>
      </p:sp>
      <p:sp>
        <p:nvSpPr>
          <p:cNvPr id="4" name="TextBox 3"/>
          <p:cNvSpPr txBox="1"/>
          <p:nvPr/>
        </p:nvSpPr>
        <p:spPr>
          <a:xfrm>
            <a:off x="623047" y="2284511"/>
            <a:ext cx="5750859" cy="2800767"/>
          </a:xfrm>
          <a:prstGeom prst="rect">
            <a:avLst/>
          </a:prstGeom>
          <a:noFill/>
        </p:spPr>
        <p:txBody>
          <a:bodyPr wrap="square" rtlCol="0">
            <a:spAutoFit/>
          </a:bodyPr>
          <a:lstStyle/>
          <a:p>
            <a:pPr marL="342900" indent="-342900">
              <a:buFont typeface="Arial" panose="020B0604020202020204" pitchFamily="34" charset="0"/>
              <a:buChar char="•"/>
            </a:pPr>
            <a:r>
              <a:rPr lang="en-US" sz="2200" dirty="0"/>
              <a:t>The </a:t>
            </a:r>
            <a:r>
              <a:rPr lang="en-US" sz="2200" b="1" dirty="0"/>
              <a:t>Internet of Things</a:t>
            </a:r>
            <a:r>
              <a:rPr lang="en-US" sz="2200" dirty="0"/>
              <a:t> (</a:t>
            </a:r>
            <a:r>
              <a:rPr lang="en-US" sz="2200" b="1" dirty="0" err="1"/>
              <a:t>IoT</a:t>
            </a:r>
            <a:r>
              <a:rPr lang="en-US" sz="2200" dirty="0"/>
              <a:t>) is a system of interrelated computing devices, mechanical and digital machines, objects, animals or people that are provided with unique identifiers (UIDs) and the ability to transfer data over a network without requiring human-to-human or human-to-computer interaction.</a:t>
            </a:r>
          </a:p>
        </p:txBody>
      </p:sp>
    </p:spTree>
    <p:extLst>
      <p:ext uri="{BB962C8B-B14F-4D97-AF65-F5344CB8AC3E}">
        <p14:creationId xmlns:p14="http://schemas.microsoft.com/office/powerpoint/2010/main" val="3487682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369" y="713059"/>
            <a:ext cx="8354728" cy="3322215"/>
          </a:xfrm>
          <a:prstGeom prst="rect">
            <a:avLst/>
          </a:prstGeom>
        </p:spPr>
      </p:pic>
      <p:sp>
        <p:nvSpPr>
          <p:cNvPr id="2" name="Rounded Rectangle 1"/>
          <p:cNvSpPr/>
          <p:nvPr/>
        </p:nvSpPr>
        <p:spPr>
          <a:xfrm>
            <a:off x="-263704" y="1246439"/>
            <a:ext cx="1837011" cy="549811"/>
          </a:xfrm>
          <a:prstGeom prst="roundRect">
            <a:avLst>
              <a:gd name="adj" fmla="val 50000"/>
            </a:avLst>
          </a:prstGeom>
          <a:solidFill>
            <a:srgbClr val="008000"/>
          </a:solidFill>
        </p:spPr>
        <p:txBody>
          <a:bodyPr wrap="none" lIns="91440" tIns="91440" bIns="91440" anchor="ctr" anchorCtr="0">
            <a:noAutofit/>
          </a:bodyPr>
          <a:lstStyle/>
          <a:p>
            <a:pPr algn="ctr"/>
            <a:r>
              <a:rPr lang="en-US" sz="1600" dirty="0" smtClean="0">
                <a:solidFill>
                  <a:schemeClr val="bg1"/>
                </a:solidFill>
                <a:latin typeface="Cooper Black" panose="0208090404030B020404" pitchFamily="18" charset="0"/>
                <a:cs typeface="Times New Roman" panose="02020603050405020304" pitchFamily="18" charset="0"/>
              </a:rPr>
              <a:t>BIG DATA</a:t>
            </a:r>
            <a:endParaRPr lang="en-US" sz="1600" dirty="0">
              <a:solidFill>
                <a:schemeClr val="bg1"/>
              </a:solidFill>
              <a:latin typeface="Cooper Black" panose="0208090404030B020404" pitchFamily="18" charset="0"/>
              <a:cs typeface="Times New Roman" panose="02020603050405020304" pitchFamily="18" charset="0"/>
            </a:endParaRPr>
          </a:p>
        </p:txBody>
      </p:sp>
      <p:sp>
        <p:nvSpPr>
          <p:cNvPr id="3" name="TextBox 2"/>
          <p:cNvSpPr txBox="1"/>
          <p:nvPr/>
        </p:nvSpPr>
        <p:spPr>
          <a:xfrm>
            <a:off x="654801" y="4169900"/>
            <a:ext cx="9723864" cy="1200329"/>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t>BIG Data</a:t>
            </a:r>
            <a:r>
              <a:rPr lang="en-US" sz="2400" dirty="0" smtClean="0"/>
              <a:t> is a field that treats ways to analyze, systematically extract from or deal with datasets that are too large to be dealt with by a traditional data-processing application software.</a:t>
            </a:r>
            <a:endParaRPr lang="en-US" sz="2400" dirty="0"/>
          </a:p>
        </p:txBody>
      </p:sp>
      <p:sp>
        <p:nvSpPr>
          <p:cNvPr id="4" name="TextBox 3"/>
          <p:cNvSpPr txBox="1"/>
          <p:nvPr/>
        </p:nvSpPr>
        <p:spPr>
          <a:xfrm>
            <a:off x="654801" y="6022533"/>
            <a:ext cx="9723864"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Big data challenges includes capturing data, data storage, data analysis, data visualization and data transfer.</a:t>
            </a:r>
            <a:endParaRPr lang="en-US" sz="2400" dirty="0"/>
          </a:p>
        </p:txBody>
      </p:sp>
    </p:spTree>
    <p:extLst>
      <p:ext uri="{BB962C8B-B14F-4D97-AF65-F5344CB8AC3E}">
        <p14:creationId xmlns:p14="http://schemas.microsoft.com/office/powerpoint/2010/main" val="76834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386940" y="459592"/>
            <a:ext cx="6878084" cy="549811"/>
          </a:xfrm>
          <a:prstGeom prst="roundRect">
            <a:avLst>
              <a:gd name="adj" fmla="val 50000"/>
            </a:avLst>
          </a:prstGeom>
          <a:solidFill>
            <a:srgbClr val="008000"/>
          </a:solidFill>
        </p:spPr>
        <p:txBody>
          <a:bodyPr wrap="none" lIns="91440" tIns="91440" bIns="91440" anchor="ctr" anchorCtr="0">
            <a:noAutofit/>
          </a:bodyPr>
          <a:lstStyle/>
          <a:p>
            <a:pPr algn="ctr"/>
            <a:r>
              <a:rPr lang="en-US" sz="1600" dirty="0" smtClean="0">
                <a:solidFill>
                  <a:schemeClr val="bg1"/>
                </a:solidFill>
                <a:latin typeface="Cooper Black" panose="0208090404030B020404" pitchFamily="18" charset="0"/>
                <a:cs typeface="Times New Roman" panose="02020603050405020304" pitchFamily="18" charset="0"/>
              </a:rPr>
              <a:t>APPLICATIONS OF THE BIG 3 IN THE OIL AND GAS INDUSTRY</a:t>
            </a:r>
            <a:endParaRPr lang="en-US" sz="1600" dirty="0">
              <a:solidFill>
                <a:schemeClr val="bg1"/>
              </a:solidFill>
              <a:latin typeface="Cooper Black" panose="0208090404030B020404" pitchFamily="18" charset="0"/>
              <a:cs typeface="Times New Roman" panose="02020603050405020304" pitchFamily="18" charset="0"/>
            </a:endParaRPr>
          </a:p>
        </p:txBody>
      </p:sp>
      <p:sp>
        <p:nvSpPr>
          <p:cNvPr id="3" name="Rounded Rectangle 2"/>
          <p:cNvSpPr/>
          <p:nvPr/>
        </p:nvSpPr>
        <p:spPr>
          <a:xfrm>
            <a:off x="-242047" y="1566733"/>
            <a:ext cx="1573306" cy="549811"/>
          </a:xfrm>
          <a:prstGeom prst="roundRect">
            <a:avLst>
              <a:gd name="adj" fmla="val 50000"/>
            </a:avLst>
          </a:prstGeom>
          <a:solidFill>
            <a:srgbClr val="008000"/>
          </a:solidFill>
        </p:spPr>
        <p:txBody>
          <a:bodyPr wrap="none" lIns="91440" tIns="91440" bIns="91440" anchor="ctr" anchorCtr="0">
            <a:noAutofit/>
          </a:bodyPr>
          <a:lstStyle/>
          <a:p>
            <a:pPr algn="ctr"/>
            <a:r>
              <a:rPr lang="en-US" sz="1600" dirty="0" err="1" smtClean="0">
                <a:solidFill>
                  <a:schemeClr val="bg1"/>
                </a:solidFill>
                <a:latin typeface="Cooper Black" panose="0208090404030B020404" pitchFamily="18" charset="0"/>
                <a:cs typeface="Times New Roman" panose="02020603050405020304" pitchFamily="18" charset="0"/>
              </a:rPr>
              <a:t>IoT</a:t>
            </a:r>
            <a:endParaRPr lang="en-US" sz="1600" dirty="0">
              <a:solidFill>
                <a:schemeClr val="bg1"/>
              </a:solidFill>
              <a:latin typeface="Cooper Black" panose="0208090404030B020404" pitchFamily="18" charset="0"/>
              <a:cs typeface="Times New Roman" panose="02020603050405020304" pitchFamily="18" charset="0"/>
            </a:endParaRPr>
          </a:p>
        </p:txBody>
      </p:sp>
      <p:sp>
        <p:nvSpPr>
          <p:cNvPr id="5" name="Rectangle 4"/>
          <p:cNvSpPr/>
          <p:nvPr/>
        </p:nvSpPr>
        <p:spPr>
          <a:xfrm>
            <a:off x="450478" y="3662040"/>
            <a:ext cx="5237628" cy="2322174"/>
          </a:xfrm>
          <a:prstGeom prst="rect">
            <a:avLst/>
          </a:prstGeom>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GB" dirty="0">
                <a:latin typeface="+mn-lt"/>
                <a:ea typeface="Calibri" panose="020F0502020204030204" pitchFamily="34" charset="0"/>
                <a:cs typeface="Times New Roman" panose="02020603050405020304" pitchFamily="18" charset="0"/>
              </a:rPr>
              <a:t>Create better solutions faster</a:t>
            </a:r>
            <a:endParaRPr lang="en-US" dirty="0">
              <a:latin typeface="+mn-lt"/>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GB" dirty="0">
                <a:latin typeface="+mn-lt"/>
                <a:ea typeface="Calibri" panose="020F0502020204030204" pitchFamily="34" charset="0"/>
                <a:cs typeface="Times New Roman" panose="02020603050405020304" pitchFamily="18" charset="0"/>
              </a:rPr>
              <a:t>Lower development and completion costs</a:t>
            </a:r>
            <a:endParaRPr lang="en-US" dirty="0">
              <a:latin typeface="+mn-lt"/>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GB" dirty="0">
                <a:latin typeface="+mn-lt"/>
                <a:ea typeface="Calibri" panose="020F0502020204030204" pitchFamily="34" charset="0"/>
                <a:cs typeface="Times New Roman" panose="02020603050405020304" pitchFamily="18" charset="0"/>
              </a:rPr>
              <a:t>Optimize oil recovery</a:t>
            </a:r>
            <a:endParaRPr lang="en-US" dirty="0">
              <a:latin typeface="+mn-lt"/>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GB" dirty="0">
                <a:latin typeface="+mn-lt"/>
                <a:ea typeface="Calibri" panose="020F0502020204030204" pitchFamily="34" charset="0"/>
                <a:cs typeface="Times New Roman" panose="02020603050405020304" pitchFamily="18" charset="0"/>
              </a:rPr>
              <a:t>Reduce well intervention and maintenance costs</a:t>
            </a:r>
            <a:endParaRPr lang="en-US" dirty="0">
              <a:latin typeface="+mn-lt"/>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GB" dirty="0">
                <a:latin typeface="+mn-lt"/>
                <a:ea typeface="Calibri" panose="020F0502020204030204" pitchFamily="34" charset="0"/>
                <a:cs typeface="Times New Roman" panose="02020603050405020304" pitchFamily="18" charset="0"/>
              </a:rPr>
              <a:t>Improve safety and environmental performance</a:t>
            </a:r>
            <a:endParaRPr lang="en-US" dirty="0">
              <a:latin typeface="+mn-lt"/>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GB" dirty="0">
                <a:latin typeface="+mn-lt"/>
                <a:ea typeface="Calibri" panose="020F0502020204030204" pitchFamily="34" charset="0"/>
                <a:cs typeface="Times New Roman" panose="02020603050405020304" pitchFamily="18" charset="0"/>
              </a:rPr>
              <a:t>Optimize energy generation and consumption.</a:t>
            </a:r>
            <a:endParaRPr lang="en-US" dirty="0">
              <a:latin typeface="+mn-lt"/>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GB" dirty="0" err="1">
                <a:latin typeface="+mn-lt"/>
                <a:ea typeface="Calibri" panose="020F0502020204030204" pitchFamily="34" charset="0"/>
                <a:cs typeface="Times New Roman" panose="02020603050405020304" pitchFamily="18" charset="0"/>
              </a:rPr>
              <a:t>Siesmic</a:t>
            </a:r>
            <a:r>
              <a:rPr lang="en-GB" dirty="0">
                <a:latin typeface="+mn-lt"/>
                <a:ea typeface="Calibri" panose="020F0502020204030204" pitchFamily="34" charset="0"/>
                <a:cs typeface="Times New Roman" panose="02020603050405020304" pitchFamily="18" charset="0"/>
              </a:rPr>
              <a:t> Data </a:t>
            </a:r>
            <a:r>
              <a:rPr lang="en-GB" dirty="0" smtClean="0">
                <a:latin typeface="+mn-lt"/>
                <a:ea typeface="Calibri" panose="020F0502020204030204" pitchFamily="34" charset="0"/>
                <a:cs typeface="Times New Roman" panose="02020603050405020304" pitchFamily="18" charset="0"/>
              </a:rPr>
              <a:t>Interpretation</a:t>
            </a:r>
            <a:endParaRPr lang="en-US" dirty="0">
              <a:latin typeface="+mn-lt"/>
              <a:ea typeface="Calibri" panose="020F0502020204030204" pitchFamily="34" charset="0"/>
              <a:cs typeface="Times New Roman" panose="02020603050405020304" pitchFamily="18" charset="0"/>
            </a:endParaRPr>
          </a:p>
        </p:txBody>
      </p:sp>
      <p:sp>
        <p:nvSpPr>
          <p:cNvPr id="6" name="Rectangle 5"/>
          <p:cNvSpPr/>
          <p:nvPr/>
        </p:nvSpPr>
        <p:spPr>
          <a:xfrm>
            <a:off x="5688106" y="3262766"/>
            <a:ext cx="5943600" cy="2640723"/>
          </a:xfrm>
          <a:prstGeom prst="rect">
            <a:avLst/>
          </a:prstGeom>
        </p:spPr>
        <p:txBody>
          <a:bodyPr>
            <a:spAutoFit/>
          </a:bodyPr>
          <a:lstStyle/>
          <a:p>
            <a:pPr marR="0" lvl="0">
              <a:lnSpc>
                <a:spcPct val="115000"/>
              </a:lnSpc>
              <a:spcBef>
                <a:spcPts val="0"/>
              </a:spcBef>
              <a:spcAft>
                <a:spcPts val="0"/>
              </a:spcAft>
            </a:pPr>
            <a:endParaRPr lang="en-US" dirty="0" smtClean="0">
              <a:latin typeface="+mn-lt"/>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GB" dirty="0">
                <a:latin typeface="+mn-lt"/>
                <a:ea typeface="Calibri" panose="020F0502020204030204" pitchFamily="34" charset="0"/>
                <a:cs typeface="Times New Roman" panose="02020603050405020304" pitchFamily="18" charset="0"/>
              </a:rPr>
              <a:t>Formation testing fluid sampling</a:t>
            </a:r>
            <a:endParaRPr lang="en-US" dirty="0">
              <a:latin typeface="+mn-lt"/>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GB" dirty="0" smtClean="0">
                <a:latin typeface="+mn-lt"/>
                <a:ea typeface="Calibri" panose="020F0502020204030204" pitchFamily="34" charset="0"/>
                <a:cs typeface="Times New Roman" panose="02020603050405020304" pitchFamily="18" charset="0"/>
              </a:rPr>
              <a:t>Crude </a:t>
            </a:r>
            <a:r>
              <a:rPr lang="en-GB" dirty="0">
                <a:latin typeface="+mn-lt"/>
                <a:ea typeface="Calibri" panose="020F0502020204030204" pitchFamily="34" charset="0"/>
                <a:cs typeface="Times New Roman" panose="02020603050405020304" pitchFamily="18" charset="0"/>
              </a:rPr>
              <a:t>logistics and trading optimization</a:t>
            </a:r>
            <a:endParaRPr lang="en-US" dirty="0">
              <a:latin typeface="+mn-lt"/>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GB" dirty="0">
                <a:latin typeface="+mn-lt"/>
                <a:ea typeface="Calibri" panose="020F0502020204030204" pitchFamily="34" charset="0"/>
                <a:cs typeface="Times New Roman" panose="02020603050405020304" pitchFamily="18" charset="0"/>
              </a:rPr>
              <a:t>Synthetic well logs</a:t>
            </a:r>
            <a:endParaRPr lang="en-US" dirty="0">
              <a:latin typeface="+mn-lt"/>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GB" dirty="0">
                <a:latin typeface="+mn-lt"/>
                <a:ea typeface="Calibri" panose="020F0502020204030204" pitchFamily="34" charset="0"/>
                <a:cs typeface="Times New Roman" panose="02020603050405020304" pitchFamily="18" charset="0"/>
              </a:rPr>
              <a:t>Rod pump optimization</a:t>
            </a:r>
            <a:endParaRPr lang="en-US" dirty="0">
              <a:latin typeface="+mn-lt"/>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GB" dirty="0">
                <a:latin typeface="+mn-lt"/>
                <a:ea typeface="Calibri" panose="020F0502020204030204" pitchFamily="34" charset="0"/>
                <a:cs typeface="Times New Roman" panose="02020603050405020304" pitchFamily="18" charset="0"/>
              </a:rPr>
              <a:t>Reservoir management</a:t>
            </a:r>
            <a:endParaRPr lang="en-US" dirty="0">
              <a:latin typeface="+mn-lt"/>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GB" dirty="0">
                <a:latin typeface="+mn-lt"/>
                <a:ea typeface="Calibri" panose="020F0502020204030204" pitchFamily="34" charset="0"/>
                <a:cs typeface="Times New Roman" panose="02020603050405020304" pitchFamily="18" charset="0"/>
              </a:rPr>
              <a:t>Distributed acoustic and temperature measurements interpretation</a:t>
            </a:r>
            <a:endParaRPr lang="en-US" dirty="0">
              <a:effectLst/>
              <a:latin typeface="+mn-lt"/>
              <a:ea typeface="Calibri" panose="020F0502020204030204" pitchFamily="34" charset="0"/>
              <a:cs typeface="Times New Roman" panose="02020603050405020304" pitchFamily="18" charset="0"/>
            </a:endParaRPr>
          </a:p>
        </p:txBody>
      </p:sp>
      <p:sp>
        <p:nvSpPr>
          <p:cNvPr id="7" name="TextBox 6"/>
          <p:cNvSpPr txBox="1"/>
          <p:nvPr/>
        </p:nvSpPr>
        <p:spPr>
          <a:xfrm>
            <a:off x="2101088" y="2247103"/>
            <a:ext cx="7449787" cy="1015663"/>
          </a:xfrm>
          <a:prstGeom prst="rect">
            <a:avLst/>
          </a:prstGeom>
          <a:noFill/>
        </p:spPr>
        <p:txBody>
          <a:bodyPr wrap="square" rtlCol="0">
            <a:spAutoFit/>
          </a:bodyPr>
          <a:lstStyle/>
          <a:p>
            <a:r>
              <a:rPr lang="en-GB" sz="2000" dirty="0"/>
              <a:t>This can help Oil and Gas companies in data collection of various parameters via sensors such as pressure and temperature of the well amongst other parameters in intervals of seconds or minutes</a:t>
            </a:r>
            <a:endParaRPr lang="en-US" sz="2000" dirty="0"/>
          </a:p>
        </p:txBody>
      </p:sp>
    </p:spTree>
    <p:extLst>
      <p:ext uri="{BB962C8B-B14F-4D97-AF65-F5344CB8AC3E}">
        <p14:creationId xmlns:p14="http://schemas.microsoft.com/office/powerpoint/2010/main" val="2416432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754179" y="2448260"/>
            <a:ext cx="2645854" cy="1587512"/>
            <a:chOff x="60051" y="334627"/>
            <a:chExt cx="2645854" cy="1587512"/>
          </a:xfrm>
        </p:grpSpPr>
        <p:sp>
          <p:nvSpPr>
            <p:cNvPr id="12" name="Rectangle 11"/>
            <p:cNvSpPr/>
            <p:nvPr/>
          </p:nvSpPr>
          <p:spPr>
            <a:xfrm>
              <a:off x="60051" y="334627"/>
              <a:ext cx="2645854" cy="1587512"/>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 name="Rectangle 12"/>
            <p:cNvSpPr/>
            <p:nvPr/>
          </p:nvSpPr>
          <p:spPr>
            <a:xfrm>
              <a:off x="60051" y="334627"/>
              <a:ext cx="2645854" cy="15875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a:t>EXPLORATION</a:t>
              </a:r>
            </a:p>
            <a:p>
              <a:pPr lvl="0" algn="ctr" defTabSz="889000">
                <a:lnSpc>
                  <a:spcPct val="90000"/>
                </a:lnSpc>
                <a:spcBef>
                  <a:spcPct val="0"/>
                </a:spcBef>
                <a:spcAft>
                  <a:spcPct val="35000"/>
                </a:spcAft>
              </a:pPr>
              <a:r>
                <a:rPr lang="en-US" sz="2000" kern="1200"/>
                <a:t>Siesmic acquisition</a:t>
              </a:r>
            </a:p>
            <a:p>
              <a:pPr lvl="0" algn="ctr" defTabSz="889000">
                <a:lnSpc>
                  <a:spcPct val="90000"/>
                </a:lnSpc>
                <a:spcBef>
                  <a:spcPct val="0"/>
                </a:spcBef>
                <a:spcAft>
                  <a:spcPct val="35000"/>
                </a:spcAft>
              </a:pPr>
              <a:r>
                <a:rPr lang="en-US" sz="2000" kern="1200"/>
                <a:t>Data processing</a:t>
              </a:r>
            </a:p>
            <a:p>
              <a:pPr lvl="0" algn="ctr" defTabSz="889000">
                <a:lnSpc>
                  <a:spcPct val="90000"/>
                </a:lnSpc>
                <a:spcBef>
                  <a:spcPct val="0"/>
                </a:spcBef>
                <a:spcAft>
                  <a:spcPct val="35000"/>
                </a:spcAft>
              </a:pPr>
              <a:r>
                <a:rPr lang="en-US" sz="2000" kern="1200"/>
                <a:t>Interpretation</a:t>
              </a:r>
            </a:p>
          </p:txBody>
        </p:sp>
      </p:grpSp>
      <p:grpSp>
        <p:nvGrpSpPr>
          <p:cNvPr id="3" name="Group 2"/>
          <p:cNvGrpSpPr/>
          <p:nvPr/>
        </p:nvGrpSpPr>
        <p:grpSpPr>
          <a:xfrm>
            <a:off x="5569633" y="2448260"/>
            <a:ext cx="2645854" cy="1587512"/>
            <a:chOff x="2875505" y="334627"/>
            <a:chExt cx="2645854" cy="1587512"/>
          </a:xfrm>
        </p:grpSpPr>
        <p:sp>
          <p:nvSpPr>
            <p:cNvPr id="10" name="Rectangle 9"/>
            <p:cNvSpPr/>
            <p:nvPr/>
          </p:nvSpPr>
          <p:spPr>
            <a:xfrm>
              <a:off x="2875505" y="334627"/>
              <a:ext cx="2645854" cy="1587512"/>
            </a:xfrm>
            <a:prstGeom prst="rect">
              <a:avLst/>
            </a:prstGeom>
          </p:spPr>
          <p:style>
            <a:lnRef idx="2">
              <a:schemeClr val="lt1">
                <a:hueOff val="0"/>
                <a:satOff val="0"/>
                <a:lumOff val="0"/>
                <a:alphaOff val="0"/>
              </a:schemeClr>
            </a:lnRef>
            <a:fillRef idx="1">
              <a:schemeClr val="accent5">
                <a:hueOff val="-2451115"/>
                <a:satOff val="-3409"/>
                <a:lumOff val="-1307"/>
                <a:alphaOff val="0"/>
              </a:schemeClr>
            </a:fillRef>
            <a:effectRef idx="0">
              <a:schemeClr val="accent5">
                <a:hueOff val="-2451115"/>
                <a:satOff val="-3409"/>
                <a:lumOff val="-1307"/>
                <a:alphaOff val="0"/>
              </a:schemeClr>
            </a:effectRef>
            <a:fontRef idx="minor">
              <a:schemeClr val="lt1"/>
            </a:fontRef>
          </p:style>
        </p:sp>
        <p:sp>
          <p:nvSpPr>
            <p:cNvPr id="11" name="Rectangle 10"/>
            <p:cNvSpPr/>
            <p:nvPr/>
          </p:nvSpPr>
          <p:spPr>
            <a:xfrm>
              <a:off x="2875505" y="334627"/>
              <a:ext cx="2645854" cy="15875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a:t>DRILLING</a:t>
              </a:r>
            </a:p>
            <a:p>
              <a:pPr lvl="0" algn="ctr" defTabSz="889000">
                <a:lnSpc>
                  <a:spcPct val="90000"/>
                </a:lnSpc>
                <a:spcBef>
                  <a:spcPct val="0"/>
                </a:spcBef>
                <a:spcAft>
                  <a:spcPct val="35000"/>
                </a:spcAft>
              </a:pPr>
              <a:r>
                <a:rPr lang="en-US" sz="2000" kern="1200"/>
                <a:t>Real-time monitoring</a:t>
              </a:r>
            </a:p>
            <a:p>
              <a:pPr lvl="0" algn="ctr" defTabSz="889000">
                <a:lnSpc>
                  <a:spcPct val="90000"/>
                </a:lnSpc>
                <a:spcBef>
                  <a:spcPct val="0"/>
                </a:spcBef>
                <a:spcAft>
                  <a:spcPct val="35000"/>
                </a:spcAft>
              </a:pPr>
              <a:r>
                <a:rPr lang="en-US" sz="2000" kern="1200"/>
                <a:t>Predictive maintenance</a:t>
              </a:r>
            </a:p>
            <a:p>
              <a:pPr lvl="0" algn="ctr" defTabSz="889000">
                <a:lnSpc>
                  <a:spcPct val="90000"/>
                </a:lnSpc>
                <a:spcBef>
                  <a:spcPct val="0"/>
                </a:spcBef>
                <a:spcAft>
                  <a:spcPct val="35000"/>
                </a:spcAft>
              </a:pPr>
              <a:r>
                <a:rPr lang="en-US" sz="2000" kern="1200"/>
                <a:t>Completion</a:t>
              </a:r>
            </a:p>
          </p:txBody>
        </p:sp>
      </p:grpSp>
      <p:grpSp>
        <p:nvGrpSpPr>
          <p:cNvPr id="4" name="Group 3"/>
          <p:cNvGrpSpPr/>
          <p:nvPr/>
        </p:nvGrpSpPr>
        <p:grpSpPr>
          <a:xfrm>
            <a:off x="2694806" y="4597239"/>
            <a:ext cx="2645854" cy="1587512"/>
            <a:chOff x="678" y="2483606"/>
            <a:chExt cx="2645854" cy="1587512"/>
          </a:xfrm>
        </p:grpSpPr>
        <p:sp>
          <p:nvSpPr>
            <p:cNvPr id="8" name="Rectangle 7"/>
            <p:cNvSpPr/>
            <p:nvPr/>
          </p:nvSpPr>
          <p:spPr>
            <a:xfrm>
              <a:off x="678" y="2483606"/>
              <a:ext cx="2645854" cy="1587512"/>
            </a:xfrm>
            <a:prstGeom prst="rect">
              <a:avLst/>
            </a:prstGeom>
          </p:spPr>
          <p:style>
            <a:lnRef idx="2">
              <a:schemeClr val="lt1">
                <a:hueOff val="0"/>
                <a:satOff val="0"/>
                <a:lumOff val="0"/>
                <a:alphaOff val="0"/>
              </a:schemeClr>
            </a:lnRef>
            <a:fillRef idx="1">
              <a:schemeClr val="accent5">
                <a:hueOff val="-4902230"/>
                <a:satOff val="-6819"/>
                <a:lumOff val="-2615"/>
                <a:alphaOff val="0"/>
              </a:schemeClr>
            </a:fillRef>
            <a:effectRef idx="0">
              <a:schemeClr val="accent5">
                <a:hueOff val="-4902230"/>
                <a:satOff val="-6819"/>
                <a:lumOff val="-2615"/>
                <a:alphaOff val="0"/>
              </a:schemeClr>
            </a:effectRef>
            <a:fontRef idx="minor">
              <a:schemeClr val="lt1"/>
            </a:fontRef>
          </p:style>
        </p:sp>
        <p:sp>
          <p:nvSpPr>
            <p:cNvPr id="9" name="Rectangle 8"/>
            <p:cNvSpPr/>
            <p:nvPr/>
          </p:nvSpPr>
          <p:spPr>
            <a:xfrm>
              <a:off x="678" y="2483606"/>
              <a:ext cx="2645854" cy="15875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a:t>PRODUCTION</a:t>
              </a:r>
            </a:p>
            <a:p>
              <a:pPr lvl="0" algn="ctr" defTabSz="889000">
                <a:lnSpc>
                  <a:spcPct val="90000"/>
                </a:lnSpc>
                <a:spcBef>
                  <a:spcPct val="0"/>
                </a:spcBef>
                <a:spcAft>
                  <a:spcPct val="35000"/>
                </a:spcAft>
              </a:pPr>
              <a:r>
                <a:rPr lang="en-US" sz="2000" kern="1200"/>
                <a:t>Real-time monitoring</a:t>
              </a:r>
            </a:p>
            <a:p>
              <a:pPr lvl="0" algn="ctr" defTabSz="889000">
                <a:lnSpc>
                  <a:spcPct val="90000"/>
                </a:lnSpc>
                <a:spcBef>
                  <a:spcPct val="0"/>
                </a:spcBef>
                <a:spcAft>
                  <a:spcPct val="35000"/>
                </a:spcAft>
              </a:pPr>
              <a:r>
                <a:rPr lang="en-US" sz="2000" kern="1200"/>
                <a:t>Reservoir simulation</a:t>
              </a:r>
            </a:p>
            <a:p>
              <a:pPr lvl="0" algn="ctr" defTabSz="889000">
                <a:lnSpc>
                  <a:spcPct val="90000"/>
                </a:lnSpc>
                <a:spcBef>
                  <a:spcPct val="0"/>
                </a:spcBef>
                <a:spcAft>
                  <a:spcPct val="35000"/>
                </a:spcAft>
              </a:pPr>
              <a:r>
                <a:rPr lang="en-US" sz="2000" kern="1200"/>
                <a:t>Recovery optimization</a:t>
              </a:r>
            </a:p>
          </p:txBody>
        </p:sp>
      </p:grpSp>
      <p:grpSp>
        <p:nvGrpSpPr>
          <p:cNvPr id="5" name="Group 4"/>
          <p:cNvGrpSpPr/>
          <p:nvPr/>
        </p:nvGrpSpPr>
        <p:grpSpPr>
          <a:xfrm>
            <a:off x="5605246" y="4597239"/>
            <a:ext cx="2645854" cy="1587512"/>
            <a:chOff x="2911118" y="2483606"/>
            <a:chExt cx="2645854" cy="1587512"/>
          </a:xfrm>
        </p:grpSpPr>
        <p:sp>
          <p:nvSpPr>
            <p:cNvPr id="6" name="Rectangle 5"/>
            <p:cNvSpPr/>
            <p:nvPr/>
          </p:nvSpPr>
          <p:spPr>
            <a:xfrm>
              <a:off x="2911118" y="2483606"/>
              <a:ext cx="2645854" cy="1587512"/>
            </a:xfrm>
            <a:prstGeom prst="rect">
              <a:avLst/>
            </a:prstGeom>
          </p:spPr>
          <p:style>
            <a:lnRef idx="2">
              <a:schemeClr val="lt1">
                <a:hueOff val="0"/>
                <a:satOff val="0"/>
                <a:lumOff val="0"/>
                <a:alphaOff val="0"/>
              </a:schemeClr>
            </a:lnRef>
            <a:fillRef idx="1">
              <a:schemeClr val="accent5">
                <a:hueOff val="-7353344"/>
                <a:satOff val="-10228"/>
                <a:lumOff val="-3922"/>
                <a:alphaOff val="0"/>
              </a:schemeClr>
            </a:fillRef>
            <a:effectRef idx="0">
              <a:schemeClr val="accent5">
                <a:hueOff val="-7353344"/>
                <a:satOff val="-10228"/>
                <a:lumOff val="-3922"/>
                <a:alphaOff val="0"/>
              </a:schemeClr>
            </a:effectRef>
            <a:fontRef idx="minor">
              <a:schemeClr val="lt1"/>
            </a:fontRef>
          </p:style>
        </p:sp>
        <p:sp>
          <p:nvSpPr>
            <p:cNvPr id="7" name="Rectangle 6"/>
            <p:cNvSpPr/>
            <p:nvPr/>
          </p:nvSpPr>
          <p:spPr>
            <a:xfrm>
              <a:off x="2911118" y="2483606"/>
              <a:ext cx="2645854" cy="15875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a:solidFill>
                    <a:schemeClr val="bg1"/>
                  </a:solidFill>
                </a:rPr>
                <a:t>OTHER PROBLEMS</a:t>
              </a:r>
            </a:p>
            <a:p>
              <a:pPr lvl="0" algn="ctr" defTabSz="889000">
                <a:lnSpc>
                  <a:spcPct val="90000"/>
                </a:lnSpc>
                <a:spcBef>
                  <a:spcPct val="0"/>
                </a:spcBef>
                <a:spcAft>
                  <a:spcPct val="35000"/>
                </a:spcAft>
              </a:pPr>
              <a:r>
                <a:rPr lang="en-US" sz="2000" kern="1200">
                  <a:solidFill>
                    <a:schemeClr val="bg1"/>
                  </a:solidFill>
                </a:rPr>
                <a:t>Asset management</a:t>
              </a:r>
            </a:p>
            <a:p>
              <a:pPr lvl="0" algn="ctr" defTabSz="889000">
                <a:lnSpc>
                  <a:spcPct val="90000"/>
                </a:lnSpc>
                <a:spcBef>
                  <a:spcPct val="0"/>
                </a:spcBef>
                <a:spcAft>
                  <a:spcPct val="35000"/>
                </a:spcAft>
              </a:pPr>
              <a:r>
                <a:rPr lang="en-US" sz="2000" kern="1200">
                  <a:solidFill>
                    <a:schemeClr val="bg1"/>
                  </a:solidFill>
                </a:rPr>
                <a:t>Safety and Compliance</a:t>
              </a:r>
            </a:p>
            <a:p>
              <a:pPr lvl="0" algn="ctr" defTabSz="889000">
                <a:lnSpc>
                  <a:spcPct val="90000"/>
                </a:lnSpc>
                <a:spcBef>
                  <a:spcPct val="0"/>
                </a:spcBef>
                <a:spcAft>
                  <a:spcPct val="35000"/>
                </a:spcAft>
              </a:pPr>
              <a:r>
                <a:rPr lang="en-US" sz="2000" kern="1200">
                  <a:solidFill>
                    <a:schemeClr val="bg1"/>
                  </a:solidFill>
                </a:rPr>
                <a:t>Logistics</a:t>
              </a:r>
            </a:p>
          </p:txBody>
        </p:sp>
      </p:grpSp>
      <p:sp>
        <p:nvSpPr>
          <p:cNvPr id="14" name="Rectangle 13"/>
          <p:cNvSpPr/>
          <p:nvPr/>
        </p:nvSpPr>
        <p:spPr>
          <a:xfrm>
            <a:off x="1442384" y="1198030"/>
            <a:ext cx="7915297" cy="646331"/>
          </a:xfrm>
          <a:prstGeom prst="rect">
            <a:avLst/>
          </a:prstGeom>
        </p:spPr>
        <p:txBody>
          <a:bodyPr wrap="square">
            <a:spAutoFit/>
          </a:bodyPr>
          <a:lstStyle/>
          <a:p>
            <a:pPr marL="0" marR="0" algn="ctr">
              <a:spcBef>
                <a:spcPts val="0"/>
              </a:spcBef>
              <a:spcAft>
                <a:spcPts val="1000"/>
              </a:spcAft>
            </a:pPr>
            <a:r>
              <a:rPr lang="en-GB" b="1" i="1" dirty="0" smtClean="0">
                <a:latin typeface="Calibri" panose="020F0502020204030204" pitchFamily="34" charset="0"/>
                <a:ea typeface="Calibri" panose="020F0502020204030204" pitchFamily="34" charset="0"/>
                <a:cs typeface="Times New Roman" panose="02020603050405020304" pitchFamily="18" charset="0"/>
              </a:rPr>
              <a:t>Highlighted </a:t>
            </a:r>
            <a:r>
              <a:rPr lang="en-GB" b="1" dirty="0" smtClean="0">
                <a:latin typeface="Calibri" panose="020F0502020204030204" pitchFamily="34" charset="0"/>
                <a:ea typeface="Calibri" panose="020F0502020204030204" pitchFamily="34" charset="0"/>
                <a:cs typeface="Times New Roman" panose="02020603050405020304" pitchFamily="18" charset="0"/>
              </a:rPr>
              <a:t>Problems</a:t>
            </a:r>
            <a:r>
              <a:rPr lang="en-GB" b="1" i="1" dirty="0" smtClean="0">
                <a:latin typeface="Calibri" panose="020F0502020204030204" pitchFamily="34" charset="0"/>
                <a:ea typeface="Calibri" panose="020F0502020204030204" pitchFamily="34" charset="0"/>
                <a:cs typeface="Times New Roman" panose="02020603050405020304" pitchFamily="18" charset="0"/>
              </a:rPr>
              <a:t> In The Business Segments Of The Upstream Oil And Gas Operations (Intel </a:t>
            </a:r>
            <a:r>
              <a:rPr lang="en-GB" b="1" i="1" dirty="0" err="1" smtClean="0">
                <a:latin typeface="Calibri" panose="020F0502020204030204" pitchFamily="34" charset="0"/>
                <a:ea typeface="Calibri" panose="020F0502020204030204" pitchFamily="34" charset="0"/>
                <a:cs typeface="Times New Roman" panose="02020603050405020304" pitchFamily="18" charset="0"/>
              </a:rPr>
              <a:t>IoT</a:t>
            </a:r>
            <a:r>
              <a:rPr lang="en-GB" b="1" i="1" dirty="0" smtClean="0">
                <a:latin typeface="Calibri" panose="020F0502020204030204" pitchFamily="34" charset="0"/>
                <a:ea typeface="Calibri" panose="020F0502020204030204" pitchFamily="34" charset="0"/>
                <a:cs typeface="Times New Roman" panose="02020603050405020304" pitchFamily="18" charset="0"/>
              </a:rPr>
              <a:t> Solutions For Upstream Oil And Gas)</a:t>
            </a:r>
            <a:endParaRPr lang="en-US" b="1" i="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7399494"/>
      </p:ext>
    </p:extLst>
  </p:cSld>
  <p:clrMapOvr>
    <a:masterClrMapping/>
  </p:clrMapOvr>
</p:sld>
</file>

<file path=ppt/theme/theme1.xml><?xml version="1.0" encoding="utf-8"?>
<a:theme xmlns:a="http://schemas.openxmlformats.org/drawingml/2006/main" name="nape Presentation template-201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944</TotalTime>
  <Words>1195</Words>
  <Application>Microsoft Office PowerPoint</Application>
  <PresentationFormat>Custom</PresentationFormat>
  <Paragraphs>204</Paragraphs>
  <Slides>28</Slides>
  <Notes>2</Notes>
  <HiddenSlides>0</HiddenSlides>
  <MMClips>1</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28</vt:i4>
      </vt:variant>
    </vt:vector>
  </HeadingPairs>
  <TitlesOfParts>
    <vt:vector size="43" baseType="lpstr">
      <vt:lpstr>Aparajita</vt:lpstr>
      <vt:lpstr>ＭＳ Ｐゴシック</vt:lpstr>
      <vt:lpstr>Nunito Sans</vt:lpstr>
      <vt:lpstr>Arial</vt:lpstr>
      <vt:lpstr>Arial Rounded MT Bold</vt:lpstr>
      <vt:lpstr>Baskerville Old Face</vt:lpstr>
      <vt:lpstr>Britannic Bold</vt:lpstr>
      <vt:lpstr>Calibri</vt:lpstr>
      <vt:lpstr>Calibri Light</vt:lpstr>
      <vt:lpstr>Cooper Black</vt:lpstr>
      <vt:lpstr>Rockwell Extra Bold</vt:lpstr>
      <vt:lpstr>Symbol</vt:lpstr>
      <vt:lpstr>Times New Roman</vt:lpstr>
      <vt:lpstr>Wingdings</vt:lpstr>
      <vt:lpstr>nape Presentation template-2016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Abayomi Adejonwo</dc:creator>
  <cp:lastModifiedBy>Abegunde Nathaniel</cp:lastModifiedBy>
  <cp:revision>86</cp:revision>
  <dcterms:created xsi:type="dcterms:W3CDTF">2015-09-30T09:22:04Z</dcterms:created>
  <dcterms:modified xsi:type="dcterms:W3CDTF">2020-09-05T00:13:53Z</dcterms:modified>
</cp:coreProperties>
</file>