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7.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8.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953" r:id="rId5"/>
    <p:sldMasterId id="2147483954" r:id="rId6"/>
    <p:sldMasterId id="2147483961" r:id="rId7"/>
    <p:sldMasterId id="2147483963" r:id="rId8"/>
    <p:sldMasterId id="2147483956" r:id="rId9"/>
    <p:sldMasterId id="2147483958" r:id="rId10"/>
    <p:sldMasterId id="2147483955" r:id="rId11"/>
    <p:sldMasterId id="2147483973" r:id="rId12"/>
  </p:sldMasterIdLst>
  <p:notesMasterIdLst>
    <p:notesMasterId r:id="rId27"/>
  </p:notesMasterIdLst>
  <p:handoutMasterIdLst>
    <p:handoutMasterId r:id="rId28"/>
  </p:handoutMasterIdLst>
  <p:sldIdLst>
    <p:sldId id="571" r:id="rId13"/>
    <p:sldId id="652" r:id="rId14"/>
    <p:sldId id="577" r:id="rId15"/>
    <p:sldId id="646" r:id="rId16"/>
    <p:sldId id="633" r:id="rId17"/>
    <p:sldId id="634" r:id="rId18"/>
    <p:sldId id="635" r:id="rId19"/>
    <p:sldId id="636" r:id="rId20"/>
    <p:sldId id="647" r:id="rId21"/>
    <p:sldId id="655" r:id="rId22"/>
    <p:sldId id="639" r:id="rId23"/>
    <p:sldId id="653" r:id="rId24"/>
    <p:sldId id="654" r:id="rId25"/>
    <p:sldId id="603" r:id="rId26"/>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userDrawn="1">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 id="2" name="REVA00263" initials="R" lastIdx="2" clrIdx="1">
    <p:extLst>
      <p:ext uri="{19B8F6BF-5375-455C-9EA6-DF929625EA0E}">
        <p15:presenceInfo xmlns:p15="http://schemas.microsoft.com/office/powerpoint/2012/main" userId="S-1-5-21-393838237-193648452-3430637-250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9950F"/>
    <a:srgbClr val="4C5252"/>
    <a:srgbClr val="A5A5A5"/>
    <a:srgbClr val="E7E6E6"/>
    <a:srgbClr val="48367D"/>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95" autoAdjust="0"/>
    <p:restoredTop sz="86391"/>
  </p:normalViewPr>
  <p:slideViewPr>
    <p:cSldViewPr>
      <p:cViewPr varScale="1">
        <p:scale>
          <a:sx n="63" d="100"/>
          <a:sy n="63" d="100"/>
        </p:scale>
        <p:origin x="668" y="56"/>
      </p:cViewPr>
      <p:guideLst>
        <p:guide orient="horz" pos="2160"/>
        <p:guide pos="3840"/>
        <p:guide orient="horz"/>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130"/>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dirty="0"/>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pPr/>
              <a:t>24/10/2024</a:t>
            </a:fld>
            <a:endParaRPr lang="en-NZ" dirty="0"/>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pPr/>
              <a:t>‹#›</a:t>
            </a:fld>
            <a:endParaRPr lang="en-NZ" dirty="0"/>
          </a:p>
        </p:txBody>
      </p:sp>
    </p:spTree>
    <p:extLst>
      <p:ext uri="{BB962C8B-B14F-4D97-AF65-F5344CB8AC3E}">
        <p14:creationId xmlns:p14="http://schemas.microsoft.com/office/powerpoint/2010/main" val="110953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dirty="0"/>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pPr/>
              <a:t>24/10/2024</a:t>
            </a:fld>
            <a:endParaRPr lang="en-NZ" dirty="0"/>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dirty="0"/>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dirty="0"/>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pPr/>
              <a:t>‹#›</a:t>
            </a:fld>
            <a:endParaRPr lang="en-NZ" dirty="0"/>
          </a:p>
        </p:txBody>
      </p:sp>
    </p:spTree>
    <p:extLst>
      <p:ext uri="{BB962C8B-B14F-4D97-AF65-F5344CB8AC3E}">
        <p14:creationId xmlns:p14="http://schemas.microsoft.com/office/powerpoint/2010/main" val="11386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47805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BA03AB4-FF89-4D40-9C79-40AF471CBA78}" type="datetimeFigureOut">
              <a:rPr lang="en-US" smtClean="0"/>
              <a:pPr/>
              <a:t>10/24/2024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17225CC-5E7B-4024-9AFE-5D5F5B5A81DD}" type="slidenum">
              <a:rPr lang="en-US" smtClean="0"/>
              <a:pPr/>
              <a:t>‹#›</a:t>
            </a:fld>
            <a:endParaRPr lang="en-US"/>
          </a:p>
        </p:txBody>
      </p:sp>
    </p:spTree>
    <p:extLst>
      <p:ext uri="{BB962C8B-B14F-4D97-AF65-F5344CB8AC3E}">
        <p14:creationId xmlns:p14="http://schemas.microsoft.com/office/powerpoint/2010/main" val="64283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7"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413159170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273135946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1" name="Picture Placeholder 2">
            <a:extLst>
              <a:ext uri="{FF2B5EF4-FFF2-40B4-BE49-F238E27FC236}">
                <a16:creationId xmlns:a16="http://schemas.microsoft.com/office/drawing/2014/main" id="{DDAC6C2B-8407-D64F-820D-E7CF746EE15D}"/>
              </a:ext>
            </a:extLst>
          </p:cNvPr>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dirty="0"/>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sp>
        <p:nvSpPr>
          <p:cNvPr id="14"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1173274083"/>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4"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34062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3"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347756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dirty="0"/>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234062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3477560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5"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333358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AFE99A1-F019-42EF-A6DD-FBA9CE0E5FB1}"/>
              </a:ext>
            </a:extLst>
          </p:cNvPr>
          <p:cNvGrpSpPr/>
          <p:nvPr userDrawn="1"/>
        </p:nvGrpSpPr>
        <p:grpSpPr>
          <a:xfrm>
            <a:off x="9220200" y="5410200"/>
            <a:ext cx="2601503" cy="1082742"/>
            <a:chOff x="10616154" y="97913"/>
            <a:chExt cx="3619726" cy="1349912"/>
          </a:xfrm>
        </p:grpSpPr>
        <p:pic>
          <p:nvPicPr>
            <p:cNvPr id="14"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3"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2377238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3"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5"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6"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7325709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21" name="Group 20">
            <a:extLst>
              <a:ext uri="{FF2B5EF4-FFF2-40B4-BE49-F238E27FC236}">
                <a16:creationId xmlns:a16="http://schemas.microsoft.com/office/drawing/2014/main" id="{5AFE99A1-F019-42EF-A6DD-FBA9CE0E5FB1}"/>
              </a:ext>
            </a:extLst>
          </p:cNvPr>
          <p:cNvGrpSpPr/>
          <p:nvPr userDrawn="1"/>
        </p:nvGrpSpPr>
        <p:grpSpPr>
          <a:xfrm>
            <a:off x="9220200" y="304800"/>
            <a:ext cx="2601503" cy="1082742"/>
            <a:chOff x="10616154" y="97913"/>
            <a:chExt cx="3619726" cy="1349912"/>
          </a:xfrm>
        </p:grpSpPr>
        <p:pic>
          <p:nvPicPr>
            <p:cNvPr id="22"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7" name="Text Placeholder 2">
            <a:extLst>
              <a:ext uri="{FF2B5EF4-FFF2-40B4-BE49-F238E27FC236}">
                <a16:creationId xmlns:a16="http://schemas.microsoft.com/office/drawing/2014/main" id="{9C105C5C-DB09-9B48-BE37-71390178EE77}"/>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 name="Pentagon 1">
            <a:extLst>
              <a:ext uri="{FF2B5EF4-FFF2-40B4-BE49-F238E27FC236}">
                <a16:creationId xmlns:a16="http://schemas.microsoft.com/office/drawing/2014/main" id="{8FBA3758-16A0-D14A-BD36-337B1D31271F}"/>
              </a:ext>
            </a:extLst>
          </p:cNvPr>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a:extLst>
              <a:ext uri="{FF2B5EF4-FFF2-40B4-BE49-F238E27FC236}">
                <a16:creationId xmlns:a16="http://schemas.microsoft.com/office/drawing/2014/main" id="{64720C1A-BDFE-E146-B6ED-4700DEA3F3E3}"/>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a:extLst>
              <a:ext uri="{FF2B5EF4-FFF2-40B4-BE49-F238E27FC236}">
                <a16:creationId xmlns:a16="http://schemas.microsoft.com/office/drawing/2014/main" id="{E3B464B9-0F71-424C-BC88-02B2AA03265F}"/>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a:extLst>
              <a:ext uri="{FF2B5EF4-FFF2-40B4-BE49-F238E27FC236}">
                <a16:creationId xmlns:a16="http://schemas.microsoft.com/office/drawing/2014/main" id="{5D376484-E90C-F04E-B131-5D61FED1F333}"/>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194D7AD1-383D-8841-8460-9BA6874F355E}"/>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9" name="Text Placeholder 4">
            <a:extLst>
              <a:ext uri="{FF2B5EF4-FFF2-40B4-BE49-F238E27FC236}">
                <a16:creationId xmlns:a16="http://schemas.microsoft.com/office/drawing/2014/main" id="{D95E0D3F-8EC7-5649-B14D-1D587E65EF9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20" name="Text Placeholder 4">
            <a:extLst>
              <a:ext uri="{FF2B5EF4-FFF2-40B4-BE49-F238E27FC236}">
                <a16:creationId xmlns:a16="http://schemas.microsoft.com/office/drawing/2014/main" id="{7D7869EA-8258-0C41-A3E5-4FCD4D1F1758}"/>
              </a:ext>
            </a:extLst>
          </p:cNvPr>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23" name="Text Placeholder 4">
            <a:extLst>
              <a:ext uri="{FF2B5EF4-FFF2-40B4-BE49-F238E27FC236}">
                <a16:creationId xmlns:a16="http://schemas.microsoft.com/office/drawing/2014/main" id="{06121E29-064A-1641-86F9-CFB9DAF65AEC}"/>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4" name="Text Placeholder 4">
            <a:extLst>
              <a:ext uri="{FF2B5EF4-FFF2-40B4-BE49-F238E27FC236}">
                <a16:creationId xmlns:a16="http://schemas.microsoft.com/office/drawing/2014/main" id="{0018615F-C088-3949-9CA2-1FDCB1416F79}"/>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048283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2"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8" name="Pentagon 7">
            <a:extLst>
              <a:ext uri="{FF2B5EF4-FFF2-40B4-BE49-F238E27FC236}">
                <a16:creationId xmlns:a16="http://schemas.microsoft.com/office/drawing/2014/main" id="{5A79C9B3-40EA-6841-962A-BB4931099614}"/>
              </a:ext>
            </a:extLst>
          </p:cNvPr>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a:extLst>
              <a:ext uri="{FF2B5EF4-FFF2-40B4-BE49-F238E27FC236}">
                <a16:creationId xmlns:a16="http://schemas.microsoft.com/office/drawing/2014/main" id="{65D17357-6BFE-1941-B56A-C8F51F73177D}"/>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a:extLst>
              <a:ext uri="{FF2B5EF4-FFF2-40B4-BE49-F238E27FC236}">
                <a16:creationId xmlns:a16="http://schemas.microsoft.com/office/drawing/2014/main" id="{480B83C1-8261-F644-8639-88185FC10CFE}"/>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a:extLst>
              <a:ext uri="{FF2B5EF4-FFF2-40B4-BE49-F238E27FC236}">
                <a16:creationId xmlns:a16="http://schemas.microsoft.com/office/drawing/2014/main" id="{CF6605B9-0F65-4D4B-9FFA-E922993530EA}"/>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6" name="Text Placeholder 4">
            <a:extLst>
              <a:ext uri="{FF2B5EF4-FFF2-40B4-BE49-F238E27FC236}">
                <a16:creationId xmlns:a16="http://schemas.microsoft.com/office/drawing/2014/main" id="{99737036-FF00-C544-808C-D5A2177D418C}"/>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7" name="Text Placeholder 4">
            <a:extLst>
              <a:ext uri="{FF2B5EF4-FFF2-40B4-BE49-F238E27FC236}">
                <a16:creationId xmlns:a16="http://schemas.microsoft.com/office/drawing/2014/main" id="{91CC5985-5A7F-6441-BC10-7E669F1E87C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6AB7B642-A681-B34E-977A-6F85EA6BC12A}"/>
              </a:ext>
            </a:extLst>
          </p:cNvPr>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9" name="Text Placeholder 4">
            <a:extLst>
              <a:ext uri="{FF2B5EF4-FFF2-40B4-BE49-F238E27FC236}">
                <a16:creationId xmlns:a16="http://schemas.microsoft.com/office/drawing/2014/main" id="{82827E12-373D-8B4F-AD69-9F7C005EDEA9}"/>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0" name="Text Placeholder 4">
            <a:extLst>
              <a:ext uri="{FF2B5EF4-FFF2-40B4-BE49-F238E27FC236}">
                <a16:creationId xmlns:a16="http://schemas.microsoft.com/office/drawing/2014/main" id="{9FCBB0C0-51D7-0448-A90C-8B8B74462D90}"/>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1" name="Text Placeholder 2">
            <a:extLst>
              <a:ext uri="{FF2B5EF4-FFF2-40B4-BE49-F238E27FC236}">
                <a16:creationId xmlns:a16="http://schemas.microsoft.com/office/drawing/2014/main" id="{0E1F1297-EA50-094F-9E80-E44D36C5432B}"/>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860595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6"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8"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700696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28966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96D411-367F-DE44-B86F-24693F081E88}"/>
              </a:ext>
            </a:extLst>
          </p:cNvPr>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endParaRPr lang="en-US" dirty="0"/>
          </a:p>
        </p:txBody>
      </p:sp>
      <p:sp>
        <p:nvSpPr>
          <p:cNvPr id="12"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3"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extLst>
      <p:ext uri="{BB962C8B-B14F-4D97-AF65-F5344CB8AC3E}">
        <p14:creationId xmlns:p14="http://schemas.microsoft.com/office/powerpoint/2010/main" val="6435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502052CF-F9E7-714A-BDAE-9BE0ECB4DA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02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79214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7" name="Text Placeholder 2">
            <a:extLst>
              <a:ext uri="{FF2B5EF4-FFF2-40B4-BE49-F238E27FC236}">
                <a16:creationId xmlns:a16="http://schemas.microsoft.com/office/drawing/2014/main" id="{EF680B5D-7167-924C-AF0A-D048ACEDB4E4}"/>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8" name="Title 1">
            <a:extLst>
              <a:ext uri="{FF2B5EF4-FFF2-40B4-BE49-F238E27FC236}">
                <a16:creationId xmlns:a16="http://schemas.microsoft.com/office/drawing/2014/main" id="{4B8854B0-9314-934B-A796-5B8219D03959}"/>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9224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ext Placeholder 2">
            <a:extLst>
              <a:ext uri="{FF2B5EF4-FFF2-40B4-BE49-F238E27FC236}">
                <a16:creationId xmlns:a16="http://schemas.microsoft.com/office/drawing/2014/main" id="{41BD9FBF-4057-CE4A-95FF-A7E4437BE406}"/>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9" name="Text Placeholder 2">
            <a:extLst>
              <a:ext uri="{FF2B5EF4-FFF2-40B4-BE49-F238E27FC236}">
                <a16:creationId xmlns:a16="http://schemas.microsoft.com/office/drawing/2014/main" id="{8F61B18F-41E7-EB43-A1A5-986763A09CCA}"/>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E3932FE3-F1D5-2245-8974-1F3F9EDF2F16}"/>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124134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theme" Target="../theme/theme4.xml"/><Relationship Id="rId4"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theme" Target="../theme/theme5.xml"/><Relationship Id="rId4"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theme" Target="../theme/theme6.xml"/><Relationship Id="rId4" Type="http://schemas.openxmlformats.org/officeDocument/2006/relationships/slideLayout" Target="../slideLayouts/slideLayout25.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theme" Target="../theme/theme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5" Type="http://schemas.openxmlformats.org/officeDocument/2006/relationships/theme" Target="../theme/theme9.xml"/><Relationship Id="rId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7947"/>
      </p:ext>
    </p:extLst>
  </p:cSld>
  <p:clrMap bg1="lt1" tx1="dk1" bg2="lt2" tx2="dk2" accent1="accent1" accent2="accent2" accent3="accent3" accent4="accent4" accent5="accent5" accent6="accent6" hlink="hlink" folHlink="folHlink"/>
  <p:sldLayoutIdLst>
    <p:sldLayoutId id="2147483882" r:id="rId1"/>
    <p:sldLayoutId id="2147483886" r:id="rId2"/>
    <p:sldLayoutId id="2147484009" r:id="rId3"/>
    <p:sldLayoutId id="2147483883" r:id="rId4"/>
    <p:sldLayoutId id="2147483977"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393109"/>
      </p:ext>
    </p:extLst>
  </p:cSld>
  <p:clrMap bg1="lt1" tx1="dk1" bg2="lt2" tx2="dk2" accent1="accent1" accent2="accent2" accent3="accent3" accent4="accent4" accent5="accent5" accent6="accent6" hlink="hlink" folHlink="folHlink"/>
  <p:sldLayoutIdLst>
    <p:sldLayoutId id="2147483919" r:id="rId1"/>
    <p:sldLayoutId id="2147483941" r:id="rId2"/>
    <p:sldLayoutId id="2147483943" r:id="rId3"/>
    <p:sldLayoutId id="2147483944" r:id="rId4"/>
    <p:sldLayoutId id="2147484012"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8738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99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3300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98" r:id="rId3"/>
    <p:sldLayoutId id="214748399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73656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4002" r:id="rId3"/>
    <p:sldLayoutId id="214748400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615241"/>
      </p:ext>
    </p:extLst>
  </p:cSld>
  <p:clrMap bg1="lt1" tx1="dk1" bg2="lt2" tx2="dk2" accent1="accent1" accent2="accent2" accent3="accent3" accent4="accent4" accent5="accent5" accent6="accent6" hlink="hlink" folHlink="folHlink"/>
  <p:sldLayoutIdLst>
    <p:sldLayoutId id="2147483903" r:id="rId1"/>
    <p:sldLayoutId id="2147483910" r:id="rId2"/>
    <p:sldLayoutId id="2147483891" r:id="rId3"/>
    <p:sldLayoutId id="214748400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027028"/>
      </p:ext>
    </p:extLst>
  </p:cSld>
  <p:clrMap bg1="lt1" tx1="dk1" bg2="lt2" tx2="dk2" accent1="accent1" accent2="accent2" accent3="accent3" accent4="accent4" accent5="accent5" accent6="accent6" hlink="hlink" folHlink="folHlink"/>
  <p:sldLayoutIdLst>
    <p:sldLayoutId id="2147483932" r:id="rId1"/>
    <p:sldLayoutId id="2147484001" r:id="rId2"/>
    <p:sldLayoutId id="2147483916" r:id="rId3"/>
    <p:sldLayoutId id="2147484004" r:id="rId4"/>
    <p:sldLayoutId id="2147483879" r:id="rId5"/>
    <p:sldLayoutId id="214748400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16322"/>
      </p:ext>
    </p:extLst>
  </p:cSld>
  <p:clrMap bg1="lt1" tx1="dk1" bg2="lt2" tx2="dk2" accent1="accent1" accent2="accent2" accent3="accent3" accent4="accent4" accent5="accent5" accent6="accent6" hlink="hlink" folHlink="folHlink"/>
  <p:sldLayoutIdLst>
    <p:sldLayoutId id="2147483935" r:id="rId1"/>
    <p:sldLayoutId id="214748393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44699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6" r:id="rId3"/>
    <p:sldLayoutId id="21474839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733800"/>
            <a:ext cx="9220200" cy="838200"/>
          </a:xfrm>
        </p:spPr>
        <p:txBody>
          <a:bodyPr/>
          <a:lstStyle/>
          <a:p>
            <a:r>
              <a:rPr lang="en-US" dirty="0"/>
              <a:t>            </a:t>
            </a:r>
            <a:br>
              <a:rPr lang="en-US" dirty="0"/>
            </a:br>
            <a:r>
              <a:rPr lang="en-US" dirty="0"/>
              <a:t>	</a:t>
            </a:r>
            <a:br>
              <a:rPr lang="en-US" dirty="0"/>
            </a:br>
            <a:r>
              <a:rPr lang="en-US" dirty="0"/>
              <a:t>	            Minor Project –IA -1  </a:t>
            </a:r>
            <a:br>
              <a:rPr lang="en-US" dirty="0"/>
            </a:br>
            <a:r>
              <a:rPr lang="en-US" dirty="0"/>
              <a:t>              </a:t>
            </a:r>
            <a:r>
              <a:rPr lang="en-US" sz="3200" dirty="0"/>
              <a:t>Bachelor of Science (CCBD) </a:t>
            </a:r>
            <a:br>
              <a:rPr lang="en-US" sz="3200" dirty="0"/>
            </a:br>
            <a:r>
              <a:rPr lang="en-US" sz="3200" dirty="0"/>
              <a:t>                       </a:t>
            </a:r>
            <a:r>
              <a:rPr lang="en-US" sz="3000" dirty="0"/>
              <a:t>		</a:t>
            </a:r>
            <a:br>
              <a:rPr lang="en-US" sz="3000" dirty="0"/>
            </a:br>
            <a:r>
              <a:rPr lang="en-US" sz="3000" dirty="0"/>
              <a:t>                          V Semester – 2024</a:t>
            </a:r>
            <a:br>
              <a:rPr lang="en-US" sz="3000" dirty="0"/>
            </a:br>
            <a:br>
              <a:rPr lang="en-US" dirty="0"/>
            </a:br>
            <a:r>
              <a:rPr lang="en-US" dirty="0"/>
              <a:t>       </a:t>
            </a:r>
          </a:p>
        </p:txBody>
      </p:sp>
      <p:sp>
        <p:nvSpPr>
          <p:cNvPr id="3" name="Text Placeholder 2"/>
          <p:cNvSpPr>
            <a:spLocks noGrp="1"/>
          </p:cNvSpPr>
          <p:nvPr>
            <p:ph type="body" sz="quarter" idx="10"/>
          </p:nvPr>
        </p:nvSpPr>
        <p:spPr>
          <a:xfrm>
            <a:off x="228600" y="5334000"/>
            <a:ext cx="8763000" cy="990600"/>
          </a:xfrm>
        </p:spPr>
        <p:txBody>
          <a:bodyPr/>
          <a:lstStyle/>
          <a:p>
            <a:r>
              <a:rPr lang="en-US" dirty="0"/>
              <a:t>School of Computer Science and Applications </a:t>
            </a:r>
          </a:p>
        </p:txBody>
      </p:sp>
      <p:pic>
        <p:nvPicPr>
          <p:cNvPr id="5" name="Picture 7" descr="C:\Users\Admin\Downloads\Engineering-&amp;-Tech.png"/>
          <p:cNvPicPr>
            <a:picLocks noChangeAspect="1" noChangeArrowheads="1"/>
          </p:cNvPicPr>
          <p:nvPr/>
        </p:nvPicPr>
        <p:blipFill>
          <a:blip r:embed="rId2"/>
          <a:srcRect/>
          <a:stretch>
            <a:fillRect/>
          </a:stretch>
        </p:blipFill>
        <p:spPr bwMode="auto">
          <a:xfrm>
            <a:off x="9601200" y="2959649"/>
            <a:ext cx="1905000" cy="1905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7F4038-E149-3288-D391-962058CF7206}"/>
              </a:ext>
            </a:extLst>
          </p:cNvPr>
          <p:cNvSpPr>
            <a:spLocks noGrp="1"/>
          </p:cNvSpPr>
          <p:nvPr>
            <p:ph type="sldNum" sz="quarter" idx="14"/>
          </p:nvPr>
        </p:nvSpPr>
        <p:spPr/>
        <p:txBody>
          <a:bodyPr/>
          <a:lstStyle/>
          <a:p>
            <a:fld id="{45A3C14A-F937-4231-B6F1-40B429FAFB2F}" type="slidenum">
              <a:rPr lang="en-NZ" smtClean="0"/>
              <a:pPr/>
              <a:t>10</a:t>
            </a:fld>
            <a:endParaRPr lang="en-NZ" dirty="0"/>
          </a:p>
        </p:txBody>
      </p:sp>
      <p:sp>
        <p:nvSpPr>
          <p:cNvPr id="5" name="Oval 4">
            <a:extLst>
              <a:ext uri="{FF2B5EF4-FFF2-40B4-BE49-F238E27FC236}">
                <a16:creationId xmlns:a16="http://schemas.microsoft.com/office/drawing/2014/main" id="{1C2595B3-B3F4-B4F2-4977-1452C4515863}"/>
              </a:ext>
            </a:extLst>
          </p:cNvPr>
          <p:cNvSpPr/>
          <p:nvPr/>
        </p:nvSpPr>
        <p:spPr>
          <a:xfrm>
            <a:off x="609600" y="914400"/>
            <a:ext cx="2819400" cy="205740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Test Data</a:t>
            </a:r>
            <a:endParaRPr lang="en-IN" dirty="0"/>
          </a:p>
        </p:txBody>
      </p:sp>
      <p:sp>
        <p:nvSpPr>
          <p:cNvPr id="6" name="Rectangle 5">
            <a:extLst>
              <a:ext uri="{FF2B5EF4-FFF2-40B4-BE49-F238E27FC236}">
                <a16:creationId xmlns:a16="http://schemas.microsoft.com/office/drawing/2014/main" id="{B4FA6EE5-2940-DD03-E887-47A4B104FECE}"/>
              </a:ext>
            </a:extLst>
          </p:cNvPr>
          <p:cNvSpPr/>
          <p:nvPr/>
        </p:nvSpPr>
        <p:spPr>
          <a:xfrm>
            <a:off x="746760" y="3815080"/>
            <a:ext cx="2667000" cy="13970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Real Time Data</a:t>
            </a:r>
            <a:endParaRPr lang="en-IN" dirty="0"/>
          </a:p>
        </p:txBody>
      </p:sp>
      <p:sp>
        <p:nvSpPr>
          <p:cNvPr id="7" name="Rectangle: Rounded Corners 6">
            <a:extLst>
              <a:ext uri="{FF2B5EF4-FFF2-40B4-BE49-F238E27FC236}">
                <a16:creationId xmlns:a16="http://schemas.microsoft.com/office/drawing/2014/main" id="{1AF9FD50-9028-B807-CB06-605CBCF8B0EF}"/>
              </a:ext>
            </a:extLst>
          </p:cNvPr>
          <p:cNvSpPr/>
          <p:nvPr/>
        </p:nvSpPr>
        <p:spPr>
          <a:xfrm>
            <a:off x="5021048" y="3799840"/>
            <a:ext cx="2362200" cy="144780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Preprocessing of the data</a:t>
            </a:r>
            <a:endParaRPr lang="en-IN" dirty="0"/>
          </a:p>
        </p:txBody>
      </p:sp>
      <p:sp>
        <p:nvSpPr>
          <p:cNvPr id="9" name="Diamond 8">
            <a:extLst>
              <a:ext uri="{FF2B5EF4-FFF2-40B4-BE49-F238E27FC236}">
                <a16:creationId xmlns:a16="http://schemas.microsoft.com/office/drawing/2014/main" id="{85841A74-6778-04D2-04F1-BDFF05855F51}"/>
              </a:ext>
            </a:extLst>
          </p:cNvPr>
          <p:cNvSpPr/>
          <p:nvPr/>
        </p:nvSpPr>
        <p:spPr>
          <a:xfrm>
            <a:off x="4792448" y="842010"/>
            <a:ext cx="2819400" cy="2209800"/>
          </a:xfrm>
          <a:prstGeom prst="diamon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Combining Test and processed Data </a:t>
            </a:r>
            <a:endParaRPr lang="en-IN" dirty="0"/>
          </a:p>
        </p:txBody>
      </p:sp>
      <p:sp>
        <p:nvSpPr>
          <p:cNvPr id="10" name="Partial Circle 9">
            <a:extLst>
              <a:ext uri="{FF2B5EF4-FFF2-40B4-BE49-F238E27FC236}">
                <a16:creationId xmlns:a16="http://schemas.microsoft.com/office/drawing/2014/main" id="{FE4A32F5-F1D9-25D2-E973-BAEAA2400581}"/>
              </a:ext>
            </a:extLst>
          </p:cNvPr>
          <p:cNvSpPr/>
          <p:nvPr/>
        </p:nvSpPr>
        <p:spPr>
          <a:xfrm>
            <a:off x="9220199" y="1523999"/>
            <a:ext cx="2438397" cy="2133581"/>
          </a:xfrm>
          <a:prstGeom prst="pi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Accuracy</a:t>
            </a:r>
          </a:p>
          <a:p>
            <a:pPr algn="ctr"/>
            <a:r>
              <a:rPr lang="en-US" dirty="0">
                <a:solidFill>
                  <a:schemeClr val="tx1"/>
                </a:solidFill>
              </a:rPr>
              <a:t>90% and above</a:t>
            </a:r>
            <a:endParaRPr lang="en-IN" dirty="0">
              <a:solidFill>
                <a:schemeClr val="tx1"/>
              </a:solidFill>
            </a:endParaRPr>
          </a:p>
        </p:txBody>
      </p:sp>
      <p:cxnSp>
        <p:nvCxnSpPr>
          <p:cNvPr id="12" name="Straight Arrow Connector 11">
            <a:extLst>
              <a:ext uri="{FF2B5EF4-FFF2-40B4-BE49-F238E27FC236}">
                <a16:creationId xmlns:a16="http://schemas.microsoft.com/office/drawing/2014/main" id="{EBF65C4A-616D-E80E-EAC8-ADD6B4554F41}"/>
              </a:ext>
            </a:extLst>
          </p:cNvPr>
          <p:cNvCxnSpPr>
            <a:cxnSpLocks/>
            <a:stCxn id="5" idx="6"/>
            <a:endCxn id="9" idx="1"/>
          </p:cNvCxnSpPr>
          <p:nvPr/>
        </p:nvCxnSpPr>
        <p:spPr>
          <a:xfrm>
            <a:off x="3429000" y="1943100"/>
            <a:ext cx="1363448" cy="3810"/>
          </a:xfrm>
          <a:prstGeom prst="straightConnector1">
            <a:avLst/>
          </a:prstGeom>
          <a:ln w="50800">
            <a:solidFill>
              <a:schemeClr val="tx1">
                <a:alpha val="88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A128BD6-A0FD-AD4D-1E2C-48B95F0513BF}"/>
              </a:ext>
            </a:extLst>
          </p:cNvPr>
          <p:cNvCxnSpPr>
            <a:cxnSpLocks/>
            <a:stCxn id="6" idx="3"/>
            <a:endCxn id="7" idx="1"/>
          </p:cNvCxnSpPr>
          <p:nvPr/>
        </p:nvCxnSpPr>
        <p:spPr>
          <a:xfrm>
            <a:off x="3413760" y="4513580"/>
            <a:ext cx="1607288" cy="10160"/>
          </a:xfrm>
          <a:prstGeom prst="straightConnector1">
            <a:avLst/>
          </a:prstGeom>
          <a:ln w="50800">
            <a:solidFill>
              <a:schemeClr val="tx1">
                <a:alpha val="88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7653299-8BBD-BD3E-E6D4-7D49D319636B}"/>
              </a:ext>
            </a:extLst>
          </p:cNvPr>
          <p:cNvCxnSpPr>
            <a:cxnSpLocks/>
            <a:stCxn id="7" idx="0"/>
            <a:endCxn id="9" idx="2"/>
          </p:cNvCxnSpPr>
          <p:nvPr/>
        </p:nvCxnSpPr>
        <p:spPr>
          <a:xfrm flipV="1">
            <a:off x="6202148" y="3051810"/>
            <a:ext cx="0" cy="748030"/>
          </a:xfrm>
          <a:prstGeom prst="straightConnector1">
            <a:avLst/>
          </a:prstGeom>
          <a:ln w="50800">
            <a:solidFill>
              <a:schemeClr val="tx1">
                <a:alpha val="88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54C78E2-5AC1-B408-515D-DD07DAA98EE3}"/>
              </a:ext>
            </a:extLst>
          </p:cNvPr>
          <p:cNvCxnSpPr>
            <a:cxnSpLocks/>
          </p:cNvCxnSpPr>
          <p:nvPr/>
        </p:nvCxnSpPr>
        <p:spPr>
          <a:xfrm>
            <a:off x="7611848" y="1943100"/>
            <a:ext cx="1913152" cy="0"/>
          </a:xfrm>
          <a:prstGeom prst="straightConnector1">
            <a:avLst/>
          </a:prstGeom>
          <a:ln w="50800">
            <a:solidFill>
              <a:schemeClr val="tx1">
                <a:alpha val="88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1880510-CF4C-4BE4-6B93-3F8E0B09C88A}"/>
              </a:ext>
            </a:extLst>
          </p:cNvPr>
          <p:cNvCxnSpPr>
            <a:cxnSpLocks/>
            <a:endCxn id="5" idx="5"/>
          </p:cNvCxnSpPr>
          <p:nvPr/>
        </p:nvCxnSpPr>
        <p:spPr>
          <a:xfrm flipH="1" flipV="1">
            <a:off x="3016108" y="2670501"/>
            <a:ext cx="2021243" cy="1215700"/>
          </a:xfrm>
          <a:prstGeom prst="straightConnector1">
            <a:avLst/>
          </a:prstGeom>
          <a:ln w="50800">
            <a:solidFill>
              <a:schemeClr val="tx1">
                <a:alpha val="88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776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769E5C-5B84-8856-5959-D763D0621897}"/>
              </a:ext>
            </a:extLst>
          </p:cNvPr>
          <p:cNvSpPr txBox="1"/>
          <p:nvPr/>
        </p:nvSpPr>
        <p:spPr>
          <a:xfrm>
            <a:off x="381000" y="762000"/>
            <a:ext cx="3810000" cy="461665"/>
          </a:xfrm>
          <a:prstGeom prst="rect">
            <a:avLst/>
          </a:prstGeom>
          <a:noFill/>
        </p:spPr>
        <p:txBody>
          <a:bodyPr wrap="square" rtlCol="0">
            <a:spAutoFit/>
          </a:bodyPr>
          <a:lstStyle/>
          <a:p>
            <a:r>
              <a:rPr lang="en-US" sz="2400" b="1" dirty="0"/>
              <a:t>Module Description:</a:t>
            </a:r>
          </a:p>
        </p:txBody>
      </p:sp>
      <p:sp>
        <p:nvSpPr>
          <p:cNvPr id="5" name="TextBox 4">
            <a:extLst>
              <a:ext uri="{FF2B5EF4-FFF2-40B4-BE49-F238E27FC236}">
                <a16:creationId xmlns:a16="http://schemas.microsoft.com/office/drawing/2014/main" id="{B5E36B78-A495-D2F8-C1E9-07CB1633C844}"/>
              </a:ext>
            </a:extLst>
          </p:cNvPr>
          <p:cNvSpPr txBox="1"/>
          <p:nvPr/>
        </p:nvSpPr>
        <p:spPr>
          <a:xfrm>
            <a:off x="419100" y="1752600"/>
            <a:ext cx="11353800" cy="3477875"/>
          </a:xfrm>
          <a:prstGeom prst="rect">
            <a:avLst/>
          </a:prstGeom>
          <a:noFill/>
        </p:spPr>
        <p:txBody>
          <a:bodyPr wrap="square" rtlCol="0">
            <a:spAutoFit/>
          </a:bodyPr>
          <a:lstStyle/>
          <a:p>
            <a:r>
              <a:rPr lang="en-US" sz="2200" dirty="0"/>
              <a:t>The purpose of the project is to find the best accuracy by using the Machine Learning with less time and space complexity so that the medical industry can identify the Dyslexia issue from the children, young and elder peoples in early stages and provide the right medication and treatment to lead their life better.</a:t>
            </a:r>
          </a:p>
          <a:p>
            <a:endParaRPr lang="en-US" sz="2200" dirty="0"/>
          </a:p>
          <a:p>
            <a:r>
              <a:rPr lang="en-US" sz="2200" dirty="0"/>
              <a:t>Data Collection</a:t>
            </a:r>
          </a:p>
          <a:p>
            <a:r>
              <a:rPr lang="en-US" sz="2200" dirty="0"/>
              <a:t>Data Preprocessing</a:t>
            </a:r>
          </a:p>
          <a:p>
            <a:r>
              <a:rPr lang="en-US" sz="2200" dirty="0"/>
              <a:t>Data Transformation</a:t>
            </a:r>
          </a:p>
          <a:p>
            <a:r>
              <a:rPr lang="en-US" sz="2200" dirty="0"/>
              <a:t>Testing the Data with the previous data</a:t>
            </a:r>
          </a:p>
          <a:p>
            <a:r>
              <a:rPr lang="en-US" sz="2200" dirty="0"/>
              <a:t>Predicting the accuracy</a:t>
            </a:r>
            <a:endParaRPr lang="en-IN" sz="2200" dirty="0"/>
          </a:p>
        </p:txBody>
      </p:sp>
    </p:spTree>
    <p:extLst>
      <p:ext uri="{BB962C8B-B14F-4D97-AF65-F5344CB8AC3E}">
        <p14:creationId xmlns:p14="http://schemas.microsoft.com/office/powerpoint/2010/main" val="2618102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3F5C4-4902-525A-A952-E64EC10983E2}"/>
              </a:ext>
            </a:extLst>
          </p:cNvPr>
          <p:cNvSpPr>
            <a:spLocks noGrp="1"/>
          </p:cNvSpPr>
          <p:nvPr>
            <p:ph type="title"/>
          </p:nvPr>
        </p:nvSpPr>
        <p:spPr/>
        <p:txBody>
          <a:bodyPr/>
          <a:lstStyle/>
          <a:p>
            <a:r>
              <a:rPr lang="en-US" sz="2400" b="1" dirty="0"/>
              <a:t>Methodology used  </a:t>
            </a:r>
            <a:br>
              <a:rPr lang="en-US" sz="4400" dirty="0"/>
            </a:br>
            <a:endParaRPr lang="en-IN" dirty="0"/>
          </a:p>
        </p:txBody>
      </p:sp>
      <p:sp>
        <p:nvSpPr>
          <p:cNvPr id="3" name="Content Placeholder 2">
            <a:extLst>
              <a:ext uri="{FF2B5EF4-FFF2-40B4-BE49-F238E27FC236}">
                <a16:creationId xmlns:a16="http://schemas.microsoft.com/office/drawing/2014/main" id="{983BEDE7-EC9F-AE4F-71E3-BBFF6C54B7C7}"/>
              </a:ext>
            </a:extLst>
          </p:cNvPr>
          <p:cNvSpPr>
            <a:spLocks noGrp="1"/>
          </p:cNvSpPr>
          <p:nvPr>
            <p:ph idx="1"/>
          </p:nvPr>
        </p:nvSpPr>
        <p:spPr>
          <a:xfrm>
            <a:off x="838200" y="1295400"/>
            <a:ext cx="10515600" cy="4656614"/>
          </a:xfrm>
        </p:spPr>
        <p:txBody>
          <a:bodyPr/>
          <a:lstStyle/>
          <a:p>
            <a:pPr>
              <a:lnSpc>
                <a:spcPct val="115000"/>
              </a:lnSpc>
              <a:spcAft>
                <a:spcPts val="800"/>
              </a:spcAft>
              <a:tabLst>
                <a:tab pos="1479550" algn="l"/>
              </a:tabLst>
            </a:pPr>
            <a:r>
              <a:rPr lang="en-US" sz="2200" kern="100" dirty="0">
                <a:effectLst/>
                <a:latin typeface="Times New Roman" panose="02020603050405020304" pitchFamily="18" charset="0"/>
                <a:ea typeface="Aptos" panose="020B0004020202020204" pitchFamily="34" charset="0"/>
                <a:cs typeface="Times New Roman" panose="02020603050405020304" pitchFamily="18" charset="0"/>
              </a:rPr>
              <a:t>The data is collected from a variety of resources for testing the Pattern of Eye movements, reading speed, writing speed, word recognition, image recognition and speech recognition data are utilized for getting better accuracy. Developing the Python code using multiple built-in libraries which includes the Decision-Tree and KNN algorithms to analysis and produce a better output from the data.</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tabLst>
                <a:tab pos="1479550" algn="l"/>
              </a:tabLst>
            </a:pPr>
            <a:r>
              <a:rPr lang="en-US" sz="2200" kern="100" dirty="0">
                <a:effectLst/>
                <a:latin typeface="Aptos" panose="020B0004020202020204" pitchFamily="34" charset="0"/>
                <a:ea typeface="Aptos" panose="020B0004020202020204" pitchFamily="34" charset="0"/>
                <a:cs typeface="Times New Roman" panose="02020603050405020304" pitchFamily="18" charset="0"/>
              </a:rPr>
              <a:t>Scikit-learn is a popular machine learning library used for performing the analysis and prediction from testing and training data.</a:t>
            </a:r>
          </a:p>
          <a:p>
            <a:pPr>
              <a:lnSpc>
                <a:spcPct val="115000"/>
              </a:lnSpc>
              <a:spcAft>
                <a:spcPts val="800"/>
              </a:spcAft>
              <a:tabLst>
                <a:tab pos="1479550" algn="l"/>
              </a:tabLst>
            </a:pPr>
            <a:r>
              <a:rPr lang="en-US" sz="2200" kern="100" dirty="0">
                <a:latin typeface="Aptos" panose="020B0004020202020204" pitchFamily="34" charset="0"/>
                <a:ea typeface="Aptos" panose="020B0004020202020204" pitchFamily="34" charset="0"/>
                <a:cs typeface="Times New Roman" panose="02020603050405020304" pitchFamily="18" charset="0"/>
              </a:rPr>
              <a:t>The python library Pandas is used for reading the data from the csv files.</a:t>
            </a:r>
          </a:p>
          <a:p>
            <a:pPr>
              <a:lnSpc>
                <a:spcPct val="115000"/>
              </a:lnSpc>
              <a:spcAft>
                <a:spcPts val="800"/>
              </a:spcAft>
              <a:tabLst>
                <a:tab pos="1479550" algn="l"/>
              </a:tabLst>
            </a:pPr>
            <a:r>
              <a:rPr lang="en-US" sz="2200" kern="100" dirty="0">
                <a:effectLst/>
                <a:latin typeface="Aptos" panose="020B0004020202020204" pitchFamily="34" charset="0"/>
                <a:ea typeface="Aptos" panose="020B0004020202020204" pitchFamily="34" charset="0"/>
                <a:cs typeface="Times New Roman" panose="02020603050405020304" pitchFamily="18" charset="0"/>
              </a:rPr>
              <a:t>The collect</a:t>
            </a:r>
            <a:r>
              <a:rPr lang="en-US" sz="2200" kern="100" dirty="0">
                <a:latin typeface="Aptos" panose="020B0004020202020204" pitchFamily="34" charset="0"/>
                <a:ea typeface="Aptos" panose="020B0004020202020204" pitchFamily="34" charset="0"/>
                <a:cs typeface="Times New Roman" panose="02020603050405020304" pitchFamily="18" charset="0"/>
              </a:rPr>
              <a:t>ed data will be stored in the cloud using the AWS in a table format, and the results will be stored in the S3 bucket.</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DD27733-B17C-A6AD-F24D-D746D0075FC1}"/>
              </a:ext>
            </a:extLst>
          </p:cNvPr>
          <p:cNvSpPr>
            <a:spLocks noGrp="1"/>
          </p:cNvSpPr>
          <p:nvPr>
            <p:ph type="sldNum" sz="quarter" idx="12"/>
          </p:nvPr>
        </p:nvSpPr>
        <p:spPr/>
        <p:txBody>
          <a:bodyPr/>
          <a:lstStyle/>
          <a:p>
            <a:fld id="{D17225CC-5E7B-4024-9AFE-5D5F5B5A81DD}" type="slidenum">
              <a:rPr lang="en-US" smtClean="0"/>
              <a:pPr/>
              <a:t>12</a:t>
            </a:fld>
            <a:endParaRPr lang="en-US"/>
          </a:p>
        </p:txBody>
      </p:sp>
    </p:spTree>
    <p:extLst>
      <p:ext uri="{BB962C8B-B14F-4D97-AF65-F5344CB8AC3E}">
        <p14:creationId xmlns:p14="http://schemas.microsoft.com/office/powerpoint/2010/main" val="718872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1AB8-95EF-289D-7E6E-EE6D514624CF}"/>
              </a:ext>
            </a:extLst>
          </p:cNvPr>
          <p:cNvSpPr>
            <a:spLocks noGrp="1"/>
          </p:cNvSpPr>
          <p:nvPr>
            <p:ph type="title"/>
          </p:nvPr>
        </p:nvSpPr>
        <p:spPr>
          <a:xfrm>
            <a:off x="990600" y="1143000"/>
            <a:ext cx="10515600" cy="625475"/>
          </a:xfrm>
        </p:spPr>
        <p:txBody>
          <a:bodyPr/>
          <a:lstStyle/>
          <a:p>
            <a:r>
              <a:rPr lang="en-US" sz="2400" b="1" dirty="0"/>
              <a:t>Conclusion </a:t>
            </a:r>
            <a:br>
              <a:rPr lang="en-US" sz="2400" b="1" dirty="0"/>
            </a:br>
            <a:endParaRPr lang="en-IN" sz="2400" b="1" dirty="0"/>
          </a:p>
        </p:txBody>
      </p:sp>
      <p:sp>
        <p:nvSpPr>
          <p:cNvPr id="3" name="Content Placeholder 2">
            <a:extLst>
              <a:ext uri="{FF2B5EF4-FFF2-40B4-BE49-F238E27FC236}">
                <a16:creationId xmlns:a16="http://schemas.microsoft.com/office/drawing/2014/main" id="{D0FF647D-B5BB-21F1-8279-71E9DE2BFAAA}"/>
              </a:ext>
            </a:extLst>
          </p:cNvPr>
          <p:cNvSpPr>
            <a:spLocks noGrp="1"/>
          </p:cNvSpPr>
          <p:nvPr>
            <p:ph idx="1"/>
          </p:nvPr>
        </p:nvSpPr>
        <p:spPr>
          <a:xfrm>
            <a:off x="990600" y="2476500"/>
            <a:ext cx="10515600" cy="1905000"/>
          </a:xfrm>
        </p:spPr>
        <p:txBody>
          <a:bodyPr/>
          <a:lstStyle/>
          <a:p>
            <a:pPr marL="0" indent="0">
              <a:buNone/>
            </a:pPr>
            <a:r>
              <a:rPr lang="en-US" sz="2200" dirty="0"/>
              <a:t>To faster the prediction process of Dyslexia in the medical industry requires the effective algorithm. The Effective algorithm helps in solving the complex problems of various formats and making the work easier for the medical practitioners to provide the right medication for the people in the early stages by finding the cause of the problem by analyzing the data.</a:t>
            </a:r>
            <a:endParaRPr lang="en-IN" sz="2200" dirty="0"/>
          </a:p>
        </p:txBody>
      </p:sp>
      <p:sp>
        <p:nvSpPr>
          <p:cNvPr id="4" name="Slide Number Placeholder 3">
            <a:extLst>
              <a:ext uri="{FF2B5EF4-FFF2-40B4-BE49-F238E27FC236}">
                <a16:creationId xmlns:a16="http://schemas.microsoft.com/office/drawing/2014/main" id="{DB15D9B1-284D-2C9A-770E-CDE9ACACBB24}"/>
              </a:ext>
            </a:extLst>
          </p:cNvPr>
          <p:cNvSpPr>
            <a:spLocks noGrp="1"/>
          </p:cNvSpPr>
          <p:nvPr>
            <p:ph type="sldNum" sz="quarter" idx="12"/>
          </p:nvPr>
        </p:nvSpPr>
        <p:spPr/>
        <p:txBody>
          <a:bodyPr/>
          <a:lstStyle/>
          <a:p>
            <a:fld id="{D17225CC-5E7B-4024-9AFE-5D5F5B5A81DD}" type="slidenum">
              <a:rPr lang="en-US" smtClean="0"/>
              <a:pPr/>
              <a:t>13</a:t>
            </a:fld>
            <a:endParaRPr lang="en-US"/>
          </a:p>
        </p:txBody>
      </p:sp>
    </p:spTree>
    <p:extLst>
      <p:ext uri="{BB962C8B-B14F-4D97-AF65-F5344CB8AC3E}">
        <p14:creationId xmlns:p14="http://schemas.microsoft.com/office/powerpoint/2010/main" val="666792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2</a:t>
            </a:fld>
            <a:endParaRPr lang="en-NZ" dirty="0"/>
          </a:p>
        </p:txBody>
      </p:sp>
      <p:sp>
        <p:nvSpPr>
          <p:cNvPr id="6" name="Rectangle 5"/>
          <p:cNvSpPr/>
          <p:nvPr/>
        </p:nvSpPr>
        <p:spPr>
          <a:xfrm>
            <a:off x="2209800" y="685800"/>
            <a:ext cx="7772400" cy="1569660"/>
          </a:xfrm>
          <a:prstGeom prst="rect">
            <a:avLst/>
          </a:prstGeom>
        </p:spPr>
        <p:txBody>
          <a:bodyPr wrap="square">
            <a:spAutoFit/>
          </a:bodyPr>
          <a:lstStyle/>
          <a:p>
            <a:pPr algn="ctr"/>
            <a:r>
              <a:rPr lang="en-US" sz="2400" dirty="0"/>
              <a:t>A  PROJECT REPORT </a:t>
            </a:r>
            <a:br>
              <a:rPr lang="en-US" sz="2400" dirty="0"/>
            </a:br>
            <a:r>
              <a:rPr lang="en-US" sz="2400" dirty="0"/>
              <a:t> ON</a:t>
            </a:r>
            <a:br>
              <a:rPr lang="en-US" sz="2400" dirty="0"/>
            </a:br>
            <a:r>
              <a:rPr lang="en-US" sz="2400" dirty="0"/>
              <a:t>Dyslexia prediction using various Machine Learning Algorithms in Cloud</a:t>
            </a:r>
            <a:endParaRPr lang="en-IN" sz="2400" dirty="0"/>
          </a:p>
        </p:txBody>
      </p:sp>
      <p:sp>
        <p:nvSpPr>
          <p:cNvPr id="7" name="TextBox 6"/>
          <p:cNvSpPr txBox="1"/>
          <p:nvPr/>
        </p:nvSpPr>
        <p:spPr>
          <a:xfrm>
            <a:off x="3352800" y="2782669"/>
            <a:ext cx="4800600" cy="646331"/>
          </a:xfrm>
          <a:prstGeom prst="rect">
            <a:avLst/>
          </a:prstGeom>
          <a:noFill/>
        </p:spPr>
        <p:txBody>
          <a:bodyPr wrap="square" rtlCol="0">
            <a:spAutoFit/>
          </a:bodyPr>
          <a:lstStyle/>
          <a:p>
            <a:pPr algn="ctr"/>
            <a:r>
              <a:rPr lang="en-US" dirty="0"/>
              <a:t>Submitted  IA-1 Project report  completion of  V BSc(CCBD)    degree</a:t>
            </a:r>
          </a:p>
        </p:txBody>
      </p:sp>
      <p:sp>
        <p:nvSpPr>
          <p:cNvPr id="8" name="Subtitle 2"/>
          <p:cNvSpPr txBox="1">
            <a:spLocks/>
          </p:cNvSpPr>
          <p:nvPr/>
        </p:nvSpPr>
        <p:spPr>
          <a:xfrm>
            <a:off x="2819400" y="3733800"/>
            <a:ext cx="6096000" cy="21336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solidFill>
                  <a:srgbClr val="002060"/>
                </a:solidFill>
              </a:rPr>
              <a:t>Presented by:</a:t>
            </a:r>
          </a:p>
          <a:p>
            <a:pPr marL="0" indent="0" algn="ctr">
              <a:buNone/>
            </a:pPr>
            <a:r>
              <a:rPr lang="en-US" sz="1600" dirty="0"/>
              <a:t>                 Mr. R. </a:t>
            </a:r>
            <a:r>
              <a:rPr lang="en-US" sz="1600" dirty="0" err="1"/>
              <a:t>Nathish</a:t>
            </a:r>
            <a:r>
              <a:rPr lang="en-US" sz="1600" dirty="0"/>
              <a:t> 		</a:t>
            </a:r>
          </a:p>
          <a:p>
            <a:pPr marL="0" indent="0">
              <a:buNone/>
            </a:pPr>
            <a:r>
              <a:rPr lang="en-US" sz="1600" dirty="0"/>
              <a:t>                                         SRN: R22DB044</a:t>
            </a:r>
          </a:p>
          <a:p>
            <a:endParaRPr lang="en-US" sz="1600" dirty="0">
              <a:solidFill>
                <a:srgbClr val="C00000"/>
              </a:solidFill>
            </a:endParaRPr>
          </a:p>
          <a:p>
            <a:pPr marL="0" indent="0">
              <a:buNone/>
            </a:pPr>
            <a:r>
              <a:rPr lang="en-US" sz="1600" dirty="0">
                <a:solidFill>
                  <a:srgbClr val="7030A0"/>
                </a:solidFill>
              </a:rPr>
              <a:t>          Internal Guide	:  Prof. </a:t>
            </a:r>
            <a:r>
              <a:rPr lang="en-US" sz="1600" dirty="0" err="1">
                <a:solidFill>
                  <a:srgbClr val="7030A0"/>
                </a:solidFill>
              </a:rPr>
              <a:t>Jesla</a:t>
            </a:r>
            <a:r>
              <a:rPr lang="en-US" sz="1600" dirty="0">
                <a:solidFill>
                  <a:srgbClr val="7030A0"/>
                </a:solidFill>
              </a:rPr>
              <a:t> Joseph</a:t>
            </a:r>
          </a:p>
          <a:p>
            <a:pPr marL="0" indent="0">
              <a:buNone/>
            </a:pPr>
            <a:endParaRPr lang="en-US" sz="1600" dirty="0">
              <a:solidFill>
                <a:srgbClr val="7030A0"/>
              </a:solidFill>
            </a:endParaRPr>
          </a:p>
        </p:txBody>
      </p:sp>
    </p:spTree>
    <p:extLst>
      <p:ext uri="{BB962C8B-B14F-4D97-AF65-F5344CB8AC3E}">
        <p14:creationId xmlns:p14="http://schemas.microsoft.com/office/powerpoint/2010/main" val="1667828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3</a:t>
            </a:fld>
            <a:endParaRPr lang="en-NZ" dirty="0"/>
          </a:p>
        </p:txBody>
      </p:sp>
      <p:sp>
        <p:nvSpPr>
          <p:cNvPr id="3" name="Title 2"/>
          <p:cNvSpPr>
            <a:spLocks noGrp="1"/>
          </p:cNvSpPr>
          <p:nvPr>
            <p:ph type="title"/>
          </p:nvPr>
        </p:nvSpPr>
        <p:spPr>
          <a:xfrm>
            <a:off x="609600" y="279161"/>
            <a:ext cx="6211927" cy="838202"/>
          </a:xfrm>
        </p:spPr>
        <p:txBody>
          <a:bodyPr/>
          <a:lstStyle/>
          <a:p>
            <a:r>
              <a:rPr lang="en-US" b="1" dirty="0">
                <a:solidFill>
                  <a:srgbClr val="FF0000"/>
                </a:solidFill>
              </a:rPr>
              <a:t>Agenda</a:t>
            </a:r>
          </a:p>
        </p:txBody>
      </p:sp>
      <p:sp>
        <p:nvSpPr>
          <p:cNvPr id="6" name="Content Placeholder 2"/>
          <p:cNvSpPr>
            <a:spLocks noGrp="1"/>
          </p:cNvSpPr>
          <p:nvPr>
            <p:ph type="body" sz="quarter" idx="17"/>
          </p:nvPr>
        </p:nvSpPr>
        <p:spPr>
          <a:xfrm>
            <a:off x="834874" y="1143000"/>
            <a:ext cx="10801201" cy="4320480"/>
          </a:xfrm>
        </p:spPr>
        <p:txBody>
          <a:bodyPr>
            <a:normAutofit/>
          </a:bodyPr>
          <a:lstStyle/>
          <a:p>
            <a:pPr>
              <a:lnSpc>
                <a:spcPct val="150000"/>
              </a:lnSpc>
              <a:spcAft>
                <a:spcPts val="600"/>
              </a:spcAft>
            </a:pPr>
            <a:r>
              <a:rPr lang="en-US" sz="1400" dirty="0"/>
              <a:t>Introduction </a:t>
            </a:r>
          </a:p>
          <a:p>
            <a:pPr>
              <a:lnSpc>
                <a:spcPct val="150000"/>
              </a:lnSpc>
              <a:spcAft>
                <a:spcPts val="600"/>
              </a:spcAft>
            </a:pPr>
            <a:r>
              <a:rPr lang="en-US" sz="1400" dirty="0"/>
              <a:t>Abstract</a:t>
            </a:r>
          </a:p>
          <a:p>
            <a:pPr>
              <a:lnSpc>
                <a:spcPct val="150000"/>
              </a:lnSpc>
              <a:spcAft>
                <a:spcPts val="600"/>
              </a:spcAft>
            </a:pPr>
            <a:r>
              <a:rPr lang="en-US" sz="1400" dirty="0"/>
              <a:t>Software hardware Requirement </a:t>
            </a:r>
          </a:p>
          <a:p>
            <a:pPr>
              <a:lnSpc>
                <a:spcPct val="150000"/>
              </a:lnSpc>
              <a:spcAft>
                <a:spcPts val="600"/>
              </a:spcAft>
            </a:pPr>
            <a:r>
              <a:rPr lang="en-US" sz="1400" dirty="0"/>
              <a:t>Existing system and Proposed system </a:t>
            </a:r>
          </a:p>
          <a:p>
            <a:pPr>
              <a:lnSpc>
                <a:spcPct val="150000"/>
              </a:lnSpc>
              <a:spcAft>
                <a:spcPts val="600"/>
              </a:spcAft>
            </a:pPr>
            <a:r>
              <a:rPr lang="en-US" sz="1400" dirty="0"/>
              <a:t>Architecture Diagram </a:t>
            </a:r>
          </a:p>
          <a:p>
            <a:pPr>
              <a:lnSpc>
                <a:spcPct val="150000"/>
              </a:lnSpc>
              <a:spcAft>
                <a:spcPts val="600"/>
              </a:spcAft>
            </a:pPr>
            <a:r>
              <a:rPr lang="en-US" sz="1400" dirty="0"/>
              <a:t>Module Description</a:t>
            </a:r>
          </a:p>
          <a:p>
            <a:pPr>
              <a:lnSpc>
                <a:spcPct val="150000"/>
              </a:lnSpc>
              <a:spcAft>
                <a:spcPts val="600"/>
              </a:spcAft>
            </a:pPr>
            <a:r>
              <a:rPr lang="en-US" sz="1400" dirty="0"/>
              <a:t>Methodology used  </a:t>
            </a:r>
          </a:p>
          <a:p>
            <a:pPr>
              <a:lnSpc>
                <a:spcPct val="150000"/>
              </a:lnSpc>
              <a:spcAft>
                <a:spcPts val="600"/>
              </a:spcAft>
            </a:pPr>
            <a:r>
              <a:rPr lang="en-US" sz="1400" dirty="0"/>
              <a:t>Form  Design </a:t>
            </a:r>
          </a:p>
          <a:p>
            <a:pPr>
              <a:lnSpc>
                <a:spcPct val="150000"/>
              </a:lnSpc>
              <a:spcAft>
                <a:spcPts val="600"/>
              </a:spcAft>
            </a:pPr>
            <a:r>
              <a:rPr lang="en-US" sz="1400" dirty="0"/>
              <a:t>Progress in result </a:t>
            </a:r>
          </a:p>
          <a:p>
            <a:pPr>
              <a:lnSpc>
                <a:spcPct val="150000"/>
              </a:lnSpc>
              <a:spcAft>
                <a:spcPts val="600"/>
              </a:spcAft>
            </a:pPr>
            <a:r>
              <a:rPr lang="en-US" sz="1400" dirty="0"/>
              <a:t>Conclusion </a:t>
            </a:r>
          </a:p>
          <a:p>
            <a:pPr>
              <a:lnSpc>
                <a:spcPct val="150000"/>
              </a:lnSpc>
              <a:spcAft>
                <a:spcPts val="600"/>
              </a:spcAft>
            </a:pPr>
            <a:endParaRPr lang="en-US" sz="1400" dirty="0"/>
          </a:p>
          <a:p>
            <a:pPr>
              <a:lnSpc>
                <a:spcPct val="150000"/>
              </a:lnSpc>
              <a:spcAft>
                <a:spcPts val="600"/>
              </a:spcAft>
            </a:pPr>
            <a:endParaRPr lang="en-US" sz="1400" dirty="0"/>
          </a:p>
          <a:p>
            <a:pPr>
              <a:lnSpc>
                <a:spcPct val="150000"/>
              </a:lnSpc>
              <a:spcAft>
                <a:spcPts val="600"/>
              </a:spcAft>
            </a:pPr>
            <a:endParaRPr lang="en-US" sz="1400" dirty="0"/>
          </a:p>
          <a:p>
            <a:pPr marL="0" indent="0">
              <a:buNone/>
            </a:pPr>
            <a:endParaRPr lang="en-US"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4</a:t>
            </a:fld>
            <a:endParaRPr lang="en-NZ" dirty="0"/>
          </a:p>
        </p:txBody>
      </p:sp>
      <p:sp>
        <p:nvSpPr>
          <p:cNvPr id="4" name="TextBox 3">
            <a:extLst>
              <a:ext uri="{FF2B5EF4-FFF2-40B4-BE49-F238E27FC236}">
                <a16:creationId xmlns:a16="http://schemas.microsoft.com/office/drawing/2014/main" id="{266E091D-303F-5883-5B3D-8545388F3F3F}"/>
              </a:ext>
            </a:extLst>
          </p:cNvPr>
          <p:cNvSpPr txBox="1"/>
          <p:nvPr/>
        </p:nvSpPr>
        <p:spPr>
          <a:xfrm>
            <a:off x="904240" y="778748"/>
            <a:ext cx="3810000" cy="461665"/>
          </a:xfrm>
          <a:prstGeom prst="rect">
            <a:avLst/>
          </a:prstGeom>
          <a:noFill/>
        </p:spPr>
        <p:txBody>
          <a:bodyPr wrap="square" rtlCol="0">
            <a:spAutoFit/>
          </a:bodyPr>
          <a:lstStyle/>
          <a:p>
            <a:r>
              <a:rPr lang="en-US" sz="2400" b="1" dirty="0"/>
              <a:t>Introduction</a:t>
            </a:r>
            <a:endParaRPr lang="en-IN" sz="2400" b="1" dirty="0"/>
          </a:p>
        </p:txBody>
      </p:sp>
      <p:sp>
        <p:nvSpPr>
          <p:cNvPr id="5" name="TextBox 4">
            <a:extLst>
              <a:ext uri="{FF2B5EF4-FFF2-40B4-BE49-F238E27FC236}">
                <a16:creationId xmlns:a16="http://schemas.microsoft.com/office/drawing/2014/main" id="{C2E89056-19C5-DC00-5DDF-95B7169A2103}"/>
              </a:ext>
            </a:extLst>
          </p:cNvPr>
          <p:cNvSpPr txBox="1"/>
          <p:nvPr/>
        </p:nvSpPr>
        <p:spPr>
          <a:xfrm>
            <a:off x="914400" y="1537167"/>
            <a:ext cx="9906000" cy="3783665"/>
          </a:xfrm>
          <a:prstGeom prst="rect">
            <a:avLst/>
          </a:prstGeom>
          <a:noFill/>
        </p:spPr>
        <p:txBody>
          <a:bodyPr wrap="square" rtlCol="0">
            <a:spAutoFit/>
          </a:bodyPr>
          <a:lstStyle/>
          <a:p>
            <a:pPr>
              <a:lnSpc>
                <a:spcPct val="115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In the Medical Industry, Reading Disability (Dyslexia) identification is a major problem to detect, because there are multiple reasons which causes this reading disability to the people.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reading disability leads to lack of reading words, color co-ordination complexity, mismatching and assumptions of words. Dyslexia is also associated with the human eyes (vision power), majority of the people with low vision power are affected mainly and majority of the school Students from the age group of 5-12 are affected by reading disability, which can lead to lack of interest in studies and unhealthy lifestyle among the people.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In this digital era with the help of Machine Learning, predicting the accuracy of Dyslexia in the people has become possible. Identifying the causes and symptoms which lead to dyslexia helps medical professionals and people to predict and provide the necessary medications and treatments in the earlier stage and helps them to lead a better life.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48360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5</a:t>
            </a:fld>
            <a:endParaRPr lang="en-NZ" dirty="0"/>
          </a:p>
        </p:txBody>
      </p:sp>
      <p:sp>
        <p:nvSpPr>
          <p:cNvPr id="3" name="TextBox 2">
            <a:extLst>
              <a:ext uri="{FF2B5EF4-FFF2-40B4-BE49-F238E27FC236}">
                <a16:creationId xmlns:a16="http://schemas.microsoft.com/office/drawing/2014/main" id="{81BE5081-2793-E27F-402F-BA73E4ACCEDF}"/>
              </a:ext>
            </a:extLst>
          </p:cNvPr>
          <p:cNvSpPr txBox="1"/>
          <p:nvPr/>
        </p:nvSpPr>
        <p:spPr>
          <a:xfrm>
            <a:off x="381000" y="1143000"/>
            <a:ext cx="11430000" cy="4181145"/>
          </a:xfrm>
          <a:prstGeom prst="rect">
            <a:avLst/>
          </a:prstGeom>
          <a:noFill/>
        </p:spPr>
        <p:txBody>
          <a:bodyPr wrap="square" rtlCol="0">
            <a:spAutoFit/>
          </a:bodyPr>
          <a:lstStyle/>
          <a:p>
            <a:pPr>
              <a:lnSpc>
                <a:spcPct val="115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Various algorithms are used in machine learning to fetch accuracy to predict the person affected by reading disability. Data are collected in different forms like structured, unstructured and semi structured data, these data can be used for training and testing the data. To process, analyze, preprocess and get the output from the collected data and there are different types of algorithms applied to these data, while using these algorithms there are time complexity and space complexity involved, which involves the time and memory that is taken by the algorithm to produce the result in a faster way and store the result.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There is various research under process to get a higher accuracy by reducing the time and space complexity with the various algorithms. But there is still a lack of best results among the different algorithms and data.</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By opting the Decision Tree and KNN algorithms to the different types of data, the highest accuracy can be achieved for prediction. To store the data which is collected will be stored in the cloud to reduce the physical storage space and to maximize the availability of the resources.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04324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6</a:t>
            </a:fld>
            <a:endParaRPr lang="en-NZ" dirty="0"/>
          </a:p>
        </p:txBody>
      </p:sp>
      <p:sp>
        <p:nvSpPr>
          <p:cNvPr id="3" name="TextBox 2">
            <a:extLst>
              <a:ext uri="{FF2B5EF4-FFF2-40B4-BE49-F238E27FC236}">
                <a16:creationId xmlns:a16="http://schemas.microsoft.com/office/drawing/2014/main" id="{A2F5C7BE-3531-24A1-ED71-CDF686F8FE25}"/>
              </a:ext>
            </a:extLst>
          </p:cNvPr>
          <p:cNvSpPr txBox="1"/>
          <p:nvPr/>
        </p:nvSpPr>
        <p:spPr>
          <a:xfrm>
            <a:off x="685800" y="762000"/>
            <a:ext cx="3276600" cy="461665"/>
          </a:xfrm>
          <a:prstGeom prst="rect">
            <a:avLst/>
          </a:prstGeom>
          <a:noFill/>
        </p:spPr>
        <p:txBody>
          <a:bodyPr wrap="square" rtlCol="0">
            <a:spAutoFit/>
          </a:bodyPr>
          <a:lstStyle/>
          <a:p>
            <a:r>
              <a:rPr lang="en-US" sz="2400" b="1" dirty="0"/>
              <a:t>Abstract :</a:t>
            </a:r>
            <a:endParaRPr lang="en-IN" sz="2400" b="1" dirty="0"/>
          </a:p>
        </p:txBody>
      </p:sp>
      <p:sp>
        <p:nvSpPr>
          <p:cNvPr id="4" name="TextBox 3">
            <a:extLst>
              <a:ext uri="{FF2B5EF4-FFF2-40B4-BE49-F238E27FC236}">
                <a16:creationId xmlns:a16="http://schemas.microsoft.com/office/drawing/2014/main" id="{C7ED5F72-7CD6-7ACF-B4BC-4E9ACA66A665}"/>
              </a:ext>
            </a:extLst>
          </p:cNvPr>
          <p:cNvSpPr txBox="1"/>
          <p:nvPr/>
        </p:nvSpPr>
        <p:spPr>
          <a:xfrm>
            <a:off x="838200" y="1905000"/>
            <a:ext cx="10363200" cy="2400657"/>
          </a:xfrm>
          <a:prstGeom prst="rect">
            <a:avLst/>
          </a:prstGeom>
          <a:noFill/>
        </p:spPr>
        <p:txBody>
          <a:bodyPr wrap="square" rtlCol="0">
            <a:sp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200" kern="100" dirty="0">
                <a:effectLst/>
                <a:latin typeface="Times New Roman" panose="02020603050405020304" pitchFamily="18" charset="0"/>
                <a:ea typeface="Aptos" panose="020B0004020202020204" pitchFamily="34" charset="0"/>
                <a:cs typeface="Times New Roman" panose="02020603050405020304" pitchFamily="18" charset="0"/>
              </a:rPr>
              <a:t>Reading disability (known as Dyslexia) is a common problem faced by many children and younger people around the globe. There are various ways used to predict Dyslexia symptoms and habits with the help of using Machine Learning algorithms and Artificial Intelligence. The data generated to predict the Dyslexia problem from various people are stored using Cloud storage services. By applying various Machine Learning algorithms, the accuracy rate varies.</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99657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7</a:t>
            </a:fld>
            <a:endParaRPr lang="en-NZ" dirty="0"/>
          </a:p>
        </p:txBody>
      </p:sp>
      <p:sp>
        <p:nvSpPr>
          <p:cNvPr id="3" name="TextBox 2">
            <a:extLst>
              <a:ext uri="{FF2B5EF4-FFF2-40B4-BE49-F238E27FC236}">
                <a16:creationId xmlns:a16="http://schemas.microsoft.com/office/drawing/2014/main" id="{FA75DAED-B40D-8900-DE1E-CBEBF1217AE7}"/>
              </a:ext>
            </a:extLst>
          </p:cNvPr>
          <p:cNvSpPr txBox="1"/>
          <p:nvPr/>
        </p:nvSpPr>
        <p:spPr>
          <a:xfrm>
            <a:off x="1219200" y="914400"/>
            <a:ext cx="6614160" cy="461665"/>
          </a:xfrm>
          <a:prstGeom prst="rect">
            <a:avLst/>
          </a:prstGeom>
          <a:noFill/>
        </p:spPr>
        <p:txBody>
          <a:bodyPr wrap="square" rtlCol="0">
            <a:spAutoFit/>
          </a:bodyPr>
          <a:lstStyle/>
          <a:p>
            <a:r>
              <a:rPr lang="en-US" sz="2400" b="1" dirty="0"/>
              <a:t>Software and Hardware Requirements:</a:t>
            </a:r>
            <a:endParaRPr lang="en-IN" sz="2400" b="1" dirty="0"/>
          </a:p>
        </p:txBody>
      </p:sp>
      <p:sp>
        <p:nvSpPr>
          <p:cNvPr id="4" name="TextBox 3">
            <a:extLst>
              <a:ext uri="{FF2B5EF4-FFF2-40B4-BE49-F238E27FC236}">
                <a16:creationId xmlns:a16="http://schemas.microsoft.com/office/drawing/2014/main" id="{155A0A23-E3CF-9470-9560-2A02D37AAA5B}"/>
              </a:ext>
            </a:extLst>
          </p:cNvPr>
          <p:cNvSpPr txBox="1"/>
          <p:nvPr/>
        </p:nvSpPr>
        <p:spPr>
          <a:xfrm>
            <a:off x="1600200" y="2133600"/>
            <a:ext cx="8534400" cy="3139321"/>
          </a:xfrm>
          <a:prstGeom prst="rect">
            <a:avLst/>
          </a:prstGeom>
          <a:noFill/>
        </p:spPr>
        <p:txBody>
          <a:bodyPr wrap="square" rtlCol="0">
            <a:spAutoFit/>
          </a:bodyPr>
          <a:lstStyle/>
          <a:p>
            <a:r>
              <a:rPr lang="en-US" sz="2200" dirty="0"/>
              <a:t>VS Code</a:t>
            </a:r>
          </a:p>
          <a:p>
            <a:r>
              <a:rPr lang="en-IN" sz="2200" dirty="0"/>
              <a:t>Anaconda Software</a:t>
            </a:r>
          </a:p>
          <a:p>
            <a:r>
              <a:rPr lang="en-IN" sz="2200" dirty="0"/>
              <a:t>AWS</a:t>
            </a:r>
          </a:p>
          <a:p>
            <a:r>
              <a:rPr lang="en-IN" sz="2200" dirty="0"/>
              <a:t>Python interpreter</a:t>
            </a:r>
          </a:p>
          <a:p>
            <a:r>
              <a:rPr lang="en-IN" sz="2200" dirty="0"/>
              <a:t>Scikit-learn</a:t>
            </a:r>
          </a:p>
          <a:p>
            <a:r>
              <a:rPr lang="en-IN" sz="2200" dirty="0"/>
              <a:t>Pandas</a:t>
            </a:r>
          </a:p>
          <a:p>
            <a:r>
              <a:rPr lang="en-IN" sz="2200" dirty="0"/>
              <a:t>4GB RAM</a:t>
            </a:r>
          </a:p>
          <a:p>
            <a:r>
              <a:rPr lang="en-IN" sz="2200" dirty="0"/>
              <a:t>120GB Disk space</a:t>
            </a:r>
          </a:p>
          <a:p>
            <a:r>
              <a:rPr lang="en-IN" sz="2200" dirty="0" err="1"/>
              <a:t>Github</a:t>
            </a:r>
            <a:endParaRPr lang="en-IN" sz="2200" dirty="0"/>
          </a:p>
        </p:txBody>
      </p:sp>
    </p:spTree>
    <p:extLst>
      <p:ext uri="{BB962C8B-B14F-4D97-AF65-F5344CB8AC3E}">
        <p14:creationId xmlns:p14="http://schemas.microsoft.com/office/powerpoint/2010/main" val="2291746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8</a:t>
            </a:fld>
            <a:endParaRPr lang="en-NZ" dirty="0"/>
          </a:p>
        </p:txBody>
      </p:sp>
      <p:sp>
        <p:nvSpPr>
          <p:cNvPr id="3" name="TextBox 2">
            <a:extLst>
              <a:ext uri="{FF2B5EF4-FFF2-40B4-BE49-F238E27FC236}">
                <a16:creationId xmlns:a16="http://schemas.microsoft.com/office/drawing/2014/main" id="{156EA1F0-768A-57AA-1D48-28BE204C27BC}"/>
              </a:ext>
            </a:extLst>
          </p:cNvPr>
          <p:cNvSpPr txBox="1"/>
          <p:nvPr/>
        </p:nvSpPr>
        <p:spPr>
          <a:xfrm>
            <a:off x="762000" y="330815"/>
            <a:ext cx="5638800" cy="461665"/>
          </a:xfrm>
          <a:prstGeom prst="rect">
            <a:avLst/>
          </a:prstGeom>
          <a:noFill/>
        </p:spPr>
        <p:txBody>
          <a:bodyPr wrap="square" rtlCol="0">
            <a:spAutoFit/>
          </a:bodyPr>
          <a:lstStyle/>
          <a:p>
            <a:r>
              <a:rPr lang="en-US" sz="2400" b="1" dirty="0"/>
              <a:t>Existing system</a:t>
            </a:r>
            <a:endParaRPr lang="en-IN" sz="2400" dirty="0"/>
          </a:p>
        </p:txBody>
      </p:sp>
      <p:sp>
        <p:nvSpPr>
          <p:cNvPr id="4" name="TextBox 3">
            <a:extLst>
              <a:ext uri="{FF2B5EF4-FFF2-40B4-BE49-F238E27FC236}">
                <a16:creationId xmlns:a16="http://schemas.microsoft.com/office/drawing/2014/main" id="{33B7C72A-2295-6909-BFFD-3AECBCD54E8D}"/>
              </a:ext>
            </a:extLst>
          </p:cNvPr>
          <p:cNvSpPr txBox="1"/>
          <p:nvPr/>
        </p:nvSpPr>
        <p:spPr>
          <a:xfrm>
            <a:off x="762000" y="802640"/>
            <a:ext cx="10439400" cy="5170646"/>
          </a:xfrm>
          <a:prstGeom prst="rect">
            <a:avLst/>
          </a:prstGeom>
          <a:noFill/>
        </p:spPr>
        <p:txBody>
          <a:bodyPr wrap="square" rtlCol="0">
            <a:spAutoFit/>
          </a:bodyPr>
          <a:lstStyle/>
          <a:p>
            <a:r>
              <a:rPr lang="en-US" sz="2200" dirty="0"/>
              <a:t>In the Existing System there were different ways data were collected and processed for getting the highest accuracy. The eye co-ordination of the people are gathered and used for the research purpose. The researchers have used Python as a major software for processing and presenting the graphical representation of result. There are google forms created for gathering the data.</a:t>
            </a:r>
          </a:p>
          <a:p>
            <a:endParaRPr lang="en-US" sz="2200" dirty="0"/>
          </a:p>
          <a:p>
            <a:r>
              <a:rPr lang="en-US" sz="2200" dirty="0"/>
              <a:t>In the Existing System the major algorithms used are : </a:t>
            </a:r>
          </a:p>
          <a:p>
            <a:r>
              <a:rPr lang="en-US" sz="2200" dirty="0"/>
              <a:t>Random Forest</a:t>
            </a:r>
          </a:p>
          <a:p>
            <a:r>
              <a:rPr lang="en-US" sz="2200" dirty="0"/>
              <a:t>ID3</a:t>
            </a:r>
          </a:p>
          <a:p>
            <a:r>
              <a:rPr lang="en-US" sz="2200" dirty="0"/>
              <a:t>Decision Tree</a:t>
            </a:r>
          </a:p>
          <a:p>
            <a:r>
              <a:rPr lang="en-IN" sz="2200" dirty="0"/>
              <a:t>logistic regression</a:t>
            </a:r>
          </a:p>
          <a:p>
            <a:r>
              <a:rPr lang="en-IN" sz="2200" dirty="0"/>
              <a:t>SVM</a:t>
            </a:r>
          </a:p>
          <a:p>
            <a:r>
              <a:rPr lang="en-IN" sz="2200" dirty="0"/>
              <a:t>KNN</a:t>
            </a:r>
          </a:p>
          <a:p>
            <a:r>
              <a:rPr lang="en-IN" sz="2200" dirty="0"/>
              <a:t> </a:t>
            </a:r>
          </a:p>
          <a:p>
            <a:r>
              <a:rPr lang="en-IN" sz="2200" dirty="0"/>
              <a:t> There are Time and Space complexity involved in the existing system.</a:t>
            </a:r>
          </a:p>
        </p:txBody>
      </p:sp>
    </p:spTree>
    <p:extLst>
      <p:ext uri="{BB962C8B-B14F-4D97-AF65-F5344CB8AC3E}">
        <p14:creationId xmlns:p14="http://schemas.microsoft.com/office/powerpoint/2010/main" val="81706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9</a:t>
            </a:fld>
            <a:endParaRPr lang="en-NZ" dirty="0"/>
          </a:p>
        </p:txBody>
      </p:sp>
      <p:sp>
        <p:nvSpPr>
          <p:cNvPr id="3" name="TextBox 2">
            <a:extLst>
              <a:ext uri="{FF2B5EF4-FFF2-40B4-BE49-F238E27FC236}">
                <a16:creationId xmlns:a16="http://schemas.microsoft.com/office/drawing/2014/main" id="{3578D7B3-68C1-E927-F5F9-F76F12720DB9}"/>
              </a:ext>
            </a:extLst>
          </p:cNvPr>
          <p:cNvSpPr txBox="1"/>
          <p:nvPr/>
        </p:nvSpPr>
        <p:spPr>
          <a:xfrm>
            <a:off x="609600" y="457200"/>
            <a:ext cx="4038600" cy="461665"/>
          </a:xfrm>
          <a:prstGeom prst="rect">
            <a:avLst/>
          </a:prstGeom>
          <a:noFill/>
        </p:spPr>
        <p:txBody>
          <a:bodyPr wrap="square" rtlCol="0">
            <a:spAutoFit/>
          </a:bodyPr>
          <a:lstStyle/>
          <a:p>
            <a:r>
              <a:rPr lang="en-US" sz="2400" b="1" dirty="0"/>
              <a:t>Proposed System:</a:t>
            </a:r>
            <a:endParaRPr lang="en-IN" sz="2400" b="1" dirty="0"/>
          </a:p>
        </p:txBody>
      </p:sp>
      <p:sp>
        <p:nvSpPr>
          <p:cNvPr id="4" name="TextBox 3">
            <a:extLst>
              <a:ext uri="{FF2B5EF4-FFF2-40B4-BE49-F238E27FC236}">
                <a16:creationId xmlns:a16="http://schemas.microsoft.com/office/drawing/2014/main" id="{A43C2A64-8B99-4E3B-6A92-F9556E472826}"/>
              </a:ext>
            </a:extLst>
          </p:cNvPr>
          <p:cNvSpPr txBox="1"/>
          <p:nvPr/>
        </p:nvSpPr>
        <p:spPr>
          <a:xfrm>
            <a:off x="762000" y="1447800"/>
            <a:ext cx="10363200" cy="4493538"/>
          </a:xfrm>
          <a:prstGeom prst="rect">
            <a:avLst/>
          </a:prstGeom>
          <a:noFill/>
        </p:spPr>
        <p:txBody>
          <a:bodyPr wrap="square" rtlCol="0">
            <a:spAutoFit/>
          </a:bodyPr>
          <a:lstStyle/>
          <a:p>
            <a:r>
              <a:rPr lang="en-US" sz="2200" dirty="0"/>
              <a:t>In the Proposed system, there is a website that will be created to gather the data from the people. </a:t>
            </a:r>
          </a:p>
          <a:p>
            <a:endParaRPr lang="en-US" sz="2200" dirty="0"/>
          </a:p>
          <a:p>
            <a:r>
              <a:rPr lang="en-US" sz="2200" dirty="0"/>
              <a:t>For each text there will be timer given for calculating the speed that is taken for the user to predict the correct words and images.</a:t>
            </a:r>
          </a:p>
          <a:p>
            <a:endParaRPr lang="en-US" sz="2200" dirty="0"/>
          </a:p>
          <a:p>
            <a:r>
              <a:rPr lang="en-US" sz="2200" dirty="0"/>
              <a:t>The algorithms used for getting the prediction result are:</a:t>
            </a:r>
          </a:p>
          <a:p>
            <a:r>
              <a:rPr lang="en-US" sz="2200" dirty="0"/>
              <a:t>Random Forest</a:t>
            </a:r>
          </a:p>
          <a:p>
            <a:r>
              <a:rPr lang="en-US" sz="2200" dirty="0"/>
              <a:t>Decision Tree</a:t>
            </a:r>
          </a:p>
          <a:p>
            <a:endParaRPr lang="en-US" sz="2200" dirty="0"/>
          </a:p>
          <a:p>
            <a:r>
              <a:rPr lang="en-US" sz="2200" dirty="0"/>
              <a:t>Every data which is entered by the user will be stored in the AWS RDS as rows and columns and those data will be changed to csv format to predict the eye-coordination of the people used and to get the higher accuracy with less time and space complexity.</a:t>
            </a:r>
            <a:endParaRPr lang="en-IN" sz="2200" dirty="0"/>
          </a:p>
        </p:txBody>
      </p:sp>
    </p:spTree>
    <p:extLst>
      <p:ext uri="{BB962C8B-B14F-4D97-AF65-F5344CB8AC3E}">
        <p14:creationId xmlns:p14="http://schemas.microsoft.com/office/powerpoint/2010/main" val="253759093"/>
      </p:ext>
    </p:extLst>
  </p:cSld>
  <p:clrMapOvr>
    <a:masterClrMapping/>
  </p:clrMapOvr>
</p:sld>
</file>

<file path=ppt/theme/theme1.xml><?xml version="1.0" encoding="utf-8"?>
<a:theme xmlns:a="http://schemas.openxmlformats.org/drawingml/2006/main" name="REVA REVISED TEMPLATE-1">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roko_LI master PPT template vs6_17 May" id="{612B838A-5E32-418B-B7C4-7EB4F3A298E7}" vid="{DD7C752D-2EC0-456A-A201-074024275761}"/>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4916671-0E7D-4594-8037-60C70BF44351}">
  <ds:schemaRefs>
    <ds:schemaRef ds:uri="http://schemas.microsoft.com/office/2006/documentManagement/types"/>
    <ds:schemaRef ds:uri="http://purl.org/dc/elements/1.1/"/>
    <ds:schemaRef ds:uri="http://purl.org/dc/terms/"/>
    <ds:schemaRef ds:uri="http://www.w3.org/XML/1998/namespace"/>
    <ds:schemaRef ds:uri="http://schemas.microsoft.com/office/2006/metadata/properties"/>
    <ds:schemaRef ds:uri="http://purl.org/dc/dcmitype/"/>
    <ds:schemaRef ds:uri="http://schemas.openxmlformats.org/package/2006/metadata/core-properties"/>
    <ds:schemaRef ds:uri="http://schemas.microsoft.com/office/infopath/2007/PartnerControls"/>
  </ds:schemaRefs>
</ds:datastoreItem>
</file>

<file path=customXml/itemProps3.xml><?xml version="1.0" encoding="utf-8"?>
<ds:datastoreItem xmlns:ds="http://schemas.openxmlformats.org/officeDocument/2006/customXml" ds:itemID="{F9AE24FE-195A-4977-9740-21B0E7B6E4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REVA REVISED TEMPLATE-1</Template>
  <TotalTime>1826</TotalTime>
  <Words>1094</Words>
  <Application>Microsoft Office PowerPoint</Application>
  <PresentationFormat>Widescreen</PresentationFormat>
  <Paragraphs>100</Paragraphs>
  <Slides>14</Slides>
  <Notes>0</Notes>
  <HiddenSlides>0</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14</vt:i4>
      </vt:variant>
    </vt:vector>
  </HeadingPairs>
  <TitlesOfParts>
    <vt:vector size="28" baseType="lpstr">
      <vt:lpstr>Aptos</vt:lpstr>
      <vt:lpstr>Arial</vt:lpstr>
      <vt:lpstr>Nobel-Book</vt:lpstr>
      <vt:lpstr>Roboto Medium</vt:lpstr>
      <vt:lpstr>Times New Roman</vt:lpstr>
      <vt:lpstr>REVA REVISED TEMPLATE-1</vt:lpstr>
      <vt:lpstr>Agenda</vt:lpstr>
      <vt:lpstr>Divider</vt:lpstr>
      <vt:lpstr>Media / Video Slide</vt:lpstr>
      <vt:lpstr>Copy Slides</vt:lpstr>
      <vt:lpstr>Copy and Image</vt:lpstr>
      <vt:lpstr>Table &amp; Graphs Slide</vt:lpstr>
      <vt:lpstr>Flow Slides</vt:lpstr>
      <vt:lpstr>Thank You </vt:lpstr>
      <vt:lpstr>                            Minor Project –IA -1                 Bachelor of Science (CCBD)                                                      V Semester – 2024         </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 used   </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girija</dc:creator>
  <cp:lastModifiedBy>Keerthivasan Ramasamy Vellia</cp:lastModifiedBy>
  <cp:revision>257</cp:revision>
  <cp:lastPrinted>2018-09-28T07:11:06Z</cp:lastPrinted>
  <dcterms:created xsi:type="dcterms:W3CDTF">2020-08-17T03:18:34Z</dcterms:created>
  <dcterms:modified xsi:type="dcterms:W3CDTF">2024-10-24T07:18:46Z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ies>
</file>