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71" r:id="rId13"/>
    <p:sldId id="272" r:id="rId14"/>
    <p:sldId id="269" r:id="rId15"/>
    <p:sldId id="270" r:id="rId16"/>
    <p:sldId id="25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25" d="100"/>
          <a:sy n="125" d="100"/>
        </p:scale>
        <p:origin x="12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12/25/2020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12/25/2020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12/25/2020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12/25/2020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12/25/2020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12/25/2020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0" dirty="0" err="1">
                <a:latin typeface="Arial" panose="020B0604020202020204" pitchFamily="34" charset="0"/>
                <a:cs typeface="Arial" panose="020B0604020202020204" pitchFamily="34" charset="0"/>
              </a:rPr>
              <a:t>Báo</a:t>
            </a:r>
            <a:r>
              <a:rPr lang="en-US" sz="4000" b="0" dirty="0">
                <a:latin typeface="Arial" panose="020B0604020202020204" pitchFamily="34" charset="0"/>
                <a:cs typeface="Arial" panose="020B0604020202020204" pitchFamily="34" charset="0"/>
              </a:rPr>
              <a:t> </a:t>
            </a:r>
            <a:r>
              <a:rPr lang="en-US" sz="4000" b="0" dirty="0" err="1">
                <a:latin typeface="Arial" panose="020B0604020202020204" pitchFamily="34" charset="0"/>
                <a:cs typeface="Arial" panose="020B0604020202020204" pitchFamily="34" charset="0"/>
              </a:rPr>
              <a:t>cáo</a:t>
            </a:r>
            <a:r>
              <a:rPr lang="en-US" sz="4000" b="0" dirty="0">
                <a:latin typeface="Arial" panose="020B0604020202020204" pitchFamily="34" charset="0"/>
                <a:cs typeface="Arial" panose="020B0604020202020204" pitchFamily="34" charset="0"/>
              </a:rPr>
              <a:t> </a:t>
            </a:r>
            <a:r>
              <a:rPr lang="en-US" sz="4000" b="0" dirty="0" err="1">
                <a:latin typeface="Arial" panose="020B0604020202020204" pitchFamily="34" charset="0"/>
                <a:cs typeface="Arial" panose="020B0604020202020204" pitchFamily="34" charset="0"/>
              </a:rPr>
              <a:t>bài</a:t>
            </a:r>
            <a:r>
              <a:rPr lang="en-US" sz="4000" b="0" dirty="0">
                <a:latin typeface="Arial" panose="020B0604020202020204" pitchFamily="34" charset="0"/>
                <a:cs typeface="Arial" panose="020B0604020202020204" pitchFamily="34" charset="0"/>
              </a:rPr>
              <a:t> </a:t>
            </a:r>
            <a:r>
              <a:rPr lang="en-US" sz="4000" b="0" dirty="0" err="1">
                <a:latin typeface="Arial" panose="020B0604020202020204" pitchFamily="34" charset="0"/>
                <a:cs typeface="Arial" panose="020B0604020202020204" pitchFamily="34" charset="0"/>
              </a:rPr>
              <a:t>tập</a:t>
            </a:r>
            <a:r>
              <a:rPr lang="en-US" sz="4000" b="0" dirty="0">
                <a:latin typeface="Arial" panose="020B0604020202020204" pitchFamily="34" charset="0"/>
                <a:cs typeface="Arial" panose="020B0604020202020204" pitchFamily="34" charset="0"/>
              </a:rPr>
              <a:t> </a:t>
            </a:r>
            <a:r>
              <a:rPr lang="en-US" sz="4000" b="0" dirty="0" err="1">
                <a:latin typeface="Arial" panose="020B0604020202020204" pitchFamily="34" charset="0"/>
                <a:cs typeface="Arial" panose="020B0604020202020204" pitchFamily="34" charset="0"/>
              </a:rPr>
              <a:t>lớn</a:t>
            </a:r>
            <a:r>
              <a:rPr lang="en-US" dirty="0">
                <a:latin typeface="+mn-lt"/>
              </a:rPr>
              <a:t/>
            </a:r>
            <a:br>
              <a:rPr lang="en-US" dirty="0">
                <a:latin typeface="+mn-lt"/>
              </a:rPr>
            </a:br>
            <a:r>
              <a:rPr lang="en-US" dirty="0" err="1">
                <a:latin typeface="+mn-lt"/>
              </a:rPr>
              <a:t>Nhóm</a:t>
            </a:r>
            <a:r>
              <a:rPr lang="en-US" dirty="0">
                <a:latin typeface="+mn-lt"/>
              </a:rPr>
              <a:t> 19</a:t>
            </a:r>
            <a:endParaRPr lang="en-US" dirty="0"/>
          </a:p>
        </p:txBody>
      </p:sp>
      <p:sp>
        <p:nvSpPr>
          <p:cNvPr id="3" name="Subtitle 2"/>
          <p:cNvSpPr>
            <a:spLocks noGrp="1"/>
          </p:cNvSpPr>
          <p:nvPr>
            <p:ph type="subTitle" idx="1"/>
          </p:nvPr>
        </p:nvSpPr>
        <p:spPr/>
        <p:txBody>
          <a:bodyPr/>
          <a:lstStyle/>
          <a:p>
            <a:r>
              <a:rPr lang="en-US" dirty="0" err="1"/>
              <a:t>Ecobike</a:t>
            </a:r>
            <a:r>
              <a:rPr lang="en-US" dirty="0"/>
              <a:t> Rental</a:t>
            </a:r>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Subsystem Interbank API</a:t>
            </a:r>
          </a:p>
        </p:txBody>
      </p:sp>
      <p:pic>
        <p:nvPicPr>
          <p:cNvPr id="7" name="Content Placeholder 6">
            <a:extLst>
              <a:ext uri="{FF2B5EF4-FFF2-40B4-BE49-F238E27FC236}">
                <a16:creationId xmlns:a16="http://schemas.microsoft.com/office/drawing/2014/main" id="{1BAF78A6-4C8B-4588-A4E1-9661553CAE7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8950" y="1534927"/>
            <a:ext cx="8026400" cy="4524745"/>
          </a:xfrm>
          <a:prstGeom prst="rect">
            <a:avLst/>
          </a:prstGeom>
        </p:spPr>
      </p:pic>
    </p:spTree>
    <p:extLst>
      <p:ext uri="{BB962C8B-B14F-4D97-AF65-F5344CB8AC3E}">
        <p14:creationId xmlns:p14="http://schemas.microsoft.com/office/powerpoint/2010/main" val="228659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Design Consideration</a:t>
            </a:r>
          </a:p>
        </p:txBody>
      </p:sp>
      <p:pic>
        <p:nvPicPr>
          <p:cNvPr id="7" name="Content Placeholder 6">
            <a:extLst>
              <a:ext uri="{FF2B5EF4-FFF2-40B4-BE49-F238E27FC236}">
                <a16:creationId xmlns:a16="http://schemas.microsoft.com/office/drawing/2014/main" id="{1BAF78A6-4C8B-4588-A4E1-9661553CAE7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9250" y="1649227"/>
            <a:ext cx="8026400" cy="4524745"/>
          </a:xfrm>
          <a:prstGeom prst="rect">
            <a:avLst/>
          </a:prstGeom>
        </p:spPr>
      </p:pic>
    </p:spTree>
    <p:extLst>
      <p:ext uri="{BB962C8B-B14F-4D97-AF65-F5344CB8AC3E}">
        <p14:creationId xmlns:p14="http://schemas.microsoft.com/office/powerpoint/2010/main" val="4233354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Design Concept </a:t>
            </a:r>
          </a:p>
        </p:txBody>
      </p:sp>
      <p:sp>
        <p:nvSpPr>
          <p:cNvPr id="5" name="Content Placeholder 4">
            <a:extLst>
              <a:ext uri="{FF2B5EF4-FFF2-40B4-BE49-F238E27FC236}">
                <a16:creationId xmlns:a16="http://schemas.microsoft.com/office/drawing/2014/main" id="{5590CD5F-0AF2-420B-92CE-E31A96D5F65D}"/>
              </a:ext>
            </a:extLst>
          </p:cNvPr>
          <p:cNvSpPr>
            <a:spLocks noGrp="1"/>
          </p:cNvSpPr>
          <p:nvPr>
            <p:ph idx="1"/>
          </p:nvPr>
        </p:nvSpPr>
        <p:spPr>
          <a:xfrm>
            <a:off x="349250" y="1238248"/>
            <a:ext cx="8026400" cy="4902199"/>
          </a:xfrm>
        </p:spPr>
        <p:txBody>
          <a:bodyPr/>
          <a:lstStyle/>
          <a:p>
            <a:r>
              <a:rPr lang="en-US" dirty="0" err="1"/>
              <a:t>Couping</a:t>
            </a:r>
            <a:endParaRPr lang="en-US" dirty="0"/>
          </a:p>
          <a:p>
            <a:pPr marL="0" indent="0">
              <a:buNone/>
            </a:pPr>
            <a:r>
              <a:rPr lang="en-US" dirty="0"/>
              <a:t>	</a:t>
            </a:r>
          </a:p>
        </p:txBody>
      </p:sp>
      <p:graphicFrame>
        <p:nvGraphicFramePr>
          <p:cNvPr id="4" name="Table 3">
            <a:extLst>
              <a:ext uri="{FF2B5EF4-FFF2-40B4-BE49-F238E27FC236}">
                <a16:creationId xmlns:a16="http://schemas.microsoft.com/office/drawing/2014/main" id="{EA01E08F-C34B-43A3-9A92-5D278EA29FD8}"/>
              </a:ext>
            </a:extLst>
          </p:cNvPr>
          <p:cNvGraphicFramePr>
            <a:graphicFrameLocks noGrp="1"/>
          </p:cNvGraphicFramePr>
          <p:nvPr>
            <p:extLst>
              <p:ext uri="{D42A27DB-BD31-4B8C-83A1-F6EECF244321}">
                <p14:modId xmlns:p14="http://schemas.microsoft.com/office/powerpoint/2010/main" val="1741027349"/>
              </p:ext>
            </p:extLst>
          </p:nvPr>
        </p:nvGraphicFramePr>
        <p:xfrm>
          <a:off x="768350" y="1610485"/>
          <a:ext cx="6800850" cy="4708906"/>
        </p:xfrm>
        <a:graphic>
          <a:graphicData uri="http://schemas.openxmlformats.org/drawingml/2006/table">
            <a:tbl>
              <a:tblPr firstRow="1" firstCol="1" bandRow="1">
                <a:tableStyleId>{5C22544A-7EE6-4342-B048-85BDC9FD1C3A}</a:tableStyleId>
              </a:tblPr>
              <a:tblGrid>
                <a:gridCol w="1524635">
                  <a:extLst>
                    <a:ext uri="{9D8B030D-6E8A-4147-A177-3AD203B41FA5}">
                      <a16:colId xmlns:a16="http://schemas.microsoft.com/office/drawing/2014/main" val="1543384922"/>
                    </a:ext>
                  </a:extLst>
                </a:gridCol>
                <a:gridCol w="1892935">
                  <a:extLst>
                    <a:ext uri="{9D8B030D-6E8A-4147-A177-3AD203B41FA5}">
                      <a16:colId xmlns:a16="http://schemas.microsoft.com/office/drawing/2014/main" val="433165942"/>
                    </a:ext>
                  </a:extLst>
                </a:gridCol>
                <a:gridCol w="1612900">
                  <a:extLst>
                    <a:ext uri="{9D8B030D-6E8A-4147-A177-3AD203B41FA5}">
                      <a16:colId xmlns:a16="http://schemas.microsoft.com/office/drawing/2014/main" val="2623159889"/>
                    </a:ext>
                  </a:extLst>
                </a:gridCol>
                <a:gridCol w="1770380">
                  <a:extLst>
                    <a:ext uri="{9D8B030D-6E8A-4147-A177-3AD203B41FA5}">
                      <a16:colId xmlns:a16="http://schemas.microsoft.com/office/drawing/2014/main" val="1061997435"/>
                    </a:ext>
                  </a:extLst>
                </a:gridCol>
              </a:tblGrid>
              <a:tr h="283210">
                <a:tc>
                  <a:txBody>
                    <a:bodyPr/>
                    <a:lstStyle/>
                    <a:p>
                      <a:pPr marL="0" marR="0" algn="ctr">
                        <a:lnSpc>
                          <a:spcPct val="120000"/>
                        </a:lnSpc>
                        <a:spcBef>
                          <a:spcPts val="600"/>
                        </a:spcBef>
                        <a:spcAft>
                          <a:spcPts val="0"/>
                        </a:spcAft>
                      </a:pPr>
                      <a:r>
                        <a:rPr lang="en-US" sz="1200">
                          <a:effectLst/>
                        </a:rPr>
                        <a:t>Coupling</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0"/>
                        </a:spcAft>
                      </a:pPr>
                      <a:r>
                        <a:rPr lang="en-US" sz="1200">
                          <a:effectLst/>
                        </a:rPr>
                        <a:t>Mô tả</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0"/>
                        </a:spcAft>
                      </a:pPr>
                      <a:r>
                        <a:rPr lang="en-US" sz="1200">
                          <a:effectLst/>
                        </a:rPr>
                        <a:t>Minh chứng</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0"/>
                        </a:spcAft>
                      </a:pPr>
                      <a:r>
                        <a:rPr lang="en-US" sz="1200">
                          <a:effectLst/>
                        </a:rPr>
                        <a:t>Giải thích</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14958731"/>
                  </a:ext>
                </a:extLst>
              </a:tr>
              <a:tr h="356870">
                <a:tc>
                  <a:txBody>
                    <a:bodyPr/>
                    <a:lstStyle/>
                    <a:p>
                      <a:pPr marL="342900" marR="0" lvl="0" indent="-342900" algn="just">
                        <a:lnSpc>
                          <a:spcPct val="120000"/>
                        </a:lnSpc>
                        <a:spcBef>
                          <a:spcPts val="600"/>
                        </a:spcBef>
                        <a:spcAft>
                          <a:spcPts val="600"/>
                        </a:spcAft>
                        <a:buFont typeface="+mj-lt"/>
                        <a:buAutoNum type="arabicPeriod"/>
                      </a:pPr>
                      <a:r>
                        <a:rPr lang="en-US" sz="1200">
                          <a:effectLst/>
                        </a:rPr>
                        <a:t>Uncoupled</a:t>
                      </a:r>
                      <a:endParaRPr lang="en-US" sz="1300">
                        <a:effectLst/>
                        <a:latin typeface="Cambria" panose="02040503050406030204" pitchFamily="18" charset="0"/>
                        <a:ea typeface="Times New Roman" panose="02020603050405020304" pitchFamily="18" charset="0"/>
                        <a:cs typeface=".VnTime"/>
                      </a:endParaRPr>
                    </a:p>
                  </a:txBody>
                  <a:tcPr marL="68580" marR="68580" marT="0" marB="0"/>
                </a:tc>
                <a:tc>
                  <a:txBody>
                    <a:bodyPr/>
                    <a:lstStyle/>
                    <a:p>
                      <a:pPr marL="0" marR="0" algn="just">
                        <a:lnSpc>
                          <a:spcPct val="120000"/>
                        </a:lnSpc>
                        <a:spcBef>
                          <a:spcPts val="600"/>
                        </a:spcBef>
                        <a:spcAft>
                          <a:spcPts val="0"/>
                        </a:spcAft>
                      </a:pPr>
                      <a:r>
                        <a:rPr lang="en-US" sz="1100">
                          <a:effectLst/>
                        </a:rPr>
                        <a:t>Cấp độ tốt nhất của Coupling, liên kết lỏng lẻo giữa các module. Ở đây, các lớp và phương thức không chia sẻ bất kỳ dữ liệu nào, độc lập hoàn toàn với nhau, chỉ đơn giản là lớp này sử dụng chức năng của lớp kia mà không phụ thuộc vào nhau.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r>
                        <a:rPr lang="en-US" sz="1100">
                          <a:effectLst/>
                        </a:rPr>
                        <a:t>Tiêu biểu là phần tương tác với Database. Trong Controller chỉ cần gọi ra các Interface tương ứng cần giao tiếp để thực hiện chức năng cần thiết. </a:t>
                      </a:r>
                      <a:endParaRPr lang="en-US" sz="1200">
                        <a:effectLst/>
                      </a:endParaRPr>
                    </a:p>
                    <a:p>
                      <a:pPr marL="0" marR="0" algn="just">
                        <a:lnSpc>
                          <a:spcPct val="120000"/>
                        </a:lnSpc>
                        <a:spcBef>
                          <a:spcPts val="600"/>
                        </a:spcBef>
                        <a:spcAft>
                          <a:spcPts val="0"/>
                        </a:spcAft>
                      </a:pPr>
                      <a:r>
                        <a:rPr lang="en-US" sz="1100">
                          <a:effectLst/>
                        </a:rPr>
                        <a:t>(Xem hình 17 bên dưới)</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r>
                        <a:rPr lang="en-US" sz="1100">
                          <a:effectLst/>
                        </a:rPr>
                        <a:t>Áp dụng nguyên lý Dependency Inversion vào để có được loosely coupling tốt nhất, Controller chỉ giao tiếp với các interface như BikeDao, StationDao,… trong khi việc thực thi các chức năng của các class này là một class khác mà ta có thể dễ dàng thay đổi chỉnh sửa mà không cần quan tâm đến class trong controller.</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6583673"/>
                  </a:ext>
                </a:extLst>
              </a:tr>
              <a:tr h="377190">
                <a:tc>
                  <a:txBody>
                    <a:bodyPr/>
                    <a:lstStyle/>
                    <a:p>
                      <a:pPr marL="342900" marR="0" lvl="0" indent="-342900" algn="just">
                        <a:lnSpc>
                          <a:spcPct val="120000"/>
                        </a:lnSpc>
                        <a:spcBef>
                          <a:spcPts val="600"/>
                        </a:spcBef>
                        <a:spcAft>
                          <a:spcPts val="600"/>
                        </a:spcAft>
                        <a:buFont typeface="+mj-lt"/>
                        <a:buAutoNum type="arabicPeriod"/>
                      </a:pPr>
                      <a:r>
                        <a:rPr lang="en-US" sz="1300">
                          <a:effectLst/>
                        </a:rPr>
                        <a:t>Data</a:t>
                      </a:r>
                      <a:endParaRPr lang="en-US" sz="1300">
                        <a:effectLst/>
                        <a:latin typeface="Cambria" panose="02040503050406030204" pitchFamily="18" charset="0"/>
                        <a:ea typeface="Times New Roman" panose="02020603050405020304" pitchFamily="18" charset="0"/>
                        <a:cs typeface=".VnTime"/>
                      </a:endParaRPr>
                    </a:p>
                  </a:txBody>
                  <a:tcPr marL="68580" marR="68580" marT="0" marB="0"/>
                </a:tc>
                <a:tc>
                  <a:txBody>
                    <a:bodyPr/>
                    <a:lstStyle/>
                    <a:p>
                      <a:pPr marL="0" marR="0" algn="just">
                        <a:lnSpc>
                          <a:spcPct val="120000"/>
                        </a:lnSpc>
                        <a:spcBef>
                          <a:spcPts val="600"/>
                        </a:spcBef>
                        <a:spcAft>
                          <a:spcPts val="0"/>
                        </a:spcAft>
                      </a:pPr>
                      <a:r>
                        <a:rPr lang="en-US" sz="1100">
                          <a:effectLst/>
                        </a:rPr>
                        <a:t>Khi A gọi B và truyền một giá trị hay một tập dữ liệu cần thiết cho B thì lúc này, A và B đang được ràng buộc về dữ liệu. Phần mềm đặc biệt được thiết kế nhiều bởi ràng buộc này.</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endParaRPr lang="vi-V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r>
                        <a:rPr lang="en-US" sz="1100" dirty="0" err="1">
                          <a:effectLst/>
                        </a:rPr>
                        <a:t>theo</a:t>
                      </a:r>
                      <a:r>
                        <a:rPr lang="en-US" sz="1100" dirty="0">
                          <a:effectLst/>
                        </a:rPr>
                        <a:t> </a:t>
                      </a:r>
                      <a:r>
                        <a:rPr lang="en-US" sz="1100" dirty="0" err="1">
                          <a:effectLst/>
                        </a:rPr>
                        <a:t>như</a:t>
                      </a:r>
                      <a:r>
                        <a:rPr lang="en-US" sz="1100" dirty="0">
                          <a:effectLst/>
                        </a:rPr>
                        <a:t> </a:t>
                      </a:r>
                      <a:r>
                        <a:rPr lang="en-US" sz="1100" dirty="0" err="1">
                          <a:effectLst/>
                        </a:rPr>
                        <a:t>hình</a:t>
                      </a:r>
                      <a:r>
                        <a:rPr lang="en-US" sz="1100" dirty="0">
                          <a:effectLst/>
                        </a:rPr>
                        <a:t> </a:t>
                      </a:r>
                      <a:r>
                        <a:rPr lang="en-US" sz="1100" dirty="0" err="1">
                          <a:effectLst/>
                        </a:rPr>
                        <a:t>minh</a:t>
                      </a:r>
                      <a:r>
                        <a:rPr lang="en-US" sz="1100" dirty="0">
                          <a:effectLst/>
                        </a:rPr>
                        <a:t> </a:t>
                      </a:r>
                      <a:r>
                        <a:rPr lang="en-US" sz="1100" dirty="0" err="1">
                          <a:effectLst/>
                        </a:rPr>
                        <a:t>chứng</a:t>
                      </a:r>
                      <a:r>
                        <a:rPr lang="en-US" sz="1100" dirty="0">
                          <a:effectLst/>
                        </a:rPr>
                        <a:t>, class </a:t>
                      </a:r>
                      <a:r>
                        <a:rPr lang="en-US" sz="1100" dirty="0" err="1">
                          <a:effectLst/>
                        </a:rPr>
                        <a:t>ReturnBikeController</a:t>
                      </a:r>
                      <a:r>
                        <a:rPr lang="en-US" sz="1100" dirty="0">
                          <a:effectLst/>
                        </a:rPr>
                        <a:t> </a:t>
                      </a:r>
                      <a:r>
                        <a:rPr lang="en-US" sz="1100" dirty="0" err="1">
                          <a:effectLst/>
                        </a:rPr>
                        <a:t>sẽ</a:t>
                      </a:r>
                      <a:r>
                        <a:rPr lang="en-US" sz="1100" dirty="0">
                          <a:effectLst/>
                        </a:rPr>
                        <a:t> </a:t>
                      </a:r>
                      <a:r>
                        <a:rPr lang="en-US" sz="1100" dirty="0" err="1">
                          <a:effectLst/>
                        </a:rPr>
                        <a:t>gọi</a:t>
                      </a:r>
                      <a:r>
                        <a:rPr lang="en-US" sz="1100" dirty="0">
                          <a:effectLst/>
                        </a:rPr>
                        <a:t> </a:t>
                      </a:r>
                      <a:r>
                        <a:rPr lang="en-US" sz="1100" dirty="0" err="1">
                          <a:effectLst/>
                        </a:rPr>
                        <a:t>phương</a:t>
                      </a:r>
                      <a:r>
                        <a:rPr lang="en-US" sz="1100" dirty="0">
                          <a:effectLst/>
                        </a:rPr>
                        <a:t> </a:t>
                      </a:r>
                      <a:r>
                        <a:rPr lang="en-US" sz="1100" dirty="0" err="1">
                          <a:effectLst/>
                        </a:rPr>
                        <a:t>thức</a:t>
                      </a:r>
                      <a:r>
                        <a:rPr lang="en-US" sz="1100" dirty="0">
                          <a:effectLst/>
                        </a:rPr>
                        <a:t> run() </a:t>
                      </a:r>
                      <a:r>
                        <a:rPr lang="en-US" sz="1100" dirty="0" err="1">
                          <a:effectLst/>
                        </a:rPr>
                        <a:t>và</a:t>
                      </a:r>
                      <a:r>
                        <a:rPr lang="en-US" sz="1100" dirty="0">
                          <a:effectLst/>
                        </a:rPr>
                        <a:t> </a:t>
                      </a:r>
                      <a:r>
                        <a:rPr lang="en-US" sz="1100" dirty="0" err="1">
                          <a:effectLst/>
                        </a:rPr>
                        <a:t>truyền</a:t>
                      </a:r>
                      <a:r>
                        <a:rPr lang="en-US" sz="1100" dirty="0">
                          <a:effectLst/>
                        </a:rPr>
                        <a:t> </a:t>
                      </a:r>
                      <a:r>
                        <a:rPr lang="en-US" sz="1100" dirty="0" err="1">
                          <a:effectLst/>
                        </a:rPr>
                        <a:t>vào</a:t>
                      </a:r>
                      <a:r>
                        <a:rPr lang="en-US" sz="1100" dirty="0">
                          <a:effectLst/>
                        </a:rPr>
                        <a:t> </a:t>
                      </a:r>
                      <a:r>
                        <a:rPr lang="en-US" sz="1100" dirty="0" err="1">
                          <a:effectLst/>
                        </a:rPr>
                        <a:t>các</a:t>
                      </a:r>
                      <a:r>
                        <a:rPr lang="en-US" sz="1100" dirty="0">
                          <a:effectLst/>
                        </a:rPr>
                        <a:t> </a:t>
                      </a:r>
                      <a:r>
                        <a:rPr lang="en-US" sz="1100" dirty="0" err="1">
                          <a:effectLst/>
                        </a:rPr>
                        <a:t>giá</a:t>
                      </a:r>
                      <a:r>
                        <a:rPr lang="en-US" sz="1100" dirty="0">
                          <a:effectLst/>
                        </a:rPr>
                        <a:t> </a:t>
                      </a:r>
                      <a:r>
                        <a:rPr lang="en-US" sz="1100" dirty="0" err="1">
                          <a:effectLst/>
                        </a:rPr>
                        <a:t>trị</a:t>
                      </a:r>
                      <a:r>
                        <a:rPr lang="en-US" sz="1100" dirty="0">
                          <a:effectLst/>
                        </a:rPr>
                        <a:t> </a:t>
                      </a:r>
                      <a:r>
                        <a:rPr lang="en-US" sz="1100" dirty="0" err="1">
                          <a:effectLst/>
                        </a:rPr>
                        <a:t>cần</a:t>
                      </a:r>
                      <a:r>
                        <a:rPr lang="en-US" sz="1100" dirty="0">
                          <a:effectLst/>
                        </a:rPr>
                        <a:t> </a:t>
                      </a:r>
                      <a:r>
                        <a:rPr lang="en-US" sz="1100" dirty="0" err="1">
                          <a:effectLst/>
                        </a:rPr>
                        <a:t>thiết</a:t>
                      </a:r>
                      <a:r>
                        <a:rPr lang="en-US" sz="1100" dirty="0">
                          <a:effectLst/>
                        </a:rPr>
                        <a:t> </a:t>
                      </a:r>
                      <a:r>
                        <a:rPr lang="en-US" sz="1100" dirty="0" err="1">
                          <a:effectLst/>
                        </a:rPr>
                        <a:t>để</a:t>
                      </a:r>
                      <a:r>
                        <a:rPr lang="en-US" sz="1100" dirty="0">
                          <a:effectLst/>
                        </a:rPr>
                        <a:t> </a:t>
                      </a:r>
                      <a:r>
                        <a:rPr lang="en-US" sz="1100" dirty="0" err="1">
                          <a:effectLst/>
                        </a:rPr>
                        <a:t>thực</a:t>
                      </a:r>
                      <a:r>
                        <a:rPr lang="en-US" sz="1100" dirty="0">
                          <a:effectLst/>
                        </a:rPr>
                        <a:t> </a:t>
                      </a:r>
                      <a:r>
                        <a:rPr lang="en-US" sz="1100" dirty="0" err="1">
                          <a:effectLst/>
                        </a:rPr>
                        <a:t>hiện</a:t>
                      </a:r>
                      <a:r>
                        <a:rPr lang="en-US" sz="1100" dirty="0">
                          <a:effectLst/>
                        </a:rPr>
                        <a:t> </a:t>
                      </a:r>
                      <a:r>
                        <a:rPr lang="en-US" sz="1100" dirty="0" err="1">
                          <a:effectLst/>
                        </a:rPr>
                        <a:t>chức</a:t>
                      </a:r>
                      <a:r>
                        <a:rPr lang="en-US" sz="1100" dirty="0">
                          <a:effectLst/>
                        </a:rPr>
                        <a:t> </a:t>
                      </a:r>
                      <a:r>
                        <a:rPr lang="en-US" sz="1100" dirty="0" err="1">
                          <a:effectLst/>
                        </a:rPr>
                        <a:t>năng</a:t>
                      </a:r>
                      <a:r>
                        <a:rPr lang="en-US" sz="1100" dirty="0">
                          <a:effectLst/>
                        </a:rPr>
                        <a:t> </a:t>
                      </a:r>
                      <a:r>
                        <a:rPr lang="en-US" sz="1100" dirty="0" err="1">
                          <a:effectLst/>
                        </a:rPr>
                        <a:t>tính</a:t>
                      </a:r>
                      <a:r>
                        <a:rPr lang="en-US" sz="1100" dirty="0">
                          <a:effectLst/>
                        </a:rPr>
                        <a:t> </a:t>
                      </a:r>
                      <a:r>
                        <a:rPr lang="en-US" sz="1100" dirty="0" err="1">
                          <a:effectLst/>
                        </a:rPr>
                        <a:t>phí</a:t>
                      </a:r>
                      <a:r>
                        <a:rPr lang="en-US" sz="1100" dirty="0">
                          <a:effectLst/>
                        </a:rPr>
                        <a:t> </a:t>
                      </a:r>
                      <a:r>
                        <a:rPr lang="en-US" sz="1100" dirty="0" err="1">
                          <a:effectLst/>
                        </a:rPr>
                        <a:t>thuê</a:t>
                      </a:r>
                      <a:r>
                        <a:rPr lang="en-US" sz="1100" dirty="0">
                          <a:effectLst/>
                        </a:rPr>
                        <a:t> </a:t>
                      </a:r>
                      <a:r>
                        <a:rPr lang="en-US" sz="1100" dirty="0" err="1">
                          <a:effectLst/>
                        </a:rPr>
                        <a:t>xe</a:t>
                      </a:r>
                      <a:r>
                        <a:rPr lang="en-US" sz="1100" dirty="0">
                          <a:effectLst/>
                        </a:rPr>
                        <a:t>. </a:t>
                      </a:r>
                      <a:r>
                        <a:rPr lang="en-US" sz="1100" dirty="0" err="1">
                          <a:effectLst/>
                        </a:rPr>
                        <a:t>Như</a:t>
                      </a:r>
                      <a:r>
                        <a:rPr lang="en-US" sz="1100" dirty="0">
                          <a:effectLst/>
                        </a:rPr>
                        <a:t> </a:t>
                      </a:r>
                      <a:r>
                        <a:rPr lang="en-US" sz="1100" dirty="0" err="1">
                          <a:effectLst/>
                        </a:rPr>
                        <a:t>vậy</a:t>
                      </a:r>
                      <a:r>
                        <a:rPr lang="en-US" sz="1100" dirty="0">
                          <a:effectLst/>
                        </a:rPr>
                        <a:t>, class </a:t>
                      </a:r>
                      <a:r>
                        <a:rPr lang="en-US" sz="1100" dirty="0" err="1">
                          <a:effectLst/>
                        </a:rPr>
                        <a:t>returnBikeController</a:t>
                      </a:r>
                      <a:r>
                        <a:rPr lang="en-US" sz="1100" dirty="0">
                          <a:effectLst/>
                        </a:rPr>
                        <a:t> </a:t>
                      </a:r>
                      <a:r>
                        <a:rPr lang="en-US" sz="1100" dirty="0" err="1">
                          <a:effectLst/>
                        </a:rPr>
                        <a:t>và</a:t>
                      </a:r>
                      <a:r>
                        <a:rPr lang="en-US" sz="1100" dirty="0">
                          <a:effectLst/>
                        </a:rPr>
                        <a:t> </a:t>
                      </a:r>
                      <a:r>
                        <a:rPr lang="en-US" sz="1100" dirty="0" err="1">
                          <a:effectLst/>
                        </a:rPr>
                        <a:t>phương</a:t>
                      </a:r>
                      <a:r>
                        <a:rPr lang="en-US" sz="1100" dirty="0">
                          <a:effectLst/>
                        </a:rPr>
                        <a:t> </a:t>
                      </a:r>
                      <a:r>
                        <a:rPr lang="en-US" sz="1100" dirty="0" err="1">
                          <a:effectLst/>
                        </a:rPr>
                        <a:t>thức</a:t>
                      </a:r>
                      <a:r>
                        <a:rPr lang="en-US" sz="1100" dirty="0">
                          <a:effectLst/>
                        </a:rPr>
                        <a:t> run() </a:t>
                      </a:r>
                      <a:r>
                        <a:rPr lang="en-US" sz="1100" dirty="0" err="1">
                          <a:effectLst/>
                        </a:rPr>
                        <a:t>ràng</a:t>
                      </a:r>
                      <a:r>
                        <a:rPr lang="en-US" sz="1100" dirty="0">
                          <a:effectLst/>
                        </a:rPr>
                        <a:t> </a:t>
                      </a:r>
                      <a:r>
                        <a:rPr lang="en-US" sz="1100" dirty="0" err="1">
                          <a:effectLst/>
                        </a:rPr>
                        <a:t>buộc</a:t>
                      </a:r>
                      <a:r>
                        <a:rPr lang="en-US" sz="1100" dirty="0">
                          <a:effectLst/>
                        </a:rPr>
                        <a:t> </a:t>
                      </a:r>
                      <a:r>
                        <a:rPr lang="en-US" sz="1100" dirty="0" err="1">
                          <a:effectLst/>
                        </a:rPr>
                        <a:t>nhau</a:t>
                      </a:r>
                      <a:r>
                        <a:rPr lang="en-US" sz="1100" dirty="0">
                          <a:effectLst/>
                        </a:rPr>
                        <a:t> </a:t>
                      </a:r>
                      <a:r>
                        <a:rPr lang="en-US" sz="1100" dirty="0" err="1">
                          <a:effectLst/>
                        </a:rPr>
                        <a:t>về</a:t>
                      </a:r>
                      <a:r>
                        <a:rPr lang="en-US" sz="1100" dirty="0">
                          <a:effectLst/>
                        </a:rPr>
                        <a:t> </a:t>
                      </a:r>
                      <a:r>
                        <a:rPr lang="en-US" sz="1100" dirty="0" err="1">
                          <a:effectLst/>
                        </a:rPr>
                        <a:t>dữ</a:t>
                      </a:r>
                      <a:r>
                        <a:rPr lang="en-US" sz="1100" dirty="0">
                          <a:effectLst/>
                        </a:rPr>
                        <a:t> </a:t>
                      </a:r>
                      <a:r>
                        <a:rPr lang="en-US" sz="1100" dirty="0" err="1">
                          <a:effectLst/>
                        </a:rPr>
                        <a:t>liệu</a:t>
                      </a:r>
                      <a:r>
                        <a:rPr lang="en-US" sz="1100" dirty="0">
                          <a:effectLst/>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75440142"/>
                  </a:ext>
                </a:extLst>
              </a:tr>
            </a:tbl>
          </a:graphicData>
        </a:graphic>
      </p:graphicFrame>
      <p:pic>
        <p:nvPicPr>
          <p:cNvPr id="9" name="Picture 3">
            <a:extLst>
              <a:ext uri="{FF2B5EF4-FFF2-40B4-BE49-F238E27FC236}">
                <a16:creationId xmlns:a16="http://schemas.microsoft.com/office/drawing/2014/main" id="{E8F0E761-78DE-4666-8789-77DD490778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3530" y="4307521"/>
            <a:ext cx="1809750" cy="85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098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Design Concept </a:t>
            </a:r>
          </a:p>
        </p:txBody>
      </p:sp>
      <p:sp>
        <p:nvSpPr>
          <p:cNvPr id="5" name="Content Placeholder 4">
            <a:extLst>
              <a:ext uri="{FF2B5EF4-FFF2-40B4-BE49-F238E27FC236}">
                <a16:creationId xmlns:a16="http://schemas.microsoft.com/office/drawing/2014/main" id="{5590CD5F-0AF2-420B-92CE-E31A96D5F65D}"/>
              </a:ext>
            </a:extLst>
          </p:cNvPr>
          <p:cNvSpPr>
            <a:spLocks noGrp="1"/>
          </p:cNvSpPr>
          <p:nvPr>
            <p:ph idx="1"/>
          </p:nvPr>
        </p:nvSpPr>
        <p:spPr>
          <a:xfrm>
            <a:off x="349250" y="1238248"/>
            <a:ext cx="8026400" cy="4902199"/>
          </a:xfrm>
        </p:spPr>
        <p:txBody>
          <a:bodyPr/>
          <a:lstStyle/>
          <a:p>
            <a:r>
              <a:rPr lang="en-US" dirty="0" err="1"/>
              <a:t>Cohension</a:t>
            </a:r>
            <a:endParaRPr lang="en-US" dirty="0"/>
          </a:p>
          <a:p>
            <a:pPr marL="0" indent="0">
              <a:buNone/>
            </a:pPr>
            <a:r>
              <a:rPr lang="en-US" dirty="0"/>
              <a:t>	</a:t>
            </a:r>
          </a:p>
        </p:txBody>
      </p:sp>
      <p:pic>
        <p:nvPicPr>
          <p:cNvPr id="9" name="Picture 3">
            <a:extLst>
              <a:ext uri="{FF2B5EF4-FFF2-40B4-BE49-F238E27FC236}">
                <a16:creationId xmlns:a16="http://schemas.microsoft.com/office/drawing/2014/main" id="{E8F0E761-78DE-4666-8789-77DD490778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3530" y="4307521"/>
            <a:ext cx="1809750" cy="857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897F3BE9-6867-43DA-B44E-F8136037D0EE}"/>
              </a:ext>
            </a:extLst>
          </p:cNvPr>
          <p:cNvGraphicFramePr>
            <a:graphicFrameLocks noGrp="1"/>
          </p:cNvGraphicFramePr>
          <p:nvPr/>
        </p:nvGraphicFramePr>
        <p:xfrm>
          <a:off x="1101725" y="2265045"/>
          <a:ext cx="6800850" cy="3099562"/>
        </p:xfrm>
        <a:graphic>
          <a:graphicData uri="http://schemas.openxmlformats.org/drawingml/2006/table">
            <a:tbl>
              <a:tblPr firstRow="1" firstCol="1" bandRow="1">
                <a:tableStyleId>{5C22544A-7EE6-4342-B048-85BDC9FD1C3A}</a:tableStyleId>
              </a:tblPr>
              <a:tblGrid>
                <a:gridCol w="1524635">
                  <a:extLst>
                    <a:ext uri="{9D8B030D-6E8A-4147-A177-3AD203B41FA5}">
                      <a16:colId xmlns:a16="http://schemas.microsoft.com/office/drawing/2014/main" val="3276522981"/>
                    </a:ext>
                  </a:extLst>
                </a:gridCol>
                <a:gridCol w="1892935">
                  <a:extLst>
                    <a:ext uri="{9D8B030D-6E8A-4147-A177-3AD203B41FA5}">
                      <a16:colId xmlns:a16="http://schemas.microsoft.com/office/drawing/2014/main" val="1403425903"/>
                    </a:ext>
                  </a:extLst>
                </a:gridCol>
                <a:gridCol w="1612900">
                  <a:extLst>
                    <a:ext uri="{9D8B030D-6E8A-4147-A177-3AD203B41FA5}">
                      <a16:colId xmlns:a16="http://schemas.microsoft.com/office/drawing/2014/main" val="1868298673"/>
                    </a:ext>
                  </a:extLst>
                </a:gridCol>
                <a:gridCol w="1770380">
                  <a:extLst>
                    <a:ext uri="{9D8B030D-6E8A-4147-A177-3AD203B41FA5}">
                      <a16:colId xmlns:a16="http://schemas.microsoft.com/office/drawing/2014/main" val="3530104394"/>
                    </a:ext>
                  </a:extLst>
                </a:gridCol>
              </a:tblGrid>
              <a:tr h="283210">
                <a:tc>
                  <a:txBody>
                    <a:bodyPr/>
                    <a:lstStyle/>
                    <a:p>
                      <a:pPr marL="0" marR="0" algn="ctr">
                        <a:lnSpc>
                          <a:spcPct val="120000"/>
                        </a:lnSpc>
                        <a:spcBef>
                          <a:spcPts val="600"/>
                        </a:spcBef>
                        <a:spcAft>
                          <a:spcPts val="0"/>
                        </a:spcAft>
                      </a:pPr>
                      <a:r>
                        <a:rPr lang="en-US" sz="1200">
                          <a:effectLst/>
                        </a:rPr>
                        <a:t>Cohension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0"/>
                        </a:spcAft>
                      </a:pPr>
                      <a:r>
                        <a:rPr lang="en-US" sz="1200">
                          <a:effectLst/>
                        </a:rPr>
                        <a:t>Mô tả</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0"/>
                        </a:spcAft>
                      </a:pPr>
                      <a:r>
                        <a:rPr lang="en-US" sz="1200">
                          <a:effectLst/>
                        </a:rPr>
                        <a:t>Minh chứng</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0"/>
                        </a:spcAft>
                      </a:pPr>
                      <a:r>
                        <a:rPr lang="en-US" sz="1200">
                          <a:effectLst/>
                        </a:rPr>
                        <a:t>Giải thích</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20749762"/>
                  </a:ext>
                </a:extLst>
              </a:tr>
              <a:tr h="356870">
                <a:tc>
                  <a:txBody>
                    <a:bodyPr/>
                    <a:lstStyle/>
                    <a:p>
                      <a:pPr marL="342900" marR="0" lvl="0" indent="-342900" algn="just">
                        <a:lnSpc>
                          <a:spcPct val="120000"/>
                        </a:lnSpc>
                        <a:spcBef>
                          <a:spcPts val="600"/>
                        </a:spcBef>
                        <a:spcAft>
                          <a:spcPts val="600"/>
                        </a:spcAft>
                        <a:buFont typeface="+mj-lt"/>
                        <a:buAutoNum type="arabicPeriod"/>
                      </a:pPr>
                      <a:r>
                        <a:rPr lang="en-US" sz="1200">
                          <a:effectLst/>
                        </a:rPr>
                        <a:t>Functional</a:t>
                      </a:r>
                      <a:endParaRPr lang="en-US" sz="1300">
                        <a:effectLst/>
                        <a:latin typeface="Cambria" panose="02040503050406030204" pitchFamily="18" charset="0"/>
                        <a:ea typeface="Times New Roman" panose="02020603050405020304" pitchFamily="18" charset="0"/>
                        <a:cs typeface=".VnTime"/>
                      </a:endParaRPr>
                    </a:p>
                  </a:txBody>
                  <a:tcPr marL="68580" marR="68580" marT="0" marB="0"/>
                </a:tc>
                <a:tc>
                  <a:txBody>
                    <a:bodyPr/>
                    <a:lstStyle/>
                    <a:p>
                      <a:pPr marL="0" marR="0" algn="just">
                        <a:lnSpc>
                          <a:spcPct val="120000"/>
                        </a:lnSpc>
                        <a:spcBef>
                          <a:spcPts val="600"/>
                        </a:spcBef>
                        <a:spcAft>
                          <a:spcPts val="0"/>
                        </a:spcAft>
                      </a:pPr>
                      <a:r>
                        <a:rPr lang="en-US" sz="1100">
                          <a:effectLst/>
                        </a:rPr>
                        <a:t>Nhiệm vụ của từng module, từng lớp được tách ra rõ ràng, và cụ thể.</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r>
                        <a:rPr lang="en-US" sz="1100">
                          <a:effectLst/>
                        </a:rPr>
                        <a:t>Chức năng tính phí thuê xe, hiểu thị Alert thông báo cho người dùng. (xem hình 18)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r>
                        <a:rPr lang="en-US" sz="1100">
                          <a:effectLst/>
                        </a:rPr>
                        <a:t>Các chức năng con này được tách riêng ra thành một class để có thể dễ dàng nhận biết, thay đổi chức năng.</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7534568"/>
                  </a:ext>
                </a:extLst>
              </a:tr>
              <a:tr h="377190">
                <a:tc>
                  <a:txBody>
                    <a:bodyPr/>
                    <a:lstStyle/>
                    <a:p>
                      <a:pPr marL="342900" marR="0" lvl="0" indent="-342900" algn="just">
                        <a:lnSpc>
                          <a:spcPct val="120000"/>
                        </a:lnSpc>
                        <a:spcBef>
                          <a:spcPts val="600"/>
                        </a:spcBef>
                        <a:spcAft>
                          <a:spcPts val="600"/>
                        </a:spcAft>
                        <a:buFont typeface="+mj-lt"/>
                        <a:buAutoNum type="arabicPeriod"/>
                      </a:pPr>
                      <a:r>
                        <a:rPr lang="en-US" sz="1300">
                          <a:effectLst/>
                        </a:rPr>
                        <a:t>Sequential</a:t>
                      </a:r>
                      <a:endParaRPr lang="en-US" sz="1300">
                        <a:effectLst/>
                        <a:latin typeface="Cambria" panose="02040503050406030204" pitchFamily="18" charset="0"/>
                        <a:ea typeface="Times New Roman" panose="02020603050405020304" pitchFamily="18" charset="0"/>
                        <a:cs typeface=".VnTime"/>
                      </a:endParaRPr>
                    </a:p>
                  </a:txBody>
                  <a:tcPr marL="68580" marR="68580" marT="0" marB="0"/>
                </a:tc>
                <a:tc>
                  <a:txBody>
                    <a:bodyPr/>
                    <a:lstStyle/>
                    <a:p>
                      <a:pPr marL="0" marR="0" algn="just">
                        <a:lnSpc>
                          <a:spcPct val="120000"/>
                        </a:lnSpc>
                        <a:spcBef>
                          <a:spcPts val="600"/>
                        </a:spcBef>
                        <a:spcAft>
                          <a:spcPts val="0"/>
                        </a:spcAft>
                      </a:pPr>
                      <a:r>
                        <a:rPr lang="en-US" sz="1100">
                          <a:effectLst/>
                        </a:rPr>
                        <a:t>Các phần tử con được nhóm lại khi mà đầu ra của phần tử này là đầu vào của phần tử khác.</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r>
                        <a:rPr lang="en-US" sz="1100">
                          <a:effectLst/>
                        </a:rPr>
                        <a:t>Bên trong phương thức returnBike(station) có 1 loạt các hàm con được gọi và kết quả của các hàm trước được sử dụng như đầu vào của hàm tiếp theo.</a:t>
                      </a:r>
                      <a:endParaRPr lang="en-US" sz="1200">
                        <a:effectLst/>
                      </a:endParaRPr>
                    </a:p>
                    <a:p>
                      <a:pPr marL="0" marR="0" algn="just">
                        <a:lnSpc>
                          <a:spcPct val="120000"/>
                        </a:lnSpc>
                        <a:spcBef>
                          <a:spcPts val="600"/>
                        </a:spcBef>
                        <a:spcAft>
                          <a:spcPts val="0"/>
                        </a:spcAft>
                      </a:pPr>
                      <a:r>
                        <a:rPr lang="en-US" sz="1100">
                          <a:effectLst/>
                        </a:rPr>
                        <a:t>(xem hình 19)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r>
                        <a:rPr lang="en-US" sz="1100" dirty="0" err="1">
                          <a:effectLst/>
                        </a:rPr>
                        <a:t>Một</a:t>
                      </a:r>
                      <a:r>
                        <a:rPr lang="en-US" sz="1100" dirty="0">
                          <a:effectLst/>
                        </a:rPr>
                        <a:t> </a:t>
                      </a:r>
                      <a:r>
                        <a:rPr lang="en-US" sz="1100" dirty="0" err="1">
                          <a:effectLst/>
                        </a:rPr>
                        <a:t>loạt</a:t>
                      </a:r>
                      <a:r>
                        <a:rPr lang="en-US" sz="1100" dirty="0">
                          <a:effectLst/>
                        </a:rPr>
                        <a:t> </a:t>
                      </a:r>
                      <a:r>
                        <a:rPr lang="en-US" sz="1100" dirty="0" err="1">
                          <a:effectLst/>
                        </a:rPr>
                        <a:t>các</a:t>
                      </a:r>
                      <a:r>
                        <a:rPr lang="en-US" sz="1100" dirty="0">
                          <a:effectLst/>
                        </a:rPr>
                        <a:t> </a:t>
                      </a:r>
                      <a:r>
                        <a:rPr lang="en-US" sz="1100" dirty="0" err="1">
                          <a:effectLst/>
                        </a:rPr>
                        <a:t>hành</a:t>
                      </a:r>
                      <a:r>
                        <a:rPr lang="en-US" sz="1100" dirty="0">
                          <a:effectLst/>
                        </a:rPr>
                        <a:t> </a:t>
                      </a:r>
                      <a:r>
                        <a:rPr lang="en-US" sz="1100" dirty="0" err="1">
                          <a:effectLst/>
                        </a:rPr>
                        <a:t>động</a:t>
                      </a:r>
                      <a:r>
                        <a:rPr lang="en-US" sz="1100" dirty="0">
                          <a:effectLst/>
                        </a:rPr>
                        <a:t> </a:t>
                      </a:r>
                      <a:r>
                        <a:rPr lang="en-US" sz="1100" dirty="0" err="1">
                          <a:effectLst/>
                        </a:rPr>
                        <a:t>xảy</a:t>
                      </a:r>
                      <a:r>
                        <a:rPr lang="en-US" sz="1100" dirty="0">
                          <a:effectLst/>
                        </a:rPr>
                        <a:t> ra </a:t>
                      </a:r>
                      <a:r>
                        <a:rPr lang="en-US" sz="1100" dirty="0" err="1">
                          <a:effectLst/>
                        </a:rPr>
                        <a:t>theo</a:t>
                      </a:r>
                      <a:r>
                        <a:rPr lang="en-US" sz="1100" dirty="0">
                          <a:effectLst/>
                        </a:rPr>
                        <a:t> </a:t>
                      </a:r>
                      <a:r>
                        <a:rPr lang="en-US" sz="1100" dirty="0" err="1">
                          <a:effectLst/>
                        </a:rPr>
                        <a:t>trình</a:t>
                      </a:r>
                      <a:r>
                        <a:rPr lang="en-US" sz="1100" dirty="0">
                          <a:effectLst/>
                        </a:rPr>
                        <a:t> </a:t>
                      </a:r>
                      <a:r>
                        <a:rPr lang="en-US" sz="1100" dirty="0" err="1">
                          <a:effectLst/>
                        </a:rPr>
                        <a:t>tư</a:t>
                      </a:r>
                      <a:r>
                        <a:rPr lang="en-US" sz="1100" dirty="0">
                          <a:effectLst/>
                        </a:rPr>
                        <a:t> </a:t>
                      </a:r>
                      <a:r>
                        <a:rPr lang="en-US" sz="1100" dirty="0" err="1">
                          <a:effectLst/>
                        </a:rPr>
                        <a:t>được</a:t>
                      </a:r>
                      <a:r>
                        <a:rPr lang="en-US" sz="1100" dirty="0">
                          <a:effectLst/>
                        </a:rPr>
                        <a:t> </a:t>
                      </a:r>
                      <a:r>
                        <a:rPr lang="en-US" sz="1100" dirty="0" err="1">
                          <a:effectLst/>
                        </a:rPr>
                        <a:t>gọi</a:t>
                      </a:r>
                      <a:r>
                        <a:rPr lang="en-US" sz="1100" dirty="0">
                          <a:effectLst/>
                        </a:rPr>
                        <a:t> ra </a:t>
                      </a:r>
                      <a:r>
                        <a:rPr lang="en-US" sz="1100" dirty="0" err="1">
                          <a:effectLst/>
                        </a:rPr>
                        <a:t>bên</a:t>
                      </a:r>
                      <a:r>
                        <a:rPr lang="en-US" sz="1100" dirty="0">
                          <a:effectLst/>
                        </a:rPr>
                        <a:t> </a:t>
                      </a:r>
                      <a:r>
                        <a:rPr lang="en-US" sz="1100" dirty="0" err="1">
                          <a:effectLst/>
                        </a:rPr>
                        <a:t>trong</a:t>
                      </a:r>
                      <a:r>
                        <a:rPr lang="en-US" sz="1100" dirty="0">
                          <a:effectLst/>
                        </a:rPr>
                        <a:t> module </a:t>
                      </a:r>
                      <a:r>
                        <a:rPr lang="en-US" sz="1100" dirty="0" err="1">
                          <a:effectLst/>
                        </a:rPr>
                        <a:t>returnBike</a:t>
                      </a:r>
                      <a:r>
                        <a:rPr lang="en-US" sz="1100" dirty="0">
                          <a:effectLst/>
                        </a:rPr>
                        <a:t>, </a:t>
                      </a:r>
                      <a:r>
                        <a:rPr lang="en-US" sz="1100" dirty="0" err="1">
                          <a:effectLst/>
                        </a:rPr>
                        <a:t>các</a:t>
                      </a:r>
                      <a:r>
                        <a:rPr lang="en-US" sz="1100" dirty="0">
                          <a:effectLst/>
                        </a:rPr>
                        <a:t> </a:t>
                      </a:r>
                      <a:r>
                        <a:rPr lang="en-US" sz="1100" dirty="0" err="1">
                          <a:effectLst/>
                        </a:rPr>
                        <a:t>hành</a:t>
                      </a:r>
                      <a:r>
                        <a:rPr lang="en-US" sz="1100" dirty="0">
                          <a:effectLst/>
                        </a:rPr>
                        <a:t> </a:t>
                      </a:r>
                      <a:r>
                        <a:rPr lang="en-US" sz="1100" dirty="0" err="1">
                          <a:effectLst/>
                        </a:rPr>
                        <a:t>động</a:t>
                      </a:r>
                      <a:r>
                        <a:rPr lang="en-US" sz="1100" dirty="0">
                          <a:effectLst/>
                        </a:rPr>
                        <a:t> </a:t>
                      </a:r>
                      <a:r>
                        <a:rPr lang="en-US" sz="1100" dirty="0" err="1">
                          <a:effectLst/>
                        </a:rPr>
                        <a:t>này</a:t>
                      </a:r>
                      <a:r>
                        <a:rPr lang="en-US" sz="1100" dirty="0">
                          <a:effectLst/>
                        </a:rPr>
                        <a:t> </a:t>
                      </a:r>
                      <a:r>
                        <a:rPr lang="en-US" sz="1100" dirty="0" err="1">
                          <a:effectLst/>
                        </a:rPr>
                        <a:t>là</a:t>
                      </a:r>
                      <a:r>
                        <a:rPr lang="en-US" sz="1100" dirty="0">
                          <a:effectLst/>
                        </a:rPr>
                        <a:t> </a:t>
                      </a:r>
                      <a:r>
                        <a:rPr lang="en-US" sz="1100" dirty="0" err="1">
                          <a:effectLst/>
                        </a:rPr>
                        <a:t>các</a:t>
                      </a:r>
                      <a:r>
                        <a:rPr lang="en-US" sz="1100" dirty="0">
                          <a:effectLst/>
                        </a:rPr>
                        <a:t> </a:t>
                      </a:r>
                      <a:r>
                        <a:rPr lang="en-US" sz="1100" dirty="0" err="1">
                          <a:effectLst/>
                        </a:rPr>
                        <a:t>phương</a:t>
                      </a:r>
                      <a:r>
                        <a:rPr lang="en-US" sz="1100" dirty="0">
                          <a:effectLst/>
                        </a:rPr>
                        <a:t> </a:t>
                      </a:r>
                      <a:r>
                        <a:rPr lang="en-US" sz="1100" dirty="0" err="1">
                          <a:effectLst/>
                        </a:rPr>
                        <a:t>thức</a:t>
                      </a:r>
                      <a:r>
                        <a:rPr lang="en-US" sz="1100" dirty="0">
                          <a:effectLst/>
                        </a:rPr>
                        <a:t> </a:t>
                      </a:r>
                      <a:r>
                        <a:rPr lang="en-US" sz="1100" dirty="0" err="1">
                          <a:effectLst/>
                        </a:rPr>
                        <a:t>có</a:t>
                      </a:r>
                      <a:r>
                        <a:rPr lang="en-US" sz="1100" dirty="0">
                          <a:effectLst/>
                        </a:rPr>
                        <a:t> </a:t>
                      </a:r>
                      <a:r>
                        <a:rPr lang="en-US" sz="1100" dirty="0" err="1">
                          <a:effectLst/>
                        </a:rPr>
                        <a:t>đầu</a:t>
                      </a:r>
                      <a:r>
                        <a:rPr lang="en-US" sz="1100" dirty="0">
                          <a:effectLst/>
                        </a:rPr>
                        <a:t> </a:t>
                      </a:r>
                      <a:r>
                        <a:rPr lang="en-US" sz="1100" dirty="0" err="1">
                          <a:effectLst/>
                        </a:rPr>
                        <a:t>vào</a:t>
                      </a:r>
                      <a:r>
                        <a:rPr lang="en-US" sz="1100" dirty="0">
                          <a:effectLst/>
                        </a:rPr>
                        <a:t> </a:t>
                      </a:r>
                      <a:r>
                        <a:rPr lang="en-US" sz="1100" dirty="0" err="1">
                          <a:effectLst/>
                        </a:rPr>
                        <a:t>và</a:t>
                      </a:r>
                      <a:r>
                        <a:rPr lang="en-US" sz="1100" dirty="0">
                          <a:effectLst/>
                        </a:rPr>
                        <a:t> </a:t>
                      </a:r>
                      <a:r>
                        <a:rPr lang="en-US" sz="1100" dirty="0" err="1">
                          <a:effectLst/>
                        </a:rPr>
                        <a:t>đầu</a:t>
                      </a:r>
                      <a:r>
                        <a:rPr lang="en-US" sz="1100" dirty="0">
                          <a:effectLst/>
                        </a:rPr>
                        <a:t> ra </a:t>
                      </a:r>
                      <a:r>
                        <a:rPr lang="en-US" sz="1100" dirty="0" err="1">
                          <a:effectLst/>
                        </a:rPr>
                        <a:t>cụ</a:t>
                      </a:r>
                      <a:r>
                        <a:rPr lang="en-US" sz="1100" dirty="0">
                          <a:effectLst/>
                        </a:rPr>
                        <a:t> </a:t>
                      </a:r>
                      <a:r>
                        <a:rPr lang="en-US" sz="1100" dirty="0" err="1">
                          <a:effectLst/>
                        </a:rPr>
                        <a:t>thể</a:t>
                      </a:r>
                      <a:r>
                        <a:rPr lang="en-US" sz="1100" dirty="0">
                          <a:effectLst/>
                        </a:rPr>
                        <a:t>, </a:t>
                      </a:r>
                      <a:r>
                        <a:rPr lang="en-US" sz="1100" dirty="0" err="1">
                          <a:effectLst/>
                        </a:rPr>
                        <a:t>có</a:t>
                      </a:r>
                      <a:r>
                        <a:rPr lang="en-US" sz="1100" dirty="0">
                          <a:effectLst/>
                        </a:rPr>
                        <a:t> </a:t>
                      </a:r>
                      <a:r>
                        <a:rPr lang="en-US" sz="1100" dirty="0" err="1">
                          <a:effectLst/>
                        </a:rPr>
                        <a:t>tên</a:t>
                      </a:r>
                      <a:r>
                        <a:rPr lang="en-US" sz="1100" dirty="0">
                          <a:effectLst/>
                        </a:rPr>
                        <a:t> </a:t>
                      </a:r>
                      <a:r>
                        <a:rPr lang="en-US" sz="1100" dirty="0" err="1">
                          <a:effectLst/>
                        </a:rPr>
                        <a:t>nói</a:t>
                      </a:r>
                      <a:r>
                        <a:rPr lang="en-US" sz="1100" dirty="0">
                          <a:effectLst/>
                        </a:rPr>
                        <a:t> </a:t>
                      </a:r>
                      <a:r>
                        <a:rPr lang="en-US" sz="1100" dirty="0" err="1">
                          <a:effectLst/>
                        </a:rPr>
                        <a:t>lên</a:t>
                      </a:r>
                      <a:r>
                        <a:rPr lang="en-US" sz="1100" dirty="0">
                          <a:effectLst/>
                        </a:rPr>
                        <a:t> </a:t>
                      </a:r>
                      <a:r>
                        <a:rPr lang="en-US" sz="1100" dirty="0" err="1">
                          <a:effectLst/>
                        </a:rPr>
                        <a:t>rõ</a:t>
                      </a:r>
                      <a:r>
                        <a:rPr lang="en-US" sz="1100" dirty="0">
                          <a:effectLst/>
                        </a:rPr>
                        <a:t> </a:t>
                      </a:r>
                      <a:r>
                        <a:rPr lang="en-US" sz="1100" dirty="0" err="1">
                          <a:effectLst/>
                        </a:rPr>
                        <a:t>ràng</a:t>
                      </a:r>
                      <a:r>
                        <a:rPr lang="en-US" sz="1100" dirty="0">
                          <a:effectLst/>
                        </a:rPr>
                        <a:t> </a:t>
                      </a:r>
                      <a:r>
                        <a:rPr lang="en-US" sz="1100" dirty="0" err="1">
                          <a:effectLst/>
                        </a:rPr>
                        <a:t>chức</a:t>
                      </a:r>
                      <a:r>
                        <a:rPr lang="en-US" sz="1100" dirty="0">
                          <a:effectLst/>
                        </a:rPr>
                        <a:t> </a:t>
                      </a:r>
                      <a:r>
                        <a:rPr lang="en-US" sz="1100" dirty="0" err="1">
                          <a:effectLst/>
                        </a:rPr>
                        <a:t>năng</a:t>
                      </a:r>
                      <a:r>
                        <a:rPr lang="en-US" sz="1100" dirty="0">
                          <a:effectLst/>
                        </a:rPr>
                        <a:t>, </a:t>
                      </a:r>
                      <a:r>
                        <a:rPr lang="en-US" sz="1100" dirty="0" err="1">
                          <a:effectLst/>
                        </a:rPr>
                        <a:t>nhiệm</a:t>
                      </a:r>
                      <a:r>
                        <a:rPr lang="en-US" sz="1100" dirty="0">
                          <a:effectLst/>
                        </a:rPr>
                        <a:t> </a:t>
                      </a:r>
                      <a:r>
                        <a:rPr lang="en-US" sz="1100" dirty="0" err="1">
                          <a:effectLst/>
                        </a:rPr>
                        <a:t>vụ</a:t>
                      </a:r>
                      <a:r>
                        <a:rPr lang="en-US" sz="1100" dirty="0">
                          <a:effectLst/>
                        </a:rPr>
                        <a:t> </a:t>
                      </a:r>
                      <a:r>
                        <a:rPr lang="en-US" sz="1100" dirty="0" err="1">
                          <a:effectLst/>
                        </a:rPr>
                        <a:t>của</a:t>
                      </a:r>
                      <a:r>
                        <a:rPr lang="en-US" sz="1100" dirty="0">
                          <a:effectLst/>
                        </a:rPr>
                        <a:t> </a:t>
                      </a:r>
                      <a:r>
                        <a:rPr lang="en-US" sz="1100" dirty="0" err="1">
                          <a:effectLst/>
                        </a:rPr>
                        <a:t>từng</a:t>
                      </a:r>
                      <a:r>
                        <a:rPr lang="en-US" sz="1100" dirty="0">
                          <a:effectLst/>
                        </a:rPr>
                        <a:t> </a:t>
                      </a:r>
                      <a:r>
                        <a:rPr lang="en-US" sz="1100" dirty="0" err="1">
                          <a:effectLst/>
                        </a:rPr>
                        <a:t>hành</a:t>
                      </a:r>
                      <a:r>
                        <a:rPr lang="en-US" sz="1100" dirty="0">
                          <a:effectLst/>
                        </a:rPr>
                        <a:t> </a:t>
                      </a:r>
                      <a:r>
                        <a:rPr lang="en-US" sz="1100" dirty="0" err="1">
                          <a:effectLst/>
                        </a:rPr>
                        <a:t>động</a:t>
                      </a:r>
                      <a:r>
                        <a:rPr lang="en-US" sz="1100" dirty="0">
                          <a:effectLst/>
                        </a:rPr>
                        <a:t> </a:t>
                      </a:r>
                      <a:r>
                        <a:rPr lang="en-US" sz="1100" dirty="0" err="1">
                          <a:effectLst/>
                        </a:rPr>
                        <a:t>giúp</a:t>
                      </a:r>
                      <a:r>
                        <a:rPr lang="en-US" sz="1100" dirty="0">
                          <a:effectLst/>
                        </a:rPr>
                        <a:t> </a:t>
                      </a:r>
                      <a:r>
                        <a:rPr lang="en-US" sz="1100" dirty="0" err="1">
                          <a:effectLst/>
                        </a:rPr>
                        <a:t>chương</a:t>
                      </a:r>
                      <a:r>
                        <a:rPr lang="en-US" sz="1100" dirty="0">
                          <a:effectLst/>
                        </a:rPr>
                        <a:t> </a:t>
                      </a:r>
                      <a:r>
                        <a:rPr lang="en-US" sz="1100" dirty="0" err="1">
                          <a:effectLst/>
                        </a:rPr>
                        <a:t>trình</a:t>
                      </a:r>
                      <a:r>
                        <a:rPr lang="en-US" sz="1100" dirty="0">
                          <a:effectLst/>
                        </a:rPr>
                        <a:t> </a:t>
                      </a:r>
                      <a:r>
                        <a:rPr lang="en-US" sz="1100" dirty="0" err="1">
                          <a:effectLst/>
                        </a:rPr>
                        <a:t>dễ</a:t>
                      </a:r>
                      <a:r>
                        <a:rPr lang="en-US" sz="1100" dirty="0">
                          <a:effectLst/>
                        </a:rPr>
                        <a:t> </a:t>
                      </a:r>
                      <a:r>
                        <a:rPr lang="en-US" sz="1100" dirty="0" err="1">
                          <a:effectLst/>
                        </a:rPr>
                        <a:t>đọc</a:t>
                      </a:r>
                      <a:r>
                        <a:rPr lang="en-US" sz="1100" dirty="0">
                          <a:effectLst/>
                        </a:rPr>
                        <a:t>, </a:t>
                      </a:r>
                      <a:r>
                        <a:rPr lang="en-US" sz="1100" dirty="0" err="1">
                          <a:effectLst/>
                        </a:rPr>
                        <a:t>dễ</a:t>
                      </a:r>
                      <a:r>
                        <a:rPr lang="en-US" sz="1100" dirty="0">
                          <a:effectLst/>
                        </a:rPr>
                        <a:t> </a:t>
                      </a:r>
                      <a:r>
                        <a:rPr lang="en-US" sz="1100" dirty="0" err="1">
                          <a:effectLst/>
                        </a:rPr>
                        <a:t>bảo</a:t>
                      </a:r>
                      <a:r>
                        <a:rPr lang="en-US" sz="1100" dirty="0">
                          <a:effectLst/>
                        </a:rPr>
                        <a:t> </a:t>
                      </a:r>
                      <a:r>
                        <a:rPr lang="en-US" sz="1100" dirty="0" err="1">
                          <a:effectLst/>
                        </a:rPr>
                        <a:t>trì</a:t>
                      </a:r>
                      <a:r>
                        <a:rPr lang="en-US" sz="1100" dirty="0">
                          <a:effectLst/>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21317140"/>
                  </a:ext>
                </a:extLst>
              </a:tr>
            </a:tbl>
          </a:graphicData>
        </a:graphic>
      </p:graphicFrame>
    </p:spTree>
    <p:extLst>
      <p:ext uri="{BB962C8B-B14F-4D97-AF65-F5344CB8AC3E}">
        <p14:creationId xmlns:p14="http://schemas.microsoft.com/office/powerpoint/2010/main" val="2760678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Design Principles - SOLID</a:t>
            </a:r>
          </a:p>
        </p:txBody>
      </p:sp>
      <p:sp>
        <p:nvSpPr>
          <p:cNvPr id="5" name="Content Placeholder 4">
            <a:extLst>
              <a:ext uri="{FF2B5EF4-FFF2-40B4-BE49-F238E27FC236}">
                <a16:creationId xmlns:a16="http://schemas.microsoft.com/office/drawing/2014/main" id="{5590CD5F-0AF2-420B-92CE-E31A96D5F65D}"/>
              </a:ext>
            </a:extLst>
          </p:cNvPr>
          <p:cNvSpPr>
            <a:spLocks noGrp="1"/>
          </p:cNvSpPr>
          <p:nvPr>
            <p:ph idx="1"/>
          </p:nvPr>
        </p:nvSpPr>
        <p:spPr>
          <a:xfrm>
            <a:off x="349250" y="1238248"/>
            <a:ext cx="8026400" cy="4902199"/>
          </a:xfrm>
        </p:spPr>
        <p:txBody>
          <a:bodyPr/>
          <a:lstStyle/>
          <a:p>
            <a:r>
              <a:rPr lang="en-US" i="1" dirty="0"/>
              <a:t>Single responsibility principle</a:t>
            </a:r>
            <a:endParaRPr lang="en-US" dirty="0"/>
          </a:p>
          <a:p>
            <a:r>
              <a:rPr lang="en-US" i="1" dirty="0"/>
              <a:t>Open/closed principle</a:t>
            </a:r>
            <a:endParaRPr lang="en-US" dirty="0"/>
          </a:p>
          <a:p>
            <a:r>
              <a:rPr lang="en-US" i="1" dirty="0" err="1"/>
              <a:t>Liskov</a:t>
            </a:r>
            <a:r>
              <a:rPr lang="en-US" i="1" dirty="0"/>
              <a:t> substitution principle </a:t>
            </a:r>
            <a:endParaRPr lang="en-US" dirty="0"/>
          </a:p>
          <a:p>
            <a:r>
              <a:rPr lang="en-US" i="1" dirty="0"/>
              <a:t>Interface segregation principle</a:t>
            </a:r>
          </a:p>
          <a:p>
            <a:pPr marL="0" indent="0">
              <a:buNone/>
            </a:pPr>
            <a:endParaRPr lang="en-US" dirty="0"/>
          </a:p>
          <a:p>
            <a:pPr marL="0" indent="0">
              <a:buNone/>
            </a:pPr>
            <a:endParaRPr lang="en-US" dirty="0"/>
          </a:p>
          <a:p>
            <a:pPr marL="0" indent="0">
              <a:buNone/>
            </a:pPr>
            <a:endParaRPr lang="en-US" dirty="0"/>
          </a:p>
          <a:p>
            <a:r>
              <a:rPr lang="en-US" i="1" dirty="0"/>
              <a:t>Dependency inversion principle</a:t>
            </a:r>
            <a:endParaRPr lang="en-US" dirty="0"/>
          </a:p>
          <a:p>
            <a:endParaRPr lang="en-US" dirty="0"/>
          </a:p>
        </p:txBody>
      </p:sp>
      <p:pic>
        <p:nvPicPr>
          <p:cNvPr id="17" name="Picture 16">
            <a:extLst>
              <a:ext uri="{FF2B5EF4-FFF2-40B4-BE49-F238E27FC236}">
                <a16:creationId xmlns:a16="http://schemas.microsoft.com/office/drawing/2014/main" id="{9B83C8DD-1332-4399-9A8D-B3B9A45E1802}"/>
              </a:ext>
            </a:extLst>
          </p:cNvPr>
          <p:cNvPicPr/>
          <p:nvPr/>
        </p:nvPicPr>
        <p:blipFill>
          <a:blip r:embed="rId2">
            <a:extLst>
              <a:ext uri="{28A0092B-C50C-407E-A947-70E740481C1C}">
                <a14:useLocalDpi xmlns:a14="http://schemas.microsoft.com/office/drawing/2010/main" val="0"/>
              </a:ext>
            </a:extLst>
          </a:blip>
          <a:stretch>
            <a:fillRect/>
          </a:stretch>
        </p:blipFill>
        <p:spPr>
          <a:xfrm>
            <a:off x="981075" y="3028944"/>
            <a:ext cx="3143250" cy="647700"/>
          </a:xfrm>
          <a:prstGeom prst="rect">
            <a:avLst/>
          </a:prstGeom>
        </p:spPr>
      </p:pic>
      <p:pic>
        <p:nvPicPr>
          <p:cNvPr id="18" name="Picture 17">
            <a:extLst>
              <a:ext uri="{FF2B5EF4-FFF2-40B4-BE49-F238E27FC236}">
                <a16:creationId xmlns:a16="http://schemas.microsoft.com/office/drawing/2014/main" id="{3D4E3AF0-2E57-4AD5-9A50-DB951B9202D9}"/>
              </a:ext>
            </a:extLst>
          </p:cNvPr>
          <p:cNvPicPr/>
          <p:nvPr/>
        </p:nvPicPr>
        <p:blipFill>
          <a:blip r:embed="rId2">
            <a:extLst>
              <a:ext uri="{28A0092B-C50C-407E-A947-70E740481C1C}">
                <a14:useLocalDpi xmlns:a14="http://schemas.microsoft.com/office/drawing/2010/main" val="0"/>
              </a:ext>
            </a:extLst>
          </a:blip>
          <a:stretch>
            <a:fillRect/>
          </a:stretch>
        </p:blipFill>
        <p:spPr>
          <a:xfrm>
            <a:off x="4949825" y="3016244"/>
            <a:ext cx="3143250" cy="647700"/>
          </a:xfrm>
          <a:prstGeom prst="rect">
            <a:avLst/>
          </a:prstGeom>
        </p:spPr>
      </p:pic>
    </p:spTree>
    <p:extLst>
      <p:ext uri="{BB962C8B-B14F-4D97-AF65-F5344CB8AC3E}">
        <p14:creationId xmlns:p14="http://schemas.microsoft.com/office/powerpoint/2010/main" val="3058079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Design Pattern</a:t>
            </a:r>
          </a:p>
        </p:txBody>
      </p:sp>
      <p:sp>
        <p:nvSpPr>
          <p:cNvPr id="5" name="Content Placeholder 4">
            <a:extLst>
              <a:ext uri="{FF2B5EF4-FFF2-40B4-BE49-F238E27FC236}">
                <a16:creationId xmlns:a16="http://schemas.microsoft.com/office/drawing/2014/main" id="{5590CD5F-0AF2-420B-92CE-E31A96D5F65D}"/>
              </a:ext>
            </a:extLst>
          </p:cNvPr>
          <p:cNvSpPr>
            <a:spLocks noGrp="1"/>
          </p:cNvSpPr>
          <p:nvPr>
            <p:ph idx="1"/>
          </p:nvPr>
        </p:nvSpPr>
        <p:spPr>
          <a:xfrm>
            <a:off x="349250" y="1238248"/>
            <a:ext cx="8026400" cy="4902199"/>
          </a:xfrm>
        </p:spPr>
        <p:txBody>
          <a:bodyPr/>
          <a:lstStyle/>
          <a:p>
            <a:r>
              <a:rPr lang="en-US" i="1" dirty="0"/>
              <a:t>Design Patterns </a:t>
            </a:r>
            <a:r>
              <a:rPr lang="en-US" i="1" dirty="0" err="1"/>
              <a:t>được</a:t>
            </a:r>
            <a:r>
              <a:rPr lang="en-US" i="1" dirty="0"/>
              <a:t> </a:t>
            </a:r>
            <a:r>
              <a:rPr lang="en-US" i="1" dirty="0" err="1"/>
              <a:t>sử</a:t>
            </a:r>
            <a:r>
              <a:rPr lang="en-US" i="1" dirty="0"/>
              <a:t> </a:t>
            </a:r>
            <a:r>
              <a:rPr lang="en-US" i="1" dirty="0" err="1"/>
              <a:t>dụng</a:t>
            </a:r>
            <a:r>
              <a:rPr lang="en-US" i="1" dirty="0"/>
              <a:t> </a:t>
            </a:r>
            <a:r>
              <a:rPr lang="en-US" i="1" dirty="0" err="1"/>
              <a:t>trong</a:t>
            </a:r>
            <a:r>
              <a:rPr lang="en-US" i="1" dirty="0"/>
              <a:t> project: singleton</a:t>
            </a:r>
            <a:endParaRPr lang="en-US" dirty="0"/>
          </a:p>
          <a:p>
            <a:pPr marL="0" indent="0">
              <a:buNone/>
            </a:pPr>
            <a:r>
              <a:rPr lang="en-US" i="1" dirty="0"/>
              <a:t>Project </a:t>
            </a:r>
            <a:r>
              <a:rPr lang="en-US" i="1" dirty="0" err="1"/>
              <a:t>lưu</a:t>
            </a:r>
            <a:r>
              <a:rPr lang="en-US" i="1" dirty="0"/>
              <a:t> </a:t>
            </a:r>
            <a:r>
              <a:rPr lang="en-US" i="1" dirty="0" err="1"/>
              <a:t>trữ</a:t>
            </a:r>
            <a:r>
              <a:rPr lang="en-US" i="1" dirty="0"/>
              <a:t> </a:t>
            </a:r>
            <a:r>
              <a:rPr lang="en-US" i="1" dirty="0" err="1"/>
              <a:t>thông</a:t>
            </a:r>
            <a:r>
              <a:rPr lang="en-US" i="1" dirty="0"/>
              <a:t> tin </a:t>
            </a:r>
            <a:r>
              <a:rPr lang="en-US" i="1" dirty="0" err="1"/>
              <a:t>thuê</a:t>
            </a:r>
            <a:r>
              <a:rPr lang="en-US" i="1" dirty="0"/>
              <a:t> </a:t>
            </a:r>
            <a:r>
              <a:rPr lang="en-US" i="1" dirty="0" err="1"/>
              <a:t>xe</a:t>
            </a:r>
            <a:r>
              <a:rPr lang="en-US" i="1" dirty="0"/>
              <a:t> </a:t>
            </a:r>
            <a:r>
              <a:rPr lang="en-US" i="1" dirty="0" err="1"/>
              <a:t>tồn</a:t>
            </a:r>
            <a:r>
              <a:rPr lang="en-US" i="1" dirty="0"/>
              <a:t> </a:t>
            </a:r>
            <a:r>
              <a:rPr lang="en-US" i="1" dirty="0" err="1"/>
              <a:t>tại</a:t>
            </a:r>
            <a:r>
              <a:rPr lang="en-US" i="1" dirty="0"/>
              <a:t> </a:t>
            </a:r>
            <a:r>
              <a:rPr lang="en-US" i="1" dirty="0" err="1"/>
              <a:t>xuyên</a:t>
            </a:r>
            <a:r>
              <a:rPr lang="en-US" i="1" dirty="0"/>
              <a:t> </a:t>
            </a:r>
            <a:r>
              <a:rPr lang="en-US" i="1" dirty="0" err="1"/>
              <a:t>suốt</a:t>
            </a:r>
            <a:r>
              <a:rPr lang="en-US" i="1" dirty="0"/>
              <a:t> </a:t>
            </a:r>
            <a:r>
              <a:rPr lang="en-US" i="1" dirty="0" err="1"/>
              <a:t>khi</a:t>
            </a:r>
            <a:r>
              <a:rPr lang="en-US" i="1" dirty="0"/>
              <a:t> </a:t>
            </a:r>
            <a:r>
              <a:rPr lang="en-US" i="1" dirty="0" err="1"/>
              <a:t>chương</a:t>
            </a:r>
            <a:r>
              <a:rPr lang="en-US" i="1" dirty="0"/>
              <a:t> </a:t>
            </a:r>
            <a:r>
              <a:rPr lang="en-US" i="1" dirty="0" err="1"/>
              <a:t>trình</a:t>
            </a:r>
            <a:r>
              <a:rPr lang="en-US" i="1" dirty="0"/>
              <a:t> </a:t>
            </a:r>
            <a:r>
              <a:rPr lang="en-US" i="1" dirty="0" err="1"/>
              <a:t>chạy</a:t>
            </a:r>
            <a:r>
              <a:rPr lang="en-US" i="1" dirty="0"/>
              <a:t>, </a:t>
            </a:r>
            <a:r>
              <a:rPr lang="en-US" i="1" dirty="0" err="1"/>
              <a:t>và</a:t>
            </a:r>
            <a:r>
              <a:rPr lang="en-US" i="1" dirty="0"/>
              <a:t> </a:t>
            </a:r>
            <a:r>
              <a:rPr lang="en-US" i="1" dirty="0" err="1"/>
              <a:t>chỉ</a:t>
            </a:r>
            <a:r>
              <a:rPr lang="en-US" i="1" dirty="0"/>
              <a:t> </a:t>
            </a:r>
            <a:r>
              <a:rPr lang="en-US" i="1" dirty="0" err="1"/>
              <a:t>được</a:t>
            </a:r>
            <a:r>
              <a:rPr lang="en-US" i="1" dirty="0"/>
              <a:t> </a:t>
            </a:r>
            <a:r>
              <a:rPr lang="en-US" i="1" dirty="0" err="1"/>
              <a:t>biểu</a:t>
            </a:r>
            <a:r>
              <a:rPr lang="en-US" i="1" dirty="0"/>
              <a:t> </a:t>
            </a:r>
            <a:r>
              <a:rPr lang="en-US" i="1" dirty="0" err="1"/>
              <a:t>diễn</a:t>
            </a:r>
            <a:r>
              <a:rPr lang="en-US" i="1" dirty="0"/>
              <a:t> </a:t>
            </a:r>
            <a:r>
              <a:rPr lang="en-US" i="1" dirty="0" err="1"/>
              <a:t>duy</a:t>
            </a:r>
            <a:r>
              <a:rPr lang="en-US" i="1" dirty="0"/>
              <a:t> </a:t>
            </a:r>
            <a:r>
              <a:rPr lang="en-US" i="1" dirty="0" err="1"/>
              <a:t>nhất</a:t>
            </a:r>
            <a:r>
              <a:rPr lang="en-US" i="1" dirty="0"/>
              <a:t> </a:t>
            </a:r>
            <a:r>
              <a:rPr lang="en-US" i="1" dirty="0" err="1"/>
              <a:t>trong</a:t>
            </a:r>
            <a:r>
              <a:rPr lang="en-US" i="1" dirty="0"/>
              <a:t> </a:t>
            </a:r>
            <a:r>
              <a:rPr lang="en-US" i="1" dirty="0" err="1"/>
              <a:t>một</a:t>
            </a:r>
            <a:r>
              <a:rPr lang="en-US" i="1" dirty="0"/>
              <a:t> instance. </a:t>
            </a:r>
            <a:r>
              <a:rPr lang="en-US" i="1" dirty="0" err="1"/>
              <a:t>Giống</a:t>
            </a:r>
            <a:r>
              <a:rPr lang="en-US" i="1" dirty="0"/>
              <a:t> </a:t>
            </a:r>
            <a:r>
              <a:rPr lang="en-US" i="1" dirty="0" err="1"/>
              <a:t>như</a:t>
            </a:r>
            <a:r>
              <a:rPr lang="en-US" i="1" dirty="0"/>
              <a:t> </a:t>
            </a:r>
            <a:r>
              <a:rPr lang="en-US" i="1" dirty="0" err="1"/>
              <a:t>lưu</a:t>
            </a:r>
            <a:r>
              <a:rPr lang="en-US" i="1" dirty="0"/>
              <a:t> cache </a:t>
            </a:r>
            <a:r>
              <a:rPr lang="en-US" i="1" dirty="0" err="1"/>
              <a:t>trên</a:t>
            </a:r>
            <a:r>
              <a:rPr lang="en-US" i="1" dirty="0"/>
              <a:t> server </a:t>
            </a:r>
            <a:r>
              <a:rPr lang="en-US" i="1" dirty="0" err="1"/>
              <a:t>thì</a:t>
            </a:r>
            <a:r>
              <a:rPr lang="en-US" i="1" dirty="0"/>
              <a:t> singleton </a:t>
            </a:r>
            <a:r>
              <a:rPr lang="en-US" i="1" dirty="0" err="1"/>
              <a:t>được</a:t>
            </a:r>
            <a:r>
              <a:rPr lang="en-US" i="1" dirty="0"/>
              <a:t> </a:t>
            </a:r>
            <a:r>
              <a:rPr lang="en-US" i="1" dirty="0" err="1"/>
              <a:t>sử</a:t>
            </a:r>
            <a:r>
              <a:rPr lang="en-US" i="1" dirty="0"/>
              <a:t> </a:t>
            </a:r>
            <a:r>
              <a:rPr lang="en-US" i="1" dirty="0" err="1"/>
              <a:t>dụng</a:t>
            </a:r>
            <a:r>
              <a:rPr lang="en-US" i="1" dirty="0"/>
              <a:t> </a:t>
            </a:r>
            <a:r>
              <a:rPr lang="en-US" i="1" dirty="0" err="1"/>
              <a:t>để</a:t>
            </a:r>
            <a:r>
              <a:rPr lang="en-US" i="1" dirty="0"/>
              <a:t> </a:t>
            </a:r>
            <a:r>
              <a:rPr lang="en-US" i="1" dirty="0" err="1"/>
              <a:t>tạo</a:t>
            </a:r>
            <a:r>
              <a:rPr lang="en-US" i="1" dirty="0"/>
              <a:t> ra 1 </a:t>
            </a:r>
            <a:r>
              <a:rPr lang="en-US" i="1" dirty="0" err="1"/>
              <a:t>thể</a:t>
            </a:r>
            <a:r>
              <a:rPr lang="en-US" i="1" dirty="0"/>
              <a:t> </a:t>
            </a:r>
            <a:r>
              <a:rPr lang="en-US" i="1" dirty="0" err="1"/>
              <a:t>hiện</a:t>
            </a:r>
            <a:r>
              <a:rPr lang="en-US" i="1" dirty="0"/>
              <a:t> </a:t>
            </a:r>
            <a:r>
              <a:rPr lang="en-US" i="1" dirty="0" err="1"/>
              <a:t>duy</a:t>
            </a:r>
            <a:r>
              <a:rPr lang="en-US" i="1" dirty="0"/>
              <a:t> </a:t>
            </a:r>
            <a:r>
              <a:rPr lang="en-US" i="1" dirty="0" err="1"/>
              <a:t>nhất</a:t>
            </a:r>
            <a:r>
              <a:rPr lang="en-US" i="1" dirty="0"/>
              <a:t> </a:t>
            </a:r>
            <a:r>
              <a:rPr lang="en-US" i="1" dirty="0" err="1"/>
              <a:t>lưu</a:t>
            </a:r>
            <a:r>
              <a:rPr lang="en-US" i="1" dirty="0"/>
              <a:t> </a:t>
            </a:r>
            <a:r>
              <a:rPr lang="en-US" i="1" dirty="0" err="1"/>
              <a:t>trữ</a:t>
            </a:r>
            <a:r>
              <a:rPr lang="en-US" i="1" dirty="0"/>
              <a:t> </a:t>
            </a:r>
            <a:r>
              <a:rPr lang="en-US" i="1" dirty="0" err="1"/>
              <a:t>thông</a:t>
            </a:r>
            <a:r>
              <a:rPr lang="en-US" i="1" dirty="0"/>
              <a:t> tin (</a:t>
            </a:r>
            <a:r>
              <a:rPr lang="en-US" i="1" dirty="0" err="1"/>
              <a:t>trạng</a:t>
            </a:r>
            <a:r>
              <a:rPr lang="en-US" i="1" dirty="0"/>
              <a:t> </a:t>
            </a:r>
            <a:r>
              <a:rPr lang="en-US" i="1" dirty="0" err="1"/>
              <a:t>thái</a:t>
            </a:r>
            <a:r>
              <a:rPr lang="en-US" i="1" dirty="0"/>
              <a:t> </a:t>
            </a:r>
            <a:r>
              <a:rPr lang="en-US" i="1" dirty="0" err="1"/>
              <a:t>của</a:t>
            </a:r>
            <a:r>
              <a:rPr lang="en-US" i="1" dirty="0"/>
              <a:t> </a:t>
            </a:r>
            <a:r>
              <a:rPr lang="en-US" i="1" dirty="0" err="1"/>
              <a:t>người</a:t>
            </a:r>
            <a:r>
              <a:rPr lang="en-US" i="1" dirty="0"/>
              <a:t> </a:t>
            </a:r>
            <a:r>
              <a:rPr lang="en-US" i="1" dirty="0" err="1"/>
              <a:t>dùng</a:t>
            </a:r>
            <a:r>
              <a:rPr lang="en-US" i="1" dirty="0"/>
              <a:t> </a:t>
            </a:r>
            <a:r>
              <a:rPr lang="en-US" i="1" dirty="0" err="1"/>
              <a:t>và</a:t>
            </a:r>
            <a:r>
              <a:rPr lang="en-US" i="1" dirty="0"/>
              <a:t> </a:t>
            </a:r>
            <a:r>
              <a:rPr lang="en-US" i="1" dirty="0" err="1"/>
              <a:t>thông</a:t>
            </a:r>
            <a:r>
              <a:rPr lang="en-US" i="1" dirty="0"/>
              <a:t> tin </a:t>
            </a:r>
            <a:r>
              <a:rPr lang="en-US" i="1" dirty="0" err="1"/>
              <a:t>về</a:t>
            </a:r>
            <a:r>
              <a:rPr lang="en-US" i="1" dirty="0"/>
              <a:t> </a:t>
            </a:r>
            <a:r>
              <a:rPr lang="en-US" i="1" dirty="0" err="1"/>
              <a:t>xe</a:t>
            </a:r>
            <a:r>
              <a:rPr lang="en-US" i="1" dirty="0"/>
              <a:t> </a:t>
            </a:r>
            <a:r>
              <a:rPr lang="en-US" i="1" dirty="0" err="1"/>
              <a:t>đang</a:t>
            </a:r>
            <a:r>
              <a:rPr lang="en-US" i="1" dirty="0"/>
              <a:t> </a:t>
            </a:r>
            <a:r>
              <a:rPr lang="en-US" i="1" dirty="0" err="1"/>
              <a:t>thuê</a:t>
            </a:r>
            <a:r>
              <a:rPr lang="en-US" i="1" dirty="0"/>
              <a:t>)</a:t>
            </a:r>
            <a:endParaRPr lang="en-US" dirty="0"/>
          </a:p>
          <a:p>
            <a:pPr marL="0" indent="0">
              <a:buNone/>
            </a:pPr>
            <a:endParaRPr lang="en-US" dirty="0"/>
          </a:p>
          <a:p>
            <a:pPr marL="0" indent="0">
              <a:buNone/>
            </a:pPr>
            <a:endParaRPr lang="en-US" dirty="0"/>
          </a:p>
          <a:p>
            <a:pPr marL="0" indent="0">
              <a:buNone/>
            </a:pPr>
            <a:endParaRPr lang="en-US" dirty="0"/>
          </a:p>
          <a:p>
            <a:endParaRPr lang="en-US" dirty="0"/>
          </a:p>
        </p:txBody>
      </p:sp>
      <p:pic>
        <p:nvPicPr>
          <p:cNvPr id="6" name="Picture 5">
            <a:extLst>
              <a:ext uri="{FF2B5EF4-FFF2-40B4-BE49-F238E27FC236}">
                <a16:creationId xmlns:a16="http://schemas.microsoft.com/office/drawing/2014/main" id="{DD209644-AE2D-4D43-A411-A6D431A095C9}"/>
              </a:ext>
            </a:extLst>
          </p:cNvPr>
          <p:cNvPicPr/>
          <p:nvPr/>
        </p:nvPicPr>
        <p:blipFill>
          <a:blip r:embed="rId2">
            <a:extLst>
              <a:ext uri="{28A0092B-C50C-407E-A947-70E740481C1C}">
                <a14:useLocalDpi xmlns:a14="http://schemas.microsoft.com/office/drawing/2010/main" val="0"/>
              </a:ext>
            </a:extLst>
          </a:blip>
          <a:stretch>
            <a:fillRect/>
          </a:stretch>
        </p:blipFill>
        <p:spPr>
          <a:xfrm>
            <a:off x="1895157" y="4019550"/>
            <a:ext cx="4934585" cy="1943100"/>
          </a:xfrm>
          <a:prstGeom prst="rect">
            <a:avLst/>
          </a:prstGeom>
        </p:spPr>
      </p:pic>
    </p:spTree>
    <p:extLst>
      <p:ext uri="{BB962C8B-B14F-4D97-AF65-F5344CB8AC3E}">
        <p14:creationId xmlns:p14="http://schemas.microsoft.com/office/powerpoint/2010/main" val="1377457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58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a:t>Các</a:t>
            </a:r>
            <a:r>
              <a:rPr lang="en-US" sz="2400" dirty="0"/>
              <a:t> </a:t>
            </a:r>
            <a:r>
              <a:rPr lang="en-US" sz="2400" dirty="0" err="1"/>
              <a:t>thành</a:t>
            </a:r>
            <a:r>
              <a:rPr lang="en-US" sz="2400" dirty="0"/>
              <a:t> </a:t>
            </a:r>
            <a:r>
              <a:rPr lang="en-US" sz="2400" dirty="0" err="1"/>
              <a:t>viên</a:t>
            </a:r>
            <a:r>
              <a:rPr lang="en-US" sz="2400" dirty="0"/>
              <a:t> </a:t>
            </a:r>
            <a:r>
              <a:rPr lang="en-US" sz="2400" dirty="0" err="1"/>
              <a:t>trong</a:t>
            </a:r>
            <a:r>
              <a:rPr lang="en-US" sz="2400" dirty="0"/>
              <a:t> </a:t>
            </a:r>
            <a:r>
              <a:rPr lang="en-US" sz="2400" dirty="0" err="1"/>
              <a:t>nhóm</a:t>
            </a:r>
            <a:r>
              <a:rPr lang="en-US" sz="2400" dirty="0"/>
              <a:t> </a:t>
            </a:r>
            <a:r>
              <a:rPr lang="en-US" sz="2400" dirty="0" err="1"/>
              <a:t>và</a:t>
            </a:r>
            <a:r>
              <a:rPr lang="en-US" sz="2400" dirty="0"/>
              <a:t> </a:t>
            </a:r>
            <a:r>
              <a:rPr lang="en-US" sz="2400" dirty="0" err="1"/>
              <a:t>đóng</a:t>
            </a:r>
            <a:r>
              <a:rPr lang="en-US" sz="2400" dirty="0"/>
              <a:t> </a:t>
            </a:r>
            <a:r>
              <a:rPr lang="en-US" sz="2400" dirty="0" err="1"/>
              <a:t>góp</a:t>
            </a:r>
            <a:r>
              <a:rPr lang="en-US" sz="2400" dirty="0"/>
              <a:t> </a:t>
            </a:r>
          </a:p>
        </p:txBody>
      </p:sp>
      <p:sp>
        <p:nvSpPr>
          <p:cNvPr id="3" name="Content Placeholder 2"/>
          <p:cNvSpPr>
            <a:spLocks noGrp="1"/>
          </p:cNvSpPr>
          <p:nvPr>
            <p:ph idx="1"/>
          </p:nvPr>
        </p:nvSpPr>
        <p:spPr/>
        <p:txBody>
          <a:bodyPr/>
          <a:lstStyle/>
          <a:p>
            <a:pPr>
              <a:buFontTx/>
              <a:buChar char="-"/>
            </a:pPr>
            <a:r>
              <a:rPr lang="en-US" sz="1600" b="1" dirty="0" err="1"/>
              <a:t>Lý</a:t>
            </a:r>
            <a:r>
              <a:rPr lang="en-US" sz="1600" b="1" dirty="0"/>
              <a:t> </a:t>
            </a:r>
            <a:r>
              <a:rPr lang="en-US" sz="1600" b="1" dirty="0" err="1"/>
              <a:t>Bá</a:t>
            </a:r>
            <a:r>
              <a:rPr lang="en-US" sz="1600" b="1" dirty="0"/>
              <a:t> </a:t>
            </a:r>
            <a:r>
              <a:rPr lang="en-US" sz="1600" b="1" dirty="0" err="1"/>
              <a:t>Tuấn</a:t>
            </a:r>
            <a:r>
              <a:rPr lang="en-US" sz="1600" b="1" dirty="0"/>
              <a:t> – 20173438</a:t>
            </a:r>
          </a:p>
          <a:p>
            <a:pPr marL="342900" lvl="1" indent="0">
              <a:buNone/>
            </a:pPr>
            <a:r>
              <a:rPr lang="en-US" sz="1400" dirty="0"/>
              <a:t>  - </a:t>
            </a:r>
            <a:r>
              <a:rPr lang="en-US" sz="1400" dirty="0" err="1"/>
              <a:t>Thiết</a:t>
            </a:r>
            <a:r>
              <a:rPr lang="en-US" sz="1400" dirty="0"/>
              <a:t> </a:t>
            </a:r>
            <a:r>
              <a:rPr lang="en-US" sz="1400" dirty="0" err="1"/>
              <a:t>kế</a:t>
            </a:r>
            <a:r>
              <a:rPr lang="en-US" sz="1400" dirty="0"/>
              <a:t> use case </a:t>
            </a:r>
            <a:r>
              <a:rPr lang="en-US" sz="1400" dirty="0" err="1"/>
              <a:t>trả</a:t>
            </a:r>
            <a:r>
              <a:rPr lang="en-US" sz="1400" dirty="0"/>
              <a:t> </a:t>
            </a:r>
            <a:r>
              <a:rPr lang="en-US" sz="1400" dirty="0" err="1"/>
              <a:t>xe</a:t>
            </a:r>
            <a:r>
              <a:rPr lang="en-US" sz="1400" dirty="0"/>
              <a:t>, </a:t>
            </a:r>
            <a:r>
              <a:rPr lang="en-US" sz="1400" dirty="0" err="1"/>
              <a:t>csdl</a:t>
            </a:r>
            <a:r>
              <a:rPr lang="en-US" sz="1400" dirty="0"/>
              <a:t> </a:t>
            </a:r>
            <a:r>
              <a:rPr lang="en-US" sz="1400" dirty="0" err="1"/>
              <a:t>mức</a:t>
            </a:r>
            <a:r>
              <a:rPr lang="en-US" sz="1400" dirty="0"/>
              <a:t> logic</a:t>
            </a:r>
          </a:p>
          <a:p>
            <a:pPr marL="342900" lvl="1" indent="0">
              <a:buNone/>
            </a:pPr>
            <a:r>
              <a:rPr lang="en-US" sz="1400" dirty="0"/>
              <a:t>  -  Coding</a:t>
            </a:r>
          </a:p>
          <a:p>
            <a:pPr marL="342900" lvl="1" indent="0">
              <a:buNone/>
            </a:pPr>
            <a:r>
              <a:rPr lang="en-US" sz="1400" dirty="0"/>
              <a:t>  -  </a:t>
            </a:r>
            <a:r>
              <a:rPr lang="en-US" sz="1400" dirty="0" err="1"/>
              <a:t>Đóng</a:t>
            </a:r>
            <a:r>
              <a:rPr lang="en-US" sz="1400" dirty="0"/>
              <a:t> </a:t>
            </a:r>
            <a:r>
              <a:rPr lang="en-US" sz="1400" dirty="0" err="1"/>
              <a:t>góp</a:t>
            </a:r>
            <a:r>
              <a:rPr lang="en-US" sz="1400" dirty="0"/>
              <a:t> </a:t>
            </a:r>
            <a:r>
              <a:rPr lang="en-US" sz="1400" dirty="0" smtClean="0"/>
              <a:t>35</a:t>
            </a:r>
            <a:r>
              <a:rPr lang="en-US" sz="1400" dirty="0" smtClean="0"/>
              <a:t>% </a:t>
            </a:r>
            <a:endParaRPr lang="en-US" sz="1400" dirty="0"/>
          </a:p>
          <a:p>
            <a:pPr>
              <a:buFontTx/>
              <a:buChar char="-"/>
            </a:pPr>
            <a:r>
              <a:rPr lang="en-US" sz="1600" b="1" dirty="0"/>
              <a:t>Lê Minh </a:t>
            </a:r>
            <a:r>
              <a:rPr lang="en-US" sz="1600" b="1" dirty="0" err="1"/>
              <a:t>Tuấn</a:t>
            </a:r>
            <a:r>
              <a:rPr lang="en-US" sz="1600" b="1" dirty="0"/>
              <a:t>  - 20173442</a:t>
            </a:r>
          </a:p>
          <a:p>
            <a:pPr marL="0" indent="0">
              <a:buNone/>
            </a:pPr>
            <a:r>
              <a:rPr lang="en-US" sz="1400" dirty="0"/>
              <a:t>	– </a:t>
            </a:r>
            <a:r>
              <a:rPr lang="en-US" sz="1400" dirty="0" err="1"/>
              <a:t>Thiết</a:t>
            </a:r>
            <a:r>
              <a:rPr lang="en-US" sz="1400" dirty="0"/>
              <a:t> </a:t>
            </a:r>
            <a:r>
              <a:rPr lang="en-US" sz="1400" dirty="0" err="1"/>
              <a:t>kế</a:t>
            </a:r>
            <a:r>
              <a:rPr lang="en-US" sz="1400" dirty="0"/>
              <a:t> use case </a:t>
            </a:r>
            <a:r>
              <a:rPr lang="en-US" sz="1400" dirty="0" err="1"/>
              <a:t>thuê</a:t>
            </a:r>
            <a:r>
              <a:rPr lang="en-US" sz="1400" dirty="0"/>
              <a:t> </a:t>
            </a:r>
            <a:r>
              <a:rPr lang="en-US" sz="1400" dirty="0" err="1"/>
              <a:t>xe</a:t>
            </a:r>
            <a:r>
              <a:rPr lang="en-US" sz="1400" dirty="0"/>
              <a:t>, </a:t>
            </a:r>
            <a:r>
              <a:rPr lang="en-US" sz="1400" dirty="0" err="1"/>
              <a:t>csdl</a:t>
            </a:r>
            <a:r>
              <a:rPr lang="en-US" sz="1400" dirty="0"/>
              <a:t> </a:t>
            </a:r>
            <a:r>
              <a:rPr lang="en-US" sz="1400" dirty="0" err="1"/>
              <a:t>mức</a:t>
            </a:r>
            <a:r>
              <a:rPr lang="en-US" sz="1400" dirty="0"/>
              <a:t> concept</a:t>
            </a:r>
          </a:p>
          <a:p>
            <a:pPr marL="0" indent="0">
              <a:buNone/>
            </a:pPr>
            <a:r>
              <a:rPr lang="en-US" sz="1400" dirty="0"/>
              <a:t>	- Coding</a:t>
            </a:r>
          </a:p>
          <a:p>
            <a:pPr marL="0" indent="0">
              <a:buNone/>
            </a:pPr>
            <a:r>
              <a:rPr lang="en-US" sz="1400" dirty="0"/>
              <a:t>	- </a:t>
            </a:r>
            <a:r>
              <a:rPr lang="en-US" sz="1400" dirty="0" err="1"/>
              <a:t>Đóng</a:t>
            </a:r>
            <a:r>
              <a:rPr lang="en-US" sz="1400" dirty="0"/>
              <a:t> </a:t>
            </a:r>
            <a:r>
              <a:rPr lang="en-US" sz="1400" dirty="0" err="1"/>
              <a:t>góp</a:t>
            </a:r>
            <a:r>
              <a:rPr lang="en-US" sz="1400"/>
              <a:t> </a:t>
            </a:r>
            <a:r>
              <a:rPr lang="en-US" sz="1400" smtClean="0"/>
              <a:t>35</a:t>
            </a:r>
            <a:r>
              <a:rPr lang="en-US" sz="1400" smtClean="0"/>
              <a:t>%</a:t>
            </a:r>
            <a:endParaRPr lang="en-US" sz="1400" dirty="0"/>
          </a:p>
          <a:p>
            <a:pPr>
              <a:buFontTx/>
              <a:buChar char="-"/>
            </a:pPr>
            <a:r>
              <a:rPr lang="en-US" sz="1600" b="1" dirty="0" err="1"/>
              <a:t>Nguyễn</a:t>
            </a:r>
            <a:r>
              <a:rPr lang="en-US" sz="1600" b="1" dirty="0"/>
              <a:t> </a:t>
            </a:r>
            <a:r>
              <a:rPr lang="en-US" sz="1600" b="1" dirty="0" err="1"/>
              <a:t>Công</a:t>
            </a:r>
            <a:r>
              <a:rPr lang="en-US" sz="1600" b="1" dirty="0"/>
              <a:t> Tr</a:t>
            </a:r>
            <a:r>
              <a:rPr lang="vi-VN" sz="1600" b="1" dirty="0"/>
              <a:t>ư</a:t>
            </a:r>
            <a:r>
              <a:rPr lang="en-US" sz="1600" b="1" dirty="0" err="1"/>
              <a:t>ởng</a:t>
            </a:r>
            <a:r>
              <a:rPr lang="en-US" sz="1600" b="1" dirty="0"/>
              <a:t> – 20173411</a:t>
            </a:r>
          </a:p>
          <a:p>
            <a:pPr lvl="2">
              <a:buFontTx/>
              <a:buChar char="-"/>
            </a:pPr>
            <a:r>
              <a:rPr lang="en-US" sz="1600" dirty="0" err="1"/>
              <a:t>Thiết</a:t>
            </a:r>
            <a:r>
              <a:rPr lang="en-US" sz="1600" dirty="0"/>
              <a:t> </a:t>
            </a:r>
            <a:r>
              <a:rPr lang="en-US" sz="1600" dirty="0" err="1"/>
              <a:t>kế</a:t>
            </a:r>
            <a:r>
              <a:rPr lang="en-US" sz="1600" dirty="0"/>
              <a:t> use case </a:t>
            </a:r>
            <a:r>
              <a:rPr lang="en-US" sz="1600" dirty="0" err="1"/>
              <a:t>xem</a:t>
            </a:r>
            <a:r>
              <a:rPr lang="en-US" sz="1600" dirty="0"/>
              <a:t> </a:t>
            </a:r>
            <a:r>
              <a:rPr lang="en-US" sz="1600" dirty="0" err="1"/>
              <a:t>thông</a:t>
            </a:r>
            <a:r>
              <a:rPr lang="en-US" sz="1600" dirty="0"/>
              <a:t> tin </a:t>
            </a:r>
            <a:r>
              <a:rPr lang="en-US" sz="1600" dirty="0" err="1"/>
              <a:t>xe</a:t>
            </a:r>
            <a:endParaRPr lang="en-US" sz="1600" dirty="0"/>
          </a:p>
          <a:p>
            <a:pPr lvl="2">
              <a:buFontTx/>
              <a:buChar char="-"/>
            </a:pPr>
            <a:r>
              <a:rPr lang="en-US" sz="1600" dirty="0" err="1"/>
              <a:t>Đóng</a:t>
            </a:r>
            <a:r>
              <a:rPr lang="en-US" sz="1600" dirty="0"/>
              <a:t> </a:t>
            </a:r>
            <a:r>
              <a:rPr lang="en-US" sz="1600" dirty="0" err="1"/>
              <a:t>góp</a:t>
            </a:r>
            <a:r>
              <a:rPr lang="en-US" sz="1600" dirty="0"/>
              <a:t> </a:t>
            </a:r>
            <a:r>
              <a:rPr lang="en-US" sz="1600" dirty="0" smtClean="0"/>
              <a:t>30</a:t>
            </a:r>
            <a:r>
              <a:rPr lang="en-US" sz="1600" dirty="0" smtClean="0"/>
              <a:t>%</a:t>
            </a:r>
            <a:endParaRPr lang="en-US" sz="1600" dirty="0"/>
          </a:p>
          <a:p>
            <a:pPr>
              <a:buFontTx/>
              <a:buChar char="-"/>
            </a:pPr>
            <a:r>
              <a:rPr lang="en-US" sz="1600" b="1" dirty="0" err="1"/>
              <a:t>Nguyễn</a:t>
            </a:r>
            <a:r>
              <a:rPr lang="en-US" sz="1600" b="1" dirty="0"/>
              <a:t> Thanh </a:t>
            </a:r>
            <a:r>
              <a:rPr lang="en-US" sz="1600" b="1" dirty="0" err="1"/>
              <a:t>Tùng</a:t>
            </a:r>
            <a:endParaRPr lang="en-US" sz="1600" b="1" dirty="0"/>
          </a:p>
          <a:p>
            <a:pPr>
              <a:buFontTx/>
              <a:buChar char="-"/>
            </a:pPr>
            <a:r>
              <a:rPr lang="en-US" sz="1600" dirty="0"/>
              <a:t> – </a:t>
            </a:r>
            <a:r>
              <a:rPr lang="en-US" sz="1600" dirty="0" err="1"/>
              <a:t>Không</a:t>
            </a:r>
            <a:r>
              <a:rPr lang="en-US" sz="1600" dirty="0"/>
              <a:t> </a:t>
            </a:r>
            <a:r>
              <a:rPr lang="en-US" sz="1600" dirty="0" err="1"/>
              <a:t>làm</a:t>
            </a:r>
            <a:r>
              <a:rPr lang="en-US" sz="1600" dirty="0"/>
              <a:t> </a:t>
            </a:r>
            <a:r>
              <a:rPr lang="en-US" sz="1600" dirty="0" err="1"/>
              <a:t>việc</a:t>
            </a:r>
            <a:r>
              <a:rPr lang="en-US" sz="1600" dirty="0"/>
              <a:t> </a:t>
            </a:r>
            <a:r>
              <a:rPr lang="en-US" sz="1600" dirty="0" err="1"/>
              <a:t>nhóm</a:t>
            </a:r>
            <a:endParaRPr lang="en-US" sz="1600" dirty="0"/>
          </a:p>
        </p:txBody>
      </p:sp>
    </p:spTree>
    <p:extLst>
      <p:ext uri="{BB962C8B-B14F-4D97-AF65-F5344CB8AC3E}">
        <p14:creationId xmlns:p14="http://schemas.microsoft.com/office/powerpoint/2010/main" val="236524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 </a:t>
            </a:r>
            <a:r>
              <a:rPr lang="en-US" dirty="0" err="1"/>
              <a:t>Trả</a:t>
            </a:r>
            <a:r>
              <a:rPr lang="en-US" dirty="0"/>
              <a:t> </a:t>
            </a:r>
            <a:r>
              <a:rPr lang="en-US" dirty="0" err="1"/>
              <a:t>xe</a:t>
            </a:r>
            <a:endParaRPr lang="en-US" dirty="0"/>
          </a:p>
        </p:txBody>
      </p:sp>
      <p:sp>
        <p:nvSpPr>
          <p:cNvPr id="6" name="Content Placeholder 5">
            <a:extLst>
              <a:ext uri="{FF2B5EF4-FFF2-40B4-BE49-F238E27FC236}">
                <a16:creationId xmlns:a16="http://schemas.microsoft.com/office/drawing/2014/main" id="{2C916681-28DC-434D-A4AE-0D50FB3704E5}"/>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BFE8CBE-5FD5-405D-89DE-642831A4D469}"/>
              </a:ext>
            </a:extLst>
          </p:cNvPr>
          <p:cNvPicPr/>
          <p:nvPr/>
        </p:nvPicPr>
        <p:blipFill>
          <a:blip r:embed="rId2">
            <a:extLst>
              <a:ext uri="{28A0092B-C50C-407E-A947-70E740481C1C}">
                <a14:useLocalDpi xmlns:a14="http://schemas.microsoft.com/office/drawing/2010/main" val="0"/>
              </a:ext>
            </a:extLst>
          </a:blip>
          <a:stretch>
            <a:fillRect/>
          </a:stretch>
        </p:blipFill>
        <p:spPr>
          <a:xfrm>
            <a:off x="404256" y="970596"/>
            <a:ext cx="8320294" cy="5653405"/>
          </a:xfrm>
          <a:prstGeom prst="rect">
            <a:avLst/>
          </a:prstGeom>
        </p:spPr>
      </p:pic>
    </p:spTree>
    <p:extLst>
      <p:ext uri="{BB962C8B-B14F-4D97-AF65-F5344CB8AC3E}">
        <p14:creationId xmlns:p14="http://schemas.microsoft.com/office/powerpoint/2010/main" val="413651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General Class Diagram</a:t>
            </a:r>
          </a:p>
        </p:txBody>
      </p:sp>
      <p:pic>
        <p:nvPicPr>
          <p:cNvPr id="6" name="Content Placeholder 5">
            <a:extLst>
              <a:ext uri="{FF2B5EF4-FFF2-40B4-BE49-F238E27FC236}">
                <a16:creationId xmlns:a16="http://schemas.microsoft.com/office/drawing/2014/main" id="{0FCC845B-0585-40DF-A561-47267FD2DFD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28384" y="1346200"/>
            <a:ext cx="7747532" cy="4902200"/>
          </a:xfrm>
          <a:prstGeom prst="rect">
            <a:avLst/>
          </a:prstGeom>
        </p:spPr>
      </p:pic>
    </p:spTree>
    <p:extLst>
      <p:ext uri="{BB962C8B-B14F-4D97-AF65-F5344CB8AC3E}">
        <p14:creationId xmlns:p14="http://schemas.microsoft.com/office/powerpoint/2010/main" val="84085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General Class Diagram</a:t>
            </a:r>
          </a:p>
        </p:txBody>
      </p:sp>
      <p:pic>
        <p:nvPicPr>
          <p:cNvPr id="6" name="Content Placeholder 5">
            <a:extLst>
              <a:ext uri="{FF2B5EF4-FFF2-40B4-BE49-F238E27FC236}">
                <a16:creationId xmlns:a16="http://schemas.microsoft.com/office/drawing/2014/main" id="{0FCC845B-0585-40DF-A561-47267FD2DFD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28384" y="1346200"/>
            <a:ext cx="7747532" cy="4902200"/>
          </a:xfrm>
          <a:prstGeom prst="rect">
            <a:avLst/>
          </a:prstGeom>
        </p:spPr>
      </p:pic>
    </p:spTree>
    <p:extLst>
      <p:ext uri="{BB962C8B-B14F-4D97-AF65-F5344CB8AC3E}">
        <p14:creationId xmlns:p14="http://schemas.microsoft.com/office/powerpoint/2010/main" val="281260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Package Business</a:t>
            </a:r>
          </a:p>
        </p:txBody>
      </p:sp>
      <p:pic>
        <p:nvPicPr>
          <p:cNvPr id="11" name="Content Placeholder 10">
            <a:extLst>
              <a:ext uri="{FF2B5EF4-FFF2-40B4-BE49-F238E27FC236}">
                <a16:creationId xmlns:a16="http://schemas.microsoft.com/office/drawing/2014/main" id="{FDE62DB9-AEDB-4A67-B3A2-841B28D49C4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8950" y="1950518"/>
            <a:ext cx="8026400" cy="3693564"/>
          </a:xfrm>
          <a:prstGeom prst="rect">
            <a:avLst/>
          </a:prstGeom>
        </p:spPr>
      </p:pic>
    </p:spTree>
    <p:extLst>
      <p:ext uri="{BB962C8B-B14F-4D97-AF65-F5344CB8AC3E}">
        <p14:creationId xmlns:p14="http://schemas.microsoft.com/office/powerpoint/2010/main" val="21019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Package Presentation</a:t>
            </a:r>
          </a:p>
        </p:txBody>
      </p:sp>
      <p:pic>
        <p:nvPicPr>
          <p:cNvPr id="6" name="Content Placeholder 5">
            <a:extLst>
              <a:ext uri="{FF2B5EF4-FFF2-40B4-BE49-F238E27FC236}">
                <a16:creationId xmlns:a16="http://schemas.microsoft.com/office/drawing/2014/main" id="{F9FB75B2-E4BD-4AED-AE17-737273095BA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8950" y="1954814"/>
            <a:ext cx="8026400" cy="3684972"/>
          </a:xfrm>
          <a:prstGeom prst="rect">
            <a:avLst/>
          </a:prstGeom>
        </p:spPr>
      </p:pic>
    </p:spTree>
    <p:extLst>
      <p:ext uri="{BB962C8B-B14F-4D97-AF65-F5344CB8AC3E}">
        <p14:creationId xmlns:p14="http://schemas.microsoft.com/office/powerpoint/2010/main" val="2016182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Package Exception</a:t>
            </a:r>
          </a:p>
        </p:txBody>
      </p:sp>
      <p:pic>
        <p:nvPicPr>
          <p:cNvPr id="6" name="Content Placeholder 5">
            <a:extLst>
              <a:ext uri="{FF2B5EF4-FFF2-40B4-BE49-F238E27FC236}">
                <a16:creationId xmlns:a16="http://schemas.microsoft.com/office/drawing/2014/main" id="{FDF77693-CF89-44C6-A5B7-504C99A3033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31762" y="1346200"/>
            <a:ext cx="7140776" cy="4902200"/>
          </a:xfrm>
          <a:prstGeom prst="rect">
            <a:avLst/>
          </a:prstGeom>
        </p:spPr>
      </p:pic>
    </p:spTree>
    <p:extLst>
      <p:ext uri="{BB962C8B-B14F-4D97-AF65-F5344CB8AC3E}">
        <p14:creationId xmlns:p14="http://schemas.microsoft.com/office/powerpoint/2010/main" val="3952097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Package </a:t>
            </a:r>
            <a:r>
              <a:rPr lang="en-US" sz="2400" dirty="0" err="1"/>
              <a:t>Util</a:t>
            </a:r>
            <a:endParaRPr lang="en-US" sz="2400" dirty="0"/>
          </a:p>
        </p:txBody>
      </p:sp>
      <p:pic>
        <p:nvPicPr>
          <p:cNvPr id="6" name="Content Placeholder 5">
            <a:extLst>
              <a:ext uri="{FF2B5EF4-FFF2-40B4-BE49-F238E27FC236}">
                <a16:creationId xmlns:a16="http://schemas.microsoft.com/office/drawing/2014/main" id="{1D5EF17B-BD8A-41B6-AB6C-CA1F39FD44A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01712" y="1739900"/>
            <a:ext cx="7000875" cy="4114800"/>
          </a:xfrm>
          <a:prstGeom prst="rect">
            <a:avLst/>
          </a:prstGeom>
        </p:spPr>
      </p:pic>
    </p:spTree>
    <p:extLst>
      <p:ext uri="{BB962C8B-B14F-4D97-AF65-F5344CB8AC3E}">
        <p14:creationId xmlns:p14="http://schemas.microsoft.com/office/powerpoint/2010/main" val="2190773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emplate>Presentation1</Template>
  <TotalTime>122</TotalTime>
  <Words>625</Words>
  <Application>Microsoft Office PowerPoint</Application>
  <PresentationFormat>On-screen Show (4:3)</PresentationFormat>
  <Paragraphs>70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.VnTime</vt:lpstr>
      <vt:lpstr>Arial</vt:lpstr>
      <vt:lpstr>Calibri</vt:lpstr>
      <vt:lpstr>Calibri Light</vt:lpstr>
      <vt:lpstr>Cambria</vt:lpstr>
      <vt:lpstr>Times New Roman</vt:lpstr>
      <vt:lpstr>Office Theme</vt:lpstr>
      <vt:lpstr>Báo cáo bài tập lớn Nhóm 19</vt:lpstr>
      <vt:lpstr>Các thành viên trong nhóm và đóng góp </vt:lpstr>
      <vt:lpstr>Sequence diagram – Trả xe</vt:lpstr>
      <vt:lpstr>General Class Diagram</vt:lpstr>
      <vt:lpstr>General Class Diagram</vt:lpstr>
      <vt:lpstr>Package Business</vt:lpstr>
      <vt:lpstr>Package Presentation</vt:lpstr>
      <vt:lpstr>Package Exception</vt:lpstr>
      <vt:lpstr>Package Util</vt:lpstr>
      <vt:lpstr>Subsystem Interbank API</vt:lpstr>
      <vt:lpstr>Design Consideration</vt:lpstr>
      <vt:lpstr>Design Concept </vt:lpstr>
      <vt:lpstr>Design Concept </vt:lpstr>
      <vt:lpstr>Design Principles - SOLID</vt:lpstr>
      <vt:lpstr>Design Pattern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Tuan Ly</cp:lastModifiedBy>
  <cp:revision>14</cp:revision>
  <dcterms:created xsi:type="dcterms:W3CDTF">2016-07-25T07:53:11Z</dcterms:created>
  <dcterms:modified xsi:type="dcterms:W3CDTF">2020-12-24T19:49:35Z</dcterms:modified>
</cp:coreProperties>
</file>