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3"/>
    <p:sldId id="299" r:id="rId4"/>
    <p:sldId id="297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037" y="7505"/>
            <a:ext cx="12191356" cy="6858000"/>
          </a:xfrm>
          <a:prstGeom prst="rect">
            <a:avLst/>
          </a:prstGeom>
        </p:spPr>
      </p:pic>
      <p:sp useBgFill="1">
        <p:nvSpPr>
          <p:cNvPr id="96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0653" y="1518400"/>
            <a:ext cx="4388110" cy="252845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i="1" dirty="0"/>
              <a:t>High level Language</a:t>
            </a:r>
            <a:br>
              <a:rPr lang="en-US" sz="4000" b="1" i="1" dirty="0"/>
            </a:br>
            <a:r>
              <a:rPr lang="en-US" sz="4000" b="1" i="1" dirty="0"/>
              <a:t>				To              </a:t>
            </a:r>
            <a:br>
              <a:rPr lang="en-US" sz="4000" b="1" i="1" dirty="0"/>
            </a:br>
            <a:r>
              <a:rPr lang="en-US" sz="4000" b="1" i="1" dirty="0"/>
              <a:t>Assembly Language</a:t>
            </a:r>
            <a:endParaRPr lang="en-US" sz="4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9965" y="4461163"/>
            <a:ext cx="3485072" cy="72331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HLL to MIPs assembly</a:t>
            </a:r>
            <a:endParaRPr lang="en-US" sz="2300" dirty="0">
              <a:solidFill>
                <a:srgbClr val="5792BA"/>
              </a:soli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91845" y="2000250"/>
          <a:ext cx="6155055" cy="260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655"/>
                <a:gridCol w="3073400"/>
              </a:tblGrid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Bold" charset="0"/>
                          <a:cs typeface="Calibri Bold" charset="0"/>
                        </a:rPr>
                        <a:t>                      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 Bold" charset="0"/>
                          <a:cs typeface="Calibri Bold" charset="0"/>
                        </a:rPr>
                        <a:t>Members</a:t>
                      </a:r>
                      <a:endParaRPr lang="en-US" sz="24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Calibri Bold" charset="0"/>
                          <a:ea typeface="Calibri Bold" charset="0"/>
                          <a:cs typeface="Calibri Bold" charset="0"/>
                        </a:rPr>
                        <a:t>                           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 Bold" charset="0"/>
                          <a:ea typeface="Calibri Bold" charset="0"/>
                          <a:cs typeface="Calibri Bold" charset="0"/>
                        </a:rPr>
                        <a:t>ID</a:t>
                      </a:r>
                      <a:endParaRPr lang="en-US" sz="24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Nathnael yimer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UGR/6855/13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Kaleab Tibebu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UGR/2979/13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Enyew Anberber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UGR/9324/13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Deribew Shimels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UGR/5307/13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Etsubdink Awoke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UGR/1185/13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Betelhem yimam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UGR/8483/13</a:t>
                      </a:r>
                      <a:endParaRPr lang="en-US" sz="2000" b="1">
                        <a:solidFill>
                          <a:srgbClr val="000000"/>
                        </a:solidFill>
                        <a:highlight>
                          <a:srgbClr val="C0C0C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280" y="278130"/>
            <a:ext cx="4533265" cy="33274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4280" y="873760"/>
            <a:ext cx="3281680" cy="2660650"/>
          </a:xfrm>
        </p:spPr>
        <p:txBody>
          <a:bodyPr>
            <a:normAutofit fontScale="60000"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Features of Java Compiler</a:t>
            </a:r>
            <a:endParaRPr lang="en-US" sz="2400" b="1" u="sng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Syntax-Checking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Type Checking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Optimization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Code Generation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Debugging Support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Linking</a:t>
            </a:r>
            <a:endParaRPr lang="en-US" dirty="0"/>
          </a:p>
          <a:p>
            <a:pPr marL="3683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705" y="3593465"/>
            <a:ext cx="4020185" cy="3042920"/>
          </a:xfrm>
        </p:spPr>
        <p:txBody>
          <a:bodyPr>
            <a:normAutofit fontScale="70000"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Other features we add…</a:t>
            </a:r>
            <a:endParaRPr lang="en-US" sz="2800" b="1" u="sng" dirty="0">
              <a:solidFill>
                <a:srgbClr val="00B050"/>
              </a:solidFill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Flexible source language support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Increased performance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Reduce time loss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Improve integration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Minimal data loss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Support for multiple platforms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Comprehensive debugging tools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92407" y="1389265"/>
            <a:ext cx="2978727" cy="900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Java Programming Language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31670" y="3094355"/>
            <a:ext cx="1802765" cy="927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Compiler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194945" y="4079875"/>
            <a:ext cx="1323340" cy="5543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Output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40560" y="4973955"/>
            <a:ext cx="1793875" cy="1004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MIPs Assembly </a:t>
            </a:r>
            <a:endParaRPr lang="en-US" dirty="0"/>
          </a:p>
          <a:p>
            <a:pPr algn="ctr"/>
            <a:r>
              <a:rPr lang="en-US" dirty="0"/>
              <a:t>Language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4285048" y="2571404"/>
            <a:ext cx="1634836" cy="523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Input</a:t>
            </a:r>
            <a:endParaRPr lang="en-US" dirty="0"/>
          </a:p>
        </p:txBody>
      </p:sp>
      <p:sp>
        <p:nvSpPr>
          <p:cNvPr id="28" name="Arrow: Down 27"/>
          <p:cNvSpPr/>
          <p:nvPr/>
        </p:nvSpPr>
        <p:spPr>
          <a:xfrm>
            <a:off x="2699174" y="2384425"/>
            <a:ext cx="171546" cy="640772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Arrow: Down 29"/>
          <p:cNvSpPr/>
          <p:nvPr/>
        </p:nvSpPr>
        <p:spPr>
          <a:xfrm>
            <a:off x="2773469" y="4079817"/>
            <a:ext cx="171546" cy="65116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Arrow: Right 30"/>
          <p:cNvSpPr/>
          <p:nvPr/>
        </p:nvSpPr>
        <p:spPr>
          <a:xfrm>
            <a:off x="2870200" y="2645410"/>
            <a:ext cx="1414780" cy="3073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Arrow: Left 32"/>
          <p:cNvSpPr/>
          <p:nvPr/>
        </p:nvSpPr>
        <p:spPr>
          <a:xfrm>
            <a:off x="1518285" y="4163060"/>
            <a:ext cx="1255395" cy="200660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923290" y="278130"/>
            <a:ext cx="4862830" cy="9004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Where to where ?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380" y="-62230"/>
            <a:ext cx="10353762" cy="1257300"/>
          </a:xfrm>
        </p:spPr>
        <p:txBody>
          <a:bodyPr/>
          <a:lstStyle/>
          <a:p>
            <a:r>
              <a:rPr lang="en-US" dirty="0"/>
              <a:t>High level design</a:t>
            </a:r>
            <a:endParaRPr lang="en-US" dirty="0"/>
          </a:p>
        </p:txBody>
      </p:sp>
      <p:sp>
        <p:nvSpPr>
          <p:cNvPr id="10" name="Rectangle 15"/>
          <p:cNvSpPr/>
          <p:nvPr/>
        </p:nvSpPr>
        <p:spPr>
          <a:xfrm>
            <a:off x="2333625" y="1166495"/>
            <a:ext cx="5167630" cy="4286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8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Java programming Language</a:t>
            </a:r>
            <a:endParaRPr lang="en-US" altLang="zh-CN" sz="28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2333625" y="1910080"/>
            <a:ext cx="5168265" cy="37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    	</a:t>
            </a:r>
            <a:r>
              <a:rPr lang="en-US" altLang="zh-CN" sz="28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Lexical Analysis </a:t>
            </a:r>
            <a:endParaRPr lang="en-US" altLang="zh-CN" sz="28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2333625" y="2603500"/>
            <a:ext cx="5166995" cy="38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   	</a:t>
            </a:r>
            <a:r>
              <a:rPr lang="en-US" altLang="zh-CN" sz="28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Syntax analysis</a:t>
            </a:r>
            <a:endParaRPr lang="en-US" altLang="zh-CN" sz="28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Rectangle 10"/>
          <p:cNvSpPr/>
          <p:nvPr/>
        </p:nvSpPr>
        <p:spPr>
          <a:xfrm>
            <a:off x="2332990" y="3300730"/>
            <a:ext cx="5169535" cy="466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   	</a:t>
            </a:r>
            <a:r>
              <a:rPr lang="en-US" altLang="zh-CN" sz="28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Semantic analysis</a:t>
            </a:r>
            <a:endParaRPr lang="en-US" altLang="zh-CN" sz="28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2333625" y="4081780"/>
            <a:ext cx="5166995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28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Intermediate code representation </a:t>
            </a:r>
            <a:endParaRPr lang="en-US" altLang="zh-CN" sz="28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2334260" y="4962525"/>
            <a:ext cx="5168265" cy="502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11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     	</a:t>
            </a:r>
            <a:r>
              <a:rPr lang="en-US" altLang="zh-CN" sz="28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Code optimization</a:t>
            </a:r>
            <a:endParaRPr lang="en-US" altLang="zh-CN" sz="28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Rectangle 13"/>
          <p:cNvSpPr/>
          <p:nvPr/>
        </p:nvSpPr>
        <p:spPr>
          <a:xfrm>
            <a:off x="2332990" y="5726430"/>
            <a:ext cx="5167630" cy="430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altLang="zh-CN" sz="28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Target code generation</a:t>
            </a:r>
            <a:endParaRPr lang="en-US" altLang="zh-CN" sz="28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Rectangle 28"/>
          <p:cNvSpPr/>
          <p:nvPr/>
        </p:nvSpPr>
        <p:spPr>
          <a:xfrm>
            <a:off x="2334260" y="6417945"/>
            <a:ext cx="5168265" cy="469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8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Assembly Language (MIPS)</a:t>
            </a:r>
            <a:endParaRPr lang="en-US" altLang="zh-CN" sz="28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Rectangle 29"/>
          <p:cNvSpPr/>
          <p:nvPr/>
        </p:nvSpPr>
        <p:spPr>
          <a:xfrm>
            <a:off x="8503920" y="5359400"/>
            <a:ext cx="2717165" cy="683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4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Optimized Three Address code</a:t>
            </a:r>
            <a:endParaRPr lang="en-US" altLang="zh-CN" sz="24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Rectangle 27"/>
          <p:cNvSpPr/>
          <p:nvPr/>
        </p:nvSpPr>
        <p:spPr>
          <a:xfrm>
            <a:off x="8472170" y="4710430"/>
            <a:ext cx="2752725" cy="409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4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Three Address code</a:t>
            </a:r>
            <a:endParaRPr lang="en-US" altLang="zh-CN" sz="24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Rectangle 26"/>
          <p:cNvSpPr/>
          <p:nvPr/>
        </p:nvSpPr>
        <p:spPr>
          <a:xfrm>
            <a:off x="8432800" y="3701415"/>
            <a:ext cx="2776855" cy="7696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4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Parse tree semantically verified</a:t>
            </a:r>
            <a:endParaRPr lang="en-US" altLang="zh-CN" sz="24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Rectangle 25"/>
          <p:cNvSpPr/>
          <p:nvPr/>
        </p:nvSpPr>
        <p:spPr>
          <a:xfrm>
            <a:off x="8430895" y="2877185"/>
            <a:ext cx="2781935" cy="546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4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Parse tree</a:t>
            </a:r>
            <a:endParaRPr lang="en-US" altLang="zh-CN" sz="24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Rectangle 24"/>
          <p:cNvSpPr/>
          <p:nvPr/>
        </p:nvSpPr>
        <p:spPr>
          <a:xfrm>
            <a:off x="8474075" y="2047240"/>
            <a:ext cx="2689860" cy="481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4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Stream of token</a:t>
            </a:r>
            <a:r>
              <a:rPr lang="en-US" altLang="zh-CN" sz="24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s</a:t>
            </a:r>
            <a:endParaRPr lang="en-US" altLang="zh-CN" sz="24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Rectangle 23"/>
          <p:cNvSpPr/>
          <p:nvPr/>
        </p:nvSpPr>
        <p:spPr>
          <a:xfrm>
            <a:off x="8419465" y="1336675"/>
            <a:ext cx="2723515" cy="423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4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Input</a:t>
            </a:r>
            <a:endParaRPr lang="en-US" altLang="zh-CN" sz="24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Rectangle 31"/>
          <p:cNvSpPr/>
          <p:nvPr/>
        </p:nvSpPr>
        <p:spPr>
          <a:xfrm>
            <a:off x="118745" y="2682875"/>
            <a:ext cx="1434465" cy="1399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3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Compiler</a:t>
            </a:r>
            <a:endParaRPr lang="en-US" altLang="zh-CN" sz="23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Curved Left Arrow 33"/>
          <p:cNvSpPr/>
          <p:nvPr/>
        </p:nvSpPr>
        <p:spPr>
          <a:xfrm>
            <a:off x="7561580" y="1347470"/>
            <a:ext cx="730885" cy="83566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32" name="Curved Left Arrow 33"/>
          <p:cNvSpPr/>
          <p:nvPr/>
        </p:nvSpPr>
        <p:spPr>
          <a:xfrm>
            <a:off x="7621905" y="2231390"/>
            <a:ext cx="730885" cy="64706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34" name="Curved Left Arrow 33"/>
          <p:cNvSpPr/>
          <p:nvPr/>
        </p:nvSpPr>
        <p:spPr>
          <a:xfrm>
            <a:off x="7621905" y="2974975"/>
            <a:ext cx="730885" cy="79946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35" name="Curved Left Arrow 33"/>
          <p:cNvSpPr/>
          <p:nvPr/>
        </p:nvSpPr>
        <p:spPr>
          <a:xfrm>
            <a:off x="7621905" y="3773805"/>
            <a:ext cx="730885" cy="70231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36" name="Curved Left Arrow 33"/>
          <p:cNvSpPr/>
          <p:nvPr/>
        </p:nvSpPr>
        <p:spPr>
          <a:xfrm>
            <a:off x="7621905" y="4566285"/>
            <a:ext cx="730885" cy="72009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37" name="Curved Left Arrow 33"/>
          <p:cNvSpPr/>
          <p:nvPr/>
        </p:nvSpPr>
        <p:spPr>
          <a:xfrm>
            <a:off x="7621905" y="5294630"/>
            <a:ext cx="730885" cy="76581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38" name="Curved Left Arrow 33"/>
          <p:cNvSpPr/>
          <p:nvPr/>
        </p:nvSpPr>
        <p:spPr>
          <a:xfrm>
            <a:off x="7621905" y="6066790"/>
            <a:ext cx="730885" cy="73025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39" name="Curved Left Arrow 33"/>
          <p:cNvSpPr/>
          <p:nvPr/>
        </p:nvSpPr>
        <p:spPr>
          <a:xfrm>
            <a:off x="7561580" y="1336040"/>
            <a:ext cx="730885" cy="89535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40" name="Rectangle 23"/>
          <p:cNvSpPr/>
          <p:nvPr/>
        </p:nvSpPr>
        <p:spPr>
          <a:xfrm>
            <a:off x="8500110" y="6282055"/>
            <a:ext cx="2738120" cy="4127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>
              <a:lnSpc>
                <a:spcPct val="108000"/>
              </a:lnSpc>
              <a:spcAft>
                <a:spcPts val="800"/>
              </a:spcAft>
            </a:pPr>
            <a:r>
              <a:rPr lang="en-US" altLang="zh-CN" sz="2400" kern="100"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Output</a:t>
            </a:r>
            <a:endParaRPr lang="en-US" altLang="zh-CN" sz="2400" kern="100">
              <a:latin typeface="Calibri" panose="020F0502020204030204"/>
              <a:ea typeface="Calibri" panose="020F05020202040302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1" name="Elbow Connector 30"/>
          <p:cNvCxnSpPr/>
          <p:nvPr/>
        </p:nvCxnSpPr>
        <p:spPr>
          <a:xfrm>
            <a:off x="2169160" y="2047240"/>
            <a:ext cx="45720" cy="4013200"/>
          </a:xfrm>
          <a:prstGeom prst="bentConnector3">
            <a:avLst>
              <a:gd name="adj1" fmla="val -1095833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" y="972820"/>
            <a:ext cx="11670665" cy="5805805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/>
        </p:nvSpPr>
        <p:spPr>
          <a:xfrm>
            <a:off x="2689225" y="178435"/>
            <a:ext cx="4862830" cy="5689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UI Design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{D0D751B8-8151-4ACB-A54B-42C7F0B7C826}tf11665031_win32</Template>
  <TotalTime>0</TotalTime>
  <Words>1011</Words>
  <Application>WPS Presentation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Wingdings 2</vt:lpstr>
      <vt:lpstr>Arial Nova</vt:lpstr>
      <vt:lpstr>Symbol</vt:lpstr>
      <vt:lpstr>Times New Roman</vt:lpstr>
      <vt:lpstr>Calibri</vt:lpstr>
      <vt:lpstr>Arial Nova Light</vt:lpstr>
      <vt:lpstr>Microsoft YaHei</vt:lpstr>
      <vt:lpstr>Arial Unicode MS</vt:lpstr>
      <vt:lpstr>Arial Nova</vt:lpstr>
      <vt:lpstr>Calibri Bold</vt:lpstr>
      <vt:lpstr>Calibri</vt:lpstr>
      <vt:lpstr>Times New Roman</vt:lpstr>
      <vt:lpstr>SlateVTI</vt:lpstr>
      <vt:lpstr>High level Language 				To               Assembly Language</vt:lpstr>
      <vt:lpstr>Where to where ?</vt:lpstr>
      <vt:lpstr>High level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Language     To               Assembly Language</dc:title>
  <dc:creator>V</dc:creator>
  <cp:lastModifiedBy>world Tour</cp:lastModifiedBy>
  <cp:revision>8</cp:revision>
  <dcterms:created xsi:type="dcterms:W3CDTF">2023-01-15T08:32:00Z</dcterms:created>
  <dcterms:modified xsi:type="dcterms:W3CDTF">2023-01-16T07:45:42Z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49DAFC087BD643DDA810575510BEC1FD</vt:lpwstr>
  </property>
  <property fmtid="{D5CDD505-2E9C-101B-9397-08002B2CF9AE}" pid="4" name="KSOProductBuildVer">
    <vt:lpwstr>1033-11.2.0.11440</vt:lpwstr>
  </property>
</Properties>
</file>