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8" r:id="rId3"/>
    <p:sldId id="260" r:id="rId4"/>
    <p:sldId id="261" r:id="rId5"/>
    <p:sldId id="263" r:id="rId6"/>
    <p:sldId id="265" r:id="rId7"/>
    <p:sldId id="266"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868CF4-F5BF-479C-B810-22B89497569F}" type="datetimeFigureOut">
              <a:rPr lang="en-US" smtClean="0"/>
              <a:t>11/30/2024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64165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68CF4-F5BF-479C-B810-22B89497569F}"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244722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68CF4-F5BF-479C-B810-22B89497569F}"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347166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68CF4-F5BF-479C-B810-22B89497569F}"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61006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68CF4-F5BF-479C-B810-22B89497569F}"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2625963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68CF4-F5BF-479C-B810-22B89497569F}"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2773560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68CF4-F5BF-479C-B810-22B89497569F}"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1504077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868CF4-F5BF-479C-B810-22B89497569F}"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1244982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868CF4-F5BF-479C-B810-22B89497569F}"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98127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868CF4-F5BF-479C-B810-22B89497569F}"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366924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68CF4-F5BF-479C-B810-22B89497569F}"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96212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868CF4-F5BF-479C-B810-22B89497569F}"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231682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868CF4-F5BF-479C-B810-22B89497569F}" type="datetimeFigureOut">
              <a:rPr lang="en-US" smtClean="0"/>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426707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868CF4-F5BF-479C-B810-22B89497569F}" type="datetimeFigureOut">
              <a:rPr lang="en-US" smtClean="0"/>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189452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68CF4-F5BF-479C-B810-22B89497569F}" type="datetimeFigureOut">
              <a:rPr lang="en-US" smtClean="0"/>
              <a:t>11/30/2024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159071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68CF4-F5BF-479C-B810-22B89497569F}"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190999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68CF4-F5BF-479C-B810-22B89497569F}"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EF8B1-8321-44A4-A0ED-F8BDBE774230}" type="slidenum">
              <a:rPr lang="en-US" smtClean="0"/>
              <a:t>‹#›</a:t>
            </a:fld>
            <a:endParaRPr lang="en-US"/>
          </a:p>
        </p:txBody>
      </p:sp>
    </p:spTree>
    <p:extLst>
      <p:ext uri="{BB962C8B-B14F-4D97-AF65-F5344CB8AC3E}">
        <p14:creationId xmlns:p14="http://schemas.microsoft.com/office/powerpoint/2010/main" val="17915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868CF4-F5BF-479C-B810-22B89497569F}" type="datetimeFigureOut">
              <a:rPr lang="en-US" smtClean="0"/>
              <a:t>11/30/2024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EEF8B1-8321-44A4-A0ED-F8BDBE774230}" type="slidenum">
              <a:rPr lang="en-US" smtClean="0"/>
              <a:t>‹#›</a:t>
            </a:fld>
            <a:endParaRPr lang="en-US"/>
          </a:p>
        </p:txBody>
      </p:sp>
    </p:spTree>
    <p:extLst>
      <p:ext uri="{BB962C8B-B14F-4D97-AF65-F5344CB8AC3E}">
        <p14:creationId xmlns:p14="http://schemas.microsoft.com/office/powerpoint/2010/main" val="201598149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447" y="1146581"/>
            <a:ext cx="10090597" cy="1825096"/>
          </a:xfrm>
        </p:spPr>
        <p:txBody>
          <a:bodyPr>
            <a:normAutofit/>
          </a:bodyPr>
          <a:lstStyle/>
          <a:p>
            <a:r>
              <a:rPr lang="en-US" dirty="0" smtClean="0"/>
              <a:t>SOCIAL ART INTERGRATION</a:t>
            </a:r>
            <a:endParaRPr lang="en-US" dirty="0"/>
          </a:p>
        </p:txBody>
      </p:sp>
      <p:sp>
        <p:nvSpPr>
          <p:cNvPr id="3" name="Subtitle 2"/>
          <p:cNvSpPr>
            <a:spLocks noGrp="1"/>
          </p:cNvSpPr>
          <p:nvPr>
            <p:ph type="subTitle" idx="1"/>
          </p:nvPr>
        </p:nvSpPr>
        <p:spPr>
          <a:xfrm>
            <a:off x="1693572" y="3139103"/>
            <a:ext cx="9448800" cy="685800"/>
          </a:xfrm>
        </p:spPr>
        <p:txBody>
          <a:bodyPr>
            <a:noAutofit/>
          </a:bodyPr>
          <a:lstStyle/>
          <a:p>
            <a:r>
              <a:rPr lang="en-US" sz="3600" dirty="0" smtClean="0"/>
              <a:t>    </a:t>
            </a:r>
            <a:r>
              <a:rPr lang="en-US" sz="3600" dirty="0" smtClean="0">
                <a:solidFill>
                  <a:srgbClr val="FFFFCC"/>
                </a:solidFill>
              </a:rPr>
              <a:t>  </a:t>
            </a:r>
            <a:r>
              <a:rPr lang="en-US" sz="3600" dirty="0" smtClean="0">
                <a:solidFill>
                  <a:srgbClr val="00B050"/>
                </a:solidFill>
              </a:rPr>
              <a:t>TAMIL NADU AND WEST BENGAL</a:t>
            </a:r>
            <a:endParaRPr lang="en-US" sz="3600" dirty="0">
              <a:solidFill>
                <a:srgbClr val="00B050"/>
              </a:solidFill>
            </a:endParaRPr>
          </a:p>
        </p:txBody>
      </p:sp>
    </p:spTree>
    <p:extLst>
      <p:ext uri="{BB962C8B-B14F-4D97-AF65-F5344CB8AC3E}">
        <p14:creationId xmlns:p14="http://schemas.microsoft.com/office/powerpoint/2010/main" val="2906030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221" y="170190"/>
            <a:ext cx="8610600" cy="1295400"/>
          </a:xfrm>
        </p:spPr>
        <p:txBody>
          <a:bodyPr/>
          <a:lstStyle/>
          <a:p>
            <a:pPr algn="ctr"/>
            <a:r>
              <a:rPr lang="en-US" dirty="0" smtClean="0">
                <a:solidFill>
                  <a:srgbClr val="00B0F0"/>
                </a:solidFill>
                <a:latin typeface="Bodoni MT Black" panose="02070A03080606020203" pitchFamily="18" charset="0"/>
              </a:rPr>
              <a:t>CLIMATE</a:t>
            </a:r>
            <a:endParaRPr lang="en-US" dirty="0">
              <a:solidFill>
                <a:srgbClr val="00B0F0"/>
              </a:solidFill>
              <a:latin typeface="Bodoni MT Black" panose="02070A03080606020203" pitchFamily="18" charset="0"/>
            </a:endParaRPr>
          </a:p>
        </p:txBody>
      </p:sp>
      <p:sp>
        <p:nvSpPr>
          <p:cNvPr id="3" name="Text Placeholder 2"/>
          <p:cNvSpPr>
            <a:spLocks noGrp="1"/>
          </p:cNvSpPr>
          <p:nvPr>
            <p:ph type="body" idx="1"/>
          </p:nvPr>
        </p:nvSpPr>
        <p:spPr>
          <a:xfrm>
            <a:off x="350948" y="3125290"/>
            <a:ext cx="5079991" cy="823912"/>
          </a:xfrm>
        </p:spPr>
        <p:txBody>
          <a:bodyPr/>
          <a:lstStyle/>
          <a:p>
            <a:pPr algn="ctr"/>
            <a:r>
              <a:rPr lang="en-US" dirty="0" smtClean="0">
                <a:latin typeface="Bodoni MT Black" panose="02070A03080606020203" pitchFamily="18" charset="0"/>
              </a:rPr>
              <a:t>TAMIL NADU</a:t>
            </a:r>
            <a:endParaRPr lang="en-US" dirty="0">
              <a:latin typeface="Bodoni MT Black" panose="02070A03080606020203" pitchFamily="18" charset="0"/>
            </a:endParaRPr>
          </a:p>
        </p:txBody>
      </p:sp>
      <p:sp>
        <p:nvSpPr>
          <p:cNvPr id="4" name="Content Placeholder 3"/>
          <p:cNvSpPr>
            <a:spLocks noGrp="1"/>
          </p:cNvSpPr>
          <p:nvPr>
            <p:ph sz="half" idx="2"/>
          </p:nvPr>
        </p:nvSpPr>
        <p:spPr>
          <a:xfrm>
            <a:off x="350948" y="4077714"/>
            <a:ext cx="5311775" cy="2405249"/>
          </a:xfrm>
        </p:spPr>
        <p:txBody>
          <a:bodyPr/>
          <a:lstStyle/>
          <a:p>
            <a:r>
              <a:rPr lang="en-US" sz="2000" dirty="0"/>
              <a:t>Climate. The climate of Tamil Nadu is essentially tropical. In May and June, the hottest months, maximum daily temperatures in Chennai average about 100 °F (38 °C), while minimum temperatures average in the low 80s F (upper 20s </a:t>
            </a:r>
            <a:r>
              <a:rPr lang="en-US" sz="2000" dirty="0" smtClean="0"/>
              <a:t>C</a:t>
            </a:r>
            <a:r>
              <a:rPr lang="en-US" dirty="0" smtClean="0"/>
              <a:t>)</a:t>
            </a:r>
            <a:endParaRPr lang="en-US" dirty="0"/>
          </a:p>
        </p:txBody>
      </p:sp>
      <p:sp>
        <p:nvSpPr>
          <p:cNvPr id="5" name="Text Placeholder 4"/>
          <p:cNvSpPr>
            <a:spLocks noGrp="1"/>
          </p:cNvSpPr>
          <p:nvPr>
            <p:ph type="body" sz="quarter" idx="3"/>
          </p:nvPr>
        </p:nvSpPr>
        <p:spPr>
          <a:xfrm>
            <a:off x="6556956" y="3125290"/>
            <a:ext cx="5105400" cy="823912"/>
          </a:xfrm>
        </p:spPr>
        <p:txBody>
          <a:bodyPr/>
          <a:lstStyle/>
          <a:p>
            <a:pPr algn="ctr"/>
            <a:r>
              <a:rPr lang="en-US" dirty="0" smtClean="0">
                <a:latin typeface="Bodoni MT Black" panose="02070A03080606020203" pitchFamily="18" charset="0"/>
              </a:rPr>
              <a:t>WEST BENGAL</a:t>
            </a:r>
            <a:endParaRPr lang="en-US" dirty="0">
              <a:latin typeface="Bodoni MT Black" panose="02070A03080606020203" pitchFamily="18" charset="0"/>
            </a:endParaRPr>
          </a:p>
        </p:txBody>
      </p:sp>
      <p:sp>
        <p:nvSpPr>
          <p:cNvPr id="6" name="Content Placeholder 5"/>
          <p:cNvSpPr>
            <a:spLocks noGrp="1"/>
          </p:cNvSpPr>
          <p:nvPr>
            <p:ph sz="quarter" idx="4"/>
          </p:nvPr>
        </p:nvSpPr>
        <p:spPr>
          <a:xfrm>
            <a:off x="6442656" y="4077714"/>
            <a:ext cx="5334000" cy="2649948"/>
          </a:xfrm>
        </p:spPr>
        <p:txBody>
          <a:bodyPr>
            <a:normAutofit/>
          </a:bodyPr>
          <a:lstStyle/>
          <a:p>
            <a:r>
              <a:rPr lang="en-US" sz="2000" dirty="0"/>
              <a:t>The climate of West Bengal is varied, with tropical savannahs in the southern portions of the state, to humid subtropical areas in the north. Temperatures vary widely, and there are five distinct seasons. The area is vulnerable to heavy rainfall, monsoons, and cyclones.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9786" y="1101290"/>
            <a:ext cx="2999740" cy="224980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635" y="1170538"/>
            <a:ext cx="2995923" cy="2249805"/>
          </a:xfrm>
          <a:prstGeom prst="rect">
            <a:avLst/>
          </a:prstGeom>
        </p:spPr>
      </p:pic>
    </p:spTree>
    <p:extLst>
      <p:ext uri="{BB962C8B-B14F-4D97-AF65-F5344CB8AC3E}">
        <p14:creationId xmlns:p14="http://schemas.microsoft.com/office/powerpoint/2010/main" val="3524037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221" y="170190"/>
            <a:ext cx="8610600" cy="1295400"/>
          </a:xfrm>
        </p:spPr>
        <p:txBody>
          <a:bodyPr/>
          <a:lstStyle/>
          <a:p>
            <a:pPr algn="ctr"/>
            <a:r>
              <a:rPr lang="en-US" dirty="0" smtClean="0">
                <a:solidFill>
                  <a:schemeClr val="accent2">
                    <a:lumMod val="50000"/>
                  </a:schemeClr>
                </a:solidFill>
                <a:latin typeface="Bodoni MT Black" panose="02070A03080606020203" pitchFamily="18" charset="0"/>
              </a:rPr>
              <a:t>VEGETATION</a:t>
            </a:r>
            <a:endParaRPr lang="en-US" dirty="0">
              <a:solidFill>
                <a:schemeClr val="accent2">
                  <a:lumMod val="50000"/>
                </a:schemeClr>
              </a:solidFill>
              <a:latin typeface="Bodoni MT Black" panose="02070A03080606020203" pitchFamily="18" charset="0"/>
            </a:endParaRPr>
          </a:p>
        </p:txBody>
      </p:sp>
      <p:sp>
        <p:nvSpPr>
          <p:cNvPr id="3" name="Text Placeholder 2"/>
          <p:cNvSpPr>
            <a:spLocks noGrp="1"/>
          </p:cNvSpPr>
          <p:nvPr>
            <p:ph type="body" idx="1"/>
          </p:nvPr>
        </p:nvSpPr>
        <p:spPr>
          <a:xfrm>
            <a:off x="350948" y="3125290"/>
            <a:ext cx="5079991" cy="823912"/>
          </a:xfrm>
        </p:spPr>
        <p:txBody>
          <a:bodyPr/>
          <a:lstStyle/>
          <a:p>
            <a:pPr algn="ctr"/>
            <a:r>
              <a:rPr lang="en-US" dirty="0" smtClean="0">
                <a:latin typeface="Bodoni MT Black" panose="02070A03080606020203" pitchFamily="18" charset="0"/>
              </a:rPr>
              <a:t>TAMIL NADU</a:t>
            </a:r>
            <a:endParaRPr lang="en-US" dirty="0">
              <a:latin typeface="Bodoni MT Black" panose="02070A03080606020203" pitchFamily="18" charset="0"/>
            </a:endParaRPr>
          </a:p>
        </p:txBody>
      </p:sp>
      <p:sp>
        <p:nvSpPr>
          <p:cNvPr id="4" name="Content Placeholder 3"/>
          <p:cNvSpPr>
            <a:spLocks noGrp="1"/>
          </p:cNvSpPr>
          <p:nvPr>
            <p:ph sz="half" idx="2"/>
          </p:nvPr>
        </p:nvSpPr>
        <p:spPr>
          <a:xfrm>
            <a:off x="350948" y="4077714"/>
            <a:ext cx="5311775" cy="2405249"/>
          </a:xfrm>
        </p:spPr>
        <p:txBody>
          <a:bodyPr>
            <a:normAutofit/>
          </a:bodyPr>
          <a:lstStyle/>
          <a:p>
            <a:r>
              <a:rPr lang="en-US" sz="2000" dirty="0"/>
              <a:t>Natural vegetation consists of littoral forests and plantations of </a:t>
            </a:r>
            <a:r>
              <a:rPr lang="en-US" sz="2000" dirty="0" err="1"/>
              <a:t>casuarina</a:t>
            </a:r>
            <a:r>
              <a:rPr lang="en-US" sz="2000" dirty="0"/>
              <a:t> and coconut, together with scattered trees, climbing vines, and grass. The </a:t>
            </a:r>
            <a:r>
              <a:rPr lang="en-US" sz="2000" dirty="0" err="1"/>
              <a:t>Kaveri</a:t>
            </a:r>
            <a:r>
              <a:rPr lang="en-US" sz="2000" dirty="0"/>
              <a:t>, </a:t>
            </a:r>
            <a:r>
              <a:rPr lang="en-US" sz="2000" dirty="0" err="1"/>
              <a:t>Ponnaiyar</a:t>
            </a:r>
            <a:r>
              <a:rPr lang="en-US" sz="2000" dirty="0"/>
              <a:t>, </a:t>
            </a:r>
            <a:r>
              <a:rPr lang="en-US" sz="2000" dirty="0" err="1"/>
              <a:t>Palar</a:t>
            </a:r>
            <a:r>
              <a:rPr lang="en-US" sz="2000" dirty="0"/>
              <a:t>, </a:t>
            </a:r>
            <a:r>
              <a:rPr lang="en-US" sz="2000" dirty="0" err="1"/>
              <a:t>Vaigai</a:t>
            </a:r>
            <a:r>
              <a:rPr lang="en-US" sz="2000" dirty="0"/>
              <a:t>, </a:t>
            </a:r>
            <a:r>
              <a:rPr lang="en-US" sz="2000" dirty="0" err="1"/>
              <a:t>Tambraparni</a:t>
            </a:r>
            <a:r>
              <a:rPr lang="en-US" sz="2000" dirty="0"/>
              <a:t>, </a:t>
            </a:r>
            <a:r>
              <a:rPr lang="en-US" sz="2000" dirty="0" err="1"/>
              <a:t>Vellar</a:t>
            </a:r>
            <a:r>
              <a:rPr lang="en-US" sz="2000" dirty="0"/>
              <a:t>, and </a:t>
            </a:r>
            <a:r>
              <a:rPr lang="en-US" sz="2000" dirty="0" err="1"/>
              <a:t>Arni</a:t>
            </a:r>
            <a:r>
              <a:rPr lang="en-US" sz="2000" dirty="0"/>
              <a:t> rivers flow east into the Bay of Bengal. The soils are red-loamy and sandy-loamy, both rich in iron.</a:t>
            </a:r>
          </a:p>
        </p:txBody>
      </p:sp>
      <p:sp>
        <p:nvSpPr>
          <p:cNvPr id="5" name="Text Placeholder 4"/>
          <p:cNvSpPr>
            <a:spLocks noGrp="1"/>
          </p:cNvSpPr>
          <p:nvPr>
            <p:ph type="body" sz="quarter" idx="3"/>
          </p:nvPr>
        </p:nvSpPr>
        <p:spPr>
          <a:xfrm>
            <a:off x="6556956" y="3125290"/>
            <a:ext cx="5105400" cy="823912"/>
          </a:xfrm>
        </p:spPr>
        <p:txBody>
          <a:bodyPr/>
          <a:lstStyle/>
          <a:p>
            <a:pPr algn="ctr"/>
            <a:r>
              <a:rPr lang="en-US" dirty="0" smtClean="0">
                <a:latin typeface="Bodoni MT Black" panose="02070A03080606020203" pitchFamily="18" charset="0"/>
              </a:rPr>
              <a:t>WEST BENGAL</a:t>
            </a:r>
            <a:endParaRPr lang="en-US" dirty="0">
              <a:latin typeface="Bodoni MT Black" panose="02070A03080606020203" pitchFamily="18" charset="0"/>
            </a:endParaRPr>
          </a:p>
        </p:txBody>
      </p:sp>
      <p:sp>
        <p:nvSpPr>
          <p:cNvPr id="6" name="Content Placeholder 5"/>
          <p:cNvSpPr>
            <a:spLocks noGrp="1"/>
          </p:cNvSpPr>
          <p:nvPr>
            <p:ph sz="quarter" idx="4"/>
          </p:nvPr>
        </p:nvSpPr>
        <p:spPr>
          <a:xfrm>
            <a:off x="6638029" y="4087566"/>
            <a:ext cx="5334000" cy="2649948"/>
          </a:xfrm>
        </p:spPr>
        <p:txBody>
          <a:bodyPr>
            <a:normAutofit/>
          </a:bodyPr>
          <a:lstStyle/>
          <a:p>
            <a:r>
              <a:rPr lang="en-US" sz="2000" dirty="0"/>
              <a:t>The distribution of vegetation in northern West Bengal is dictated by elevation and precipitation. For example, the foothills of the Himalayas, the </a:t>
            </a:r>
            <a:r>
              <a:rPr lang="en-US" sz="2000" dirty="0" err="1"/>
              <a:t>Dooars</a:t>
            </a:r>
            <a:r>
              <a:rPr lang="en-US" sz="2000" dirty="0"/>
              <a:t>, are densely wooded with </a:t>
            </a:r>
            <a:r>
              <a:rPr lang="en-US" sz="2000" dirty="0" err="1"/>
              <a:t>sal</a:t>
            </a:r>
            <a:r>
              <a:rPr lang="en-US" sz="2000" dirty="0"/>
              <a:t> and other tropical evergreen trees. Above an elevation of 1,000 </a:t>
            </a:r>
            <a:r>
              <a:rPr lang="en-US" sz="2000" dirty="0" err="1"/>
              <a:t>metres</a:t>
            </a:r>
            <a:r>
              <a:rPr lang="en-US" sz="2000" dirty="0"/>
              <a:t> (3,300 </a:t>
            </a:r>
            <a:r>
              <a:rPr lang="en-US" sz="2000" dirty="0" err="1"/>
              <a:t>ft</a:t>
            </a:r>
            <a:r>
              <a:rPr lang="en-US" sz="2000" dirty="0"/>
              <a:t>), the forest becomes predominantly subtropical</a:t>
            </a:r>
          </a:p>
        </p:txBody>
      </p:sp>
      <p:pic>
        <p:nvPicPr>
          <p:cNvPr id="1026" name="Picture 2" descr="Amazing Places to Visit in Tamil Nadu During the Monsoon - Turu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221" y="1287887"/>
            <a:ext cx="2264714" cy="2063152"/>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Natural Vegetation of West Bengal - West Bengal PCS Exam Notes"/>
          <p:cNvSpPr>
            <a:spLocks noChangeAspect="1" noChangeArrowheads="1"/>
          </p:cNvSpPr>
          <p:nvPr/>
        </p:nvSpPr>
        <p:spPr bwMode="auto">
          <a:xfrm>
            <a:off x="350948" y="-13461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445" y="1287887"/>
            <a:ext cx="2898081" cy="1928541"/>
          </a:xfrm>
          <a:prstGeom prst="rect">
            <a:avLst/>
          </a:prstGeom>
        </p:spPr>
      </p:pic>
    </p:spTree>
    <p:extLst>
      <p:ext uri="{BB962C8B-B14F-4D97-AF65-F5344CB8AC3E}">
        <p14:creationId xmlns:p14="http://schemas.microsoft.com/office/powerpoint/2010/main" val="1613516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221" y="170190"/>
            <a:ext cx="8610600" cy="1295400"/>
          </a:xfrm>
        </p:spPr>
        <p:txBody>
          <a:bodyPr>
            <a:normAutofit/>
          </a:bodyPr>
          <a:lstStyle/>
          <a:p>
            <a:pPr algn="ctr"/>
            <a:r>
              <a:rPr lang="en-US" dirty="0" smtClean="0">
                <a:solidFill>
                  <a:schemeClr val="accent3">
                    <a:lumMod val="50000"/>
                  </a:schemeClr>
                </a:solidFill>
                <a:latin typeface="Bodoni MT Black" panose="02070A03080606020203" pitchFamily="18" charset="0"/>
              </a:rPr>
              <a:t>FLORA AND FAUNA</a:t>
            </a:r>
            <a:endParaRPr lang="en-US" dirty="0">
              <a:solidFill>
                <a:schemeClr val="accent3">
                  <a:lumMod val="50000"/>
                </a:schemeClr>
              </a:solidFill>
              <a:latin typeface="Bodoni MT Black" panose="02070A03080606020203" pitchFamily="18" charset="0"/>
            </a:endParaRPr>
          </a:p>
        </p:txBody>
      </p:sp>
      <p:sp>
        <p:nvSpPr>
          <p:cNvPr id="3" name="Text Placeholder 2"/>
          <p:cNvSpPr>
            <a:spLocks noGrp="1"/>
          </p:cNvSpPr>
          <p:nvPr>
            <p:ph type="body" idx="1"/>
          </p:nvPr>
        </p:nvSpPr>
        <p:spPr>
          <a:xfrm>
            <a:off x="350948" y="3125290"/>
            <a:ext cx="5079991" cy="823912"/>
          </a:xfrm>
        </p:spPr>
        <p:txBody>
          <a:bodyPr/>
          <a:lstStyle/>
          <a:p>
            <a:pPr algn="ctr"/>
            <a:r>
              <a:rPr lang="en-US" dirty="0" smtClean="0">
                <a:latin typeface="Bodoni MT Black" panose="02070A03080606020203" pitchFamily="18" charset="0"/>
              </a:rPr>
              <a:t>TAMIL NADU</a:t>
            </a:r>
            <a:endParaRPr lang="en-US" dirty="0">
              <a:latin typeface="Bodoni MT Black" panose="02070A03080606020203" pitchFamily="18" charset="0"/>
            </a:endParaRPr>
          </a:p>
        </p:txBody>
      </p:sp>
      <p:sp>
        <p:nvSpPr>
          <p:cNvPr id="4" name="Content Placeholder 3"/>
          <p:cNvSpPr>
            <a:spLocks noGrp="1"/>
          </p:cNvSpPr>
          <p:nvPr>
            <p:ph sz="half" idx="2"/>
          </p:nvPr>
        </p:nvSpPr>
        <p:spPr>
          <a:xfrm>
            <a:off x="350948" y="4077714"/>
            <a:ext cx="5311775" cy="2405249"/>
          </a:xfrm>
        </p:spPr>
        <p:txBody>
          <a:bodyPr>
            <a:normAutofit/>
          </a:bodyPr>
          <a:lstStyle/>
          <a:p>
            <a:r>
              <a:rPr lang="en-US" sz="2000" dirty="0"/>
              <a:t>Rare and unique plant life includes </a:t>
            </a:r>
            <a:r>
              <a:rPr lang="en-US" sz="2000" dirty="0" err="1"/>
              <a:t>Combretum</a:t>
            </a:r>
            <a:r>
              <a:rPr lang="en-US" sz="2000" dirty="0"/>
              <a:t> </a:t>
            </a:r>
            <a:r>
              <a:rPr lang="en-US" sz="2000" dirty="0" err="1"/>
              <a:t>ovalifolium</a:t>
            </a:r>
            <a:r>
              <a:rPr lang="en-US" sz="2000" dirty="0"/>
              <a:t>, ebony (</a:t>
            </a:r>
            <a:r>
              <a:rPr lang="en-US" sz="2000" dirty="0" err="1"/>
              <a:t>Diospyros</a:t>
            </a:r>
            <a:r>
              <a:rPr lang="en-US" sz="2000" dirty="0"/>
              <a:t> </a:t>
            </a:r>
            <a:r>
              <a:rPr lang="en-US" sz="2000" dirty="0" err="1"/>
              <a:t>nilagrica</a:t>
            </a:r>
            <a:r>
              <a:rPr lang="en-US" sz="2000" dirty="0"/>
              <a:t>), </a:t>
            </a:r>
            <a:r>
              <a:rPr lang="en-US" sz="2000" dirty="0" err="1"/>
              <a:t>Habenaria</a:t>
            </a:r>
            <a:r>
              <a:rPr lang="en-US" sz="2000" dirty="0"/>
              <a:t> </a:t>
            </a:r>
            <a:r>
              <a:rPr lang="en-US" sz="2000" dirty="0" err="1"/>
              <a:t>rariflora</a:t>
            </a:r>
            <a:r>
              <a:rPr lang="en-US" sz="2000" dirty="0"/>
              <a:t> (orchid), </a:t>
            </a:r>
            <a:r>
              <a:rPr lang="en-US" sz="2000" dirty="0" err="1"/>
              <a:t>Alsophila</a:t>
            </a:r>
            <a:r>
              <a:rPr lang="en-US" sz="2000" dirty="0"/>
              <a:t>, Impatiens </a:t>
            </a:r>
            <a:r>
              <a:rPr lang="en-US" sz="2000" dirty="0" err="1"/>
              <a:t>elegans</a:t>
            </a:r>
            <a:r>
              <a:rPr lang="en-US" sz="2000" dirty="0"/>
              <a:t>, Ranunculus </a:t>
            </a:r>
            <a:r>
              <a:rPr lang="en-US" sz="2000" dirty="0" err="1"/>
              <a:t>reniformis</a:t>
            </a:r>
            <a:r>
              <a:rPr lang="en-US" sz="2000" dirty="0"/>
              <a:t>, and royal fern. </a:t>
            </a:r>
            <a:r>
              <a:rPr lang="en-US" sz="2000" dirty="0" err="1"/>
              <a:t>Nilgiri</a:t>
            </a:r>
            <a:r>
              <a:rPr lang="en-US" sz="2000" dirty="0"/>
              <a:t> </a:t>
            </a:r>
            <a:r>
              <a:rPr lang="en-US" sz="2000" dirty="0" err="1"/>
              <a:t>tahr</a:t>
            </a:r>
            <a:r>
              <a:rPr lang="en-US" sz="2000" dirty="0"/>
              <a:t>, an endangered animal found only in the </a:t>
            </a:r>
            <a:r>
              <a:rPr lang="en-US" sz="2000" dirty="0" err="1"/>
              <a:t>Nilgiri</a:t>
            </a:r>
            <a:r>
              <a:rPr lang="en-US" sz="2000" dirty="0"/>
              <a:t> Mountains, is the state animal</a:t>
            </a:r>
          </a:p>
        </p:txBody>
      </p:sp>
      <p:sp>
        <p:nvSpPr>
          <p:cNvPr id="5" name="Text Placeholder 4"/>
          <p:cNvSpPr>
            <a:spLocks noGrp="1"/>
          </p:cNvSpPr>
          <p:nvPr>
            <p:ph type="body" sz="quarter" idx="3"/>
          </p:nvPr>
        </p:nvSpPr>
        <p:spPr>
          <a:xfrm>
            <a:off x="6556956" y="3125290"/>
            <a:ext cx="5105400" cy="823912"/>
          </a:xfrm>
        </p:spPr>
        <p:txBody>
          <a:bodyPr/>
          <a:lstStyle/>
          <a:p>
            <a:pPr algn="ctr"/>
            <a:r>
              <a:rPr lang="en-US" dirty="0" smtClean="0">
                <a:latin typeface="Bodoni MT Black" panose="02070A03080606020203" pitchFamily="18" charset="0"/>
              </a:rPr>
              <a:t>WEST BENGAL</a:t>
            </a:r>
            <a:endParaRPr lang="en-US" dirty="0">
              <a:latin typeface="Bodoni MT Black" panose="02070A03080606020203" pitchFamily="18" charset="0"/>
            </a:endParaRPr>
          </a:p>
        </p:txBody>
      </p:sp>
      <p:sp>
        <p:nvSpPr>
          <p:cNvPr id="6" name="Content Placeholder 5"/>
          <p:cNvSpPr>
            <a:spLocks noGrp="1"/>
          </p:cNvSpPr>
          <p:nvPr>
            <p:ph sz="quarter" idx="4"/>
          </p:nvPr>
        </p:nvSpPr>
        <p:spPr>
          <a:xfrm>
            <a:off x="6638029" y="4087566"/>
            <a:ext cx="5334000" cy="2649948"/>
          </a:xfrm>
        </p:spPr>
        <p:txBody>
          <a:bodyPr/>
          <a:lstStyle/>
          <a:p>
            <a:r>
              <a:rPr lang="en-US" sz="2000" dirty="0"/>
              <a:t>The Bengal wilderness is also home of an array of highly endangered species like the Asian Elephant , Great one horned Rhino, Gaur, </a:t>
            </a:r>
            <a:r>
              <a:rPr lang="en-US" sz="2000" dirty="0" err="1"/>
              <a:t>Serow</a:t>
            </a:r>
            <a:r>
              <a:rPr lang="en-US" sz="2000" dirty="0"/>
              <a:t>, Red Panda, Black Necked Crane, Great pied Hornbill, Goliath Heron, Estuarine Crocodile, </a:t>
            </a:r>
            <a:r>
              <a:rPr lang="en-US" sz="2000" dirty="0" err="1"/>
              <a:t>Salvator</a:t>
            </a:r>
            <a:r>
              <a:rPr lang="en-US" sz="2000" dirty="0"/>
              <a:t> Lizards, Olive Ridley Marine Turtle, rare </a:t>
            </a:r>
            <a:r>
              <a:rPr lang="en-US" sz="2000" dirty="0" err="1"/>
              <a:t>Batagur</a:t>
            </a:r>
            <a:r>
              <a:rPr lang="en-US" sz="2000" dirty="0"/>
              <a:t> terrapin, let alone being the</a:t>
            </a:r>
            <a:r>
              <a:rPr lang="en-US" dirty="0"/>
              <a:t> </a:t>
            </a:r>
          </a:p>
        </p:txBody>
      </p:sp>
      <p:sp>
        <p:nvSpPr>
          <p:cNvPr id="9" name="AutoShape 4" descr="Natural Vegetation of West Bengal - West Bengal PCS Exam Notes"/>
          <p:cNvSpPr>
            <a:spLocks noChangeAspect="1" noChangeArrowheads="1"/>
          </p:cNvSpPr>
          <p:nvPr/>
        </p:nvSpPr>
        <p:spPr bwMode="auto">
          <a:xfrm>
            <a:off x="350948" y="-13461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Tamil Nadu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770" y="1465590"/>
            <a:ext cx="2817971" cy="188291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672" y="1347703"/>
            <a:ext cx="2737968" cy="1895475"/>
          </a:xfrm>
          <a:prstGeom prst="rect">
            <a:avLst/>
          </a:prstGeom>
        </p:spPr>
      </p:pic>
    </p:spTree>
    <p:extLst>
      <p:ext uri="{BB962C8B-B14F-4D97-AF65-F5344CB8AC3E}">
        <p14:creationId xmlns:p14="http://schemas.microsoft.com/office/powerpoint/2010/main" val="1326425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221" y="170190"/>
            <a:ext cx="8610600" cy="1295400"/>
          </a:xfrm>
        </p:spPr>
        <p:txBody>
          <a:bodyPr>
            <a:normAutofit/>
          </a:bodyPr>
          <a:lstStyle/>
          <a:p>
            <a:pPr algn="ctr"/>
            <a:r>
              <a:rPr lang="en-US" dirty="0" smtClean="0">
                <a:solidFill>
                  <a:schemeClr val="accent4"/>
                </a:solidFill>
                <a:latin typeface="Bodoni MT Black" panose="02070A03080606020203" pitchFamily="18" charset="0"/>
              </a:rPr>
              <a:t>CULTURE</a:t>
            </a:r>
            <a:endParaRPr lang="en-US" dirty="0">
              <a:solidFill>
                <a:schemeClr val="accent4"/>
              </a:solidFill>
              <a:latin typeface="Bodoni MT Black" panose="02070A03080606020203" pitchFamily="18" charset="0"/>
            </a:endParaRPr>
          </a:p>
        </p:txBody>
      </p:sp>
      <p:sp>
        <p:nvSpPr>
          <p:cNvPr id="3" name="Text Placeholder 2"/>
          <p:cNvSpPr>
            <a:spLocks noGrp="1"/>
          </p:cNvSpPr>
          <p:nvPr>
            <p:ph type="body" idx="1"/>
          </p:nvPr>
        </p:nvSpPr>
        <p:spPr>
          <a:xfrm>
            <a:off x="350948" y="3125290"/>
            <a:ext cx="5079991" cy="823912"/>
          </a:xfrm>
        </p:spPr>
        <p:txBody>
          <a:bodyPr/>
          <a:lstStyle/>
          <a:p>
            <a:pPr algn="ctr"/>
            <a:r>
              <a:rPr lang="en-US" dirty="0" smtClean="0">
                <a:latin typeface="Bodoni MT Black" panose="02070A03080606020203" pitchFamily="18" charset="0"/>
              </a:rPr>
              <a:t>TAMIL NADU</a:t>
            </a:r>
            <a:endParaRPr lang="en-US" dirty="0">
              <a:latin typeface="Bodoni MT Black" panose="02070A03080606020203" pitchFamily="18" charset="0"/>
            </a:endParaRPr>
          </a:p>
        </p:txBody>
      </p:sp>
      <p:sp>
        <p:nvSpPr>
          <p:cNvPr id="4" name="Content Placeholder 3"/>
          <p:cNvSpPr>
            <a:spLocks noGrp="1"/>
          </p:cNvSpPr>
          <p:nvPr>
            <p:ph sz="half" idx="2"/>
          </p:nvPr>
        </p:nvSpPr>
        <p:spPr>
          <a:xfrm>
            <a:off x="350948" y="4077714"/>
            <a:ext cx="5311775" cy="2405249"/>
          </a:xfrm>
        </p:spPr>
        <p:txBody>
          <a:bodyPr>
            <a:normAutofit lnSpcReduction="10000"/>
          </a:bodyPr>
          <a:lstStyle/>
          <a:p>
            <a:r>
              <a:rPr lang="en-US" dirty="0"/>
              <a:t/>
            </a:r>
            <a:br>
              <a:rPr lang="en-US" dirty="0"/>
            </a:br>
            <a:r>
              <a:rPr lang="en-US" sz="2000" dirty="0"/>
              <a:t>Hinduism lies at the core of the culture of Tamil Nadu. Among the most famous of the state's temples, which number in the tens of thousands, are the 7th- and 8th-century structures at </a:t>
            </a:r>
            <a:r>
              <a:rPr lang="en-US" sz="2000" dirty="0" err="1"/>
              <a:t>Mamallapura</a:t>
            </a:r>
            <a:r>
              <a:rPr lang="en-US" sz="2000" dirty="0"/>
              <a:t>, which were designated a UNESCO World Heritage Site in </a:t>
            </a:r>
            <a:r>
              <a:rPr lang="en-US" dirty="0"/>
              <a:t>1984</a:t>
            </a:r>
          </a:p>
        </p:txBody>
      </p:sp>
      <p:sp>
        <p:nvSpPr>
          <p:cNvPr id="5" name="Text Placeholder 4"/>
          <p:cNvSpPr>
            <a:spLocks noGrp="1"/>
          </p:cNvSpPr>
          <p:nvPr>
            <p:ph type="body" sz="quarter" idx="3"/>
          </p:nvPr>
        </p:nvSpPr>
        <p:spPr>
          <a:xfrm>
            <a:off x="6556956" y="3125290"/>
            <a:ext cx="5105400" cy="823912"/>
          </a:xfrm>
        </p:spPr>
        <p:txBody>
          <a:bodyPr/>
          <a:lstStyle/>
          <a:p>
            <a:pPr algn="ctr"/>
            <a:r>
              <a:rPr lang="en-US" dirty="0" smtClean="0">
                <a:latin typeface="Bodoni MT Black" panose="02070A03080606020203" pitchFamily="18" charset="0"/>
              </a:rPr>
              <a:t>WEST BENGAL</a:t>
            </a:r>
            <a:endParaRPr lang="en-US" dirty="0">
              <a:latin typeface="Bodoni MT Black" panose="02070A03080606020203" pitchFamily="18" charset="0"/>
            </a:endParaRPr>
          </a:p>
        </p:txBody>
      </p:sp>
      <p:sp>
        <p:nvSpPr>
          <p:cNvPr id="9" name="AutoShape 4" descr="Natural Vegetation of West Bengal - West Bengal PCS Exam Notes"/>
          <p:cNvSpPr>
            <a:spLocks noChangeAspect="1" noChangeArrowheads="1"/>
          </p:cNvSpPr>
          <p:nvPr/>
        </p:nvSpPr>
        <p:spPr bwMode="auto">
          <a:xfrm>
            <a:off x="350948" y="-13461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Tamil Nadu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Content Placeholder 12"/>
          <p:cNvPicPr>
            <a:picLocks noGrp="1" noChangeAspect="1"/>
          </p:cNvPicPr>
          <p:nvPr>
            <p:ph sz="quarter" idx="4"/>
          </p:nvPr>
        </p:nvPicPr>
        <p:blipFill>
          <a:blip r:embed="rId2"/>
          <a:stretch>
            <a:fillRect/>
          </a:stretch>
        </p:blipFill>
        <p:spPr>
          <a:xfrm>
            <a:off x="6642757" y="4087813"/>
            <a:ext cx="5323161" cy="26495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7622103" y="1147771"/>
            <a:ext cx="2975106" cy="1908213"/>
          </a:xfrm>
          <a:prstGeom prst="rect">
            <a:avLst/>
          </a:prstGeom>
        </p:spPr>
      </p:pic>
      <p:pic>
        <p:nvPicPr>
          <p:cNvPr id="8" name="Picture 7"/>
          <p:cNvPicPr>
            <a:picLocks noChangeAspect="1"/>
          </p:cNvPicPr>
          <p:nvPr/>
        </p:nvPicPr>
        <p:blipFill>
          <a:blip r:embed="rId4"/>
          <a:stretch>
            <a:fillRect/>
          </a:stretch>
        </p:blipFill>
        <p:spPr>
          <a:xfrm>
            <a:off x="1481042" y="1229625"/>
            <a:ext cx="2819801" cy="1895665"/>
          </a:xfrm>
          <a:prstGeom prst="rect">
            <a:avLst/>
          </a:prstGeom>
        </p:spPr>
      </p:pic>
    </p:spTree>
    <p:extLst>
      <p:ext uri="{BB962C8B-B14F-4D97-AF65-F5344CB8AC3E}">
        <p14:creationId xmlns:p14="http://schemas.microsoft.com/office/powerpoint/2010/main" val="973691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221" y="170190"/>
            <a:ext cx="8610600" cy="1295400"/>
          </a:xfrm>
        </p:spPr>
        <p:txBody>
          <a:bodyPr/>
          <a:lstStyle/>
          <a:p>
            <a:pPr algn="ctr"/>
            <a:r>
              <a:rPr lang="en-US" dirty="0" smtClean="0">
                <a:solidFill>
                  <a:schemeClr val="bg2">
                    <a:lumMod val="50000"/>
                  </a:schemeClr>
                </a:solidFill>
                <a:latin typeface="Bodoni MT Black" panose="02070A03080606020203" pitchFamily="18" charset="0"/>
              </a:rPr>
              <a:t>INDUSTRY</a:t>
            </a:r>
            <a:endParaRPr lang="en-US" dirty="0">
              <a:solidFill>
                <a:schemeClr val="bg2">
                  <a:lumMod val="50000"/>
                </a:schemeClr>
              </a:solidFill>
              <a:latin typeface="Bodoni MT Black" panose="02070A03080606020203" pitchFamily="18" charset="0"/>
            </a:endParaRPr>
          </a:p>
        </p:txBody>
      </p:sp>
      <p:sp>
        <p:nvSpPr>
          <p:cNvPr id="3" name="Text Placeholder 2"/>
          <p:cNvSpPr>
            <a:spLocks noGrp="1"/>
          </p:cNvSpPr>
          <p:nvPr>
            <p:ph type="body" idx="1"/>
          </p:nvPr>
        </p:nvSpPr>
        <p:spPr>
          <a:xfrm>
            <a:off x="350948" y="3125290"/>
            <a:ext cx="5079991" cy="823912"/>
          </a:xfrm>
        </p:spPr>
        <p:txBody>
          <a:bodyPr/>
          <a:lstStyle/>
          <a:p>
            <a:pPr algn="ctr"/>
            <a:r>
              <a:rPr lang="en-US" dirty="0" smtClean="0">
                <a:latin typeface="Bodoni MT Black" panose="02070A03080606020203" pitchFamily="18" charset="0"/>
              </a:rPr>
              <a:t>TAMIL NADU</a:t>
            </a:r>
            <a:endParaRPr lang="en-US" dirty="0">
              <a:latin typeface="Bodoni MT Black" panose="02070A03080606020203" pitchFamily="18" charset="0"/>
            </a:endParaRPr>
          </a:p>
        </p:txBody>
      </p:sp>
      <p:sp>
        <p:nvSpPr>
          <p:cNvPr id="4" name="Content Placeholder 3"/>
          <p:cNvSpPr>
            <a:spLocks noGrp="1"/>
          </p:cNvSpPr>
          <p:nvPr>
            <p:ph sz="half" idx="2"/>
          </p:nvPr>
        </p:nvSpPr>
        <p:spPr>
          <a:xfrm>
            <a:off x="492616" y="4077714"/>
            <a:ext cx="5311775" cy="2405249"/>
          </a:xfrm>
        </p:spPr>
        <p:txBody>
          <a:bodyPr>
            <a:normAutofit fontScale="92500" lnSpcReduction="20000"/>
          </a:bodyPr>
          <a:lstStyle/>
          <a:p>
            <a:r>
              <a:rPr lang="en-US" sz="1900" dirty="0">
                <a:solidFill>
                  <a:schemeClr val="tx2"/>
                </a:solidFill>
              </a:rPr>
              <a:t>Tamil Nadu has the second largest </a:t>
            </a:r>
            <a:r>
              <a:rPr lang="en-US" sz="1900" dirty="0" smtClean="0">
                <a:solidFill>
                  <a:schemeClr val="tx2"/>
                </a:solidFill>
              </a:rPr>
              <a:t>state economy</a:t>
            </a:r>
            <a:r>
              <a:rPr lang="en-US" sz="1900" dirty="0">
                <a:solidFill>
                  <a:schemeClr val="tx2"/>
                </a:solidFill>
              </a:rPr>
              <a:t> </a:t>
            </a:r>
            <a:r>
              <a:rPr lang="en-US" sz="1900" dirty="0" smtClean="0">
                <a:solidFill>
                  <a:schemeClr val="tx2"/>
                </a:solidFill>
              </a:rPr>
              <a:t>in</a:t>
            </a:r>
            <a:r>
              <a:rPr lang="en-US" sz="1900" dirty="0">
                <a:solidFill>
                  <a:schemeClr val="tx2"/>
                </a:solidFill>
              </a:rPr>
              <a:t> India</a:t>
            </a:r>
            <a:r>
              <a:rPr lang="en-US" sz="1900" dirty="0" smtClean="0">
                <a:solidFill>
                  <a:schemeClr val="tx2"/>
                </a:solidFill>
              </a:rPr>
              <a:t>.</a:t>
            </a:r>
            <a:r>
              <a:rPr lang="en-US" sz="1900" dirty="0">
                <a:solidFill>
                  <a:schemeClr val="tx2"/>
                </a:solidFill>
              </a:rPr>
              <a:t> The state also hosts the highest number of factories in the country</a:t>
            </a:r>
            <a:r>
              <a:rPr lang="en-US" sz="1900" dirty="0" smtClean="0">
                <a:solidFill>
                  <a:schemeClr val="tx2"/>
                </a:solidFill>
              </a:rPr>
              <a:t>.</a:t>
            </a:r>
            <a:r>
              <a:rPr lang="en-US" sz="1900" dirty="0">
                <a:solidFill>
                  <a:schemeClr val="tx2"/>
                </a:solidFill>
              </a:rPr>
              <a:t> The state is 48.40% </a:t>
            </a:r>
            <a:r>
              <a:rPr lang="en-US" sz="1900" dirty="0" err="1">
                <a:solidFill>
                  <a:schemeClr val="tx2"/>
                </a:solidFill>
              </a:rPr>
              <a:t>urbanised</a:t>
            </a:r>
            <a:r>
              <a:rPr lang="en-US" sz="1900" dirty="0">
                <a:solidFill>
                  <a:schemeClr val="tx2"/>
                </a:solidFill>
              </a:rPr>
              <a:t>, accounting for around 9.26% of the urban population in the country, while the state as a whole accounted for 5.96% of India's total population in the 2011 census</a:t>
            </a:r>
            <a:r>
              <a:rPr lang="en-US" sz="1900" dirty="0" smtClean="0">
                <a:solidFill>
                  <a:schemeClr val="tx2"/>
                </a:solidFill>
              </a:rPr>
              <a:t>.</a:t>
            </a:r>
            <a:r>
              <a:rPr lang="en-US" sz="1900" dirty="0">
                <a:solidFill>
                  <a:schemeClr val="tx2"/>
                </a:solidFill>
              </a:rPr>
              <a:t> Services contributes to 54% to the gross domestic product of the state, followed by manufacturing at 33% and agriculture at </a:t>
            </a:r>
            <a:r>
              <a:rPr lang="en-US" dirty="0">
                <a:solidFill>
                  <a:schemeClr val="tx2"/>
                </a:solidFill>
              </a:rPr>
              <a:t>13</a:t>
            </a:r>
            <a:r>
              <a:rPr lang="en-US" dirty="0" smtClean="0">
                <a:solidFill>
                  <a:schemeClr val="tx2"/>
                </a:solidFill>
              </a:rPr>
              <a:t>%.</a:t>
            </a:r>
            <a:endParaRPr lang="en-US" dirty="0"/>
          </a:p>
        </p:txBody>
      </p:sp>
      <p:sp>
        <p:nvSpPr>
          <p:cNvPr id="5" name="Text Placeholder 4"/>
          <p:cNvSpPr>
            <a:spLocks noGrp="1"/>
          </p:cNvSpPr>
          <p:nvPr>
            <p:ph type="body" sz="quarter" idx="3"/>
          </p:nvPr>
        </p:nvSpPr>
        <p:spPr>
          <a:xfrm>
            <a:off x="6556956" y="3125290"/>
            <a:ext cx="5105400" cy="823912"/>
          </a:xfrm>
        </p:spPr>
        <p:txBody>
          <a:bodyPr/>
          <a:lstStyle/>
          <a:p>
            <a:pPr algn="ctr"/>
            <a:r>
              <a:rPr lang="en-US" dirty="0" smtClean="0">
                <a:latin typeface="Bodoni MT Black" panose="02070A03080606020203" pitchFamily="18" charset="0"/>
              </a:rPr>
              <a:t>WEST BENGAL</a:t>
            </a:r>
            <a:endParaRPr lang="en-US" dirty="0">
              <a:latin typeface="Bodoni MT Black" panose="02070A03080606020203" pitchFamily="18" charset="0"/>
            </a:endParaRPr>
          </a:p>
        </p:txBody>
      </p:sp>
      <p:sp>
        <p:nvSpPr>
          <p:cNvPr id="6" name="Content Placeholder 5"/>
          <p:cNvSpPr>
            <a:spLocks noGrp="1"/>
          </p:cNvSpPr>
          <p:nvPr>
            <p:ph sz="quarter" idx="4"/>
          </p:nvPr>
        </p:nvSpPr>
        <p:spPr>
          <a:xfrm>
            <a:off x="6556956" y="4208052"/>
            <a:ext cx="5334000" cy="2649948"/>
          </a:xfrm>
        </p:spPr>
        <p:txBody>
          <a:bodyPr>
            <a:normAutofit fontScale="77500" lnSpcReduction="20000"/>
          </a:bodyPr>
          <a:lstStyle/>
          <a:p>
            <a:r>
              <a:rPr lang="en-US" sz="2200" dirty="0"/>
              <a:t>The </a:t>
            </a:r>
            <a:r>
              <a:rPr lang="en-US" sz="2200" b="1" dirty="0"/>
              <a:t>economy of West Bengal</a:t>
            </a:r>
            <a:r>
              <a:rPr lang="en-US" sz="2200" dirty="0"/>
              <a:t> is a </a:t>
            </a:r>
            <a:r>
              <a:rPr lang="en-US" sz="2200" dirty="0" smtClean="0"/>
              <a:t>mixed</a:t>
            </a:r>
            <a:r>
              <a:rPr lang="en-US" sz="2200" dirty="0"/>
              <a:t> middle-income developing social market economy and the largest Eastern Indian economy with a substantial public sector. It is the India's sixth-largest economy by nominal GDP.</a:t>
            </a:r>
          </a:p>
          <a:p>
            <a:r>
              <a:rPr lang="en-US" sz="2200" dirty="0"/>
              <a:t>West Bengal is the primary business and financial hub of Eastern India. The state primarily dependent on agriculture and medium-sized industry. West Bengal has jute and tea industry. West Bengal is rich in minerals like coal, limestone, </a:t>
            </a:r>
            <a:r>
              <a:rPr lang="en-US" sz="2200" dirty="0" smtClean="0"/>
              <a:t>iron ore ,</a:t>
            </a:r>
            <a:r>
              <a:rPr lang="en-US" sz="2200" dirty="0"/>
              <a:t> </a:t>
            </a:r>
            <a:r>
              <a:rPr lang="en-US" sz="2200" dirty="0" smtClean="0"/>
              <a:t>copper ,</a:t>
            </a:r>
            <a:r>
              <a:rPr lang="en-US" sz="2200" dirty="0"/>
              <a:t> lead and zinc.</a:t>
            </a:r>
          </a:p>
          <a:p>
            <a:endParaRPr lang="en-US" dirty="0"/>
          </a:p>
        </p:txBody>
      </p:sp>
      <p:sp>
        <p:nvSpPr>
          <p:cNvPr id="9" name="AutoShape 2" descr="Economy of Chennai - Wikipedia"/>
          <p:cNvSpPr>
            <a:spLocks noChangeAspect="1" noChangeArrowheads="1"/>
          </p:cNvSpPr>
          <p:nvPr/>
        </p:nvSpPr>
        <p:spPr bwMode="auto">
          <a:xfrm>
            <a:off x="155575" y="-822325"/>
            <a:ext cx="26479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1203526" y="1338511"/>
            <a:ext cx="3199997" cy="1913858"/>
          </a:xfrm>
          <a:prstGeom prst="rect">
            <a:avLst/>
          </a:prstGeom>
        </p:spPr>
      </p:pic>
      <p:pic>
        <p:nvPicPr>
          <p:cNvPr id="1028" name="Picture 4" descr="https://upload.wikimedia.org/wikipedia/commons/thumb/c/c7/Kolkata_City_skyline_from_Hoogly_bridge.jpg/350px-Kolkata_City_skyline_from_Hoogly_brid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737" y="1338511"/>
            <a:ext cx="3333750" cy="1913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817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70" y="0"/>
            <a:ext cx="12204270" cy="6983896"/>
          </a:xfrm>
          <a:prstGeom prst="rect">
            <a:avLst/>
          </a:prstGeom>
        </p:spPr>
      </p:pic>
    </p:spTree>
    <p:extLst>
      <p:ext uri="{BB962C8B-B14F-4D97-AF65-F5344CB8AC3E}">
        <p14:creationId xmlns:p14="http://schemas.microsoft.com/office/powerpoint/2010/main" val="370504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44" y="310165"/>
            <a:ext cx="5426158" cy="1371600"/>
          </a:xfrm>
        </p:spPr>
        <p:txBody>
          <a:bodyPr>
            <a:normAutofit/>
          </a:bodyPr>
          <a:lstStyle/>
          <a:p>
            <a:r>
              <a:rPr lang="en-US" sz="4000" dirty="0" smtClean="0">
                <a:solidFill>
                  <a:schemeClr val="accent4">
                    <a:lumMod val="75000"/>
                  </a:schemeClr>
                </a:solidFill>
                <a:latin typeface="Broadway" panose="04040905080B02020502" pitchFamily="82" charset="0"/>
              </a:rPr>
              <a:t>OUR TEAM MEMBERS</a:t>
            </a:r>
            <a:endParaRPr lang="en-US" sz="4000" dirty="0">
              <a:solidFill>
                <a:schemeClr val="accent4">
                  <a:lumMod val="75000"/>
                </a:schemeClr>
              </a:solidFill>
              <a:latin typeface="Broadway" panose="04040905080B02020502" pitchFamily="82" charset="0"/>
            </a:endParaRPr>
          </a:p>
        </p:txBody>
      </p:sp>
      <p:sp>
        <p:nvSpPr>
          <p:cNvPr id="4" name="Text Placeholder 3"/>
          <p:cNvSpPr>
            <a:spLocks noGrp="1"/>
          </p:cNvSpPr>
          <p:nvPr>
            <p:ph type="body" sz="half" idx="2"/>
          </p:nvPr>
        </p:nvSpPr>
        <p:spPr>
          <a:xfrm>
            <a:off x="3543344" y="2093889"/>
            <a:ext cx="5426158" cy="3856150"/>
          </a:xfrm>
        </p:spPr>
        <p:txBody>
          <a:bodyPr>
            <a:normAutofit fontScale="92500" lnSpcReduction="20000"/>
          </a:bodyPr>
          <a:lstStyle/>
          <a:p>
            <a:r>
              <a:rPr lang="en-US" sz="2800" dirty="0" smtClean="0">
                <a:latin typeface="Eras Bold ITC" panose="020B0907030504020204" pitchFamily="34" charset="0"/>
              </a:rPr>
              <a:t>SANJITH RAM</a:t>
            </a:r>
          </a:p>
          <a:p>
            <a:r>
              <a:rPr lang="en-US" sz="2800" dirty="0" smtClean="0">
                <a:latin typeface="Eras Bold ITC" panose="020B0907030504020204" pitchFamily="34" charset="0"/>
              </a:rPr>
              <a:t>HARI </a:t>
            </a:r>
          </a:p>
          <a:p>
            <a:r>
              <a:rPr lang="en-US" sz="2800" dirty="0" smtClean="0">
                <a:latin typeface="Eras Bold ITC" panose="020B0907030504020204" pitchFamily="34" charset="0"/>
              </a:rPr>
              <a:t>SURYA</a:t>
            </a:r>
          </a:p>
          <a:p>
            <a:r>
              <a:rPr lang="en-US" sz="2800" dirty="0" smtClean="0">
                <a:latin typeface="Eras Bold ITC" panose="020B0907030504020204" pitchFamily="34" charset="0"/>
              </a:rPr>
              <a:t>RUDHRESH</a:t>
            </a:r>
          </a:p>
          <a:p>
            <a:r>
              <a:rPr lang="en-US" sz="2800" dirty="0" smtClean="0">
                <a:latin typeface="Eras Bold ITC" panose="020B0907030504020204" pitchFamily="34" charset="0"/>
              </a:rPr>
              <a:t>KRUTHICK PRANAV</a:t>
            </a:r>
          </a:p>
          <a:p>
            <a:r>
              <a:rPr lang="en-US" sz="2800" dirty="0" smtClean="0">
                <a:latin typeface="Eras Bold ITC" panose="020B0907030504020204" pitchFamily="34" charset="0"/>
              </a:rPr>
              <a:t>PAVAN BALA</a:t>
            </a:r>
          </a:p>
          <a:p>
            <a:r>
              <a:rPr lang="en-US" sz="2800" dirty="0" smtClean="0">
                <a:latin typeface="Eras Bold ITC" panose="020B0907030504020204" pitchFamily="34" charset="0"/>
              </a:rPr>
              <a:t>NATHUL</a:t>
            </a:r>
          </a:p>
          <a:p>
            <a:r>
              <a:rPr lang="en-US" sz="2800" dirty="0" smtClean="0">
                <a:latin typeface="Eras Bold ITC" panose="020B0907030504020204" pitchFamily="34" charset="0"/>
              </a:rPr>
              <a:t>KOUSHIK</a:t>
            </a:r>
          </a:p>
          <a:p>
            <a:pPr algn="l"/>
            <a:endParaRPr lang="en-US" dirty="0"/>
          </a:p>
        </p:txBody>
      </p:sp>
    </p:spTree>
    <p:extLst>
      <p:ext uri="{BB962C8B-B14F-4D97-AF65-F5344CB8AC3E}">
        <p14:creationId xmlns:p14="http://schemas.microsoft.com/office/powerpoint/2010/main" val="1795225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569</TotalTime>
  <Words>158</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Bodoni MT Black</vt:lpstr>
      <vt:lpstr>Broadway</vt:lpstr>
      <vt:lpstr>Corbel</vt:lpstr>
      <vt:lpstr>Eras Bold ITC</vt:lpstr>
      <vt:lpstr>Parallax</vt:lpstr>
      <vt:lpstr>SOCIAL ART INTERGRATION</vt:lpstr>
      <vt:lpstr>CLIMATE</vt:lpstr>
      <vt:lpstr>VEGETATION</vt:lpstr>
      <vt:lpstr>FLORA AND FAUNA</vt:lpstr>
      <vt:lpstr>CULTURE</vt:lpstr>
      <vt:lpstr>INDUSTRY</vt:lpstr>
      <vt:lpstr>PowerPoint Presentation</vt:lpstr>
      <vt:lpstr>OUR TEAM MEMBERS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ART INTERGRATION</dc:title>
  <dc:creator>ADMIN</dc:creator>
  <cp:lastModifiedBy>ADMIN</cp:lastModifiedBy>
  <cp:revision>7</cp:revision>
  <dcterms:created xsi:type="dcterms:W3CDTF">2024-11-29T08:29:34Z</dcterms:created>
  <dcterms:modified xsi:type="dcterms:W3CDTF">2024-11-30T04:49:20Z</dcterms:modified>
</cp:coreProperties>
</file>