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3" r:id="rId5"/>
    <p:sldId id="261" r:id="rId6"/>
    <p:sldId id="266" r:id="rId7"/>
    <p:sldId id="265" r:id="rId8"/>
    <p:sldId id="264"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65E319-4F78-4403-91B0-17EBEE860E94}">
          <p14:sldIdLst>
            <p14:sldId id="256"/>
          </p14:sldIdLst>
        </p14:section>
        <p14:section name="Untitled Section" id="{46AE2F46-0EB1-42E4-ABE0-25F8296E9103}">
          <p14:sldIdLst>
            <p14:sldId id="259"/>
            <p14:sldId id="260"/>
            <p14:sldId id="263"/>
            <p14:sldId id="261"/>
            <p14:sldId id="266"/>
            <p14:sldId id="265"/>
            <p14:sldId id="264"/>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vedantu.com/biology/legum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11BA0-B50E-A5BB-3CAB-2188DD22EF69}"/>
              </a:ext>
            </a:extLst>
          </p:cNvPr>
          <p:cNvSpPr>
            <a:spLocks noGrp="1"/>
          </p:cNvSpPr>
          <p:nvPr>
            <p:ph type="ctrTitle"/>
          </p:nvPr>
        </p:nvSpPr>
        <p:spPr>
          <a:xfrm>
            <a:off x="494522" y="690466"/>
            <a:ext cx="10665603" cy="3695266"/>
          </a:xfrm>
          <a:effectLst>
            <a:glow rad="228600">
              <a:schemeClr val="accent2">
                <a:satMod val="175000"/>
                <a:alpha val="40000"/>
              </a:schemeClr>
            </a:glow>
          </a:effectLst>
        </p:spPr>
        <p:txBody>
          <a:bodyPr>
            <a:normAutofit fontScale="90000"/>
          </a:bodyPr>
          <a:lstStyle/>
          <a:p>
            <a:r>
              <a:rPr lang="en-US" dirty="0">
                <a:latin typeface="Franklin Gothic Heavy" panose="020B0903020102020204" pitchFamily="34" charset="0"/>
              </a:rPr>
              <a:t/>
            </a:r>
            <a:br>
              <a:rPr lang="en-US" dirty="0">
                <a:latin typeface="Franklin Gothic Heavy" panose="020B0903020102020204" pitchFamily="34" charset="0"/>
              </a:rPr>
            </a:br>
            <a:r>
              <a:rPr lang="en-US" dirty="0">
                <a:latin typeface="Franklin Gothic Heavy" panose="020B0903020102020204" pitchFamily="34" charset="0"/>
              </a:rPr>
              <a:t/>
            </a:r>
            <a:br>
              <a:rPr lang="en-US" dirty="0">
                <a:latin typeface="Franklin Gothic Heavy" panose="020B0903020102020204" pitchFamily="34" charset="0"/>
              </a:rPr>
            </a:br>
            <a:r>
              <a:rPr lang="en-US" dirty="0">
                <a:latin typeface="Franklin Gothic Heavy" panose="020B0903020102020204" pitchFamily="34" charset="0"/>
              </a:rPr>
              <a:t/>
            </a:r>
            <a:br>
              <a:rPr lang="en-US" dirty="0">
                <a:latin typeface="Franklin Gothic Heavy" panose="020B0903020102020204" pitchFamily="34" charset="0"/>
              </a:rPr>
            </a:br>
            <a:r>
              <a:rPr lang="en-US" dirty="0">
                <a:latin typeface="Franklin Gothic Heavy" panose="020B0903020102020204" pitchFamily="34" charset="0"/>
              </a:rPr>
              <a:t/>
            </a:r>
            <a:br>
              <a:rPr lang="en-US" dirty="0">
                <a:latin typeface="Franklin Gothic Heavy" panose="020B0903020102020204" pitchFamily="34" charset="0"/>
              </a:rPr>
            </a:br>
            <a:r>
              <a:rPr lang="en-US" dirty="0">
                <a:latin typeface="Franklin Gothic Heavy" panose="020B0903020102020204" pitchFamily="34" charset="0"/>
              </a:rPr>
              <a:t/>
            </a:r>
            <a:br>
              <a:rPr lang="en-US" dirty="0">
                <a:latin typeface="Franklin Gothic Heavy" panose="020B0903020102020204" pitchFamily="34" charset="0"/>
              </a:rPr>
            </a:br>
            <a:r>
              <a:rPr lang="en-US" sz="8000" dirty="0">
                <a:latin typeface="Franklin Gothic Heavy" panose="020B0903020102020204" pitchFamily="34" charset="0"/>
              </a:rPr>
              <a:t>biology art  integration project</a:t>
            </a:r>
            <a:r>
              <a:rPr lang="en-US" dirty="0">
                <a:latin typeface="Franklin Gothic Heavy" panose="020B0903020102020204" pitchFamily="34" charset="0"/>
              </a:rPr>
              <a:t/>
            </a:r>
            <a:br>
              <a:rPr lang="en-US" dirty="0">
                <a:latin typeface="Franklin Gothic Heavy" panose="020B0903020102020204" pitchFamily="34" charset="0"/>
              </a:rPr>
            </a:br>
            <a:endParaRPr lang="en-IN" dirty="0">
              <a:latin typeface="Franklin Gothic Heavy" panose="020B0903020102020204" pitchFamily="34" charset="0"/>
            </a:endParaRPr>
          </a:p>
        </p:txBody>
      </p:sp>
      <p:sp>
        <p:nvSpPr>
          <p:cNvPr id="3" name="Subtitle 2">
            <a:extLst>
              <a:ext uri="{FF2B5EF4-FFF2-40B4-BE49-F238E27FC236}">
                <a16:creationId xmlns:a16="http://schemas.microsoft.com/office/drawing/2014/main" xmlns="" id="{E32D6D7E-F7EC-121E-3F4F-F82D8DFF88F4}"/>
              </a:ext>
            </a:extLst>
          </p:cNvPr>
          <p:cNvSpPr>
            <a:spLocks noGrp="1"/>
          </p:cNvSpPr>
          <p:nvPr>
            <p:ph type="subTitle" idx="1"/>
          </p:nvPr>
        </p:nvSpPr>
        <p:spPr>
          <a:xfrm>
            <a:off x="1101012" y="4385732"/>
            <a:ext cx="10059113" cy="1405467"/>
          </a:xfrm>
        </p:spPr>
        <p:txBody>
          <a:bodyPr>
            <a:normAutofit/>
          </a:bodyPr>
          <a:lstStyle/>
          <a:p>
            <a:r>
              <a:rPr lang="en-US" sz="4000" dirty="0">
                <a:solidFill>
                  <a:srgbClr val="FF0000"/>
                </a:solidFill>
              </a:rPr>
              <a:t>Crop production and </a:t>
            </a:r>
            <a:r>
              <a:rPr lang="en-US" sz="4000" dirty="0" smtClean="0">
                <a:solidFill>
                  <a:srgbClr val="FF0000"/>
                </a:solidFill>
              </a:rPr>
              <a:t>management</a:t>
            </a:r>
            <a:endParaRPr lang="en-IN" sz="4000" dirty="0">
              <a:solidFill>
                <a:srgbClr val="FF0000"/>
              </a:solidFill>
            </a:endParaRPr>
          </a:p>
        </p:txBody>
      </p:sp>
    </p:spTree>
    <p:extLst>
      <p:ext uri="{BB962C8B-B14F-4D97-AF65-F5344CB8AC3E}">
        <p14:creationId xmlns:p14="http://schemas.microsoft.com/office/powerpoint/2010/main" val="2281339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1568F96-2388-0EC4-EB96-552D8B23E5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9B853C9-165E-C75A-3503-6DACDF458B59}"/>
              </a:ext>
            </a:extLst>
          </p:cNvPr>
          <p:cNvSpPr>
            <a:spLocks noGrp="1"/>
          </p:cNvSpPr>
          <p:nvPr>
            <p:ph type="title"/>
          </p:nvPr>
        </p:nvSpPr>
        <p:spPr/>
        <p:txBody>
          <a:bodyPr>
            <a:normAutofit fontScale="90000"/>
          </a:bodyPr>
          <a:lstStyle/>
          <a:p>
            <a:r>
              <a:rPr lang="en-US" sz="7200" dirty="0">
                <a:solidFill>
                  <a:srgbClr val="FF0000"/>
                </a:solidFill>
                <a:latin typeface="Cooper Black" panose="0208090404030B020404" pitchFamily="18" charset="0"/>
              </a:rPr>
              <a:t>CROPPING PATTERNS</a:t>
            </a:r>
            <a:endParaRPr lang="en-IN" sz="7200" dirty="0">
              <a:solidFill>
                <a:srgbClr val="FF0000"/>
              </a:solidFill>
              <a:latin typeface="Cooper Black" panose="0208090404030B020404" pitchFamily="18" charset="0"/>
            </a:endParaRPr>
          </a:p>
        </p:txBody>
      </p:sp>
      <p:sp>
        <p:nvSpPr>
          <p:cNvPr id="3" name="Content Placeholder 2">
            <a:extLst>
              <a:ext uri="{FF2B5EF4-FFF2-40B4-BE49-F238E27FC236}">
                <a16:creationId xmlns:a16="http://schemas.microsoft.com/office/drawing/2014/main" xmlns="" id="{3C09D2ED-584B-A69E-4553-CE2027C0B2AA}"/>
              </a:ext>
            </a:extLst>
          </p:cNvPr>
          <p:cNvSpPr>
            <a:spLocks noGrp="1"/>
          </p:cNvSpPr>
          <p:nvPr>
            <p:ph idx="1"/>
          </p:nvPr>
        </p:nvSpPr>
        <p:spPr>
          <a:xfrm>
            <a:off x="685801" y="1651518"/>
            <a:ext cx="10131425" cy="4674637"/>
          </a:xfrm>
        </p:spPr>
        <p:txBody>
          <a:bodyPr>
            <a:normAutofit fontScale="92500" lnSpcReduction="10000"/>
          </a:bodyPr>
          <a:lstStyle/>
          <a:p>
            <a:pPr marL="0" indent="0">
              <a:buNone/>
            </a:pPr>
            <a:endParaRPr lang="en-US" sz="2400" dirty="0"/>
          </a:p>
          <a:p>
            <a:pPr marL="0" indent="0">
              <a:buNone/>
            </a:pPr>
            <a:endParaRPr lang="en-US" sz="2400" dirty="0"/>
          </a:p>
          <a:p>
            <a:r>
              <a:rPr lang="en-US" sz="2600" dirty="0"/>
              <a:t>Mixed Cropping: When two or more crops are grown on an equivalent land simultaneously, it's referred to as mixed cropping</a:t>
            </a:r>
          </a:p>
          <a:p>
            <a:r>
              <a:rPr lang="en-US" sz="2600" dirty="0"/>
              <a:t>. For example, growing wheat and gram on an equivalent land at an equivalent time is mixed cropping.</a:t>
            </a:r>
          </a:p>
          <a:p>
            <a:r>
              <a:rPr lang="en-US" sz="2600" dirty="0"/>
              <a:t> The practice of this method helps to minimize the risk of the failure of one of the crops and provides insurance against the crop failure due to abnormal weather conditions</a:t>
            </a:r>
          </a:p>
          <a:p>
            <a:pPr marL="0" indent="0">
              <a:buNone/>
            </a:pPr>
            <a:r>
              <a:rPr lang="en-US" sz="2600" dirty="0"/>
              <a:t>The crops that are grown together should have a </a:t>
            </a:r>
          </a:p>
          <a:p>
            <a:pPr marL="0" indent="0">
              <a:buNone/>
            </a:pPr>
            <a:r>
              <a:rPr lang="en-US" sz="2600" dirty="0"/>
              <a:t>different maturation </a:t>
            </a:r>
            <a:r>
              <a:rPr lang="en-US" sz="2600" dirty="0" err="1"/>
              <a:t>tim</a:t>
            </a:r>
            <a:r>
              <a:rPr lang="en-US" sz="2600" dirty="0"/>
              <a:t> and different water requirements.</a:t>
            </a:r>
          </a:p>
          <a:p>
            <a:pPr marL="0" indent="0">
              <a:buNone/>
            </a:pPr>
            <a:endParaRPr lang="en-US" sz="2600" dirty="0"/>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xmlns="" id="{67CB8DE8-3086-D98E-7FF0-6958F5F01CDE}"/>
              </a:ext>
            </a:extLst>
          </p:cNvPr>
          <p:cNvPicPr>
            <a:picLocks noChangeAspect="1"/>
          </p:cNvPicPr>
          <p:nvPr/>
        </p:nvPicPr>
        <p:blipFill>
          <a:blip r:embed="rId2"/>
          <a:stretch>
            <a:fillRect/>
          </a:stretch>
        </p:blipFill>
        <p:spPr>
          <a:xfrm>
            <a:off x="8341567" y="4397990"/>
            <a:ext cx="2901864" cy="2037022"/>
          </a:xfrm>
          <a:prstGeom prst="rect">
            <a:avLst/>
          </a:prstGeom>
        </p:spPr>
      </p:pic>
    </p:spTree>
    <p:extLst>
      <p:ext uri="{BB962C8B-B14F-4D97-AF65-F5344CB8AC3E}">
        <p14:creationId xmlns:p14="http://schemas.microsoft.com/office/powerpoint/2010/main" val="50122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A19CC5-CE56-096F-D6B5-AFB271D861D2}"/>
              </a:ext>
            </a:extLst>
          </p:cNvPr>
          <p:cNvSpPr>
            <a:spLocks noGrp="1"/>
          </p:cNvSpPr>
          <p:nvPr>
            <p:ph type="title"/>
          </p:nvPr>
        </p:nvSpPr>
        <p:spPr/>
        <p:txBody>
          <a:bodyPr>
            <a:normAutofit fontScale="90000"/>
          </a:bodyPr>
          <a:lstStyle/>
          <a:p>
            <a:r>
              <a:rPr lang="en-US" dirty="0">
                <a:solidFill>
                  <a:srgbClr val="FF0000"/>
                </a:solidFill>
                <a:latin typeface="Gill Sans Ultra Bold" panose="020B0A02020104020203" pitchFamily="34" charset="0"/>
              </a:rPr>
              <a:t>INTERCROPPING AND CROP ROTATION</a:t>
            </a:r>
            <a:r>
              <a:rPr lang="en-US" dirty="0">
                <a:solidFill>
                  <a:srgbClr val="FF0000"/>
                </a:solidFill>
              </a:rPr>
              <a:t/>
            </a:r>
            <a:br>
              <a:rPr lang="en-US"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xmlns="" id="{EEFD2063-AF31-0E09-7A79-D6F9CCAEE482}"/>
              </a:ext>
            </a:extLst>
          </p:cNvPr>
          <p:cNvSpPr>
            <a:spLocks noGrp="1"/>
          </p:cNvSpPr>
          <p:nvPr>
            <p:ph idx="1"/>
          </p:nvPr>
        </p:nvSpPr>
        <p:spPr>
          <a:xfrm>
            <a:off x="317241" y="1390261"/>
            <a:ext cx="10870163" cy="3956180"/>
          </a:xfrm>
        </p:spPr>
        <p:txBody>
          <a:bodyPr>
            <a:normAutofit fontScale="92500" lnSpcReduction="20000"/>
          </a:bodyPr>
          <a:lstStyle/>
          <a:p>
            <a:pPr marL="0" indent="0">
              <a:buNone/>
            </a:pPr>
            <a:r>
              <a:rPr lang="en-US" sz="2000" b="1" i="0" dirty="0">
                <a:solidFill>
                  <a:srgbClr val="FFFF00"/>
                </a:solidFill>
                <a:effectLst/>
                <a:latin typeface="Poppins" panose="00000500000000000000" pitchFamily="2" charset="0"/>
              </a:rPr>
              <a:t>INTERCROPPING:</a:t>
            </a:r>
          </a:p>
          <a:p>
            <a:pPr marL="0" indent="0">
              <a:buNone/>
            </a:pPr>
            <a:r>
              <a:rPr lang="en-US" sz="2000" b="1" i="0" dirty="0">
                <a:effectLst/>
                <a:latin typeface="Poppins" panose="00000500000000000000" pitchFamily="2" charset="0"/>
              </a:rPr>
              <a:t>In this pattern, different crops are grown on equivalent land in pre-planned succession. The crops are classified based on the time they are rotated one-year rotation, two-year rotation, and three-year rotation, depending upon their duration. Legumes are included within the crop rotation program to extend soil fertility</a:t>
            </a:r>
            <a:r>
              <a:rPr lang="en-US" sz="1800" b="1" i="0" dirty="0">
                <a:solidFill>
                  <a:srgbClr val="000000"/>
                </a:solidFill>
                <a:effectLst/>
                <a:latin typeface="Poppins" panose="00000500000000000000" pitchFamily="2" charset="0"/>
              </a:rPr>
              <a:t>.</a:t>
            </a:r>
            <a:r>
              <a:rPr lang="en-US" b="0" i="0" dirty="0">
                <a:solidFill>
                  <a:srgbClr val="344E5A"/>
                </a:solidFill>
                <a:effectLst/>
                <a:latin typeface="Poppins" panose="00000500000000000000" pitchFamily="2" charset="0"/>
              </a:rPr>
              <a:t> </a:t>
            </a:r>
          </a:p>
          <a:p>
            <a:pPr marL="0" indent="0">
              <a:buNone/>
            </a:pPr>
            <a:r>
              <a:rPr lang="en-US" sz="2400" dirty="0">
                <a:solidFill>
                  <a:srgbClr val="FFFF00"/>
                </a:solidFill>
                <a:latin typeface="Poppins" panose="00000500000000000000" pitchFamily="2" charset="0"/>
              </a:rPr>
              <a:t>CROP ROTATION:</a:t>
            </a:r>
            <a:endParaRPr lang="en-US" b="0" i="0" dirty="0">
              <a:solidFill>
                <a:srgbClr val="344E5A"/>
              </a:solidFill>
              <a:effectLst/>
              <a:latin typeface="Poppins" panose="00000500000000000000" pitchFamily="2" charset="0"/>
            </a:endParaRPr>
          </a:p>
          <a:p>
            <a:pPr marL="0" indent="0">
              <a:buNone/>
            </a:pPr>
            <a:r>
              <a:rPr lang="en-US" sz="2000" dirty="0">
                <a:latin typeface="Poppins" panose="00000500000000000000" pitchFamily="2" charset="0"/>
              </a:rPr>
              <a:t>In this pattern, different crops are grown on equivalent land in pre-planned succession. The crops are classified based on the time they are rotated one-year rotation, two-year rotation, and three-year rotation, depending upon their duration. </a:t>
            </a:r>
            <a:r>
              <a:rPr lang="en-US" sz="2000" dirty="0">
                <a:latin typeface="Poppins" panose="00000500000000000000" pitchFamily="2" charset="0"/>
                <a:hlinkClick r:id="rId2">
                  <a:extLst>
                    <a:ext uri="{A12FA001-AC4F-418D-AE19-62706E023703}">
                      <ahyp:hlinkClr xmlns:ahyp="http://schemas.microsoft.com/office/drawing/2018/hyperlinkcolor" xmlns="" val="tx"/>
                    </a:ext>
                  </a:extLst>
                </a:hlinkClick>
              </a:rPr>
              <a:t>Legumes</a:t>
            </a:r>
            <a:r>
              <a:rPr lang="en-US" sz="2000" dirty="0">
                <a:latin typeface="Poppins" panose="00000500000000000000" pitchFamily="2" charset="0"/>
              </a:rPr>
              <a:t> are included within the crop rotation program to extend soil fertility</a:t>
            </a:r>
            <a:endParaRPr lang="en-US" sz="2000" dirty="0">
              <a:solidFill>
                <a:srgbClr val="344E5A"/>
              </a:solidFill>
              <a:latin typeface="Poppins" panose="00000500000000000000" pitchFamily="2" charset="0"/>
            </a:endParaRPr>
          </a:p>
          <a:p>
            <a:pPr marL="0" indent="0">
              <a:buNone/>
            </a:pPr>
            <a:r>
              <a:rPr lang="en-US" b="0" i="0" dirty="0">
                <a:solidFill>
                  <a:srgbClr val="344E5A"/>
                </a:solidFill>
                <a:effectLst/>
                <a:latin typeface="Poppins" panose="00000500000000000000" pitchFamily="2" charset="0"/>
              </a:rPr>
              <a:t>.</a:t>
            </a:r>
            <a:endParaRPr lang="en-IN" dirty="0"/>
          </a:p>
        </p:txBody>
      </p:sp>
      <p:pic>
        <p:nvPicPr>
          <p:cNvPr id="5" name="Picture 4">
            <a:extLst>
              <a:ext uri="{FF2B5EF4-FFF2-40B4-BE49-F238E27FC236}">
                <a16:creationId xmlns:a16="http://schemas.microsoft.com/office/drawing/2014/main" xmlns="" id="{7B526AFE-DF2A-A4C4-E35C-E2FF0306674B}"/>
              </a:ext>
            </a:extLst>
          </p:cNvPr>
          <p:cNvPicPr>
            <a:picLocks noChangeAspect="1"/>
          </p:cNvPicPr>
          <p:nvPr/>
        </p:nvPicPr>
        <p:blipFill>
          <a:blip r:embed="rId3"/>
          <a:stretch>
            <a:fillRect/>
          </a:stretch>
        </p:blipFill>
        <p:spPr>
          <a:xfrm>
            <a:off x="4049485" y="5005292"/>
            <a:ext cx="3013789" cy="1675427"/>
          </a:xfrm>
          <a:prstGeom prst="rect">
            <a:avLst/>
          </a:prstGeom>
        </p:spPr>
      </p:pic>
    </p:spTree>
    <p:extLst>
      <p:ext uri="{BB962C8B-B14F-4D97-AF65-F5344CB8AC3E}">
        <p14:creationId xmlns:p14="http://schemas.microsoft.com/office/powerpoint/2010/main" val="206464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72840DC-993A-3F60-BEAF-2B5F223A9AEA}"/>
              </a:ext>
            </a:extLst>
          </p:cNvPr>
          <p:cNvSpPr>
            <a:spLocks noGrp="1"/>
          </p:cNvSpPr>
          <p:nvPr>
            <p:ph idx="1"/>
          </p:nvPr>
        </p:nvSpPr>
        <p:spPr>
          <a:xfrm>
            <a:off x="685801" y="2799183"/>
            <a:ext cx="10131425" cy="3732245"/>
          </a:xfrm>
        </p:spPr>
        <p:txBody>
          <a:bodyPr>
            <a:normAutofit fontScale="70000" lnSpcReduction="20000"/>
          </a:bodyPr>
          <a:lstStyle/>
          <a:p>
            <a:r>
              <a:rPr lang="en-US" sz="5100" dirty="0">
                <a:solidFill>
                  <a:srgbClr val="00B050"/>
                </a:solidFill>
                <a:latin typeface="Lucida Calligraphy" panose="03010101010101010101" pitchFamily="66" charset="0"/>
              </a:rPr>
              <a:t>OUR TEAM MEMBERS:</a:t>
            </a:r>
          </a:p>
          <a:p>
            <a:pPr marL="514350" indent="-514350">
              <a:buFont typeface="+mj-lt"/>
              <a:buAutoNum type="arabicPeriod"/>
            </a:pPr>
            <a:r>
              <a:rPr lang="en-US" sz="2800" dirty="0">
                <a:solidFill>
                  <a:srgbClr val="FF0000"/>
                </a:solidFill>
                <a:latin typeface="Lucida Calligraphy" panose="03010101010101010101" pitchFamily="66" charset="0"/>
              </a:rPr>
              <a:t>SURYA</a:t>
            </a:r>
          </a:p>
          <a:p>
            <a:pPr marL="514350" indent="-514350">
              <a:buFont typeface="+mj-lt"/>
              <a:buAutoNum type="arabicPeriod"/>
            </a:pPr>
            <a:r>
              <a:rPr lang="en-US" sz="2800" dirty="0">
                <a:solidFill>
                  <a:srgbClr val="FF0000"/>
                </a:solidFill>
                <a:latin typeface="Lucida Calligraphy" panose="03010101010101010101" pitchFamily="66" charset="0"/>
              </a:rPr>
              <a:t>RUDHRESH</a:t>
            </a:r>
          </a:p>
          <a:p>
            <a:pPr marL="514350" indent="-514350">
              <a:buFont typeface="+mj-lt"/>
              <a:buAutoNum type="arabicPeriod"/>
            </a:pPr>
            <a:r>
              <a:rPr lang="en-US" sz="2800" dirty="0" smtClean="0">
                <a:solidFill>
                  <a:srgbClr val="FF0000"/>
                </a:solidFill>
                <a:latin typeface="Lucida Calligraphy" panose="03010101010101010101" pitchFamily="66" charset="0"/>
              </a:rPr>
              <a:t>SANJITH RAM</a:t>
            </a:r>
            <a:endParaRPr lang="en-US" sz="2800" dirty="0">
              <a:solidFill>
                <a:srgbClr val="FF0000"/>
              </a:solidFill>
              <a:latin typeface="Lucida Calligraphy" panose="03010101010101010101" pitchFamily="66" charset="0"/>
            </a:endParaRPr>
          </a:p>
          <a:p>
            <a:pPr marL="514350" indent="-514350">
              <a:buFont typeface="+mj-lt"/>
              <a:buAutoNum type="arabicPeriod"/>
            </a:pPr>
            <a:r>
              <a:rPr lang="en-US" sz="2800" dirty="0">
                <a:solidFill>
                  <a:srgbClr val="FF0000"/>
                </a:solidFill>
                <a:latin typeface="Lucida Calligraphy" panose="03010101010101010101" pitchFamily="66" charset="0"/>
              </a:rPr>
              <a:t>KIRUTHIK PRANAV</a:t>
            </a:r>
          </a:p>
          <a:p>
            <a:pPr marL="514350" indent="-514350">
              <a:buFont typeface="+mj-lt"/>
              <a:buAutoNum type="arabicPeriod"/>
            </a:pPr>
            <a:r>
              <a:rPr lang="en-US" sz="2800" dirty="0">
                <a:solidFill>
                  <a:srgbClr val="FF0000"/>
                </a:solidFill>
                <a:latin typeface="Lucida Calligraphy" panose="03010101010101010101" pitchFamily="66" charset="0"/>
              </a:rPr>
              <a:t>HARI</a:t>
            </a:r>
          </a:p>
          <a:p>
            <a:pPr marL="514350" indent="-514350">
              <a:buFont typeface="+mj-lt"/>
              <a:buAutoNum type="arabicPeriod"/>
            </a:pPr>
            <a:r>
              <a:rPr lang="en-US" sz="2800" dirty="0">
                <a:solidFill>
                  <a:srgbClr val="FF0000"/>
                </a:solidFill>
                <a:latin typeface="Lucida Calligraphy" panose="03010101010101010101" pitchFamily="66" charset="0"/>
              </a:rPr>
              <a:t>KASSI</a:t>
            </a:r>
          </a:p>
          <a:p>
            <a:pPr marL="514350" indent="-514350">
              <a:buFont typeface="+mj-lt"/>
              <a:buAutoNum type="arabicPeriod"/>
            </a:pPr>
            <a:r>
              <a:rPr lang="en-US" sz="2800" dirty="0">
                <a:solidFill>
                  <a:srgbClr val="FF0000"/>
                </a:solidFill>
                <a:latin typeface="Lucida Calligraphy" panose="03010101010101010101" pitchFamily="66" charset="0"/>
              </a:rPr>
              <a:t>PAVAN</a:t>
            </a:r>
          </a:p>
          <a:p>
            <a:pPr marL="514350" indent="-514350">
              <a:buFont typeface="+mj-lt"/>
              <a:buAutoNum type="arabicPeriod"/>
            </a:pPr>
            <a:r>
              <a:rPr lang="en-US" sz="2800" dirty="0">
                <a:solidFill>
                  <a:srgbClr val="FF0000"/>
                </a:solidFill>
                <a:latin typeface="Lucida Calligraphy" panose="03010101010101010101" pitchFamily="66" charset="0"/>
              </a:rPr>
              <a:t>NATHUL</a:t>
            </a:r>
          </a:p>
        </p:txBody>
      </p:sp>
      <p:pic>
        <p:nvPicPr>
          <p:cNvPr id="5" name="Picture 4">
            <a:extLst>
              <a:ext uri="{FF2B5EF4-FFF2-40B4-BE49-F238E27FC236}">
                <a16:creationId xmlns:a16="http://schemas.microsoft.com/office/drawing/2014/main" xmlns="" id="{6EE408FA-F20B-569B-EBA0-90059DD3A8E7}"/>
              </a:ext>
            </a:extLst>
          </p:cNvPr>
          <p:cNvPicPr>
            <a:picLocks noChangeAspect="1"/>
          </p:cNvPicPr>
          <p:nvPr/>
        </p:nvPicPr>
        <p:blipFill>
          <a:blip r:embed="rId2"/>
          <a:stretch>
            <a:fillRect/>
          </a:stretch>
        </p:blipFill>
        <p:spPr>
          <a:xfrm>
            <a:off x="1586204" y="419878"/>
            <a:ext cx="8108302" cy="2379305"/>
          </a:xfrm>
          <a:prstGeom prst="rect">
            <a:avLst/>
          </a:prstGeom>
        </p:spPr>
      </p:pic>
    </p:spTree>
    <p:extLst>
      <p:ext uri="{BB962C8B-B14F-4D97-AF65-F5344CB8AC3E}">
        <p14:creationId xmlns:p14="http://schemas.microsoft.com/office/powerpoint/2010/main" val="303312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66000-F951-B040-89FD-2A671ACB87E4}"/>
              </a:ext>
            </a:extLst>
          </p:cNvPr>
          <p:cNvSpPr>
            <a:spLocks noGrp="1"/>
          </p:cNvSpPr>
          <p:nvPr>
            <p:ph type="title"/>
          </p:nvPr>
        </p:nvSpPr>
        <p:spPr>
          <a:xfrm>
            <a:off x="191279" y="367004"/>
            <a:ext cx="10131425" cy="1685731"/>
          </a:xfrm>
        </p:spPr>
        <p:txBody>
          <a:bodyPr/>
          <a:lstStyle/>
          <a:p>
            <a:r>
              <a:rPr lang="en-US" sz="4000" dirty="0">
                <a:solidFill>
                  <a:srgbClr val="FF0000"/>
                </a:solidFill>
                <a:latin typeface="Franklin Gothic Medium" panose="020B0603020102020204" pitchFamily="34" charset="0"/>
              </a:rPr>
              <a:t>WHAT IS CROP  PRODUCTION </a:t>
            </a:r>
            <a:br>
              <a:rPr lang="en-US" sz="4000" dirty="0">
                <a:solidFill>
                  <a:srgbClr val="FF0000"/>
                </a:solidFill>
                <a:latin typeface="Franklin Gothic Medium" panose="020B0603020102020204" pitchFamily="34" charset="0"/>
              </a:rPr>
            </a:br>
            <a:r>
              <a:rPr lang="en-US" sz="4000" dirty="0">
                <a:solidFill>
                  <a:srgbClr val="FF0000"/>
                </a:solidFill>
                <a:latin typeface="Franklin Gothic Medium" panose="020B0603020102020204" pitchFamily="34" charset="0"/>
              </a:rPr>
              <a:t>MANAGEMENT  </a:t>
            </a:r>
            <a:r>
              <a:rPr lang="en-US" dirty="0">
                <a:solidFill>
                  <a:srgbClr val="FF0000"/>
                </a:solidFill>
              </a:rPr>
              <a:t>??</a:t>
            </a:r>
            <a:endParaRPr lang="en-IN" dirty="0">
              <a:solidFill>
                <a:srgbClr val="FF0000"/>
              </a:solidFill>
            </a:endParaRPr>
          </a:p>
        </p:txBody>
      </p:sp>
      <p:sp>
        <p:nvSpPr>
          <p:cNvPr id="10" name="Content Placeholder 9">
            <a:extLst>
              <a:ext uri="{FF2B5EF4-FFF2-40B4-BE49-F238E27FC236}">
                <a16:creationId xmlns:a16="http://schemas.microsoft.com/office/drawing/2014/main" xmlns="" id="{246807FD-BC2D-A708-BF0C-FC8C2AC68C92}"/>
              </a:ext>
            </a:extLst>
          </p:cNvPr>
          <p:cNvSpPr>
            <a:spLocks noGrp="1"/>
          </p:cNvSpPr>
          <p:nvPr>
            <p:ph idx="1"/>
          </p:nvPr>
        </p:nvSpPr>
        <p:spPr>
          <a:xfrm>
            <a:off x="382555" y="2118049"/>
            <a:ext cx="10434671" cy="4372947"/>
          </a:xfrm>
        </p:spPr>
        <p:txBody>
          <a:bodyPr>
            <a:normAutofit lnSpcReduction="10000"/>
          </a:bodyPr>
          <a:lstStyle/>
          <a:p>
            <a:pPr marL="0" indent="0">
              <a:buNone/>
            </a:pPr>
            <a:r>
              <a:rPr lang="en-US" sz="2800" dirty="0"/>
              <a:t>Crop production management is a set of agricultural practices that improve the growth, development, and yield of crops. It involves the use of land, water, labor, and other inputs to produce food and fiber</a:t>
            </a:r>
          </a:p>
          <a:p>
            <a:pPr marL="0" indent="0">
              <a:buNone/>
            </a:pPr>
            <a:endParaRPr lang="en-US" sz="2800" dirty="0"/>
          </a:p>
          <a:p>
            <a:pPr marL="0" indent="0">
              <a:buNone/>
            </a:pPr>
            <a:r>
              <a:rPr lang="en-US" sz="2800" dirty="0">
                <a:solidFill>
                  <a:srgbClr val="FFFF00"/>
                </a:solidFill>
                <a:latin typeface="Curlz MT" panose="04040404050702020202" pitchFamily="82" charset="0"/>
              </a:rPr>
              <a:t>THE IMPORTANT REQUIREMENTS ARE:</a:t>
            </a:r>
          </a:p>
          <a:p>
            <a:r>
              <a:rPr lang="en-US" sz="2800" dirty="0"/>
              <a:t>NUTRIENT MANAGEMENT(MANURE, FERTILIZERS)</a:t>
            </a:r>
          </a:p>
          <a:p>
            <a:r>
              <a:rPr lang="en-US" sz="2800" dirty="0"/>
              <a:t>IRRIGATION</a:t>
            </a:r>
          </a:p>
          <a:p>
            <a:r>
              <a:rPr lang="en-US" sz="2800" dirty="0"/>
              <a:t>CROPPING PATTERNS</a:t>
            </a:r>
          </a:p>
          <a:p>
            <a:pPr marL="0" indent="0">
              <a:buNone/>
            </a:pPr>
            <a:r>
              <a:rPr lang="en-US" dirty="0"/>
              <a:t>.</a:t>
            </a:r>
            <a:endParaRPr lang="en-IN" dirty="0"/>
          </a:p>
        </p:txBody>
      </p:sp>
      <p:pic>
        <p:nvPicPr>
          <p:cNvPr id="12" name="Picture 11">
            <a:extLst>
              <a:ext uri="{FF2B5EF4-FFF2-40B4-BE49-F238E27FC236}">
                <a16:creationId xmlns:a16="http://schemas.microsoft.com/office/drawing/2014/main" xmlns="" id="{6E4A0978-E8E2-6F30-DF24-90EA7F01CD38}"/>
              </a:ext>
            </a:extLst>
          </p:cNvPr>
          <p:cNvPicPr>
            <a:picLocks noChangeAspect="1"/>
          </p:cNvPicPr>
          <p:nvPr/>
        </p:nvPicPr>
        <p:blipFill>
          <a:blip r:embed="rId2"/>
          <a:stretch>
            <a:fillRect/>
          </a:stretch>
        </p:blipFill>
        <p:spPr>
          <a:xfrm>
            <a:off x="8181266" y="3844213"/>
            <a:ext cx="3628179" cy="1891487"/>
          </a:xfrm>
          <a:prstGeom prst="rect">
            <a:avLst/>
          </a:prstGeom>
        </p:spPr>
      </p:pic>
    </p:spTree>
    <p:extLst>
      <p:ext uri="{BB962C8B-B14F-4D97-AF65-F5344CB8AC3E}">
        <p14:creationId xmlns:p14="http://schemas.microsoft.com/office/powerpoint/2010/main" val="61947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94B08C8-D25E-A406-5836-9F18C0FBE0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D6A00BB-12A0-0F87-3CF1-1E021FAF1E34}"/>
              </a:ext>
            </a:extLst>
          </p:cNvPr>
          <p:cNvSpPr>
            <a:spLocks noGrp="1"/>
          </p:cNvSpPr>
          <p:nvPr>
            <p:ph type="title"/>
          </p:nvPr>
        </p:nvSpPr>
        <p:spPr/>
        <p:txBody>
          <a:bodyPr/>
          <a:lstStyle/>
          <a:p>
            <a:r>
              <a:rPr lang="en-US" dirty="0">
                <a:solidFill>
                  <a:srgbClr val="FF0000"/>
                </a:solidFill>
                <a:latin typeface="Bodoni MT Black" panose="02070A03080606020203" pitchFamily="18" charset="0"/>
              </a:rPr>
              <a:t>Nutrient management:</a:t>
            </a:r>
            <a:endParaRPr lang="en-IN" dirty="0">
              <a:solidFill>
                <a:srgbClr val="FF0000"/>
              </a:solidFill>
              <a:latin typeface="Bodoni MT Black" panose="02070A03080606020203" pitchFamily="18" charset="0"/>
            </a:endParaRPr>
          </a:p>
        </p:txBody>
      </p:sp>
      <p:sp>
        <p:nvSpPr>
          <p:cNvPr id="20" name="Content Placeholder 19">
            <a:extLst>
              <a:ext uri="{FF2B5EF4-FFF2-40B4-BE49-F238E27FC236}">
                <a16:creationId xmlns:a16="http://schemas.microsoft.com/office/drawing/2014/main" xmlns="" id="{EF8DB3AC-FE9D-931C-5708-4E0262C17E63}"/>
              </a:ext>
            </a:extLst>
          </p:cNvPr>
          <p:cNvSpPr>
            <a:spLocks noGrp="1"/>
          </p:cNvSpPr>
          <p:nvPr>
            <p:ph idx="1"/>
          </p:nvPr>
        </p:nvSpPr>
        <p:spPr>
          <a:xfrm>
            <a:off x="685801" y="1716833"/>
            <a:ext cx="10131425" cy="5029200"/>
          </a:xfrm>
        </p:spPr>
        <p:txBody>
          <a:bodyPr>
            <a:normAutofit/>
          </a:bodyPr>
          <a:lstStyle/>
          <a:p>
            <a:endParaRPr lang="en-US" sz="2400" dirty="0"/>
          </a:p>
          <a:p>
            <a:r>
              <a:rPr lang="en-US" sz="2400" dirty="0"/>
              <a:t>Air, water, and soil are all sources of nutrients for plants. Macronutrients and micronutrients are the two types of nutrients found in plants.</a:t>
            </a:r>
          </a:p>
          <a:p>
            <a:r>
              <a:rPr lang="en-US" sz="2400" dirty="0"/>
              <a:t> Carbon and oxygen are both supplied by air. Hydrogen and oxygen are both found in water.</a:t>
            </a:r>
          </a:p>
          <a:p>
            <a:r>
              <a:rPr lang="en-US" sz="2400" dirty="0"/>
              <a:t> Plants get the remaining 13 nutrients from the soil.</a:t>
            </a:r>
          </a:p>
          <a:p>
            <a:r>
              <a:rPr lang="en-US" sz="2400" dirty="0"/>
              <a:t> Plants' physiological activities, such as reproduction, growth, and disease susceptibility, are affected by nutritional deficiencies</a:t>
            </a:r>
          </a:p>
          <a:p>
            <a:r>
              <a:rPr lang="en-US" sz="2400" dirty="0"/>
              <a:t>. The soil can be improved by adding these nutrients in the form of manure and </a:t>
            </a:r>
            <a:r>
              <a:rPr lang="en-US" sz="2400" dirty="0" smtClean="0"/>
              <a:t>fertilizers </a:t>
            </a:r>
            <a:r>
              <a:rPr lang="en-US" sz="2400" dirty="0"/>
              <a:t>to increase output</a:t>
            </a:r>
            <a:r>
              <a:rPr lang="en-US" dirty="0"/>
              <a:t>.</a:t>
            </a:r>
          </a:p>
          <a:p>
            <a:r>
              <a:rPr lang="en-US" sz="2400" dirty="0"/>
              <a:t>Furthermore, to Increase nutrients we have to add manure and </a:t>
            </a:r>
            <a:r>
              <a:rPr lang="en-US" sz="2400" dirty="0" smtClean="0"/>
              <a:t>fertilizers</a:t>
            </a:r>
            <a:endParaRPr lang="en-US" sz="2400" dirty="0"/>
          </a:p>
          <a:p>
            <a:endParaRPr lang="en-US" sz="2400" dirty="0"/>
          </a:p>
          <a:p>
            <a:endParaRPr lang="en-US" dirty="0"/>
          </a:p>
          <a:p>
            <a:pPr marL="0" indent="0">
              <a:buNone/>
            </a:pPr>
            <a:endParaRPr lang="en-US" dirty="0"/>
          </a:p>
        </p:txBody>
      </p:sp>
    </p:spTree>
    <p:extLst>
      <p:ext uri="{BB962C8B-B14F-4D97-AF65-F5344CB8AC3E}">
        <p14:creationId xmlns:p14="http://schemas.microsoft.com/office/powerpoint/2010/main" val="378980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82225A6-8FFD-F65D-81C3-7D5199A01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467A1AE-ED4F-660A-7B63-71C001EA7ACD}"/>
              </a:ext>
            </a:extLst>
          </p:cNvPr>
          <p:cNvSpPr>
            <a:spLocks noGrp="1"/>
          </p:cNvSpPr>
          <p:nvPr>
            <p:ph type="title"/>
          </p:nvPr>
        </p:nvSpPr>
        <p:spPr/>
        <p:txBody>
          <a:bodyPr/>
          <a:lstStyle/>
          <a:p>
            <a:r>
              <a:rPr lang="en-US" dirty="0">
                <a:solidFill>
                  <a:srgbClr val="FF0000"/>
                </a:solidFill>
                <a:latin typeface="Algerian" panose="04020705040A02060702" pitchFamily="82" charset="0"/>
              </a:rPr>
              <a:t>The nutrients supplied by air water and soil</a:t>
            </a:r>
            <a:r>
              <a:rPr lang="en-US" dirty="0"/>
              <a:t>:</a:t>
            </a:r>
            <a:endParaRPr lang="en-IN" dirty="0"/>
          </a:p>
        </p:txBody>
      </p:sp>
      <p:pic>
        <p:nvPicPr>
          <p:cNvPr id="5" name="Content Placeholder 4">
            <a:extLst>
              <a:ext uri="{FF2B5EF4-FFF2-40B4-BE49-F238E27FC236}">
                <a16:creationId xmlns:a16="http://schemas.microsoft.com/office/drawing/2014/main" xmlns="" id="{81AC9B7D-CB33-BC35-0041-7C894E7BB33B}"/>
              </a:ext>
            </a:extLst>
          </p:cNvPr>
          <p:cNvPicPr>
            <a:picLocks noGrp="1" noChangeAspect="1"/>
          </p:cNvPicPr>
          <p:nvPr>
            <p:ph idx="1"/>
          </p:nvPr>
        </p:nvPicPr>
        <p:blipFill>
          <a:blip r:embed="rId2"/>
          <a:stretch>
            <a:fillRect/>
          </a:stretch>
        </p:blipFill>
        <p:spPr>
          <a:xfrm>
            <a:off x="1166327" y="2243579"/>
            <a:ext cx="6438122" cy="3868521"/>
          </a:xfrm>
        </p:spPr>
      </p:pic>
      <p:pic>
        <p:nvPicPr>
          <p:cNvPr id="7" name="Picture 6">
            <a:extLst>
              <a:ext uri="{FF2B5EF4-FFF2-40B4-BE49-F238E27FC236}">
                <a16:creationId xmlns:a16="http://schemas.microsoft.com/office/drawing/2014/main" xmlns="" id="{2D22DBE1-0AD3-2938-7F46-48972948BD2E}"/>
              </a:ext>
            </a:extLst>
          </p:cNvPr>
          <p:cNvPicPr>
            <a:picLocks noChangeAspect="1"/>
          </p:cNvPicPr>
          <p:nvPr/>
        </p:nvPicPr>
        <p:blipFill>
          <a:blip r:embed="rId3"/>
          <a:stretch>
            <a:fillRect/>
          </a:stretch>
        </p:blipFill>
        <p:spPr>
          <a:xfrm>
            <a:off x="8394339" y="1828799"/>
            <a:ext cx="2681546" cy="1978091"/>
          </a:xfrm>
          <a:prstGeom prst="rect">
            <a:avLst/>
          </a:prstGeom>
        </p:spPr>
      </p:pic>
      <p:pic>
        <p:nvPicPr>
          <p:cNvPr id="9" name="Picture 8">
            <a:extLst>
              <a:ext uri="{FF2B5EF4-FFF2-40B4-BE49-F238E27FC236}">
                <a16:creationId xmlns:a16="http://schemas.microsoft.com/office/drawing/2014/main" xmlns="" id="{AFDF55F4-AA28-A415-DDAC-A3569B3B05BC}"/>
              </a:ext>
            </a:extLst>
          </p:cNvPr>
          <p:cNvPicPr>
            <a:picLocks noChangeAspect="1"/>
          </p:cNvPicPr>
          <p:nvPr/>
        </p:nvPicPr>
        <p:blipFill>
          <a:blip r:embed="rId4"/>
          <a:stretch>
            <a:fillRect/>
          </a:stretch>
        </p:blipFill>
        <p:spPr>
          <a:xfrm>
            <a:off x="8259796" y="4177839"/>
            <a:ext cx="2950632" cy="1838617"/>
          </a:xfrm>
          <a:prstGeom prst="rect">
            <a:avLst/>
          </a:prstGeom>
        </p:spPr>
      </p:pic>
    </p:spTree>
    <p:extLst>
      <p:ext uri="{BB962C8B-B14F-4D97-AF65-F5344CB8AC3E}">
        <p14:creationId xmlns:p14="http://schemas.microsoft.com/office/powerpoint/2010/main" val="312542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E420386-6278-5D0A-E854-3DAB34CA2A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A8BBFBF-B774-0FD8-2FFE-106E1CDF4FB1}"/>
              </a:ext>
            </a:extLst>
          </p:cNvPr>
          <p:cNvSpPr>
            <a:spLocks noGrp="1"/>
          </p:cNvSpPr>
          <p:nvPr>
            <p:ph type="title"/>
          </p:nvPr>
        </p:nvSpPr>
        <p:spPr>
          <a:xfrm>
            <a:off x="1866124" y="233265"/>
            <a:ext cx="6568750" cy="849086"/>
          </a:xfrm>
        </p:spPr>
        <p:txBody>
          <a:bodyPr>
            <a:normAutofit fontScale="90000"/>
          </a:bodyPr>
          <a:lstStyle/>
          <a:p>
            <a:r>
              <a:rPr lang="en-US" sz="5400" dirty="0">
                <a:solidFill>
                  <a:srgbClr val="FF0000"/>
                </a:solidFill>
                <a:latin typeface="Bahnschrift SemiBold SemiConden" panose="020B0502040204020203" pitchFamily="34" charset="0"/>
              </a:rPr>
              <a:t>Manure &amp; </a:t>
            </a:r>
            <a:r>
              <a:rPr lang="en-US" sz="5400" dirty="0" err="1">
                <a:solidFill>
                  <a:srgbClr val="FF0000"/>
                </a:solidFill>
                <a:latin typeface="Bahnschrift SemiBold SemiConden" panose="020B0502040204020203" pitchFamily="34" charset="0"/>
              </a:rPr>
              <a:t>fertilzers</a:t>
            </a:r>
            <a:endParaRPr lang="en-IN" sz="5400" dirty="0">
              <a:solidFill>
                <a:srgbClr val="FF0000"/>
              </a:solidFill>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xmlns="" id="{99EC156A-F560-8EF4-96FC-CF1694F414F7}"/>
              </a:ext>
            </a:extLst>
          </p:cNvPr>
          <p:cNvSpPr>
            <a:spLocks noGrp="1"/>
          </p:cNvSpPr>
          <p:nvPr>
            <p:ph idx="1"/>
          </p:nvPr>
        </p:nvSpPr>
        <p:spPr>
          <a:xfrm>
            <a:off x="755781" y="1399592"/>
            <a:ext cx="10192074" cy="4973216"/>
          </a:xfrm>
        </p:spPr>
        <p:txBody>
          <a:bodyPr>
            <a:normAutofit fontScale="92500" lnSpcReduction="10000"/>
          </a:bodyPr>
          <a:lstStyle/>
          <a:p>
            <a:endParaRPr lang="en-US" sz="2400" dirty="0"/>
          </a:p>
          <a:p>
            <a:r>
              <a:rPr lang="en-US" sz="2400" dirty="0"/>
              <a:t>Manure</a:t>
            </a:r>
            <a:r>
              <a:rPr lang="en-US" sz="2800" dirty="0"/>
              <a:t> is obtained naturally by the decomposition of dead plants and animals.</a:t>
            </a:r>
          </a:p>
          <a:p>
            <a:r>
              <a:rPr lang="en-US" sz="2800" dirty="0"/>
              <a:t> Fertilizers are chemical substances and are not typically natural. It is not very rich in nutrients. </a:t>
            </a:r>
          </a:p>
          <a:p>
            <a:r>
              <a:rPr lang="en-US" sz="2800" dirty="0"/>
              <a:t>It is rich in soil nutrients like nitrogen, phosphorous, and potassium.</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	</a:t>
            </a:r>
          </a:p>
          <a:p>
            <a:pPr marL="0" indent="0">
              <a:buNone/>
            </a:pPr>
            <a:endParaRPr lang="en-IN" sz="2800" dirty="0"/>
          </a:p>
        </p:txBody>
      </p:sp>
      <p:pic>
        <p:nvPicPr>
          <p:cNvPr id="5" name="Picture 4">
            <a:extLst>
              <a:ext uri="{FF2B5EF4-FFF2-40B4-BE49-F238E27FC236}">
                <a16:creationId xmlns:a16="http://schemas.microsoft.com/office/drawing/2014/main" xmlns="" id="{71CCF5D3-D4E4-2386-3421-553A9789A381}"/>
              </a:ext>
            </a:extLst>
          </p:cNvPr>
          <p:cNvPicPr>
            <a:picLocks noChangeAspect="1"/>
          </p:cNvPicPr>
          <p:nvPr/>
        </p:nvPicPr>
        <p:blipFill>
          <a:blip r:embed="rId2"/>
          <a:stretch>
            <a:fillRect/>
          </a:stretch>
        </p:blipFill>
        <p:spPr>
          <a:xfrm>
            <a:off x="3184342" y="4429708"/>
            <a:ext cx="2534885" cy="2057400"/>
          </a:xfrm>
          <a:prstGeom prst="rect">
            <a:avLst/>
          </a:prstGeom>
        </p:spPr>
      </p:pic>
      <p:pic>
        <p:nvPicPr>
          <p:cNvPr id="7" name="Picture 6">
            <a:extLst>
              <a:ext uri="{FF2B5EF4-FFF2-40B4-BE49-F238E27FC236}">
                <a16:creationId xmlns:a16="http://schemas.microsoft.com/office/drawing/2014/main" xmlns="" id="{F77F9CCF-E81C-030F-CCBB-9AF0DCDE5118}"/>
              </a:ext>
            </a:extLst>
          </p:cNvPr>
          <p:cNvPicPr>
            <a:picLocks noChangeAspect="1"/>
          </p:cNvPicPr>
          <p:nvPr/>
        </p:nvPicPr>
        <p:blipFill>
          <a:blip r:embed="rId3"/>
          <a:stretch>
            <a:fillRect/>
          </a:stretch>
        </p:blipFill>
        <p:spPr>
          <a:xfrm>
            <a:off x="7014247" y="4266273"/>
            <a:ext cx="3440901" cy="2163685"/>
          </a:xfrm>
          <a:prstGeom prst="rect">
            <a:avLst/>
          </a:prstGeom>
        </p:spPr>
      </p:pic>
    </p:spTree>
    <p:extLst>
      <p:ext uri="{BB962C8B-B14F-4D97-AF65-F5344CB8AC3E}">
        <p14:creationId xmlns:p14="http://schemas.microsoft.com/office/powerpoint/2010/main" val="50722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E191C35-164F-D91E-5223-7A2C6586EB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F2F184A-B66A-447F-BE70-ACE1BF3C0270}"/>
              </a:ext>
            </a:extLst>
          </p:cNvPr>
          <p:cNvSpPr>
            <a:spLocks noGrp="1"/>
          </p:cNvSpPr>
          <p:nvPr>
            <p:ph type="title"/>
          </p:nvPr>
        </p:nvSpPr>
        <p:spPr/>
        <p:txBody>
          <a:bodyPr/>
          <a:lstStyle/>
          <a:p>
            <a:r>
              <a:rPr lang="en-US" dirty="0">
                <a:solidFill>
                  <a:srgbClr val="FF0000"/>
                </a:solidFill>
                <a:latin typeface="Gill Sans Ultra Bold" panose="020B0A02020104020203" pitchFamily="34" charset="0"/>
              </a:rPr>
              <a:t>Difference between manure and fertilizers</a:t>
            </a:r>
            <a:endParaRPr lang="en-IN" dirty="0">
              <a:solidFill>
                <a:srgbClr val="FF0000"/>
              </a:solidFill>
              <a:latin typeface="Gill Sans Ultra Bold" panose="020B0A02020104020203" pitchFamily="34" charset="0"/>
            </a:endParaRPr>
          </a:p>
        </p:txBody>
      </p:sp>
      <p:pic>
        <p:nvPicPr>
          <p:cNvPr id="5" name="Content Placeholder 4">
            <a:extLst>
              <a:ext uri="{FF2B5EF4-FFF2-40B4-BE49-F238E27FC236}">
                <a16:creationId xmlns:a16="http://schemas.microsoft.com/office/drawing/2014/main" xmlns="" id="{AC0EE394-52DB-299B-9AE2-74820D9BA869}"/>
              </a:ext>
            </a:extLst>
          </p:cNvPr>
          <p:cNvPicPr>
            <a:picLocks noGrp="1" noChangeAspect="1"/>
          </p:cNvPicPr>
          <p:nvPr>
            <p:ph idx="1"/>
          </p:nvPr>
        </p:nvPicPr>
        <p:blipFill>
          <a:blip r:embed="rId2"/>
          <a:stretch>
            <a:fillRect/>
          </a:stretch>
        </p:blipFill>
        <p:spPr>
          <a:xfrm>
            <a:off x="1427582" y="2141716"/>
            <a:ext cx="8845421" cy="4473688"/>
          </a:xfrm>
        </p:spPr>
      </p:pic>
    </p:spTree>
    <p:extLst>
      <p:ext uri="{BB962C8B-B14F-4D97-AF65-F5344CB8AC3E}">
        <p14:creationId xmlns:p14="http://schemas.microsoft.com/office/powerpoint/2010/main" val="3021108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A8EB2F6-C436-97DF-B2F5-E9789317C6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374023C-208F-0807-94E2-B2C3A9CBD1DA}"/>
              </a:ext>
            </a:extLst>
          </p:cNvPr>
          <p:cNvSpPr>
            <a:spLocks noGrp="1"/>
          </p:cNvSpPr>
          <p:nvPr>
            <p:ph type="title"/>
          </p:nvPr>
        </p:nvSpPr>
        <p:spPr/>
        <p:txBody>
          <a:bodyPr/>
          <a:lstStyle/>
          <a:p>
            <a:r>
              <a:rPr lang="en-US" dirty="0">
                <a:latin typeface="Lucida Calligraphy" panose="03010101010101010101" pitchFamily="66" charset="0"/>
              </a:rPr>
              <a:t>Different types of manure</a:t>
            </a:r>
            <a:endParaRPr lang="en-IN" dirty="0">
              <a:latin typeface="Lucida Calligraphy" panose="03010101010101010101" pitchFamily="66" charset="0"/>
            </a:endParaRPr>
          </a:p>
        </p:txBody>
      </p:sp>
      <p:sp>
        <p:nvSpPr>
          <p:cNvPr id="6" name="Content Placeholder 5">
            <a:extLst>
              <a:ext uri="{FF2B5EF4-FFF2-40B4-BE49-F238E27FC236}">
                <a16:creationId xmlns:a16="http://schemas.microsoft.com/office/drawing/2014/main" xmlns="" id="{4BC8AE4A-0901-D883-0BD8-AACA23D33C6E}"/>
              </a:ext>
            </a:extLst>
          </p:cNvPr>
          <p:cNvSpPr>
            <a:spLocks noGrp="1"/>
          </p:cNvSpPr>
          <p:nvPr>
            <p:ph idx="1"/>
          </p:nvPr>
        </p:nvSpPr>
        <p:spPr/>
        <p:txBody>
          <a:bodyPr>
            <a:normAutofit fontScale="92500" lnSpcReduction="20000"/>
          </a:bodyPr>
          <a:lstStyle/>
          <a:p>
            <a:r>
              <a:rPr lang="en-US" dirty="0"/>
              <a:t>Green Manure</a:t>
            </a:r>
          </a:p>
          <a:p>
            <a:r>
              <a:rPr lang="en-US" dirty="0"/>
              <a:t>Green manure increases the percentage of organic matter in the soil. The roots of such manures go deep into the soil. These help in the suppression of weeds and the prevention of soil erosion.</a:t>
            </a:r>
          </a:p>
          <a:p>
            <a:endParaRPr lang="en-US" dirty="0"/>
          </a:p>
          <a:p>
            <a:r>
              <a:rPr lang="en-US" dirty="0"/>
              <a:t>Farmyard Manure</a:t>
            </a:r>
          </a:p>
          <a:p>
            <a:r>
              <a:rPr lang="en-US" dirty="0"/>
              <a:t>Farmyard manure improves the soil structure and is used as a natural fertilizer in farming. It increases the soil capacity to hold more water and nutrients. It also increases the microbial activity of the soil to improve its mineral supply and also the plant nutrients.</a:t>
            </a:r>
          </a:p>
          <a:p>
            <a:endParaRPr lang="en-US" dirty="0"/>
          </a:p>
          <a:p>
            <a:r>
              <a:rPr lang="en-US" dirty="0"/>
              <a:t>Compost Manure</a:t>
            </a:r>
          </a:p>
          <a:p>
            <a:r>
              <a:rPr lang="en-US" dirty="0"/>
              <a:t>It improves the soil structure and water and nutrient holding capacity of the soil. Thus, it increases the nutrient value and thereby improves the health of the plants.</a:t>
            </a:r>
            <a:endParaRPr lang="en-IN" dirty="0"/>
          </a:p>
        </p:txBody>
      </p:sp>
    </p:spTree>
    <p:extLst>
      <p:ext uri="{BB962C8B-B14F-4D97-AF65-F5344CB8AC3E}">
        <p14:creationId xmlns:p14="http://schemas.microsoft.com/office/powerpoint/2010/main" val="90168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2C2312F-FF10-58FD-5A96-FBDE15B389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A35AAAF-2068-CA3E-D42F-ED7A66EA59F6}"/>
              </a:ext>
            </a:extLst>
          </p:cNvPr>
          <p:cNvSpPr>
            <a:spLocks noGrp="1"/>
          </p:cNvSpPr>
          <p:nvPr>
            <p:ph type="title"/>
          </p:nvPr>
        </p:nvSpPr>
        <p:spPr/>
        <p:txBody>
          <a:bodyPr>
            <a:normAutofit/>
          </a:bodyPr>
          <a:lstStyle/>
          <a:p>
            <a:r>
              <a:rPr lang="en-US" sz="7200" dirty="0">
                <a:solidFill>
                  <a:srgbClr val="FF0000"/>
                </a:solidFill>
                <a:latin typeface="Cooper Black" panose="0208090404030B020404" pitchFamily="18" charset="0"/>
              </a:rPr>
              <a:t>irrigation</a:t>
            </a:r>
            <a:endParaRPr lang="en-IN" sz="7200" dirty="0">
              <a:solidFill>
                <a:srgbClr val="FF0000"/>
              </a:solidFill>
              <a:latin typeface="Cooper Black" panose="0208090404030B020404" pitchFamily="18" charset="0"/>
            </a:endParaRPr>
          </a:p>
        </p:txBody>
      </p:sp>
      <p:sp>
        <p:nvSpPr>
          <p:cNvPr id="3" name="Content Placeholder 2">
            <a:extLst>
              <a:ext uri="{FF2B5EF4-FFF2-40B4-BE49-F238E27FC236}">
                <a16:creationId xmlns:a16="http://schemas.microsoft.com/office/drawing/2014/main" xmlns="" id="{FE878FB2-8334-7697-9645-B2CEAA2893F4}"/>
              </a:ext>
            </a:extLst>
          </p:cNvPr>
          <p:cNvSpPr>
            <a:spLocks noGrp="1"/>
          </p:cNvSpPr>
          <p:nvPr>
            <p:ph idx="1"/>
          </p:nvPr>
        </p:nvSpPr>
        <p:spPr>
          <a:xfrm>
            <a:off x="685801" y="1912777"/>
            <a:ext cx="10131425" cy="4413378"/>
          </a:xfrm>
        </p:spPr>
        <p:txBody>
          <a:bodyPr>
            <a:normAutofit/>
          </a:bodyPr>
          <a:lstStyle/>
          <a:p>
            <a:r>
              <a:rPr lang="en-US" sz="2600" dirty="0"/>
              <a:t>The process of supplying water to crop plants through human efforts by means of canals, wells, tube wells </a:t>
            </a:r>
            <a:r>
              <a:rPr lang="en-US" sz="2600" dirty="0" err="1"/>
              <a:t>etc</a:t>
            </a:r>
            <a:r>
              <a:rPr lang="en-US" sz="2600" dirty="0"/>
              <a:t> is known as irrigation.</a:t>
            </a:r>
          </a:p>
          <a:p>
            <a:r>
              <a:rPr lang="en-US" sz="2600" dirty="0"/>
              <a:t> Agriculture in India is rain-fed. Justification: The success of crops in most part of India depends on water from rainfall during the growing season of the crop plants</a:t>
            </a:r>
            <a:r>
              <a:rPr lang="en-US" sz="2400" dirty="0"/>
              <a:t>.</a:t>
            </a:r>
          </a:p>
          <a:p>
            <a:pPr lvl="1"/>
            <a:r>
              <a:rPr lang="en-US" sz="3000" dirty="0">
                <a:solidFill>
                  <a:srgbClr val="FFFF00"/>
                </a:solidFill>
              </a:rPr>
              <a:t>IRRIGATION CAN BE DONE THROUGH</a:t>
            </a:r>
            <a:r>
              <a:rPr lang="en-US" sz="4100" dirty="0">
                <a:solidFill>
                  <a:srgbClr val="FFFF00"/>
                </a:solidFill>
              </a:rPr>
              <a:t>:</a:t>
            </a:r>
          </a:p>
          <a:p>
            <a:r>
              <a:rPr lang="en-US" sz="2400" dirty="0"/>
              <a:t>Tube wells: A man-made source of water for irrigation. A tube well is a long, narrow pipe bored into the ground, with a strainer at the bottom. A pump lifts water from the well for irrigation</a:t>
            </a:r>
            <a:endParaRPr lang="en-IN" sz="2400" dirty="0"/>
          </a:p>
        </p:txBody>
      </p:sp>
    </p:spTree>
    <p:extLst>
      <p:ext uri="{BB962C8B-B14F-4D97-AF65-F5344CB8AC3E}">
        <p14:creationId xmlns:p14="http://schemas.microsoft.com/office/powerpoint/2010/main" val="382522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AD198E5-0538-29DB-4426-3E0907B251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086F3DB-F1F9-2155-DC4C-0ABA716B2DD9}"/>
              </a:ext>
            </a:extLst>
          </p:cNvPr>
          <p:cNvSpPr>
            <a:spLocks noGrp="1"/>
          </p:cNvSpPr>
          <p:nvPr>
            <p:ph type="title"/>
          </p:nvPr>
        </p:nvSpPr>
        <p:spPr/>
        <p:txBody>
          <a:bodyPr>
            <a:normAutofit/>
          </a:bodyPr>
          <a:lstStyle/>
          <a:p>
            <a:r>
              <a:rPr lang="en-US" sz="7200" dirty="0">
                <a:solidFill>
                  <a:srgbClr val="FF0000"/>
                </a:solidFill>
                <a:latin typeface="Cooper Black" panose="0208090404030B020404" pitchFamily="18" charset="0"/>
              </a:rPr>
              <a:t>irrigation</a:t>
            </a:r>
            <a:endParaRPr lang="en-IN" sz="7200" dirty="0">
              <a:solidFill>
                <a:srgbClr val="FF0000"/>
              </a:solidFill>
              <a:latin typeface="Cooper Black" panose="0208090404030B020404" pitchFamily="18" charset="0"/>
            </a:endParaRPr>
          </a:p>
        </p:txBody>
      </p:sp>
      <p:sp>
        <p:nvSpPr>
          <p:cNvPr id="3" name="Content Placeholder 2">
            <a:extLst>
              <a:ext uri="{FF2B5EF4-FFF2-40B4-BE49-F238E27FC236}">
                <a16:creationId xmlns:a16="http://schemas.microsoft.com/office/drawing/2014/main" xmlns="" id="{F4D7A6D6-658C-FE88-85C8-C465634EC343}"/>
              </a:ext>
            </a:extLst>
          </p:cNvPr>
          <p:cNvSpPr>
            <a:spLocks noGrp="1"/>
          </p:cNvSpPr>
          <p:nvPr>
            <p:ph idx="1"/>
          </p:nvPr>
        </p:nvSpPr>
        <p:spPr>
          <a:xfrm>
            <a:off x="765110" y="1875453"/>
            <a:ext cx="10518647" cy="4982547"/>
          </a:xfrm>
        </p:spPr>
        <p:txBody>
          <a:bodyPr>
            <a:normAutofit fontScale="92500" lnSpcReduction="20000"/>
          </a:bodyPr>
          <a:lstStyle/>
          <a:p>
            <a:endParaRPr lang="en-US" sz="2400" dirty="0"/>
          </a:p>
          <a:p>
            <a:r>
              <a:rPr lang="en-US" sz="3000" dirty="0"/>
              <a:t>Ponds: A natural source of water for irrigation </a:t>
            </a:r>
          </a:p>
          <a:p>
            <a:r>
              <a:rPr lang="en-US" sz="3000" dirty="0"/>
              <a:t>Rivers: A natural source of water for irrigation </a:t>
            </a:r>
          </a:p>
          <a:p>
            <a:r>
              <a:rPr lang="en-US" sz="3000" dirty="0"/>
              <a:t>Dams: A man-made source of water for irrigation </a:t>
            </a:r>
          </a:p>
          <a:p>
            <a:r>
              <a:rPr lang="en-US" sz="3000" dirty="0"/>
              <a:t>Canals: A man-made source of water for irrigation</a:t>
            </a:r>
          </a:p>
          <a:p>
            <a:r>
              <a:rPr lang="en-US" sz="3000" dirty="0"/>
              <a:t>Wells: A source of water for irrigation </a:t>
            </a:r>
          </a:p>
          <a:p>
            <a:r>
              <a:rPr lang="en-US" sz="3000" dirty="0"/>
              <a:t>. </a:t>
            </a:r>
          </a:p>
          <a:p>
            <a:r>
              <a:rPr lang="en-US" sz="3000" dirty="0"/>
              <a:t>Lakes: A natural source of water for irrigation </a:t>
            </a:r>
          </a:p>
          <a:p>
            <a:endParaRPr lang="en-US" sz="2600" dirty="0"/>
          </a:p>
          <a:p>
            <a:endParaRPr lang="en-US" sz="2400" dirty="0"/>
          </a:p>
          <a:p>
            <a:r>
              <a:rPr lang="en-US" sz="2400" dirty="0"/>
              <a:t> </a:t>
            </a:r>
          </a:p>
          <a:p>
            <a:endParaRPr lang="en-IN" sz="2400" dirty="0"/>
          </a:p>
        </p:txBody>
      </p:sp>
    </p:spTree>
    <p:extLst>
      <p:ext uri="{BB962C8B-B14F-4D97-AF65-F5344CB8AC3E}">
        <p14:creationId xmlns:p14="http://schemas.microsoft.com/office/powerpoint/2010/main" val="347120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54</TotalTime>
  <Words>750</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Algerian</vt:lpstr>
      <vt:lpstr>Arial</vt:lpstr>
      <vt:lpstr>Bahnschrift SemiBold SemiConden</vt:lpstr>
      <vt:lpstr>Bodoni MT Black</vt:lpstr>
      <vt:lpstr>Calibri</vt:lpstr>
      <vt:lpstr>Calibri Light</vt:lpstr>
      <vt:lpstr>Cooper Black</vt:lpstr>
      <vt:lpstr>Curlz MT</vt:lpstr>
      <vt:lpstr>Franklin Gothic Heavy</vt:lpstr>
      <vt:lpstr>Franklin Gothic Medium</vt:lpstr>
      <vt:lpstr>Gill Sans Ultra Bold</vt:lpstr>
      <vt:lpstr>Lucida Calligraphy</vt:lpstr>
      <vt:lpstr>Poppins</vt:lpstr>
      <vt:lpstr>Celestial</vt:lpstr>
      <vt:lpstr>     biology art  integration project </vt:lpstr>
      <vt:lpstr>WHAT IS CROP  PRODUCTION  MANAGEMENT  ??</vt:lpstr>
      <vt:lpstr>Nutrient management:</vt:lpstr>
      <vt:lpstr>The nutrients supplied by air water and soil:</vt:lpstr>
      <vt:lpstr>Manure &amp; fertilzers</vt:lpstr>
      <vt:lpstr>Difference between manure and fertilizers</vt:lpstr>
      <vt:lpstr>Different types of manure</vt:lpstr>
      <vt:lpstr>irrigation</vt:lpstr>
      <vt:lpstr>irrigation</vt:lpstr>
      <vt:lpstr>CROPPING PATTERNS</vt:lpstr>
      <vt:lpstr>INTERCROPPING AND CROP ROTATION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biology art  integration project </dc:title>
  <dc:creator>Karthi Purushothaman</dc:creator>
  <cp:lastModifiedBy>ADMIN</cp:lastModifiedBy>
  <cp:revision>3</cp:revision>
  <dcterms:created xsi:type="dcterms:W3CDTF">2024-12-01T11:29:14Z</dcterms:created>
  <dcterms:modified xsi:type="dcterms:W3CDTF">2024-12-01T17:41:29Z</dcterms:modified>
</cp:coreProperties>
</file>