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98" r:id="rId4"/>
    <p:sldId id="301" r:id="rId5"/>
    <p:sldId id="272" r:id="rId6"/>
    <p:sldId id="302" r:id="rId7"/>
    <p:sldId id="299" r:id="rId8"/>
    <p:sldId id="303" r:id="rId9"/>
    <p:sldId id="28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1E"/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2E9BB-E089-4697-9727-97F0B32AC6D0}">
  <a:tblStyle styleId="{ACD2E9BB-E089-4697-9727-97F0B32AC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762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29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48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1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70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9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2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7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92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63" r:id="rId4"/>
    <p:sldLayoutId id="214748366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>
                <a:solidFill>
                  <a:srgbClr val="F6921E"/>
                </a:solidFill>
              </a:rPr>
              <a:t>Gerenciamento</a:t>
            </a:r>
            <a:r>
              <a:rPr lang="pt-BR" dirty="0"/>
              <a:t> </a:t>
            </a:r>
            <a:r>
              <a:rPr lang="pt-BR" dirty="0">
                <a:solidFill>
                  <a:srgbClr val="F6921E"/>
                </a:solidFill>
              </a:rPr>
              <a:t>de Mudanças (GMUD)</a:t>
            </a:r>
            <a:endParaRPr dirty="0">
              <a:solidFill>
                <a:srgbClr val="F6921E"/>
              </a:solidFill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36381" y="902513"/>
            <a:ext cx="4274241" cy="563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</a:t>
            </a:r>
            <a:r>
              <a:rPr lang="pt-BR" sz="3000" dirty="0" err="1"/>
              <a:t>ntegrantes</a:t>
            </a:r>
            <a:endParaRPr sz="30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818117" y="687602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588;p39">
            <a:extLst>
              <a:ext uri="{FF2B5EF4-FFF2-40B4-BE49-F238E27FC236}">
                <a16:creationId xmlns:a16="http://schemas.microsoft.com/office/drawing/2014/main" id="{D0BDA7AD-C81F-4FDA-8A25-E93F4D3893C0}"/>
              </a:ext>
            </a:extLst>
          </p:cNvPr>
          <p:cNvGrpSpPr/>
          <p:nvPr/>
        </p:nvGrpSpPr>
        <p:grpSpPr>
          <a:xfrm>
            <a:off x="4357866" y="894281"/>
            <a:ext cx="231272" cy="554728"/>
            <a:chOff x="3384375" y="2267500"/>
            <a:chExt cx="203375" cy="507825"/>
          </a:xfrm>
        </p:grpSpPr>
        <p:sp>
          <p:nvSpPr>
            <p:cNvPr id="8" name="Google Shape;589;p39">
              <a:extLst>
                <a:ext uri="{FF2B5EF4-FFF2-40B4-BE49-F238E27FC236}">
                  <a16:creationId xmlns:a16="http://schemas.microsoft.com/office/drawing/2014/main" id="{ADE5373A-F59A-40DA-9049-A36A02FE03ED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0;p39">
              <a:extLst>
                <a:ext uri="{FF2B5EF4-FFF2-40B4-BE49-F238E27FC236}">
                  <a16:creationId xmlns:a16="http://schemas.microsoft.com/office/drawing/2014/main" id="{44241DEA-7DAC-465C-864E-E7EA7A20F8A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591;p39">
            <a:extLst>
              <a:ext uri="{FF2B5EF4-FFF2-40B4-BE49-F238E27FC236}">
                <a16:creationId xmlns:a16="http://schemas.microsoft.com/office/drawing/2014/main" id="{BA4F5335-F93F-431A-8B44-AA0D1E815F4C}"/>
              </a:ext>
            </a:extLst>
          </p:cNvPr>
          <p:cNvGrpSpPr/>
          <p:nvPr/>
        </p:nvGrpSpPr>
        <p:grpSpPr>
          <a:xfrm>
            <a:off x="4628381" y="1035278"/>
            <a:ext cx="189736" cy="413731"/>
            <a:chOff x="4747025" y="2332025"/>
            <a:chExt cx="166850" cy="378750"/>
          </a:xfrm>
        </p:grpSpPr>
        <p:sp>
          <p:nvSpPr>
            <p:cNvPr id="11" name="Google Shape;592;p39">
              <a:extLst>
                <a:ext uri="{FF2B5EF4-FFF2-40B4-BE49-F238E27FC236}">
                  <a16:creationId xmlns:a16="http://schemas.microsoft.com/office/drawing/2014/main" id="{2B86D9FB-7A88-4D59-9325-8115B48347E1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93;p39">
              <a:extLst>
                <a:ext uri="{FF2B5EF4-FFF2-40B4-BE49-F238E27FC236}">
                  <a16:creationId xmlns:a16="http://schemas.microsoft.com/office/drawing/2014/main" id="{8799ADF1-622D-49C5-B64B-53348BF1974F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BECAF7F-5459-44EE-A117-36CDB585F4C1}"/>
              </a:ext>
            </a:extLst>
          </p:cNvPr>
          <p:cNvSpPr/>
          <p:nvPr/>
        </p:nvSpPr>
        <p:spPr>
          <a:xfrm>
            <a:off x="4125434" y="1229499"/>
            <a:ext cx="3327990" cy="3145026"/>
          </a:xfrm>
          <a:prstGeom prst="flowChartConnector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92F71E-A755-489B-A924-3DFB677935DE}"/>
              </a:ext>
            </a:extLst>
          </p:cNvPr>
          <p:cNvSpPr txBox="1"/>
          <p:nvPr/>
        </p:nvSpPr>
        <p:spPr>
          <a:xfrm>
            <a:off x="4400077" y="1985606"/>
            <a:ext cx="3327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Letícia Lago 01191077  </a:t>
            </a:r>
          </a:p>
          <a:p>
            <a:endParaRPr lang="pt-BR" sz="1800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Natalia Medina   01191104</a:t>
            </a:r>
          </a:p>
          <a:p>
            <a:endParaRPr lang="pt-BR" sz="1800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Raissa Arantes  01191040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455;p39">
            <a:extLst>
              <a:ext uri="{FF2B5EF4-FFF2-40B4-BE49-F238E27FC236}">
                <a16:creationId xmlns:a16="http://schemas.microsoft.com/office/drawing/2014/main" id="{81F3D722-DC26-4F52-B7D6-DA8676CB5BDD}"/>
              </a:ext>
            </a:extLst>
          </p:cNvPr>
          <p:cNvGrpSpPr/>
          <p:nvPr/>
        </p:nvGrpSpPr>
        <p:grpSpPr>
          <a:xfrm>
            <a:off x="820884" y="2802142"/>
            <a:ext cx="520774" cy="667694"/>
            <a:chOff x="590250" y="244200"/>
            <a:chExt cx="407975" cy="532175"/>
          </a:xfrm>
          <a:solidFill>
            <a:schemeClr val="bg1">
              <a:lumMod val="95000"/>
            </a:schemeClr>
          </a:solidFill>
        </p:grpSpPr>
        <p:sp>
          <p:nvSpPr>
            <p:cNvPr id="16" name="Google Shape;456;p39">
              <a:extLst>
                <a:ext uri="{FF2B5EF4-FFF2-40B4-BE49-F238E27FC236}">
                  <a16:creationId xmlns:a16="http://schemas.microsoft.com/office/drawing/2014/main" id="{99904F9F-BC78-474B-B958-B662192D9CC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7;p39">
              <a:extLst>
                <a:ext uri="{FF2B5EF4-FFF2-40B4-BE49-F238E27FC236}">
                  <a16:creationId xmlns:a16="http://schemas.microsoft.com/office/drawing/2014/main" id="{C5231C51-4EFB-446E-A3B4-D78CFEE42A10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8;p39">
              <a:extLst>
                <a:ext uri="{FF2B5EF4-FFF2-40B4-BE49-F238E27FC236}">
                  <a16:creationId xmlns:a16="http://schemas.microsoft.com/office/drawing/2014/main" id="{04A2AB47-80AE-4903-BBA1-9D0403B15835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;p39">
              <a:extLst>
                <a:ext uri="{FF2B5EF4-FFF2-40B4-BE49-F238E27FC236}">
                  <a16:creationId xmlns:a16="http://schemas.microsoft.com/office/drawing/2014/main" id="{C46292ED-DF12-4AB4-B340-86229205FB65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0;p39">
              <a:extLst>
                <a:ext uri="{FF2B5EF4-FFF2-40B4-BE49-F238E27FC236}">
                  <a16:creationId xmlns:a16="http://schemas.microsoft.com/office/drawing/2014/main" id="{85A50B8F-857A-4827-BB95-C1312D60941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1;p39">
              <a:extLst>
                <a:ext uri="{FF2B5EF4-FFF2-40B4-BE49-F238E27FC236}">
                  <a16:creationId xmlns:a16="http://schemas.microsoft.com/office/drawing/2014/main" id="{5204C606-FB23-495A-946F-EC9F02292C4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2;p39">
              <a:extLst>
                <a:ext uri="{FF2B5EF4-FFF2-40B4-BE49-F238E27FC236}">
                  <a16:creationId xmlns:a16="http://schemas.microsoft.com/office/drawing/2014/main" id="{34EA006C-D82E-4753-BD73-63F6175AE0F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3;p39">
              <a:extLst>
                <a:ext uri="{FF2B5EF4-FFF2-40B4-BE49-F238E27FC236}">
                  <a16:creationId xmlns:a16="http://schemas.microsoft.com/office/drawing/2014/main" id="{48638967-9207-48C3-AAF6-D28A71B9826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4;p39">
              <a:extLst>
                <a:ext uri="{FF2B5EF4-FFF2-40B4-BE49-F238E27FC236}">
                  <a16:creationId xmlns:a16="http://schemas.microsoft.com/office/drawing/2014/main" id="{0E168B00-8813-4468-A24C-D4EA89153CE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5;p39">
              <a:extLst>
                <a:ext uri="{FF2B5EF4-FFF2-40B4-BE49-F238E27FC236}">
                  <a16:creationId xmlns:a16="http://schemas.microsoft.com/office/drawing/2014/main" id="{8CEC4264-4B5B-4775-BFB3-5B3FB8BA2E1A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6;p39">
              <a:extLst>
                <a:ext uri="{FF2B5EF4-FFF2-40B4-BE49-F238E27FC236}">
                  <a16:creationId xmlns:a16="http://schemas.microsoft.com/office/drawing/2014/main" id="{6BC7A4C2-12AD-4DDC-9985-29440BB14DD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7;p39">
              <a:extLst>
                <a:ext uri="{FF2B5EF4-FFF2-40B4-BE49-F238E27FC236}">
                  <a16:creationId xmlns:a16="http://schemas.microsoft.com/office/drawing/2014/main" id="{9D1F9398-B85E-4433-9415-1F129CAF3AC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8;p39">
              <a:extLst>
                <a:ext uri="{FF2B5EF4-FFF2-40B4-BE49-F238E27FC236}">
                  <a16:creationId xmlns:a16="http://schemas.microsoft.com/office/drawing/2014/main" id="{262C7429-49AB-4F29-B97F-C7A54A8C073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9;p39">
              <a:extLst>
                <a:ext uri="{FF2B5EF4-FFF2-40B4-BE49-F238E27FC236}">
                  <a16:creationId xmlns:a16="http://schemas.microsoft.com/office/drawing/2014/main" id="{A9232524-FA2F-4AC8-8531-AE2A76AB65A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 e Justificativa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2708355" y="502534"/>
            <a:ext cx="628567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000" dirty="0" err="1">
                <a:solidFill>
                  <a:schemeClr val="tx2">
                    <a:lumMod val="25000"/>
                  </a:schemeClr>
                </a:solidFill>
              </a:rPr>
              <a:t>Giraffas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Administradora de Franquia Sa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Migração do sistema ERP Protheus vs.11 para a versão 12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A empresa </a:t>
            </a:r>
            <a:r>
              <a:rPr lang="pt-BR" sz="2000" dirty="0" err="1">
                <a:solidFill>
                  <a:schemeClr val="tx2">
                    <a:lumMod val="25000"/>
                  </a:schemeClr>
                </a:solidFill>
              </a:rPr>
              <a:t>Totvs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(desenvolvedora da solução) não fornece mais suporte para a versão 11 do software.</a:t>
            </a:r>
          </a:p>
          <a:p>
            <a:pPr marL="226800"/>
            <a:endParaRPr lang="pt-BR" sz="1800" dirty="0"/>
          </a:p>
          <a:p>
            <a:pPr marL="226800" lvl="2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Garantia de suporte técnico</a:t>
            </a:r>
          </a:p>
          <a:p>
            <a:pPr marL="226800" lvl="2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Novas ferramentas de gestão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29448F67-61B3-4555-A7ED-E59F18AF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60" y="502534"/>
            <a:ext cx="2921660" cy="918761"/>
          </a:xfrm>
          <a:prstGeom prst="rect">
            <a:avLst/>
          </a:prstGeom>
        </p:spPr>
      </p:pic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2C9AB55C-9C11-4041-B4A8-8774FBF1FE9E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Google Shape;169;p16">
            <a:extLst>
              <a:ext uri="{FF2B5EF4-FFF2-40B4-BE49-F238E27FC236}">
                <a16:creationId xmlns:a16="http://schemas.microsoft.com/office/drawing/2014/main" id="{3BAF52D8-4706-46F5-9FC5-5B3B4BCF1B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143" y="4540102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3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59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814393" y="2144652"/>
            <a:ext cx="3126871" cy="1338140"/>
            <a:chOff x="1047099" y="2241353"/>
            <a:chExt cx="3126871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Levantar Relatórios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970342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Entender como o programa funciona. As integrações que possui. (1 Hora)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2962219" y="2222425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Baixar os dados da versão antiga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3842243" y="2222125"/>
            <a:ext cx="4508412" cy="1351923"/>
            <a:chOff x="3409203" y="2227570"/>
            <a:chExt cx="4508412" cy="1351923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 dirty="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18900000">
              <a:off x="5323969" y="2227570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endParaRPr lang="pt-BR"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Copiar e fazer upload dos dicionários na nova versão</a:t>
              </a:r>
            </a:p>
            <a:p>
              <a:pPr lvl="0">
                <a:lnSpc>
                  <a:spcPct val="115000"/>
                </a:lnSpc>
              </a:pP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18900000">
              <a:off x="3409203" y="2573024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latin typeface="Poppins Light"/>
                  <a:ea typeface="Poppins Light"/>
                  <a:cs typeface="Poppins Light"/>
                  <a:sym typeface="Poppins Light"/>
                </a:rPr>
                <a:t>Isto é, fazer um backup d</a:t>
              </a: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e todos os arquivos e dados da versão anterior. (2 Horas)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B65D9D-3123-4B71-B923-B330DB415F0D}"/>
              </a:ext>
            </a:extLst>
          </p:cNvPr>
          <p:cNvSpPr txBox="1"/>
          <p:nvPr/>
        </p:nvSpPr>
        <p:spPr>
          <a:xfrm rot="18940614">
            <a:off x="6714383" y="2742937"/>
            <a:ext cx="126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(15 min)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EBBAB5-A17D-4098-819F-9265E0EDC6FE}"/>
              </a:ext>
            </a:extLst>
          </p:cNvPr>
          <p:cNvSpPr/>
          <p:nvPr/>
        </p:nvSpPr>
        <p:spPr>
          <a:xfrm>
            <a:off x="3425873" y="59051"/>
            <a:ext cx="2053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 1º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2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5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061030" y="1161349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Montar ambiente da nova versão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3208857" y="1239572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Executar compatibilizador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Rotina que faz a transferência dos dados de uma versão para outra.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(2 Horas)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557017" y="1252605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1200" b="1" dirty="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Compilar os programas customizados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14DA9E-E5D2-4486-9354-DC8A5279341E}"/>
              </a:ext>
            </a:extLst>
          </p:cNvPr>
          <p:cNvSpPr txBox="1"/>
          <p:nvPr/>
        </p:nvSpPr>
        <p:spPr>
          <a:xfrm rot="19071643">
            <a:off x="6469666" y="2875616"/>
            <a:ext cx="151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(15 min)</a:t>
            </a:r>
          </a:p>
        </p:txBody>
      </p:sp>
      <p:sp>
        <p:nvSpPr>
          <p:cNvPr id="21" name="Google Shape;346;p30">
            <a:extLst>
              <a:ext uri="{FF2B5EF4-FFF2-40B4-BE49-F238E27FC236}">
                <a16:creationId xmlns:a16="http://schemas.microsoft.com/office/drawing/2014/main" id="{D6B8B5AC-7189-4A00-802C-BDAE9D0E2231}"/>
              </a:ext>
            </a:extLst>
          </p:cNvPr>
          <p:cNvSpPr txBox="1"/>
          <p:nvPr/>
        </p:nvSpPr>
        <p:spPr>
          <a:xfrm rot="18900000">
            <a:off x="1730263" y="2495599"/>
            <a:ext cx="2203628" cy="5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Baixar os arquivos atualizados.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(1 </a:t>
            </a:r>
            <a:r>
              <a:rPr lang="pt-BR" sz="1100" dirty="0" err="1">
                <a:latin typeface="Poppins Light"/>
                <a:ea typeface="Poppins Light"/>
                <a:cs typeface="Poppins Light"/>
                <a:sym typeface="Poppins Light"/>
              </a:rPr>
              <a:t>Hrs</a:t>
            </a: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)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0D3CE2-640E-4BB0-8CD6-CA60CE0C5D28}"/>
              </a:ext>
            </a:extLst>
          </p:cNvPr>
          <p:cNvSpPr/>
          <p:nvPr/>
        </p:nvSpPr>
        <p:spPr>
          <a:xfrm>
            <a:off x="3425873" y="59051"/>
            <a:ext cx="2053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 2º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6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572370" y="1819663"/>
            <a:ext cx="3116238" cy="1399417"/>
            <a:chOff x="197979" y="2010364"/>
            <a:chExt cx="3116238" cy="1399417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1437254" y="841700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61632" y="3035681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18900000">
              <a:off x="657849" y="2010364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Realizar testes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110589" y="2380985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Testes de capacidade, de stress, de performance, testes unitários e integrado.(1 Hora)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5" name="Google Shape;189;p19">
            <a:extLst>
              <a:ext uri="{FF2B5EF4-FFF2-40B4-BE49-F238E27FC236}">
                <a16:creationId xmlns:a16="http://schemas.microsoft.com/office/drawing/2014/main" id="{82685959-063A-4370-A8BF-3CC768E70B7D}"/>
              </a:ext>
            </a:extLst>
          </p:cNvPr>
          <p:cNvGrpSpPr/>
          <p:nvPr/>
        </p:nvGrpSpPr>
        <p:grpSpPr>
          <a:xfrm>
            <a:off x="374121" y="2041177"/>
            <a:ext cx="1539600" cy="1539600"/>
            <a:chOff x="6680825" y="2549350"/>
            <a:chExt cx="1539600" cy="1539600"/>
          </a:xfrm>
        </p:grpSpPr>
        <p:sp>
          <p:nvSpPr>
            <p:cNvPr id="26" name="Google Shape;190;p19">
              <a:extLst>
                <a:ext uri="{FF2B5EF4-FFF2-40B4-BE49-F238E27FC236}">
                  <a16:creationId xmlns:a16="http://schemas.microsoft.com/office/drawing/2014/main" id="{35CB82E1-DE8E-4E7E-8D81-8520BBFEAFAF}"/>
                </a:ext>
              </a:extLst>
            </p:cNvPr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;p19">
              <a:extLst>
                <a:ext uri="{FF2B5EF4-FFF2-40B4-BE49-F238E27FC236}">
                  <a16:creationId xmlns:a16="http://schemas.microsoft.com/office/drawing/2014/main" id="{CF70A7EB-D756-4DA1-BB1C-0E286220478D}"/>
                </a:ext>
              </a:extLst>
            </p:cNvPr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;p19">
              <a:extLst>
                <a:ext uri="{FF2B5EF4-FFF2-40B4-BE49-F238E27FC236}">
                  <a16:creationId xmlns:a16="http://schemas.microsoft.com/office/drawing/2014/main" id="{97610343-A65F-4875-AEE9-4BA3BBAB9BCC}"/>
                </a:ext>
              </a:extLst>
            </p:cNvPr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92">
            <a:extLst>
              <a:ext uri="{FF2B5EF4-FFF2-40B4-BE49-F238E27FC236}">
                <a16:creationId xmlns:a16="http://schemas.microsoft.com/office/drawing/2014/main" id="{F0671A16-CED3-4D6F-9844-AC58235128A4}"/>
              </a:ext>
            </a:extLst>
          </p:cNvPr>
          <p:cNvGrpSpPr/>
          <p:nvPr/>
        </p:nvGrpSpPr>
        <p:grpSpPr>
          <a:xfrm>
            <a:off x="869115" y="2609919"/>
            <a:ext cx="549262" cy="487982"/>
            <a:chOff x="5292575" y="3681900"/>
            <a:chExt cx="420150" cy="373275"/>
          </a:xfrm>
        </p:grpSpPr>
        <p:sp>
          <p:nvSpPr>
            <p:cNvPr id="30" name="Shape 93">
              <a:extLst>
                <a:ext uri="{FF2B5EF4-FFF2-40B4-BE49-F238E27FC236}">
                  <a16:creationId xmlns:a16="http://schemas.microsoft.com/office/drawing/2014/main" id="{77AC50DA-F864-4B83-8D22-83009499929F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94">
              <a:extLst>
                <a:ext uri="{FF2B5EF4-FFF2-40B4-BE49-F238E27FC236}">
                  <a16:creationId xmlns:a16="http://schemas.microsoft.com/office/drawing/2014/main" id="{3CCF6F20-D173-400A-9027-F768654B5C06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95">
              <a:extLst>
                <a:ext uri="{FF2B5EF4-FFF2-40B4-BE49-F238E27FC236}">
                  <a16:creationId xmlns:a16="http://schemas.microsoft.com/office/drawing/2014/main" id="{C41A38AF-A173-4AB1-8171-09DA10796BCA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96">
              <a:extLst>
                <a:ext uri="{FF2B5EF4-FFF2-40B4-BE49-F238E27FC236}">
                  <a16:creationId xmlns:a16="http://schemas.microsoft.com/office/drawing/2014/main" id="{345CDF56-E0F3-4926-9886-7F0B47DD11D5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97">
              <a:extLst>
                <a:ext uri="{FF2B5EF4-FFF2-40B4-BE49-F238E27FC236}">
                  <a16:creationId xmlns:a16="http://schemas.microsoft.com/office/drawing/2014/main" id="{6CB605E4-FFA7-447C-8A29-0B52909A5614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98">
              <a:extLst>
                <a:ext uri="{FF2B5EF4-FFF2-40B4-BE49-F238E27FC236}">
                  <a16:creationId xmlns:a16="http://schemas.microsoft.com/office/drawing/2014/main" id="{00939CD5-483D-4A87-8A1F-40689044B93F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99">
              <a:extLst>
                <a:ext uri="{FF2B5EF4-FFF2-40B4-BE49-F238E27FC236}">
                  <a16:creationId xmlns:a16="http://schemas.microsoft.com/office/drawing/2014/main" id="{7DE27000-E05C-474C-A86C-568174062B86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agem 36">
            <a:extLst>
              <a:ext uri="{FF2B5EF4-FFF2-40B4-BE49-F238E27FC236}">
                <a16:creationId xmlns:a16="http://schemas.microsoft.com/office/drawing/2014/main" id="{48CCB8CA-C286-4337-8499-6EF537341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46" b="69922" l="39312" r="61640">
                        <a14:foregroundMark x1="47950" y1="67057" x2="51098" y2="68359"/>
                        <a14:foregroundMark x1="51098" y1="68359" x2="51098" y2="68359"/>
                        <a14:foregroundMark x1="54466" y1="66927" x2="55344" y2="70182"/>
                        <a14:foregroundMark x1="55344" y1="70182" x2="58492" y2="69922"/>
                        <a14:foregroundMark x1="58492" y1="69922" x2="58492" y2="69922"/>
                        <a14:foregroundMark x1="55637" y1="29948" x2="55637" y2="29948"/>
                        <a14:foregroundMark x1="50659" y1="28776" x2="50659" y2="28776"/>
                        <a14:foregroundMark x1="43485" y1="28776" x2="43485" y2="28776"/>
                        <a14:foregroundMark x1="39312" y1="36328" x2="39312" y2="36328"/>
                        <a14:foregroundMark x1="56735" y1="50781" x2="56735" y2="50781"/>
                        <a14:foregroundMark x1="55783" y1="56250" x2="55783" y2="56250"/>
                        <a14:foregroundMark x1="47145" y1="61849" x2="47145" y2="61849"/>
                        <a14:foregroundMark x1="47584" y1="69010" x2="47584" y2="69010"/>
                      </a14:backgroundRemoval>
                    </a14:imgEffect>
                  </a14:imgLayer>
                </a14:imgProps>
              </a:ext>
            </a:extLst>
          </a:blip>
          <a:srcRect l="37935" t="26075" r="35653" b="28107"/>
          <a:stretch/>
        </p:blipFill>
        <p:spPr>
          <a:xfrm>
            <a:off x="6898656" y="3472339"/>
            <a:ext cx="1578691" cy="1539711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C7B29AC6-42A8-41BD-880A-510CC960EE12}"/>
              </a:ext>
            </a:extLst>
          </p:cNvPr>
          <p:cNvSpPr/>
          <p:nvPr/>
        </p:nvSpPr>
        <p:spPr>
          <a:xfrm>
            <a:off x="3425873" y="59051"/>
            <a:ext cx="2053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 2º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Google Shape;338;p30">
            <a:extLst>
              <a:ext uri="{FF2B5EF4-FFF2-40B4-BE49-F238E27FC236}">
                <a16:creationId xmlns:a16="http://schemas.microsoft.com/office/drawing/2014/main" id="{1329F398-3880-4CAA-B6B6-B1768A8CF150}"/>
              </a:ext>
            </a:extLst>
          </p:cNvPr>
          <p:cNvSpPr/>
          <p:nvPr/>
        </p:nvSpPr>
        <p:spPr>
          <a:xfrm rot="2700000">
            <a:off x="6815191" y="801392"/>
            <a:ext cx="561726" cy="3040276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" name="Google Shape;340;p30">
            <a:extLst>
              <a:ext uri="{FF2B5EF4-FFF2-40B4-BE49-F238E27FC236}">
                <a16:creationId xmlns:a16="http://schemas.microsoft.com/office/drawing/2014/main" id="{FEFB768C-FD6E-414E-808C-E966B274BCC6}"/>
              </a:ext>
            </a:extLst>
          </p:cNvPr>
          <p:cNvSpPr txBox="1"/>
          <p:nvPr/>
        </p:nvSpPr>
        <p:spPr>
          <a:xfrm rot="18900000">
            <a:off x="6030215" y="2031333"/>
            <a:ext cx="2332604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Voltar Para o Estado Original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341;p30">
            <a:extLst>
              <a:ext uri="{FF2B5EF4-FFF2-40B4-BE49-F238E27FC236}">
                <a16:creationId xmlns:a16="http://schemas.microsoft.com/office/drawing/2014/main" id="{D54C1FF5-134B-4AEE-9C71-94DDF03BEE34}"/>
              </a:ext>
            </a:extLst>
          </p:cNvPr>
          <p:cNvSpPr txBox="1"/>
          <p:nvPr/>
        </p:nvSpPr>
        <p:spPr>
          <a:xfrm rot="18900000">
            <a:off x="6488526" y="2340677"/>
            <a:ext cx="2203628" cy="50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Plano estratégico </a:t>
            </a:r>
            <a:r>
              <a:rPr lang="pt-BR" sz="1100">
                <a:latin typeface="Poppins Light"/>
                <a:ea typeface="Poppins Light"/>
                <a:cs typeface="Poppins Light"/>
                <a:sym typeface="Poppins Light"/>
              </a:rPr>
              <a:t>de volta. (</a:t>
            </a: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1:30h)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7" name="Google Shape;342;p30">
            <a:extLst>
              <a:ext uri="{FF2B5EF4-FFF2-40B4-BE49-F238E27FC236}">
                <a16:creationId xmlns:a16="http://schemas.microsoft.com/office/drawing/2014/main" id="{7C843C83-40F7-4EE1-B4A6-D9F7E8A8AD43}"/>
              </a:ext>
            </a:extLst>
          </p:cNvPr>
          <p:cNvGrpSpPr/>
          <p:nvPr/>
        </p:nvGrpSpPr>
        <p:grpSpPr>
          <a:xfrm>
            <a:off x="3424632" y="1955686"/>
            <a:ext cx="3116239" cy="1338590"/>
            <a:chOff x="1009860" y="2417690"/>
            <a:chExt cx="3116239" cy="1338590"/>
          </a:xfrm>
        </p:grpSpPr>
        <p:sp>
          <p:nvSpPr>
            <p:cNvPr id="48" name="Google Shape;343;p30">
              <a:extLst>
                <a:ext uri="{FF2B5EF4-FFF2-40B4-BE49-F238E27FC236}">
                  <a16:creationId xmlns:a16="http://schemas.microsoft.com/office/drawing/2014/main" id="{055CD567-E1A7-47BB-9EC9-18EEE85D610A}"/>
                </a:ext>
              </a:extLst>
            </p:cNvPr>
            <p:cNvSpPr/>
            <p:nvPr/>
          </p:nvSpPr>
          <p:spPr>
            <a:xfrm rot="2700000">
              <a:off x="2249135" y="1188199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9" name="Google Shape;344;p30">
              <a:extLst>
                <a:ext uri="{FF2B5EF4-FFF2-40B4-BE49-F238E27FC236}">
                  <a16:creationId xmlns:a16="http://schemas.microsoft.com/office/drawing/2014/main" id="{B5F9A0B2-FBD0-4B71-BEAE-5BCFACECB9DE}"/>
                </a:ext>
              </a:extLst>
            </p:cNvPr>
            <p:cNvSpPr/>
            <p:nvPr/>
          </p:nvSpPr>
          <p:spPr>
            <a:xfrm>
              <a:off x="1473514" y="3382180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" name="Google Shape;345;p30">
              <a:extLst>
                <a:ext uri="{FF2B5EF4-FFF2-40B4-BE49-F238E27FC236}">
                  <a16:creationId xmlns:a16="http://schemas.microsoft.com/office/drawing/2014/main" id="{2563265F-1E1D-45DB-B661-1CB4C96F168D}"/>
                </a:ext>
              </a:extLst>
            </p:cNvPr>
            <p:cNvSpPr txBox="1"/>
            <p:nvPr/>
          </p:nvSpPr>
          <p:spPr>
            <a:xfrm rot="18900000">
              <a:off x="1463227" y="2417690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Validar o funcionamento do sistema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" name="Google Shape;346;p30">
              <a:extLst>
                <a:ext uri="{FF2B5EF4-FFF2-40B4-BE49-F238E27FC236}">
                  <a16:creationId xmlns:a16="http://schemas.microsoft.com/office/drawing/2014/main" id="{545911B6-1E06-4854-9299-C234AEED5EAA}"/>
                </a:ext>
              </a:extLst>
            </p:cNvPr>
            <p:cNvSpPr txBox="1"/>
            <p:nvPr/>
          </p:nvSpPr>
          <p:spPr>
            <a:xfrm rot="18900000">
              <a:off x="1922471" y="2727484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Após todos os testes, fazer a validação das alterações (1 Hora)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25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835" y="1457326"/>
            <a:ext cx="3034500" cy="3034500"/>
          </a:xfrm>
          <a:prstGeom prst="ellipse">
            <a:avLst/>
          </a:prstGeom>
          <a:blipFill>
            <a:blip r:embed="rId5">
              <a:alphaModFix amt="86000"/>
            </a:blip>
            <a:tile tx="0" ty="0" sx="100000" sy="100000" flip="none" algn="tl"/>
          </a:blipFill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6824967" y="3169938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CA57BA-0D4A-43A8-BF31-41EB9B6AEAC8}"/>
              </a:ext>
            </a:extLst>
          </p:cNvPr>
          <p:cNvSpPr txBox="1"/>
          <p:nvPr/>
        </p:nvSpPr>
        <p:spPr>
          <a:xfrm>
            <a:off x="2562445" y="775088"/>
            <a:ext cx="534817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Custos – </a:t>
            </a:r>
            <a:r>
              <a:rPr lang="pt-BR" sz="2000" dirty="0"/>
              <a:t>os procedimentos, mão-de-obra e tempo de expediente resultam em um valor total equivale a </a:t>
            </a:r>
            <a:r>
              <a:rPr lang="pt-BR" sz="2000" b="1" dirty="0"/>
              <a:t>R$ 4.200 reais.</a:t>
            </a:r>
            <a:endParaRPr lang="pt-BR" sz="2000" b="1" dirty="0">
              <a:solidFill>
                <a:schemeClr val="tx2">
                  <a:lumMod val="25000"/>
                </a:schemeClr>
              </a:solidFill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/>
              <a:t>Riscos: </a:t>
            </a:r>
          </a:p>
          <a:p>
            <a:endParaRPr lang="pt-BR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1800" dirty="0"/>
              <a:t>Mudanças de interface </a:t>
            </a:r>
            <a:r>
              <a:rPr lang="pt-BR" dirty="0"/>
              <a:t>(necessário ensinar os funcionários a utilizar as novas funções)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1800" dirty="0"/>
              <a:t>Perda de funções antigas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1800" dirty="0"/>
          </a:p>
        </p:txBody>
      </p:sp>
      <p:sp>
        <p:nvSpPr>
          <p:cNvPr id="32" name="Shape 104">
            <a:extLst>
              <a:ext uri="{FF2B5EF4-FFF2-40B4-BE49-F238E27FC236}">
                <a16:creationId xmlns:a16="http://schemas.microsoft.com/office/drawing/2014/main" id="{AE56E4FE-4802-4EF1-B32E-F06C05377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Impactos da mudança</a:t>
            </a:r>
            <a:endParaRPr dirty="0"/>
          </a:p>
        </p:txBody>
      </p:sp>
      <p:grpSp>
        <p:nvGrpSpPr>
          <p:cNvPr id="33" name="Google Shape;660;p39">
            <a:extLst>
              <a:ext uri="{FF2B5EF4-FFF2-40B4-BE49-F238E27FC236}">
                <a16:creationId xmlns:a16="http://schemas.microsoft.com/office/drawing/2014/main" id="{4281A87B-EAC9-467F-9261-7F76D7DA0B6F}"/>
              </a:ext>
            </a:extLst>
          </p:cNvPr>
          <p:cNvGrpSpPr/>
          <p:nvPr/>
        </p:nvGrpSpPr>
        <p:grpSpPr>
          <a:xfrm>
            <a:off x="684379" y="2633919"/>
            <a:ext cx="793547" cy="681314"/>
            <a:chOff x="4604550" y="3714775"/>
            <a:chExt cx="439625" cy="319075"/>
          </a:xfrm>
        </p:grpSpPr>
        <p:sp>
          <p:nvSpPr>
            <p:cNvPr id="34" name="Google Shape;661;p39">
              <a:extLst>
                <a:ext uri="{FF2B5EF4-FFF2-40B4-BE49-F238E27FC236}">
                  <a16:creationId xmlns:a16="http://schemas.microsoft.com/office/drawing/2014/main" id="{3DB05E7C-BD25-41B7-B625-B3667783CB66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9">
              <a:extLst>
                <a:ext uri="{FF2B5EF4-FFF2-40B4-BE49-F238E27FC236}">
                  <a16:creationId xmlns:a16="http://schemas.microsoft.com/office/drawing/2014/main" id="{75D3D65D-A0A9-41B6-8426-EAEBA0A0098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6;p19">
            <a:extLst>
              <a:ext uri="{FF2B5EF4-FFF2-40B4-BE49-F238E27FC236}">
                <a16:creationId xmlns:a16="http://schemas.microsoft.com/office/drawing/2014/main" id="{5706C6CB-4FB1-489D-9BB4-F4227130818D}"/>
              </a:ext>
            </a:extLst>
          </p:cNvPr>
          <p:cNvGrpSpPr/>
          <p:nvPr/>
        </p:nvGrpSpPr>
        <p:grpSpPr>
          <a:xfrm>
            <a:off x="7388286" y="3754810"/>
            <a:ext cx="369505" cy="369505"/>
            <a:chOff x="2594050" y="1631825"/>
            <a:chExt cx="439625" cy="439625"/>
          </a:xfrm>
        </p:grpSpPr>
        <p:sp>
          <p:nvSpPr>
            <p:cNvPr id="41" name="Google Shape;197;p19">
              <a:extLst>
                <a:ext uri="{FF2B5EF4-FFF2-40B4-BE49-F238E27FC236}">
                  <a16:creationId xmlns:a16="http://schemas.microsoft.com/office/drawing/2014/main" id="{0F9BD13F-2CA4-4ECC-B710-A159CDC9805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;p19">
              <a:extLst>
                <a:ext uri="{FF2B5EF4-FFF2-40B4-BE49-F238E27FC236}">
                  <a16:creationId xmlns:a16="http://schemas.microsoft.com/office/drawing/2014/main" id="{061DD9D1-E37E-4BBB-96E6-DDC4BD918A4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;p19">
              <a:extLst>
                <a:ext uri="{FF2B5EF4-FFF2-40B4-BE49-F238E27FC236}">
                  <a16:creationId xmlns:a16="http://schemas.microsoft.com/office/drawing/2014/main" id="{743191B0-78EB-4B31-BCAA-E34A6D3E5BC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0;p19">
              <a:extLst>
                <a:ext uri="{FF2B5EF4-FFF2-40B4-BE49-F238E27FC236}">
                  <a16:creationId xmlns:a16="http://schemas.microsoft.com/office/drawing/2014/main" id="{BAFA4A0E-E191-4C8C-A28B-E6E2A27A90A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A6DAF2B-8FD7-4B49-A8A4-526C3CA4258D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7</a:t>
            </a:r>
            <a:endParaRPr lang="pt-BR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835" y="1457326"/>
            <a:ext cx="3034500" cy="3034500"/>
          </a:xfrm>
          <a:prstGeom prst="ellipse">
            <a:avLst/>
          </a:prstGeom>
          <a:blipFill>
            <a:blip r:embed="rId5">
              <a:alphaModFix amt="86000"/>
            </a:blip>
            <a:tile tx="0" ty="0" sx="100000" sy="100000" flip="none" algn="tl"/>
          </a:blipFill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6824967" y="3169938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CA57BA-0D4A-43A8-BF31-41EB9B6AEAC8}"/>
              </a:ext>
            </a:extLst>
          </p:cNvPr>
          <p:cNvSpPr txBox="1"/>
          <p:nvPr/>
        </p:nvSpPr>
        <p:spPr>
          <a:xfrm>
            <a:off x="2562445" y="775088"/>
            <a:ext cx="53481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Tempo de duração – 10h (realizado em horário não-comercial)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lvl="4" fontAlgn="base"/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Funcionamento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das franquias das 9 às 18h</a:t>
            </a:r>
          </a:p>
          <a:p>
            <a:pPr lvl="1" fontAlgn="base"/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Funcionamento do </a:t>
            </a:r>
            <a:r>
              <a:rPr lang="pt-BR" sz="1800" dirty="0" err="1">
                <a:solidFill>
                  <a:schemeClr val="tx2">
                    <a:lumMod val="25000"/>
                  </a:schemeClr>
                </a:solidFill>
              </a:rPr>
              <a:t>Giraffas</a:t>
            </a: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 Delivery das 11 às 22h</a:t>
            </a:r>
          </a:p>
          <a:p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Data-  É acertada com a empresa.</a:t>
            </a:r>
          </a:p>
          <a:p>
            <a:pPr marL="0" indent="0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1800" dirty="0"/>
          </a:p>
        </p:txBody>
      </p:sp>
      <p:sp>
        <p:nvSpPr>
          <p:cNvPr id="32" name="Shape 104">
            <a:extLst>
              <a:ext uri="{FF2B5EF4-FFF2-40B4-BE49-F238E27FC236}">
                <a16:creationId xmlns:a16="http://schemas.microsoft.com/office/drawing/2014/main" id="{AE56E4FE-4802-4EF1-B32E-F06C05377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Impactos da mudança</a:t>
            </a:r>
            <a:endParaRPr dirty="0"/>
          </a:p>
        </p:txBody>
      </p:sp>
      <p:grpSp>
        <p:nvGrpSpPr>
          <p:cNvPr id="33" name="Google Shape;660;p39">
            <a:extLst>
              <a:ext uri="{FF2B5EF4-FFF2-40B4-BE49-F238E27FC236}">
                <a16:creationId xmlns:a16="http://schemas.microsoft.com/office/drawing/2014/main" id="{4281A87B-EAC9-467F-9261-7F76D7DA0B6F}"/>
              </a:ext>
            </a:extLst>
          </p:cNvPr>
          <p:cNvGrpSpPr/>
          <p:nvPr/>
        </p:nvGrpSpPr>
        <p:grpSpPr>
          <a:xfrm>
            <a:off x="684379" y="2633919"/>
            <a:ext cx="793547" cy="681314"/>
            <a:chOff x="4604550" y="3714775"/>
            <a:chExt cx="439625" cy="319075"/>
          </a:xfrm>
        </p:grpSpPr>
        <p:sp>
          <p:nvSpPr>
            <p:cNvPr id="34" name="Google Shape;661;p39">
              <a:extLst>
                <a:ext uri="{FF2B5EF4-FFF2-40B4-BE49-F238E27FC236}">
                  <a16:creationId xmlns:a16="http://schemas.microsoft.com/office/drawing/2014/main" id="{3DB05E7C-BD25-41B7-B625-B3667783CB66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9">
              <a:extLst>
                <a:ext uri="{FF2B5EF4-FFF2-40B4-BE49-F238E27FC236}">
                  <a16:creationId xmlns:a16="http://schemas.microsoft.com/office/drawing/2014/main" id="{75D3D65D-A0A9-41B6-8426-EAEBA0A0098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6;p19">
            <a:extLst>
              <a:ext uri="{FF2B5EF4-FFF2-40B4-BE49-F238E27FC236}">
                <a16:creationId xmlns:a16="http://schemas.microsoft.com/office/drawing/2014/main" id="{5706C6CB-4FB1-489D-9BB4-F4227130818D}"/>
              </a:ext>
            </a:extLst>
          </p:cNvPr>
          <p:cNvGrpSpPr/>
          <p:nvPr/>
        </p:nvGrpSpPr>
        <p:grpSpPr>
          <a:xfrm>
            <a:off x="7388286" y="3754810"/>
            <a:ext cx="369505" cy="369505"/>
            <a:chOff x="2594050" y="1631825"/>
            <a:chExt cx="439625" cy="439625"/>
          </a:xfrm>
        </p:grpSpPr>
        <p:sp>
          <p:nvSpPr>
            <p:cNvPr id="41" name="Google Shape;197;p19">
              <a:extLst>
                <a:ext uri="{FF2B5EF4-FFF2-40B4-BE49-F238E27FC236}">
                  <a16:creationId xmlns:a16="http://schemas.microsoft.com/office/drawing/2014/main" id="{0F9BD13F-2CA4-4ECC-B710-A159CDC9805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;p19">
              <a:extLst>
                <a:ext uri="{FF2B5EF4-FFF2-40B4-BE49-F238E27FC236}">
                  <a16:creationId xmlns:a16="http://schemas.microsoft.com/office/drawing/2014/main" id="{061DD9D1-E37E-4BBB-96E6-DDC4BD918A4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;p19">
              <a:extLst>
                <a:ext uri="{FF2B5EF4-FFF2-40B4-BE49-F238E27FC236}">
                  <a16:creationId xmlns:a16="http://schemas.microsoft.com/office/drawing/2014/main" id="{743191B0-78EB-4B31-BCAA-E34A6D3E5BC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0;p19">
              <a:extLst>
                <a:ext uri="{FF2B5EF4-FFF2-40B4-BE49-F238E27FC236}">
                  <a16:creationId xmlns:a16="http://schemas.microsoft.com/office/drawing/2014/main" id="{BAFA4A0E-E191-4C8C-A28B-E6E2A27A90A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A6DAF2B-8FD7-4B49-A8A4-526C3CA4258D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8</a:t>
            </a:r>
            <a:endParaRPr lang="pt-BR" sz="1200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D7DBC53E-0CED-4BEA-961E-107BF029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13689"/>
              </p:ext>
            </p:extLst>
          </p:nvPr>
        </p:nvGraphicFramePr>
        <p:xfrm>
          <a:off x="2691057" y="3079685"/>
          <a:ext cx="4228394" cy="886490"/>
        </p:xfrm>
        <a:graphic>
          <a:graphicData uri="http://schemas.openxmlformats.org/drawingml/2006/table">
            <a:tbl>
              <a:tblPr firstRow="1" bandRow="1">
                <a:tableStyleId>{ACD2E9BB-E089-4697-9727-97F0B32AC6D0}</a:tableStyleId>
              </a:tblPr>
              <a:tblGrid>
                <a:gridCol w="1013864">
                  <a:extLst>
                    <a:ext uri="{9D8B030D-6E8A-4147-A177-3AD203B41FA5}">
                      <a16:colId xmlns:a16="http://schemas.microsoft.com/office/drawing/2014/main" val="3680302007"/>
                    </a:ext>
                  </a:extLst>
                </a:gridCol>
                <a:gridCol w="1805065">
                  <a:extLst>
                    <a:ext uri="{9D8B030D-6E8A-4147-A177-3AD203B41FA5}">
                      <a16:colId xmlns:a16="http://schemas.microsoft.com/office/drawing/2014/main" val="249600561"/>
                    </a:ext>
                  </a:extLst>
                </a:gridCol>
                <a:gridCol w="1409465">
                  <a:extLst>
                    <a:ext uri="{9D8B030D-6E8A-4147-A177-3AD203B41FA5}">
                      <a16:colId xmlns:a16="http://schemas.microsoft.com/office/drawing/2014/main" val="1805283652"/>
                    </a:ext>
                  </a:extLst>
                </a:gridCol>
              </a:tblGrid>
              <a:tr h="3683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2º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3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Horário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00:00 as 03:30h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00:00 as 06:30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2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1293075" y="1134206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Duvidas?</a:t>
            </a:r>
            <a:endParaRPr sz="5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Menos 1"/>
          <p:cNvSpPr/>
          <p:nvPr/>
        </p:nvSpPr>
        <p:spPr>
          <a:xfrm>
            <a:off x="1529634" y="2515106"/>
            <a:ext cx="6203681" cy="37039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hape 949"/>
          <p:cNvSpPr txBox="1"/>
          <p:nvPr/>
        </p:nvSpPr>
        <p:spPr>
          <a:xfrm>
            <a:off x="1293075" y="3034384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Obrigada!</a:t>
            </a:r>
            <a:endParaRPr sz="5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005DE9-9289-4CF3-9123-263354904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47" b="66146" l="293" r="20644">
                        <a14:foregroundMark x1="1171" y1="47526" x2="1171" y2="47526"/>
                        <a14:foregroundMark x1="1171" y1="63932" x2="1171" y2="63932"/>
                        <a14:foregroundMark x1="3880" y1="61979" x2="3880" y2="61979"/>
                        <a14:foregroundMark x1="952" y1="59766" x2="952" y2="59766"/>
                        <a14:foregroundMark x1="512" y1="60156" x2="512" y2="60156"/>
                        <a14:foregroundMark x1="659" y1="66146" x2="659" y2="66146"/>
                        <a14:foregroundMark x1="1611" y1="35677" x2="1611" y2="35677"/>
                        <a14:foregroundMark x1="20644" y1="51042" x2="20644" y2="51042"/>
                        <a14:foregroundMark x1="7467" y1="47266" x2="7467" y2="47266"/>
                        <a14:foregroundMark x1="7980" y1="46875" x2="7980" y2="46875"/>
                        <a14:foregroundMark x1="8272" y1="47135" x2="8272" y2="47135"/>
                        <a14:foregroundMark x1="17350" y1="47656" x2="17350" y2="47656"/>
                        <a14:foregroundMark x1="16764" y1="46745" x2="16764" y2="46745"/>
                        <a14:foregroundMark x1="6453" y1="46066" x2="7321" y2="47266"/>
                        <a14:foregroundMark x1="5150" y1="44264" x2="6191" y2="45703"/>
                        <a14:foregroundMark x1="4685" y1="43620" x2="5124" y2="44228"/>
                        <a14:foregroundMark x1="4466" y1="43880" x2="5564" y2="45703"/>
                        <a14:foregroundMark x1="5637" y1="46354" x2="5857" y2="47005"/>
                        <a14:backgroundMark x1="8858" y1="48307" x2="8858" y2="48307"/>
                        <a14:backgroundMark x1="6076" y1="45833" x2="6296" y2="45182"/>
                        <a14:backgroundMark x1="5930" y1="45703" x2="5930" y2="44661"/>
                      </a14:backgroundRemoval>
                    </a14:imgEffect>
                  </a14:imgLayer>
                </a14:imgProps>
              </a:ext>
            </a:extLst>
          </a:blip>
          <a:srcRect t="33838" r="77038" b="32745"/>
          <a:stretch/>
        </p:blipFill>
        <p:spPr>
          <a:xfrm>
            <a:off x="0" y="1463728"/>
            <a:ext cx="1423413" cy="1164667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5A35943-DE74-46CD-8FAA-B53EF07EB178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9</a:t>
            </a:r>
          </a:p>
        </p:txBody>
      </p:sp>
      <p:sp>
        <p:nvSpPr>
          <p:cNvPr id="14" name="Google Shape;170;p16">
            <a:extLst>
              <a:ext uri="{FF2B5EF4-FFF2-40B4-BE49-F238E27FC236}">
                <a16:creationId xmlns:a16="http://schemas.microsoft.com/office/drawing/2014/main" id="{6B55ACEC-FDF6-4A89-BFBD-FA7A513B641C}"/>
              </a:ext>
            </a:extLst>
          </p:cNvPr>
          <p:cNvSpPr/>
          <p:nvPr/>
        </p:nvSpPr>
        <p:spPr>
          <a:xfrm>
            <a:off x="1819735" y="151554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333</Words>
  <Application>Microsoft Office PowerPoint</Application>
  <PresentationFormat>Apresentação na tela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Nunito Sans</vt:lpstr>
      <vt:lpstr>Poppins</vt:lpstr>
      <vt:lpstr>Poppins Light</vt:lpstr>
      <vt:lpstr>Wingdings</vt:lpstr>
      <vt:lpstr>Ulysses template</vt:lpstr>
      <vt:lpstr>Gerenciamento de Mudanças (GMUD)</vt:lpstr>
      <vt:lpstr>Integrantes</vt:lpstr>
      <vt:lpstr>Objetivo e Justificativa</vt:lpstr>
      <vt:lpstr>Processos</vt:lpstr>
      <vt:lpstr>Processos</vt:lpstr>
      <vt:lpstr>Processos</vt:lpstr>
      <vt:lpstr>Impactos da mudança</vt:lpstr>
      <vt:lpstr>Impactos da mudança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no controle de temperatura e umidade</dc:title>
  <dc:creator>Carlos</dc:creator>
  <cp:lastModifiedBy>Aluno</cp:lastModifiedBy>
  <cp:revision>50</cp:revision>
  <dcterms:modified xsi:type="dcterms:W3CDTF">2019-05-13T23:36:00Z</dcterms:modified>
</cp:coreProperties>
</file>