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69" r:id="rId3"/>
    <p:sldId id="257" r:id="rId4"/>
    <p:sldId id="262" r:id="rId5"/>
    <p:sldId id="258" r:id="rId6"/>
    <p:sldId id="259" r:id="rId7"/>
    <p:sldId id="271" r:id="rId8"/>
    <p:sldId id="274" r:id="rId9"/>
    <p:sldId id="275" r:id="rId10"/>
    <p:sldId id="276" r:id="rId11"/>
    <p:sldId id="260" r:id="rId12"/>
    <p:sldId id="261" r:id="rId13"/>
    <p:sldId id="268" r:id="rId14"/>
    <p:sldId id="272" r:id="rId15"/>
    <p:sldId id="277" r:id="rId16"/>
    <p:sldId id="278" r:id="rId17"/>
    <p:sldId id="263" r:id="rId18"/>
    <p:sldId id="264"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ttman, Daniel" initials="GD" lastIdx="1" clrIdx="0">
    <p:extLst>
      <p:ext uri="{19B8F6BF-5375-455C-9EA6-DF929625EA0E}">
        <p15:presenceInfo xmlns:p15="http://schemas.microsoft.com/office/powerpoint/2012/main" userId="S::daniel.guttman@intel.com::2182cc0c-f93b-4410-a437-e672fa6cb9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4D6787-2258-4C63-BB74-A29C3199E044}" v="7" dt="2021-04-10T16:14:25.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980" autoAdjust="0"/>
  </p:normalViewPr>
  <p:slideViewPr>
    <p:cSldViewPr snapToGrid="0">
      <p:cViewPr varScale="1">
        <p:scale>
          <a:sx n="77" d="100"/>
          <a:sy n="77" d="100"/>
        </p:scale>
        <p:origin x="912"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ttman, Daniel" userId="2182cc0c-f93b-4410-a437-e672fa6cb93d" providerId="ADAL" clId="{C04D6787-2258-4C63-BB74-A29C3199E044}"/>
    <pc:docChg chg="custSel addSld delSld modSld">
      <pc:chgData name="Guttman, Daniel" userId="2182cc0c-f93b-4410-a437-e672fa6cb93d" providerId="ADAL" clId="{C04D6787-2258-4C63-BB74-A29C3199E044}" dt="2021-04-10T16:15:10.950" v="60" actId="1440"/>
      <pc:docMkLst>
        <pc:docMk/>
      </pc:docMkLst>
      <pc:sldChg chg="del">
        <pc:chgData name="Guttman, Daniel" userId="2182cc0c-f93b-4410-a437-e672fa6cb93d" providerId="ADAL" clId="{C04D6787-2258-4C63-BB74-A29C3199E044}" dt="2021-04-10T16:11:07.067" v="11" actId="47"/>
        <pc:sldMkLst>
          <pc:docMk/>
          <pc:sldMk cId="3703578183" sldId="267"/>
        </pc:sldMkLst>
      </pc:sldChg>
      <pc:sldChg chg="delSp del mod delAnim">
        <pc:chgData name="Guttman, Daniel" userId="2182cc0c-f93b-4410-a437-e672fa6cb93d" providerId="ADAL" clId="{C04D6787-2258-4C63-BB74-A29C3199E044}" dt="2021-04-10T16:11:06" v="10" actId="47"/>
        <pc:sldMkLst>
          <pc:docMk/>
          <pc:sldMk cId="2597959474" sldId="270"/>
        </pc:sldMkLst>
        <pc:picChg chg="del">
          <ac:chgData name="Guttman, Daniel" userId="2182cc0c-f93b-4410-a437-e672fa6cb93d" providerId="ADAL" clId="{C04D6787-2258-4C63-BB74-A29C3199E044}" dt="2021-04-10T16:11:03.927" v="9" actId="478"/>
          <ac:picMkLst>
            <pc:docMk/>
            <pc:sldMk cId="2597959474" sldId="270"/>
            <ac:picMk id="5" creationId="{7E2AD6FB-8E8A-485A-B634-A204E357515A}"/>
          </ac:picMkLst>
        </pc:picChg>
        <pc:picChg chg="del">
          <ac:chgData name="Guttman, Daniel" userId="2182cc0c-f93b-4410-a437-e672fa6cb93d" providerId="ADAL" clId="{C04D6787-2258-4C63-BB74-A29C3199E044}" dt="2021-04-10T16:11:03.388" v="8" actId="478"/>
          <ac:picMkLst>
            <pc:docMk/>
            <pc:sldMk cId="2597959474" sldId="270"/>
            <ac:picMk id="6" creationId="{D993103C-CFFC-4B59-9BB9-3C30317A1D63}"/>
          </ac:picMkLst>
        </pc:picChg>
      </pc:sldChg>
      <pc:sldChg chg="addSp delSp modSp mod delAnim">
        <pc:chgData name="Guttman, Daniel" userId="2182cc0c-f93b-4410-a437-e672fa6cb93d" providerId="ADAL" clId="{C04D6787-2258-4C63-BB74-A29C3199E044}" dt="2021-04-10T16:13:17.869" v="25" actId="1076"/>
        <pc:sldMkLst>
          <pc:docMk/>
          <pc:sldMk cId="828245668" sldId="272"/>
        </pc:sldMkLst>
        <pc:picChg chg="add mod modCrop">
          <ac:chgData name="Guttman, Daniel" userId="2182cc0c-f93b-4410-a437-e672fa6cb93d" providerId="ADAL" clId="{C04D6787-2258-4C63-BB74-A29C3199E044}" dt="2021-04-10T16:13:17.869" v="25" actId="1076"/>
          <ac:picMkLst>
            <pc:docMk/>
            <pc:sldMk cId="828245668" sldId="272"/>
            <ac:picMk id="6" creationId="{CA08DD62-01F6-471E-96FD-317B7225578A}"/>
          </ac:picMkLst>
        </pc:picChg>
        <pc:picChg chg="del">
          <ac:chgData name="Guttman, Daniel" userId="2182cc0c-f93b-4410-a437-e672fa6cb93d" providerId="ADAL" clId="{C04D6787-2258-4C63-BB74-A29C3199E044}" dt="2021-04-10T16:11:10.408" v="13" actId="478"/>
          <ac:picMkLst>
            <pc:docMk/>
            <pc:sldMk cId="828245668" sldId="272"/>
            <ac:picMk id="7" creationId="{F62A2592-151E-41F3-B390-3985A0CCFB71}"/>
          </ac:picMkLst>
        </pc:picChg>
      </pc:sldChg>
      <pc:sldChg chg="del">
        <pc:chgData name="Guttman, Daniel" userId="2182cc0c-f93b-4410-a437-e672fa6cb93d" providerId="ADAL" clId="{C04D6787-2258-4C63-BB74-A29C3199E044}" dt="2021-04-10T16:11:08.171" v="12" actId="47"/>
        <pc:sldMkLst>
          <pc:docMk/>
          <pc:sldMk cId="918670604" sldId="273"/>
        </pc:sldMkLst>
      </pc:sldChg>
      <pc:sldChg chg="addSp delSp modSp add del mod delAnim modAnim">
        <pc:chgData name="Guttman, Daniel" userId="2182cc0c-f93b-4410-a437-e672fa6cb93d" providerId="ADAL" clId="{C04D6787-2258-4C63-BB74-A29C3199E044}" dt="2021-03-24T07:18:53.082" v="7" actId="47"/>
        <pc:sldMkLst>
          <pc:docMk/>
          <pc:sldMk cId="108514292" sldId="277"/>
        </pc:sldMkLst>
        <pc:picChg chg="add mod">
          <ac:chgData name="Guttman, Daniel" userId="2182cc0c-f93b-4410-a437-e672fa6cb93d" providerId="ADAL" clId="{C04D6787-2258-4C63-BB74-A29C3199E044}" dt="2021-03-19T18:12:00.797" v="6" actId="14100"/>
          <ac:picMkLst>
            <pc:docMk/>
            <pc:sldMk cId="108514292" sldId="277"/>
            <ac:picMk id="5" creationId="{571B12BC-6F29-4B3F-AD2C-D5516E2E1263}"/>
          </ac:picMkLst>
        </pc:picChg>
        <pc:picChg chg="del">
          <ac:chgData name="Guttman, Daniel" userId="2182cc0c-f93b-4410-a437-e672fa6cb93d" providerId="ADAL" clId="{C04D6787-2258-4C63-BB74-A29C3199E044}" dt="2021-03-19T18:11:23.441" v="2" actId="478"/>
          <ac:picMkLst>
            <pc:docMk/>
            <pc:sldMk cId="108514292" sldId="277"/>
            <ac:picMk id="7" creationId="{F62A2592-151E-41F3-B390-3985A0CCFB71}"/>
          </ac:picMkLst>
        </pc:picChg>
      </pc:sldChg>
      <pc:sldChg chg="addSp delSp modSp add mod">
        <pc:chgData name="Guttman, Daniel" userId="2182cc0c-f93b-4410-a437-e672fa6cb93d" providerId="ADAL" clId="{C04D6787-2258-4C63-BB74-A29C3199E044}" dt="2021-04-10T16:14:09.762" v="39" actId="1440"/>
        <pc:sldMkLst>
          <pc:docMk/>
          <pc:sldMk cId="479169830" sldId="277"/>
        </pc:sldMkLst>
        <pc:picChg chg="del">
          <ac:chgData name="Guttman, Daniel" userId="2182cc0c-f93b-4410-a437-e672fa6cb93d" providerId="ADAL" clId="{C04D6787-2258-4C63-BB74-A29C3199E044}" dt="2021-04-10T16:13:34.868" v="28" actId="478"/>
          <ac:picMkLst>
            <pc:docMk/>
            <pc:sldMk cId="479169830" sldId="277"/>
            <ac:picMk id="6" creationId="{CA08DD62-01F6-471E-96FD-317B7225578A}"/>
          </ac:picMkLst>
        </pc:picChg>
        <pc:picChg chg="add mod modCrop">
          <ac:chgData name="Guttman, Daniel" userId="2182cc0c-f93b-4410-a437-e672fa6cb93d" providerId="ADAL" clId="{C04D6787-2258-4C63-BB74-A29C3199E044}" dt="2021-04-10T16:14:09.762" v="39" actId="1440"/>
          <ac:picMkLst>
            <pc:docMk/>
            <pc:sldMk cId="479169830" sldId="277"/>
            <ac:picMk id="7" creationId="{E4ABBBDC-9076-47F9-85D8-3CFD47A86010}"/>
          </ac:picMkLst>
        </pc:picChg>
      </pc:sldChg>
      <pc:sldChg chg="del">
        <pc:chgData name="Guttman, Daniel" userId="2182cc0c-f93b-4410-a437-e672fa6cb93d" providerId="ADAL" clId="{C04D6787-2258-4C63-BB74-A29C3199E044}" dt="2021-03-19T17:54:31.964" v="0" actId="47"/>
        <pc:sldMkLst>
          <pc:docMk/>
          <pc:sldMk cId="2622856864" sldId="277"/>
        </pc:sldMkLst>
      </pc:sldChg>
      <pc:sldChg chg="addSp delSp modSp add mod">
        <pc:chgData name="Guttman, Daniel" userId="2182cc0c-f93b-4410-a437-e672fa6cb93d" providerId="ADAL" clId="{C04D6787-2258-4C63-BB74-A29C3199E044}" dt="2021-04-10T16:15:10.950" v="60" actId="1440"/>
        <pc:sldMkLst>
          <pc:docMk/>
          <pc:sldMk cId="2709264012" sldId="278"/>
        </pc:sldMkLst>
        <pc:picChg chg="del">
          <ac:chgData name="Guttman, Daniel" userId="2182cc0c-f93b-4410-a437-e672fa6cb93d" providerId="ADAL" clId="{C04D6787-2258-4C63-BB74-A29C3199E044}" dt="2021-04-10T16:14:13.971" v="40" actId="478"/>
          <ac:picMkLst>
            <pc:docMk/>
            <pc:sldMk cId="2709264012" sldId="278"/>
            <ac:picMk id="6" creationId="{CA08DD62-01F6-471E-96FD-317B7225578A}"/>
          </ac:picMkLst>
        </pc:picChg>
        <pc:picChg chg="add mod modCrop">
          <ac:chgData name="Guttman, Daniel" userId="2182cc0c-f93b-4410-a437-e672fa6cb93d" providerId="ADAL" clId="{C04D6787-2258-4C63-BB74-A29C3199E044}" dt="2021-04-10T16:15:09.658" v="59" actId="1440"/>
          <ac:picMkLst>
            <pc:docMk/>
            <pc:sldMk cId="2709264012" sldId="278"/>
            <ac:picMk id="7" creationId="{10CCD4F7-63C5-4094-9791-3B9B5224DD52}"/>
          </ac:picMkLst>
        </pc:picChg>
        <pc:picChg chg="add mod modCrop">
          <ac:chgData name="Guttman, Daniel" userId="2182cc0c-f93b-4410-a437-e672fa6cb93d" providerId="ADAL" clId="{C04D6787-2258-4C63-BB74-A29C3199E044}" dt="2021-04-10T16:15:10.950" v="60" actId="1440"/>
          <ac:picMkLst>
            <pc:docMk/>
            <pc:sldMk cId="2709264012" sldId="278"/>
            <ac:picMk id="9" creationId="{C4FABE78-2929-4ACA-A810-05194482D13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6F57DB-2A01-4911-BF42-446A2486EACB}" type="datetimeFigureOut">
              <a:rPr lang="en-IL" smtClean="0"/>
              <a:t>10/04/2021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40706-56A2-4056-A82C-4E73949530E6}" type="slidenum">
              <a:rPr lang="en-IL" smtClean="0"/>
              <a:t>‹#›</a:t>
            </a:fld>
            <a:endParaRPr lang="en-IL"/>
          </a:p>
        </p:txBody>
      </p:sp>
    </p:spTree>
    <p:extLst>
      <p:ext uri="{BB962C8B-B14F-4D97-AF65-F5344CB8AC3E}">
        <p14:creationId xmlns:p14="http://schemas.microsoft.com/office/powerpoint/2010/main" val="354614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שמתם לב שלפעמים העין ממשיכה "לראות" אור זמן קצר לאחר שהאור נעלם בפועל? –זהו עיקרון שנקרא עיקרון התמדת הראייה (</a:t>
            </a:r>
            <a:r>
              <a:rPr lang="en-US" dirty="0"/>
              <a:t>POV</a:t>
            </a:r>
            <a:r>
              <a:rPr lang="he-IL" dirty="0"/>
              <a:t> או </a:t>
            </a:r>
            <a:r>
              <a:rPr lang="en-US" dirty="0"/>
              <a:t>persistence of vision</a:t>
            </a:r>
            <a:r>
              <a:rPr lang="he-IL" dirty="0"/>
              <a:t>). הקולנוע והצילום מתבססים על עיקרון זה. עיקרון זה אומר שאם מוקרנת שורה של תמונות בודדות במהירות ובין אחת לשניה מוקרן חושך, נוצרת אשליה של תנועה רציפה.</a:t>
            </a:r>
          </a:p>
          <a:p>
            <a:pPr algn="r" rtl="1"/>
            <a:endParaRPr lang="he-IL" dirty="0"/>
          </a:p>
          <a:p>
            <a:pPr algn="r" rtl="1"/>
            <a:r>
              <a:rPr lang="he-IL" sz="1200" b="0" i="0" kern="1200" dirty="0">
                <a:solidFill>
                  <a:schemeClr val="tx1"/>
                </a:solidFill>
                <a:effectLst/>
                <a:latin typeface="+mn-lt"/>
                <a:ea typeface="+mn-ea"/>
                <a:cs typeface="+mn-cs"/>
              </a:rPr>
              <a:t>הבסיס של עקרון התמדת הראייה נובע מהפירוש שהמוח נותן לסדרת תמונות קפואות שמוצגות בזו אחר זו במהירות. המוח תופס את סדרת התמונות הזו כאילו היו תמונה אחת, תמונה של תנועה.</a:t>
            </a:r>
          </a:p>
          <a:p>
            <a:pPr algn="r" rtl="1"/>
            <a:endParaRPr lang="he-IL" sz="1200" b="0" i="0" kern="1200" dirty="0">
              <a:solidFill>
                <a:schemeClr val="tx1"/>
              </a:solidFill>
              <a:effectLst/>
              <a:latin typeface="+mn-lt"/>
              <a:ea typeface="+mn-ea"/>
              <a:cs typeface="+mn-cs"/>
            </a:endParaRPr>
          </a:p>
          <a:p>
            <a:pPr algn="r" rtl="1"/>
            <a:r>
              <a:rPr lang="he-IL" sz="1200" b="0" i="0" kern="1200" dirty="0">
                <a:solidFill>
                  <a:schemeClr val="tx1"/>
                </a:solidFill>
                <a:effectLst/>
                <a:latin typeface="+mn-lt"/>
                <a:ea typeface="+mn-ea"/>
                <a:cs typeface="+mn-cs"/>
              </a:rPr>
              <a:t>כיום התפיסה היא שזה קורה במוח, אבל פעם סברו שהסיבה לכך היא שהתמונה הקודמת נשארת ומתמידה (מכאן "התמדת הראייה") לחלקיק שנייה על גבי רשתית העין - אותו חלק שאחראי על המרת האור לאותות העצביים שמשודרים למוח.</a:t>
            </a:r>
          </a:p>
          <a:p>
            <a:pPr algn="r" rtl="1"/>
            <a:endParaRPr lang="he-IL" sz="1200" b="0" i="0" kern="1200" dirty="0">
              <a:solidFill>
                <a:schemeClr val="tx1"/>
              </a:solidFill>
              <a:effectLst/>
              <a:latin typeface="+mn-lt"/>
              <a:ea typeface="+mn-ea"/>
              <a:cs typeface="+mn-cs"/>
            </a:endParaRPr>
          </a:p>
          <a:p>
            <a:pPr algn="r" rtl="1"/>
            <a:r>
              <a:rPr lang="he-IL" sz="1200" b="0" i="0" kern="1200" dirty="0">
                <a:solidFill>
                  <a:schemeClr val="tx1"/>
                </a:solidFill>
                <a:effectLst/>
                <a:latin typeface="+mn-lt"/>
                <a:ea typeface="+mn-ea"/>
                <a:cs typeface="+mn-cs"/>
              </a:rPr>
              <a:t>כך יכול רצף של תמונות בודדות ובהן סוס רץ להפוך לתמונה נעה, כשהן מוקרנות ברצף. כך נוצר הסרט הראשון בהיסטוריה.</a:t>
            </a:r>
          </a:p>
          <a:p>
            <a:pPr algn="r" rtl="1"/>
            <a:endParaRPr lang="he-IL" sz="1200" b="0" i="0" kern="1200" dirty="0">
              <a:solidFill>
                <a:schemeClr val="tx1"/>
              </a:solidFill>
              <a:effectLst/>
              <a:latin typeface="+mn-lt"/>
              <a:ea typeface="+mn-ea"/>
              <a:cs typeface="+mn-cs"/>
            </a:endParaRPr>
          </a:p>
          <a:p>
            <a:pPr algn="r" rtl="1"/>
            <a:endParaRPr lang="he-IL" sz="1200" b="0" i="0" kern="1200" dirty="0">
              <a:solidFill>
                <a:schemeClr val="tx1"/>
              </a:solidFill>
              <a:effectLst/>
              <a:latin typeface="+mn-lt"/>
              <a:ea typeface="+mn-ea"/>
              <a:cs typeface="+mn-cs"/>
            </a:endParaRPr>
          </a:p>
          <a:p>
            <a:pPr algn="r" rtl="1"/>
            <a:r>
              <a:rPr lang="he-IL" sz="1200" b="0" i="0" kern="1200" dirty="0">
                <a:solidFill>
                  <a:schemeClr val="tx1"/>
                </a:solidFill>
                <a:effectLst/>
                <a:latin typeface="+mn-lt"/>
                <a:ea typeface="+mn-ea"/>
                <a:cs typeface="+mn-cs"/>
              </a:rPr>
              <a:t>אנו, בתור סטודנטים מהפולקטה להנדסת חשמל במסלול הנדסת מחשבים רצינו לשלב מעגל חשמלי וכתיבת קוד עם עיקרון זה ולכן החלטנו להשתמש בעיקרון זה עבור פס לדים משתנה בהתאם לפיקסלים אותם אנו קוראים מתמונה שהמרנו לצבעי </a:t>
            </a:r>
            <a:r>
              <a:rPr lang="en-US" sz="1200" b="0" i="0" kern="1200" dirty="0">
                <a:solidFill>
                  <a:schemeClr val="tx1"/>
                </a:solidFill>
                <a:effectLst/>
                <a:latin typeface="+mn-lt"/>
                <a:ea typeface="+mn-ea"/>
                <a:cs typeface="+mn-cs"/>
              </a:rPr>
              <a:t>RGB</a:t>
            </a:r>
            <a:r>
              <a:rPr lang="he-IL" sz="1200" b="0" i="0" kern="1200" dirty="0">
                <a:solidFill>
                  <a:schemeClr val="tx1"/>
                </a:solidFill>
                <a:effectLst/>
                <a:latin typeface="+mn-lt"/>
                <a:ea typeface="+mn-ea"/>
                <a:cs typeface="+mn-cs"/>
              </a:rPr>
              <a:t> מתאימים. וכך בעצם בשילוב עם עקרון זה לייצר תמונה הנראית לעין אנושית על ידי הנפת חרב מצד אחד לשני.</a:t>
            </a:r>
            <a:endParaRPr lang="en-IL" dirty="0"/>
          </a:p>
        </p:txBody>
      </p:sp>
      <p:sp>
        <p:nvSpPr>
          <p:cNvPr id="4" name="Slide Number Placeholder 3"/>
          <p:cNvSpPr>
            <a:spLocks noGrp="1"/>
          </p:cNvSpPr>
          <p:nvPr>
            <p:ph type="sldNum" sz="quarter" idx="5"/>
          </p:nvPr>
        </p:nvSpPr>
        <p:spPr/>
        <p:txBody>
          <a:bodyPr/>
          <a:lstStyle/>
          <a:p>
            <a:fld id="{F6A40706-56A2-4056-A82C-4E73949530E6}" type="slidenum">
              <a:rPr lang="en-IL" smtClean="0"/>
              <a:t>3</a:t>
            </a:fld>
            <a:endParaRPr lang="en-IL"/>
          </a:p>
        </p:txBody>
      </p:sp>
    </p:spTree>
    <p:extLst>
      <p:ext uri="{BB962C8B-B14F-4D97-AF65-F5344CB8AC3E}">
        <p14:creationId xmlns:p14="http://schemas.microsoft.com/office/powerpoint/2010/main" val="1041838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en-IL" dirty="0"/>
          </a:p>
        </p:txBody>
      </p:sp>
      <p:sp>
        <p:nvSpPr>
          <p:cNvPr id="4" name="Slide Number Placeholder 3"/>
          <p:cNvSpPr>
            <a:spLocks noGrp="1"/>
          </p:cNvSpPr>
          <p:nvPr>
            <p:ph type="sldNum" sz="quarter" idx="5"/>
          </p:nvPr>
        </p:nvSpPr>
        <p:spPr/>
        <p:txBody>
          <a:bodyPr/>
          <a:lstStyle/>
          <a:p>
            <a:fld id="{F6A40706-56A2-4056-A82C-4E73949530E6}" type="slidenum">
              <a:rPr lang="en-IL" smtClean="0"/>
              <a:t>4</a:t>
            </a:fld>
            <a:endParaRPr lang="en-IL"/>
          </a:p>
        </p:txBody>
      </p:sp>
    </p:spTree>
    <p:extLst>
      <p:ext uri="{BB962C8B-B14F-4D97-AF65-F5344CB8AC3E}">
        <p14:creationId xmlns:p14="http://schemas.microsoft.com/office/powerpoint/2010/main" val="4251078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a:p>
            <a:pPr marL="0" marR="0" lvl="0" indent="0" algn="r" defTabSz="914400" rtl="0" eaLnBrk="1" fontAlgn="auto" latinLnBrk="0" hangingPunct="1">
              <a:lnSpc>
                <a:spcPct val="100000"/>
              </a:lnSpc>
              <a:spcBef>
                <a:spcPts val="0"/>
              </a:spcBef>
              <a:spcAft>
                <a:spcPts val="0"/>
              </a:spcAft>
              <a:buClrTx/>
              <a:buSzTx/>
              <a:buFontTx/>
              <a:buNone/>
              <a:tabLst/>
              <a:defRPr/>
            </a:pPr>
            <a:r>
              <a:rPr lang="he-IL" sz="1200" dirty="0">
                <a:solidFill>
                  <a:schemeClr val="bg1"/>
                </a:solidFill>
              </a:rPr>
              <a:t>מדידת הסטייה הטבעית של רכיב הג׳ירוסקופ על מנת לתקן סטייה של התמונה לאורך זמן</a:t>
            </a:r>
          </a:p>
          <a:p>
            <a:pPr algn="r"/>
            <a:endParaRPr lang="en-IL" dirty="0"/>
          </a:p>
        </p:txBody>
      </p:sp>
      <p:sp>
        <p:nvSpPr>
          <p:cNvPr id="4" name="Slide Number Placeholder 3"/>
          <p:cNvSpPr>
            <a:spLocks noGrp="1"/>
          </p:cNvSpPr>
          <p:nvPr>
            <p:ph type="sldNum" sz="quarter" idx="5"/>
          </p:nvPr>
        </p:nvSpPr>
        <p:spPr/>
        <p:txBody>
          <a:bodyPr/>
          <a:lstStyle/>
          <a:p>
            <a:fld id="{F6A40706-56A2-4056-A82C-4E73949530E6}" type="slidenum">
              <a:rPr lang="en-IL" smtClean="0"/>
              <a:t>9</a:t>
            </a:fld>
            <a:endParaRPr lang="en-IL"/>
          </a:p>
        </p:txBody>
      </p:sp>
    </p:spTree>
    <p:extLst>
      <p:ext uri="{BB962C8B-B14F-4D97-AF65-F5344CB8AC3E}">
        <p14:creationId xmlns:p14="http://schemas.microsoft.com/office/powerpoint/2010/main" val="2382438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a:t>לדבר על החישוב למציאת קו ישר התואם לפיקסלים אותם צריכים לקרוא מהמטריצה.</a:t>
            </a:r>
          </a:p>
          <a:p>
            <a:pPr algn="r"/>
            <a:endParaRPr lang="en-IL" dirty="0"/>
          </a:p>
        </p:txBody>
      </p:sp>
      <p:sp>
        <p:nvSpPr>
          <p:cNvPr id="4" name="Slide Number Placeholder 3"/>
          <p:cNvSpPr>
            <a:spLocks noGrp="1"/>
          </p:cNvSpPr>
          <p:nvPr>
            <p:ph type="sldNum" sz="quarter" idx="5"/>
          </p:nvPr>
        </p:nvSpPr>
        <p:spPr/>
        <p:txBody>
          <a:bodyPr/>
          <a:lstStyle/>
          <a:p>
            <a:fld id="{F6A40706-56A2-4056-A82C-4E73949530E6}" type="slidenum">
              <a:rPr lang="en-IL" smtClean="0"/>
              <a:t>10</a:t>
            </a:fld>
            <a:endParaRPr lang="en-IL"/>
          </a:p>
        </p:txBody>
      </p:sp>
    </p:spTree>
    <p:extLst>
      <p:ext uri="{BB962C8B-B14F-4D97-AF65-F5344CB8AC3E}">
        <p14:creationId xmlns:p14="http://schemas.microsoft.com/office/powerpoint/2010/main" val="85398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F6A40706-56A2-4056-A82C-4E73949530E6}" type="slidenum">
              <a:rPr lang="en-IL" smtClean="0"/>
              <a:t>13</a:t>
            </a:fld>
            <a:endParaRPr lang="en-IL"/>
          </a:p>
        </p:txBody>
      </p:sp>
    </p:spTree>
    <p:extLst>
      <p:ext uri="{BB962C8B-B14F-4D97-AF65-F5344CB8AC3E}">
        <p14:creationId xmlns:p14="http://schemas.microsoft.com/office/powerpoint/2010/main" val="282553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r" rtl="1">
              <a:buFont typeface="Courier New" panose="02070309020205020404" pitchFamily="49" charset="0"/>
              <a:buChar char="o"/>
            </a:pPr>
            <a:r>
              <a:rPr lang="he-IL" sz="1200" dirty="0">
                <a:solidFill>
                  <a:schemeClr val="bg1"/>
                </a:solidFill>
              </a:rPr>
              <a:t>קושי בהשגת רכיבים בעקבות הסגרים ודואר ישראל.</a:t>
            </a:r>
            <a:br>
              <a:rPr lang="en-US" sz="1200" dirty="0">
                <a:solidFill>
                  <a:schemeClr val="bg1"/>
                </a:solidFill>
              </a:rPr>
            </a:br>
            <a:endParaRPr lang="he-IL" sz="1200" dirty="0">
              <a:solidFill>
                <a:schemeClr val="bg1"/>
              </a:solidFill>
            </a:endParaRPr>
          </a:p>
          <a:p>
            <a:pPr marL="285750" indent="-285750" algn="r" rtl="1">
              <a:buFont typeface="Courier New" panose="02070309020205020404" pitchFamily="49" charset="0"/>
              <a:buChar char="o"/>
            </a:pPr>
            <a:r>
              <a:rPr lang="he-IL" sz="1200" dirty="0">
                <a:solidFill>
                  <a:schemeClr val="bg1"/>
                </a:solidFill>
              </a:rPr>
              <a:t>אי יכולת להפגש לבניית הפרויקט.</a:t>
            </a:r>
            <a:br>
              <a:rPr lang="en-US" sz="1200" dirty="0">
                <a:solidFill>
                  <a:schemeClr val="bg1"/>
                </a:solidFill>
              </a:rPr>
            </a:br>
            <a:endParaRPr lang="he-IL" sz="1200" dirty="0">
              <a:solidFill>
                <a:schemeClr val="bg1"/>
              </a:solidFill>
            </a:endParaRPr>
          </a:p>
          <a:p>
            <a:pPr marL="285750" indent="-285750" algn="r" rtl="1">
              <a:buFont typeface="Courier New" panose="02070309020205020404" pitchFamily="49" charset="0"/>
              <a:buChar char="o"/>
            </a:pPr>
            <a:r>
              <a:rPr lang="he-IL" sz="1200" dirty="0">
                <a:solidFill>
                  <a:schemeClr val="bg1"/>
                </a:solidFill>
              </a:rPr>
              <a:t>רצון לקחת חלק בכל אחד מהתהליכים לבניית המודל (שימוש ברכיבים פיזים, הלחמה, הדפסה במדפסת תלת מימד וכתיבת הקוד).</a:t>
            </a:r>
            <a:br>
              <a:rPr lang="en-US" sz="1200" dirty="0">
                <a:solidFill>
                  <a:schemeClr val="bg1"/>
                </a:solidFill>
              </a:rPr>
            </a:br>
            <a:endParaRPr lang="he-IL" sz="1200" dirty="0">
              <a:solidFill>
                <a:schemeClr val="bg1"/>
              </a:solidFill>
            </a:endParaRPr>
          </a:p>
          <a:p>
            <a:pPr marL="285750" indent="-285750" algn="r" rtl="1">
              <a:buFont typeface="Courier New" panose="02070309020205020404" pitchFamily="49" charset="0"/>
              <a:buChar char="o"/>
            </a:pPr>
            <a:r>
              <a:rPr lang="he-IL" sz="1200" dirty="0">
                <a:solidFill>
                  <a:schemeClr val="bg1"/>
                </a:solidFill>
              </a:rPr>
              <a:t>חוסר ידע בשימוש בבקרים וקושי במציאת ידע מתאים באינטרנט.</a:t>
            </a:r>
            <a:br>
              <a:rPr lang="en-US" sz="1200" dirty="0">
                <a:solidFill>
                  <a:schemeClr val="bg1"/>
                </a:solidFill>
              </a:rPr>
            </a:br>
            <a:endParaRPr lang="he-IL" sz="1200" dirty="0">
              <a:solidFill>
                <a:schemeClr val="bg1"/>
              </a:solidFill>
            </a:endParaRPr>
          </a:p>
          <a:p>
            <a:pPr marL="285750" indent="-285750" algn="r" rtl="1">
              <a:buFont typeface="Courier New" panose="02070309020205020404" pitchFamily="49" charset="0"/>
              <a:buChar char="o"/>
            </a:pPr>
            <a:r>
              <a:rPr lang="he-IL" sz="1200" dirty="0">
                <a:solidFill>
                  <a:schemeClr val="bg1"/>
                </a:solidFill>
              </a:rPr>
              <a:t>רכיבים שנשרפו.</a:t>
            </a:r>
            <a:br>
              <a:rPr lang="en-US" sz="1200" dirty="0">
                <a:solidFill>
                  <a:schemeClr val="bg1"/>
                </a:solidFill>
              </a:rPr>
            </a:br>
            <a:endParaRPr lang="he-IL" sz="1200" dirty="0">
              <a:solidFill>
                <a:schemeClr val="bg1"/>
              </a:solidFill>
            </a:endParaRPr>
          </a:p>
          <a:p>
            <a:pPr marL="285750" indent="-285750" algn="r" rtl="1">
              <a:buFont typeface="Courier New" panose="02070309020205020404" pitchFamily="49" charset="0"/>
              <a:buChar char="o"/>
            </a:pPr>
            <a:r>
              <a:rPr lang="he-IL" sz="1200" dirty="0">
                <a:solidFill>
                  <a:schemeClr val="bg1"/>
                </a:solidFill>
              </a:rPr>
              <a:t>צילום התוצר דרך מצלמת הטלפון.</a:t>
            </a:r>
            <a:br>
              <a:rPr lang="en-US" sz="1200" dirty="0">
                <a:solidFill>
                  <a:schemeClr val="bg1"/>
                </a:solidFill>
              </a:rPr>
            </a:br>
            <a:endParaRPr lang="he-IL" sz="1200" dirty="0">
              <a:solidFill>
                <a:schemeClr val="bg1"/>
              </a:solidFill>
            </a:endParaRPr>
          </a:p>
          <a:p>
            <a:pPr marL="285750" indent="-285750" algn="r" rtl="1">
              <a:buFont typeface="Courier New" panose="02070309020205020404" pitchFamily="49" charset="0"/>
              <a:buChar char="o"/>
            </a:pPr>
            <a:r>
              <a:rPr lang="he-IL" sz="1200" dirty="0">
                <a:solidFill>
                  <a:schemeClr val="bg1"/>
                </a:solidFill>
              </a:rPr>
              <a:t>הדפסות מרובות במדפסת תלת מימד עד ליצירת מעטפת מתאימה.</a:t>
            </a:r>
            <a:br>
              <a:rPr lang="en-US" sz="1200" dirty="0">
                <a:solidFill>
                  <a:schemeClr val="bg1"/>
                </a:solidFill>
              </a:rPr>
            </a:br>
            <a:endParaRPr lang="he-IL" sz="1200" dirty="0">
              <a:solidFill>
                <a:schemeClr val="bg1"/>
              </a:solidFill>
            </a:endParaRPr>
          </a:p>
          <a:p>
            <a:pPr marL="285750" indent="-285750" algn="r" rtl="1">
              <a:buFont typeface="Courier New" panose="02070309020205020404" pitchFamily="49" charset="0"/>
              <a:buChar char="o"/>
            </a:pPr>
            <a:r>
              <a:rPr lang="he-IL" sz="1200" dirty="0">
                <a:solidFill>
                  <a:schemeClr val="bg1"/>
                </a:solidFill>
              </a:rPr>
              <a:t>התאמת רגישות ה-</a:t>
            </a:r>
            <a:r>
              <a:rPr lang="en-US" sz="1200" dirty="0">
                <a:solidFill>
                  <a:schemeClr val="bg1"/>
                </a:solidFill>
              </a:rPr>
              <a:t>Gyro</a:t>
            </a:r>
            <a:r>
              <a:rPr lang="he-IL" sz="1200" dirty="0">
                <a:solidFill>
                  <a:schemeClr val="bg1"/>
                </a:solidFill>
              </a:rPr>
              <a:t> למערכת.</a:t>
            </a:r>
          </a:p>
          <a:p>
            <a:pPr algn="r"/>
            <a:endParaRPr lang="en-IL" dirty="0"/>
          </a:p>
        </p:txBody>
      </p:sp>
      <p:sp>
        <p:nvSpPr>
          <p:cNvPr id="4" name="Slide Number Placeholder 3"/>
          <p:cNvSpPr>
            <a:spLocks noGrp="1"/>
          </p:cNvSpPr>
          <p:nvPr>
            <p:ph type="sldNum" sz="quarter" idx="5"/>
          </p:nvPr>
        </p:nvSpPr>
        <p:spPr/>
        <p:txBody>
          <a:bodyPr/>
          <a:lstStyle/>
          <a:p>
            <a:fld id="{F6A40706-56A2-4056-A82C-4E73949530E6}" type="slidenum">
              <a:rPr lang="en-IL" smtClean="0"/>
              <a:t>17</a:t>
            </a:fld>
            <a:endParaRPr lang="en-IL"/>
          </a:p>
        </p:txBody>
      </p:sp>
    </p:spTree>
    <p:extLst>
      <p:ext uri="{BB962C8B-B14F-4D97-AF65-F5344CB8AC3E}">
        <p14:creationId xmlns:p14="http://schemas.microsoft.com/office/powerpoint/2010/main" val="158814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9CEA30F-86DD-4471-8965-83DEAE676FDB}" type="datetime8">
              <a:rPr lang="en-IL" smtClean="0"/>
              <a:t>10/04/2021 19:10</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1AB5AD4C-9424-4EEE-80BD-5E767C3D6833}" type="slidenum">
              <a:rPr lang="en-IL" smtClean="0"/>
              <a:t>‹#›</a:t>
            </a:fld>
            <a:endParaRPr lang="en-IL"/>
          </a:p>
        </p:txBody>
      </p:sp>
    </p:spTree>
    <p:extLst>
      <p:ext uri="{BB962C8B-B14F-4D97-AF65-F5344CB8AC3E}">
        <p14:creationId xmlns:p14="http://schemas.microsoft.com/office/powerpoint/2010/main" val="4439147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D33E2-1026-47A6-94B4-58FD4804C8CE}" type="datetime8">
              <a:rPr lang="en-IL" smtClean="0"/>
              <a:t>10/04/2021 19:10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AB5AD4C-9424-4EEE-80BD-5E767C3D6833}" type="slidenum">
              <a:rPr lang="en-IL" smtClean="0"/>
              <a:t>‹#›</a:t>
            </a:fld>
            <a:endParaRPr lang="en-IL"/>
          </a:p>
        </p:txBody>
      </p:sp>
    </p:spTree>
    <p:extLst>
      <p:ext uri="{BB962C8B-B14F-4D97-AF65-F5344CB8AC3E}">
        <p14:creationId xmlns:p14="http://schemas.microsoft.com/office/powerpoint/2010/main" val="417247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644A6-535A-4AF5-809A-02AFE6379003}" type="datetime8">
              <a:rPr lang="en-IL" smtClean="0"/>
              <a:t>10/04/2021 19:10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AB5AD4C-9424-4EEE-80BD-5E767C3D6833}" type="slidenum">
              <a:rPr lang="en-IL" smtClean="0"/>
              <a:t>‹#›</a:t>
            </a:fld>
            <a:endParaRPr lang="en-IL"/>
          </a:p>
        </p:txBody>
      </p:sp>
    </p:spTree>
    <p:extLst>
      <p:ext uri="{BB962C8B-B14F-4D97-AF65-F5344CB8AC3E}">
        <p14:creationId xmlns:p14="http://schemas.microsoft.com/office/powerpoint/2010/main" val="98418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2E1A14-3D1B-4F15-9B63-7D72A84C75B4}" type="datetime8">
              <a:rPr lang="en-IL" smtClean="0"/>
              <a:t>10/04/2021 19:10</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1AB5AD4C-9424-4EEE-80BD-5E767C3D6833}" type="slidenum">
              <a:rPr lang="en-IL" smtClean="0"/>
              <a:t>‹#›</a:t>
            </a:fld>
            <a:endParaRPr lang="en-IL"/>
          </a:p>
        </p:txBody>
      </p:sp>
    </p:spTree>
    <p:extLst>
      <p:ext uri="{BB962C8B-B14F-4D97-AF65-F5344CB8AC3E}">
        <p14:creationId xmlns:p14="http://schemas.microsoft.com/office/powerpoint/2010/main" val="407785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7AF16EF-4770-42B3-B102-DA76D8ECDB1D}" type="datetime8">
              <a:rPr lang="en-IL" smtClean="0"/>
              <a:t>10/04/2021 19:10</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1AB5AD4C-9424-4EEE-80BD-5E767C3D6833}" type="slidenum">
              <a:rPr lang="en-IL" smtClean="0"/>
              <a:t>‹#›</a:t>
            </a:fld>
            <a:endParaRPr lang="en-IL"/>
          </a:p>
        </p:txBody>
      </p:sp>
    </p:spTree>
    <p:extLst>
      <p:ext uri="{BB962C8B-B14F-4D97-AF65-F5344CB8AC3E}">
        <p14:creationId xmlns:p14="http://schemas.microsoft.com/office/powerpoint/2010/main" val="16308700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D3F6F02-EFAF-4587-898A-07A8C778B74D}" type="datetime8">
              <a:rPr lang="en-IL" smtClean="0"/>
              <a:t>10/04/2021 19:10</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1AB5AD4C-9424-4EEE-80BD-5E767C3D6833}" type="slidenum">
              <a:rPr lang="en-IL" smtClean="0"/>
              <a:t>‹#›</a:t>
            </a:fld>
            <a:endParaRPr lang="en-IL"/>
          </a:p>
        </p:txBody>
      </p:sp>
    </p:spTree>
    <p:extLst>
      <p:ext uri="{BB962C8B-B14F-4D97-AF65-F5344CB8AC3E}">
        <p14:creationId xmlns:p14="http://schemas.microsoft.com/office/powerpoint/2010/main" val="299043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502713A-A1A2-4DE7-8454-B9018F4C0C3B}" type="datetime8">
              <a:rPr lang="en-IL" smtClean="0"/>
              <a:t>10/04/2021 19:10</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1AB5AD4C-9424-4EEE-80BD-5E767C3D6833}" type="slidenum">
              <a:rPr lang="en-IL" smtClean="0"/>
              <a:t>‹#›</a:t>
            </a:fld>
            <a:endParaRPr lang="en-IL"/>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9903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363DFD-D4A4-4365-890C-563E2468FC23}" type="datetime8">
              <a:rPr lang="en-IL" smtClean="0"/>
              <a:t>10/04/2021 19:10</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1AB5AD4C-9424-4EEE-80BD-5E767C3D6833}" type="slidenum">
              <a:rPr lang="en-IL" smtClean="0"/>
              <a:t>‹#›</a:t>
            </a:fld>
            <a:endParaRPr lang="en-IL"/>
          </a:p>
        </p:txBody>
      </p:sp>
    </p:spTree>
    <p:extLst>
      <p:ext uri="{BB962C8B-B14F-4D97-AF65-F5344CB8AC3E}">
        <p14:creationId xmlns:p14="http://schemas.microsoft.com/office/powerpoint/2010/main" val="170765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8AD77-DD27-4C3A-B96E-42C79947AFC1}" type="datetime8">
              <a:rPr lang="en-IL" smtClean="0"/>
              <a:t>10/04/2021 19:10</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1AB5AD4C-9424-4EEE-80BD-5E767C3D6833}" type="slidenum">
              <a:rPr lang="en-IL" smtClean="0"/>
              <a:t>‹#›</a:t>
            </a:fld>
            <a:endParaRPr lang="en-IL"/>
          </a:p>
        </p:txBody>
      </p:sp>
    </p:spTree>
    <p:extLst>
      <p:ext uri="{BB962C8B-B14F-4D97-AF65-F5344CB8AC3E}">
        <p14:creationId xmlns:p14="http://schemas.microsoft.com/office/powerpoint/2010/main" val="349397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596ADEF-5196-4569-B93C-E03F3016AE33}" type="datetime8">
              <a:rPr lang="en-IL" smtClean="0"/>
              <a:t>10/04/2021 19:10</a:t>
            </a:fld>
            <a:endParaRPr lang="en-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1" name="Slide Number Placeholder 10"/>
          <p:cNvSpPr>
            <a:spLocks noGrp="1"/>
          </p:cNvSpPr>
          <p:nvPr>
            <p:ph type="sldNum" sz="quarter" idx="12"/>
          </p:nvPr>
        </p:nvSpPr>
        <p:spPr/>
        <p:txBody>
          <a:bodyPr/>
          <a:lstStyle/>
          <a:p>
            <a:fld id="{1AB5AD4C-9424-4EEE-80BD-5E767C3D6833}" type="slidenum">
              <a:rPr lang="en-IL" smtClean="0"/>
              <a:t>‹#›</a:t>
            </a:fld>
            <a:endParaRPr lang="en-IL"/>
          </a:p>
        </p:txBody>
      </p:sp>
    </p:spTree>
    <p:extLst>
      <p:ext uri="{BB962C8B-B14F-4D97-AF65-F5344CB8AC3E}">
        <p14:creationId xmlns:p14="http://schemas.microsoft.com/office/powerpoint/2010/main" val="338854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44CD642-6107-46BE-A8A9-AE0378AD0876}" type="datetime8">
              <a:rPr lang="en-IL" smtClean="0"/>
              <a:t>10/04/2021 19:10</a:t>
            </a:fld>
            <a:endParaRPr lang="en-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0" name="Slide Number Placeholder 9"/>
          <p:cNvSpPr>
            <a:spLocks noGrp="1"/>
          </p:cNvSpPr>
          <p:nvPr>
            <p:ph type="sldNum" sz="quarter" idx="12"/>
          </p:nvPr>
        </p:nvSpPr>
        <p:spPr/>
        <p:txBody>
          <a:bodyPr/>
          <a:lstStyle/>
          <a:p>
            <a:fld id="{1AB5AD4C-9424-4EEE-80BD-5E767C3D6833}" type="slidenum">
              <a:rPr lang="en-IL" smtClean="0"/>
              <a:t>‹#›</a:t>
            </a:fld>
            <a:endParaRPr lang="en-IL"/>
          </a:p>
        </p:txBody>
      </p:sp>
    </p:spTree>
    <p:extLst>
      <p:ext uri="{BB962C8B-B14F-4D97-AF65-F5344CB8AC3E}">
        <p14:creationId xmlns:p14="http://schemas.microsoft.com/office/powerpoint/2010/main" val="28458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008B1AF-BFF3-401C-85D4-25B157C33A44}" type="datetime8">
              <a:rPr lang="en-IL" smtClean="0"/>
              <a:t>10/04/2021 19:10</a:t>
            </a:fld>
            <a:endParaRPr lang="en-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AB5AD4C-9424-4EEE-80BD-5E767C3D6833}" type="slidenum">
              <a:rPr lang="en-IL" smtClean="0"/>
              <a:t>‹#›</a:t>
            </a:fld>
            <a:endParaRPr lang="en-IL"/>
          </a:p>
        </p:txBody>
      </p:sp>
    </p:spTree>
    <p:extLst>
      <p:ext uri="{BB962C8B-B14F-4D97-AF65-F5344CB8AC3E}">
        <p14:creationId xmlns:p14="http://schemas.microsoft.com/office/powerpoint/2010/main" val="6062885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F2A0-C9A1-47A7-AE6C-945B69C9A2EF}"/>
              </a:ext>
            </a:extLst>
          </p:cNvPr>
          <p:cNvSpPr>
            <a:spLocks noGrp="1"/>
          </p:cNvSpPr>
          <p:nvPr>
            <p:ph type="ctrTitle"/>
          </p:nvPr>
        </p:nvSpPr>
        <p:spPr/>
        <p:txBody>
          <a:bodyPr/>
          <a:lstStyle/>
          <a:p>
            <a:endParaRPr lang="en-IL"/>
          </a:p>
        </p:txBody>
      </p:sp>
      <p:sp>
        <p:nvSpPr>
          <p:cNvPr id="3" name="Subtitle 2">
            <a:extLst>
              <a:ext uri="{FF2B5EF4-FFF2-40B4-BE49-F238E27FC236}">
                <a16:creationId xmlns:a16="http://schemas.microsoft.com/office/drawing/2014/main" id="{7F815E3C-A5AE-4AB4-8FE4-8526388583B9}"/>
              </a:ext>
            </a:extLst>
          </p:cNvPr>
          <p:cNvSpPr>
            <a:spLocks noGrp="1"/>
          </p:cNvSpPr>
          <p:nvPr>
            <p:ph type="subTitle" idx="1"/>
          </p:nvPr>
        </p:nvSpPr>
        <p:spPr/>
        <p:txBody>
          <a:bodyPr/>
          <a:lstStyle/>
          <a:p>
            <a:endParaRPr lang="en-IL"/>
          </a:p>
        </p:txBody>
      </p:sp>
      <p:pic>
        <p:nvPicPr>
          <p:cNvPr id="5" name="Picture 4">
            <a:extLst>
              <a:ext uri="{FF2B5EF4-FFF2-40B4-BE49-F238E27FC236}">
                <a16:creationId xmlns:a16="http://schemas.microsoft.com/office/drawing/2014/main" id="{55E848D0-D8CE-427E-8C63-1EA840ADEAF6}"/>
              </a:ext>
            </a:extLst>
          </p:cNvPr>
          <p:cNvPicPr>
            <a:picLocks noChangeAspect="1"/>
          </p:cNvPicPr>
          <p:nvPr/>
        </p:nvPicPr>
        <p:blipFill rotWithShape="1">
          <a:blip r:embed="rId2"/>
          <a:srcRect t="10000"/>
          <a:stretch/>
        </p:blipFill>
        <p:spPr>
          <a:xfrm>
            <a:off x="0" y="10"/>
            <a:ext cx="12191962" cy="6857990"/>
          </a:xfrm>
          <a:prstGeom prst="rect">
            <a:avLst/>
          </a:prstGeom>
        </p:spPr>
      </p:pic>
      <p:sp>
        <p:nvSpPr>
          <p:cNvPr id="6" name="Title 1">
            <a:extLst>
              <a:ext uri="{FF2B5EF4-FFF2-40B4-BE49-F238E27FC236}">
                <a16:creationId xmlns:a16="http://schemas.microsoft.com/office/drawing/2014/main" id="{5796E231-D645-47E5-8D4F-D97B55E90C49}"/>
              </a:ext>
            </a:extLst>
          </p:cNvPr>
          <p:cNvSpPr txBox="1">
            <a:spLocks/>
          </p:cNvSpPr>
          <p:nvPr/>
        </p:nvSpPr>
        <p:spPr>
          <a:xfrm>
            <a:off x="1524000" y="3989072"/>
            <a:ext cx="8889476" cy="27216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latin typeface="Modern Love" panose="04090805081005020601" pitchFamily="82" charset="0"/>
              </a:rPr>
              <a:t>Sword     Image Displaying</a:t>
            </a:r>
            <a:endParaRPr lang="en-IL" sz="4000" dirty="0">
              <a:solidFill>
                <a:schemeClr val="bg1"/>
              </a:solidFill>
              <a:latin typeface="Modern Love" panose="04090805081005020601" pitchFamily="82" charset="0"/>
            </a:endParaRPr>
          </a:p>
        </p:txBody>
      </p:sp>
      <p:sp>
        <p:nvSpPr>
          <p:cNvPr id="7" name="Title 1">
            <a:extLst>
              <a:ext uri="{FF2B5EF4-FFF2-40B4-BE49-F238E27FC236}">
                <a16:creationId xmlns:a16="http://schemas.microsoft.com/office/drawing/2014/main" id="{BA750807-099F-49EB-966D-57F841980B28}"/>
              </a:ext>
            </a:extLst>
          </p:cNvPr>
          <p:cNvSpPr txBox="1">
            <a:spLocks/>
          </p:cNvSpPr>
          <p:nvPr/>
        </p:nvSpPr>
        <p:spPr>
          <a:xfrm>
            <a:off x="1524000" y="3970659"/>
            <a:ext cx="8889476" cy="27216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700" dirty="0">
                <a:latin typeface="Modern Love" panose="04090805081005020601" pitchFamily="82" charset="0"/>
              </a:rPr>
              <a:t>Sword      Image Displaying</a:t>
            </a:r>
            <a:endParaRPr lang="en-IL" sz="5700" dirty="0">
              <a:latin typeface="Modern Love" panose="04090805081005020601" pitchFamily="82" charset="0"/>
            </a:endParaRPr>
          </a:p>
        </p:txBody>
      </p:sp>
      <p:pic>
        <p:nvPicPr>
          <p:cNvPr id="9" name="Picture 2" descr="Technion">
            <a:extLst>
              <a:ext uri="{FF2B5EF4-FFF2-40B4-BE49-F238E27FC236}">
                <a16:creationId xmlns:a16="http://schemas.microsoft.com/office/drawing/2014/main" id="{91FDF894-E1E4-42FD-B4BC-289295B15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46D0B38-4268-453E-95B4-65B3EF8E06A1}"/>
              </a:ext>
            </a:extLst>
          </p:cNvPr>
          <p:cNvSpPr txBox="1"/>
          <p:nvPr/>
        </p:nvSpPr>
        <p:spPr>
          <a:xfrm>
            <a:off x="9886267" y="5690892"/>
            <a:ext cx="1753262" cy="523220"/>
          </a:xfrm>
          <a:prstGeom prst="rect">
            <a:avLst/>
          </a:prstGeom>
          <a:noFill/>
        </p:spPr>
        <p:txBody>
          <a:bodyPr wrap="square" rtlCol="0">
            <a:spAutoFit/>
          </a:bodyPr>
          <a:lstStyle/>
          <a:p>
            <a:pPr algn="r"/>
            <a:r>
              <a:rPr lang="he-IL" sz="2800" b="1" dirty="0">
                <a:latin typeface="Aharoni" panose="02010803020104030203" pitchFamily="2" charset="-79"/>
                <a:cs typeface="Aharoni" panose="02010803020104030203" pitchFamily="2" charset="-79"/>
              </a:rPr>
              <a:t>מרץ</a:t>
            </a:r>
            <a:r>
              <a:rPr lang="he-IL" sz="2800" b="1" dirty="0">
                <a:solidFill>
                  <a:schemeClr val="bg1"/>
                </a:solidFill>
                <a:latin typeface="Aharoni" panose="02010803020104030203" pitchFamily="2" charset="-79"/>
                <a:cs typeface="Aharoni" panose="02010803020104030203" pitchFamily="2" charset="-79"/>
              </a:rPr>
              <a:t> </a:t>
            </a:r>
            <a:r>
              <a:rPr lang="he-IL" sz="2800" b="1" dirty="0">
                <a:latin typeface="Aharoni" panose="02010803020104030203" pitchFamily="2" charset="-79"/>
                <a:cs typeface="Aharoni" panose="02010803020104030203" pitchFamily="2" charset="-79"/>
              </a:rPr>
              <a:t>2021</a:t>
            </a:r>
            <a:endParaRPr lang="en-IL" sz="2800" b="1" dirty="0">
              <a:latin typeface="Aharoni" panose="02010803020104030203" pitchFamily="2" charset="-79"/>
              <a:cs typeface="Aharoni" panose="02010803020104030203" pitchFamily="2" charset="-79"/>
            </a:endParaRPr>
          </a:p>
        </p:txBody>
      </p:sp>
      <p:sp>
        <p:nvSpPr>
          <p:cNvPr id="10" name="Rectangle 9">
            <a:extLst>
              <a:ext uri="{FF2B5EF4-FFF2-40B4-BE49-F238E27FC236}">
                <a16:creationId xmlns:a16="http://schemas.microsoft.com/office/drawing/2014/main" id="{292E5AEB-DBE2-4941-90AF-D4AA78AE0427}"/>
              </a:ext>
            </a:extLst>
          </p:cNvPr>
          <p:cNvSpPr/>
          <p:nvPr/>
        </p:nvSpPr>
        <p:spPr>
          <a:xfrm>
            <a:off x="5828908" y="274959"/>
            <a:ext cx="6096000" cy="1098762"/>
          </a:xfrm>
          <a:prstGeom prst="rect">
            <a:avLst/>
          </a:prstGeom>
        </p:spPr>
        <p:txBody>
          <a:bodyPr>
            <a:spAutoFit/>
          </a:bodyPr>
          <a:lstStyle/>
          <a:p>
            <a:pPr algn="r">
              <a:lnSpc>
                <a:spcPct val="90000"/>
              </a:lnSpc>
            </a:pPr>
            <a:r>
              <a:rPr lang="he-IL" sz="2400" b="1" dirty="0">
                <a:latin typeface="Aharoni" panose="02010803020104030203" pitchFamily="2" charset="-79"/>
                <a:cs typeface="Aharoni" panose="02010803020104030203" pitchFamily="2" charset="-79"/>
              </a:rPr>
              <a:t>מנחה: קובי כוחי</a:t>
            </a:r>
          </a:p>
          <a:p>
            <a:pPr algn="r">
              <a:lnSpc>
                <a:spcPct val="90000"/>
              </a:lnSpc>
            </a:pPr>
            <a:r>
              <a:rPr lang="he-IL" sz="2400" b="1" dirty="0">
                <a:latin typeface="Aharoni" panose="02010803020104030203" pitchFamily="2" charset="-79"/>
                <a:cs typeface="Aharoni" panose="02010803020104030203" pitchFamily="2" charset="-79"/>
              </a:rPr>
              <a:t>מגישים: נתניאל ג'וזף</a:t>
            </a:r>
          </a:p>
          <a:p>
            <a:pPr algn="r">
              <a:lnSpc>
                <a:spcPct val="90000"/>
              </a:lnSpc>
            </a:pPr>
            <a:r>
              <a:rPr lang="he-IL" sz="2400" b="1" dirty="0">
                <a:latin typeface="Aharoni" panose="02010803020104030203" pitchFamily="2" charset="-79"/>
                <a:cs typeface="Aharoni" panose="02010803020104030203" pitchFamily="2" charset="-79"/>
              </a:rPr>
              <a:t>		           דניאל גוטמן</a:t>
            </a:r>
          </a:p>
        </p:txBody>
      </p:sp>
    </p:spTree>
    <p:extLst>
      <p:ext uri="{BB962C8B-B14F-4D97-AF65-F5344CB8AC3E}">
        <p14:creationId xmlns:p14="http://schemas.microsoft.com/office/powerpoint/2010/main" val="366679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77" y="-690277"/>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76AB1F1F-B5EA-4DB4-B8FD-4319B1A1F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6660761-187B-4BAD-B88C-69DE7C583726}"/>
              </a:ext>
            </a:extLst>
          </p:cNvPr>
          <p:cNvSpPr>
            <a:spLocks noGrp="1"/>
          </p:cNvSpPr>
          <p:nvPr>
            <p:ph type="sldNum" sz="quarter" idx="12"/>
          </p:nvPr>
        </p:nvSpPr>
        <p:spPr>
          <a:xfrm>
            <a:off x="10758922" y="5812804"/>
            <a:ext cx="365760" cy="365760"/>
          </a:xfrm>
        </p:spPr>
        <p:txBody>
          <a:bodyPr/>
          <a:lstStyle/>
          <a:p>
            <a:fld id="{1AB5AD4C-9424-4EEE-80BD-5E767C3D6833}" type="slidenum">
              <a:rPr lang="en-IL" smtClean="0"/>
              <a:t>10</a:t>
            </a:fld>
            <a:endParaRPr lang="en-IL"/>
          </a:p>
        </p:txBody>
      </p:sp>
      <p:sp>
        <p:nvSpPr>
          <p:cNvPr id="6" name="Rectangle 5">
            <a:extLst>
              <a:ext uri="{FF2B5EF4-FFF2-40B4-BE49-F238E27FC236}">
                <a16:creationId xmlns:a16="http://schemas.microsoft.com/office/drawing/2014/main" id="{F82E1948-7332-4566-920E-700F78C6EF42}"/>
              </a:ext>
            </a:extLst>
          </p:cNvPr>
          <p:cNvSpPr/>
          <p:nvPr/>
        </p:nvSpPr>
        <p:spPr>
          <a:xfrm>
            <a:off x="3628431" y="570896"/>
            <a:ext cx="4812960" cy="707886"/>
          </a:xfrm>
          <a:prstGeom prst="rect">
            <a:avLst/>
          </a:prstGeom>
        </p:spPr>
        <p:txBody>
          <a:bodyPr wrap="square">
            <a:spAutoFit/>
          </a:bodyPr>
          <a:lstStyle/>
          <a:p>
            <a:r>
              <a:rPr lang="he-IL" sz="4000" i="1" dirty="0">
                <a:solidFill>
                  <a:schemeClr val="bg1"/>
                </a:solidFill>
                <a:latin typeface="Calibri" panose="020F0502020204030204" pitchFamily="34" charset="0"/>
                <a:ea typeface="Calibri" panose="020F0502020204030204" pitchFamily="34" charset="0"/>
              </a:rPr>
              <a:t>התוכנה – שלב הריצה</a:t>
            </a:r>
            <a:endParaRPr lang="en-IL" sz="4000" i="1" dirty="0">
              <a:solidFill>
                <a:schemeClr val="bg1"/>
              </a:solidFill>
            </a:endParaRPr>
          </a:p>
        </p:txBody>
      </p:sp>
      <p:sp>
        <p:nvSpPr>
          <p:cNvPr id="7" name="Rectangle 6">
            <a:extLst>
              <a:ext uri="{FF2B5EF4-FFF2-40B4-BE49-F238E27FC236}">
                <a16:creationId xmlns:a16="http://schemas.microsoft.com/office/drawing/2014/main" id="{8C6FB4FB-219F-4D0C-941A-8D4CEA3E92DF}"/>
              </a:ext>
            </a:extLst>
          </p:cNvPr>
          <p:cNvSpPr/>
          <p:nvPr/>
        </p:nvSpPr>
        <p:spPr>
          <a:xfrm>
            <a:off x="3488788" y="1663365"/>
            <a:ext cx="7763734" cy="2677656"/>
          </a:xfrm>
          <a:prstGeom prst="rect">
            <a:avLst/>
          </a:prstGeom>
        </p:spPr>
        <p:txBody>
          <a:bodyPr wrap="square">
            <a:spAutoFit/>
          </a:bodyPr>
          <a:lstStyle/>
          <a:p>
            <a:pPr marL="342900" indent="-342900" algn="r" rtl="1">
              <a:buFont typeface="Arial" panose="020B0604020202020204" pitchFamily="34" charset="0"/>
              <a:buChar char="•"/>
            </a:pPr>
            <a:r>
              <a:rPr lang="he-IL" sz="2400" dirty="0">
                <a:solidFill>
                  <a:schemeClr val="bg1"/>
                </a:solidFill>
              </a:rPr>
              <a:t>קריאת מדדי הג׳ירוסקופ</a:t>
            </a:r>
            <a:br>
              <a:rPr lang="en-US" sz="2400" dirty="0">
                <a:solidFill>
                  <a:schemeClr val="bg1"/>
                </a:solidFill>
              </a:rPr>
            </a:br>
            <a:endParaRPr lang="he-IL" sz="2400" dirty="0">
              <a:solidFill>
                <a:schemeClr val="bg1"/>
              </a:solidFill>
            </a:endParaRPr>
          </a:p>
          <a:p>
            <a:pPr marL="342900" indent="-342900" algn="r" rtl="1">
              <a:buFont typeface="Arial" panose="020B0604020202020204" pitchFamily="34" charset="0"/>
              <a:buChar char="•"/>
            </a:pPr>
            <a:r>
              <a:rPr lang="he-IL" sz="2400" dirty="0">
                <a:solidFill>
                  <a:schemeClr val="bg1"/>
                </a:solidFill>
              </a:rPr>
              <a:t>חישוב הזווית בה החרב נמצאת</a:t>
            </a:r>
          </a:p>
          <a:p>
            <a:pPr algn="r" rtl="1"/>
            <a:endParaRPr lang="en-US" sz="2400" dirty="0">
              <a:solidFill>
                <a:schemeClr val="bg1"/>
              </a:solidFill>
            </a:endParaRPr>
          </a:p>
          <a:p>
            <a:pPr marL="342900" indent="-342900" algn="r" rtl="1">
              <a:buFont typeface="Arial" panose="020B0604020202020204" pitchFamily="34" charset="0"/>
              <a:buChar char="•"/>
            </a:pPr>
            <a:r>
              <a:rPr lang="he-IL" sz="2400" dirty="0">
                <a:solidFill>
                  <a:schemeClr val="bg1"/>
                </a:solidFill>
              </a:rPr>
              <a:t>חישוב הפיקסלים הנדרשים להצגת התמונה</a:t>
            </a:r>
            <a:br>
              <a:rPr lang="en-US" sz="2400" dirty="0">
                <a:solidFill>
                  <a:schemeClr val="bg1"/>
                </a:solidFill>
              </a:rPr>
            </a:br>
            <a:endParaRPr lang="he-IL" sz="2400" dirty="0">
              <a:solidFill>
                <a:schemeClr val="bg1"/>
              </a:solidFill>
            </a:endParaRPr>
          </a:p>
          <a:p>
            <a:pPr marL="342900" indent="-342900" algn="r" rtl="1">
              <a:buFont typeface="Arial" panose="020B0604020202020204" pitchFamily="34" charset="0"/>
              <a:buChar char="•"/>
            </a:pPr>
            <a:r>
              <a:rPr lang="he-IL" sz="2400" dirty="0">
                <a:solidFill>
                  <a:schemeClr val="bg1"/>
                </a:solidFill>
              </a:rPr>
              <a:t>הדלקת פס הלדים בצבעים הנדרשים</a:t>
            </a:r>
            <a:endParaRPr lang="en-IL" sz="2400" dirty="0">
              <a:solidFill>
                <a:schemeClr val="bg1"/>
              </a:solidFill>
            </a:endParaRPr>
          </a:p>
        </p:txBody>
      </p:sp>
      <p:sp>
        <p:nvSpPr>
          <p:cNvPr id="8" name="Rectangle 7">
            <a:extLst>
              <a:ext uri="{FF2B5EF4-FFF2-40B4-BE49-F238E27FC236}">
                <a16:creationId xmlns:a16="http://schemas.microsoft.com/office/drawing/2014/main" id="{0695E3C3-B0CB-44D7-8AA3-5E37B7108A6C}"/>
              </a:ext>
            </a:extLst>
          </p:cNvPr>
          <p:cNvSpPr/>
          <p:nvPr/>
        </p:nvSpPr>
        <p:spPr>
          <a:xfrm>
            <a:off x="1633958" y="1663365"/>
            <a:ext cx="3069221" cy="369332"/>
          </a:xfrm>
          <a:prstGeom prst="rect">
            <a:avLst/>
          </a:prstGeom>
        </p:spPr>
        <p:txBody>
          <a:bodyPr wrap="square">
            <a:spAutoFit/>
          </a:bodyPr>
          <a:lstStyle/>
          <a:p>
            <a:pPr algn="r"/>
            <a:endParaRPr lang="he-IL" dirty="0">
              <a:solidFill>
                <a:schemeClr val="bg1"/>
              </a:solidFill>
            </a:endParaRPr>
          </a:p>
        </p:txBody>
      </p:sp>
    </p:spTree>
    <p:extLst>
      <p:ext uri="{BB962C8B-B14F-4D97-AF65-F5344CB8AC3E}">
        <p14:creationId xmlns:p14="http://schemas.microsoft.com/office/powerpoint/2010/main" val="10535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1133622"/>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008A9424-8CCB-45EF-942C-C5B93E4AB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9665DC0-6A77-46A2-BD6F-CD3DD7A83EFD}"/>
              </a:ext>
            </a:extLst>
          </p:cNvPr>
          <p:cNvSpPr>
            <a:spLocks noGrp="1"/>
          </p:cNvSpPr>
          <p:nvPr>
            <p:ph type="sldNum" sz="quarter" idx="12"/>
          </p:nvPr>
        </p:nvSpPr>
        <p:spPr>
          <a:xfrm>
            <a:off x="10758922" y="5801231"/>
            <a:ext cx="365760" cy="365760"/>
          </a:xfrm>
        </p:spPr>
        <p:txBody>
          <a:bodyPr/>
          <a:lstStyle/>
          <a:p>
            <a:fld id="{1AB5AD4C-9424-4EEE-80BD-5E767C3D6833}" type="slidenum">
              <a:rPr lang="en-IL" smtClean="0"/>
              <a:t>11</a:t>
            </a:fld>
            <a:endParaRPr lang="en-IL"/>
          </a:p>
        </p:txBody>
      </p:sp>
      <p:pic>
        <p:nvPicPr>
          <p:cNvPr id="6" name="Picture 5">
            <a:extLst>
              <a:ext uri="{FF2B5EF4-FFF2-40B4-BE49-F238E27FC236}">
                <a16:creationId xmlns:a16="http://schemas.microsoft.com/office/drawing/2014/main" id="{6152D168-73FE-4438-AF66-EC476ECD318C}"/>
              </a:ext>
            </a:extLst>
          </p:cNvPr>
          <p:cNvPicPr>
            <a:picLocks noChangeAspect="1"/>
          </p:cNvPicPr>
          <p:nvPr/>
        </p:nvPicPr>
        <p:blipFill rotWithShape="1">
          <a:blip r:embed="rId4">
            <a:extLst>
              <a:ext uri="{28A0092B-C50C-407E-A947-70E740481C1C}">
                <a14:useLocalDpi xmlns:a14="http://schemas.microsoft.com/office/drawing/2010/main" val="0"/>
              </a:ext>
            </a:extLst>
          </a:blip>
          <a:srcRect l="41949" r="39208" b="249"/>
          <a:stretch/>
        </p:blipFill>
        <p:spPr>
          <a:xfrm rot="16200000">
            <a:off x="5727646" y="-2314822"/>
            <a:ext cx="997363" cy="11159706"/>
          </a:xfrm>
          <a:prstGeom prst="rect">
            <a:avLst/>
          </a:prstGeom>
          <a:ln>
            <a:noFill/>
          </a:ln>
          <a:effectLst>
            <a:softEdge rad="112500"/>
          </a:effectLst>
        </p:spPr>
      </p:pic>
      <p:sp>
        <p:nvSpPr>
          <p:cNvPr id="8" name="Rectangle 7">
            <a:extLst>
              <a:ext uri="{FF2B5EF4-FFF2-40B4-BE49-F238E27FC236}">
                <a16:creationId xmlns:a16="http://schemas.microsoft.com/office/drawing/2014/main" id="{00EB536D-1376-4AE8-9CA8-AD1B01A7A0B5}"/>
              </a:ext>
            </a:extLst>
          </p:cNvPr>
          <p:cNvSpPr/>
          <p:nvPr/>
        </p:nvSpPr>
        <p:spPr>
          <a:xfrm>
            <a:off x="1981200" y="-60393"/>
            <a:ext cx="9306046" cy="707886"/>
          </a:xfrm>
          <a:prstGeom prst="rect">
            <a:avLst/>
          </a:prstGeom>
        </p:spPr>
        <p:txBody>
          <a:bodyPr wrap="square">
            <a:spAutoFit/>
          </a:bodyPr>
          <a:lstStyle/>
          <a:p>
            <a:pPr algn="r"/>
            <a:r>
              <a:rPr lang="he-IL" sz="4000" i="1" dirty="0">
                <a:solidFill>
                  <a:schemeClr val="bg1"/>
                </a:solidFill>
                <a:latin typeface="Calibri" panose="020F0502020204030204" pitchFamily="34" charset="0"/>
                <a:ea typeface="Calibri" panose="020F0502020204030204" pitchFamily="34" charset="0"/>
              </a:rPr>
              <a:t>המודל הסופי</a:t>
            </a:r>
            <a:endParaRPr lang="en-IL" sz="4000" i="1" dirty="0">
              <a:solidFill>
                <a:schemeClr val="bg1"/>
              </a:solidFill>
            </a:endParaRPr>
          </a:p>
        </p:txBody>
      </p:sp>
      <p:cxnSp>
        <p:nvCxnSpPr>
          <p:cNvPr id="9" name="Straight Arrow Connector 8">
            <a:extLst>
              <a:ext uri="{FF2B5EF4-FFF2-40B4-BE49-F238E27FC236}">
                <a16:creationId xmlns:a16="http://schemas.microsoft.com/office/drawing/2014/main" id="{49D6C910-D340-422F-AB97-347A49BE3243}"/>
              </a:ext>
            </a:extLst>
          </p:cNvPr>
          <p:cNvCxnSpPr>
            <a:cxnSpLocks/>
          </p:cNvCxnSpPr>
          <p:nvPr/>
        </p:nvCxnSpPr>
        <p:spPr>
          <a:xfrm>
            <a:off x="7153154" y="1979271"/>
            <a:ext cx="0" cy="114589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04DE866-05C3-4163-ABFD-21C6F4F49B92}"/>
              </a:ext>
            </a:extLst>
          </p:cNvPr>
          <p:cNvCxnSpPr>
            <a:cxnSpLocks/>
          </p:cNvCxnSpPr>
          <p:nvPr/>
        </p:nvCxnSpPr>
        <p:spPr>
          <a:xfrm flipV="1">
            <a:off x="4733270" y="3662857"/>
            <a:ext cx="0" cy="74768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D29DC2-2B20-4DE4-94EB-711E4C8AD050}"/>
              </a:ext>
            </a:extLst>
          </p:cNvPr>
          <p:cNvCxnSpPr>
            <a:cxnSpLocks/>
          </p:cNvCxnSpPr>
          <p:nvPr/>
        </p:nvCxnSpPr>
        <p:spPr>
          <a:xfrm>
            <a:off x="3416460" y="1399919"/>
            <a:ext cx="0" cy="158827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78AA34F-B99D-46FE-AFCB-FEE99F646871}"/>
              </a:ext>
            </a:extLst>
          </p:cNvPr>
          <p:cNvCxnSpPr>
            <a:cxnSpLocks/>
          </p:cNvCxnSpPr>
          <p:nvPr/>
        </p:nvCxnSpPr>
        <p:spPr>
          <a:xfrm>
            <a:off x="2721980" y="1979271"/>
            <a:ext cx="0" cy="114589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CBF90B-FC1E-4D7D-8CC0-8F99C0C359FB}"/>
              </a:ext>
            </a:extLst>
          </p:cNvPr>
          <p:cNvCxnSpPr>
            <a:cxnSpLocks/>
          </p:cNvCxnSpPr>
          <p:nvPr/>
        </p:nvCxnSpPr>
        <p:spPr>
          <a:xfrm>
            <a:off x="1742954" y="1979271"/>
            <a:ext cx="0" cy="114589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3C197DF-4520-4592-8F60-081A118BCC82}"/>
              </a:ext>
            </a:extLst>
          </p:cNvPr>
          <p:cNvCxnSpPr>
            <a:cxnSpLocks/>
          </p:cNvCxnSpPr>
          <p:nvPr/>
        </p:nvCxnSpPr>
        <p:spPr>
          <a:xfrm>
            <a:off x="3769874" y="1979271"/>
            <a:ext cx="0" cy="124495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60AC822-60A3-4942-85F8-9F95515D3D8E}"/>
              </a:ext>
            </a:extLst>
          </p:cNvPr>
          <p:cNvCxnSpPr>
            <a:cxnSpLocks/>
          </p:cNvCxnSpPr>
          <p:nvPr/>
        </p:nvCxnSpPr>
        <p:spPr>
          <a:xfrm>
            <a:off x="4509014" y="1434571"/>
            <a:ext cx="0" cy="168546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21ADFBF-9DE3-4A0A-8910-B4CD58271AB0}"/>
              </a:ext>
            </a:extLst>
          </p:cNvPr>
          <p:cNvCxnSpPr>
            <a:cxnSpLocks/>
          </p:cNvCxnSpPr>
          <p:nvPr/>
        </p:nvCxnSpPr>
        <p:spPr>
          <a:xfrm flipV="1">
            <a:off x="4044194" y="3589020"/>
            <a:ext cx="0" cy="82151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48" name="TextBox 2047">
            <a:extLst>
              <a:ext uri="{FF2B5EF4-FFF2-40B4-BE49-F238E27FC236}">
                <a16:creationId xmlns:a16="http://schemas.microsoft.com/office/drawing/2014/main" id="{A38434A9-5869-4C65-A831-743BB6BF95BE}"/>
              </a:ext>
            </a:extLst>
          </p:cNvPr>
          <p:cNvSpPr txBox="1"/>
          <p:nvPr/>
        </p:nvSpPr>
        <p:spPr>
          <a:xfrm>
            <a:off x="1285755" y="1536056"/>
            <a:ext cx="914398" cy="369332"/>
          </a:xfrm>
          <a:prstGeom prst="rect">
            <a:avLst/>
          </a:prstGeom>
          <a:noFill/>
        </p:spPr>
        <p:txBody>
          <a:bodyPr wrap="square" rtlCol="0">
            <a:spAutoFit/>
          </a:bodyPr>
          <a:lstStyle/>
          <a:p>
            <a:r>
              <a:rPr lang="en-US" dirty="0">
                <a:solidFill>
                  <a:schemeClr val="bg1"/>
                </a:solidFill>
              </a:rPr>
              <a:t>Speaker</a:t>
            </a:r>
            <a:endParaRPr lang="en-IL" dirty="0">
              <a:solidFill>
                <a:schemeClr val="bg1"/>
              </a:solidFill>
            </a:endParaRPr>
          </a:p>
        </p:txBody>
      </p:sp>
      <p:sp>
        <p:nvSpPr>
          <p:cNvPr id="34" name="TextBox 33">
            <a:extLst>
              <a:ext uri="{FF2B5EF4-FFF2-40B4-BE49-F238E27FC236}">
                <a16:creationId xmlns:a16="http://schemas.microsoft.com/office/drawing/2014/main" id="{0AC800D8-967E-4B0D-98EF-084E3293F361}"/>
              </a:ext>
            </a:extLst>
          </p:cNvPr>
          <p:cNvSpPr txBox="1"/>
          <p:nvPr/>
        </p:nvSpPr>
        <p:spPr>
          <a:xfrm>
            <a:off x="2264781" y="1526515"/>
            <a:ext cx="914398" cy="369332"/>
          </a:xfrm>
          <a:prstGeom prst="rect">
            <a:avLst/>
          </a:prstGeom>
          <a:noFill/>
        </p:spPr>
        <p:txBody>
          <a:bodyPr wrap="square" rtlCol="0">
            <a:spAutoFit/>
          </a:bodyPr>
          <a:lstStyle/>
          <a:p>
            <a:r>
              <a:rPr lang="en-US" dirty="0">
                <a:solidFill>
                  <a:schemeClr val="bg1"/>
                </a:solidFill>
              </a:rPr>
              <a:t>Battery</a:t>
            </a:r>
            <a:endParaRPr lang="en-IL" dirty="0">
              <a:solidFill>
                <a:schemeClr val="bg1"/>
              </a:solidFill>
            </a:endParaRPr>
          </a:p>
        </p:txBody>
      </p:sp>
      <p:sp>
        <p:nvSpPr>
          <p:cNvPr id="36" name="TextBox 35">
            <a:extLst>
              <a:ext uri="{FF2B5EF4-FFF2-40B4-BE49-F238E27FC236}">
                <a16:creationId xmlns:a16="http://schemas.microsoft.com/office/drawing/2014/main" id="{A2DDDDFF-73A0-47E2-88FA-32346995C35A}"/>
              </a:ext>
            </a:extLst>
          </p:cNvPr>
          <p:cNvSpPr txBox="1"/>
          <p:nvPr/>
        </p:nvSpPr>
        <p:spPr>
          <a:xfrm>
            <a:off x="2959261" y="928091"/>
            <a:ext cx="914398" cy="369332"/>
          </a:xfrm>
          <a:prstGeom prst="rect">
            <a:avLst/>
          </a:prstGeom>
          <a:noFill/>
        </p:spPr>
        <p:txBody>
          <a:bodyPr wrap="square" rtlCol="0">
            <a:spAutoFit/>
          </a:bodyPr>
          <a:lstStyle/>
          <a:p>
            <a:r>
              <a:rPr lang="en-US" dirty="0">
                <a:solidFill>
                  <a:schemeClr val="bg1"/>
                </a:solidFill>
              </a:rPr>
              <a:t>Switch</a:t>
            </a:r>
            <a:endParaRPr lang="en-IL" dirty="0">
              <a:solidFill>
                <a:schemeClr val="bg1"/>
              </a:solidFill>
            </a:endParaRPr>
          </a:p>
        </p:txBody>
      </p:sp>
      <p:sp>
        <p:nvSpPr>
          <p:cNvPr id="39" name="TextBox 38">
            <a:extLst>
              <a:ext uri="{FF2B5EF4-FFF2-40B4-BE49-F238E27FC236}">
                <a16:creationId xmlns:a16="http://schemas.microsoft.com/office/drawing/2014/main" id="{6B9A6D68-09B7-4134-9CF9-DC0AF450CC57}"/>
              </a:ext>
            </a:extLst>
          </p:cNvPr>
          <p:cNvSpPr txBox="1"/>
          <p:nvPr/>
        </p:nvSpPr>
        <p:spPr>
          <a:xfrm>
            <a:off x="3432858" y="1609167"/>
            <a:ext cx="1154243" cy="369332"/>
          </a:xfrm>
          <a:prstGeom prst="rect">
            <a:avLst/>
          </a:prstGeom>
          <a:noFill/>
        </p:spPr>
        <p:txBody>
          <a:bodyPr wrap="square" rtlCol="0">
            <a:spAutoFit/>
          </a:bodyPr>
          <a:lstStyle/>
          <a:p>
            <a:r>
              <a:rPr lang="en-US" dirty="0">
                <a:solidFill>
                  <a:schemeClr val="bg1"/>
                </a:solidFill>
              </a:rPr>
              <a:t>MPU6050</a:t>
            </a:r>
            <a:endParaRPr lang="en-IL" dirty="0">
              <a:solidFill>
                <a:schemeClr val="bg1"/>
              </a:solidFill>
            </a:endParaRPr>
          </a:p>
        </p:txBody>
      </p:sp>
      <p:sp>
        <p:nvSpPr>
          <p:cNvPr id="41" name="TextBox 40">
            <a:extLst>
              <a:ext uri="{FF2B5EF4-FFF2-40B4-BE49-F238E27FC236}">
                <a16:creationId xmlns:a16="http://schemas.microsoft.com/office/drawing/2014/main" id="{AE161B80-2EF3-46C2-BAA7-D49B11864531}"/>
              </a:ext>
            </a:extLst>
          </p:cNvPr>
          <p:cNvSpPr txBox="1"/>
          <p:nvPr/>
        </p:nvSpPr>
        <p:spPr>
          <a:xfrm>
            <a:off x="4110939" y="827894"/>
            <a:ext cx="1028205" cy="646331"/>
          </a:xfrm>
          <a:prstGeom prst="rect">
            <a:avLst/>
          </a:prstGeom>
          <a:noFill/>
        </p:spPr>
        <p:txBody>
          <a:bodyPr wrap="square" rtlCol="0">
            <a:spAutoFit/>
          </a:bodyPr>
          <a:lstStyle/>
          <a:p>
            <a:r>
              <a:rPr lang="en-US" dirty="0">
                <a:solidFill>
                  <a:schemeClr val="bg1"/>
                </a:solidFill>
              </a:rPr>
              <a:t>Audio</a:t>
            </a:r>
          </a:p>
          <a:p>
            <a:r>
              <a:rPr lang="en-US" dirty="0">
                <a:solidFill>
                  <a:schemeClr val="bg1"/>
                </a:solidFill>
              </a:rPr>
              <a:t>amplifier</a:t>
            </a:r>
            <a:endParaRPr lang="en-IL" dirty="0">
              <a:solidFill>
                <a:schemeClr val="bg1"/>
              </a:solidFill>
            </a:endParaRPr>
          </a:p>
        </p:txBody>
      </p:sp>
      <p:sp>
        <p:nvSpPr>
          <p:cNvPr id="21" name="TextBox 20">
            <a:extLst>
              <a:ext uri="{FF2B5EF4-FFF2-40B4-BE49-F238E27FC236}">
                <a16:creationId xmlns:a16="http://schemas.microsoft.com/office/drawing/2014/main" id="{5F657C24-99C4-4586-B821-ACA976E20CED}"/>
              </a:ext>
            </a:extLst>
          </p:cNvPr>
          <p:cNvSpPr txBox="1"/>
          <p:nvPr/>
        </p:nvSpPr>
        <p:spPr>
          <a:xfrm>
            <a:off x="6605453" y="1339185"/>
            <a:ext cx="1419321" cy="646331"/>
          </a:xfrm>
          <a:prstGeom prst="rect">
            <a:avLst/>
          </a:prstGeom>
          <a:noFill/>
        </p:spPr>
        <p:txBody>
          <a:bodyPr wrap="square" rtlCol="0">
            <a:spAutoFit/>
          </a:bodyPr>
          <a:lstStyle/>
          <a:p>
            <a:r>
              <a:rPr lang="en-US" dirty="0">
                <a:solidFill>
                  <a:schemeClr val="bg1"/>
                </a:solidFill>
              </a:rPr>
              <a:t>WS2812B </a:t>
            </a:r>
            <a:r>
              <a:rPr lang="en-US" dirty="0" err="1">
                <a:solidFill>
                  <a:schemeClr val="bg1"/>
                </a:solidFill>
              </a:rPr>
              <a:t>Leds</a:t>
            </a:r>
            <a:r>
              <a:rPr lang="en-US" dirty="0">
                <a:solidFill>
                  <a:schemeClr val="bg1"/>
                </a:solidFill>
              </a:rPr>
              <a:t> strip</a:t>
            </a:r>
            <a:endParaRPr lang="en-IL" dirty="0">
              <a:solidFill>
                <a:schemeClr val="bg1"/>
              </a:solidFill>
            </a:endParaRPr>
          </a:p>
        </p:txBody>
      </p:sp>
      <p:sp>
        <p:nvSpPr>
          <p:cNvPr id="22" name="TextBox 21">
            <a:extLst>
              <a:ext uri="{FF2B5EF4-FFF2-40B4-BE49-F238E27FC236}">
                <a16:creationId xmlns:a16="http://schemas.microsoft.com/office/drawing/2014/main" id="{AC6A2DF4-0EFC-4EBE-B2CC-D62095B92021}"/>
              </a:ext>
            </a:extLst>
          </p:cNvPr>
          <p:cNvSpPr txBox="1"/>
          <p:nvPr/>
        </p:nvSpPr>
        <p:spPr>
          <a:xfrm>
            <a:off x="4420593" y="4337055"/>
            <a:ext cx="1419321" cy="646331"/>
          </a:xfrm>
          <a:prstGeom prst="rect">
            <a:avLst/>
          </a:prstGeom>
          <a:noFill/>
        </p:spPr>
        <p:txBody>
          <a:bodyPr wrap="square" rtlCol="0">
            <a:spAutoFit/>
          </a:bodyPr>
          <a:lstStyle/>
          <a:p>
            <a:r>
              <a:rPr lang="en-US" dirty="0">
                <a:solidFill>
                  <a:schemeClr val="bg1"/>
                </a:solidFill>
              </a:rPr>
              <a:t>DC to DC</a:t>
            </a:r>
          </a:p>
          <a:p>
            <a:r>
              <a:rPr lang="en-US" dirty="0">
                <a:solidFill>
                  <a:schemeClr val="bg1"/>
                </a:solidFill>
              </a:rPr>
              <a:t>convertor</a:t>
            </a:r>
            <a:endParaRPr lang="en-IL" dirty="0">
              <a:solidFill>
                <a:schemeClr val="bg1"/>
              </a:solidFill>
            </a:endParaRPr>
          </a:p>
        </p:txBody>
      </p:sp>
      <p:sp>
        <p:nvSpPr>
          <p:cNvPr id="23" name="TextBox 22">
            <a:extLst>
              <a:ext uri="{FF2B5EF4-FFF2-40B4-BE49-F238E27FC236}">
                <a16:creationId xmlns:a16="http://schemas.microsoft.com/office/drawing/2014/main" id="{33794AC9-8A34-41E2-898E-7720F91F3A50}"/>
              </a:ext>
            </a:extLst>
          </p:cNvPr>
          <p:cNvSpPr txBox="1"/>
          <p:nvPr/>
        </p:nvSpPr>
        <p:spPr>
          <a:xfrm>
            <a:off x="3637596" y="4363339"/>
            <a:ext cx="1419321" cy="369332"/>
          </a:xfrm>
          <a:prstGeom prst="rect">
            <a:avLst/>
          </a:prstGeom>
          <a:noFill/>
        </p:spPr>
        <p:txBody>
          <a:bodyPr wrap="square" rtlCol="0">
            <a:spAutoFit/>
          </a:bodyPr>
          <a:lstStyle/>
          <a:p>
            <a:r>
              <a:rPr lang="en-US" dirty="0">
                <a:solidFill>
                  <a:schemeClr val="bg1"/>
                </a:solidFill>
              </a:rPr>
              <a:t>ESP32</a:t>
            </a:r>
            <a:endParaRPr lang="en-IL" dirty="0">
              <a:solidFill>
                <a:schemeClr val="bg1"/>
              </a:solidFill>
            </a:endParaRPr>
          </a:p>
        </p:txBody>
      </p:sp>
    </p:spTree>
    <p:extLst>
      <p:ext uri="{BB962C8B-B14F-4D97-AF65-F5344CB8AC3E}">
        <p14:creationId xmlns:p14="http://schemas.microsoft.com/office/powerpoint/2010/main" val="66790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1133622"/>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8F2034F3-8923-45A0-B45F-C0AA81EDB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A91ED79-6041-4937-A576-7207B9023AFB}"/>
              </a:ext>
            </a:extLst>
          </p:cNvPr>
          <p:cNvSpPr>
            <a:spLocks noGrp="1"/>
          </p:cNvSpPr>
          <p:nvPr>
            <p:ph type="sldNum" sz="quarter" idx="12"/>
          </p:nvPr>
        </p:nvSpPr>
        <p:spPr>
          <a:xfrm>
            <a:off x="10758922" y="5812808"/>
            <a:ext cx="365760" cy="365760"/>
          </a:xfrm>
        </p:spPr>
        <p:txBody>
          <a:bodyPr/>
          <a:lstStyle/>
          <a:p>
            <a:fld id="{1AB5AD4C-9424-4EEE-80BD-5E767C3D6833}" type="slidenum">
              <a:rPr lang="en-IL" smtClean="0"/>
              <a:t>12</a:t>
            </a:fld>
            <a:endParaRPr lang="en-IL"/>
          </a:p>
        </p:txBody>
      </p:sp>
      <p:sp>
        <p:nvSpPr>
          <p:cNvPr id="6" name="Rectangle 5">
            <a:extLst>
              <a:ext uri="{FF2B5EF4-FFF2-40B4-BE49-F238E27FC236}">
                <a16:creationId xmlns:a16="http://schemas.microsoft.com/office/drawing/2014/main" id="{BF320DCD-5110-4D1C-A001-FA5D41882AF7}"/>
              </a:ext>
            </a:extLst>
          </p:cNvPr>
          <p:cNvSpPr/>
          <p:nvPr/>
        </p:nvSpPr>
        <p:spPr>
          <a:xfrm>
            <a:off x="1981200" y="-60393"/>
            <a:ext cx="9306046" cy="707886"/>
          </a:xfrm>
          <a:prstGeom prst="rect">
            <a:avLst/>
          </a:prstGeom>
        </p:spPr>
        <p:txBody>
          <a:bodyPr wrap="square">
            <a:spAutoFit/>
          </a:bodyPr>
          <a:lstStyle/>
          <a:p>
            <a:pPr algn="r"/>
            <a:r>
              <a:rPr lang="he-IL" sz="4000" i="1" dirty="0">
                <a:solidFill>
                  <a:schemeClr val="bg1"/>
                </a:solidFill>
                <a:latin typeface="Calibri" panose="020F0502020204030204" pitchFamily="34" charset="0"/>
                <a:ea typeface="Calibri" panose="020F0502020204030204" pitchFamily="34" charset="0"/>
              </a:rPr>
              <a:t>התמונה הנטענת לחרב</a:t>
            </a:r>
            <a:endParaRPr lang="en-IL" sz="4000" i="1" dirty="0">
              <a:solidFill>
                <a:schemeClr val="bg1"/>
              </a:solidFill>
            </a:endParaRPr>
          </a:p>
        </p:txBody>
      </p:sp>
      <p:sp>
        <p:nvSpPr>
          <p:cNvPr id="7" name="Rectangle 6">
            <a:extLst>
              <a:ext uri="{FF2B5EF4-FFF2-40B4-BE49-F238E27FC236}">
                <a16:creationId xmlns:a16="http://schemas.microsoft.com/office/drawing/2014/main" id="{3B2E09C8-77D5-42F7-B22A-B47B24AB6423}"/>
              </a:ext>
            </a:extLst>
          </p:cNvPr>
          <p:cNvSpPr/>
          <p:nvPr/>
        </p:nvSpPr>
        <p:spPr>
          <a:xfrm>
            <a:off x="284480" y="1284785"/>
            <a:ext cx="10144310" cy="2369880"/>
          </a:xfrm>
          <a:prstGeom prst="rect">
            <a:avLst/>
          </a:prstGeom>
        </p:spPr>
        <p:txBody>
          <a:bodyPr wrap="square">
            <a:spAutoFit/>
          </a:bodyPr>
          <a:lstStyle/>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תמונה בגודל </a:t>
            </a:r>
            <a:r>
              <a:rPr lang="en-US" sz="2400" dirty="0">
                <a:solidFill>
                  <a:schemeClr val="bg1"/>
                </a:solidFill>
                <a:latin typeface="Calibri" panose="020F0502020204030204" pitchFamily="34" charset="0"/>
                <a:ea typeface="Calibri" panose="020F0502020204030204" pitchFamily="34" charset="0"/>
              </a:rPr>
              <a:t>320X160</a:t>
            </a:r>
            <a:r>
              <a:rPr lang="he-IL" sz="2400" dirty="0">
                <a:solidFill>
                  <a:schemeClr val="bg1"/>
                </a:solidFill>
                <a:latin typeface="Calibri" panose="020F0502020204030204" pitchFamily="34" charset="0"/>
                <a:ea typeface="Calibri" panose="020F0502020204030204" pitchFamily="34" charset="0"/>
              </a:rPr>
              <a:t> פיקסלים.</a:t>
            </a:r>
            <a:br>
              <a:rPr lang="en-US" sz="2400" dirty="0">
                <a:solidFill>
                  <a:schemeClr val="bg1"/>
                </a:solidFill>
                <a:latin typeface="Calibri" panose="020F0502020204030204" pitchFamily="34" charset="0"/>
                <a:ea typeface="Calibri" panose="020F0502020204030204" pitchFamily="34" charset="0"/>
              </a:rPr>
            </a:br>
            <a:endParaRPr lang="he-IL" sz="24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מתורגמת למטריצת פיקסלים </a:t>
            </a:r>
            <a:r>
              <a:rPr lang="en-US" sz="2400" dirty="0">
                <a:solidFill>
                  <a:schemeClr val="bg1"/>
                </a:solidFill>
                <a:latin typeface="Calibri" panose="020F0502020204030204" pitchFamily="34" charset="0"/>
                <a:ea typeface="Calibri" panose="020F0502020204030204" pitchFamily="34" charset="0"/>
              </a:rPr>
              <a:t>RGB</a:t>
            </a:r>
            <a:br>
              <a:rPr lang="en-US" sz="2400" dirty="0">
                <a:solidFill>
                  <a:schemeClr val="bg1"/>
                </a:solidFill>
                <a:latin typeface="Calibri" panose="020F0502020204030204" pitchFamily="34" charset="0"/>
                <a:ea typeface="Calibri" panose="020F0502020204030204" pitchFamily="34" charset="0"/>
              </a:rPr>
            </a:br>
            <a:endParaRPr lang="he-IL" sz="24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התאמת כל פיקסל </a:t>
            </a:r>
            <a:r>
              <a:rPr lang="en-US" sz="2400" dirty="0">
                <a:solidFill>
                  <a:schemeClr val="bg1"/>
                </a:solidFill>
                <a:latin typeface="Calibri" panose="020F0502020204030204" pitchFamily="34" charset="0"/>
                <a:ea typeface="Calibri" panose="020F0502020204030204" pitchFamily="34" charset="0"/>
              </a:rPr>
              <a:t>RGB</a:t>
            </a:r>
            <a:r>
              <a:rPr lang="he-IL" sz="2400" dirty="0">
                <a:solidFill>
                  <a:schemeClr val="bg1"/>
                </a:solidFill>
                <a:latin typeface="Calibri" panose="020F0502020204030204" pitchFamily="34" charset="0"/>
                <a:ea typeface="Calibri" panose="020F0502020204030204" pitchFamily="34" charset="0"/>
              </a:rPr>
              <a:t> ללד המתאים בפס הלדים לפי זווית החרב</a:t>
            </a:r>
          </a:p>
          <a:p>
            <a:pPr marL="457200" indent="-457200" algn="r" rtl="1">
              <a:buFont typeface="Courier New" panose="02070309020205020404" pitchFamily="49" charset="0"/>
              <a:buChar char="o"/>
            </a:pPr>
            <a:endParaRPr lang="he-IL" sz="2800" dirty="0">
              <a:solidFill>
                <a:schemeClr val="bg1"/>
              </a:solidFill>
              <a:latin typeface="Calibri" panose="020F0502020204030204" pitchFamily="34" charset="0"/>
              <a:ea typeface="Calibri" panose="020F0502020204030204" pitchFamily="34" charset="0"/>
            </a:endParaRPr>
          </a:p>
        </p:txBody>
      </p:sp>
      <p:pic>
        <p:nvPicPr>
          <p:cNvPr id="8" name="Picture 7" descr="A picture containing text, archery&#10;&#10;Description automatically generated">
            <a:extLst>
              <a:ext uri="{FF2B5EF4-FFF2-40B4-BE49-F238E27FC236}">
                <a16:creationId xmlns:a16="http://schemas.microsoft.com/office/drawing/2014/main" id="{589ECB03-13F0-4833-8D7B-E6D8A73321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505" y="3900192"/>
            <a:ext cx="3048000" cy="1524000"/>
          </a:xfrm>
          <a:prstGeom prst="rect">
            <a:avLst/>
          </a:prstGeom>
          <a:ln>
            <a:noFill/>
          </a:ln>
          <a:effectLst>
            <a:softEdge rad="112500"/>
          </a:effectLst>
        </p:spPr>
      </p:pic>
    </p:spTree>
    <p:extLst>
      <p:ext uri="{BB962C8B-B14F-4D97-AF65-F5344CB8AC3E}">
        <p14:creationId xmlns:p14="http://schemas.microsoft.com/office/powerpoint/2010/main" val="287855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77" y="-1133622"/>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9CFA4707-C7E9-4C01-BE6E-7D34E7FD0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4D82BC-CAAE-406B-AD22-8D9CC6446C20}"/>
              </a:ext>
            </a:extLst>
          </p:cNvPr>
          <p:cNvSpPr/>
          <p:nvPr/>
        </p:nvSpPr>
        <p:spPr>
          <a:xfrm>
            <a:off x="-808299" y="115747"/>
            <a:ext cx="9306046" cy="707886"/>
          </a:xfrm>
          <a:prstGeom prst="rect">
            <a:avLst/>
          </a:prstGeom>
        </p:spPr>
        <p:txBody>
          <a:bodyPr wrap="square">
            <a:spAutoFit/>
          </a:bodyPr>
          <a:lstStyle/>
          <a:p>
            <a:pPr algn="r"/>
            <a:r>
              <a:rPr lang="he-IL" sz="4000" i="1" dirty="0">
                <a:solidFill>
                  <a:schemeClr val="bg1"/>
                </a:solidFill>
                <a:latin typeface="Calibri" panose="020F0502020204030204" pitchFamily="34" charset="0"/>
              </a:rPr>
              <a:t>המעטפת</a:t>
            </a:r>
            <a:endParaRPr lang="en-IL" sz="4000" i="1" dirty="0">
              <a:solidFill>
                <a:schemeClr val="bg1"/>
              </a:solidFill>
            </a:endParaRPr>
          </a:p>
        </p:txBody>
      </p:sp>
      <p:sp>
        <p:nvSpPr>
          <p:cNvPr id="2" name="Slide Number Placeholder 1">
            <a:extLst>
              <a:ext uri="{FF2B5EF4-FFF2-40B4-BE49-F238E27FC236}">
                <a16:creationId xmlns:a16="http://schemas.microsoft.com/office/drawing/2014/main" id="{A6601902-84B8-461C-B9ED-93EDAE2CD6F7}"/>
              </a:ext>
            </a:extLst>
          </p:cNvPr>
          <p:cNvSpPr>
            <a:spLocks noGrp="1"/>
          </p:cNvSpPr>
          <p:nvPr>
            <p:ph type="sldNum" sz="quarter" idx="12"/>
          </p:nvPr>
        </p:nvSpPr>
        <p:spPr>
          <a:xfrm>
            <a:off x="10758922" y="5801231"/>
            <a:ext cx="365760" cy="365760"/>
          </a:xfrm>
        </p:spPr>
        <p:txBody>
          <a:bodyPr/>
          <a:lstStyle/>
          <a:p>
            <a:fld id="{1AB5AD4C-9424-4EEE-80BD-5E767C3D6833}" type="slidenum">
              <a:rPr lang="en-IL" smtClean="0"/>
              <a:t>13</a:t>
            </a:fld>
            <a:endParaRPr lang="en-IL"/>
          </a:p>
        </p:txBody>
      </p:sp>
      <p:sp>
        <p:nvSpPr>
          <p:cNvPr id="8" name="Rectangle 7">
            <a:extLst>
              <a:ext uri="{FF2B5EF4-FFF2-40B4-BE49-F238E27FC236}">
                <a16:creationId xmlns:a16="http://schemas.microsoft.com/office/drawing/2014/main" id="{58DA9E44-9C72-4470-9529-EF9E6F2C8264}"/>
              </a:ext>
            </a:extLst>
          </p:cNvPr>
          <p:cNvSpPr/>
          <p:nvPr/>
        </p:nvSpPr>
        <p:spPr>
          <a:xfrm>
            <a:off x="284480" y="1284785"/>
            <a:ext cx="10144310" cy="2369880"/>
          </a:xfrm>
          <a:prstGeom prst="rect">
            <a:avLst/>
          </a:prstGeom>
        </p:spPr>
        <p:txBody>
          <a:bodyPr wrap="square">
            <a:spAutoFit/>
          </a:bodyPr>
          <a:lstStyle/>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הדפסה במדפסת תלת ממד</a:t>
            </a:r>
            <a:br>
              <a:rPr lang="en-US" sz="2400" dirty="0">
                <a:solidFill>
                  <a:schemeClr val="bg1"/>
                </a:solidFill>
                <a:latin typeface="Calibri" panose="020F0502020204030204" pitchFamily="34" charset="0"/>
                <a:ea typeface="Calibri" panose="020F0502020204030204" pitchFamily="34" charset="0"/>
              </a:rPr>
            </a:br>
            <a:endParaRPr lang="he-IL" sz="24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תיכנון בתוכנת </a:t>
            </a:r>
            <a:r>
              <a:rPr lang="en-US" sz="2400" dirty="0">
                <a:solidFill>
                  <a:schemeClr val="bg1"/>
                </a:solidFill>
                <a:latin typeface="Calibri" panose="020F0502020204030204" pitchFamily="34" charset="0"/>
                <a:ea typeface="Calibri" panose="020F0502020204030204" pitchFamily="34" charset="0"/>
              </a:rPr>
              <a:t>SolidWorks</a:t>
            </a:r>
            <a:br>
              <a:rPr lang="en-US" sz="2400" dirty="0">
                <a:solidFill>
                  <a:schemeClr val="bg1"/>
                </a:solidFill>
                <a:latin typeface="Calibri" panose="020F0502020204030204" pitchFamily="34" charset="0"/>
                <a:ea typeface="Calibri" panose="020F0502020204030204" pitchFamily="34" charset="0"/>
              </a:rPr>
            </a:br>
            <a:endParaRPr lang="en-US" sz="24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חומר- פלסטיק </a:t>
            </a:r>
            <a:r>
              <a:rPr lang="en-US" sz="2400" dirty="0">
                <a:solidFill>
                  <a:schemeClr val="bg1"/>
                </a:solidFill>
                <a:latin typeface="Calibri" panose="020F0502020204030204" pitchFamily="34" charset="0"/>
                <a:ea typeface="Calibri" panose="020F0502020204030204" pitchFamily="34" charset="0"/>
              </a:rPr>
              <a:t>ABS</a:t>
            </a:r>
            <a:endParaRPr lang="he-IL" sz="24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endParaRPr lang="he-IL" sz="2800" dirty="0">
              <a:solidFill>
                <a:schemeClr val="bg1"/>
              </a:solidFill>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D52F942C-D6B0-4063-8D9D-37C48A678263}"/>
              </a:ext>
            </a:extLst>
          </p:cNvPr>
          <p:cNvPicPr>
            <a:picLocks noChangeAspect="1"/>
          </p:cNvPicPr>
          <p:nvPr/>
        </p:nvPicPr>
        <p:blipFill rotWithShape="1">
          <a:blip r:embed="rId5">
            <a:extLst>
              <a:ext uri="{28A0092B-C50C-407E-A947-70E740481C1C}">
                <a14:useLocalDpi xmlns:a14="http://schemas.microsoft.com/office/drawing/2010/main" val="0"/>
              </a:ext>
            </a:extLst>
          </a:blip>
          <a:srcRect l="11546" t="-4843" r="9292" b="-32001"/>
          <a:stretch/>
        </p:blipFill>
        <p:spPr>
          <a:xfrm rot="19424080">
            <a:off x="3767010" y="103506"/>
            <a:ext cx="2138903" cy="4764498"/>
          </a:xfrm>
          <a:prstGeom prst="rect">
            <a:avLst/>
          </a:prstGeom>
          <a:ln>
            <a:noFill/>
          </a:ln>
          <a:effectLst>
            <a:softEdge rad="112500"/>
          </a:effectLst>
        </p:spPr>
      </p:pic>
      <p:pic>
        <p:nvPicPr>
          <p:cNvPr id="11" name="Picture 10" descr="A picture containing blue&#10;&#10;Description automatically generated">
            <a:extLst>
              <a:ext uri="{FF2B5EF4-FFF2-40B4-BE49-F238E27FC236}">
                <a16:creationId xmlns:a16="http://schemas.microsoft.com/office/drawing/2014/main" id="{68D4FA46-4DF2-4F1E-841E-5D0C657D74E8}"/>
              </a:ext>
            </a:extLst>
          </p:cNvPr>
          <p:cNvPicPr>
            <a:picLocks noChangeAspect="1"/>
          </p:cNvPicPr>
          <p:nvPr/>
        </p:nvPicPr>
        <p:blipFill rotWithShape="1">
          <a:blip r:embed="rId6">
            <a:extLst>
              <a:ext uri="{28A0092B-C50C-407E-A947-70E740481C1C}">
                <a14:useLocalDpi xmlns:a14="http://schemas.microsoft.com/office/drawing/2010/main" val="0"/>
              </a:ext>
            </a:extLst>
          </a:blip>
          <a:srcRect l="13531" r="23697"/>
          <a:stretch/>
        </p:blipFill>
        <p:spPr>
          <a:xfrm rot="16200000">
            <a:off x="1566509" y="1763668"/>
            <a:ext cx="1825829" cy="3833245"/>
          </a:xfrm>
          <a:prstGeom prst="rect">
            <a:avLst/>
          </a:prstGeom>
          <a:ln>
            <a:noFill/>
          </a:ln>
          <a:effectLst>
            <a:softEdge rad="112500"/>
          </a:effectLst>
        </p:spPr>
      </p:pic>
      <p:pic>
        <p:nvPicPr>
          <p:cNvPr id="13" name="Picture 12" descr="A picture containing text&#10;&#10;Description automatically generated">
            <a:extLst>
              <a:ext uri="{FF2B5EF4-FFF2-40B4-BE49-F238E27FC236}">
                <a16:creationId xmlns:a16="http://schemas.microsoft.com/office/drawing/2014/main" id="{1E3D8D51-B1A6-451D-A29C-2026A25BA407}"/>
              </a:ext>
            </a:extLst>
          </p:cNvPr>
          <p:cNvPicPr>
            <a:picLocks noChangeAspect="1"/>
          </p:cNvPicPr>
          <p:nvPr/>
        </p:nvPicPr>
        <p:blipFill rotWithShape="1">
          <a:blip r:embed="rId7">
            <a:extLst>
              <a:ext uri="{28A0092B-C50C-407E-A947-70E740481C1C}">
                <a14:useLocalDpi xmlns:a14="http://schemas.microsoft.com/office/drawing/2010/main" val="0"/>
              </a:ext>
            </a:extLst>
          </a:blip>
          <a:srcRect l="13034" r="13060" b="11272"/>
          <a:stretch/>
        </p:blipFill>
        <p:spPr>
          <a:xfrm>
            <a:off x="557805" y="0"/>
            <a:ext cx="1921619" cy="2546669"/>
          </a:xfrm>
          <a:prstGeom prst="rect">
            <a:avLst/>
          </a:prstGeom>
          <a:ln>
            <a:noFill/>
          </a:ln>
          <a:effectLst>
            <a:softEdge rad="112500"/>
          </a:effectLst>
        </p:spPr>
      </p:pic>
    </p:spTree>
    <p:extLst>
      <p:ext uri="{BB962C8B-B14F-4D97-AF65-F5344CB8AC3E}">
        <p14:creationId xmlns:p14="http://schemas.microsoft.com/office/powerpoint/2010/main" val="281825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1334625"/>
            <a:ext cx="12314177" cy="98513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E8E8888-6F8E-4A8D-BD57-8D80D94EAE8F}"/>
              </a:ext>
            </a:extLst>
          </p:cNvPr>
          <p:cNvSpPr/>
          <p:nvPr/>
        </p:nvSpPr>
        <p:spPr>
          <a:xfrm>
            <a:off x="3048000" y="2828836"/>
            <a:ext cx="6096000" cy="369332"/>
          </a:xfrm>
          <a:prstGeom prst="rect">
            <a:avLst/>
          </a:prstGeom>
        </p:spPr>
        <p:txBody>
          <a:bodyPr>
            <a:spAutoFit/>
          </a:bodyPr>
          <a:lstStyle/>
          <a:p>
            <a:pPr algn="r" rtl="1"/>
            <a:endParaRPr lang="en-IL" dirty="0">
              <a:solidFill>
                <a:schemeClr val="bg1"/>
              </a:solidFill>
            </a:endParaRPr>
          </a:p>
        </p:txBody>
      </p:sp>
      <p:pic>
        <p:nvPicPr>
          <p:cNvPr id="4" name="Picture 2" descr="Technion">
            <a:extLst>
              <a:ext uri="{FF2B5EF4-FFF2-40B4-BE49-F238E27FC236}">
                <a16:creationId xmlns:a16="http://schemas.microsoft.com/office/drawing/2014/main" id="{1065C4AD-B779-47E3-A6F8-F5A6F29B2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7EE8BA0-5F11-4538-90C7-56FB893984AD}"/>
              </a:ext>
            </a:extLst>
          </p:cNvPr>
          <p:cNvSpPr>
            <a:spLocks noGrp="1"/>
          </p:cNvSpPr>
          <p:nvPr>
            <p:ph type="sldNum" sz="quarter" idx="12"/>
          </p:nvPr>
        </p:nvSpPr>
        <p:spPr>
          <a:xfrm>
            <a:off x="10758922" y="5812802"/>
            <a:ext cx="365760" cy="365760"/>
          </a:xfrm>
        </p:spPr>
        <p:txBody>
          <a:bodyPr/>
          <a:lstStyle/>
          <a:p>
            <a:fld id="{1AB5AD4C-9424-4EEE-80BD-5E767C3D6833}" type="slidenum">
              <a:rPr lang="en-IL" smtClean="0"/>
              <a:t>14</a:t>
            </a:fld>
            <a:endParaRPr lang="en-IL" dirty="0"/>
          </a:p>
        </p:txBody>
      </p:sp>
      <p:pic>
        <p:nvPicPr>
          <p:cNvPr id="6" name="Picture 5" descr="A picture containing text&#10;&#10;Description automatically generated">
            <a:extLst>
              <a:ext uri="{FF2B5EF4-FFF2-40B4-BE49-F238E27FC236}">
                <a16:creationId xmlns:a16="http://schemas.microsoft.com/office/drawing/2014/main" id="{CA08DD62-01F6-471E-96FD-317B7225578A}"/>
              </a:ext>
            </a:extLst>
          </p:cNvPr>
          <p:cNvPicPr>
            <a:picLocks noChangeAspect="1"/>
          </p:cNvPicPr>
          <p:nvPr/>
        </p:nvPicPr>
        <p:blipFill rotWithShape="1">
          <a:blip r:embed="rId4">
            <a:extLst>
              <a:ext uri="{28A0092B-C50C-407E-A947-70E740481C1C}">
                <a14:useLocalDpi xmlns:a14="http://schemas.microsoft.com/office/drawing/2010/main" val="0"/>
              </a:ext>
            </a:extLst>
          </a:blip>
          <a:srcRect r="259" b="39134"/>
          <a:stretch/>
        </p:blipFill>
        <p:spPr>
          <a:xfrm rot="21370872">
            <a:off x="2815369" y="107427"/>
            <a:ext cx="5386395" cy="5812150"/>
          </a:xfrm>
          <a:prstGeom prst="rect">
            <a:avLst/>
          </a:prstGeom>
          <a:ln>
            <a:noFill/>
          </a:ln>
          <a:effectLst>
            <a:softEdge rad="112500"/>
          </a:effectLst>
        </p:spPr>
      </p:pic>
    </p:spTree>
    <p:extLst>
      <p:ext uri="{BB962C8B-B14F-4D97-AF65-F5344CB8AC3E}">
        <p14:creationId xmlns:p14="http://schemas.microsoft.com/office/powerpoint/2010/main" val="82824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1334625"/>
            <a:ext cx="12314177" cy="98513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E8E8888-6F8E-4A8D-BD57-8D80D94EAE8F}"/>
              </a:ext>
            </a:extLst>
          </p:cNvPr>
          <p:cNvSpPr/>
          <p:nvPr/>
        </p:nvSpPr>
        <p:spPr>
          <a:xfrm>
            <a:off x="3048000" y="2828836"/>
            <a:ext cx="6096000" cy="369332"/>
          </a:xfrm>
          <a:prstGeom prst="rect">
            <a:avLst/>
          </a:prstGeom>
        </p:spPr>
        <p:txBody>
          <a:bodyPr>
            <a:spAutoFit/>
          </a:bodyPr>
          <a:lstStyle/>
          <a:p>
            <a:pPr algn="r" rtl="1"/>
            <a:endParaRPr lang="en-IL" dirty="0">
              <a:solidFill>
                <a:schemeClr val="bg1"/>
              </a:solidFill>
            </a:endParaRPr>
          </a:p>
        </p:txBody>
      </p:sp>
      <p:pic>
        <p:nvPicPr>
          <p:cNvPr id="4" name="Picture 2" descr="Technion">
            <a:extLst>
              <a:ext uri="{FF2B5EF4-FFF2-40B4-BE49-F238E27FC236}">
                <a16:creationId xmlns:a16="http://schemas.microsoft.com/office/drawing/2014/main" id="{1065C4AD-B779-47E3-A6F8-F5A6F29B2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7EE8BA0-5F11-4538-90C7-56FB893984AD}"/>
              </a:ext>
            </a:extLst>
          </p:cNvPr>
          <p:cNvSpPr>
            <a:spLocks noGrp="1"/>
          </p:cNvSpPr>
          <p:nvPr>
            <p:ph type="sldNum" sz="quarter" idx="12"/>
          </p:nvPr>
        </p:nvSpPr>
        <p:spPr>
          <a:xfrm>
            <a:off x="10758922" y="5812802"/>
            <a:ext cx="365760" cy="365760"/>
          </a:xfrm>
        </p:spPr>
        <p:txBody>
          <a:bodyPr/>
          <a:lstStyle/>
          <a:p>
            <a:fld id="{1AB5AD4C-9424-4EEE-80BD-5E767C3D6833}" type="slidenum">
              <a:rPr lang="en-IL" smtClean="0"/>
              <a:t>15</a:t>
            </a:fld>
            <a:endParaRPr lang="en-IL" dirty="0"/>
          </a:p>
        </p:txBody>
      </p:sp>
      <p:pic>
        <p:nvPicPr>
          <p:cNvPr id="7" name="Picture 6" descr="A picture containing text, indoor&#10;&#10;Description automatically generated">
            <a:extLst>
              <a:ext uri="{FF2B5EF4-FFF2-40B4-BE49-F238E27FC236}">
                <a16:creationId xmlns:a16="http://schemas.microsoft.com/office/drawing/2014/main" id="{E4ABBBDC-9076-47F9-85D8-3CFD47A86010}"/>
              </a:ext>
            </a:extLst>
          </p:cNvPr>
          <p:cNvPicPr>
            <a:picLocks noChangeAspect="1"/>
          </p:cNvPicPr>
          <p:nvPr/>
        </p:nvPicPr>
        <p:blipFill rotWithShape="1">
          <a:blip r:embed="rId4">
            <a:extLst>
              <a:ext uri="{28A0092B-C50C-407E-A947-70E740481C1C}">
                <a14:useLocalDpi xmlns:a14="http://schemas.microsoft.com/office/drawing/2010/main" val="0"/>
              </a:ext>
            </a:extLst>
          </a:blip>
          <a:srcRect t="19130" b="34782"/>
          <a:stretch/>
        </p:blipFill>
        <p:spPr>
          <a:xfrm>
            <a:off x="2690193" y="1204867"/>
            <a:ext cx="5594684" cy="3786189"/>
          </a:xfrm>
          <a:prstGeom prst="rect">
            <a:avLst/>
          </a:prstGeom>
          <a:ln>
            <a:noFill/>
          </a:ln>
          <a:effectLst>
            <a:softEdge rad="112500"/>
          </a:effectLst>
        </p:spPr>
      </p:pic>
    </p:spTree>
    <p:extLst>
      <p:ext uri="{BB962C8B-B14F-4D97-AF65-F5344CB8AC3E}">
        <p14:creationId xmlns:p14="http://schemas.microsoft.com/office/powerpoint/2010/main" val="47916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1334625"/>
            <a:ext cx="12314177" cy="98513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E8E8888-6F8E-4A8D-BD57-8D80D94EAE8F}"/>
              </a:ext>
            </a:extLst>
          </p:cNvPr>
          <p:cNvSpPr/>
          <p:nvPr/>
        </p:nvSpPr>
        <p:spPr>
          <a:xfrm>
            <a:off x="3048000" y="2828836"/>
            <a:ext cx="6096000" cy="369332"/>
          </a:xfrm>
          <a:prstGeom prst="rect">
            <a:avLst/>
          </a:prstGeom>
        </p:spPr>
        <p:txBody>
          <a:bodyPr>
            <a:spAutoFit/>
          </a:bodyPr>
          <a:lstStyle/>
          <a:p>
            <a:pPr algn="r" rtl="1"/>
            <a:endParaRPr lang="en-IL" dirty="0">
              <a:solidFill>
                <a:schemeClr val="bg1"/>
              </a:solidFill>
            </a:endParaRPr>
          </a:p>
        </p:txBody>
      </p:sp>
      <p:pic>
        <p:nvPicPr>
          <p:cNvPr id="4" name="Picture 2" descr="Technion">
            <a:extLst>
              <a:ext uri="{FF2B5EF4-FFF2-40B4-BE49-F238E27FC236}">
                <a16:creationId xmlns:a16="http://schemas.microsoft.com/office/drawing/2014/main" id="{1065C4AD-B779-47E3-A6F8-F5A6F29B2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7EE8BA0-5F11-4538-90C7-56FB893984AD}"/>
              </a:ext>
            </a:extLst>
          </p:cNvPr>
          <p:cNvSpPr>
            <a:spLocks noGrp="1"/>
          </p:cNvSpPr>
          <p:nvPr>
            <p:ph type="sldNum" sz="quarter" idx="12"/>
          </p:nvPr>
        </p:nvSpPr>
        <p:spPr>
          <a:xfrm>
            <a:off x="10758922" y="5812802"/>
            <a:ext cx="365760" cy="365760"/>
          </a:xfrm>
        </p:spPr>
        <p:txBody>
          <a:bodyPr/>
          <a:lstStyle/>
          <a:p>
            <a:fld id="{1AB5AD4C-9424-4EEE-80BD-5E767C3D6833}" type="slidenum">
              <a:rPr lang="en-IL" smtClean="0"/>
              <a:t>16</a:t>
            </a:fld>
            <a:endParaRPr lang="en-IL" dirty="0"/>
          </a:p>
        </p:txBody>
      </p:sp>
      <p:pic>
        <p:nvPicPr>
          <p:cNvPr id="7" name="Picture 6">
            <a:extLst>
              <a:ext uri="{FF2B5EF4-FFF2-40B4-BE49-F238E27FC236}">
                <a16:creationId xmlns:a16="http://schemas.microsoft.com/office/drawing/2014/main" id="{10CCD4F7-63C5-4094-9791-3B9B5224DD52}"/>
              </a:ext>
            </a:extLst>
          </p:cNvPr>
          <p:cNvPicPr>
            <a:picLocks noChangeAspect="1"/>
          </p:cNvPicPr>
          <p:nvPr/>
        </p:nvPicPr>
        <p:blipFill rotWithShape="1">
          <a:blip r:embed="rId4">
            <a:extLst>
              <a:ext uri="{28A0092B-C50C-407E-A947-70E740481C1C}">
                <a14:useLocalDpi xmlns:a14="http://schemas.microsoft.com/office/drawing/2010/main" val="0"/>
              </a:ext>
            </a:extLst>
          </a:blip>
          <a:srcRect t="7101" b="44161"/>
          <a:stretch/>
        </p:blipFill>
        <p:spPr>
          <a:xfrm rot="392682">
            <a:off x="6502476" y="1069527"/>
            <a:ext cx="3819009" cy="3934085"/>
          </a:xfrm>
          <a:prstGeom prst="rect">
            <a:avLst/>
          </a:prstGeom>
          <a:ln>
            <a:noFill/>
          </a:ln>
          <a:effectLst>
            <a:softEdge rad="112500"/>
          </a:effectLst>
        </p:spPr>
      </p:pic>
      <p:pic>
        <p:nvPicPr>
          <p:cNvPr id="9" name="Picture 8" descr="A picture containing indoor, person, wall, person&#10;&#10;Description automatically generated">
            <a:extLst>
              <a:ext uri="{FF2B5EF4-FFF2-40B4-BE49-F238E27FC236}">
                <a16:creationId xmlns:a16="http://schemas.microsoft.com/office/drawing/2014/main" id="{C4FABE78-2929-4ACA-A810-05194482D132}"/>
              </a:ext>
            </a:extLst>
          </p:cNvPr>
          <p:cNvPicPr>
            <a:picLocks noChangeAspect="1"/>
          </p:cNvPicPr>
          <p:nvPr/>
        </p:nvPicPr>
        <p:blipFill rotWithShape="1">
          <a:blip r:embed="rId5">
            <a:extLst>
              <a:ext uri="{28A0092B-C50C-407E-A947-70E740481C1C}">
                <a14:useLocalDpi xmlns:a14="http://schemas.microsoft.com/office/drawing/2010/main" val="0"/>
              </a:ext>
            </a:extLst>
          </a:blip>
          <a:srcRect t="3703" b="48615"/>
          <a:stretch/>
        </p:blipFill>
        <p:spPr>
          <a:xfrm>
            <a:off x="1743206" y="711446"/>
            <a:ext cx="4158076" cy="4190476"/>
          </a:xfrm>
          <a:prstGeom prst="rect">
            <a:avLst/>
          </a:prstGeom>
          <a:ln>
            <a:noFill/>
          </a:ln>
          <a:effectLst>
            <a:softEdge rad="112500"/>
          </a:effectLst>
        </p:spPr>
      </p:pic>
    </p:spTree>
    <p:extLst>
      <p:ext uri="{BB962C8B-B14F-4D97-AF65-F5344CB8AC3E}">
        <p14:creationId xmlns:p14="http://schemas.microsoft.com/office/powerpoint/2010/main" val="270926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77" y="-1133622"/>
            <a:ext cx="12314177" cy="98513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E8E8888-6F8E-4A8D-BD57-8D80D94EAE8F}"/>
              </a:ext>
            </a:extLst>
          </p:cNvPr>
          <p:cNvSpPr/>
          <p:nvPr/>
        </p:nvSpPr>
        <p:spPr>
          <a:xfrm>
            <a:off x="1076445" y="1288395"/>
            <a:ext cx="9306046" cy="3000821"/>
          </a:xfrm>
          <a:prstGeom prst="rect">
            <a:avLst/>
          </a:prstGeom>
        </p:spPr>
        <p:txBody>
          <a:bodyPr wrap="square">
            <a:spAutoFit/>
          </a:bodyPr>
          <a:lstStyle/>
          <a:p>
            <a:pPr marL="285750" indent="-285750" algn="r" rtl="1">
              <a:buFont typeface="Courier New" panose="02070309020205020404" pitchFamily="49" charset="0"/>
              <a:buChar char="o"/>
            </a:pPr>
            <a:r>
              <a:rPr lang="he-IL" sz="2100" dirty="0">
                <a:solidFill>
                  <a:schemeClr val="bg1"/>
                </a:solidFill>
              </a:rPr>
              <a:t>משבר הקורונה והסגרים.</a:t>
            </a:r>
            <a:br>
              <a:rPr lang="en-US" sz="2100" dirty="0">
                <a:solidFill>
                  <a:schemeClr val="bg1"/>
                </a:solidFill>
              </a:rPr>
            </a:br>
            <a:endParaRPr lang="he-IL" sz="2100" dirty="0">
              <a:solidFill>
                <a:schemeClr val="bg1"/>
              </a:solidFill>
            </a:endParaRPr>
          </a:p>
          <a:p>
            <a:pPr marL="285750" indent="-285750" algn="r" rtl="1">
              <a:buFont typeface="Courier New" panose="02070309020205020404" pitchFamily="49" charset="0"/>
              <a:buChar char="o"/>
            </a:pPr>
            <a:r>
              <a:rPr lang="he-IL" sz="2100" dirty="0">
                <a:solidFill>
                  <a:schemeClr val="bg1"/>
                </a:solidFill>
              </a:rPr>
              <a:t>חוסר ניסיון ב-</a:t>
            </a:r>
            <a:r>
              <a:rPr lang="en-US" sz="2100" dirty="0">
                <a:solidFill>
                  <a:schemeClr val="bg1"/>
                </a:solidFill>
              </a:rPr>
              <a:t>System On Chip</a:t>
            </a:r>
            <a:br>
              <a:rPr lang="en-US" sz="2100" dirty="0">
                <a:solidFill>
                  <a:schemeClr val="bg1"/>
                </a:solidFill>
              </a:rPr>
            </a:br>
            <a:endParaRPr lang="he-IL" sz="2100" dirty="0">
              <a:solidFill>
                <a:schemeClr val="bg1"/>
              </a:solidFill>
            </a:endParaRPr>
          </a:p>
          <a:p>
            <a:pPr marL="285750" indent="-285750" algn="r" rtl="1">
              <a:buFont typeface="Courier New" panose="02070309020205020404" pitchFamily="49" charset="0"/>
              <a:buChar char="o"/>
            </a:pPr>
            <a:r>
              <a:rPr lang="he-IL" sz="2100" dirty="0">
                <a:solidFill>
                  <a:schemeClr val="bg1"/>
                </a:solidFill>
              </a:rPr>
              <a:t>צילום התוצר דרך מצלמת הטלפון.</a:t>
            </a:r>
            <a:br>
              <a:rPr lang="en-US" sz="2100" dirty="0">
                <a:solidFill>
                  <a:schemeClr val="bg1"/>
                </a:solidFill>
              </a:rPr>
            </a:br>
            <a:endParaRPr lang="he-IL" sz="2100" dirty="0">
              <a:solidFill>
                <a:schemeClr val="bg1"/>
              </a:solidFill>
            </a:endParaRPr>
          </a:p>
          <a:p>
            <a:pPr marL="285750" indent="-285750" algn="r" rtl="1">
              <a:buFont typeface="Courier New" panose="02070309020205020404" pitchFamily="49" charset="0"/>
              <a:buChar char="o"/>
            </a:pPr>
            <a:r>
              <a:rPr lang="he-IL" sz="2100" dirty="0">
                <a:solidFill>
                  <a:schemeClr val="bg1"/>
                </a:solidFill>
              </a:rPr>
              <a:t>הדפסות מרובות במדפסת תלת מימד עד ליצירת מעטפת מתאימה.</a:t>
            </a:r>
            <a:br>
              <a:rPr lang="en-US" sz="2100" dirty="0">
                <a:solidFill>
                  <a:schemeClr val="bg1"/>
                </a:solidFill>
              </a:rPr>
            </a:br>
            <a:endParaRPr lang="he-IL" sz="2100" dirty="0">
              <a:solidFill>
                <a:schemeClr val="bg1"/>
              </a:solidFill>
            </a:endParaRPr>
          </a:p>
          <a:p>
            <a:pPr marL="285750" indent="-285750" algn="r" rtl="1">
              <a:buFont typeface="Courier New" panose="02070309020205020404" pitchFamily="49" charset="0"/>
              <a:buChar char="o"/>
            </a:pPr>
            <a:r>
              <a:rPr lang="he-IL" sz="2100" dirty="0">
                <a:solidFill>
                  <a:schemeClr val="bg1"/>
                </a:solidFill>
              </a:rPr>
              <a:t>התאמת רגישות ה-</a:t>
            </a:r>
            <a:r>
              <a:rPr lang="en-US" sz="2100" dirty="0">
                <a:solidFill>
                  <a:schemeClr val="bg1"/>
                </a:solidFill>
              </a:rPr>
              <a:t>Gyro</a:t>
            </a:r>
            <a:r>
              <a:rPr lang="he-IL" sz="2100" dirty="0">
                <a:solidFill>
                  <a:schemeClr val="bg1"/>
                </a:solidFill>
              </a:rPr>
              <a:t> למערכת.</a:t>
            </a:r>
          </a:p>
        </p:txBody>
      </p:sp>
      <p:pic>
        <p:nvPicPr>
          <p:cNvPr id="4" name="Picture 2" descr="Technion">
            <a:extLst>
              <a:ext uri="{FF2B5EF4-FFF2-40B4-BE49-F238E27FC236}">
                <a16:creationId xmlns:a16="http://schemas.microsoft.com/office/drawing/2014/main" id="{19657449-91B6-4BC1-B253-FD6CCEC96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6BB9B84-C971-40F7-A707-1E333AEE11E2}"/>
              </a:ext>
            </a:extLst>
          </p:cNvPr>
          <p:cNvSpPr/>
          <p:nvPr/>
        </p:nvSpPr>
        <p:spPr>
          <a:xfrm>
            <a:off x="-808299" y="115747"/>
            <a:ext cx="9306046" cy="707886"/>
          </a:xfrm>
          <a:prstGeom prst="rect">
            <a:avLst/>
          </a:prstGeom>
        </p:spPr>
        <p:txBody>
          <a:bodyPr wrap="square">
            <a:spAutoFit/>
          </a:bodyPr>
          <a:lstStyle/>
          <a:p>
            <a:pPr algn="r"/>
            <a:r>
              <a:rPr lang="he-IL" sz="4000" i="1" dirty="0">
                <a:solidFill>
                  <a:schemeClr val="bg1"/>
                </a:solidFill>
                <a:latin typeface="Calibri" panose="020F0502020204030204" pitchFamily="34" charset="0"/>
                <a:ea typeface="Calibri" panose="020F0502020204030204" pitchFamily="34" charset="0"/>
              </a:rPr>
              <a:t>קשיים וחוויות במימוש </a:t>
            </a:r>
            <a:endParaRPr lang="en-IL" sz="4000" i="1" dirty="0">
              <a:solidFill>
                <a:schemeClr val="bg1"/>
              </a:solidFill>
            </a:endParaRPr>
          </a:p>
        </p:txBody>
      </p:sp>
      <p:sp>
        <p:nvSpPr>
          <p:cNvPr id="2" name="Slide Number Placeholder 1">
            <a:extLst>
              <a:ext uri="{FF2B5EF4-FFF2-40B4-BE49-F238E27FC236}">
                <a16:creationId xmlns:a16="http://schemas.microsoft.com/office/drawing/2014/main" id="{731685EA-A175-421B-A4DA-395ECCA40C9C}"/>
              </a:ext>
            </a:extLst>
          </p:cNvPr>
          <p:cNvSpPr>
            <a:spLocks noGrp="1"/>
          </p:cNvSpPr>
          <p:nvPr>
            <p:ph type="sldNum" sz="quarter" idx="12"/>
          </p:nvPr>
        </p:nvSpPr>
        <p:spPr>
          <a:xfrm>
            <a:off x="10758922" y="5812803"/>
            <a:ext cx="365760" cy="365760"/>
          </a:xfrm>
        </p:spPr>
        <p:txBody>
          <a:bodyPr/>
          <a:lstStyle/>
          <a:p>
            <a:fld id="{1AB5AD4C-9424-4EEE-80BD-5E767C3D6833}" type="slidenum">
              <a:rPr lang="en-IL" smtClean="0"/>
              <a:t>17</a:t>
            </a:fld>
            <a:endParaRPr lang="en-IL" dirty="0"/>
          </a:p>
        </p:txBody>
      </p:sp>
    </p:spTree>
    <p:extLst>
      <p:ext uri="{BB962C8B-B14F-4D97-AF65-F5344CB8AC3E}">
        <p14:creationId xmlns:p14="http://schemas.microsoft.com/office/powerpoint/2010/main" val="2373556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1133622"/>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48CCC909-E07D-4012-A19A-453A833F2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1AC1CD4-23EB-4046-9C97-77C83C20E00A}"/>
              </a:ext>
            </a:extLst>
          </p:cNvPr>
          <p:cNvSpPr/>
          <p:nvPr/>
        </p:nvSpPr>
        <p:spPr>
          <a:xfrm>
            <a:off x="-808299" y="115747"/>
            <a:ext cx="9306046" cy="707886"/>
          </a:xfrm>
          <a:prstGeom prst="rect">
            <a:avLst/>
          </a:prstGeom>
        </p:spPr>
        <p:txBody>
          <a:bodyPr wrap="square">
            <a:spAutoFit/>
          </a:bodyPr>
          <a:lstStyle/>
          <a:p>
            <a:pPr algn="r"/>
            <a:r>
              <a:rPr lang="he-IL" sz="4000" i="1" dirty="0">
                <a:solidFill>
                  <a:schemeClr val="bg1"/>
                </a:solidFill>
                <a:latin typeface="Calibri" panose="020F0502020204030204" pitchFamily="34" charset="0"/>
                <a:ea typeface="Calibri" panose="020F0502020204030204" pitchFamily="34" charset="0"/>
              </a:rPr>
              <a:t>מה בוצע?</a:t>
            </a:r>
            <a:endParaRPr lang="en-IL" sz="4000" i="1" dirty="0">
              <a:solidFill>
                <a:schemeClr val="bg1"/>
              </a:solidFill>
            </a:endParaRPr>
          </a:p>
        </p:txBody>
      </p:sp>
      <p:sp>
        <p:nvSpPr>
          <p:cNvPr id="2" name="Slide Number Placeholder 1">
            <a:extLst>
              <a:ext uri="{FF2B5EF4-FFF2-40B4-BE49-F238E27FC236}">
                <a16:creationId xmlns:a16="http://schemas.microsoft.com/office/drawing/2014/main" id="{9539AC16-3410-438B-8EA0-59209B735A0F}"/>
              </a:ext>
            </a:extLst>
          </p:cNvPr>
          <p:cNvSpPr>
            <a:spLocks noGrp="1"/>
          </p:cNvSpPr>
          <p:nvPr>
            <p:ph type="sldNum" sz="quarter" idx="12"/>
          </p:nvPr>
        </p:nvSpPr>
        <p:spPr>
          <a:xfrm>
            <a:off x="10758922" y="5801233"/>
            <a:ext cx="365760" cy="365760"/>
          </a:xfrm>
        </p:spPr>
        <p:txBody>
          <a:bodyPr/>
          <a:lstStyle/>
          <a:p>
            <a:fld id="{1AB5AD4C-9424-4EEE-80BD-5E767C3D6833}" type="slidenum">
              <a:rPr lang="en-IL" smtClean="0"/>
              <a:t>18</a:t>
            </a:fld>
            <a:endParaRPr lang="en-IL"/>
          </a:p>
        </p:txBody>
      </p:sp>
      <p:sp>
        <p:nvSpPr>
          <p:cNvPr id="8" name="Rectangle 7">
            <a:extLst>
              <a:ext uri="{FF2B5EF4-FFF2-40B4-BE49-F238E27FC236}">
                <a16:creationId xmlns:a16="http://schemas.microsoft.com/office/drawing/2014/main" id="{0D9D1860-109E-466F-A014-4D91BEAFFEEB}"/>
              </a:ext>
            </a:extLst>
          </p:cNvPr>
          <p:cNvSpPr/>
          <p:nvPr/>
        </p:nvSpPr>
        <p:spPr>
          <a:xfrm>
            <a:off x="1371600" y="1288395"/>
            <a:ext cx="9010891" cy="4154984"/>
          </a:xfrm>
          <a:prstGeom prst="rect">
            <a:avLst/>
          </a:prstGeom>
        </p:spPr>
        <p:txBody>
          <a:bodyPr wrap="square">
            <a:spAutoFit/>
          </a:bodyPr>
          <a:lstStyle/>
          <a:p>
            <a:pPr marL="285750" indent="-285750" algn="r" rtl="1">
              <a:buFont typeface="Courier New" panose="02070309020205020404" pitchFamily="49" charset="0"/>
              <a:buChar char="o"/>
            </a:pPr>
            <a:r>
              <a:rPr lang="he-IL" sz="2400" dirty="0">
                <a:solidFill>
                  <a:schemeClr val="bg1"/>
                </a:solidFill>
              </a:rPr>
              <a:t>הבנת כלל הרכיבים, מתחים וחיבור לבקר</a:t>
            </a:r>
            <a:br>
              <a:rPr lang="en-US" sz="2400" dirty="0">
                <a:solidFill>
                  <a:schemeClr val="bg1"/>
                </a:solidFill>
              </a:rPr>
            </a:br>
            <a:endParaRPr lang="he-IL" sz="2400" dirty="0">
              <a:solidFill>
                <a:schemeClr val="bg1"/>
              </a:solidFill>
            </a:endParaRPr>
          </a:p>
          <a:p>
            <a:pPr marL="285750" indent="-285750" algn="r" rtl="1">
              <a:buFont typeface="Courier New" panose="02070309020205020404" pitchFamily="49" charset="0"/>
              <a:buChar char="o"/>
            </a:pPr>
            <a:r>
              <a:rPr lang="he-IL" sz="2400" dirty="0">
                <a:solidFill>
                  <a:schemeClr val="bg1"/>
                </a:solidFill>
              </a:rPr>
              <a:t>יצירת שמע בעת הדלקת החרב עם אופציה לשנות את חוזק השמע</a:t>
            </a:r>
            <a:br>
              <a:rPr lang="en-US" sz="2400" dirty="0">
                <a:solidFill>
                  <a:schemeClr val="bg1"/>
                </a:solidFill>
              </a:rPr>
            </a:br>
            <a:endParaRPr lang="he-IL" sz="2400" dirty="0">
              <a:solidFill>
                <a:schemeClr val="bg1"/>
              </a:solidFill>
            </a:endParaRPr>
          </a:p>
          <a:p>
            <a:pPr marL="285750" indent="-285750" algn="r" rtl="1">
              <a:buFont typeface="Courier New" panose="02070309020205020404" pitchFamily="49" charset="0"/>
              <a:buChar char="o"/>
            </a:pPr>
            <a:r>
              <a:rPr lang="he-IL" sz="2400" dirty="0">
                <a:solidFill>
                  <a:schemeClr val="bg1"/>
                </a:solidFill>
              </a:rPr>
              <a:t>המרת כל תמונה לקובץ </a:t>
            </a:r>
            <a:r>
              <a:rPr lang="en-US" sz="2400" dirty="0">
                <a:solidFill>
                  <a:schemeClr val="bg1"/>
                </a:solidFill>
              </a:rPr>
              <a:t>bmp</a:t>
            </a:r>
            <a:r>
              <a:rPr lang="he-IL" sz="2400" dirty="0">
                <a:solidFill>
                  <a:schemeClr val="bg1"/>
                </a:solidFill>
              </a:rPr>
              <a:t> ויצירת מטריצת פיקסלים של צבעי </a:t>
            </a:r>
            <a:r>
              <a:rPr lang="en-US" sz="2400" dirty="0">
                <a:solidFill>
                  <a:schemeClr val="bg1"/>
                </a:solidFill>
              </a:rPr>
              <a:t>RGB</a:t>
            </a:r>
            <a:r>
              <a:rPr lang="he-IL" sz="2400" dirty="0">
                <a:solidFill>
                  <a:schemeClr val="bg1"/>
                </a:solidFill>
              </a:rPr>
              <a:t> מתאימים</a:t>
            </a:r>
            <a:br>
              <a:rPr lang="en-US" sz="2400" dirty="0">
                <a:solidFill>
                  <a:schemeClr val="bg1"/>
                </a:solidFill>
              </a:rPr>
            </a:br>
            <a:endParaRPr lang="he-IL" sz="2400" dirty="0">
              <a:solidFill>
                <a:schemeClr val="bg1"/>
              </a:solidFill>
            </a:endParaRPr>
          </a:p>
          <a:p>
            <a:pPr marL="285750" indent="-285750" algn="r" rtl="1">
              <a:buFont typeface="Courier New" panose="02070309020205020404" pitchFamily="49" charset="0"/>
              <a:buChar char="o"/>
            </a:pPr>
            <a:r>
              <a:rPr lang="he-IL" sz="2400" dirty="0">
                <a:solidFill>
                  <a:schemeClr val="bg1"/>
                </a:solidFill>
              </a:rPr>
              <a:t>כתיבת קוד שקורא שורת פיקסלים בהתאם לזווית שרכיב ה</a:t>
            </a:r>
            <a:r>
              <a:rPr lang="en-US" sz="2400" dirty="0">
                <a:solidFill>
                  <a:schemeClr val="bg1"/>
                </a:solidFill>
              </a:rPr>
              <a:t>gyro</a:t>
            </a:r>
            <a:r>
              <a:rPr lang="he-IL" sz="2400" dirty="0">
                <a:solidFill>
                  <a:schemeClr val="bg1"/>
                </a:solidFill>
              </a:rPr>
              <a:t> מדווח</a:t>
            </a:r>
            <a:br>
              <a:rPr lang="en-US" sz="2400" dirty="0">
                <a:solidFill>
                  <a:schemeClr val="bg1"/>
                </a:solidFill>
              </a:rPr>
            </a:br>
            <a:endParaRPr lang="he-IL" sz="2400" dirty="0">
              <a:solidFill>
                <a:schemeClr val="bg1"/>
              </a:solidFill>
            </a:endParaRPr>
          </a:p>
          <a:p>
            <a:pPr marL="285750" indent="-285750" algn="r" rtl="1">
              <a:buFont typeface="Courier New" panose="02070309020205020404" pitchFamily="49" charset="0"/>
              <a:buChar char="o"/>
            </a:pPr>
            <a:r>
              <a:rPr lang="he-IL" sz="2400" dirty="0">
                <a:solidFill>
                  <a:schemeClr val="bg1"/>
                </a:solidFill>
              </a:rPr>
              <a:t>הדפסת הידית כך שתכיל את המעגל הכולל בצורה נוחה לשימוש</a:t>
            </a:r>
          </a:p>
          <a:p>
            <a:pPr algn="r" rtl="1"/>
            <a:r>
              <a:rPr lang="he-IL" sz="2400" dirty="0">
                <a:solidFill>
                  <a:schemeClr val="bg1"/>
                </a:solidFill>
              </a:rPr>
              <a:t> </a:t>
            </a:r>
          </a:p>
        </p:txBody>
      </p:sp>
    </p:spTree>
    <p:extLst>
      <p:ext uri="{BB962C8B-B14F-4D97-AF65-F5344CB8AC3E}">
        <p14:creationId xmlns:p14="http://schemas.microsoft.com/office/powerpoint/2010/main" val="231819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690277"/>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C911D25C-8574-4D40-9C85-0B45A4BF8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D280FD5-55BF-4B9E-BEB6-42EFE691A436}"/>
              </a:ext>
            </a:extLst>
          </p:cNvPr>
          <p:cNvSpPr/>
          <p:nvPr/>
        </p:nvSpPr>
        <p:spPr>
          <a:xfrm>
            <a:off x="-808299" y="115747"/>
            <a:ext cx="9306046" cy="707886"/>
          </a:xfrm>
          <a:prstGeom prst="rect">
            <a:avLst/>
          </a:prstGeom>
        </p:spPr>
        <p:txBody>
          <a:bodyPr wrap="square">
            <a:spAutoFit/>
          </a:bodyPr>
          <a:lstStyle/>
          <a:p>
            <a:pPr algn="r"/>
            <a:r>
              <a:rPr lang="he-IL" sz="4000" i="1" dirty="0">
                <a:solidFill>
                  <a:schemeClr val="bg1"/>
                </a:solidFill>
                <a:latin typeface="Calibri" panose="020F0502020204030204" pitchFamily="34" charset="0"/>
                <a:ea typeface="Calibri" panose="020F0502020204030204" pitchFamily="34" charset="0"/>
              </a:rPr>
              <a:t>מה בהמשך?</a:t>
            </a:r>
            <a:endParaRPr lang="en-IL" sz="4000" i="1" dirty="0">
              <a:solidFill>
                <a:schemeClr val="bg1"/>
              </a:solidFill>
            </a:endParaRPr>
          </a:p>
        </p:txBody>
      </p:sp>
      <p:sp>
        <p:nvSpPr>
          <p:cNvPr id="2" name="Slide Number Placeholder 1">
            <a:extLst>
              <a:ext uri="{FF2B5EF4-FFF2-40B4-BE49-F238E27FC236}">
                <a16:creationId xmlns:a16="http://schemas.microsoft.com/office/drawing/2014/main" id="{7533F12A-3410-49E7-8A74-6F90998BEFF3}"/>
              </a:ext>
            </a:extLst>
          </p:cNvPr>
          <p:cNvSpPr>
            <a:spLocks noGrp="1"/>
          </p:cNvSpPr>
          <p:nvPr>
            <p:ph type="sldNum" sz="quarter" idx="12"/>
          </p:nvPr>
        </p:nvSpPr>
        <p:spPr>
          <a:xfrm>
            <a:off x="10758922" y="5801233"/>
            <a:ext cx="365760" cy="365760"/>
          </a:xfrm>
        </p:spPr>
        <p:txBody>
          <a:bodyPr/>
          <a:lstStyle/>
          <a:p>
            <a:fld id="{1AB5AD4C-9424-4EEE-80BD-5E767C3D6833}" type="slidenum">
              <a:rPr lang="en-IL" smtClean="0"/>
              <a:t>19</a:t>
            </a:fld>
            <a:endParaRPr lang="en-IL"/>
          </a:p>
        </p:txBody>
      </p:sp>
      <p:sp>
        <p:nvSpPr>
          <p:cNvPr id="7" name="Rectangle 6">
            <a:extLst>
              <a:ext uri="{FF2B5EF4-FFF2-40B4-BE49-F238E27FC236}">
                <a16:creationId xmlns:a16="http://schemas.microsoft.com/office/drawing/2014/main" id="{A6FDE47C-65D1-42B0-A2A2-D79FC6CD745F}"/>
              </a:ext>
            </a:extLst>
          </p:cNvPr>
          <p:cNvSpPr/>
          <p:nvPr/>
        </p:nvSpPr>
        <p:spPr>
          <a:xfrm>
            <a:off x="1343891" y="1288395"/>
            <a:ext cx="9038600" cy="3416320"/>
          </a:xfrm>
          <a:prstGeom prst="rect">
            <a:avLst/>
          </a:prstGeom>
        </p:spPr>
        <p:txBody>
          <a:bodyPr wrap="square">
            <a:spAutoFit/>
          </a:bodyPr>
          <a:lstStyle/>
          <a:p>
            <a:pPr marL="285750" indent="-285750" algn="r" rtl="1">
              <a:buFont typeface="Courier New" panose="02070309020205020404" pitchFamily="49" charset="0"/>
              <a:buChar char="o"/>
            </a:pPr>
            <a:r>
              <a:rPr lang="he-IL" sz="2400" dirty="0">
                <a:solidFill>
                  <a:schemeClr val="bg1"/>
                </a:solidFill>
              </a:rPr>
              <a:t>טעינת תמונה בצורה מהירה דרך המכשיר הסלולרי בעזרת </a:t>
            </a:r>
            <a:r>
              <a:rPr lang="en-US" sz="2400" dirty="0">
                <a:solidFill>
                  <a:schemeClr val="bg1"/>
                </a:solidFill>
              </a:rPr>
              <a:t>Bluetooth</a:t>
            </a:r>
            <a:br>
              <a:rPr lang="en-US" sz="2400" dirty="0">
                <a:solidFill>
                  <a:schemeClr val="bg1"/>
                </a:solidFill>
              </a:rPr>
            </a:br>
            <a:endParaRPr lang="he-IL" sz="2400" dirty="0">
              <a:solidFill>
                <a:schemeClr val="bg1"/>
              </a:solidFill>
            </a:endParaRPr>
          </a:p>
          <a:p>
            <a:pPr marL="285750" indent="-285750" algn="r" rtl="1">
              <a:buFont typeface="Courier New" panose="02070309020205020404" pitchFamily="49" charset="0"/>
              <a:buChar char="o"/>
            </a:pPr>
            <a:r>
              <a:rPr lang="he-IL" sz="2400" dirty="0">
                <a:solidFill>
                  <a:schemeClr val="bg1"/>
                </a:solidFill>
              </a:rPr>
              <a:t>הוספת רעשי הנפה לחוויה </a:t>
            </a:r>
            <a:r>
              <a:rPr lang="he-IL" sz="2400" dirty="0" err="1">
                <a:solidFill>
                  <a:schemeClr val="bg1"/>
                </a:solidFill>
              </a:rPr>
              <a:t>אמיתית</a:t>
            </a:r>
            <a:r>
              <a:rPr lang="he-IL" sz="2400" dirty="0">
                <a:solidFill>
                  <a:schemeClr val="bg1"/>
                </a:solidFill>
              </a:rPr>
              <a:t> יותר</a:t>
            </a:r>
            <a:br>
              <a:rPr lang="en-US" sz="2400" dirty="0">
                <a:solidFill>
                  <a:schemeClr val="bg1"/>
                </a:solidFill>
              </a:rPr>
            </a:br>
            <a:endParaRPr lang="he-IL" sz="2400" dirty="0">
              <a:solidFill>
                <a:schemeClr val="bg1"/>
              </a:solidFill>
            </a:endParaRPr>
          </a:p>
          <a:p>
            <a:pPr marL="285750" indent="-285750" algn="r" rtl="1">
              <a:buFont typeface="Courier New" panose="02070309020205020404" pitchFamily="49" charset="0"/>
              <a:buChar char="o"/>
            </a:pPr>
            <a:r>
              <a:rPr lang="he-IL" sz="2400" dirty="0">
                <a:solidFill>
                  <a:schemeClr val="bg1"/>
                </a:solidFill>
              </a:rPr>
              <a:t>איכות תמונה טובה יותר </a:t>
            </a:r>
            <a:br>
              <a:rPr lang="en-US" sz="2400" dirty="0">
                <a:solidFill>
                  <a:schemeClr val="bg1"/>
                </a:solidFill>
              </a:rPr>
            </a:br>
            <a:endParaRPr lang="he-IL" sz="2400" dirty="0">
              <a:solidFill>
                <a:schemeClr val="bg1"/>
              </a:solidFill>
            </a:endParaRPr>
          </a:p>
          <a:p>
            <a:pPr marL="285750" indent="-285750" algn="r" rtl="1">
              <a:buFont typeface="Courier New" panose="02070309020205020404" pitchFamily="49" charset="0"/>
              <a:buChar char="o"/>
            </a:pPr>
            <a:r>
              <a:rPr lang="he-IL" sz="2400" dirty="0">
                <a:solidFill>
                  <a:schemeClr val="bg1"/>
                </a:solidFill>
              </a:rPr>
              <a:t>אופציה לקיפול החרב והרכבה מהירה</a:t>
            </a:r>
          </a:p>
          <a:p>
            <a:pPr algn="r" rtl="1"/>
            <a:endParaRPr lang="he-IL" sz="2400" dirty="0">
              <a:solidFill>
                <a:schemeClr val="bg1"/>
              </a:solidFill>
            </a:endParaRPr>
          </a:p>
          <a:p>
            <a:pPr algn="r" rtl="1"/>
            <a:r>
              <a:rPr lang="he-IL" sz="2400" dirty="0">
                <a:solidFill>
                  <a:schemeClr val="bg1"/>
                </a:solidFill>
              </a:rPr>
              <a:t> </a:t>
            </a:r>
          </a:p>
        </p:txBody>
      </p:sp>
    </p:spTree>
    <p:extLst>
      <p:ext uri="{BB962C8B-B14F-4D97-AF65-F5344CB8AC3E}">
        <p14:creationId xmlns:p14="http://schemas.microsoft.com/office/powerpoint/2010/main" val="356017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1133622"/>
            <a:ext cx="12314177" cy="9851342"/>
          </a:xfrm>
          <a:prstGeom prst="rect">
            <a:avLst/>
          </a:prstGeom>
          <a:noFill/>
          <a:effectLst>
            <a:outerShdw blurRad="50800" dist="50800" dir="5400000" sx="1000" sy="1000" algn="ctr" rotWithShape="0">
              <a:srgbClr val="000000"/>
            </a:outerShdw>
            <a:reflection blurRad="812800" stA="86000" endPos="64000" dir="5400000" sy="-100000" algn="bl" rotWithShape="0"/>
            <a:softEdge rad="0"/>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234F745-5330-47AB-9AE1-40655AB1E89E}"/>
              </a:ext>
            </a:extLst>
          </p:cNvPr>
          <p:cNvSpPr/>
          <p:nvPr/>
        </p:nvSpPr>
        <p:spPr>
          <a:xfrm>
            <a:off x="976774" y="154071"/>
            <a:ext cx="10116274" cy="6555641"/>
          </a:xfrm>
          <a:prstGeom prst="rect">
            <a:avLst/>
          </a:prstGeom>
        </p:spPr>
        <p:txBody>
          <a:bodyPr wrap="square">
            <a:spAutoFit/>
          </a:bodyPr>
          <a:lstStyle/>
          <a:p>
            <a:pPr algn="r" rtl="1"/>
            <a:r>
              <a:rPr lang="he-IL" sz="2800" b="1" dirty="0">
                <a:solidFill>
                  <a:schemeClr val="bg1"/>
                </a:solidFill>
                <a:latin typeface="Calibri" panose="020F0502020204030204" pitchFamily="34" charset="0"/>
              </a:rPr>
              <a:t>נדבר על-</a:t>
            </a:r>
            <a:br>
              <a:rPr lang="en-US" sz="2800" b="1" dirty="0">
                <a:solidFill>
                  <a:schemeClr val="bg1"/>
                </a:solidFill>
                <a:latin typeface="Calibri" panose="020F0502020204030204" pitchFamily="34" charset="0"/>
              </a:rPr>
            </a:br>
            <a:endParaRPr lang="he-IL" sz="2800" b="1" dirty="0">
              <a:solidFill>
                <a:schemeClr val="bg1"/>
              </a:solidFill>
              <a:latin typeface="Calibri" panose="020F0502020204030204" pitchFamily="34" charset="0"/>
            </a:endParaRPr>
          </a:p>
          <a:p>
            <a:pPr marL="457200" indent="-457200" algn="r" rtl="1">
              <a:buFont typeface="Arial" panose="020B0604020202020204" pitchFamily="34" charset="0"/>
              <a:buChar char="•"/>
            </a:pPr>
            <a:r>
              <a:rPr lang="he-IL" sz="2800" dirty="0">
                <a:solidFill>
                  <a:schemeClr val="bg1"/>
                </a:solidFill>
                <a:latin typeface="Calibri" panose="020F0502020204030204" pitchFamily="34" charset="0"/>
              </a:rPr>
              <a:t>הרעיון מאחורי הפרוייקט</a:t>
            </a:r>
          </a:p>
          <a:p>
            <a:pPr marL="457200" indent="-457200" algn="r" rtl="1">
              <a:buFont typeface="Arial" panose="020B0604020202020204" pitchFamily="34" charset="0"/>
              <a:buChar char="•"/>
            </a:pPr>
            <a:r>
              <a:rPr lang="he-IL" sz="2800" dirty="0">
                <a:solidFill>
                  <a:schemeClr val="bg1"/>
                </a:solidFill>
                <a:latin typeface="Calibri" panose="020F0502020204030204" pitchFamily="34" charset="0"/>
              </a:rPr>
              <a:t>מהלך העבודה והרכבת החרב</a:t>
            </a:r>
          </a:p>
          <a:p>
            <a:pPr marL="457200" indent="-457200" algn="r" rtl="1">
              <a:buFont typeface="Arial" panose="020B0604020202020204" pitchFamily="34" charset="0"/>
              <a:buChar char="•"/>
            </a:pPr>
            <a:r>
              <a:rPr lang="he-IL" sz="2800" dirty="0">
                <a:solidFill>
                  <a:schemeClr val="bg1"/>
                </a:solidFill>
                <a:latin typeface="Calibri" panose="020F0502020204030204" pitchFamily="34" charset="0"/>
              </a:rPr>
              <a:t>המעגל החשמלי</a:t>
            </a:r>
          </a:p>
          <a:p>
            <a:pPr marL="457200" indent="-457200" algn="r" rtl="1">
              <a:buFont typeface="Arial" panose="020B0604020202020204" pitchFamily="34" charset="0"/>
              <a:buChar char="•"/>
            </a:pPr>
            <a:r>
              <a:rPr lang="he-IL" sz="2800" dirty="0">
                <a:solidFill>
                  <a:schemeClr val="bg1"/>
                </a:solidFill>
                <a:latin typeface="Calibri" panose="020F0502020204030204" pitchFamily="34" charset="0"/>
              </a:rPr>
              <a:t>חלקים </a:t>
            </a:r>
            <a:r>
              <a:rPr lang="he-IL" sz="2800" dirty="0">
                <a:solidFill>
                  <a:schemeClr val="bg1"/>
                </a:solidFill>
                <a:latin typeface="GaN"/>
              </a:rPr>
              <a:t>עיקריים</a:t>
            </a:r>
            <a:r>
              <a:rPr lang="he-IL" sz="2800" dirty="0">
                <a:solidFill>
                  <a:schemeClr val="bg1"/>
                </a:solidFill>
                <a:latin typeface="Calibri" panose="020F0502020204030204" pitchFamily="34" charset="0"/>
              </a:rPr>
              <a:t> במעגל</a:t>
            </a:r>
          </a:p>
          <a:p>
            <a:pPr marL="457200" indent="-457200" algn="r" rtl="1">
              <a:buFont typeface="Arial" panose="020B0604020202020204" pitchFamily="34" charset="0"/>
              <a:buChar char="•"/>
            </a:pPr>
            <a:r>
              <a:rPr lang="he-IL" sz="2800" dirty="0">
                <a:solidFill>
                  <a:schemeClr val="bg1"/>
                </a:solidFill>
                <a:latin typeface="Calibri" panose="020F0502020204030204" pitchFamily="34" charset="0"/>
              </a:rPr>
              <a:t>הקוד וטעינת התמונה</a:t>
            </a:r>
          </a:p>
          <a:p>
            <a:pPr marL="457200" indent="-457200" algn="r" rtl="1">
              <a:buFont typeface="Arial" panose="020B0604020202020204" pitchFamily="34" charset="0"/>
              <a:buChar char="•"/>
            </a:pPr>
            <a:r>
              <a:rPr lang="he-IL" sz="2800" dirty="0">
                <a:solidFill>
                  <a:schemeClr val="bg1"/>
                </a:solidFill>
                <a:latin typeface="Calibri" panose="020F0502020204030204" pitchFamily="34" charset="0"/>
              </a:rPr>
              <a:t>המעטפת המודפסת בתלת מימד</a:t>
            </a:r>
          </a:p>
          <a:p>
            <a:pPr marL="457200" indent="-457200" algn="r" rtl="1">
              <a:buFont typeface="Arial" panose="020B0604020202020204" pitchFamily="34" charset="0"/>
              <a:buChar char="•"/>
            </a:pPr>
            <a:r>
              <a:rPr lang="he-IL" sz="2800" dirty="0">
                <a:solidFill>
                  <a:schemeClr val="bg1"/>
                </a:solidFill>
                <a:latin typeface="Calibri" panose="020F0502020204030204" pitchFamily="34" charset="0"/>
              </a:rPr>
              <a:t>המחשת הפעלת החרב</a:t>
            </a:r>
          </a:p>
          <a:p>
            <a:pPr marL="457200" indent="-457200" algn="r" rtl="1">
              <a:buFont typeface="Arial" panose="020B0604020202020204" pitchFamily="34" charset="0"/>
              <a:buChar char="•"/>
            </a:pPr>
            <a:r>
              <a:rPr lang="he-IL" sz="2800" dirty="0">
                <a:solidFill>
                  <a:schemeClr val="bg1"/>
                </a:solidFill>
                <a:latin typeface="Calibri" panose="020F0502020204030204" pitchFamily="34" charset="0"/>
              </a:rPr>
              <a:t>קשיים וחוויות במימוש</a:t>
            </a:r>
          </a:p>
          <a:p>
            <a:pPr marL="457200" indent="-457200" algn="r" rtl="1">
              <a:buFont typeface="Arial" panose="020B0604020202020204" pitchFamily="34" charset="0"/>
              <a:buChar char="•"/>
            </a:pPr>
            <a:r>
              <a:rPr lang="he-IL" sz="2800" dirty="0">
                <a:solidFill>
                  <a:schemeClr val="bg1"/>
                </a:solidFill>
                <a:latin typeface="Calibri" panose="020F0502020204030204" pitchFamily="34" charset="0"/>
              </a:rPr>
              <a:t>שיפורים להמשך</a:t>
            </a:r>
          </a:p>
          <a:p>
            <a:pPr marL="457200" indent="-457200" algn="r" rtl="1">
              <a:buFont typeface="Arial" panose="020B0604020202020204" pitchFamily="34" charset="0"/>
              <a:buChar char="•"/>
            </a:pPr>
            <a:endParaRPr lang="he-IL" sz="2800" dirty="0">
              <a:solidFill>
                <a:schemeClr val="bg1"/>
              </a:solidFill>
              <a:latin typeface="Calibri" panose="020F0502020204030204" pitchFamily="34" charset="0"/>
            </a:endParaRPr>
          </a:p>
          <a:p>
            <a:pPr marL="457200" indent="-457200" algn="r" rtl="1">
              <a:buFont typeface="Arial" panose="020B0604020202020204" pitchFamily="34" charset="0"/>
              <a:buChar char="•"/>
            </a:pPr>
            <a:endParaRPr lang="he-IL" sz="2800" dirty="0">
              <a:solidFill>
                <a:schemeClr val="bg1"/>
              </a:solidFill>
              <a:latin typeface="Calibri" panose="020F0502020204030204" pitchFamily="34" charset="0"/>
            </a:endParaRPr>
          </a:p>
          <a:p>
            <a:pPr marL="457200" indent="-457200" algn="r" rtl="1">
              <a:buFont typeface="Arial" panose="020B0604020202020204" pitchFamily="34" charset="0"/>
              <a:buChar char="•"/>
            </a:pPr>
            <a:endParaRPr lang="he-IL" sz="2800" dirty="0">
              <a:solidFill>
                <a:schemeClr val="bg1"/>
              </a:solidFill>
              <a:latin typeface="Calibri" panose="020F0502020204030204" pitchFamily="34" charset="0"/>
            </a:endParaRPr>
          </a:p>
          <a:p>
            <a:pPr marL="457200" indent="-457200" algn="r" rtl="1">
              <a:buFont typeface="Arial" panose="020B0604020202020204" pitchFamily="34" charset="0"/>
              <a:buChar char="•"/>
            </a:pPr>
            <a:endParaRPr lang="he-IL" sz="2800" dirty="0">
              <a:solidFill>
                <a:schemeClr val="bg1"/>
              </a:solidFill>
              <a:latin typeface="Calibri" panose="020F0502020204030204" pitchFamily="34" charset="0"/>
            </a:endParaRPr>
          </a:p>
        </p:txBody>
      </p:sp>
      <p:pic>
        <p:nvPicPr>
          <p:cNvPr id="5" name="Picture 2" descr="Technion">
            <a:extLst>
              <a:ext uri="{FF2B5EF4-FFF2-40B4-BE49-F238E27FC236}">
                <a16:creationId xmlns:a16="http://schemas.microsoft.com/office/drawing/2014/main" id="{6E82117E-3B45-4A76-AFC1-F8263085B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B7B9378-A735-431F-8D96-FB5DBA795897}"/>
              </a:ext>
            </a:extLst>
          </p:cNvPr>
          <p:cNvSpPr>
            <a:spLocks noGrp="1"/>
          </p:cNvSpPr>
          <p:nvPr>
            <p:ph type="sldNum" sz="quarter" idx="12"/>
          </p:nvPr>
        </p:nvSpPr>
        <p:spPr>
          <a:xfrm>
            <a:off x="10758922" y="5812804"/>
            <a:ext cx="365760" cy="365760"/>
          </a:xfrm>
        </p:spPr>
        <p:txBody>
          <a:bodyPr/>
          <a:lstStyle/>
          <a:p>
            <a:fld id="{1AB5AD4C-9424-4EEE-80BD-5E767C3D6833}" type="slidenum">
              <a:rPr lang="en-IL" smtClean="0"/>
              <a:t>2</a:t>
            </a:fld>
            <a:endParaRPr lang="en-IL" dirty="0"/>
          </a:p>
        </p:txBody>
      </p:sp>
    </p:spTree>
    <p:extLst>
      <p:ext uri="{BB962C8B-B14F-4D97-AF65-F5344CB8AC3E}">
        <p14:creationId xmlns:p14="http://schemas.microsoft.com/office/powerpoint/2010/main" val="1628725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1133622"/>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CA72C0E9-FDC5-4206-85FC-ECF7426AD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1DCB878-4EED-4173-8CA1-3E6B58A997EF}"/>
              </a:ext>
            </a:extLst>
          </p:cNvPr>
          <p:cNvSpPr/>
          <p:nvPr/>
        </p:nvSpPr>
        <p:spPr>
          <a:xfrm>
            <a:off x="707984" y="439842"/>
            <a:ext cx="9306046" cy="1015663"/>
          </a:xfrm>
          <a:prstGeom prst="rect">
            <a:avLst/>
          </a:prstGeom>
        </p:spPr>
        <p:txBody>
          <a:bodyPr wrap="square">
            <a:spAutoFit/>
          </a:bodyPr>
          <a:lstStyle/>
          <a:p>
            <a:pPr algn="r"/>
            <a:r>
              <a:rPr lang="he-IL" sz="6000" dirty="0">
                <a:solidFill>
                  <a:schemeClr val="bg1"/>
                </a:solidFill>
                <a:latin typeface="Calibri" panose="020F0502020204030204" pitchFamily="34" charset="0"/>
                <a:ea typeface="Calibri" panose="020F0502020204030204" pitchFamily="34" charset="0"/>
              </a:rPr>
              <a:t>תודה רבה על ההקשבה </a:t>
            </a:r>
            <a:r>
              <a:rPr lang="he-IL" sz="6000" dirty="0">
                <a:solidFill>
                  <a:schemeClr val="bg1"/>
                </a:solidFill>
                <a:latin typeface="Calibri" panose="020F0502020204030204" pitchFamily="34" charset="0"/>
                <a:ea typeface="Calibri" panose="020F0502020204030204" pitchFamily="34" charset="0"/>
                <a:sym typeface="Wingdings" panose="05000000000000000000" pitchFamily="2" charset="2"/>
              </a:rPr>
              <a:t></a:t>
            </a:r>
            <a:endParaRPr lang="en-IL" sz="6000" dirty="0">
              <a:solidFill>
                <a:schemeClr val="bg1"/>
              </a:solidFill>
            </a:endParaRPr>
          </a:p>
        </p:txBody>
      </p:sp>
      <p:sp>
        <p:nvSpPr>
          <p:cNvPr id="2" name="Slide Number Placeholder 1">
            <a:extLst>
              <a:ext uri="{FF2B5EF4-FFF2-40B4-BE49-F238E27FC236}">
                <a16:creationId xmlns:a16="http://schemas.microsoft.com/office/drawing/2014/main" id="{9D3C3CB9-559D-455C-8190-155B4F8B018B}"/>
              </a:ext>
            </a:extLst>
          </p:cNvPr>
          <p:cNvSpPr>
            <a:spLocks noGrp="1"/>
          </p:cNvSpPr>
          <p:nvPr>
            <p:ph type="sldNum" sz="quarter" idx="12"/>
          </p:nvPr>
        </p:nvSpPr>
        <p:spPr>
          <a:xfrm>
            <a:off x="10758922" y="5812804"/>
            <a:ext cx="365760" cy="365760"/>
          </a:xfrm>
        </p:spPr>
        <p:txBody>
          <a:bodyPr/>
          <a:lstStyle/>
          <a:p>
            <a:fld id="{1AB5AD4C-9424-4EEE-80BD-5E767C3D6833}" type="slidenum">
              <a:rPr lang="en-IL" smtClean="0"/>
              <a:t>20</a:t>
            </a:fld>
            <a:endParaRPr lang="en-IL" dirty="0"/>
          </a:p>
        </p:txBody>
      </p:sp>
      <p:pic>
        <p:nvPicPr>
          <p:cNvPr id="6" name="Picture 5">
            <a:extLst>
              <a:ext uri="{FF2B5EF4-FFF2-40B4-BE49-F238E27FC236}">
                <a16:creationId xmlns:a16="http://schemas.microsoft.com/office/drawing/2014/main" id="{1A2F120A-F666-4C8F-A8F4-631C7E88F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462" y="1557599"/>
            <a:ext cx="2807102" cy="3742802"/>
          </a:xfrm>
          <a:prstGeom prst="rect">
            <a:avLst/>
          </a:prstGeom>
          <a:ln>
            <a:noFill/>
          </a:ln>
          <a:effectLst>
            <a:softEdge rad="112500"/>
          </a:effectLst>
        </p:spPr>
      </p:pic>
    </p:spTree>
    <p:extLst>
      <p:ext uri="{BB962C8B-B14F-4D97-AF65-F5344CB8AC3E}">
        <p14:creationId xmlns:p14="http://schemas.microsoft.com/office/powerpoint/2010/main" val="309046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
          </a:schemeClr>
        </a:solidFill>
        <a:effectLst/>
      </p:bgPr>
    </p:bg>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77" y="-1133622"/>
            <a:ext cx="12314177" cy="9851342"/>
          </a:xfrm>
          <a:prstGeom prst="rect">
            <a:avLst/>
          </a:prstGeom>
          <a:noFill/>
          <a:effectLst>
            <a:outerShdw blurRad="50800" dist="50800" dir="5400000" sx="1000" sy="1000" algn="ctr" rotWithShape="0">
              <a:srgbClr val="000000"/>
            </a:outerShdw>
            <a:reflection blurRad="812800" stA="86000" endPos="64000" dir="5400000" sy="-100000" algn="bl" rotWithShape="0"/>
            <a:softEdge rad="0"/>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234F745-5330-47AB-9AE1-40655AB1E89E}"/>
              </a:ext>
            </a:extLst>
          </p:cNvPr>
          <p:cNvSpPr/>
          <p:nvPr/>
        </p:nvSpPr>
        <p:spPr>
          <a:xfrm>
            <a:off x="1122744" y="1701474"/>
            <a:ext cx="9306046" cy="2246769"/>
          </a:xfrm>
          <a:prstGeom prst="rect">
            <a:avLst/>
          </a:prstGeom>
        </p:spPr>
        <p:txBody>
          <a:bodyPr wrap="square">
            <a:spAutoFit/>
          </a:bodyPr>
          <a:lstStyle/>
          <a:p>
            <a:pPr marL="457200" indent="-457200" algn="r" rtl="1">
              <a:buFont typeface="Courier New" panose="02070309020205020404" pitchFamily="49" charset="0"/>
              <a:buChar char="o"/>
            </a:pPr>
            <a:r>
              <a:rPr lang="he-IL" sz="2800" dirty="0">
                <a:solidFill>
                  <a:schemeClr val="bg1"/>
                </a:solidFill>
                <a:latin typeface="Calibri" panose="020F0502020204030204" pitchFamily="34" charset="0"/>
                <a:ea typeface="Calibri" panose="020F0502020204030204" pitchFamily="34" charset="0"/>
              </a:rPr>
              <a:t>עיקרון התמדת הראייה</a:t>
            </a:r>
            <a:r>
              <a:rPr lang="en-US" sz="2800" dirty="0">
                <a:solidFill>
                  <a:schemeClr val="bg1"/>
                </a:solidFill>
                <a:latin typeface="Calibri" panose="020F0502020204030204" pitchFamily="34" charset="0"/>
                <a:ea typeface="Calibri" panose="020F0502020204030204" pitchFamily="34" charset="0"/>
              </a:rPr>
              <a:t> </a:t>
            </a:r>
            <a:r>
              <a:rPr lang="he-IL" sz="2800" dirty="0">
                <a:solidFill>
                  <a:schemeClr val="bg1"/>
                </a:solidFill>
                <a:latin typeface="Calibri" panose="020F0502020204030204" pitchFamily="34" charset="0"/>
                <a:ea typeface="Calibri" panose="020F0502020204030204" pitchFamily="34" charset="0"/>
              </a:rPr>
              <a:t>- </a:t>
            </a:r>
            <a:r>
              <a:rPr lang="en-US" sz="2800" dirty="0">
                <a:solidFill>
                  <a:schemeClr val="bg1"/>
                </a:solidFill>
                <a:latin typeface="Calibri" panose="020F0502020204030204" pitchFamily="34" charset="0"/>
                <a:ea typeface="Calibri" panose="020F0502020204030204" pitchFamily="34" charset="0"/>
              </a:rPr>
              <a:t>POV (Persistence Of Vision)</a:t>
            </a:r>
            <a:br>
              <a:rPr lang="en-US" sz="2800" dirty="0">
                <a:solidFill>
                  <a:schemeClr val="bg1"/>
                </a:solidFill>
                <a:latin typeface="Calibri" panose="020F0502020204030204" pitchFamily="34" charset="0"/>
                <a:ea typeface="Calibri" panose="020F0502020204030204" pitchFamily="34" charset="0"/>
              </a:rPr>
            </a:br>
            <a:endParaRPr lang="he-IL" sz="28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r>
              <a:rPr lang="he-IL" sz="2800" dirty="0">
                <a:solidFill>
                  <a:schemeClr val="bg1"/>
                </a:solidFill>
                <a:latin typeface="Calibri" panose="020F0502020204030204" pitchFamily="34" charset="0"/>
                <a:ea typeface="Calibri" panose="020F0502020204030204" pitchFamily="34" charset="0"/>
              </a:rPr>
              <a:t>יישום עקרונות הנלמדו במהלך התואר במוצר מוחשי</a:t>
            </a:r>
          </a:p>
          <a:p>
            <a:pPr marL="457200" indent="-457200" algn="r" rtl="1">
              <a:buFont typeface="Courier New" panose="02070309020205020404" pitchFamily="49" charset="0"/>
              <a:buChar char="o"/>
            </a:pPr>
            <a:endParaRPr lang="he-IL" sz="28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endParaRPr lang="he-IL" sz="2800" dirty="0">
              <a:solidFill>
                <a:schemeClr val="bg1"/>
              </a:solidFill>
              <a:latin typeface="Calibri" panose="020F0502020204030204" pitchFamily="34" charset="0"/>
              <a:ea typeface="Calibri" panose="020F0502020204030204" pitchFamily="34" charset="0"/>
            </a:endParaRPr>
          </a:p>
        </p:txBody>
      </p:sp>
      <p:pic>
        <p:nvPicPr>
          <p:cNvPr id="8" name="Picture 2" descr="Technion">
            <a:extLst>
              <a:ext uri="{FF2B5EF4-FFF2-40B4-BE49-F238E27FC236}">
                <a16:creationId xmlns:a16="http://schemas.microsoft.com/office/drawing/2014/main" id="{3191B1D5-2DA2-49B5-94D8-114E0B0DE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A1B15A7-9389-4D85-99DA-8EC361DCF1A7}"/>
              </a:ext>
            </a:extLst>
          </p:cNvPr>
          <p:cNvSpPr/>
          <p:nvPr/>
        </p:nvSpPr>
        <p:spPr>
          <a:xfrm>
            <a:off x="-808299" y="173622"/>
            <a:ext cx="9306046" cy="707886"/>
          </a:xfrm>
          <a:prstGeom prst="rect">
            <a:avLst/>
          </a:prstGeom>
        </p:spPr>
        <p:txBody>
          <a:bodyPr wrap="square">
            <a:spAutoFit/>
          </a:bodyPr>
          <a:lstStyle/>
          <a:p>
            <a:pPr algn="r"/>
            <a:r>
              <a:rPr lang="he-IL" sz="4000" i="1" dirty="0">
                <a:solidFill>
                  <a:schemeClr val="bg1"/>
                </a:solidFill>
                <a:latin typeface="Calibri" panose="020F0502020204030204" pitchFamily="34" charset="0"/>
                <a:ea typeface="Calibri" panose="020F0502020204030204" pitchFamily="34" charset="0"/>
              </a:rPr>
              <a:t>הרעיון מאחורי הפרויקט</a:t>
            </a:r>
            <a:endParaRPr lang="en-IL" sz="4000" i="1" dirty="0">
              <a:solidFill>
                <a:schemeClr val="bg1"/>
              </a:solidFill>
            </a:endParaRPr>
          </a:p>
        </p:txBody>
      </p:sp>
      <p:sp>
        <p:nvSpPr>
          <p:cNvPr id="6" name="Slide Number Placeholder 5">
            <a:extLst>
              <a:ext uri="{FF2B5EF4-FFF2-40B4-BE49-F238E27FC236}">
                <a16:creationId xmlns:a16="http://schemas.microsoft.com/office/drawing/2014/main" id="{8167F841-D3D7-4077-B357-47415786B7E3}"/>
              </a:ext>
            </a:extLst>
          </p:cNvPr>
          <p:cNvSpPr>
            <a:spLocks noGrp="1"/>
          </p:cNvSpPr>
          <p:nvPr>
            <p:ph type="sldNum" sz="quarter" idx="12"/>
          </p:nvPr>
        </p:nvSpPr>
        <p:spPr>
          <a:xfrm>
            <a:off x="10758922" y="5812804"/>
            <a:ext cx="365760" cy="365760"/>
          </a:xfrm>
        </p:spPr>
        <p:txBody>
          <a:bodyPr/>
          <a:lstStyle/>
          <a:p>
            <a:fld id="{1AB5AD4C-9424-4EEE-80BD-5E767C3D6833}" type="slidenum">
              <a:rPr lang="en-IL" smtClean="0"/>
              <a:t>3</a:t>
            </a:fld>
            <a:endParaRPr lang="en-IL"/>
          </a:p>
        </p:txBody>
      </p:sp>
    </p:spTree>
    <p:extLst>
      <p:ext uri="{BB962C8B-B14F-4D97-AF65-F5344CB8AC3E}">
        <p14:creationId xmlns:p14="http://schemas.microsoft.com/office/powerpoint/2010/main" val="116022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77" y="-690276"/>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31746438-DA26-4521-96B3-673C6E680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3F0AE2B-06DA-4FDC-B8FD-3628B3E7E18A}"/>
              </a:ext>
            </a:extLst>
          </p:cNvPr>
          <p:cNvSpPr>
            <a:spLocks noGrp="1"/>
          </p:cNvSpPr>
          <p:nvPr>
            <p:ph type="sldNum" sz="quarter" idx="12"/>
          </p:nvPr>
        </p:nvSpPr>
        <p:spPr>
          <a:xfrm>
            <a:off x="10758922" y="5812806"/>
            <a:ext cx="365760" cy="365760"/>
          </a:xfrm>
        </p:spPr>
        <p:txBody>
          <a:bodyPr/>
          <a:lstStyle/>
          <a:p>
            <a:fld id="{1AB5AD4C-9424-4EEE-80BD-5E767C3D6833}" type="slidenum">
              <a:rPr lang="en-IL" smtClean="0"/>
              <a:t>4</a:t>
            </a:fld>
            <a:endParaRPr lang="en-IL" dirty="0"/>
          </a:p>
        </p:txBody>
      </p:sp>
      <p:sp>
        <p:nvSpPr>
          <p:cNvPr id="6" name="Rectangle 5">
            <a:extLst>
              <a:ext uri="{FF2B5EF4-FFF2-40B4-BE49-F238E27FC236}">
                <a16:creationId xmlns:a16="http://schemas.microsoft.com/office/drawing/2014/main" id="{BB2C4512-C0C3-4577-AFA1-16D796D5989F}"/>
              </a:ext>
            </a:extLst>
          </p:cNvPr>
          <p:cNvSpPr/>
          <p:nvPr/>
        </p:nvSpPr>
        <p:spPr>
          <a:xfrm>
            <a:off x="-808299" y="173622"/>
            <a:ext cx="9306046" cy="707886"/>
          </a:xfrm>
          <a:prstGeom prst="rect">
            <a:avLst/>
          </a:prstGeom>
        </p:spPr>
        <p:txBody>
          <a:bodyPr wrap="square">
            <a:spAutoFit/>
          </a:bodyPr>
          <a:lstStyle/>
          <a:p>
            <a:pPr algn="r"/>
            <a:r>
              <a:rPr lang="he-IL" sz="4000" i="1" dirty="0">
                <a:solidFill>
                  <a:schemeClr val="bg1"/>
                </a:solidFill>
                <a:latin typeface="Calibri" panose="020F0502020204030204" pitchFamily="34" charset="0"/>
                <a:ea typeface="Calibri" panose="020F0502020204030204" pitchFamily="34" charset="0"/>
              </a:rPr>
              <a:t>מרעיון לתוצר - שלבים</a:t>
            </a:r>
            <a:endParaRPr lang="en-IL" sz="4000" i="1" dirty="0">
              <a:solidFill>
                <a:schemeClr val="bg1"/>
              </a:solidFill>
            </a:endParaRPr>
          </a:p>
        </p:txBody>
      </p:sp>
      <p:sp>
        <p:nvSpPr>
          <p:cNvPr id="7" name="Rectangle 6">
            <a:extLst>
              <a:ext uri="{FF2B5EF4-FFF2-40B4-BE49-F238E27FC236}">
                <a16:creationId xmlns:a16="http://schemas.microsoft.com/office/drawing/2014/main" id="{9A895AA0-18EF-4C0B-BA38-0527040DA4D9}"/>
              </a:ext>
            </a:extLst>
          </p:cNvPr>
          <p:cNvSpPr/>
          <p:nvPr/>
        </p:nvSpPr>
        <p:spPr>
          <a:xfrm>
            <a:off x="636608" y="1284785"/>
            <a:ext cx="9792182" cy="4585871"/>
          </a:xfrm>
          <a:prstGeom prst="rect">
            <a:avLst/>
          </a:prstGeom>
        </p:spPr>
        <p:txBody>
          <a:bodyPr wrap="square">
            <a:spAutoFit/>
          </a:bodyPr>
          <a:lstStyle/>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מחקר ובחירת החלקים העיקריים למימוש</a:t>
            </a:r>
            <a:br>
              <a:rPr lang="en-US" sz="2400" dirty="0">
                <a:solidFill>
                  <a:schemeClr val="bg1"/>
                </a:solidFill>
                <a:latin typeface="Calibri" panose="020F0502020204030204" pitchFamily="34" charset="0"/>
                <a:ea typeface="Calibri" panose="020F0502020204030204" pitchFamily="34" charset="0"/>
              </a:rPr>
            </a:br>
            <a:endParaRPr lang="he-IL" sz="24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שרטוט המעגל  </a:t>
            </a:r>
            <a:br>
              <a:rPr lang="en-US" sz="2400" dirty="0">
                <a:solidFill>
                  <a:schemeClr val="bg1"/>
                </a:solidFill>
                <a:latin typeface="Calibri" panose="020F0502020204030204" pitchFamily="34" charset="0"/>
                <a:ea typeface="Calibri" panose="020F0502020204030204" pitchFamily="34" charset="0"/>
              </a:rPr>
            </a:br>
            <a:endParaRPr lang="he-IL" sz="24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כתיבת קוד להפעלת חלקי המערכת בנפרד ובדיקתם</a:t>
            </a:r>
            <a:br>
              <a:rPr lang="en-US" sz="2400" dirty="0">
                <a:solidFill>
                  <a:schemeClr val="bg1"/>
                </a:solidFill>
                <a:latin typeface="Calibri" panose="020F0502020204030204" pitchFamily="34" charset="0"/>
                <a:ea typeface="Calibri" panose="020F0502020204030204" pitchFamily="34" charset="0"/>
              </a:rPr>
            </a:br>
            <a:endParaRPr lang="he-IL" sz="24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אינטגרציה של חלקי הקוד והפעלת המערכת בשלמותה</a:t>
            </a:r>
            <a:br>
              <a:rPr lang="en-US" sz="2400" dirty="0">
                <a:solidFill>
                  <a:schemeClr val="bg1"/>
                </a:solidFill>
                <a:latin typeface="Calibri" panose="020F0502020204030204" pitchFamily="34" charset="0"/>
                <a:ea typeface="Calibri" panose="020F0502020204030204" pitchFamily="34" charset="0"/>
              </a:rPr>
            </a:br>
            <a:endParaRPr lang="he-IL" sz="24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הדפסת המעטפת</a:t>
            </a:r>
            <a:br>
              <a:rPr lang="en-US" sz="2400" dirty="0">
                <a:solidFill>
                  <a:schemeClr val="bg1"/>
                </a:solidFill>
                <a:latin typeface="Calibri" panose="020F0502020204030204" pitchFamily="34" charset="0"/>
                <a:ea typeface="Calibri" panose="020F0502020204030204" pitchFamily="34" charset="0"/>
              </a:rPr>
            </a:br>
            <a:endParaRPr lang="he-IL" sz="2400" dirty="0">
              <a:solidFill>
                <a:schemeClr val="bg1"/>
              </a:solidFill>
              <a:latin typeface="Calibri" panose="020F0502020204030204" pitchFamily="34" charset="0"/>
              <a:ea typeface="Calibri" panose="020F0502020204030204" pitchFamily="34" charset="0"/>
            </a:endParaRPr>
          </a:p>
          <a:p>
            <a:pPr marL="457200" indent="-457200" algn="r" rtl="1">
              <a:buFont typeface="Courier New" panose="02070309020205020404" pitchFamily="49" charset="0"/>
              <a:buChar char="o"/>
            </a:pPr>
            <a:r>
              <a:rPr lang="he-IL" sz="2400" dirty="0">
                <a:solidFill>
                  <a:schemeClr val="bg1"/>
                </a:solidFill>
                <a:latin typeface="Calibri" panose="020F0502020204030204" pitchFamily="34" charset="0"/>
                <a:ea typeface="Calibri" panose="020F0502020204030204" pitchFamily="34" charset="0"/>
              </a:rPr>
              <a:t>בניית מודל סופי</a:t>
            </a:r>
          </a:p>
          <a:p>
            <a:pPr marL="457200" indent="-457200" algn="r" rtl="1">
              <a:buFont typeface="Courier New" panose="02070309020205020404" pitchFamily="49" charset="0"/>
              <a:buChar char="o"/>
            </a:pPr>
            <a:endParaRPr lang="he-IL" sz="2800" dirty="0">
              <a:solidFill>
                <a:schemeClr val="bg1"/>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7479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1133622"/>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493DCE17-3F33-48AA-B543-D00200BD8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E6CF6B2-DA4D-46AF-9C03-FAB7FFC87079}"/>
              </a:ext>
            </a:extLst>
          </p:cNvPr>
          <p:cNvSpPr/>
          <p:nvPr/>
        </p:nvSpPr>
        <p:spPr>
          <a:xfrm>
            <a:off x="1981200" y="-60393"/>
            <a:ext cx="9306046" cy="707886"/>
          </a:xfrm>
          <a:prstGeom prst="rect">
            <a:avLst/>
          </a:prstGeom>
        </p:spPr>
        <p:txBody>
          <a:bodyPr wrap="square">
            <a:spAutoFit/>
          </a:bodyPr>
          <a:lstStyle/>
          <a:p>
            <a:pPr algn="r"/>
            <a:r>
              <a:rPr lang="he-IL" sz="4000" i="1" dirty="0">
                <a:solidFill>
                  <a:schemeClr val="bg1"/>
                </a:solidFill>
                <a:latin typeface="Calibri" panose="020F0502020204030204" pitchFamily="34" charset="0"/>
                <a:ea typeface="Calibri" panose="020F0502020204030204" pitchFamily="34" charset="0"/>
              </a:rPr>
              <a:t>המעגל החשמלי</a:t>
            </a:r>
            <a:endParaRPr lang="en-IL" sz="4000" i="1" dirty="0">
              <a:solidFill>
                <a:schemeClr val="bg1"/>
              </a:solidFill>
            </a:endParaRPr>
          </a:p>
        </p:txBody>
      </p:sp>
      <p:sp>
        <p:nvSpPr>
          <p:cNvPr id="3" name="Slide Number Placeholder 2">
            <a:extLst>
              <a:ext uri="{FF2B5EF4-FFF2-40B4-BE49-F238E27FC236}">
                <a16:creationId xmlns:a16="http://schemas.microsoft.com/office/drawing/2014/main" id="{87C020BD-4CE0-4C48-8FFD-40786AE4C75C}"/>
              </a:ext>
            </a:extLst>
          </p:cNvPr>
          <p:cNvSpPr>
            <a:spLocks noGrp="1"/>
          </p:cNvSpPr>
          <p:nvPr>
            <p:ph type="sldNum" sz="quarter" idx="12"/>
          </p:nvPr>
        </p:nvSpPr>
        <p:spPr>
          <a:xfrm>
            <a:off x="10758922" y="5812810"/>
            <a:ext cx="365760" cy="365760"/>
          </a:xfrm>
        </p:spPr>
        <p:txBody>
          <a:bodyPr/>
          <a:lstStyle/>
          <a:p>
            <a:fld id="{1AB5AD4C-9424-4EEE-80BD-5E767C3D6833}" type="slidenum">
              <a:rPr lang="en-IL" smtClean="0"/>
              <a:t>5</a:t>
            </a:fld>
            <a:endParaRPr lang="en-IL" dirty="0"/>
          </a:p>
        </p:txBody>
      </p:sp>
      <p:pic>
        <p:nvPicPr>
          <p:cNvPr id="8" name="Picture 7" descr="Diagram, schematic&#10;&#10;Description automatically generated">
            <a:extLst>
              <a:ext uri="{FF2B5EF4-FFF2-40B4-BE49-F238E27FC236}">
                <a16:creationId xmlns:a16="http://schemas.microsoft.com/office/drawing/2014/main" id="{EE42224F-2C0C-451F-93B3-AE668CD995DB}"/>
              </a:ext>
            </a:extLst>
          </p:cNvPr>
          <p:cNvPicPr>
            <a:picLocks noChangeAspect="1"/>
          </p:cNvPicPr>
          <p:nvPr/>
        </p:nvPicPr>
        <p:blipFill rotWithShape="1">
          <a:blip r:embed="rId4">
            <a:extLst>
              <a:ext uri="{28A0092B-C50C-407E-A947-70E740481C1C}">
                <a14:useLocalDpi xmlns:a14="http://schemas.microsoft.com/office/drawing/2010/main" val="0"/>
              </a:ext>
            </a:extLst>
          </a:blip>
          <a:srcRect r="295" b="7173"/>
          <a:stretch/>
        </p:blipFill>
        <p:spPr>
          <a:xfrm>
            <a:off x="2245488" y="589618"/>
            <a:ext cx="7164729" cy="5482273"/>
          </a:xfrm>
          <a:prstGeom prst="rect">
            <a:avLst/>
          </a:prstGeom>
          <a:ln>
            <a:noFill/>
          </a:ln>
          <a:effectLst>
            <a:softEdge rad="112500"/>
          </a:effectLst>
        </p:spPr>
      </p:pic>
    </p:spTree>
    <p:extLst>
      <p:ext uri="{BB962C8B-B14F-4D97-AF65-F5344CB8AC3E}">
        <p14:creationId xmlns:p14="http://schemas.microsoft.com/office/powerpoint/2010/main" val="408161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585798"/>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76AB1F1F-B5EA-4DB4-B8FD-4319B1A1F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6660761-187B-4BAD-B88C-69DE7C583726}"/>
              </a:ext>
            </a:extLst>
          </p:cNvPr>
          <p:cNvSpPr>
            <a:spLocks noGrp="1"/>
          </p:cNvSpPr>
          <p:nvPr>
            <p:ph type="sldNum" sz="quarter" idx="12"/>
          </p:nvPr>
        </p:nvSpPr>
        <p:spPr>
          <a:xfrm>
            <a:off x="10758922" y="5812804"/>
            <a:ext cx="365760" cy="365760"/>
          </a:xfrm>
        </p:spPr>
        <p:txBody>
          <a:bodyPr/>
          <a:lstStyle/>
          <a:p>
            <a:fld id="{1AB5AD4C-9424-4EEE-80BD-5E767C3D6833}" type="slidenum">
              <a:rPr lang="en-IL" smtClean="0"/>
              <a:t>6</a:t>
            </a:fld>
            <a:endParaRPr lang="en-IL"/>
          </a:p>
        </p:txBody>
      </p:sp>
      <p:sp>
        <p:nvSpPr>
          <p:cNvPr id="6" name="Rectangle 5">
            <a:extLst>
              <a:ext uri="{FF2B5EF4-FFF2-40B4-BE49-F238E27FC236}">
                <a16:creationId xmlns:a16="http://schemas.microsoft.com/office/drawing/2014/main" id="{F82E1948-7332-4566-920E-700F78C6EF42}"/>
              </a:ext>
            </a:extLst>
          </p:cNvPr>
          <p:cNvSpPr/>
          <p:nvPr/>
        </p:nvSpPr>
        <p:spPr>
          <a:xfrm>
            <a:off x="4787709" y="549703"/>
            <a:ext cx="2616581" cy="707886"/>
          </a:xfrm>
          <a:prstGeom prst="rect">
            <a:avLst/>
          </a:prstGeom>
        </p:spPr>
        <p:txBody>
          <a:bodyPr wrap="square">
            <a:spAutoFit/>
          </a:bodyPr>
          <a:lstStyle/>
          <a:p>
            <a:r>
              <a:rPr lang="en-US" sz="4000" i="1" dirty="0">
                <a:solidFill>
                  <a:schemeClr val="bg1"/>
                </a:solidFill>
                <a:latin typeface="Calibri" panose="020F0502020204030204" pitchFamily="34" charset="0"/>
                <a:ea typeface="Calibri" panose="020F0502020204030204" pitchFamily="34" charset="0"/>
              </a:rPr>
              <a:t>ESP32</a:t>
            </a:r>
            <a:endParaRPr lang="en-IL" sz="4000" i="1" dirty="0">
              <a:solidFill>
                <a:schemeClr val="bg1"/>
              </a:solidFill>
            </a:endParaRPr>
          </a:p>
        </p:txBody>
      </p:sp>
      <p:sp>
        <p:nvSpPr>
          <p:cNvPr id="8" name="Rectangle 7">
            <a:extLst>
              <a:ext uri="{FF2B5EF4-FFF2-40B4-BE49-F238E27FC236}">
                <a16:creationId xmlns:a16="http://schemas.microsoft.com/office/drawing/2014/main" id="{0695E3C3-B0CB-44D7-8AA3-5E37B7108A6C}"/>
              </a:ext>
            </a:extLst>
          </p:cNvPr>
          <p:cNvSpPr/>
          <p:nvPr/>
        </p:nvSpPr>
        <p:spPr>
          <a:xfrm>
            <a:off x="1633958" y="1663365"/>
            <a:ext cx="3069221" cy="369332"/>
          </a:xfrm>
          <a:prstGeom prst="rect">
            <a:avLst/>
          </a:prstGeom>
        </p:spPr>
        <p:txBody>
          <a:bodyPr wrap="square">
            <a:spAutoFit/>
          </a:bodyPr>
          <a:lstStyle/>
          <a:p>
            <a:pPr algn="r"/>
            <a:endParaRPr lang="he-IL" dirty="0">
              <a:solidFill>
                <a:schemeClr val="bg1"/>
              </a:solidFill>
            </a:endParaRPr>
          </a:p>
        </p:txBody>
      </p:sp>
      <p:sp>
        <p:nvSpPr>
          <p:cNvPr id="9" name="Rectangle 8">
            <a:extLst>
              <a:ext uri="{FF2B5EF4-FFF2-40B4-BE49-F238E27FC236}">
                <a16:creationId xmlns:a16="http://schemas.microsoft.com/office/drawing/2014/main" id="{68D5F658-2886-440D-B934-F2983B3D566F}"/>
              </a:ext>
            </a:extLst>
          </p:cNvPr>
          <p:cNvSpPr/>
          <p:nvPr/>
        </p:nvSpPr>
        <p:spPr>
          <a:xfrm>
            <a:off x="5740286" y="1117738"/>
            <a:ext cx="5200108" cy="2677656"/>
          </a:xfrm>
          <a:prstGeom prst="rect">
            <a:avLst/>
          </a:prstGeom>
        </p:spPr>
        <p:txBody>
          <a:bodyPr wrap="square">
            <a:spAutoFit/>
          </a:bodyPr>
          <a:lstStyle/>
          <a:p>
            <a:pPr marL="285750" indent="-285750" algn="r">
              <a:buFont typeface="Arial" panose="020B0604020202020204" pitchFamily="34" charset="0"/>
              <a:buChar char="•"/>
            </a:pPr>
            <a:endParaRPr lang="en-US" sz="2400" dirty="0">
              <a:solidFill>
                <a:schemeClr val="bg1"/>
              </a:solidFill>
            </a:endParaRPr>
          </a:p>
          <a:p>
            <a:pPr marL="285750" indent="-285750" algn="r">
              <a:buFont typeface="Arial" panose="020B0604020202020204" pitchFamily="34" charset="0"/>
              <a:buChar char="•"/>
            </a:pPr>
            <a:endParaRPr lang="he-IL" sz="2400" dirty="0">
              <a:solidFill>
                <a:schemeClr val="bg1"/>
              </a:solidFill>
            </a:endParaRPr>
          </a:p>
          <a:p>
            <a:pPr marL="285750" indent="-285750" algn="r" rtl="1">
              <a:buFont typeface="Arial" panose="020B0604020202020204" pitchFamily="34" charset="0"/>
              <a:buChar char="•"/>
            </a:pPr>
            <a:r>
              <a:rPr lang="he-IL" sz="2400" dirty="0">
                <a:solidFill>
                  <a:schemeClr val="bg1"/>
                </a:solidFill>
              </a:rPr>
              <a:t>בקר המערכת.</a:t>
            </a:r>
          </a:p>
          <a:p>
            <a:pPr marL="285750" indent="-285750" algn="r" rtl="1">
              <a:buFont typeface="Arial" panose="020B0604020202020204" pitchFamily="34" charset="0"/>
              <a:buChar char="•"/>
            </a:pPr>
            <a:endParaRPr lang="he-IL" sz="2400" dirty="0">
              <a:solidFill>
                <a:schemeClr val="bg1"/>
              </a:solidFill>
            </a:endParaRPr>
          </a:p>
          <a:p>
            <a:pPr marL="285750" indent="-285750" algn="r" rtl="1">
              <a:buFont typeface="Arial" panose="020B0604020202020204" pitchFamily="34" charset="0"/>
              <a:buChar char="•"/>
            </a:pPr>
            <a:r>
              <a:rPr lang="he-IL" sz="2400" dirty="0">
                <a:solidFill>
                  <a:schemeClr val="bg1"/>
                </a:solidFill>
              </a:rPr>
              <a:t>בעל מקום אחסון לקבצי התמונה והשמע.</a:t>
            </a:r>
          </a:p>
          <a:p>
            <a:pPr marL="285750" indent="-285750" algn="r" rtl="1">
              <a:buFont typeface="Arial" panose="020B0604020202020204" pitchFamily="34" charset="0"/>
              <a:buChar char="•"/>
            </a:pPr>
            <a:endParaRPr lang="he-IL" sz="2400" dirty="0">
              <a:solidFill>
                <a:schemeClr val="bg1"/>
              </a:solidFill>
            </a:endParaRPr>
          </a:p>
          <a:p>
            <a:pPr marL="285750" indent="-285750" algn="r" rtl="1">
              <a:buFont typeface="Arial" panose="020B0604020202020204" pitchFamily="34" charset="0"/>
              <a:buChar char="•"/>
            </a:pPr>
            <a:r>
              <a:rPr lang="he-IL" sz="2400" dirty="0">
                <a:solidFill>
                  <a:schemeClr val="bg1"/>
                </a:solidFill>
              </a:rPr>
              <a:t>רכיב זול וקטן, הדורש מתח נמוך.</a:t>
            </a:r>
            <a:endParaRPr lang="en-IL" sz="2400" dirty="0">
              <a:solidFill>
                <a:schemeClr val="bg1"/>
              </a:solidFill>
            </a:endParaRPr>
          </a:p>
        </p:txBody>
      </p:sp>
      <p:pic>
        <p:nvPicPr>
          <p:cNvPr id="11" name="Picture 10" descr="A picture containing text, electronics, circuit&#10;&#10;Description automatically generated">
            <a:extLst>
              <a:ext uri="{FF2B5EF4-FFF2-40B4-BE49-F238E27FC236}">
                <a16:creationId xmlns:a16="http://schemas.microsoft.com/office/drawing/2014/main" id="{F08EC551-9664-481D-A47A-7BD7AAC4A0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48832">
            <a:off x="1563857" y="2068332"/>
            <a:ext cx="2490394" cy="2490394"/>
          </a:xfrm>
          <a:prstGeom prst="rect">
            <a:avLst/>
          </a:prstGeom>
          <a:ln>
            <a:noFill/>
          </a:ln>
          <a:effectLst>
            <a:softEdge rad="112500"/>
          </a:effectLst>
        </p:spPr>
      </p:pic>
    </p:spTree>
    <p:extLst>
      <p:ext uri="{BB962C8B-B14F-4D97-AF65-F5344CB8AC3E}">
        <p14:creationId xmlns:p14="http://schemas.microsoft.com/office/powerpoint/2010/main" val="3198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1133622"/>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76AB1F1F-B5EA-4DB4-B8FD-4319B1A1F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6660761-187B-4BAD-B88C-69DE7C583726}"/>
              </a:ext>
            </a:extLst>
          </p:cNvPr>
          <p:cNvSpPr>
            <a:spLocks noGrp="1"/>
          </p:cNvSpPr>
          <p:nvPr>
            <p:ph type="sldNum" sz="quarter" idx="12"/>
          </p:nvPr>
        </p:nvSpPr>
        <p:spPr>
          <a:xfrm>
            <a:off x="10758922" y="5812804"/>
            <a:ext cx="365760" cy="365760"/>
          </a:xfrm>
        </p:spPr>
        <p:txBody>
          <a:bodyPr/>
          <a:lstStyle/>
          <a:p>
            <a:fld id="{1AB5AD4C-9424-4EEE-80BD-5E767C3D6833}" type="slidenum">
              <a:rPr lang="en-IL" smtClean="0"/>
              <a:t>7</a:t>
            </a:fld>
            <a:endParaRPr lang="en-IL"/>
          </a:p>
        </p:txBody>
      </p:sp>
      <p:sp>
        <p:nvSpPr>
          <p:cNvPr id="6" name="Rectangle 5">
            <a:extLst>
              <a:ext uri="{FF2B5EF4-FFF2-40B4-BE49-F238E27FC236}">
                <a16:creationId xmlns:a16="http://schemas.microsoft.com/office/drawing/2014/main" id="{F82E1948-7332-4566-920E-700F78C6EF42}"/>
              </a:ext>
            </a:extLst>
          </p:cNvPr>
          <p:cNvSpPr/>
          <p:nvPr/>
        </p:nvSpPr>
        <p:spPr>
          <a:xfrm>
            <a:off x="4923087" y="480212"/>
            <a:ext cx="2345825" cy="707886"/>
          </a:xfrm>
          <a:prstGeom prst="rect">
            <a:avLst/>
          </a:prstGeom>
        </p:spPr>
        <p:txBody>
          <a:bodyPr wrap="square">
            <a:spAutoFit/>
          </a:bodyPr>
          <a:lstStyle/>
          <a:p>
            <a:r>
              <a:rPr lang="en-US" sz="4000" i="1" dirty="0">
                <a:solidFill>
                  <a:schemeClr val="bg1"/>
                </a:solidFill>
                <a:latin typeface="Calibri" panose="020F0502020204030204" pitchFamily="34" charset="0"/>
              </a:rPr>
              <a:t>MPU6050</a:t>
            </a:r>
            <a:r>
              <a:rPr lang="en-US" sz="2400" i="1" dirty="0">
                <a:solidFill>
                  <a:schemeClr val="bg1"/>
                </a:solidFill>
                <a:latin typeface="Calibri" panose="020F0502020204030204" pitchFamily="34" charset="0"/>
                <a:ea typeface="Calibri" panose="020F0502020204030204" pitchFamily="34" charset="0"/>
              </a:rPr>
              <a:t>           </a:t>
            </a:r>
            <a:endParaRPr lang="en-IL" sz="4000" i="1" dirty="0">
              <a:solidFill>
                <a:schemeClr val="bg1"/>
              </a:solidFill>
            </a:endParaRPr>
          </a:p>
        </p:txBody>
      </p:sp>
      <p:sp>
        <p:nvSpPr>
          <p:cNvPr id="7" name="Rectangle 6">
            <a:extLst>
              <a:ext uri="{FF2B5EF4-FFF2-40B4-BE49-F238E27FC236}">
                <a16:creationId xmlns:a16="http://schemas.microsoft.com/office/drawing/2014/main" id="{8C6FB4FB-219F-4D0C-941A-8D4CEA3E92DF}"/>
              </a:ext>
            </a:extLst>
          </p:cNvPr>
          <p:cNvSpPr/>
          <p:nvPr/>
        </p:nvSpPr>
        <p:spPr>
          <a:xfrm>
            <a:off x="6110940" y="1663365"/>
            <a:ext cx="5141582" cy="2308324"/>
          </a:xfrm>
          <a:prstGeom prst="rect">
            <a:avLst/>
          </a:prstGeom>
        </p:spPr>
        <p:txBody>
          <a:bodyPr wrap="square">
            <a:spAutoFit/>
          </a:bodyPr>
          <a:lstStyle/>
          <a:p>
            <a:pPr marL="342900" indent="-342900" algn="r" rtl="1">
              <a:buFont typeface="Arial" panose="020B0604020202020204" pitchFamily="34" charset="0"/>
              <a:buChar char="•"/>
            </a:pPr>
            <a:r>
              <a:rPr lang="he-IL" sz="2400" dirty="0">
                <a:solidFill>
                  <a:schemeClr val="bg1"/>
                </a:solidFill>
              </a:rPr>
              <a:t>רכיב המשלב ג'ירוסקופ 3 צירים ומד תאוצה 3 צירים.</a:t>
            </a:r>
          </a:p>
          <a:p>
            <a:pPr algn="r" rtl="1"/>
            <a:endParaRPr lang="en-US" sz="2400" dirty="0">
              <a:solidFill>
                <a:schemeClr val="bg1"/>
              </a:solidFill>
            </a:endParaRPr>
          </a:p>
          <a:p>
            <a:pPr marL="342900" indent="-342900" algn="r" rtl="1">
              <a:buFont typeface="Arial" panose="020B0604020202020204" pitchFamily="34" charset="0"/>
              <a:buChar char="•"/>
            </a:pPr>
            <a:r>
              <a:rPr lang="he-IL" sz="2400" dirty="0">
                <a:solidFill>
                  <a:schemeClr val="bg1"/>
                </a:solidFill>
              </a:rPr>
              <a:t>אמינות גבוהה.</a:t>
            </a:r>
          </a:p>
          <a:p>
            <a:pPr marL="342900" indent="-342900" algn="r" rtl="1">
              <a:buFont typeface="Arial" panose="020B0604020202020204" pitchFamily="34" charset="0"/>
              <a:buChar char="•"/>
            </a:pPr>
            <a:endParaRPr lang="he-IL" sz="2400" dirty="0">
              <a:solidFill>
                <a:schemeClr val="bg1"/>
              </a:solidFill>
            </a:endParaRPr>
          </a:p>
          <a:p>
            <a:pPr marL="342900" indent="-342900" algn="r" rtl="1">
              <a:buFont typeface="Arial" panose="020B0604020202020204" pitchFamily="34" charset="0"/>
              <a:buChar char="•"/>
            </a:pPr>
            <a:r>
              <a:rPr lang="he-IL" sz="2400" dirty="0">
                <a:solidFill>
                  <a:schemeClr val="bg1"/>
                </a:solidFill>
              </a:rPr>
              <a:t>מדידה בשלושת הצירים באותו זמן.</a:t>
            </a:r>
            <a:endParaRPr lang="en-IL" sz="2400" dirty="0">
              <a:solidFill>
                <a:schemeClr val="bg1"/>
              </a:solidFill>
            </a:endParaRPr>
          </a:p>
        </p:txBody>
      </p:sp>
      <p:sp>
        <p:nvSpPr>
          <p:cNvPr id="8" name="Rectangle 7">
            <a:extLst>
              <a:ext uri="{FF2B5EF4-FFF2-40B4-BE49-F238E27FC236}">
                <a16:creationId xmlns:a16="http://schemas.microsoft.com/office/drawing/2014/main" id="{0695E3C3-B0CB-44D7-8AA3-5E37B7108A6C}"/>
              </a:ext>
            </a:extLst>
          </p:cNvPr>
          <p:cNvSpPr/>
          <p:nvPr/>
        </p:nvSpPr>
        <p:spPr>
          <a:xfrm>
            <a:off x="1633958" y="1663365"/>
            <a:ext cx="3069221" cy="369332"/>
          </a:xfrm>
          <a:prstGeom prst="rect">
            <a:avLst/>
          </a:prstGeom>
        </p:spPr>
        <p:txBody>
          <a:bodyPr wrap="square">
            <a:spAutoFit/>
          </a:bodyPr>
          <a:lstStyle/>
          <a:p>
            <a:pPr algn="r"/>
            <a:endParaRPr lang="he-IL" dirty="0">
              <a:solidFill>
                <a:schemeClr val="bg1"/>
              </a:solidFill>
            </a:endParaRPr>
          </a:p>
        </p:txBody>
      </p:sp>
      <p:pic>
        <p:nvPicPr>
          <p:cNvPr id="5" name="Picture 4">
            <a:extLst>
              <a:ext uri="{FF2B5EF4-FFF2-40B4-BE49-F238E27FC236}">
                <a16:creationId xmlns:a16="http://schemas.microsoft.com/office/drawing/2014/main" id="{18F50689-469C-4B4A-A387-F2E42D1FF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9771" y="1482475"/>
            <a:ext cx="3069221" cy="3069221"/>
          </a:xfrm>
          <a:prstGeom prst="rect">
            <a:avLst/>
          </a:prstGeom>
          <a:ln>
            <a:noFill/>
          </a:ln>
          <a:effectLst>
            <a:softEdge rad="112500"/>
          </a:effectLst>
        </p:spPr>
      </p:pic>
    </p:spTree>
    <p:extLst>
      <p:ext uri="{BB962C8B-B14F-4D97-AF65-F5344CB8AC3E}">
        <p14:creationId xmlns:p14="http://schemas.microsoft.com/office/powerpoint/2010/main" val="292776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7" y="-166054"/>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76AB1F1F-B5EA-4DB4-B8FD-4319B1A1F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6660761-187B-4BAD-B88C-69DE7C583726}"/>
              </a:ext>
            </a:extLst>
          </p:cNvPr>
          <p:cNvSpPr>
            <a:spLocks noGrp="1"/>
          </p:cNvSpPr>
          <p:nvPr>
            <p:ph type="sldNum" sz="quarter" idx="12"/>
          </p:nvPr>
        </p:nvSpPr>
        <p:spPr>
          <a:xfrm>
            <a:off x="10758922" y="5812804"/>
            <a:ext cx="365760" cy="365760"/>
          </a:xfrm>
        </p:spPr>
        <p:txBody>
          <a:bodyPr/>
          <a:lstStyle/>
          <a:p>
            <a:fld id="{1AB5AD4C-9424-4EEE-80BD-5E767C3D6833}" type="slidenum">
              <a:rPr lang="en-IL" smtClean="0"/>
              <a:t>8</a:t>
            </a:fld>
            <a:endParaRPr lang="en-IL"/>
          </a:p>
        </p:txBody>
      </p:sp>
      <p:sp>
        <p:nvSpPr>
          <p:cNvPr id="6" name="Rectangle 5">
            <a:extLst>
              <a:ext uri="{FF2B5EF4-FFF2-40B4-BE49-F238E27FC236}">
                <a16:creationId xmlns:a16="http://schemas.microsoft.com/office/drawing/2014/main" id="{F82E1948-7332-4566-920E-700F78C6EF42}"/>
              </a:ext>
            </a:extLst>
          </p:cNvPr>
          <p:cNvSpPr/>
          <p:nvPr/>
        </p:nvSpPr>
        <p:spPr>
          <a:xfrm>
            <a:off x="5755241" y="604011"/>
            <a:ext cx="2565736" cy="707886"/>
          </a:xfrm>
          <a:prstGeom prst="rect">
            <a:avLst/>
          </a:prstGeom>
        </p:spPr>
        <p:txBody>
          <a:bodyPr wrap="square">
            <a:spAutoFit/>
          </a:bodyPr>
          <a:lstStyle/>
          <a:p>
            <a:r>
              <a:rPr lang="he-IL" sz="4000" i="1" dirty="0">
                <a:solidFill>
                  <a:schemeClr val="bg1"/>
                </a:solidFill>
                <a:latin typeface="Calibri" panose="020F0502020204030204" pitchFamily="34" charset="0"/>
                <a:ea typeface="Calibri" panose="020F0502020204030204" pitchFamily="34" charset="0"/>
              </a:rPr>
              <a:t>התוכנה</a:t>
            </a:r>
            <a:endParaRPr lang="en-IL" sz="4000" i="1" dirty="0">
              <a:solidFill>
                <a:schemeClr val="bg1"/>
              </a:solidFill>
            </a:endParaRPr>
          </a:p>
        </p:txBody>
      </p:sp>
      <p:sp>
        <p:nvSpPr>
          <p:cNvPr id="7" name="Rectangle 6">
            <a:extLst>
              <a:ext uri="{FF2B5EF4-FFF2-40B4-BE49-F238E27FC236}">
                <a16:creationId xmlns:a16="http://schemas.microsoft.com/office/drawing/2014/main" id="{8C6FB4FB-219F-4D0C-941A-8D4CEA3E92DF}"/>
              </a:ext>
            </a:extLst>
          </p:cNvPr>
          <p:cNvSpPr/>
          <p:nvPr/>
        </p:nvSpPr>
        <p:spPr>
          <a:xfrm>
            <a:off x="3186545" y="2081961"/>
            <a:ext cx="8031975" cy="2677656"/>
          </a:xfrm>
          <a:prstGeom prst="rect">
            <a:avLst/>
          </a:prstGeom>
        </p:spPr>
        <p:txBody>
          <a:bodyPr wrap="square">
            <a:spAutoFit/>
          </a:bodyPr>
          <a:lstStyle/>
          <a:p>
            <a:pPr marL="342900" indent="-342900" algn="r" rtl="1">
              <a:buFont typeface="Arial" panose="020B0604020202020204" pitchFamily="34" charset="0"/>
              <a:buChar char="•"/>
            </a:pPr>
            <a:r>
              <a:rPr lang="he-IL" sz="2400" dirty="0">
                <a:solidFill>
                  <a:schemeClr val="bg1"/>
                </a:solidFill>
              </a:rPr>
              <a:t>פותחה על </a:t>
            </a:r>
            <a:r>
              <a:rPr lang="en-US" sz="2400" dirty="0">
                <a:solidFill>
                  <a:schemeClr val="bg1"/>
                </a:solidFill>
              </a:rPr>
              <a:t>Arduino IDE</a:t>
            </a:r>
            <a:endParaRPr lang="he-IL" sz="2400" dirty="0">
              <a:solidFill>
                <a:schemeClr val="bg1"/>
              </a:solidFill>
            </a:endParaRPr>
          </a:p>
          <a:p>
            <a:pPr marL="342900" indent="-342900" algn="r" rtl="1">
              <a:buFont typeface="Arial" panose="020B0604020202020204" pitchFamily="34" charset="0"/>
              <a:buChar char="•"/>
            </a:pPr>
            <a:endParaRPr lang="he-IL" sz="2400" dirty="0">
              <a:solidFill>
                <a:schemeClr val="bg1"/>
              </a:solidFill>
            </a:endParaRPr>
          </a:p>
          <a:p>
            <a:pPr marL="342900" indent="-342900" algn="r" rtl="1">
              <a:buFont typeface="Arial" panose="020B0604020202020204" pitchFamily="34" charset="0"/>
              <a:buChar char="•"/>
            </a:pPr>
            <a:r>
              <a:rPr lang="he-IL" sz="2400" dirty="0">
                <a:solidFill>
                  <a:schemeClr val="bg1"/>
                </a:solidFill>
              </a:rPr>
              <a:t>המערכת פועלת בשני שלבים: </a:t>
            </a:r>
            <a:br>
              <a:rPr lang="en-US" sz="2400" dirty="0">
                <a:solidFill>
                  <a:schemeClr val="bg1"/>
                </a:solidFill>
              </a:rPr>
            </a:br>
            <a:endParaRPr lang="he-IL" sz="2400" dirty="0">
              <a:solidFill>
                <a:schemeClr val="bg1"/>
              </a:solidFill>
            </a:endParaRPr>
          </a:p>
          <a:p>
            <a:pPr marL="800100" lvl="1" indent="-342900" algn="r" rtl="1">
              <a:buFont typeface="Arial" panose="020B0604020202020204" pitchFamily="34" charset="0"/>
              <a:buChar char="•"/>
            </a:pPr>
            <a:r>
              <a:rPr lang="he-IL" sz="2400" dirty="0">
                <a:solidFill>
                  <a:schemeClr val="bg1"/>
                </a:solidFill>
              </a:rPr>
              <a:t>שלב האתחול המתקיים פעם אחת בתחילת עולם המערכת</a:t>
            </a:r>
            <a:br>
              <a:rPr lang="en-US" sz="2400" dirty="0">
                <a:solidFill>
                  <a:schemeClr val="bg1"/>
                </a:solidFill>
              </a:rPr>
            </a:br>
            <a:endParaRPr lang="he-IL" sz="2400" dirty="0">
              <a:solidFill>
                <a:schemeClr val="bg1"/>
              </a:solidFill>
            </a:endParaRPr>
          </a:p>
          <a:p>
            <a:pPr marL="800100" lvl="1" indent="-342900" algn="r" rtl="1">
              <a:buFont typeface="Arial" panose="020B0604020202020204" pitchFamily="34" charset="0"/>
              <a:buChar char="•"/>
            </a:pPr>
            <a:r>
              <a:rPr lang="he-IL" sz="2400" dirty="0">
                <a:solidFill>
                  <a:schemeClr val="bg1"/>
                </a:solidFill>
              </a:rPr>
              <a:t>שלב הריצה המתבצע בלולאה אינסופית לאחר שלב האתחול</a:t>
            </a:r>
          </a:p>
        </p:txBody>
      </p:sp>
      <p:sp>
        <p:nvSpPr>
          <p:cNvPr id="8" name="Rectangle 7">
            <a:extLst>
              <a:ext uri="{FF2B5EF4-FFF2-40B4-BE49-F238E27FC236}">
                <a16:creationId xmlns:a16="http://schemas.microsoft.com/office/drawing/2014/main" id="{0695E3C3-B0CB-44D7-8AA3-5E37B7108A6C}"/>
              </a:ext>
            </a:extLst>
          </p:cNvPr>
          <p:cNvSpPr/>
          <p:nvPr/>
        </p:nvSpPr>
        <p:spPr>
          <a:xfrm>
            <a:off x="1633958" y="1663365"/>
            <a:ext cx="3069221" cy="369332"/>
          </a:xfrm>
          <a:prstGeom prst="rect">
            <a:avLst/>
          </a:prstGeom>
        </p:spPr>
        <p:txBody>
          <a:bodyPr wrap="square">
            <a:spAutoFit/>
          </a:bodyPr>
          <a:lstStyle/>
          <a:p>
            <a:pPr algn="r"/>
            <a:endParaRPr lang="he-IL" dirty="0">
              <a:solidFill>
                <a:schemeClr val="bg1"/>
              </a:solidFill>
            </a:endParaRPr>
          </a:p>
        </p:txBody>
      </p:sp>
      <p:pic>
        <p:nvPicPr>
          <p:cNvPr id="1026" name="Picture 2" descr="botsolvers.com/wp-content/uploads/2020/04/Ardui...">
            <a:extLst>
              <a:ext uri="{FF2B5EF4-FFF2-40B4-BE49-F238E27FC236}">
                <a16:creationId xmlns:a16="http://schemas.microsoft.com/office/drawing/2014/main" id="{09FF13D5-DE13-A147-B3F9-2F7F1A4E40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565" y="1049021"/>
            <a:ext cx="1826690" cy="182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02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in en PPT">
            <a:extLst>
              <a:ext uri="{FF2B5EF4-FFF2-40B4-BE49-F238E27FC236}">
                <a16:creationId xmlns:a16="http://schemas.microsoft.com/office/drawing/2014/main" id="{86D84F31-E176-4550-A73F-5364619E8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77" y="-690277"/>
            <a:ext cx="12314177" cy="98513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chnion">
            <a:extLst>
              <a:ext uri="{FF2B5EF4-FFF2-40B4-BE49-F238E27FC236}">
                <a16:creationId xmlns:a16="http://schemas.microsoft.com/office/drawing/2014/main" id="{76AB1F1F-B5EA-4DB4-B8FD-4319B1A1F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9987" y="6232525"/>
            <a:ext cx="2140812"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6660761-187B-4BAD-B88C-69DE7C583726}"/>
              </a:ext>
            </a:extLst>
          </p:cNvPr>
          <p:cNvSpPr>
            <a:spLocks noGrp="1"/>
          </p:cNvSpPr>
          <p:nvPr>
            <p:ph type="sldNum" sz="quarter" idx="12"/>
          </p:nvPr>
        </p:nvSpPr>
        <p:spPr>
          <a:xfrm>
            <a:off x="10758922" y="5812804"/>
            <a:ext cx="365760" cy="365760"/>
          </a:xfrm>
        </p:spPr>
        <p:txBody>
          <a:bodyPr/>
          <a:lstStyle/>
          <a:p>
            <a:fld id="{1AB5AD4C-9424-4EEE-80BD-5E767C3D6833}" type="slidenum">
              <a:rPr lang="en-IL" smtClean="0"/>
              <a:t>9</a:t>
            </a:fld>
            <a:endParaRPr lang="en-IL"/>
          </a:p>
        </p:txBody>
      </p:sp>
      <p:sp>
        <p:nvSpPr>
          <p:cNvPr id="6" name="Rectangle 5">
            <a:extLst>
              <a:ext uri="{FF2B5EF4-FFF2-40B4-BE49-F238E27FC236}">
                <a16:creationId xmlns:a16="http://schemas.microsoft.com/office/drawing/2014/main" id="{F82E1948-7332-4566-920E-700F78C6EF42}"/>
              </a:ext>
            </a:extLst>
          </p:cNvPr>
          <p:cNvSpPr/>
          <p:nvPr/>
        </p:nvSpPr>
        <p:spPr>
          <a:xfrm>
            <a:off x="3628430" y="570896"/>
            <a:ext cx="5155351" cy="707886"/>
          </a:xfrm>
          <a:prstGeom prst="rect">
            <a:avLst/>
          </a:prstGeom>
        </p:spPr>
        <p:txBody>
          <a:bodyPr wrap="square">
            <a:spAutoFit/>
          </a:bodyPr>
          <a:lstStyle/>
          <a:p>
            <a:r>
              <a:rPr lang="he-IL" sz="4000" i="1" dirty="0">
                <a:solidFill>
                  <a:schemeClr val="bg1"/>
                </a:solidFill>
                <a:latin typeface="Calibri" panose="020F0502020204030204" pitchFamily="34" charset="0"/>
                <a:ea typeface="Calibri" panose="020F0502020204030204" pitchFamily="34" charset="0"/>
              </a:rPr>
              <a:t>התוכנה – שלב האתחול</a:t>
            </a:r>
            <a:endParaRPr lang="en-IL" sz="4000" i="1" dirty="0">
              <a:solidFill>
                <a:schemeClr val="bg1"/>
              </a:solidFill>
            </a:endParaRPr>
          </a:p>
        </p:txBody>
      </p:sp>
      <p:sp>
        <p:nvSpPr>
          <p:cNvPr id="7" name="Rectangle 6">
            <a:extLst>
              <a:ext uri="{FF2B5EF4-FFF2-40B4-BE49-F238E27FC236}">
                <a16:creationId xmlns:a16="http://schemas.microsoft.com/office/drawing/2014/main" id="{8C6FB4FB-219F-4D0C-941A-8D4CEA3E92DF}"/>
              </a:ext>
            </a:extLst>
          </p:cNvPr>
          <p:cNvSpPr/>
          <p:nvPr/>
        </p:nvSpPr>
        <p:spPr>
          <a:xfrm>
            <a:off x="3488788" y="1663365"/>
            <a:ext cx="7763734" cy="1938992"/>
          </a:xfrm>
          <a:prstGeom prst="rect">
            <a:avLst/>
          </a:prstGeom>
        </p:spPr>
        <p:txBody>
          <a:bodyPr wrap="square">
            <a:spAutoFit/>
          </a:bodyPr>
          <a:lstStyle/>
          <a:p>
            <a:pPr marL="342900" indent="-342900" algn="r" rtl="1">
              <a:buFont typeface="Arial" panose="020B0604020202020204" pitchFamily="34" charset="0"/>
              <a:buChar char="•"/>
            </a:pPr>
            <a:r>
              <a:rPr lang="he-IL" sz="2400" dirty="0">
                <a:solidFill>
                  <a:schemeClr val="bg1"/>
                </a:solidFill>
              </a:rPr>
              <a:t>הפעלת הג׳ירוסקופ</a:t>
            </a:r>
            <a:br>
              <a:rPr lang="en-US" sz="2400" dirty="0">
                <a:solidFill>
                  <a:schemeClr val="bg1"/>
                </a:solidFill>
              </a:rPr>
            </a:br>
            <a:endParaRPr lang="he-IL" sz="2400" dirty="0">
              <a:solidFill>
                <a:schemeClr val="bg1"/>
              </a:solidFill>
            </a:endParaRPr>
          </a:p>
          <a:p>
            <a:pPr marL="342900" indent="-342900" algn="r" rtl="1">
              <a:buFont typeface="Arial" panose="020B0604020202020204" pitchFamily="34" charset="0"/>
              <a:buChar char="•"/>
            </a:pPr>
            <a:r>
              <a:rPr lang="he-IL" sz="2400" dirty="0">
                <a:solidFill>
                  <a:schemeClr val="bg1"/>
                </a:solidFill>
              </a:rPr>
              <a:t>מדידת הסטייה הטבעית של רכיב הג׳ירוסקופ</a:t>
            </a:r>
          </a:p>
          <a:p>
            <a:pPr marL="342900" indent="-342900" algn="r" rtl="1">
              <a:buFont typeface="Arial" panose="020B0604020202020204" pitchFamily="34" charset="0"/>
              <a:buChar char="•"/>
            </a:pPr>
            <a:endParaRPr lang="en-US" sz="2400" dirty="0">
              <a:solidFill>
                <a:schemeClr val="bg1"/>
              </a:solidFill>
            </a:endParaRPr>
          </a:p>
          <a:p>
            <a:pPr marL="342900" indent="-342900" algn="r" rtl="1">
              <a:buFont typeface="Arial" panose="020B0604020202020204" pitchFamily="34" charset="0"/>
              <a:buChar char="•"/>
            </a:pPr>
            <a:r>
              <a:rPr lang="he-IL" sz="2400" dirty="0">
                <a:solidFill>
                  <a:schemeClr val="bg1"/>
                </a:solidFill>
              </a:rPr>
              <a:t>השמעת קול המורה על הפעלה תקינה של המערכת</a:t>
            </a:r>
            <a:endParaRPr lang="en-IL" sz="2400" dirty="0">
              <a:solidFill>
                <a:schemeClr val="bg1"/>
              </a:solidFill>
            </a:endParaRPr>
          </a:p>
        </p:txBody>
      </p:sp>
      <p:sp>
        <p:nvSpPr>
          <p:cNvPr id="8" name="Rectangle 7">
            <a:extLst>
              <a:ext uri="{FF2B5EF4-FFF2-40B4-BE49-F238E27FC236}">
                <a16:creationId xmlns:a16="http://schemas.microsoft.com/office/drawing/2014/main" id="{0695E3C3-B0CB-44D7-8AA3-5E37B7108A6C}"/>
              </a:ext>
            </a:extLst>
          </p:cNvPr>
          <p:cNvSpPr/>
          <p:nvPr/>
        </p:nvSpPr>
        <p:spPr>
          <a:xfrm>
            <a:off x="1633958" y="1663365"/>
            <a:ext cx="3069221" cy="369332"/>
          </a:xfrm>
          <a:prstGeom prst="rect">
            <a:avLst/>
          </a:prstGeom>
        </p:spPr>
        <p:txBody>
          <a:bodyPr wrap="square">
            <a:spAutoFit/>
          </a:bodyPr>
          <a:lstStyle/>
          <a:p>
            <a:pPr algn="r"/>
            <a:endParaRPr lang="he-IL" dirty="0">
              <a:solidFill>
                <a:schemeClr val="bg1"/>
              </a:solidFill>
            </a:endParaRPr>
          </a:p>
        </p:txBody>
      </p:sp>
    </p:spTree>
    <p:extLst>
      <p:ext uri="{BB962C8B-B14F-4D97-AF65-F5344CB8AC3E}">
        <p14:creationId xmlns:p14="http://schemas.microsoft.com/office/powerpoint/2010/main" val="26330689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2706</TotalTime>
  <Words>761</Words>
  <Application>Microsoft Office PowerPoint</Application>
  <PresentationFormat>Widescreen</PresentationFormat>
  <Paragraphs>146</Paragraphs>
  <Slides>20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Aharoni</vt:lpstr>
      <vt:lpstr>Arial</vt:lpstr>
      <vt:lpstr>Calibri</vt:lpstr>
      <vt:lpstr>Courier New</vt:lpstr>
      <vt:lpstr>GaN</vt:lpstr>
      <vt:lpstr>Gill Sans MT</vt:lpstr>
      <vt:lpstr>Modern Love</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Guttman, Daniel</dc:creator>
  <cp:lastModifiedBy>Guttman, Daniel</cp:lastModifiedBy>
  <cp:revision>12</cp:revision>
  <dcterms:created xsi:type="dcterms:W3CDTF">2021-03-12T22:16:35Z</dcterms:created>
  <dcterms:modified xsi:type="dcterms:W3CDTF">2021-04-10T16:15:14Z</dcterms:modified>
</cp:coreProperties>
</file>