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7"/>
  </p:notesMasterIdLst>
  <p:handoutMasterIdLst>
    <p:handoutMasterId r:id="rId68"/>
  </p:handoutMasterIdLst>
  <p:sldIdLst>
    <p:sldId id="330" r:id="rId2"/>
    <p:sldId id="347" r:id="rId3"/>
    <p:sldId id="348" r:id="rId4"/>
    <p:sldId id="349" r:id="rId5"/>
    <p:sldId id="429" r:id="rId6"/>
    <p:sldId id="352" r:id="rId7"/>
    <p:sldId id="428" r:id="rId8"/>
    <p:sldId id="350" r:id="rId9"/>
    <p:sldId id="351" r:id="rId10"/>
    <p:sldId id="411" r:id="rId11"/>
    <p:sldId id="412" r:id="rId12"/>
    <p:sldId id="353" r:id="rId13"/>
    <p:sldId id="354" r:id="rId14"/>
    <p:sldId id="356" r:id="rId15"/>
    <p:sldId id="355" r:id="rId16"/>
    <p:sldId id="393" r:id="rId17"/>
    <p:sldId id="363" r:id="rId18"/>
    <p:sldId id="364" r:id="rId19"/>
    <p:sldId id="420" r:id="rId20"/>
    <p:sldId id="408" r:id="rId21"/>
    <p:sldId id="421" r:id="rId22"/>
    <p:sldId id="366" r:id="rId23"/>
    <p:sldId id="419" r:id="rId24"/>
    <p:sldId id="413" r:id="rId25"/>
    <p:sldId id="418" r:id="rId26"/>
    <p:sldId id="403" r:id="rId27"/>
    <p:sldId id="404" r:id="rId28"/>
    <p:sldId id="367" r:id="rId29"/>
    <p:sldId id="369" r:id="rId30"/>
    <p:sldId id="424" r:id="rId31"/>
    <p:sldId id="370" r:id="rId32"/>
    <p:sldId id="425" r:id="rId33"/>
    <p:sldId id="372" r:id="rId34"/>
    <p:sldId id="371" r:id="rId35"/>
    <p:sldId id="427" r:id="rId36"/>
    <p:sldId id="373" r:id="rId37"/>
    <p:sldId id="374" r:id="rId38"/>
    <p:sldId id="375" r:id="rId39"/>
    <p:sldId id="426" r:id="rId40"/>
    <p:sldId id="377" r:id="rId41"/>
    <p:sldId id="378" r:id="rId42"/>
    <p:sldId id="379" r:id="rId43"/>
    <p:sldId id="380" r:id="rId44"/>
    <p:sldId id="381" r:id="rId45"/>
    <p:sldId id="382" r:id="rId46"/>
    <p:sldId id="422" r:id="rId47"/>
    <p:sldId id="407" r:id="rId48"/>
    <p:sldId id="384" r:id="rId49"/>
    <p:sldId id="385" r:id="rId50"/>
    <p:sldId id="394" r:id="rId51"/>
    <p:sldId id="395" r:id="rId52"/>
    <p:sldId id="396" r:id="rId53"/>
    <p:sldId id="386" r:id="rId54"/>
    <p:sldId id="398" r:id="rId55"/>
    <p:sldId id="397" r:id="rId56"/>
    <p:sldId id="389" r:id="rId57"/>
    <p:sldId id="390" r:id="rId58"/>
    <p:sldId id="391" r:id="rId59"/>
    <p:sldId id="409" r:id="rId60"/>
    <p:sldId id="400" r:id="rId61"/>
    <p:sldId id="401" r:id="rId62"/>
    <p:sldId id="402" r:id="rId63"/>
    <p:sldId id="387" r:id="rId64"/>
    <p:sldId id="392" r:id="rId65"/>
    <p:sldId id="331" r:id="rId66"/>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y Goldberg" initials="H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CCECFF"/>
    <a:srgbClr val="66CCFF"/>
    <a:srgbClr val="0099FF"/>
    <a:srgbClr val="FF0000"/>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9" autoAdjust="0"/>
    <p:restoredTop sz="94660"/>
  </p:normalViewPr>
  <p:slideViewPr>
    <p:cSldViewPr snapToGrid="0">
      <p:cViewPr varScale="1">
        <p:scale>
          <a:sx n="105" d="100"/>
          <a:sy n="105" d="100"/>
        </p:scale>
        <p:origin x="-162"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0" d="100"/>
          <a:sy n="110" d="100"/>
        </p:scale>
        <p:origin x="-830" y="86"/>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24T14:47:57.345"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F9676228-5F96-47A1-BBBE-98796D23F729}" type="slidenum">
              <a:rPr lang="en-US" altLang="en-US"/>
              <a:pPr/>
              <a:t>‹#›</a:t>
            </a:fld>
            <a:endParaRPr lang="en-US" altLang="en-US"/>
          </a:p>
        </p:txBody>
      </p:sp>
    </p:spTree>
    <p:extLst>
      <p:ext uri="{BB962C8B-B14F-4D97-AF65-F5344CB8AC3E}">
        <p14:creationId xmlns:p14="http://schemas.microsoft.com/office/powerpoint/2010/main" val="3435376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830ACB6B-D297-40C9-BE64-1D49A0793398}" type="slidenum">
              <a:rPr lang="en-US" altLang="en-US"/>
              <a:pPr/>
              <a:t>‹#›</a:t>
            </a:fld>
            <a:endParaRPr lang="en-US" altLang="en-US"/>
          </a:p>
        </p:txBody>
      </p:sp>
    </p:spTree>
    <p:extLst>
      <p:ext uri="{BB962C8B-B14F-4D97-AF65-F5344CB8AC3E}">
        <p14:creationId xmlns:p14="http://schemas.microsoft.com/office/powerpoint/2010/main" val="2249108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8556B791-75B7-4073-940E-6C174FAD5DB0}"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340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In 1998 Microsoft was challenged when it included its web browser as part of its Operating System. </a:t>
            </a:r>
          </a:p>
          <a:p>
            <a:r>
              <a:rPr lang="en-US" altLang="en-US" dirty="0">
                <a:latin typeface="Times New Roman" panose="02020603050405020304" pitchFamily="18" charset="0"/>
              </a:rPr>
              <a:t>It was viewed as an inhibitor to competition. </a:t>
            </a:r>
          </a:p>
          <a:p>
            <a:r>
              <a:rPr lang="en-US" altLang="en-US" dirty="0">
                <a:latin typeface="Times New Roman" panose="02020603050405020304" pitchFamily="18" charset="0"/>
              </a:rPr>
              <a:t>Today, both Android and </a:t>
            </a:r>
            <a:r>
              <a:rPr lang="en-US" altLang="en-US" dirty="0" err="1">
                <a:latin typeface="Times New Roman" panose="02020603050405020304" pitchFamily="18" charset="0"/>
              </a:rPr>
              <a:t>IoS</a:t>
            </a:r>
            <a:r>
              <a:rPr lang="en-US" altLang="en-US" dirty="0">
                <a:latin typeface="Times New Roman" panose="02020603050405020304" pitchFamily="18" charset="0"/>
              </a:rPr>
              <a:t> provide robust middleware frameworks that provide access to complex functionality (multimedia, database, graphics, etc.)  to application developers. </a:t>
            </a:r>
          </a:p>
        </p:txBody>
      </p:sp>
    </p:spTree>
    <p:extLst>
      <p:ext uri="{BB962C8B-B14F-4D97-AF65-F5344CB8AC3E}">
        <p14:creationId xmlns:p14="http://schemas.microsoft.com/office/powerpoint/2010/main" val="368281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ln/>
        </p:spPr>
      </p:sp>
      <p:sp>
        <p:nvSpPr>
          <p:cNvPr id="696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929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17600" y="696913"/>
            <a:ext cx="4648200" cy="3486150"/>
          </a:xfrm>
          <a:ln/>
        </p:spPr>
      </p:sp>
      <p:sp>
        <p:nvSpPr>
          <p:cNvPr id="706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33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17600" y="696913"/>
            <a:ext cx="4648200" cy="3486150"/>
          </a:xfrm>
          <a:ln/>
        </p:spPr>
      </p:sp>
      <p:sp>
        <p:nvSpPr>
          <p:cNvPr id="727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9702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9165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7924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17600" y="696913"/>
            <a:ext cx="4648200" cy="3486150"/>
          </a:xfrm>
          <a:ln/>
        </p:spPr>
      </p:sp>
      <p:sp>
        <p:nvSpPr>
          <p:cNvPr id="798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849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7600" y="696913"/>
            <a:ext cx="4648200" cy="3486150"/>
          </a:xfrm>
          <a:ln/>
        </p:spPr>
      </p:sp>
      <p:sp>
        <p:nvSpPr>
          <p:cNvPr id="829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396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dirty="0"/>
              <a:t>A </a:t>
            </a:r>
            <a:r>
              <a:rPr lang="en-US" b="1" dirty="0"/>
              <a:t>memory cache</a:t>
            </a:r>
            <a:r>
              <a:rPr lang="en-US" dirty="0"/>
              <a:t>, sometimes called a </a:t>
            </a:r>
            <a:r>
              <a:rPr lang="en-US" b="1" dirty="0"/>
              <a:t>cache</a:t>
            </a:r>
            <a:r>
              <a:rPr lang="en-US" dirty="0"/>
              <a:t> store or RAM </a:t>
            </a:r>
            <a:r>
              <a:rPr lang="en-US" b="1" dirty="0"/>
              <a:t>cache</a:t>
            </a:r>
            <a:r>
              <a:rPr lang="en-US" dirty="0"/>
              <a:t>, is a portion of </a:t>
            </a:r>
            <a:r>
              <a:rPr lang="en-US" b="1" dirty="0"/>
              <a:t>memory</a:t>
            </a:r>
            <a:r>
              <a:rPr lang="en-US" dirty="0"/>
              <a:t> made of high-speed static RAM (SRAM) instead of the slower and cheaper dynamic RAM (DRAM) </a:t>
            </a:r>
            <a:r>
              <a:rPr lang="en-US" b="1" dirty="0"/>
              <a:t>used</a:t>
            </a:r>
            <a:r>
              <a:rPr lang="en-US" dirty="0"/>
              <a:t> for main </a:t>
            </a:r>
            <a:r>
              <a:rPr lang="en-US" b="1" dirty="0"/>
              <a:t>memory</a:t>
            </a:r>
            <a:r>
              <a:rPr lang="en-US" dirty="0"/>
              <a:t>. </a:t>
            </a:r>
            <a:r>
              <a:rPr lang="en-US" b="1" dirty="0"/>
              <a:t>Memory caching</a:t>
            </a:r>
            <a:r>
              <a:rPr lang="en-US" dirty="0"/>
              <a:t> is effective because most programs access the same data or instructions over and over.</a:t>
            </a:r>
          </a:p>
          <a:p>
            <a:endParaRPr lang="en-US" altLang="en-US" dirty="0">
              <a:latin typeface="Times New Roman" panose="02020603050405020304" pitchFamily="18" charset="0"/>
            </a:endParaRPr>
          </a:p>
          <a:p>
            <a:r>
              <a:rPr lang="en-US" b="1" dirty="0"/>
              <a:t>Cache memory</a:t>
            </a:r>
            <a:r>
              <a:rPr lang="en-US" dirty="0"/>
              <a:t>, also called CPU </a:t>
            </a:r>
            <a:r>
              <a:rPr lang="en-US" b="1" dirty="0"/>
              <a:t>memory</a:t>
            </a:r>
            <a:r>
              <a:rPr lang="en-US" dirty="0"/>
              <a:t>, is random access </a:t>
            </a:r>
            <a:r>
              <a:rPr lang="en-US" b="1" dirty="0"/>
              <a:t>memory</a:t>
            </a:r>
            <a:r>
              <a:rPr lang="en-US" dirty="0"/>
              <a:t> (RAM) that a computer microprocessor can access more quickly than it can access regular RAM. This </a:t>
            </a:r>
            <a:r>
              <a:rPr lang="en-US" b="1" dirty="0"/>
              <a:t>memory</a:t>
            </a:r>
            <a:r>
              <a:rPr lang="en-US" dirty="0"/>
              <a:t> is typically integrated directly with the CPU chip or placed on a separate chip that has a separate bus interconnect with the CPU.</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3633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dirty="0"/>
              <a:t>A </a:t>
            </a:r>
            <a:r>
              <a:rPr lang="en-US" b="1" dirty="0"/>
              <a:t>memory cache</a:t>
            </a:r>
            <a:r>
              <a:rPr lang="en-US" dirty="0"/>
              <a:t>, sometimes called a </a:t>
            </a:r>
            <a:r>
              <a:rPr lang="en-US" b="1" dirty="0"/>
              <a:t>cache</a:t>
            </a:r>
            <a:r>
              <a:rPr lang="en-US" dirty="0"/>
              <a:t> store or RAM </a:t>
            </a:r>
            <a:r>
              <a:rPr lang="en-US" b="1" dirty="0"/>
              <a:t>cache</a:t>
            </a:r>
            <a:r>
              <a:rPr lang="en-US" dirty="0"/>
              <a:t>, is a portion of </a:t>
            </a:r>
            <a:r>
              <a:rPr lang="en-US" b="1" dirty="0"/>
              <a:t>memory</a:t>
            </a:r>
            <a:r>
              <a:rPr lang="en-US" dirty="0"/>
              <a:t> made of high-speed static RAM (SRAM) instead of the slower and cheaper dynamic RAM (DRAM) </a:t>
            </a:r>
            <a:r>
              <a:rPr lang="en-US" b="1" dirty="0"/>
              <a:t>used</a:t>
            </a:r>
            <a:r>
              <a:rPr lang="en-US" dirty="0"/>
              <a:t> for main </a:t>
            </a:r>
            <a:r>
              <a:rPr lang="en-US" b="1" dirty="0"/>
              <a:t>memory</a:t>
            </a:r>
            <a:r>
              <a:rPr lang="en-US" dirty="0"/>
              <a:t>. </a:t>
            </a:r>
            <a:r>
              <a:rPr lang="en-US" b="1" dirty="0"/>
              <a:t>Memory caching</a:t>
            </a:r>
            <a:r>
              <a:rPr lang="en-US" dirty="0"/>
              <a:t> is effective because most programs access the same data or instructions over and over.</a:t>
            </a:r>
          </a:p>
          <a:p>
            <a:endParaRPr lang="en-US" altLang="en-US" dirty="0">
              <a:latin typeface="Times New Roman" panose="02020603050405020304" pitchFamily="18" charset="0"/>
            </a:endParaRPr>
          </a:p>
          <a:p>
            <a:r>
              <a:rPr lang="en-US" b="1" dirty="0"/>
              <a:t>Cache memory</a:t>
            </a:r>
            <a:r>
              <a:rPr lang="en-US" dirty="0"/>
              <a:t>, also called CPU </a:t>
            </a:r>
            <a:r>
              <a:rPr lang="en-US" b="1" dirty="0"/>
              <a:t>memory</a:t>
            </a:r>
            <a:r>
              <a:rPr lang="en-US" dirty="0"/>
              <a:t>, is random access </a:t>
            </a:r>
            <a:r>
              <a:rPr lang="en-US" b="1" dirty="0"/>
              <a:t>memory</a:t>
            </a:r>
            <a:r>
              <a:rPr lang="en-US" dirty="0"/>
              <a:t> (RAM) that a computer microprocessor can access more quickly than it can access regular RAM. This </a:t>
            </a:r>
            <a:r>
              <a:rPr lang="en-US" b="1" dirty="0"/>
              <a:t>memory</a:t>
            </a:r>
            <a:r>
              <a:rPr lang="en-US" dirty="0"/>
              <a:t> is typically integrated directly with the CPU chip or placed on a separate chip that has a separate bus interconnect with the CPU.</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03686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17600" y="696913"/>
            <a:ext cx="4648200" cy="3486150"/>
          </a:xfrm>
          <a:ln/>
        </p:spPr>
      </p:sp>
      <p:sp>
        <p:nvSpPr>
          <p:cNvPr id="645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3036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9748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93868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2865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7600" y="696913"/>
            <a:ext cx="4648200" cy="3486150"/>
          </a:xfrm>
          <a:ln/>
        </p:spPr>
      </p:sp>
      <p:sp>
        <p:nvSpPr>
          <p:cNvPr id="829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2935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17600" y="696913"/>
            <a:ext cx="4648200" cy="3486150"/>
          </a:xfrm>
          <a:ln/>
        </p:spPr>
      </p:sp>
      <p:sp>
        <p:nvSpPr>
          <p:cNvPr id="839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33014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17600" y="696913"/>
            <a:ext cx="4648200" cy="3486150"/>
          </a:xfrm>
          <a:ln/>
        </p:spPr>
      </p:sp>
      <p:sp>
        <p:nvSpPr>
          <p:cNvPr id="849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Multiple processors share the computer bus, clock, memory, and peripherals.</a:t>
            </a:r>
          </a:p>
          <a:p>
            <a:endParaRPr lang="en-US" altLang="en-US" dirty="0">
              <a:latin typeface="Times New Roman" panose="02020603050405020304" pitchFamily="18" charset="0"/>
            </a:endParaRPr>
          </a:p>
          <a:p>
            <a:r>
              <a:rPr lang="en-US" altLang="en-US" dirty="0">
                <a:latin typeface="Times New Roman" panose="02020603050405020304" pitchFamily="18" charset="0"/>
              </a:rPr>
              <a:t>Graceful degradation- the ability to continue providing service proportional to the level of surviving hardware. </a:t>
            </a:r>
          </a:p>
          <a:p>
            <a:r>
              <a:rPr lang="en-US" altLang="en-US" dirty="0">
                <a:latin typeface="Times New Roman" panose="02020603050405020304" pitchFamily="18" charset="0"/>
              </a:rPr>
              <a:t>Fault tolerance requires a mechanism </a:t>
            </a:r>
            <a:r>
              <a:rPr lang="en-US" altLang="en-US" dirty="0" err="1">
                <a:latin typeface="Times New Roman" panose="02020603050405020304" pitchFamily="18" charset="0"/>
              </a:rPr>
              <a:t>tro</a:t>
            </a:r>
            <a:r>
              <a:rPr lang="en-US" altLang="en-US" dirty="0">
                <a:latin typeface="Times New Roman" panose="02020603050405020304" pitchFamily="18" charset="0"/>
              </a:rPr>
              <a:t> allow the failure to be detected, diagnosed, and, if possible, corrected. </a:t>
            </a:r>
          </a:p>
          <a:p>
            <a:r>
              <a:rPr lang="en-US" dirty="0"/>
              <a:t>The HP </a:t>
            </a:r>
            <a:r>
              <a:rPr lang="en-US" dirty="0" err="1"/>
              <a:t>NonStop</a:t>
            </a:r>
            <a:r>
              <a:rPr lang="en-US" dirty="0"/>
              <a:t> (formerly Tandem) system uses both hardware and software duplication to ensure continued operation despite faults. The system consists of multiple pairs of CPUs, working in lockstep. Both processors in the pair execute each instruction and compare the results. If the results differ, then one CPU of the pair is at fault, and both are halted. The process that was being executed is then moved to another pair of CPUs, and the instruction that failed is restarted. This solution is expensive, since it involves special hardware and considerable hardware duplication.</a:t>
            </a:r>
          </a:p>
          <a:p>
            <a:endParaRPr lang="en-US" dirty="0"/>
          </a:p>
          <a:p>
            <a:r>
              <a:rPr lang="en-US" dirty="0"/>
              <a:t>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45241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8676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9953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5840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2621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17600" y="696913"/>
            <a:ext cx="4648200" cy="3486150"/>
          </a:xfrm>
          <a:ln/>
        </p:spPr>
      </p:sp>
      <p:sp>
        <p:nvSpPr>
          <p:cNvPr id="655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0513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1686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1686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17600" y="696913"/>
            <a:ext cx="4648200" cy="3486150"/>
          </a:xfrm>
          <a:ln/>
        </p:spPr>
      </p:sp>
      <p:sp>
        <p:nvSpPr>
          <p:cNvPr id="890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64627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17600" y="696913"/>
            <a:ext cx="4648200" cy="3486150"/>
          </a:xfrm>
          <a:ln/>
        </p:spPr>
      </p:sp>
      <p:sp>
        <p:nvSpPr>
          <p:cNvPr id="901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49122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17600" y="696913"/>
            <a:ext cx="4648200" cy="3486150"/>
          </a:xfrm>
          <a:ln/>
        </p:spPr>
      </p:sp>
      <p:sp>
        <p:nvSpPr>
          <p:cNvPr id="911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9990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34122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17600" y="696913"/>
            <a:ext cx="4648200" cy="3486150"/>
          </a:xfrm>
          <a:ln/>
        </p:spPr>
      </p:sp>
      <p:sp>
        <p:nvSpPr>
          <p:cNvPr id="942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0472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7600" y="696913"/>
            <a:ext cx="4648200" cy="3486150"/>
          </a:xfrm>
          <a:ln/>
        </p:spPr>
      </p:sp>
      <p:sp>
        <p:nvSpPr>
          <p:cNvPr id="952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8032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17600" y="696913"/>
            <a:ext cx="4648200" cy="3486150"/>
          </a:xfrm>
          <a:ln/>
        </p:spPr>
      </p:sp>
      <p:sp>
        <p:nvSpPr>
          <p:cNvPr id="962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5906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17600" y="696913"/>
            <a:ext cx="4648200" cy="3486150"/>
          </a:xfrm>
          <a:ln/>
        </p:spPr>
      </p:sp>
      <p:sp>
        <p:nvSpPr>
          <p:cNvPr id="972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762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17600" y="696913"/>
            <a:ext cx="4648200" cy="3486150"/>
          </a:xfrm>
          <a:ln/>
        </p:spPr>
      </p:sp>
      <p:sp>
        <p:nvSpPr>
          <p:cNvPr id="665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20633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17600" y="696913"/>
            <a:ext cx="4648200" cy="3486150"/>
          </a:xfrm>
          <a:ln/>
        </p:spPr>
      </p:sp>
      <p:sp>
        <p:nvSpPr>
          <p:cNvPr id="983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1987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17600" y="696913"/>
            <a:ext cx="4648200" cy="3486150"/>
          </a:xfrm>
          <a:ln/>
        </p:spPr>
      </p:sp>
      <p:sp>
        <p:nvSpPr>
          <p:cNvPr id="993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3543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826778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17600" y="696913"/>
            <a:ext cx="4648200" cy="3486150"/>
          </a:xfrm>
          <a:ln/>
        </p:spPr>
      </p:sp>
      <p:sp>
        <p:nvSpPr>
          <p:cNvPr id="1003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57309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17600" y="696913"/>
            <a:ext cx="4648200" cy="3486150"/>
          </a:xfrm>
          <a:ln/>
        </p:spPr>
      </p:sp>
      <p:sp>
        <p:nvSpPr>
          <p:cNvPr id="10137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137690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17600" y="696913"/>
            <a:ext cx="4648200" cy="3486150"/>
          </a:xfrm>
          <a:ln/>
        </p:spPr>
      </p:sp>
      <p:sp>
        <p:nvSpPr>
          <p:cNvPr id="1024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0033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17600" y="696913"/>
            <a:ext cx="4648200" cy="3486150"/>
          </a:xfrm>
          <a:ln/>
        </p:spPr>
      </p:sp>
      <p:sp>
        <p:nvSpPr>
          <p:cNvPr id="1034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3592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1117600" y="696913"/>
            <a:ext cx="4648200" cy="3486150"/>
          </a:xfrm>
          <a:ln/>
        </p:spPr>
      </p:sp>
      <p:sp>
        <p:nvSpPr>
          <p:cNvPr id="1044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5161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17600" y="696913"/>
            <a:ext cx="4648200" cy="3486150"/>
          </a:xfrm>
          <a:ln/>
        </p:spPr>
      </p:sp>
      <p:sp>
        <p:nvSpPr>
          <p:cNvPr id="1054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71707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17600" y="696913"/>
            <a:ext cx="4648200" cy="3486150"/>
          </a:xfrm>
          <a:ln/>
        </p:spPr>
      </p:sp>
      <p:sp>
        <p:nvSpPr>
          <p:cNvPr id="1064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4712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17600" y="696913"/>
            <a:ext cx="4648200" cy="3486150"/>
          </a:xfrm>
          <a:ln/>
        </p:spPr>
      </p:sp>
      <p:sp>
        <p:nvSpPr>
          <p:cNvPr id="665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206333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17600" y="696913"/>
            <a:ext cx="4648200" cy="3486150"/>
          </a:xfrm>
          <a:ln/>
        </p:spPr>
      </p:sp>
      <p:sp>
        <p:nvSpPr>
          <p:cNvPr id="10752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1626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1117600" y="696913"/>
            <a:ext cx="4648200" cy="3486150"/>
          </a:xfrm>
          <a:ln/>
        </p:spPr>
      </p:sp>
      <p:sp>
        <p:nvSpPr>
          <p:cNvPr id="1085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38361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17600" y="696913"/>
            <a:ext cx="4648200" cy="3486150"/>
          </a:xfrm>
          <a:ln/>
        </p:spPr>
      </p:sp>
      <p:sp>
        <p:nvSpPr>
          <p:cNvPr id="1095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83797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17600" y="696913"/>
            <a:ext cx="4648200" cy="3486150"/>
          </a:xfrm>
          <a:ln/>
        </p:spPr>
      </p:sp>
      <p:sp>
        <p:nvSpPr>
          <p:cNvPr id="1105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15487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itchFamily="34" charset="-128"/>
              </a:defRPr>
            </a:lvl1pPr>
            <a:lvl2pPr marL="742950" indent="-285750" defTabSz="923925">
              <a:defRPr>
                <a:solidFill>
                  <a:schemeClr val="tx1"/>
                </a:solidFill>
                <a:latin typeface="Verdana" panose="020B0604030504040204" pitchFamily="34" charset="0"/>
                <a:ea typeface="MS PGothic" pitchFamily="34" charset="-128"/>
              </a:defRPr>
            </a:lvl2pPr>
            <a:lvl3pPr marL="1143000" indent="-228600" defTabSz="923925">
              <a:defRPr>
                <a:solidFill>
                  <a:schemeClr val="tx1"/>
                </a:solidFill>
                <a:latin typeface="Verdana" panose="020B0604030504040204" pitchFamily="34" charset="0"/>
                <a:ea typeface="MS PGothic" pitchFamily="34" charset="-128"/>
              </a:defRPr>
            </a:lvl3pPr>
            <a:lvl4pPr marL="1600200" indent="-228600" defTabSz="923925">
              <a:defRPr>
                <a:solidFill>
                  <a:schemeClr val="tx1"/>
                </a:solidFill>
                <a:latin typeface="Verdana" panose="020B0604030504040204" pitchFamily="34" charset="0"/>
                <a:ea typeface="MS PGothic" pitchFamily="34" charset="-128"/>
              </a:defRPr>
            </a:lvl4pPr>
            <a:lvl5pPr marL="2057400" indent="-228600" defTabSz="923925">
              <a:defRPr>
                <a:solidFill>
                  <a:schemeClr val="tx1"/>
                </a:solidFill>
                <a:latin typeface="Verdana" panose="020B0604030504040204"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fld id="{7B2F5338-FB24-4740-BCA9-A23B74DF73AB}"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314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17600" y="696913"/>
            <a:ext cx="4648200" cy="3486150"/>
          </a:xfrm>
          <a:ln/>
        </p:spPr>
      </p:sp>
      <p:sp>
        <p:nvSpPr>
          <p:cNvPr id="901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49122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17600" y="696913"/>
            <a:ext cx="4648200" cy="3486150"/>
          </a:xfrm>
          <a:ln/>
        </p:spPr>
      </p:sp>
      <p:sp>
        <p:nvSpPr>
          <p:cNvPr id="675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12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503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7408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w="9525">
            <a:noFill/>
            <a:miter lim="800000"/>
            <a:headEnd/>
            <a:tailEnd/>
          </a:ln>
          <a:effectLst/>
        </p:spPr>
        <p:txBody>
          <a:bodyPr wrap="none">
            <a:spAutoFit/>
          </a:bodyPr>
          <a:lstStyle/>
          <a:p>
            <a:pPr>
              <a:spcBef>
                <a:spcPct val="50000"/>
              </a:spcBef>
              <a:defRPr/>
            </a:pPr>
            <a:r>
              <a:rPr lang="en-US" sz="1000" b="1" dirty="0">
                <a:solidFill>
                  <a:srgbClr val="336699"/>
                </a:solidFill>
                <a:latin typeface="Helvetica" pitchFamily="-84" charset="0"/>
              </a:rPr>
              <a:t>Operating System Concepts – 9</a:t>
            </a:r>
            <a:r>
              <a:rPr lang="en-US" sz="1000" b="1" baseline="30000" dirty="0">
                <a:solidFill>
                  <a:srgbClr val="336699"/>
                </a:solidFill>
                <a:latin typeface="Helvetica" pitchFamily="-84" charset="0"/>
              </a:rPr>
              <a:t>th</a:t>
            </a:r>
            <a:r>
              <a:rPr lang="en-US" sz="1000" b="1" dirty="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a:defRPr/>
            </a:pPr>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90345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12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32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33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822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71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218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37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46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003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881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pPr algn="ctr">
              <a:spcBef>
                <a:spcPct val="50000"/>
              </a:spcBef>
            </a:pPr>
            <a:r>
              <a:rPr lang="en-US" altLang="en-US" sz="1000" b="1">
                <a:solidFill>
                  <a:srgbClr val="006699"/>
                </a:solidFill>
                <a:latin typeface="Helvetica" panose="020B0604020202020204" pitchFamily="34" charset="0"/>
              </a:rPr>
              <a:t>1.</a:t>
            </a:r>
            <a:fld id="{2C85C101-860E-47DE-9BDC-E8D2A9D096B7}"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84" charset="0"/>
              </a:rPr>
              <a:t>Silberschatz, Galvin and Gagne ©2013</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84" charset="0"/>
              </a:rPr>
              <a:t>Operating System Concepts – 9</a:t>
            </a:r>
            <a:r>
              <a:rPr lang="en-US" sz="1000" b="1" baseline="30000">
                <a:solidFill>
                  <a:srgbClr val="006699"/>
                </a:solidFill>
                <a:latin typeface="Helvetica" pitchFamily="-84" charset="0"/>
              </a:rPr>
              <a:t>th</a:t>
            </a:r>
            <a:r>
              <a:rPr lang="en-US" sz="1000" b="1">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gif"/></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844550" y="2729549"/>
            <a:ext cx="7780835" cy="113276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w="9525" cap="flat" cmpd="sng" algn="ctr">
            <a:solidFill>
              <a:schemeClr val="accent5">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3" name="TextBox 12"/>
          <p:cNvSpPr txBox="1"/>
          <p:nvPr/>
        </p:nvSpPr>
        <p:spPr>
          <a:xfrm>
            <a:off x="1021974" y="2792905"/>
            <a:ext cx="1548211" cy="276999"/>
          </a:xfrm>
          <a:prstGeom prst="rect">
            <a:avLst/>
          </a:prstGeom>
          <a:noFill/>
          <a:ln>
            <a:noFill/>
          </a:ln>
        </p:spPr>
        <p:txBody>
          <a:bodyPr wrap="square" rtlCol="0">
            <a:spAutoFit/>
          </a:bodyPr>
          <a:lstStyle/>
          <a:p>
            <a:pPr algn="ctr"/>
            <a:r>
              <a:rPr lang="en-US" sz="1200" dirty="0"/>
              <a:t>Web Browser!!</a:t>
            </a:r>
          </a:p>
        </p:txBody>
      </p:sp>
      <p:sp>
        <p:nvSpPr>
          <p:cNvPr id="18" name="TextBox 17"/>
          <p:cNvSpPr txBox="1"/>
          <p:nvPr/>
        </p:nvSpPr>
        <p:spPr>
          <a:xfrm>
            <a:off x="2490570" y="2808825"/>
            <a:ext cx="1296537" cy="276999"/>
          </a:xfrm>
          <a:prstGeom prst="rect">
            <a:avLst/>
          </a:prstGeom>
          <a:noFill/>
          <a:ln>
            <a:noFill/>
          </a:ln>
        </p:spPr>
        <p:txBody>
          <a:bodyPr wrap="square" rtlCol="0">
            <a:spAutoFit/>
          </a:bodyPr>
          <a:lstStyle/>
          <a:p>
            <a:pPr algn="ctr"/>
            <a:r>
              <a:rPr lang="en-US" sz="1200" dirty="0"/>
              <a:t>Text Editor</a:t>
            </a:r>
          </a:p>
        </p:txBody>
      </p:sp>
      <p:sp>
        <p:nvSpPr>
          <p:cNvPr id="19" name="TextBox 18"/>
          <p:cNvSpPr txBox="1"/>
          <p:nvPr/>
        </p:nvSpPr>
        <p:spPr>
          <a:xfrm>
            <a:off x="4062336" y="2824745"/>
            <a:ext cx="1296537" cy="276999"/>
          </a:xfrm>
          <a:prstGeom prst="rect">
            <a:avLst/>
          </a:prstGeom>
          <a:noFill/>
          <a:ln>
            <a:noFill/>
          </a:ln>
        </p:spPr>
        <p:txBody>
          <a:bodyPr wrap="square" rtlCol="0">
            <a:spAutoFit/>
          </a:bodyPr>
          <a:lstStyle/>
          <a:p>
            <a:pPr algn="ctr"/>
            <a:r>
              <a:rPr lang="en-US" sz="1200" dirty="0"/>
              <a:t>Photo Editor</a:t>
            </a:r>
          </a:p>
        </p:txBody>
      </p:sp>
      <p:sp>
        <p:nvSpPr>
          <p:cNvPr id="20" name="TextBox 19"/>
          <p:cNvSpPr txBox="1"/>
          <p:nvPr/>
        </p:nvSpPr>
        <p:spPr>
          <a:xfrm>
            <a:off x="6673894" y="2788355"/>
            <a:ext cx="1296537" cy="276999"/>
          </a:xfrm>
          <a:prstGeom prst="rect">
            <a:avLst/>
          </a:prstGeom>
          <a:noFill/>
          <a:ln>
            <a:noFill/>
          </a:ln>
        </p:spPr>
        <p:txBody>
          <a:bodyPr wrap="square" rtlCol="0">
            <a:spAutoFit/>
          </a:bodyPr>
          <a:lstStyle/>
          <a:p>
            <a:pPr algn="ctr"/>
            <a:r>
              <a:rPr lang="en-US" sz="1200" dirty="0"/>
              <a:t>Database</a:t>
            </a:r>
          </a:p>
        </p:txBody>
      </p:sp>
      <p:sp>
        <p:nvSpPr>
          <p:cNvPr id="14" name="TextBox 13"/>
          <p:cNvSpPr txBox="1"/>
          <p:nvPr/>
        </p:nvSpPr>
        <p:spPr>
          <a:xfrm>
            <a:off x="2324525" y="3302755"/>
            <a:ext cx="4908787" cy="369332"/>
          </a:xfrm>
          <a:prstGeom prst="rect">
            <a:avLst/>
          </a:prstGeom>
          <a:noFill/>
          <a:ln>
            <a:noFill/>
          </a:ln>
        </p:spPr>
        <p:txBody>
          <a:bodyPr wrap="square" rtlCol="0">
            <a:spAutoFit/>
          </a:bodyPr>
          <a:lstStyle/>
          <a:p>
            <a:pPr algn="ctr"/>
            <a:r>
              <a:rPr lang="en-US" dirty="0"/>
              <a:t>System and Application Programs</a:t>
            </a:r>
          </a:p>
        </p:txBody>
      </p:sp>
      <p:sp>
        <p:nvSpPr>
          <p:cNvPr id="8194" name="Rectangle 2"/>
          <p:cNvSpPr>
            <a:spLocks noGrp="1" noChangeArrowheads="1"/>
          </p:cNvSpPr>
          <p:nvPr>
            <p:ph type="title" idx="4294967295"/>
          </p:nvPr>
        </p:nvSpPr>
        <p:spPr>
          <a:xfrm>
            <a:off x="844550" y="120650"/>
            <a:ext cx="8229600" cy="576263"/>
          </a:xfrm>
        </p:spPr>
        <p:txBody>
          <a:bodyPr/>
          <a:lstStyle/>
          <a:p>
            <a:pPr eaLnBrk="1" hangingPunct="1"/>
            <a:r>
              <a:rPr lang="en-US" altLang="en-US" sz="2800"/>
              <a:t>Four Components of a Computer System</a:t>
            </a:r>
          </a:p>
        </p:txBody>
      </p:sp>
      <p:sp>
        <p:nvSpPr>
          <p:cNvPr id="16" name="Rectangle 15"/>
          <p:cNvSpPr/>
          <p:nvPr/>
        </p:nvSpPr>
        <p:spPr bwMode="auto">
          <a:xfrm>
            <a:off x="2324525" y="3672087"/>
            <a:ext cx="4594890" cy="1434758"/>
          </a:xfrm>
          <a:prstGeom prst="rect">
            <a:avLst/>
          </a:pr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OPERATING SYSTEM</a:t>
            </a:r>
          </a:p>
        </p:txBody>
      </p:sp>
      <p:grpSp>
        <p:nvGrpSpPr>
          <p:cNvPr id="4" name="Group 3"/>
          <p:cNvGrpSpPr/>
          <p:nvPr/>
        </p:nvGrpSpPr>
        <p:grpSpPr>
          <a:xfrm>
            <a:off x="1228299" y="1796954"/>
            <a:ext cx="6569408" cy="727882"/>
            <a:chOff x="1228299" y="1796954"/>
            <a:chExt cx="6569408" cy="727882"/>
          </a:xfrm>
        </p:grpSpPr>
        <p:sp>
          <p:nvSpPr>
            <p:cNvPr id="2" name="Rectangle 1"/>
            <p:cNvSpPr/>
            <p:nvPr/>
          </p:nvSpPr>
          <p:spPr bwMode="auto">
            <a:xfrm>
              <a:off x="1228299" y="180150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User 1</a:t>
              </a:r>
            </a:p>
          </p:txBody>
        </p:sp>
        <p:sp>
          <p:nvSpPr>
            <p:cNvPr id="5" name="Rectangle 4"/>
            <p:cNvSpPr/>
            <p:nvPr/>
          </p:nvSpPr>
          <p:spPr bwMode="auto">
            <a:xfrm>
              <a:off x="2652073" y="180150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User 2	</a:t>
              </a:r>
            </a:p>
          </p:txBody>
        </p:sp>
        <p:sp>
          <p:nvSpPr>
            <p:cNvPr id="6" name="Rectangle 5"/>
            <p:cNvSpPr/>
            <p:nvPr/>
          </p:nvSpPr>
          <p:spPr bwMode="auto">
            <a:xfrm>
              <a:off x="4233224" y="179695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charset="0"/>
                </a:rPr>
                <a:t>User 3	</a:t>
              </a:r>
              <a:endParaRPr kumimoji="0" lang="en-US" sz="1800" b="0" i="0" u="none" strike="noStrike" cap="none" normalizeH="0" baseline="0" dirty="0">
                <a:ln>
                  <a:noFill/>
                </a:ln>
                <a:solidFill>
                  <a:schemeClr val="tx1"/>
                </a:solidFill>
                <a:effectLst/>
                <a:latin typeface="Verdana" charset="0"/>
              </a:endParaRPr>
            </a:p>
          </p:txBody>
        </p:sp>
        <p:sp>
          <p:nvSpPr>
            <p:cNvPr id="7" name="Rectangle 6"/>
            <p:cNvSpPr/>
            <p:nvPr/>
          </p:nvSpPr>
          <p:spPr bwMode="auto">
            <a:xfrm>
              <a:off x="6678591" y="179695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User </a:t>
              </a:r>
              <a:r>
                <a:rPr kumimoji="0" lang="en-US" sz="1800" b="0" i="1" u="none" strike="noStrike" cap="none" normalizeH="0" baseline="0" dirty="0">
                  <a:ln>
                    <a:noFill/>
                  </a:ln>
                  <a:solidFill>
                    <a:schemeClr val="tx1"/>
                  </a:solidFill>
                  <a:effectLst/>
                  <a:latin typeface="Verdana" charset="0"/>
                </a:rPr>
                <a:t>n</a:t>
              </a:r>
            </a:p>
          </p:txBody>
        </p:sp>
        <p:sp>
          <p:nvSpPr>
            <p:cNvPr id="3" name="TextBox 2"/>
            <p:cNvSpPr txBox="1"/>
            <p:nvPr/>
          </p:nvSpPr>
          <p:spPr>
            <a:xfrm>
              <a:off x="5622878" y="1815149"/>
              <a:ext cx="736979" cy="646331"/>
            </a:xfrm>
            <a:prstGeom prst="rect">
              <a:avLst/>
            </a:prstGeom>
            <a:noFill/>
          </p:spPr>
          <p:txBody>
            <a:bodyPr wrap="square" rtlCol="0">
              <a:spAutoFit/>
            </a:bodyPr>
            <a:lstStyle/>
            <a:p>
              <a:r>
                <a:rPr lang="en-US" sz="3600" dirty="0"/>
                <a:t>…</a:t>
              </a:r>
            </a:p>
          </p:txBody>
        </p:sp>
      </p:grpSp>
      <p:grpSp>
        <p:nvGrpSpPr>
          <p:cNvPr id="10" name="Group 9"/>
          <p:cNvGrpSpPr/>
          <p:nvPr/>
        </p:nvGrpSpPr>
        <p:grpSpPr>
          <a:xfrm>
            <a:off x="3002507" y="4708478"/>
            <a:ext cx="3248168" cy="1241946"/>
            <a:chOff x="3002507" y="4708478"/>
            <a:chExt cx="3248168" cy="1241946"/>
          </a:xfrm>
        </p:grpSpPr>
        <p:sp>
          <p:nvSpPr>
            <p:cNvPr id="8" name="Rectangle 7"/>
            <p:cNvSpPr/>
            <p:nvPr/>
          </p:nvSpPr>
          <p:spPr bwMode="auto">
            <a:xfrm>
              <a:off x="3002507" y="4708478"/>
              <a:ext cx="3248168" cy="1241946"/>
            </a:xfrm>
            <a:prstGeom prst="rect">
              <a:avLst/>
            </a:prstGeom>
            <a:solidFill>
              <a:srgbClr val="66CCFF"/>
            </a:soli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Verdana" charset="0"/>
                </a:rPr>
                <a:t>COMPUTER HARDWARE</a:t>
              </a:r>
              <a:endParaRPr kumimoji="0" lang="en-US" sz="1800" b="0" i="0" u="none" strike="noStrike" cap="none" normalizeH="0" baseline="0" dirty="0">
                <a:ln>
                  <a:noFill/>
                </a:ln>
                <a:solidFill>
                  <a:schemeClr val="tx1"/>
                </a:solidFill>
                <a:effectLst/>
                <a:latin typeface="Verdana" charset="0"/>
              </a:endParaRPr>
            </a:p>
          </p:txBody>
        </p:sp>
        <p:grpSp>
          <p:nvGrpSpPr>
            <p:cNvPr id="9" name="Group 8"/>
            <p:cNvGrpSpPr/>
            <p:nvPr/>
          </p:nvGrpSpPr>
          <p:grpSpPr>
            <a:xfrm>
              <a:off x="3211631" y="5097363"/>
              <a:ext cx="2660819" cy="798469"/>
              <a:chOff x="3211631" y="5097363"/>
              <a:chExt cx="2660819" cy="798469"/>
            </a:xfrm>
          </p:grpSpPr>
          <p:pic>
            <p:nvPicPr>
              <p:cNvPr id="125954" name="Picture 2" descr="https://tse1.mm.bing.net/th?&amp;id=OIP.M690c6797a19e42dc93af87a97596c349H0&amp;w=299&amp;h=290&amp;c=0&amp;pid=1.9&amp;rs=0&amp;p=0&amp;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631" y="5097363"/>
                <a:ext cx="823249" cy="798469"/>
              </a:xfrm>
              <a:prstGeom prst="rect">
                <a:avLst/>
              </a:prstGeom>
              <a:noFill/>
              <a:extLst>
                <a:ext uri="{909E8E84-426E-40DD-AFC4-6F175D3DCCD1}">
                  <a14:hiddenFill xmlns:a14="http://schemas.microsoft.com/office/drawing/2010/main">
                    <a:solidFill>
                      <a:srgbClr val="FFFFFF"/>
                    </a:solidFill>
                  </a14:hiddenFill>
                </a:ext>
              </a:extLst>
            </p:spPr>
          </p:pic>
          <p:pic>
            <p:nvPicPr>
              <p:cNvPr id="125956" name="Picture 4" descr="https://tse1.mm.bing.net/th?&amp;id=OIP.M48fd16a9e03136793b77e1b9b7f7a7d7H0&amp;w=273&amp;h=300&amp;c=0&amp;pid=1.9&amp;rs=0&amp;p=0&amp;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472" y="5106845"/>
                <a:ext cx="717978" cy="78898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32733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844550" y="2729549"/>
            <a:ext cx="7780835" cy="113276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w="9525" cap="flat" cmpd="sng" algn="ctr">
            <a:solidFill>
              <a:schemeClr val="accent5">
                <a:lumMod val="7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8" name="TextBox 17"/>
          <p:cNvSpPr txBox="1"/>
          <p:nvPr/>
        </p:nvSpPr>
        <p:spPr>
          <a:xfrm>
            <a:off x="2490570" y="2808825"/>
            <a:ext cx="1296537" cy="276999"/>
          </a:xfrm>
          <a:prstGeom prst="rect">
            <a:avLst/>
          </a:prstGeom>
          <a:noFill/>
          <a:ln>
            <a:noFill/>
          </a:ln>
        </p:spPr>
        <p:txBody>
          <a:bodyPr wrap="square" rtlCol="0">
            <a:spAutoFit/>
          </a:bodyPr>
          <a:lstStyle/>
          <a:p>
            <a:pPr algn="ctr"/>
            <a:r>
              <a:rPr lang="en-US" sz="1200" dirty="0"/>
              <a:t>Text Editor</a:t>
            </a:r>
          </a:p>
        </p:txBody>
      </p:sp>
      <p:sp>
        <p:nvSpPr>
          <p:cNvPr id="19" name="TextBox 18"/>
          <p:cNvSpPr txBox="1"/>
          <p:nvPr/>
        </p:nvSpPr>
        <p:spPr>
          <a:xfrm>
            <a:off x="4062336" y="2824745"/>
            <a:ext cx="1296537" cy="276999"/>
          </a:xfrm>
          <a:prstGeom prst="rect">
            <a:avLst/>
          </a:prstGeom>
          <a:noFill/>
          <a:ln>
            <a:noFill/>
          </a:ln>
        </p:spPr>
        <p:txBody>
          <a:bodyPr wrap="square" rtlCol="0">
            <a:spAutoFit/>
          </a:bodyPr>
          <a:lstStyle/>
          <a:p>
            <a:pPr algn="ctr"/>
            <a:r>
              <a:rPr lang="en-US" sz="1200" dirty="0"/>
              <a:t>Photo Editor</a:t>
            </a:r>
          </a:p>
        </p:txBody>
      </p:sp>
      <p:sp>
        <p:nvSpPr>
          <p:cNvPr id="20" name="TextBox 19"/>
          <p:cNvSpPr txBox="1"/>
          <p:nvPr/>
        </p:nvSpPr>
        <p:spPr>
          <a:xfrm>
            <a:off x="6673894" y="2788355"/>
            <a:ext cx="1296537" cy="276999"/>
          </a:xfrm>
          <a:prstGeom prst="rect">
            <a:avLst/>
          </a:prstGeom>
          <a:noFill/>
          <a:ln>
            <a:noFill/>
          </a:ln>
        </p:spPr>
        <p:txBody>
          <a:bodyPr wrap="square" rtlCol="0">
            <a:spAutoFit/>
          </a:bodyPr>
          <a:lstStyle/>
          <a:p>
            <a:pPr algn="ctr"/>
            <a:r>
              <a:rPr lang="en-US" sz="1200" dirty="0"/>
              <a:t>Database</a:t>
            </a:r>
          </a:p>
        </p:txBody>
      </p:sp>
      <p:sp>
        <p:nvSpPr>
          <p:cNvPr id="8194" name="Rectangle 2"/>
          <p:cNvSpPr>
            <a:spLocks noGrp="1" noChangeArrowheads="1"/>
          </p:cNvSpPr>
          <p:nvPr>
            <p:ph type="title" idx="4294967295"/>
          </p:nvPr>
        </p:nvSpPr>
        <p:spPr>
          <a:xfrm>
            <a:off x="844550" y="120650"/>
            <a:ext cx="8229600" cy="576263"/>
          </a:xfrm>
        </p:spPr>
        <p:txBody>
          <a:bodyPr/>
          <a:lstStyle/>
          <a:p>
            <a:pPr eaLnBrk="1" hangingPunct="1"/>
            <a:r>
              <a:rPr lang="en-US" altLang="en-US" sz="2800" dirty="0"/>
              <a:t>An Operating System as a Market Barrier?</a:t>
            </a:r>
          </a:p>
        </p:txBody>
      </p:sp>
      <p:grpSp>
        <p:nvGrpSpPr>
          <p:cNvPr id="4" name="Group 3"/>
          <p:cNvGrpSpPr/>
          <p:nvPr/>
        </p:nvGrpSpPr>
        <p:grpSpPr>
          <a:xfrm>
            <a:off x="1228299" y="1796954"/>
            <a:ext cx="6569408" cy="727882"/>
            <a:chOff x="1228299" y="1796954"/>
            <a:chExt cx="6569408" cy="727882"/>
          </a:xfrm>
        </p:grpSpPr>
        <p:sp>
          <p:nvSpPr>
            <p:cNvPr id="2" name="Rectangle 1"/>
            <p:cNvSpPr/>
            <p:nvPr/>
          </p:nvSpPr>
          <p:spPr bwMode="auto">
            <a:xfrm>
              <a:off x="1228299" y="180150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User 1</a:t>
              </a:r>
            </a:p>
          </p:txBody>
        </p:sp>
        <p:sp>
          <p:nvSpPr>
            <p:cNvPr id="5" name="Rectangle 4"/>
            <p:cNvSpPr/>
            <p:nvPr/>
          </p:nvSpPr>
          <p:spPr bwMode="auto">
            <a:xfrm>
              <a:off x="2652073" y="180150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User 2	</a:t>
              </a:r>
            </a:p>
          </p:txBody>
        </p:sp>
        <p:sp>
          <p:nvSpPr>
            <p:cNvPr id="6" name="Rectangle 5"/>
            <p:cNvSpPr/>
            <p:nvPr/>
          </p:nvSpPr>
          <p:spPr bwMode="auto">
            <a:xfrm>
              <a:off x="4233224" y="179695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Verdana" charset="0"/>
                </a:rPr>
                <a:t>User 3	</a:t>
              </a:r>
              <a:endParaRPr kumimoji="0" lang="en-US" sz="1800" b="0" i="0" u="none" strike="noStrike" cap="none" normalizeH="0" baseline="0" dirty="0">
                <a:ln>
                  <a:noFill/>
                </a:ln>
                <a:solidFill>
                  <a:schemeClr val="tx1"/>
                </a:solidFill>
                <a:effectLst/>
                <a:latin typeface="Verdana" charset="0"/>
              </a:endParaRPr>
            </a:p>
          </p:txBody>
        </p:sp>
        <p:sp>
          <p:nvSpPr>
            <p:cNvPr id="7" name="Rectangle 6"/>
            <p:cNvSpPr/>
            <p:nvPr/>
          </p:nvSpPr>
          <p:spPr bwMode="auto">
            <a:xfrm>
              <a:off x="6678591" y="1796954"/>
              <a:ext cx="1119116" cy="723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User </a:t>
              </a:r>
              <a:r>
                <a:rPr kumimoji="0" lang="en-US" sz="1800" b="0" i="1" u="none" strike="noStrike" cap="none" normalizeH="0" baseline="0" dirty="0">
                  <a:ln>
                    <a:noFill/>
                  </a:ln>
                  <a:solidFill>
                    <a:schemeClr val="tx1"/>
                  </a:solidFill>
                  <a:effectLst/>
                  <a:latin typeface="Verdana" charset="0"/>
                </a:rPr>
                <a:t>n</a:t>
              </a:r>
            </a:p>
          </p:txBody>
        </p:sp>
        <p:sp>
          <p:nvSpPr>
            <p:cNvPr id="3" name="TextBox 2"/>
            <p:cNvSpPr txBox="1"/>
            <p:nvPr/>
          </p:nvSpPr>
          <p:spPr>
            <a:xfrm>
              <a:off x="5622878" y="1815149"/>
              <a:ext cx="736979" cy="646331"/>
            </a:xfrm>
            <a:prstGeom prst="rect">
              <a:avLst/>
            </a:prstGeom>
            <a:noFill/>
          </p:spPr>
          <p:txBody>
            <a:bodyPr wrap="square" rtlCol="0">
              <a:spAutoFit/>
            </a:bodyPr>
            <a:lstStyle/>
            <a:p>
              <a:r>
                <a:rPr lang="en-US" sz="3600" dirty="0"/>
                <a:t>…</a:t>
              </a:r>
            </a:p>
          </p:txBody>
        </p:sp>
      </p:grpSp>
      <p:sp>
        <p:nvSpPr>
          <p:cNvPr id="8" name="Rectangle 7"/>
          <p:cNvSpPr/>
          <p:nvPr/>
        </p:nvSpPr>
        <p:spPr bwMode="auto">
          <a:xfrm>
            <a:off x="3015384" y="4708478"/>
            <a:ext cx="3248168" cy="1241946"/>
          </a:xfrm>
          <a:prstGeom prst="rect">
            <a:avLst/>
          </a:prstGeom>
          <a:solidFill>
            <a:srgbClr val="66CCFF"/>
          </a:solidFill>
          <a:ln w="9525" cap="flat" cmpd="sng" algn="ctr">
            <a:solidFill>
              <a:srgbClr val="0070C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Verdana" charset="0"/>
              </a:rPr>
              <a:t>COMPUTER HARDWARE</a:t>
            </a:r>
            <a:endParaRPr kumimoji="0" lang="en-US" sz="1800" b="0" i="0" u="none" strike="noStrike" cap="none" normalizeH="0" baseline="0" dirty="0">
              <a:ln>
                <a:noFill/>
              </a:ln>
              <a:solidFill>
                <a:schemeClr val="tx1"/>
              </a:solidFill>
              <a:effectLst/>
              <a:latin typeface="Verdana" charset="0"/>
            </a:endParaRPr>
          </a:p>
        </p:txBody>
      </p:sp>
      <p:grpSp>
        <p:nvGrpSpPr>
          <p:cNvPr id="9" name="Group 8"/>
          <p:cNvGrpSpPr/>
          <p:nvPr/>
        </p:nvGrpSpPr>
        <p:grpSpPr>
          <a:xfrm>
            <a:off x="3224508" y="5097363"/>
            <a:ext cx="2660819" cy="798469"/>
            <a:chOff x="3211631" y="5097363"/>
            <a:chExt cx="2660819" cy="798469"/>
          </a:xfrm>
        </p:grpSpPr>
        <p:pic>
          <p:nvPicPr>
            <p:cNvPr id="125954" name="Picture 2" descr="https://tse1.mm.bing.net/th?&amp;id=OIP.M690c6797a19e42dc93af87a97596c349H0&amp;w=299&amp;h=290&amp;c=0&amp;pid=1.9&amp;rs=0&amp;p=0&amp;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631" y="5097363"/>
              <a:ext cx="823249" cy="798469"/>
            </a:xfrm>
            <a:prstGeom prst="rect">
              <a:avLst/>
            </a:prstGeom>
            <a:noFill/>
            <a:extLst>
              <a:ext uri="{909E8E84-426E-40DD-AFC4-6F175D3DCCD1}">
                <a14:hiddenFill xmlns:a14="http://schemas.microsoft.com/office/drawing/2010/main">
                  <a:solidFill>
                    <a:srgbClr val="FFFFFF"/>
                  </a:solidFill>
                </a14:hiddenFill>
              </a:ext>
            </a:extLst>
          </p:spPr>
        </p:pic>
        <p:pic>
          <p:nvPicPr>
            <p:cNvPr id="125956" name="Picture 4" descr="https://tse1.mm.bing.net/th?&amp;id=OIP.M48fd16a9e03136793b77e1b9b7f7a7d7H0&amp;w=273&amp;h=300&amp;c=0&amp;pid=1.9&amp;rs=0&amp;p=0&amp;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472" y="5106845"/>
              <a:ext cx="717978" cy="788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478469" y="3196940"/>
            <a:ext cx="4625851" cy="1943177"/>
            <a:chOff x="2478469" y="3196940"/>
            <a:chExt cx="4625851" cy="1943177"/>
          </a:xfrm>
        </p:grpSpPr>
        <p:sp>
          <p:nvSpPr>
            <p:cNvPr id="16" name="Rectangle 15"/>
            <p:cNvSpPr/>
            <p:nvPr/>
          </p:nvSpPr>
          <p:spPr bwMode="auto">
            <a:xfrm>
              <a:off x="2509430" y="3196940"/>
              <a:ext cx="4594890" cy="1943177"/>
            </a:xfrm>
            <a:prstGeom prst="rect">
              <a:avLst/>
            </a:pr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charset="0"/>
                </a:rPr>
                <a:t>OPERATING SYSTEM</a:t>
              </a:r>
            </a:p>
          </p:txBody>
        </p:sp>
        <p:sp>
          <p:nvSpPr>
            <p:cNvPr id="13" name="TextBox 12"/>
            <p:cNvSpPr txBox="1"/>
            <p:nvPr/>
          </p:nvSpPr>
          <p:spPr>
            <a:xfrm>
              <a:off x="2478469" y="3572512"/>
              <a:ext cx="1548211" cy="276999"/>
            </a:xfrm>
            <a:prstGeom prst="rect">
              <a:avLst/>
            </a:prstGeom>
            <a:noFill/>
            <a:ln>
              <a:noFill/>
            </a:ln>
          </p:spPr>
          <p:txBody>
            <a:bodyPr wrap="square" rtlCol="0">
              <a:spAutoFit/>
            </a:bodyPr>
            <a:lstStyle/>
            <a:p>
              <a:pPr algn="ctr"/>
              <a:r>
                <a:rPr lang="en-US" sz="1200" b="1" dirty="0">
                  <a:solidFill>
                    <a:srgbClr val="FF0000"/>
                  </a:solidFill>
                </a:rPr>
                <a:t>Web Browser!!</a:t>
              </a:r>
            </a:p>
          </p:txBody>
        </p:sp>
      </p:grpSp>
      <p:sp>
        <p:nvSpPr>
          <p:cNvPr id="21" name="TextBox 20"/>
          <p:cNvSpPr txBox="1"/>
          <p:nvPr/>
        </p:nvSpPr>
        <p:spPr>
          <a:xfrm>
            <a:off x="337837" y="2813892"/>
            <a:ext cx="2677547" cy="923330"/>
          </a:xfrm>
          <a:prstGeom prst="rect">
            <a:avLst/>
          </a:prstGeom>
          <a:noFill/>
          <a:ln>
            <a:noFill/>
          </a:ln>
        </p:spPr>
        <p:txBody>
          <a:bodyPr wrap="square" rtlCol="0">
            <a:spAutoFit/>
          </a:bodyPr>
          <a:lstStyle/>
          <a:p>
            <a:pPr algn="ctr"/>
            <a:r>
              <a:rPr lang="en-US" dirty="0"/>
              <a:t>System </a:t>
            </a:r>
            <a:br>
              <a:rPr lang="en-US" dirty="0"/>
            </a:br>
            <a:r>
              <a:rPr lang="en-US" dirty="0"/>
              <a:t>&amp; Application Programs</a:t>
            </a:r>
          </a:p>
        </p:txBody>
      </p:sp>
    </p:spTree>
    <p:extLst>
      <p:ext uri="{BB962C8B-B14F-4D97-AF65-F5344CB8AC3E}">
        <p14:creationId xmlns:p14="http://schemas.microsoft.com/office/powerpoint/2010/main" val="375236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9" grpId="0"/>
      <p:bldP spid="20" grpId="0"/>
      <p:bldP spid="8" grpId="0" animBg="1"/>
      <p:bldP spid="8" grpId="1"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166688"/>
            <a:ext cx="7510462" cy="576262"/>
          </a:xfrm>
        </p:spPr>
        <p:txBody>
          <a:bodyPr/>
          <a:lstStyle/>
          <a:p>
            <a:pPr eaLnBrk="1" hangingPunct="1"/>
            <a:r>
              <a:rPr lang="en-US" altLang="en-US"/>
              <a:t>Operating System Definition</a:t>
            </a:r>
          </a:p>
        </p:txBody>
      </p:sp>
      <p:sp>
        <p:nvSpPr>
          <p:cNvPr id="10243" name="Rectangle 3"/>
          <p:cNvSpPr>
            <a:spLocks noGrp="1" noChangeArrowheads="1"/>
          </p:cNvSpPr>
          <p:nvPr>
            <p:ph type="body" idx="4294967295"/>
          </p:nvPr>
        </p:nvSpPr>
        <p:spPr>
          <a:xfrm>
            <a:off x="827088" y="1028700"/>
            <a:ext cx="6638925" cy="4265613"/>
          </a:xfrm>
        </p:spPr>
        <p:txBody>
          <a:bodyPr/>
          <a:lstStyle/>
          <a:p>
            <a:pPr>
              <a:buFont typeface="Monotype Sorts" pitchFamily="-84" charset="2"/>
              <a:buNone/>
            </a:pPr>
            <a:endParaRPr lang="en-US" altLang="en-US" dirty="0"/>
          </a:p>
          <a:p>
            <a:pPr>
              <a:buFont typeface="Wingdings" panose="05000000000000000000" pitchFamily="2" charset="2"/>
              <a:buChar char="q"/>
            </a:pPr>
            <a:r>
              <a:rPr lang="en-US" altLang="en-US" dirty="0"/>
              <a:t>OS is a </a:t>
            </a:r>
            <a:r>
              <a:rPr lang="en-US" altLang="en-US" b="1" dirty="0">
                <a:solidFill>
                  <a:srgbClr val="3366FF"/>
                </a:solidFill>
              </a:rPr>
              <a:t>resource allocator</a:t>
            </a:r>
          </a:p>
          <a:p>
            <a:pPr lvl="1">
              <a:buFont typeface="Wingdings" panose="05000000000000000000" pitchFamily="2" charset="2"/>
              <a:buChar char="q"/>
            </a:pPr>
            <a:r>
              <a:rPr lang="en-US" altLang="en-US" dirty="0"/>
              <a:t>Manages all resources</a:t>
            </a:r>
          </a:p>
          <a:p>
            <a:pPr lvl="2">
              <a:buFont typeface="Wingdings" panose="05000000000000000000" pitchFamily="2" charset="2"/>
              <a:buChar char="q"/>
            </a:pPr>
            <a:r>
              <a:rPr lang="en-US" altLang="en-US" dirty="0"/>
              <a:t>CPU time</a:t>
            </a:r>
          </a:p>
          <a:p>
            <a:pPr lvl="2">
              <a:buFont typeface="Wingdings" panose="05000000000000000000" pitchFamily="2" charset="2"/>
              <a:buChar char="q"/>
            </a:pPr>
            <a:r>
              <a:rPr lang="en-US" altLang="en-US" dirty="0"/>
              <a:t>Memory Space</a:t>
            </a:r>
          </a:p>
          <a:p>
            <a:pPr lvl="2">
              <a:buFont typeface="Wingdings" panose="05000000000000000000" pitchFamily="2" charset="2"/>
              <a:buChar char="q"/>
            </a:pPr>
            <a:r>
              <a:rPr lang="en-US" altLang="en-US" dirty="0"/>
              <a:t>File Storage Space</a:t>
            </a:r>
          </a:p>
          <a:p>
            <a:pPr lvl="2">
              <a:buFont typeface="Wingdings" panose="05000000000000000000" pitchFamily="2" charset="2"/>
              <a:buChar char="q"/>
            </a:pPr>
            <a:r>
              <a:rPr lang="en-US" altLang="en-US" dirty="0"/>
              <a:t>I/O Devices </a:t>
            </a:r>
          </a:p>
          <a:p>
            <a:pPr lvl="1">
              <a:buFont typeface="Wingdings" panose="05000000000000000000" pitchFamily="2" charset="2"/>
              <a:buChar char="q"/>
            </a:pPr>
            <a:r>
              <a:rPr lang="en-US" altLang="en-US" dirty="0"/>
              <a:t>Decides between conflicting requests for efficient and fair resource use</a:t>
            </a:r>
          </a:p>
          <a:p>
            <a:pPr>
              <a:buFont typeface="Wingdings" panose="05000000000000000000" pitchFamily="2" charset="2"/>
              <a:buChar char="q"/>
            </a:pPr>
            <a:r>
              <a:rPr lang="en-US" altLang="en-US" dirty="0"/>
              <a:t>OS is a </a:t>
            </a:r>
            <a:r>
              <a:rPr lang="en-US" altLang="en-US" b="1" dirty="0">
                <a:solidFill>
                  <a:srgbClr val="3366FF"/>
                </a:solidFill>
              </a:rPr>
              <a:t>control program</a:t>
            </a:r>
          </a:p>
          <a:p>
            <a:pPr lvl="1">
              <a:buFont typeface="Wingdings" panose="05000000000000000000" pitchFamily="2" charset="2"/>
              <a:buChar char="q"/>
            </a:pPr>
            <a:r>
              <a:rPr lang="en-US" altLang="en-US" dirty="0"/>
              <a:t>Controls execution of programs to prevent errors and improper use of the computer’s I/O devices.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033463" y="198438"/>
            <a:ext cx="8024812" cy="576262"/>
          </a:xfrm>
        </p:spPr>
        <p:txBody>
          <a:bodyPr/>
          <a:lstStyle/>
          <a:p>
            <a:pPr eaLnBrk="1" hangingPunct="1"/>
            <a:r>
              <a:rPr lang="en-US" altLang="en-US"/>
              <a:t>Operating System Definition (Cont.)</a:t>
            </a:r>
          </a:p>
        </p:txBody>
      </p:sp>
      <p:sp>
        <p:nvSpPr>
          <p:cNvPr id="11267" name="Rectangle 3"/>
          <p:cNvSpPr>
            <a:spLocks noGrp="1" noChangeArrowheads="1"/>
          </p:cNvSpPr>
          <p:nvPr>
            <p:ph type="body" idx="4294967295"/>
          </p:nvPr>
        </p:nvSpPr>
        <p:spPr>
          <a:xfrm>
            <a:off x="893763" y="1247775"/>
            <a:ext cx="6808787" cy="4545013"/>
          </a:xfrm>
        </p:spPr>
        <p:txBody>
          <a:bodyPr/>
          <a:lstStyle/>
          <a:p>
            <a:pPr>
              <a:buFont typeface="Wingdings" panose="05000000000000000000" pitchFamily="2" charset="2"/>
              <a:buChar char="q"/>
            </a:pPr>
            <a:r>
              <a:rPr lang="en-US" altLang="en-US" dirty="0"/>
              <a:t>No universally accepted definition</a:t>
            </a:r>
          </a:p>
          <a:p>
            <a:pPr>
              <a:buFont typeface="Wingdings" panose="05000000000000000000" pitchFamily="2" charset="2"/>
              <a:buChar char="q"/>
            </a:pPr>
            <a:r>
              <a:rPr lang="ja-JP" altLang="en-US" dirty="0"/>
              <a:t>“</a:t>
            </a:r>
            <a:r>
              <a:rPr lang="en-US" altLang="ja-JP" dirty="0"/>
              <a:t>Everything a vendor ships when you order an operating system</a:t>
            </a:r>
            <a:r>
              <a:rPr lang="ja-JP" altLang="en-US" dirty="0"/>
              <a:t>”</a:t>
            </a:r>
            <a:r>
              <a:rPr lang="en-US" altLang="ja-JP" dirty="0"/>
              <a:t> is a good approximation</a:t>
            </a:r>
          </a:p>
          <a:p>
            <a:pPr lvl="1">
              <a:buFont typeface="Wingdings" panose="05000000000000000000" pitchFamily="2" charset="2"/>
              <a:buChar char="q"/>
            </a:pPr>
            <a:r>
              <a:rPr lang="en-US" altLang="en-US" dirty="0"/>
              <a:t>But varies widely</a:t>
            </a:r>
          </a:p>
          <a:p>
            <a:pPr>
              <a:buFont typeface="Wingdings" panose="05000000000000000000" pitchFamily="2" charset="2"/>
              <a:buChar char="q"/>
            </a:pPr>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a:t>
            </a:r>
            <a:r>
              <a:rPr lang="en-US" altLang="ja-JP" dirty="0"/>
              <a:t>.</a:t>
            </a:r>
            <a:r>
              <a:rPr lang="en-US" altLang="ja-JP" b="1" dirty="0"/>
              <a:t>  </a:t>
            </a:r>
            <a:endParaRPr lang="en-US" altLang="ja-JP" dirty="0"/>
          </a:p>
          <a:p>
            <a:pPr>
              <a:buFont typeface="Wingdings" panose="05000000000000000000" pitchFamily="2" charset="2"/>
              <a:buChar char="q"/>
            </a:pPr>
            <a:r>
              <a:rPr lang="en-US" altLang="ja-JP" dirty="0"/>
              <a:t>Everything else is either</a:t>
            </a:r>
          </a:p>
          <a:p>
            <a:pPr lvl="1">
              <a:buFont typeface="Wingdings" panose="05000000000000000000" pitchFamily="2" charset="2"/>
              <a:buChar char="q"/>
            </a:pPr>
            <a:r>
              <a:rPr lang="en-US" altLang="ja-JP" dirty="0"/>
              <a:t>a system program (ships with the operating system) , or</a:t>
            </a:r>
          </a:p>
          <a:p>
            <a:pPr lvl="1">
              <a:buFont typeface="Wingdings" panose="05000000000000000000" pitchFamily="2" charset="2"/>
              <a:buChar char="q"/>
            </a:pPr>
            <a:r>
              <a:rPr lang="en-US" altLang="ja-JP" dirty="0"/>
              <a:t>an application program.</a:t>
            </a:r>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14313"/>
            <a:ext cx="8229600" cy="576262"/>
          </a:xfrm>
        </p:spPr>
        <p:txBody>
          <a:bodyPr/>
          <a:lstStyle/>
          <a:p>
            <a:pPr eaLnBrk="1" hangingPunct="1"/>
            <a:r>
              <a:rPr lang="en-US" altLang="en-US"/>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lstStyle/>
          <a:p>
            <a:pPr lvl="1">
              <a:buFont typeface="Wingdings" panose="05000000000000000000" pitchFamily="2" charset="2"/>
              <a:buChar char="q"/>
            </a:pPr>
            <a:r>
              <a:rPr lang="en-US" altLang="en-US" dirty="0"/>
              <a:t>One or more CPUs, device controllers connect through common bus providing access to shared memory</a:t>
            </a:r>
          </a:p>
          <a:p>
            <a:pPr lvl="1">
              <a:buFont typeface="Wingdings" panose="05000000000000000000" pitchFamily="2" charset="2"/>
              <a:buChar char="q"/>
            </a:pPr>
            <a:r>
              <a:rPr lang="en-US" altLang="en-US" dirty="0"/>
              <a:t>Concurrent execution of CPUs and devices competing for memory cycles</a:t>
            </a:r>
          </a:p>
          <a:p>
            <a:pPr lvl="1"/>
            <a:endParaRPr lang="en-US" altLang="en-US" dirty="0"/>
          </a:p>
        </p:txBody>
      </p:sp>
      <p:grpSp>
        <p:nvGrpSpPr>
          <p:cNvPr id="5" name="Group 4"/>
          <p:cNvGrpSpPr/>
          <p:nvPr/>
        </p:nvGrpSpPr>
        <p:grpSpPr>
          <a:xfrm>
            <a:off x="1318364" y="2963863"/>
            <a:ext cx="6527061" cy="2994025"/>
            <a:chOff x="1318364" y="2963863"/>
            <a:chExt cx="6527061" cy="2994025"/>
          </a:xfrm>
        </p:grpSpPr>
        <p:pic>
          <p:nvPicPr>
            <p:cNvPr id="7" name="Picture 6"/>
            <p:cNvPicPr>
              <a:picLocks noChangeAspect="1"/>
            </p:cNvPicPr>
            <p:nvPr/>
          </p:nvPicPr>
          <p:blipFill>
            <a:blip r:embed="rId3"/>
            <a:stretch>
              <a:fillRect/>
            </a:stretch>
          </p:blipFill>
          <p:spPr>
            <a:xfrm>
              <a:off x="1318364" y="3530879"/>
              <a:ext cx="1085921" cy="591071"/>
            </a:xfrm>
            <a:prstGeom prst="rect">
              <a:avLst/>
            </a:prstGeom>
          </p:spPr>
        </p:pic>
        <p:pic>
          <p:nvPicPr>
            <p:cNvPr id="2" name="Picture 1"/>
            <p:cNvPicPr>
              <a:picLocks noChangeAspect="1"/>
            </p:cNvPicPr>
            <p:nvPr/>
          </p:nvPicPr>
          <p:blipFill rotWithShape="1">
            <a:blip r:embed="rId3"/>
            <a:srcRect l="4018" t="8138" r="3628" b="5779"/>
            <a:stretch/>
          </p:blipFill>
          <p:spPr>
            <a:xfrm>
              <a:off x="1578077" y="3945194"/>
              <a:ext cx="1002891" cy="508819"/>
            </a:xfrm>
            <a:prstGeom prst="rect">
              <a:avLst/>
            </a:prstGeom>
          </p:spPr>
        </p:pic>
        <p:pic>
          <p:nvPicPr>
            <p:cNvPr id="133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963863"/>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p:cNvGrpSpPr/>
          <p:nvPr/>
        </p:nvGrpSpPr>
        <p:grpSpPr>
          <a:xfrm>
            <a:off x="5391149" y="5524500"/>
            <a:ext cx="1647826" cy="819150"/>
            <a:chOff x="5391149" y="5524500"/>
            <a:chExt cx="1647826" cy="819150"/>
          </a:xfrm>
        </p:grpSpPr>
        <p:grpSp>
          <p:nvGrpSpPr>
            <p:cNvPr id="11" name="Group 10"/>
            <p:cNvGrpSpPr/>
            <p:nvPr/>
          </p:nvGrpSpPr>
          <p:grpSpPr>
            <a:xfrm>
              <a:off x="5391149" y="5524500"/>
              <a:ext cx="1647826" cy="819150"/>
              <a:chOff x="5391149" y="5524500"/>
              <a:chExt cx="1647826" cy="819150"/>
            </a:xfrm>
          </p:grpSpPr>
          <p:sp>
            <p:nvSpPr>
              <p:cNvPr id="3" name="Rectangle 2"/>
              <p:cNvSpPr/>
              <p:nvPr/>
            </p:nvSpPr>
            <p:spPr bwMode="auto">
              <a:xfrm>
                <a:off x="5419725" y="5764213"/>
                <a:ext cx="1619250" cy="57943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6" name="TextBox 5"/>
              <p:cNvSpPr txBox="1"/>
              <p:nvPr/>
            </p:nvSpPr>
            <p:spPr>
              <a:xfrm>
                <a:off x="5391149" y="5524500"/>
                <a:ext cx="923925" cy="276999"/>
              </a:xfrm>
              <a:prstGeom prst="rect">
                <a:avLst/>
              </a:prstGeom>
              <a:noFill/>
            </p:spPr>
            <p:txBody>
              <a:bodyPr wrap="square" rtlCol="0">
                <a:spAutoFit/>
              </a:bodyPr>
              <a:lstStyle/>
              <a:p>
                <a:r>
                  <a:rPr lang="en-US" sz="1200" b="1" dirty="0"/>
                  <a:t>ROM</a:t>
                </a:r>
              </a:p>
            </p:txBody>
          </p:sp>
        </p:grpSp>
        <p:sp>
          <p:nvSpPr>
            <p:cNvPr id="4" name="TextBox 3"/>
            <p:cNvSpPr txBox="1"/>
            <p:nvPr/>
          </p:nvSpPr>
          <p:spPr>
            <a:xfrm>
              <a:off x="5543550" y="5867400"/>
              <a:ext cx="923925" cy="430887"/>
            </a:xfrm>
            <a:prstGeom prst="rect">
              <a:avLst/>
            </a:prstGeom>
            <a:noFill/>
            <a:ln>
              <a:solidFill>
                <a:schemeClr val="tx1"/>
              </a:solidFill>
            </a:ln>
          </p:spPr>
          <p:txBody>
            <a:bodyPr wrap="square" rtlCol="0">
              <a:spAutoFit/>
            </a:bodyPr>
            <a:lstStyle/>
            <a:p>
              <a:r>
                <a:rPr lang="en-US" sz="1100" dirty="0"/>
                <a:t>Bootstrap Program</a:t>
              </a:r>
            </a:p>
          </p:txBody>
        </p:sp>
      </p:grpSp>
      <p:sp>
        <p:nvSpPr>
          <p:cNvPr id="8" name="TextBox 7"/>
          <p:cNvSpPr txBox="1"/>
          <p:nvPr/>
        </p:nvSpPr>
        <p:spPr>
          <a:xfrm>
            <a:off x="4609753" y="5393695"/>
            <a:ext cx="677465" cy="246221"/>
          </a:xfrm>
          <a:prstGeom prst="rect">
            <a:avLst/>
          </a:prstGeom>
          <a:noFill/>
        </p:spPr>
        <p:txBody>
          <a:bodyPr wrap="square" rtlCol="0">
            <a:spAutoFit/>
          </a:bodyPr>
          <a:lstStyle/>
          <a:p>
            <a:r>
              <a:rPr lang="en-US" sz="1000" dirty="0"/>
              <a:t>Kernel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anim calcmode="lin" valueType="num">
                                      <p:cBhvr>
                                        <p:cTn id="19" dur="2000" fill="hold"/>
                                        <p:tgtEl>
                                          <p:spTgt spid="8"/>
                                        </p:tgtEl>
                                        <p:attrNameLst>
                                          <p:attrName>ppt_w</p:attrName>
                                        </p:attrNameLst>
                                      </p:cBhvr>
                                      <p:tavLst>
                                        <p:tav tm="0" fmla="#ppt_w*sin(2.5*pi*$)">
                                          <p:val>
                                            <p:fltVal val="0"/>
                                          </p:val>
                                        </p:tav>
                                        <p:tav tm="100000">
                                          <p:val>
                                            <p:fltVal val="1"/>
                                          </p:val>
                                        </p:tav>
                                      </p:tavLst>
                                    </p:anim>
                                    <p:anim calcmode="lin" valueType="num">
                                      <p:cBhvr>
                                        <p:cTn id="20"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182563"/>
            <a:ext cx="8229600" cy="576262"/>
          </a:xfrm>
        </p:spPr>
        <p:txBody>
          <a:bodyPr/>
          <a:lstStyle/>
          <a:p>
            <a:pPr eaLnBrk="1" hangingPunct="1"/>
            <a:r>
              <a:rPr lang="en-US" altLang="en-US"/>
              <a:t>Computer Startup</a:t>
            </a:r>
          </a:p>
        </p:txBody>
      </p:sp>
      <p:sp>
        <p:nvSpPr>
          <p:cNvPr id="12291" name="Rectangle 3"/>
          <p:cNvSpPr>
            <a:spLocks noGrp="1" noChangeArrowheads="1"/>
          </p:cNvSpPr>
          <p:nvPr>
            <p:ph type="body" idx="4294967295"/>
          </p:nvPr>
        </p:nvSpPr>
        <p:spPr>
          <a:xfrm>
            <a:off x="806450" y="1233488"/>
            <a:ext cx="6318250" cy="4530725"/>
          </a:xfrm>
        </p:spPr>
        <p:txBody>
          <a:bodyPr/>
          <a:lstStyle/>
          <a:p>
            <a:pPr>
              <a:buFont typeface="Wingdings" panose="05000000000000000000" pitchFamily="2" charset="2"/>
              <a:buChar char="q"/>
            </a:pPr>
            <a:r>
              <a:rPr lang="en-US" altLang="en-US" b="1" dirty="0">
                <a:solidFill>
                  <a:srgbClr val="3366FF"/>
                </a:solidFill>
              </a:rPr>
              <a:t>Bootstrap program</a:t>
            </a:r>
            <a:r>
              <a:rPr lang="en-US" altLang="en-US" dirty="0">
                <a:solidFill>
                  <a:srgbClr val="3366FF"/>
                </a:solidFill>
              </a:rPr>
              <a:t> </a:t>
            </a:r>
            <a:r>
              <a:rPr lang="en-US" altLang="en-US" dirty="0"/>
              <a:t>is loaded at power-up or reboot</a:t>
            </a:r>
          </a:p>
          <a:p>
            <a:pPr lvl="1">
              <a:buFont typeface="Wingdings" panose="05000000000000000000" pitchFamily="2" charset="2"/>
              <a:buChar char="q"/>
            </a:pPr>
            <a:r>
              <a:rPr lang="en-US" altLang="en-US" dirty="0"/>
              <a:t>Typically stored in ROM or EPROM, generally known as </a:t>
            </a:r>
            <a:r>
              <a:rPr lang="en-US" altLang="en-US" b="1" dirty="0">
                <a:solidFill>
                  <a:srgbClr val="3366FF"/>
                </a:solidFill>
              </a:rPr>
              <a:t>firmware</a:t>
            </a:r>
          </a:p>
          <a:p>
            <a:pPr lvl="1">
              <a:buFont typeface="Wingdings" panose="05000000000000000000" pitchFamily="2" charset="2"/>
              <a:buChar char="q"/>
            </a:pPr>
            <a:r>
              <a:rPr lang="en-US" altLang="en-US" dirty="0"/>
              <a:t>Initializes all aspects of system</a:t>
            </a:r>
          </a:p>
          <a:p>
            <a:pPr lvl="1">
              <a:buFont typeface="Wingdings" panose="05000000000000000000" pitchFamily="2" charset="2"/>
              <a:buChar char="q"/>
            </a:pPr>
            <a:r>
              <a:rPr lang="en-US" altLang="en-US" dirty="0"/>
              <a:t>Loads operating system kernel and starts execution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3"/>
          <p:cNvSpPr>
            <a:spLocks noGrp="1"/>
          </p:cNvSpPr>
          <p:nvPr>
            <p:ph type="title"/>
          </p:nvPr>
        </p:nvSpPr>
        <p:spPr>
          <a:xfrm>
            <a:off x="1287463" y="277813"/>
            <a:ext cx="7399337" cy="576262"/>
          </a:xfrm>
        </p:spPr>
        <p:txBody>
          <a:bodyPr/>
          <a:lstStyle/>
          <a:p>
            <a:r>
              <a:rPr lang="en-US" altLang="en-US" sz="2800"/>
              <a:t>Storage Definitions and Notation Review</a:t>
            </a:r>
          </a:p>
        </p:txBody>
      </p:sp>
      <p:sp>
        <p:nvSpPr>
          <p:cNvPr id="19459" name="Rectangle 5"/>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r>
              <a:rPr lang="en-US" altLang="en-US" sz="1400"/>
              <a:t>The basic unit of computer storage is the </a:t>
            </a:r>
            <a:r>
              <a:rPr lang="en-US" altLang="en-US" sz="1400" b="1"/>
              <a:t>bit</a:t>
            </a:r>
            <a:r>
              <a:rPr lang="en-US" altLang="en-US" sz="140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altLang="en-US" sz="1400" b="1"/>
              <a:t>byte </a:t>
            </a:r>
            <a:r>
              <a:rPr lang="en-US" altLang="en-US" sz="1400"/>
              <a:t>is 8 bits, and on most computers it is the smallest convenient chunk of storage. For example, most computers don’t have an instruction to move a bit but do have one to move a byte. A less common term is </a:t>
            </a:r>
            <a:r>
              <a:rPr lang="en-US" altLang="en-US" sz="1400" b="1"/>
              <a:t>word</a:t>
            </a:r>
            <a:r>
              <a:rPr lang="en-US" altLang="en-US" sz="140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endParaRPr lang="en-US" altLang="en-US" sz="1400" baseline="-25000"/>
          </a:p>
          <a:p>
            <a:r>
              <a:rPr lang="en-US" altLang="en-US" sz="1400"/>
              <a:t>Computer storage, along with most computer throughput, is generally measured and manipulated in bytes and collections of bytes. </a:t>
            </a:r>
          </a:p>
          <a:p>
            <a:r>
              <a:rPr lang="en-US" altLang="en-US" sz="1400"/>
              <a:t>A </a:t>
            </a:r>
            <a:r>
              <a:rPr lang="en-US" altLang="en-US" sz="1400" b="1"/>
              <a:t>kilobyte</a:t>
            </a:r>
            <a:r>
              <a:rPr lang="en-US" altLang="en-US" sz="1400"/>
              <a:t>, or </a:t>
            </a:r>
            <a:r>
              <a:rPr lang="en-US" altLang="en-US" sz="1400" b="1"/>
              <a:t>KB</a:t>
            </a:r>
            <a:r>
              <a:rPr lang="en-US" altLang="en-US" sz="1400"/>
              <a:t>, is 1,024 bytes</a:t>
            </a:r>
          </a:p>
          <a:p>
            <a:r>
              <a:rPr lang="en-US" altLang="en-US" sz="1400"/>
              <a:t>a </a:t>
            </a:r>
            <a:r>
              <a:rPr lang="en-US" altLang="en-US" sz="1400" b="1"/>
              <a:t>megabyte</a:t>
            </a:r>
            <a:r>
              <a:rPr lang="en-US" altLang="en-US" sz="1400"/>
              <a:t>, or </a:t>
            </a:r>
            <a:r>
              <a:rPr lang="en-US" altLang="en-US" sz="1400" b="1"/>
              <a:t>MB</a:t>
            </a:r>
            <a:r>
              <a:rPr lang="en-US" altLang="en-US" sz="1400"/>
              <a:t>, is 1,024</a:t>
            </a:r>
            <a:r>
              <a:rPr lang="en-US" altLang="en-US" sz="1400" baseline="30000"/>
              <a:t>2</a:t>
            </a:r>
            <a:r>
              <a:rPr lang="en-US" altLang="en-US" sz="1400"/>
              <a:t> bytes</a:t>
            </a:r>
          </a:p>
          <a:p>
            <a:r>
              <a:rPr lang="en-US" altLang="en-US" sz="1400"/>
              <a:t>a </a:t>
            </a:r>
            <a:r>
              <a:rPr lang="en-US" altLang="en-US" sz="1400" b="1"/>
              <a:t>gigabyte</a:t>
            </a:r>
            <a:r>
              <a:rPr lang="en-US" altLang="en-US" sz="1400"/>
              <a:t>, or </a:t>
            </a:r>
            <a:r>
              <a:rPr lang="en-US" altLang="en-US" sz="1400" b="1"/>
              <a:t>GB</a:t>
            </a:r>
            <a:r>
              <a:rPr lang="en-US" altLang="en-US" sz="1400"/>
              <a:t>, is 1,024</a:t>
            </a:r>
            <a:r>
              <a:rPr lang="en-US" altLang="en-US" sz="1400" baseline="30000"/>
              <a:t>3</a:t>
            </a:r>
            <a:r>
              <a:rPr lang="en-US" altLang="en-US" sz="1400"/>
              <a:t> bytes</a:t>
            </a:r>
          </a:p>
          <a:p>
            <a:r>
              <a:rPr lang="en-US" altLang="en-US" sz="1400"/>
              <a:t>a </a:t>
            </a:r>
            <a:r>
              <a:rPr lang="en-US" altLang="en-US" sz="1400" b="1"/>
              <a:t>terabyte</a:t>
            </a:r>
            <a:r>
              <a:rPr lang="en-US" altLang="en-US" sz="1400"/>
              <a:t>, or </a:t>
            </a:r>
            <a:r>
              <a:rPr lang="en-US" altLang="en-US" sz="1400" b="1"/>
              <a:t>TB</a:t>
            </a:r>
            <a:r>
              <a:rPr lang="en-US" altLang="en-US" sz="1400"/>
              <a:t>, is 1,024</a:t>
            </a:r>
            <a:r>
              <a:rPr lang="en-US" altLang="en-US" sz="1400" baseline="30000"/>
              <a:t>4 </a:t>
            </a:r>
            <a:r>
              <a:rPr lang="en-US" altLang="en-US" sz="1400"/>
              <a:t>bytes </a:t>
            </a:r>
          </a:p>
          <a:p>
            <a:r>
              <a:rPr lang="en-US" altLang="en-US" sz="1400"/>
              <a:t>a </a:t>
            </a:r>
            <a:r>
              <a:rPr lang="en-US" altLang="en-US" sz="1400" b="1"/>
              <a:t>petabyte</a:t>
            </a:r>
            <a:r>
              <a:rPr lang="en-US" altLang="en-US" sz="1400"/>
              <a:t>, or </a:t>
            </a:r>
            <a:r>
              <a:rPr lang="en-US" altLang="en-US" sz="1400" b="1"/>
              <a:t>PB</a:t>
            </a:r>
            <a:r>
              <a:rPr lang="en-US" altLang="en-US" sz="1400"/>
              <a:t>, is 1,024</a:t>
            </a:r>
            <a:r>
              <a:rPr lang="en-US" altLang="en-US" sz="1400" baseline="30000"/>
              <a:t>5</a:t>
            </a:r>
            <a:r>
              <a:rPr lang="en-US" altLang="en-US" sz="1400"/>
              <a:t> bytes</a:t>
            </a:r>
          </a:p>
          <a:p>
            <a:endParaRPr lang="en-US" altLang="en-US" sz="1400"/>
          </a:p>
          <a:p>
            <a:r>
              <a:rPr lang="en-US" altLang="en-US" sz="1400"/>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sp>
        <p:nvSpPr>
          <p:cNvPr id="20483" name="Rectangle 3"/>
          <p:cNvSpPr>
            <a:spLocks noGrp="1" noChangeArrowheads="1"/>
          </p:cNvSpPr>
          <p:nvPr>
            <p:ph type="body" idx="4294967295"/>
          </p:nvPr>
        </p:nvSpPr>
        <p:spPr>
          <a:xfrm>
            <a:off x="806450" y="1138238"/>
            <a:ext cx="7612063" cy="4805362"/>
          </a:xfrm>
        </p:spPr>
        <p:txBody>
          <a:bodyPr/>
          <a:lstStyle/>
          <a:p>
            <a:pPr>
              <a:buFont typeface="Wingdings" panose="05000000000000000000" pitchFamily="2" charset="2"/>
              <a:buChar char="q"/>
            </a:pPr>
            <a:r>
              <a:rPr lang="en-US" altLang="en-US" dirty="0"/>
              <a:t>Main memory – only large storage media that the CPU can access directly</a:t>
            </a:r>
          </a:p>
          <a:p>
            <a:pPr lvl="1">
              <a:buFont typeface="Wingdings" panose="05000000000000000000" pitchFamily="2" charset="2"/>
              <a:buChar char="q"/>
            </a:pPr>
            <a:r>
              <a:rPr lang="en-US" altLang="en-US" sz="1600" b="1" dirty="0">
                <a:solidFill>
                  <a:srgbClr val="3366FF"/>
                </a:solidFill>
              </a:rPr>
              <a:t>Random</a:t>
            </a:r>
            <a:r>
              <a:rPr lang="en-US" altLang="en-US" sz="1600" dirty="0">
                <a:solidFill>
                  <a:srgbClr val="0000FF"/>
                </a:solidFill>
              </a:rPr>
              <a:t> </a:t>
            </a:r>
            <a:r>
              <a:rPr lang="en-US" altLang="en-US" sz="1600" b="1" dirty="0">
                <a:solidFill>
                  <a:srgbClr val="3366FF"/>
                </a:solidFill>
              </a:rPr>
              <a:t>access</a:t>
            </a:r>
          </a:p>
          <a:p>
            <a:pPr lvl="1">
              <a:buFont typeface="Wingdings" panose="05000000000000000000" pitchFamily="2" charset="2"/>
              <a:buChar char="q"/>
            </a:pPr>
            <a:r>
              <a:rPr lang="en-US" altLang="en-US" sz="1600" dirty="0"/>
              <a:t>Typically </a:t>
            </a:r>
            <a:r>
              <a:rPr lang="en-US" altLang="en-US" sz="1600" b="1" dirty="0">
                <a:solidFill>
                  <a:srgbClr val="3366FF"/>
                </a:solidFill>
              </a:rPr>
              <a:t>volatile</a:t>
            </a:r>
          </a:p>
          <a:p>
            <a:pPr>
              <a:buFont typeface="Wingdings" panose="05000000000000000000" pitchFamily="2" charset="2"/>
              <a:buChar char="q"/>
            </a:pPr>
            <a:r>
              <a:rPr lang="en-US" altLang="en-US" dirty="0"/>
              <a:t>Secondary storage – extension of main memory that provides large </a:t>
            </a:r>
            <a:r>
              <a:rPr lang="en-US" altLang="en-US" b="1" dirty="0">
                <a:solidFill>
                  <a:srgbClr val="3366FF"/>
                </a:solidFill>
              </a:rPr>
              <a:t>nonvolatile</a:t>
            </a:r>
            <a:r>
              <a:rPr lang="en-US" altLang="en-US" dirty="0">
                <a:solidFill>
                  <a:srgbClr val="0000FF"/>
                </a:solidFill>
              </a:rPr>
              <a:t> </a:t>
            </a:r>
            <a:r>
              <a:rPr lang="en-US" altLang="en-US" dirty="0"/>
              <a:t>storage capacity</a:t>
            </a:r>
          </a:p>
          <a:p>
            <a:pPr>
              <a:buFont typeface="Wingdings" panose="05000000000000000000" pitchFamily="2" charset="2"/>
              <a:buChar char="q"/>
            </a:pPr>
            <a:r>
              <a:rPr lang="en-US" altLang="en-US" dirty="0"/>
              <a:t>Hard disks – rigid metal or glass platters covered with magnetic recording material </a:t>
            </a:r>
          </a:p>
          <a:p>
            <a:pPr lvl="1">
              <a:buFont typeface="Wingdings" panose="05000000000000000000" pitchFamily="2" charset="2"/>
              <a:buChar char="q"/>
            </a:pPr>
            <a:r>
              <a:rPr lang="en-US" altLang="en-US" sz="1600" dirty="0"/>
              <a:t>Disk surface is logically divided into </a:t>
            </a:r>
            <a:r>
              <a:rPr lang="en-US" altLang="en-US" sz="1600" b="1" dirty="0">
                <a:solidFill>
                  <a:srgbClr val="3366FF"/>
                </a:solidFill>
              </a:rPr>
              <a:t>tracks</a:t>
            </a:r>
            <a:r>
              <a:rPr lang="en-US" altLang="en-US" sz="1600" dirty="0"/>
              <a:t>, which are subdivided into </a:t>
            </a:r>
            <a:r>
              <a:rPr lang="en-US" altLang="en-US" sz="1600" b="1" dirty="0">
                <a:solidFill>
                  <a:srgbClr val="3366FF"/>
                </a:solidFill>
              </a:rPr>
              <a:t>sectors</a:t>
            </a:r>
          </a:p>
          <a:p>
            <a:pPr lvl="1">
              <a:buFont typeface="Wingdings" panose="05000000000000000000" pitchFamily="2" charset="2"/>
              <a:buChar char="q"/>
            </a:pPr>
            <a:r>
              <a:rPr lang="en-US" altLang="en-US" sz="1600" dirty="0"/>
              <a:t>The </a:t>
            </a:r>
            <a:r>
              <a:rPr lang="en-US" altLang="en-US" sz="1600" b="1" dirty="0">
                <a:solidFill>
                  <a:srgbClr val="3366FF"/>
                </a:solidFill>
              </a:rPr>
              <a:t>disk controller </a:t>
            </a:r>
            <a:r>
              <a:rPr lang="en-US" altLang="en-US" sz="1600" dirty="0"/>
              <a:t>determines the logical interaction between the device and the computer </a:t>
            </a:r>
          </a:p>
          <a:p>
            <a:pPr>
              <a:buFont typeface="Wingdings" panose="05000000000000000000" pitchFamily="2" charset="2"/>
              <a:buChar char="q"/>
            </a:pPr>
            <a:r>
              <a:rPr lang="en-US" altLang="en-US" b="1" dirty="0">
                <a:solidFill>
                  <a:srgbClr val="3366FF"/>
                </a:solidFill>
              </a:rPr>
              <a:t>Solid-state disks </a:t>
            </a:r>
            <a:r>
              <a:rPr lang="en-US" altLang="en-US" dirty="0"/>
              <a:t>– faster than hard disks, nonvolatile</a:t>
            </a:r>
          </a:p>
          <a:p>
            <a:pPr lvl="1">
              <a:buFont typeface="Wingdings" panose="05000000000000000000" pitchFamily="2" charset="2"/>
              <a:buChar char="q"/>
            </a:pPr>
            <a:r>
              <a:rPr lang="en-US" altLang="en-US" sz="1600" dirty="0"/>
              <a:t>Various technologies</a:t>
            </a:r>
          </a:p>
          <a:p>
            <a:pPr lvl="1">
              <a:buFont typeface="Wingdings" panose="05000000000000000000" pitchFamily="2" charset="2"/>
              <a:buChar char="q"/>
            </a:pPr>
            <a:r>
              <a:rPr lang="en-US" altLang="en-US" sz="1600" dirty="0"/>
              <a:t>Becoming </a:t>
            </a:r>
            <a:r>
              <a:rPr lang="en-US" altLang="en-US" sz="1600" dirty="0" smtClean="0"/>
              <a:t>ubiquitous</a:t>
            </a:r>
            <a:endParaRPr lang="en-US"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182563"/>
            <a:ext cx="7810500" cy="576262"/>
          </a:xfrm>
        </p:spPr>
        <p:txBody>
          <a:bodyPr/>
          <a:lstStyle/>
          <a:p>
            <a:pPr eaLnBrk="1" hangingPunct="1"/>
            <a:r>
              <a:rPr lang="en-US" altLang="en-US"/>
              <a:t>Storage Hierarchy</a:t>
            </a:r>
          </a:p>
        </p:txBody>
      </p:sp>
      <p:sp>
        <p:nvSpPr>
          <p:cNvPr id="21507" name="Rectangle 3"/>
          <p:cNvSpPr>
            <a:spLocks noGrp="1" noChangeArrowheads="1"/>
          </p:cNvSpPr>
          <p:nvPr>
            <p:ph type="body" idx="4294967295"/>
          </p:nvPr>
        </p:nvSpPr>
        <p:spPr>
          <a:xfrm>
            <a:off x="806450" y="1233488"/>
            <a:ext cx="6492875" cy="4530725"/>
          </a:xfrm>
        </p:spPr>
        <p:txBody>
          <a:bodyPr/>
          <a:lstStyle/>
          <a:p>
            <a:pPr>
              <a:buFont typeface="Wingdings" panose="05000000000000000000" pitchFamily="2" charset="2"/>
              <a:buChar char="q"/>
            </a:pPr>
            <a:r>
              <a:rPr lang="en-US" altLang="en-US" dirty="0"/>
              <a:t>Storage systems organized in hierarchy</a:t>
            </a:r>
          </a:p>
          <a:p>
            <a:pPr lvl="1">
              <a:buFont typeface="Wingdings" panose="05000000000000000000" pitchFamily="2" charset="2"/>
              <a:buChar char="q"/>
            </a:pPr>
            <a:r>
              <a:rPr lang="en-US" altLang="en-US" dirty="0"/>
              <a:t>Speed</a:t>
            </a:r>
          </a:p>
          <a:p>
            <a:pPr lvl="1">
              <a:buFont typeface="Wingdings" panose="05000000000000000000" pitchFamily="2" charset="2"/>
              <a:buChar char="q"/>
            </a:pPr>
            <a:r>
              <a:rPr lang="en-US" altLang="en-US" dirty="0"/>
              <a:t>Cost</a:t>
            </a:r>
          </a:p>
          <a:p>
            <a:pPr lvl="1">
              <a:buFont typeface="Wingdings" panose="05000000000000000000" pitchFamily="2" charset="2"/>
              <a:buChar char="q"/>
            </a:pPr>
            <a:r>
              <a:rPr lang="en-US" altLang="en-US" dirty="0"/>
              <a:t>Volatility</a:t>
            </a:r>
          </a:p>
          <a:p>
            <a:pPr>
              <a:buFont typeface="Wingdings" panose="05000000000000000000" pitchFamily="2" charset="2"/>
              <a:buChar char="q"/>
            </a:pPr>
            <a:r>
              <a:rPr lang="en-US" altLang="en-US" b="1" dirty="0">
                <a:solidFill>
                  <a:srgbClr val="3366FF"/>
                </a:solidFill>
              </a:rPr>
              <a:t>Caching</a:t>
            </a:r>
            <a:r>
              <a:rPr lang="en-US" altLang="en-US" dirty="0"/>
              <a:t> – copying information into faster storage system; main memory can be viewed as a cache for secondary storage </a:t>
            </a:r>
            <a:endParaRPr lang="en-US" altLang="en-US" i="1" dirty="0">
              <a:solidFill>
                <a:srgbClr val="FF0000"/>
              </a:solidFill>
            </a:endParaRPr>
          </a:p>
          <a:p>
            <a:pPr>
              <a:buFont typeface="Wingdings" panose="05000000000000000000" pitchFamily="2" charset="2"/>
              <a:buChar char="q"/>
            </a:pPr>
            <a:r>
              <a:rPr lang="en-US" altLang="en-US" b="1" dirty="0">
                <a:solidFill>
                  <a:srgbClr val="3366FF"/>
                </a:solidFill>
              </a:rPr>
              <a:t>Device Driver </a:t>
            </a:r>
            <a:r>
              <a:rPr lang="en-US" altLang="en-US" dirty="0"/>
              <a:t>for each device controller to manage I/O</a:t>
            </a:r>
          </a:p>
          <a:p>
            <a:pPr lvl="1">
              <a:buFont typeface="Wingdings" panose="05000000000000000000" pitchFamily="2" charset="2"/>
              <a:buChar char="q"/>
            </a:pPr>
            <a:r>
              <a:rPr lang="en-US" altLang="en-US" dirty="0"/>
              <a:t>Provides uniform interface between controller and kernel (OS)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020763" y="166688"/>
            <a:ext cx="7666037" cy="576262"/>
          </a:xfrm>
        </p:spPr>
        <p:txBody>
          <a:bodyPr/>
          <a:lstStyle/>
          <a:p>
            <a:pPr eaLnBrk="1" hangingPunct="1"/>
            <a:r>
              <a:rPr lang="en-US" altLang="en-US" dirty="0"/>
              <a:t>Von Neumann Architecture </a:t>
            </a:r>
          </a:p>
        </p:txBody>
      </p:sp>
      <p:pic>
        <p:nvPicPr>
          <p:cNvPr id="3" name="Picture 2"/>
          <p:cNvPicPr>
            <a:picLocks noChangeAspect="1"/>
          </p:cNvPicPr>
          <p:nvPr/>
        </p:nvPicPr>
        <p:blipFill>
          <a:blip r:embed="rId3"/>
          <a:stretch>
            <a:fillRect/>
          </a:stretch>
        </p:blipFill>
        <p:spPr>
          <a:xfrm>
            <a:off x="4652865" y="4603897"/>
            <a:ext cx="3041616" cy="2204582"/>
          </a:xfrm>
          <a:prstGeom prst="rect">
            <a:avLst/>
          </a:prstGeom>
        </p:spPr>
      </p:pic>
      <p:pic>
        <p:nvPicPr>
          <p:cNvPr id="4" name="Picture 3"/>
          <p:cNvPicPr>
            <a:picLocks noChangeAspect="1"/>
          </p:cNvPicPr>
          <p:nvPr/>
        </p:nvPicPr>
        <p:blipFill>
          <a:blip r:embed="rId4"/>
          <a:stretch>
            <a:fillRect/>
          </a:stretch>
        </p:blipFill>
        <p:spPr>
          <a:xfrm>
            <a:off x="1295251" y="1010093"/>
            <a:ext cx="6715227" cy="3593804"/>
          </a:xfrm>
          <a:prstGeom prst="rect">
            <a:avLst/>
          </a:prstGeom>
        </p:spPr>
      </p:pic>
    </p:spTree>
    <p:extLst>
      <p:ext uri="{BB962C8B-B14F-4D97-AF65-F5344CB8AC3E}">
        <p14:creationId xmlns:p14="http://schemas.microsoft.com/office/powerpoint/2010/main" val="1131915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altLang="en-US"/>
              <a:t>Chapter 1: Introduction</a:t>
            </a:r>
          </a:p>
        </p:txBody>
      </p:sp>
      <p:sp>
        <p:nvSpPr>
          <p:cNvPr id="4099" name="Rectangle 3"/>
          <p:cNvSpPr>
            <a:spLocks noGrp="1" noChangeArrowheads="1"/>
          </p:cNvSpPr>
          <p:nvPr>
            <p:ph type="body" idx="4294967295"/>
          </p:nvPr>
        </p:nvSpPr>
        <p:spPr/>
        <p:txBody>
          <a:bodyPr/>
          <a:lstStyle/>
          <a:p>
            <a:pPr>
              <a:buFont typeface="Wingdings" panose="05000000000000000000" pitchFamily="2" charset="2"/>
              <a:buChar char="q"/>
            </a:pPr>
            <a:r>
              <a:rPr lang="en-US" altLang="en-US" dirty="0"/>
              <a:t>What Operating Systems Do</a:t>
            </a:r>
          </a:p>
          <a:p>
            <a:pPr>
              <a:buFont typeface="Wingdings" panose="05000000000000000000" pitchFamily="2" charset="2"/>
              <a:buChar char="q"/>
            </a:pPr>
            <a:r>
              <a:rPr lang="en-US" altLang="en-US" dirty="0"/>
              <a:t>Computer-System Organization</a:t>
            </a:r>
          </a:p>
          <a:p>
            <a:pPr>
              <a:buFont typeface="Wingdings" panose="05000000000000000000" pitchFamily="2" charset="2"/>
              <a:buChar char="q"/>
            </a:pPr>
            <a:r>
              <a:rPr lang="en-US" altLang="en-US" dirty="0"/>
              <a:t>Computer-System Architecture</a:t>
            </a:r>
          </a:p>
          <a:p>
            <a:pPr>
              <a:buFont typeface="Wingdings" panose="05000000000000000000" pitchFamily="2" charset="2"/>
              <a:buChar char="q"/>
            </a:pPr>
            <a:r>
              <a:rPr lang="en-US" altLang="en-US" dirty="0"/>
              <a:t>Operating-System Structure</a:t>
            </a:r>
          </a:p>
          <a:p>
            <a:pPr>
              <a:buFont typeface="Wingdings" panose="05000000000000000000" pitchFamily="2" charset="2"/>
              <a:buChar char="q"/>
            </a:pPr>
            <a:r>
              <a:rPr lang="en-US" altLang="en-US" dirty="0"/>
              <a:t>Operating-System Operations</a:t>
            </a:r>
          </a:p>
          <a:p>
            <a:pPr>
              <a:buFont typeface="Wingdings" panose="05000000000000000000" pitchFamily="2" charset="2"/>
              <a:buChar char="q"/>
            </a:pPr>
            <a:r>
              <a:rPr lang="en-US" altLang="en-US" dirty="0"/>
              <a:t>Process Management</a:t>
            </a:r>
          </a:p>
          <a:p>
            <a:pPr>
              <a:buFont typeface="Wingdings" panose="05000000000000000000" pitchFamily="2" charset="2"/>
              <a:buChar char="q"/>
            </a:pPr>
            <a:r>
              <a:rPr lang="en-US" altLang="en-US" dirty="0"/>
              <a:t>Memory Management</a:t>
            </a:r>
          </a:p>
          <a:p>
            <a:pPr>
              <a:buFont typeface="Wingdings" panose="05000000000000000000" pitchFamily="2" charset="2"/>
              <a:buChar char="q"/>
            </a:pPr>
            <a:r>
              <a:rPr lang="en-US" altLang="en-US" dirty="0"/>
              <a:t>Storage Management</a:t>
            </a:r>
          </a:p>
          <a:p>
            <a:pPr>
              <a:buFont typeface="Wingdings" panose="05000000000000000000" pitchFamily="2" charset="2"/>
              <a:buChar char="q"/>
            </a:pPr>
            <a:r>
              <a:rPr lang="en-US" altLang="en-US" dirty="0"/>
              <a:t>Protection and Security</a:t>
            </a:r>
          </a:p>
          <a:p>
            <a:pPr>
              <a:buFont typeface="Wingdings" panose="05000000000000000000" pitchFamily="2" charset="2"/>
              <a:buChar char="q"/>
            </a:pPr>
            <a:r>
              <a:rPr lang="en-US" altLang="en-US" dirty="0"/>
              <a:t>Kernel Data Structures</a:t>
            </a:r>
          </a:p>
          <a:p>
            <a:pPr>
              <a:buFont typeface="Wingdings" panose="05000000000000000000" pitchFamily="2" charset="2"/>
              <a:buChar char="q"/>
            </a:pPr>
            <a:r>
              <a:rPr lang="en-US" altLang="en-US" dirty="0"/>
              <a:t>Computing Environments</a:t>
            </a:r>
          </a:p>
          <a:p>
            <a:pPr>
              <a:buFont typeface="Wingdings" panose="05000000000000000000" pitchFamily="2" charset="2"/>
              <a:buChar char="q"/>
            </a:pPr>
            <a:r>
              <a:rPr lang="en-US" altLang="en-US" dirty="0"/>
              <a:t>Open-Source Operating Systems</a:t>
            </a:r>
          </a:p>
          <a:p>
            <a:pPr>
              <a:buFont typeface="Monotype Sorts" pitchFamily="-84" charset="2"/>
              <a:buNone/>
            </a:pP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198438"/>
            <a:ext cx="8229600" cy="576262"/>
          </a:xfrm>
        </p:spPr>
        <p:txBody>
          <a:bodyPr/>
          <a:lstStyle/>
          <a:p>
            <a:pPr eaLnBrk="1" hangingPunct="1"/>
            <a:r>
              <a:rPr lang="en-US" altLang="en-US" dirty="0"/>
              <a:t>Storage-Device Hierarchy</a:t>
            </a:r>
          </a:p>
        </p:txBody>
      </p:sp>
      <p:pic>
        <p:nvPicPr>
          <p:cNvPr id="22531" name="Picture 3" descr="C:\Users\as668\Desktop\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370013"/>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943600" y="1314450"/>
            <a:ext cx="571500" cy="3524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Verdana" charset="0"/>
              </a:rPr>
              <a:t>CPU</a:t>
            </a:r>
          </a:p>
        </p:txBody>
      </p:sp>
      <p:cxnSp>
        <p:nvCxnSpPr>
          <p:cNvPr id="4" name="Straight Arrow Connector 3"/>
          <p:cNvCxnSpPr/>
          <p:nvPr/>
        </p:nvCxnSpPr>
        <p:spPr bwMode="auto">
          <a:xfrm flipH="1">
            <a:off x="5400675" y="1485900"/>
            <a:ext cx="533400" cy="95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7" name="Rectangle 6"/>
          <p:cNvSpPr/>
          <p:nvPr/>
        </p:nvSpPr>
        <p:spPr bwMode="auto">
          <a:xfrm>
            <a:off x="6467475" y="2362200"/>
            <a:ext cx="571500" cy="3524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Verdana" charset="0"/>
              </a:rPr>
              <a:t>DRAM</a:t>
            </a:r>
          </a:p>
        </p:txBody>
      </p:sp>
      <p:cxnSp>
        <p:nvCxnSpPr>
          <p:cNvPr id="8" name="Straight Arrow Connector 7"/>
          <p:cNvCxnSpPr/>
          <p:nvPr/>
        </p:nvCxnSpPr>
        <p:spPr bwMode="auto">
          <a:xfrm flipH="1">
            <a:off x="5867400" y="2543175"/>
            <a:ext cx="533400" cy="95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 name="Straight Connector 5"/>
          <p:cNvCxnSpPr/>
          <p:nvPr/>
        </p:nvCxnSpPr>
        <p:spPr bwMode="auto">
          <a:xfrm>
            <a:off x="1638300" y="2876550"/>
            <a:ext cx="604837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11" name="Rectangle 10"/>
          <p:cNvSpPr/>
          <p:nvPr/>
        </p:nvSpPr>
        <p:spPr bwMode="auto">
          <a:xfrm>
            <a:off x="6267450" y="1800225"/>
            <a:ext cx="571500" cy="3524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Verdana" charset="0"/>
              </a:rPr>
              <a:t>S</a:t>
            </a:r>
            <a:r>
              <a:rPr kumimoji="0" lang="en-US" sz="1800" b="0" i="0" u="none" strike="noStrike" cap="none" normalizeH="0" baseline="0" dirty="0">
                <a:ln>
                  <a:noFill/>
                </a:ln>
                <a:solidFill>
                  <a:srgbClr val="FF0000"/>
                </a:solidFill>
                <a:effectLst/>
                <a:latin typeface="Verdana" charset="0"/>
              </a:rPr>
              <a:t>RAM</a:t>
            </a:r>
          </a:p>
        </p:txBody>
      </p:sp>
      <p:cxnSp>
        <p:nvCxnSpPr>
          <p:cNvPr id="12" name="Straight Arrow Connector 11"/>
          <p:cNvCxnSpPr/>
          <p:nvPr/>
        </p:nvCxnSpPr>
        <p:spPr bwMode="auto">
          <a:xfrm flipH="1">
            <a:off x="5667375" y="1981200"/>
            <a:ext cx="533400" cy="952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9" name="TextBox 8"/>
          <p:cNvSpPr txBox="1"/>
          <p:nvPr/>
        </p:nvSpPr>
        <p:spPr>
          <a:xfrm>
            <a:off x="1162050" y="1145849"/>
            <a:ext cx="273345" cy="1600438"/>
          </a:xfrm>
          <a:prstGeom prst="rect">
            <a:avLst/>
          </a:prstGeom>
          <a:noFill/>
          <a:ln>
            <a:solidFill>
              <a:srgbClr val="FF0000"/>
            </a:solidFill>
          </a:ln>
        </p:spPr>
        <p:txBody>
          <a:bodyPr wrap="square" rtlCol="0">
            <a:spAutoFit/>
          </a:bodyPr>
          <a:lstStyle/>
          <a:p>
            <a:pPr algn="ctr"/>
            <a:r>
              <a:rPr lang="en-US" sz="1400" dirty="0">
                <a:solidFill>
                  <a:srgbClr val="FF0000"/>
                </a:solidFill>
              </a:rPr>
              <a:t>P</a:t>
            </a:r>
          </a:p>
          <a:p>
            <a:pPr algn="ctr"/>
            <a:r>
              <a:rPr lang="en-US" sz="1400" dirty="0">
                <a:solidFill>
                  <a:srgbClr val="FF0000"/>
                </a:solidFill>
              </a:rPr>
              <a:t>R</a:t>
            </a:r>
          </a:p>
          <a:p>
            <a:pPr algn="ctr"/>
            <a:r>
              <a:rPr lang="en-US" sz="1400" dirty="0">
                <a:solidFill>
                  <a:srgbClr val="FF0000"/>
                </a:solidFill>
              </a:rPr>
              <a:t>I</a:t>
            </a:r>
          </a:p>
          <a:p>
            <a:pPr algn="ctr"/>
            <a:r>
              <a:rPr lang="en-US" sz="1400" dirty="0">
                <a:solidFill>
                  <a:srgbClr val="FF0000"/>
                </a:solidFill>
              </a:rPr>
              <a:t>M</a:t>
            </a:r>
          </a:p>
          <a:p>
            <a:pPr algn="ctr"/>
            <a:r>
              <a:rPr lang="en-US" sz="1400" dirty="0">
                <a:solidFill>
                  <a:srgbClr val="FF0000"/>
                </a:solidFill>
              </a:rPr>
              <a:t>A</a:t>
            </a:r>
          </a:p>
          <a:p>
            <a:pPr algn="ctr"/>
            <a:r>
              <a:rPr lang="en-US" sz="1400" dirty="0">
                <a:solidFill>
                  <a:srgbClr val="FF0000"/>
                </a:solidFill>
              </a:rPr>
              <a:t>R</a:t>
            </a:r>
          </a:p>
          <a:p>
            <a:pPr algn="ctr"/>
            <a:r>
              <a:rPr lang="en-US" sz="1400" dirty="0">
                <a:solidFill>
                  <a:srgbClr val="FF0000"/>
                </a:solidFill>
              </a:rPr>
              <a:t>Y</a:t>
            </a:r>
          </a:p>
        </p:txBody>
      </p:sp>
      <p:grpSp>
        <p:nvGrpSpPr>
          <p:cNvPr id="15" name="Group 14"/>
          <p:cNvGrpSpPr/>
          <p:nvPr/>
        </p:nvGrpSpPr>
        <p:grpSpPr>
          <a:xfrm>
            <a:off x="6280043" y="2922619"/>
            <a:ext cx="946363" cy="664748"/>
            <a:chOff x="6753225" y="2876550"/>
            <a:chExt cx="946363" cy="664748"/>
          </a:xfrm>
        </p:grpSpPr>
        <p:pic>
          <p:nvPicPr>
            <p:cNvPr id="22533" name="Picture 5" descr="Image result for cuboid"/>
            <p:cNvPicPr>
              <a:picLocks noChangeAspect="1" noChangeArrowheads="1"/>
            </p:cNvPicPr>
            <p:nvPr/>
          </p:nvPicPr>
          <p:blipFill rotWithShape="1">
            <a:blip r:embed="rId4">
              <a:extLst>
                <a:ext uri="{28A0092B-C50C-407E-A947-70E740481C1C}">
                  <a14:useLocalDpi xmlns:a14="http://schemas.microsoft.com/office/drawing/2010/main" val="0"/>
                </a:ext>
              </a:extLst>
            </a:blip>
            <a:srcRect t="13385"/>
            <a:stretch/>
          </p:blipFill>
          <p:spPr bwMode="auto">
            <a:xfrm>
              <a:off x="6753225" y="2876550"/>
              <a:ext cx="946363" cy="664748"/>
            </a:xfrm>
            <a:prstGeom prst="rect">
              <a:avLst/>
            </a:prstGeom>
            <a:solidFill>
              <a:schemeClr val="bg1"/>
            </a:solidFill>
          </p:spPr>
        </p:pic>
        <p:sp>
          <p:nvSpPr>
            <p:cNvPr id="13" name="TextBox 12"/>
            <p:cNvSpPr txBox="1"/>
            <p:nvPr/>
          </p:nvSpPr>
          <p:spPr>
            <a:xfrm>
              <a:off x="6897950" y="3103893"/>
              <a:ext cx="531628" cy="253916"/>
            </a:xfrm>
            <a:prstGeom prst="rect">
              <a:avLst/>
            </a:prstGeom>
            <a:noFill/>
          </p:spPr>
          <p:txBody>
            <a:bodyPr wrap="square" rtlCol="0">
              <a:spAutoFit/>
            </a:bodyPr>
            <a:lstStyle/>
            <a:p>
              <a:r>
                <a:rPr lang="en-US" sz="1050" dirty="0">
                  <a:solidFill>
                    <a:schemeClr val="bg1"/>
                  </a:solidFill>
                </a:rPr>
                <a:t>Flash</a:t>
              </a:r>
              <a:endParaRPr lang="en-US" dirty="0">
                <a:solidFill>
                  <a:schemeClr val="bg1"/>
                </a:solidFill>
              </a:endParaRPr>
            </a:p>
          </p:txBody>
        </p:sp>
      </p:grpSp>
      <p:pic>
        <p:nvPicPr>
          <p:cNvPr id="19" name="Picture 5" descr="C:\Users\as668\Desktop\1_1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6297376" y="3229212"/>
            <a:ext cx="4305774"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188322" y="3347829"/>
            <a:ext cx="273345" cy="2031325"/>
          </a:xfrm>
          <a:prstGeom prst="rect">
            <a:avLst/>
          </a:prstGeom>
          <a:noFill/>
          <a:ln>
            <a:solidFill>
              <a:srgbClr val="FF0000"/>
            </a:solidFill>
          </a:ln>
        </p:spPr>
        <p:txBody>
          <a:bodyPr wrap="square" rtlCol="0">
            <a:spAutoFit/>
          </a:bodyPr>
          <a:lstStyle/>
          <a:p>
            <a:pPr algn="ctr"/>
            <a:r>
              <a:rPr lang="en-US" sz="1400" dirty="0">
                <a:solidFill>
                  <a:srgbClr val="FF0000"/>
                </a:solidFill>
              </a:rPr>
              <a:t>SECONDARY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457200" y="198438"/>
            <a:ext cx="8229600" cy="576262"/>
          </a:xfrm>
        </p:spPr>
        <p:txBody>
          <a:bodyPr/>
          <a:lstStyle/>
          <a:p>
            <a:pPr eaLnBrk="1" hangingPunct="1"/>
            <a:r>
              <a:rPr lang="en-US" altLang="en-US"/>
              <a:t>Storage-Device Hierarchy</a:t>
            </a:r>
          </a:p>
        </p:txBody>
      </p:sp>
      <p:pic>
        <p:nvPicPr>
          <p:cNvPr id="16" name="Picture 1" descr="1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0981" y="1867990"/>
            <a:ext cx="7423217" cy="30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625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198438"/>
            <a:ext cx="8229600" cy="576262"/>
          </a:xfrm>
        </p:spPr>
        <p:txBody>
          <a:bodyPr/>
          <a:lstStyle/>
          <a:p>
            <a:pPr eaLnBrk="1" hangingPunct="1"/>
            <a:r>
              <a:rPr lang="en-US" altLang="en-US"/>
              <a:t>Caching</a:t>
            </a:r>
          </a:p>
        </p:txBody>
      </p:sp>
      <p:sp>
        <p:nvSpPr>
          <p:cNvPr id="23555" name="Rectangle 3"/>
          <p:cNvSpPr>
            <a:spLocks noGrp="1" noChangeArrowheads="1"/>
          </p:cNvSpPr>
          <p:nvPr>
            <p:ph type="body" idx="4294967295"/>
          </p:nvPr>
        </p:nvSpPr>
        <p:spPr>
          <a:xfrm>
            <a:off x="806450" y="1233488"/>
            <a:ext cx="7926070" cy="4910137"/>
          </a:xfrm>
        </p:spPr>
        <p:txBody>
          <a:bodyPr/>
          <a:lstStyle/>
          <a:p>
            <a:pPr>
              <a:buFont typeface="Wingdings" panose="05000000000000000000" pitchFamily="2" charset="2"/>
              <a:buChar char="q"/>
            </a:pPr>
            <a:r>
              <a:rPr lang="en-US" altLang="en-US" dirty="0"/>
              <a:t>Important principle, performed at many levels in a computer (in hardware, operating system, software)</a:t>
            </a:r>
            <a:endParaRPr lang="en-US" altLang="en-US" sz="800" dirty="0"/>
          </a:p>
          <a:p>
            <a:pPr>
              <a:buFont typeface="Wingdings" panose="05000000000000000000" pitchFamily="2" charset="2"/>
              <a:buChar char="q"/>
            </a:pPr>
            <a:r>
              <a:rPr lang="en-US" altLang="en-US" dirty="0"/>
              <a:t>Information in use copied from slower to faster storage temporarily</a:t>
            </a:r>
            <a:endParaRPr lang="en-US" altLang="en-US" sz="800" dirty="0"/>
          </a:p>
          <a:p>
            <a:pPr>
              <a:buFont typeface="Wingdings" panose="05000000000000000000" pitchFamily="2" charset="2"/>
              <a:buChar char="q"/>
            </a:pPr>
            <a:r>
              <a:rPr lang="en-US" altLang="en-US" dirty="0"/>
              <a:t>Faster storage (cache) checked first to determine if information is there</a:t>
            </a:r>
          </a:p>
          <a:p>
            <a:pPr lvl="1">
              <a:buFont typeface="Wingdings" panose="05000000000000000000" pitchFamily="2" charset="2"/>
              <a:buChar char="q"/>
            </a:pPr>
            <a:r>
              <a:rPr lang="en-US" altLang="en-US" dirty="0"/>
              <a:t>If it is, information used directly from the cache (fast)</a:t>
            </a:r>
          </a:p>
          <a:p>
            <a:pPr lvl="1">
              <a:buFont typeface="Wingdings" panose="05000000000000000000" pitchFamily="2" charset="2"/>
              <a:buChar char="q"/>
            </a:pPr>
            <a:r>
              <a:rPr lang="en-US" altLang="en-US" dirty="0"/>
              <a:t>If not, data copied to cache and used there</a:t>
            </a:r>
            <a:endParaRPr lang="en-US" altLang="en-US" sz="800" dirty="0"/>
          </a:p>
          <a:p>
            <a:pPr>
              <a:buFont typeface="Wingdings" panose="05000000000000000000" pitchFamily="2" charset="2"/>
              <a:buChar char="q"/>
            </a:pPr>
            <a:r>
              <a:rPr lang="en-US" altLang="en-US" dirty="0"/>
              <a:t>Cache smaller than storage being cached</a:t>
            </a:r>
          </a:p>
          <a:p>
            <a:pPr lvl="1">
              <a:buFont typeface="Wingdings" panose="05000000000000000000" pitchFamily="2" charset="2"/>
              <a:buChar char="q"/>
            </a:pPr>
            <a:r>
              <a:rPr lang="en-US" altLang="en-US" dirty="0"/>
              <a:t>Cache management important design problem</a:t>
            </a:r>
          </a:p>
          <a:p>
            <a:pPr lvl="1">
              <a:buFont typeface="Wingdings" panose="05000000000000000000" pitchFamily="2" charset="2"/>
              <a:buChar char="q"/>
            </a:pPr>
            <a:r>
              <a:rPr lang="en-US" altLang="en-US" dirty="0"/>
              <a:t>Cache size and replacement policy</a:t>
            </a:r>
          </a:p>
          <a:p>
            <a:pPr>
              <a:buFont typeface="Monotype Sorts" pitchFamily="-84"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182563"/>
            <a:ext cx="8229600" cy="576262"/>
          </a:xfrm>
        </p:spPr>
        <p:txBody>
          <a:bodyPr/>
          <a:lstStyle/>
          <a:p>
            <a:pPr eaLnBrk="1" hangingPunct="1"/>
            <a:r>
              <a:rPr lang="en-US" altLang="en-US" dirty="0"/>
              <a:t>Software/Hardware/OS Interaction</a:t>
            </a:r>
          </a:p>
        </p:txBody>
      </p:sp>
      <p:sp>
        <p:nvSpPr>
          <p:cNvPr id="14339" name="Rectangle 3"/>
          <p:cNvSpPr>
            <a:spLocks noGrp="1" noChangeArrowheads="1"/>
          </p:cNvSpPr>
          <p:nvPr>
            <p:ph type="body" idx="4294967295"/>
          </p:nvPr>
        </p:nvSpPr>
        <p:spPr>
          <a:xfrm>
            <a:off x="806450" y="1233488"/>
            <a:ext cx="7453630" cy="4530725"/>
          </a:xfrm>
        </p:spPr>
        <p:txBody>
          <a:bodyPr/>
          <a:lstStyle/>
          <a:p>
            <a:pPr>
              <a:buFont typeface="Wingdings" panose="05000000000000000000" pitchFamily="2" charset="2"/>
              <a:buChar char="q"/>
            </a:pPr>
            <a:r>
              <a:rPr lang="en-US" altLang="en-US" dirty="0"/>
              <a:t>The Operating System is notified of a need for its services by an </a:t>
            </a:r>
            <a:r>
              <a:rPr lang="en-US" altLang="en-US" dirty="0">
                <a:solidFill>
                  <a:srgbClr val="0000FF"/>
                </a:solidFill>
              </a:rPr>
              <a:t>interrupt</a:t>
            </a:r>
            <a:r>
              <a:rPr lang="en-US" altLang="en-US" dirty="0"/>
              <a:t> from either the hardware or a software program.</a:t>
            </a:r>
            <a:endParaRPr lang="en-US" altLang="en-US" dirty="0">
              <a:solidFill>
                <a:srgbClr val="0000FF"/>
              </a:solidFill>
            </a:endParaRPr>
          </a:p>
          <a:p>
            <a:pPr lvl="1">
              <a:buFont typeface="Wingdings" panose="05000000000000000000" pitchFamily="2" charset="2"/>
              <a:buChar char="q"/>
            </a:pPr>
            <a:r>
              <a:rPr lang="en-US" altLang="en-US" dirty="0">
                <a:cs typeface="ＭＳ Ｐゴシック" charset="-128"/>
              </a:rPr>
              <a:t>Hardware triggers an interrupt by sending </a:t>
            </a:r>
            <a:r>
              <a:rPr lang="en-US" altLang="en-US" dirty="0">
                <a:solidFill>
                  <a:srgbClr val="0000FF"/>
                </a:solidFill>
              </a:rPr>
              <a:t>a signal to the CPU on the system bus</a:t>
            </a:r>
          </a:p>
          <a:p>
            <a:pPr lvl="1">
              <a:buFont typeface="Wingdings" panose="05000000000000000000" pitchFamily="2" charset="2"/>
              <a:buChar char="q"/>
            </a:pPr>
            <a:r>
              <a:rPr lang="en-US" altLang="en-US" dirty="0">
                <a:cs typeface="ＭＳ Ｐゴシック" charset="-128"/>
              </a:rPr>
              <a:t>Software triggers an interrupt by </a:t>
            </a:r>
            <a:r>
              <a:rPr lang="en-US" altLang="en-US" dirty="0">
                <a:solidFill>
                  <a:srgbClr val="0000FF"/>
                </a:solidFill>
              </a:rPr>
              <a:t>executing a system or monitor call. </a:t>
            </a:r>
          </a:p>
          <a:p>
            <a:pPr>
              <a:buFont typeface="Wingdings" panose="05000000000000000000" pitchFamily="2" charset="2"/>
              <a:buChar char="q"/>
            </a:pPr>
            <a:r>
              <a:rPr lang="en-US" altLang="en-US" dirty="0"/>
              <a:t>The Operating System </a:t>
            </a:r>
          </a:p>
          <a:p>
            <a:pPr lvl="1">
              <a:buFont typeface="Wingdings" panose="05000000000000000000" pitchFamily="2" charset="2"/>
              <a:buChar char="q"/>
            </a:pPr>
            <a:r>
              <a:rPr lang="en-US" altLang="en-US" dirty="0"/>
              <a:t>Stops</a:t>
            </a:r>
            <a:r>
              <a:rPr lang="en-US" altLang="en-US" i="1" dirty="0"/>
              <a:t> </a:t>
            </a:r>
            <a:r>
              <a:rPr lang="en-US" altLang="en-US" dirty="0"/>
              <a:t>what is it doing</a:t>
            </a:r>
          </a:p>
          <a:p>
            <a:pPr lvl="1">
              <a:buFont typeface="Wingdings" panose="05000000000000000000" pitchFamily="2" charset="2"/>
              <a:buChar char="q"/>
            </a:pPr>
            <a:r>
              <a:rPr lang="en-US" altLang="en-US" dirty="0"/>
              <a:t>Takes a snapshot of the current state of the CPU</a:t>
            </a:r>
          </a:p>
          <a:p>
            <a:pPr lvl="1">
              <a:buFont typeface="Wingdings" panose="05000000000000000000" pitchFamily="2" charset="2"/>
              <a:buChar char="q"/>
            </a:pPr>
            <a:r>
              <a:rPr lang="en-US" altLang="en-US" dirty="0"/>
              <a:t>Executes defined actions based on the interrupt type and originator.</a:t>
            </a:r>
          </a:p>
          <a:p>
            <a:pPr lvl="1">
              <a:buFont typeface="Wingdings" panose="05000000000000000000" pitchFamily="2" charset="2"/>
              <a:buChar char="q"/>
            </a:pPr>
            <a:r>
              <a:rPr lang="en-US" altLang="en-US" dirty="0"/>
              <a:t>Restores the CPU to its original state</a:t>
            </a:r>
          </a:p>
          <a:p>
            <a:pPr lvl="1">
              <a:buFont typeface="Wingdings" panose="05000000000000000000" pitchFamily="2" charset="2"/>
              <a:buChar char="q"/>
            </a:pPr>
            <a:r>
              <a:rPr lang="en-US" altLang="en-US" dirty="0"/>
              <a:t>Resumes processing </a:t>
            </a:r>
          </a:p>
          <a:p>
            <a:pPr lvl="1"/>
            <a:endParaRPr lang="en-US" altLang="en-US" dirty="0"/>
          </a:p>
        </p:txBody>
      </p:sp>
    </p:spTree>
    <p:extLst>
      <p:ext uri="{BB962C8B-B14F-4D97-AF65-F5344CB8AC3E}">
        <p14:creationId xmlns:p14="http://schemas.microsoft.com/office/powerpoint/2010/main" val="251816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182563"/>
            <a:ext cx="8229600" cy="576262"/>
          </a:xfrm>
        </p:spPr>
        <p:txBody>
          <a:bodyPr/>
          <a:lstStyle/>
          <a:p>
            <a:pPr eaLnBrk="1" hangingPunct="1"/>
            <a:r>
              <a:rPr lang="en-US" altLang="en-US" dirty="0"/>
              <a:t>Computer System Operation</a:t>
            </a:r>
          </a:p>
        </p:txBody>
      </p:sp>
      <p:sp>
        <p:nvSpPr>
          <p:cNvPr id="14339" name="Rectangle 3"/>
          <p:cNvSpPr>
            <a:spLocks noGrp="1" noChangeArrowheads="1"/>
          </p:cNvSpPr>
          <p:nvPr>
            <p:ph type="body" idx="4294967295"/>
          </p:nvPr>
        </p:nvSpPr>
        <p:spPr>
          <a:xfrm>
            <a:off x="806450" y="1233488"/>
            <a:ext cx="6745288" cy="4530725"/>
          </a:xfrm>
        </p:spPr>
        <p:txBody>
          <a:bodyPr/>
          <a:lstStyle/>
          <a:p>
            <a:pPr>
              <a:buFont typeface="Wingdings" panose="05000000000000000000" pitchFamily="2" charset="2"/>
              <a:buChar char="q"/>
            </a:pPr>
            <a:r>
              <a:rPr lang="en-US" altLang="en-US" dirty="0"/>
              <a:t>I/O devices and the CPU can execute concurrently</a:t>
            </a:r>
            <a:endParaRPr lang="en-US" altLang="en-US" sz="800" dirty="0"/>
          </a:p>
          <a:p>
            <a:pPr>
              <a:buFont typeface="Wingdings" panose="05000000000000000000" pitchFamily="2" charset="2"/>
              <a:buChar char="q"/>
            </a:pPr>
            <a:r>
              <a:rPr lang="en-US" altLang="en-US" dirty="0"/>
              <a:t>Each device controller is in charge of a particular device type</a:t>
            </a:r>
            <a:endParaRPr lang="en-US" altLang="en-US" sz="800" dirty="0"/>
          </a:p>
          <a:p>
            <a:pPr>
              <a:buFont typeface="Wingdings" panose="05000000000000000000" pitchFamily="2" charset="2"/>
              <a:buChar char="q"/>
            </a:pPr>
            <a:r>
              <a:rPr lang="en-US" altLang="en-US" dirty="0"/>
              <a:t>Each device controller has a local buffer</a:t>
            </a:r>
            <a:endParaRPr lang="en-US" altLang="en-US" sz="800" dirty="0"/>
          </a:p>
          <a:p>
            <a:pPr>
              <a:buFont typeface="Wingdings" panose="05000000000000000000" pitchFamily="2" charset="2"/>
              <a:buChar char="q"/>
            </a:pPr>
            <a:r>
              <a:rPr lang="en-US" altLang="en-US" dirty="0"/>
              <a:t>CPU moves data from/to main memory to/from local buffers</a:t>
            </a:r>
            <a:endParaRPr lang="en-US" altLang="en-US" sz="800" dirty="0"/>
          </a:p>
          <a:p>
            <a:pPr>
              <a:buFont typeface="Wingdings" panose="05000000000000000000" pitchFamily="2" charset="2"/>
              <a:buChar char="q"/>
            </a:pPr>
            <a:r>
              <a:rPr lang="en-US" altLang="en-US" dirty="0"/>
              <a:t>I/O is from the device to local buffer of controller</a:t>
            </a:r>
            <a:endParaRPr lang="en-US" altLang="en-US" sz="800" dirty="0"/>
          </a:p>
          <a:p>
            <a:pPr>
              <a:buFont typeface="Wingdings" panose="05000000000000000000" pitchFamily="2" charset="2"/>
              <a:buChar char="q"/>
            </a:pPr>
            <a:r>
              <a:rPr lang="en-US" altLang="en-US" dirty="0"/>
              <a:t>Device controller informs CPU that it has finished its operation by causing an </a:t>
            </a:r>
            <a:r>
              <a:rPr lang="en-US" altLang="en-US" dirty="0">
                <a:solidFill>
                  <a:srgbClr val="0000FF"/>
                </a:solidFill>
              </a:rPr>
              <a:t>interrupt</a:t>
            </a:r>
          </a:p>
        </p:txBody>
      </p:sp>
    </p:spTree>
    <p:extLst>
      <p:ext uri="{BB962C8B-B14F-4D97-AF65-F5344CB8AC3E}">
        <p14:creationId xmlns:p14="http://schemas.microsoft.com/office/powerpoint/2010/main" val="1444676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3"/>
          <p:cNvSpPr>
            <a:spLocks noGrp="1"/>
          </p:cNvSpPr>
          <p:nvPr>
            <p:ph type="title"/>
          </p:nvPr>
        </p:nvSpPr>
        <p:spPr>
          <a:xfrm>
            <a:off x="1287463" y="277813"/>
            <a:ext cx="7399337" cy="576262"/>
          </a:xfrm>
        </p:spPr>
        <p:txBody>
          <a:bodyPr/>
          <a:lstStyle/>
          <a:p>
            <a:r>
              <a:rPr lang="en-US" altLang="en-US" sz="2800"/>
              <a:t>Storage Definitions and Notation Review</a:t>
            </a:r>
          </a:p>
        </p:txBody>
      </p:sp>
      <p:sp>
        <p:nvSpPr>
          <p:cNvPr id="19459" name="Rectangle 5"/>
          <p:cNvSpPr>
            <a:spLocks noChangeArrowheads="1"/>
          </p:cNvSpPr>
          <p:nvPr/>
        </p:nvSpPr>
        <p:spPr bwMode="auto">
          <a:xfrm>
            <a:off x="747713" y="1177925"/>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r>
              <a:rPr lang="en-US" altLang="en-US" sz="1400"/>
              <a:t>The basic unit of computer storage is the </a:t>
            </a:r>
            <a:r>
              <a:rPr lang="en-US" altLang="en-US" sz="1400" b="1"/>
              <a:t>bit</a:t>
            </a:r>
            <a:r>
              <a:rPr lang="en-US" altLang="en-US" sz="1400"/>
              <a:t>. 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altLang="en-US" sz="1400" b="1"/>
              <a:t>byte </a:t>
            </a:r>
            <a:r>
              <a:rPr lang="en-US" altLang="en-US" sz="1400"/>
              <a:t>is 8 bits, and on most computers it is the smallest convenient chunk of storage. For example, most computers don’t have an instruction to move a bit but do have one to move a byte. A less common term is </a:t>
            </a:r>
            <a:r>
              <a:rPr lang="en-US" altLang="en-US" sz="1400" b="1"/>
              <a:t>word</a:t>
            </a:r>
            <a:r>
              <a:rPr lang="en-US" altLang="en-US" sz="1400"/>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endParaRPr lang="en-US" altLang="en-US" sz="1400" baseline="-25000"/>
          </a:p>
          <a:p>
            <a:r>
              <a:rPr lang="en-US" altLang="en-US" sz="1400"/>
              <a:t>Computer storage, along with most computer throughput, is generally measured and manipulated in bytes and collections of bytes. </a:t>
            </a:r>
          </a:p>
          <a:p>
            <a:r>
              <a:rPr lang="en-US" altLang="en-US" sz="1400"/>
              <a:t>A </a:t>
            </a:r>
            <a:r>
              <a:rPr lang="en-US" altLang="en-US" sz="1400" b="1"/>
              <a:t>kilobyte</a:t>
            </a:r>
            <a:r>
              <a:rPr lang="en-US" altLang="en-US" sz="1400"/>
              <a:t>, or </a:t>
            </a:r>
            <a:r>
              <a:rPr lang="en-US" altLang="en-US" sz="1400" b="1"/>
              <a:t>KB</a:t>
            </a:r>
            <a:r>
              <a:rPr lang="en-US" altLang="en-US" sz="1400"/>
              <a:t>, is 1,024 bytes</a:t>
            </a:r>
          </a:p>
          <a:p>
            <a:r>
              <a:rPr lang="en-US" altLang="en-US" sz="1400"/>
              <a:t>a </a:t>
            </a:r>
            <a:r>
              <a:rPr lang="en-US" altLang="en-US" sz="1400" b="1"/>
              <a:t>megabyte</a:t>
            </a:r>
            <a:r>
              <a:rPr lang="en-US" altLang="en-US" sz="1400"/>
              <a:t>, or </a:t>
            </a:r>
            <a:r>
              <a:rPr lang="en-US" altLang="en-US" sz="1400" b="1"/>
              <a:t>MB</a:t>
            </a:r>
            <a:r>
              <a:rPr lang="en-US" altLang="en-US" sz="1400"/>
              <a:t>, is 1,024</a:t>
            </a:r>
            <a:r>
              <a:rPr lang="en-US" altLang="en-US" sz="1400" baseline="30000"/>
              <a:t>2</a:t>
            </a:r>
            <a:r>
              <a:rPr lang="en-US" altLang="en-US" sz="1400"/>
              <a:t> bytes</a:t>
            </a:r>
          </a:p>
          <a:p>
            <a:r>
              <a:rPr lang="en-US" altLang="en-US" sz="1400"/>
              <a:t>a </a:t>
            </a:r>
            <a:r>
              <a:rPr lang="en-US" altLang="en-US" sz="1400" b="1"/>
              <a:t>gigabyte</a:t>
            </a:r>
            <a:r>
              <a:rPr lang="en-US" altLang="en-US" sz="1400"/>
              <a:t>, or </a:t>
            </a:r>
            <a:r>
              <a:rPr lang="en-US" altLang="en-US" sz="1400" b="1"/>
              <a:t>GB</a:t>
            </a:r>
            <a:r>
              <a:rPr lang="en-US" altLang="en-US" sz="1400"/>
              <a:t>, is 1,024</a:t>
            </a:r>
            <a:r>
              <a:rPr lang="en-US" altLang="en-US" sz="1400" baseline="30000"/>
              <a:t>3</a:t>
            </a:r>
            <a:r>
              <a:rPr lang="en-US" altLang="en-US" sz="1400"/>
              <a:t> bytes</a:t>
            </a:r>
          </a:p>
          <a:p>
            <a:r>
              <a:rPr lang="en-US" altLang="en-US" sz="1400"/>
              <a:t>a </a:t>
            </a:r>
            <a:r>
              <a:rPr lang="en-US" altLang="en-US" sz="1400" b="1"/>
              <a:t>terabyte</a:t>
            </a:r>
            <a:r>
              <a:rPr lang="en-US" altLang="en-US" sz="1400"/>
              <a:t>, or </a:t>
            </a:r>
            <a:r>
              <a:rPr lang="en-US" altLang="en-US" sz="1400" b="1"/>
              <a:t>TB</a:t>
            </a:r>
            <a:r>
              <a:rPr lang="en-US" altLang="en-US" sz="1400"/>
              <a:t>, is 1,024</a:t>
            </a:r>
            <a:r>
              <a:rPr lang="en-US" altLang="en-US" sz="1400" baseline="30000"/>
              <a:t>4 </a:t>
            </a:r>
            <a:r>
              <a:rPr lang="en-US" altLang="en-US" sz="1400"/>
              <a:t>bytes </a:t>
            </a:r>
          </a:p>
          <a:p>
            <a:r>
              <a:rPr lang="en-US" altLang="en-US" sz="1400"/>
              <a:t>a </a:t>
            </a:r>
            <a:r>
              <a:rPr lang="en-US" altLang="en-US" sz="1400" b="1"/>
              <a:t>petabyte</a:t>
            </a:r>
            <a:r>
              <a:rPr lang="en-US" altLang="en-US" sz="1400"/>
              <a:t>, or </a:t>
            </a:r>
            <a:r>
              <a:rPr lang="en-US" altLang="en-US" sz="1400" b="1"/>
              <a:t>PB</a:t>
            </a:r>
            <a:r>
              <a:rPr lang="en-US" altLang="en-US" sz="1400"/>
              <a:t>, is 1,024</a:t>
            </a:r>
            <a:r>
              <a:rPr lang="en-US" altLang="en-US" sz="1400" baseline="30000"/>
              <a:t>5</a:t>
            </a:r>
            <a:r>
              <a:rPr lang="en-US" altLang="en-US" sz="1400"/>
              <a:t> bytes</a:t>
            </a:r>
          </a:p>
          <a:p>
            <a:endParaRPr lang="en-US" altLang="en-US" sz="1400"/>
          </a:p>
          <a:p>
            <a:r>
              <a:rPr lang="en-US" altLang="en-US" sz="1400"/>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extLst>
      <p:ext uri="{BB962C8B-B14F-4D97-AF65-F5344CB8AC3E}">
        <p14:creationId xmlns:p14="http://schemas.microsoft.com/office/powerpoint/2010/main" val="1097947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020763" y="166688"/>
            <a:ext cx="7666037" cy="576262"/>
          </a:xfrm>
        </p:spPr>
        <p:txBody>
          <a:bodyPr/>
          <a:lstStyle/>
          <a:p>
            <a:pPr eaLnBrk="1" hangingPunct="1"/>
            <a:r>
              <a:rPr lang="en-US" altLang="en-US" dirty="0"/>
              <a:t>Direct Memory Access Structure</a:t>
            </a:r>
          </a:p>
        </p:txBody>
      </p:sp>
      <p:sp>
        <p:nvSpPr>
          <p:cNvPr id="24579" name="Rectangle 3"/>
          <p:cNvSpPr>
            <a:spLocks noGrp="1" noChangeArrowheads="1"/>
          </p:cNvSpPr>
          <p:nvPr>
            <p:ph type="body" idx="4294967295"/>
          </p:nvPr>
        </p:nvSpPr>
        <p:spPr>
          <a:xfrm>
            <a:off x="806450" y="1233488"/>
            <a:ext cx="6208713" cy="4530725"/>
          </a:xfrm>
        </p:spPr>
        <p:txBody>
          <a:bodyPr/>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835025" y="166688"/>
            <a:ext cx="8229600" cy="576262"/>
          </a:xfrm>
        </p:spPr>
        <p:txBody>
          <a:bodyPr/>
          <a:lstStyle/>
          <a:p>
            <a:r>
              <a:rPr lang="en-US" altLang="en-US" dirty="0"/>
              <a:t>Direct Memory Access Structure</a:t>
            </a:r>
          </a:p>
        </p:txBody>
      </p:sp>
      <p:pic>
        <p:nvPicPr>
          <p:cNvPr id="2560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1230313"/>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r>
              <a:rPr lang="en-US" altLang="en-US" sz="1400" i="1"/>
              <a:t>A von Neumann architecture</a:t>
            </a:r>
          </a:p>
        </p:txBody>
      </p:sp>
      <p:sp>
        <p:nvSpPr>
          <p:cNvPr id="2" name="TextBox 1"/>
          <p:cNvSpPr txBox="1"/>
          <p:nvPr/>
        </p:nvSpPr>
        <p:spPr>
          <a:xfrm>
            <a:off x="392527" y="5802313"/>
            <a:ext cx="4394579" cy="646331"/>
          </a:xfrm>
          <a:prstGeom prst="rect">
            <a:avLst/>
          </a:prstGeom>
          <a:noFill/>
          <a:ln>
            <a:solidFill>
              <a:srgbClr val="FF0000"/>
            </a:solidFill>
          </a:ln>
        </p:spPr>
        <p:txBody>
          <a:bodyPr wrap="square" rtlCol="0">
            <a:spAutoFit/>
          </a:bodyPr>
          <a:lstStyle/>
          <a:p>
            <a:r>
              <a:rPr lang="en-US" altLang="en-US" dirty="0">
                <a:solidFill>
                  <a:srgbClr val="FF0000"/>
                </a:solidFill>
              </a:rPr>
              <a:t>one interrupt per block, rather than the one interrupt per byte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1100138" y="198438"/>
            <a:ext cx="7586662" cy="576262"/>
          </a:xfrm>
        </p:spPr>
        <p:txBody>
          <a:bodyPr/>
          <a:lstStyle/>
          <a:p>
            <a:r>
              <a:rPr lang="en-US" altLang="en-US" dirty="0"/>
              <a:t>Computer System Architecture</a:t>
            </a:r>
          </a:p>
        </p:txBody>
      </p:sp>
      <p:sp>
        <p:nvSpPr>
          <p:cNvPr id="26627" name="Content Placeholder 2"/>
          <p:cNvSpPr>
            <a:spLocks noGrp="1"/>
          </p:cNvSpPr>
          <p:nvPr>
            <p:ph idx="4294967295"/>
          </p:nvPr>
        </p:nvSpPr>
        <p:spPr>
          <a:xfrm>
            <a:off x="806450" y="1233488"/>
            <a:ext cx="8337550" cy="4867275"/>
          </a:xfrm>
        </p:spPr>
        <p:txBody>
          <a:bodyPr/>
          <a:lstStyle/>
          <a:p>
            <a:pPr>
              <a:buFont typeface="Wingdings" panose="05000000000000000000" pitchFamily="2" charset="2"/>
              <a:buChar char="q"/>
            </a:pPr>
            <a:r>
              <a:rPr lang="en-US" altLang="en-US" dirty="0"/>
              <a:t>Older systems use a single general-purpose processor</a:t>
            </a:r>
          </a:p>
          <a:p>
            <a:pPr lvl="1">
              <a:buFont typeface="Wingdings" panose="05000000000000000000" pitchFamily="2" charset="2"/>
              <a:buChar char="q"/>
            </a:pPr>
            <a:r>
              <a:rPr lang="en-US" altLang="en-US" dirty="0"/>
              <a:t>And have special-purpose processors as well (e.g., disk, keyboard, graphics controllers, I/O processors)</a:t>
            </a:r>
            <a:endParaRPr lang="en-US" altLang="en-US" sz="800" dirty="0"/>
          </a:p>
          <a:p>
            <a:pPr>
              <a:buFont typeface="Wingdings" panose="05000000000000000000" pitchFamily="2" charset="2"/>
              <a:buChar char="q"/>
            </a:pPr>
            <a:r>
              <a:rPr lang="en-US" altLang="en-US" b="1" dirty="0">
                <a:solidFill>
                  <a:srgbClr val="3366FF"/>
                </a:solidFill>
              </a:rPr>
              <a:t>Multiprocessors</a:t>
            </a:r>
            <a:r>
              <a:rPr lang="en-US" altLang="en-US" dirty="0">
                <a:solidFill>
                  <a:srgbClr val="3366FF"/>
                </a:solidFill>
              </a:rPr>
              <a:t> </a:t>
            </a:r>
            <a:r>
              <a:rPr lang="en-US" altLang="en-US" dirty="0"/>
              <a:t>systems in use today</a:t>
            </a:r>
          </a:p>
          <a:p>
            <a:pPr lvl="1">
              <a:buFont typeface="Wingdings" panose="05000000000000000000" pitchFamily="2" charset="2"/>
              <a:buChar char="q"/>
            </a:pPr>
            <a:r>
              <a:rPr lang="en-US" altLang="en-US" dirty="0"/>
              <a:t>Advantages include:</a:t>
            </a:r>
          </a:p>
          <a:p>
            <a:pPr marL="1200150" lvl="2" indent="-342900">
              <a:buFont typeface="Arial" panose="020B0604020202020204" pitchFamily="34" charset="0"/>
              <a:buAutoNum type="arabicPeriod"/>
            </a:pPr>
            <a:r>
              <a:rPr lang="en-US" altLang="en-US" b="1" dirty="0">
                <a:solidFill>
                  <a:srgbClr val="3366FF"/>
                </a:solidFill>
              </a:rPr>
              <a:t>Increased throughput</a:t>
            </a:r>
          </a:p>
          <a:p>
            <a:pPr marL="1200150" lvl="2" indent="-342900">
              <a:buFont typeface="Arial" panose="020B0604020202020204" pitchFamily="34" charset="0"/>
              <a:buAutoNum type="arabicPeriod"/>
            </a:pPr>
            <a:r>
              <a:rPr lang="en-US" altLang="en-US" b="1" dirty="0">
                <a:solidFill>
                  <a:srgbClr val="3366FF"/>
                </a:solidFill>
              </a:rPr>
              <a:t>Economy of scale</a:t>
            </a:r>
          </a:p>
          <a:p>
            <a:pPr marL="1200150" lvl="2" indent="-342900">
              <a:buFont typeface="Arial" panose="020B0604020202020204" pitchFamily="34" charset="0"/>
              <a:buAutoNum type="arabicPeriod"/>
            </a:pPr>
            <a:r>
              <a:rPr lang="en-US" altLang="en-US" b="1" dirty="0">
                <a:solidFill>
                  <a:srgbClr val="3366FF"/>
                </a:solidFill>
              </a:rPr>
              <a:t>Increased reliability </a:t>
            </a:r>
            <a:r>
              <a:rPr lang="en-US" altLang="en-US" dirty="0"/>
              <a:t>– graceful degradation or fault tolerance</a:t>
            </a:r>
          </a:p>
          <a:p>
            <a:pPr lvl="1">
              <a:buFont typeface="Wingdings" panose="05000000000000000000" pitchFamily="2" charset="2"/>
              <a:buChar char="q"/>
            </a:pPr>
            <a:r>
              <a:rPr lang="en-US" altLang="en-US" dirty="0"/>
              <a:t>Two types of Multiprocessor Systems:</a:t>
            </a:r>
          </a:p>
          <a:p>
            <a:pPr marL="1200150" lvl="2" indent="-342900">
              <a:buFont typeface="Arial" panose="020B0604020202020204" pitchFamily="34" charset="0"/>
              <a:buAutoNum type="arabicPeriod"/>
            </a:pPr>
            <a:r>
              <a:rPr lang="en-US" altLang="en-US" b="1" dirty="0">
                <a:solidFill>
                  <a:srgbClr val="3366FF"/>
                </a:solidFill>
              </a:rPr>
              <a:t>Asymmetric Multiprocessing </a:t>
            </a:r>
            <a:r>
              <a:rPr lang="en-US" altLang="en-US" dirty="0"/>
              <a:t>– each processor is assigned a specific task. (Boss processor controls the system – schedules and allocates work to the worker processors)</a:t>
            </a:r>
          </a:p>
          <a:p>
            <a:pPr marL="1200150" lvl="2" indent="-342900">
              <a:buFont typeface="Arial" panose="020B0604020202020204" pitchFamily="34" charset="0"/>
              <a:buAutoNum type="arabicPeriod"/>
            </a:pPr>
            <a:r>
              <a:rPr lang="en-US" altLang="en-US" b="1" dirty="0">
                <a:solidFill>
                  <a:srgbClr val="3366FF"/>
                </a:solidFill>
              </a:rPr>
              <a:t>Symmetric Multiprocessing  (SMP)</a:t>
            </a:r>
            <a:r>
              <a:rPr lang="en-US" altLang="en-US" dirty="0"/>
              <a:t>– More common. Each processor performs all tasks. (e.g., IBM AIX)</a:t>
            </a:r>
          </a:p>
          <a:p>
            <a:pPr marL="1200150" lvl="2" indent="-342900">
              <a:buFont typeface="Webdings" panose="05030102010509060703" pitchFamily="18" charset="2"/>
              <a:buNone/>
            </a:pPr>
            <a:endParaRPr lang="en-US" altLang="en-US" dirty="0">
              <a:solidFill>
                <a:srgbClr val="3366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939800" y="152400"/>
            <a:ext cx="8229600" cy="576263"/>
          </a:xfrm>
        </p:spPr>
        <p:txBody>
          <a:bodyPr/>
          <a:lstStyle/>
          <a:p>
            <a:r>
              <a:rPr lang="en-US" altLang="en-US" sz="2800"/>
              <a:t>Symmetric Multiprocessing Architecture</a:t>
            </a:r>
          </a:p>
        </p:txBody>
      </p:sp>
      <p:pic>
        <p:nvPicPr>
          <p:cNvPr id="2765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39800" y="4926842"/>
            <a:ext cx="7863006" cy="1477328"/>
          </a:xfrm>
          <a:prstGeom prst="rect">
            <a:avLst/>
          </a:prstGeom>
          <a:noFill/>
        </p:spPr>
        <p:txBody>
          <a:bodyPr wrap="square" rtlCol="0">
            <a:spAutoFit/>
          </a:bodyPr>
          <a:lstStyle/>
          <a:p>
            <a:r>
              <a:rPr lang="en-US" dirty="0"/>
              <a:t>Software </a:t>
            </a:r>
            <a:r>
              <a:rPr lang="en-US" i="1" dirty="0"/>
              <a:t>or</a:t>
            </a:r>
            <a:r>
              <a:rPr lang="en-US" dirty="0"/>
              <a:t> Hardware can determine symmetric vs asymmetric:</a:t>
            </a:r>
            <a:br>
              <a:rPr lang="en-US" dirty="0"/>
            </a:br>
            <a:r>
              <a:rPr lang="en-US" dirty="0"/>
              <a:t/>
            </a:r>
            <a:br>
              <a:rPr lang="en-US" dirty="0"/>
            </a:br>
            <a:r>
              <a:rPr lang="en-US" dirty="0"/>
              <a:t>SunOS Version 4 provided asymmetric processing.</a:t>
            </a:r>
          </a:p>
          <a:p>
            <a:r>
              <a:rPr lang="en-US" dirty="0"/>
              <a:t>Version 5 (Solaris) provides symmetric processing on the same hardware. </a:t>
            </a:r>
          </a:p>
        </p:txBody>
      </p:sp>
      <p:sp>
        <p:nvSpPr>
          <p:cNvPr id="3" name="TextBox 2"/>
          <p:cNvSpPr txBox="1"/>
          <p:nvPr/>
        </p:nvSpPr>
        <p:spPr>
          <a:xfrm>
            <a:off x="2238233" y="1146412"/>
            <a:ext cx="4612943" cy="369332"/>
          </a:xfrm>
          <a:prstGeom prst="rect">
            <a:avLst/>
          </a:prstGeom>
          <a:noFill/>
        </p:spPr>
        <p:txBody>
          <a:bodyPr wrap="square" rtlCol="0">
            <a:spAutoFit/>
          </a:bodyPr>
          <a:lstStyle/>
          <a:p>
            <a:pPr algn="ctr"/>
            <a:r>
              <a:rPr lang="en-US" dirty="0">
                <a:solidFill>
                  <a:srgbClr val="FF0000"/>
                </a:solidFill>
              </a:rPr>
              <a:t>Advantages? Disadvantages?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2000"/>
                                        <p:tgtEl>
                                          <p:spTgt spid="3"/>
                                        </p:tgtEl>
                                      </p:cBhvr>
                                    </p:animEffect>
                                    <p:anim calcmode="lin" valueType="num">
                                      <p:cBhvr>
                                        <p:cTn id="22" dur="2000" fill="hold"/>
                                        <p:tgtEl>
                                          <p:spTgt spid="3"/>
                                        </p:tgtEl>
                                        <p:attrNameLst>
                                          <p:attrName>ppt_w</p:attrName>
                                        </p:attrNameLst>
                                      </p:cBhvr>
                                      <p:tavLst>
                                        <p:tav tm="0" fmla="#ppt_w*sin(2.5*pi*$)">
                                          <p:val>
                                            <p:fltVal val="0"/>
                                          </p:val>
                                        </p:tav>
                                        <p:tav tm="100000">
                                          <p:val>
                                            <p:fltVal val="1"/>
                                          </p:val>
                                        </p:tav>
                                      </p:tavLst>
                                    </p:anim>
                                    <p:anim calcmode="lin" valueType="num">
                                      <p:cBhvr>
                                        <p:cTn id="23"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166688"/>
            <a:ext cx="8229600" cy="576262"/>
          </a:xfrm>
        </p:spPr>
        <p:txBody>
          <a:bodyPr/>
          <a:lstStyle/>
          <a:p>
            <a:pPr eaLnBrk="1" hangingPunct="1"/>
            <a:r>
              <a:rPr lang="en-US" altLang="en-US"/>
              <a:t>Objectives</a:t>
            </a:r>
          </a:p>
        </p:txBody>
      </p:sp>
      <p:sp>
        <p:nvSpPr>
          <p:cNvPr id="5123" name="Rectangle 3"/>
          <p:cNvSpPr>
            <a:spLocks noGrp="1" noChangeArrowheads="1"/>
          </p:cNvSpPr>
          <p:nvPr>
            <p:ph type="body" idx="4294967295"/>
          </p:nvPr>
        </p:nvSpPr>
        <p:spPr>
          <a:xfrm>
            <a:off x="806450" y="1233488"/>
            <a:ext cx="7590790" cy="4530725"/>
          </a:xfrm>
        </p:spPr>
        <p:txBody>
          <a:bodyPr/>
          <a:lstStyle/>
          <a:p>
            <a:pPr>
              <a:buFont typeface="Wingdings" panose="05000000000000000000" pitchFamily="2" charset="2"/>
              <a:buChar char="q"/>
            </a:pPr>
            <a:r>
              <a:rPr lang="en-US" altLang="en-US" dirty="0"/>
              <a:t>To describe the basic organization of computer systems</a:t>
            </a:r>
          </a:p>
          <a:p>
            <a:pPr>
              <a:buFont typeface="Wingdings" panose="05000000000000000000" pitchFamily="2" charset="2"/>
              <a:buChar char="q"/>
            </a:pPr>
            <a:r>
              <a:rPr lang="en-US" altLang="en-US" dirty="0"/>
              <a:t>To provide a grand tour of the major components of operating systems</a:t>
            </a:r>
          </a:p>
          <a:p>
            <a:pPr>
              <a:buFont typeface="Wingdings" panose="05000000000000000000" pitchFamily="2" charset="2"/>
              <a:buChar char="q"/>
            </a:pPr>
            <a:r>
              <a:rPr lang="en-US" altLang="en-US" dirty="0"/>
              <a:t>To give an overview of the many types of computing environments</a:t>
            </a:r>
          </a:p>
          <a:p>
            <a:pPr>
              <a:buFont typeface="Monotype Sorts" pitchFamily="-84" charset="2"/>
              <a:buNone/>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939800" y="152400"/>
            <a:ext cx="8229600" cy="576263"/>
          </a:xfrm>
        </p:spPr>
        <p:txBody>
          <a:bodyPr/>
          <a:lstStyle/>
          <a:p>
            <a:r>
              <a:rPr lang="en-US" altLang="en-US" sz="2800" dirty="0"/>
              <a:t>Symmetric Multiprocessing Architecture</a:t>
            </a:r>
          </a:p>
        </p:txBody>
      </p:sp>
      <p:pic>
        <p:nvPicPr>
          <p:cNvPr id="3" name="Picture 2"/>
          <p:cNvPicPr>
            <a:picLocks noChangeAspect="1"/>
          </p:cNvPicPr>
          <p:nvPr/>
        </p:nvPicPr>
        <p:blipFill rotWithShape="1">
          <a:blip r:embed="rId3"/>
          <a:srcRect r="10883"/>
          <a:stretch/>
        </p:blipFill>
        <p:spPr>
          <a:xfrm>
            <a:off x="4353638" y="3759874"/>
            <a:ext cx="4790362" cy="2061931"/>
          </a:xfrm>
          <a:prstGeom prst="rect">
            <a:avLst/>
          </a:prstGeom>
        </p:spPr>
      </p:pic>
      <p:sp>
        <p:nvSpPr>
          <p:cNvPr id="6" name="Title 1"/>
          <p:cNvSpPr txBox="1">
            <a:spLocks/>
          </p:cNvSpPr>
          <p:nvPr/>
        </p:nvSpPr>
        <p:spPr bwMode="auto">
          <a:xfrm>
            <a:off x="423459" y="878010"/>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r>
              <a:rPr lang="en-US" altLang="en-US" sz="2800" kern="0" dirty="0"/>
              <a:t>Memory Access Models</a:t>
            </a:r>
          </a:p>
        </p:txBody>
      </p:sp>
      <p:sp>
        <p:nvSpPr>
          <p:cNvPr id="4" name="TextBox 3"/>
          <p:cNvSpPr txBox="1"/>
          <p:nvPr/>
        </p:nvSpPr>
        <p:spPr>
          <a:xfrm>
            <a:off x="545910" y="1678675"/>
            <a:ext cx="7956645" cy="1477328"/>
          </a:xfrm>
          <a:prstGeom prst="rect">
            <a:avLst/>
          </a:prstGeom>
          <a:noFill/>
        </p:spPr>
        <p:txBody>
          <a:bodyPr wrap="square" rtlCol="0">
            <a:spAutoFit/>
          </a:bodyPr>
          <a:lstStyle/>
          <a:p>
            <a:r>
              <a:rPr lang="en-US" b="1" dirty="0"/>
              <a:t>UMA – U</a:t>
            </a:r>
            <a:r>
              <a:rPr lang="en-US" dirty="0"/>
              <a:t>niform </a:t>
            </a:r>
            <a:r>
              <a:rPr lang="en-US" b="1" dirty="0"/>
              <a:t>M</a:t>
            </a:r>
            <a:r>
              <a:rPr lang="en-US" dirty="0"/>
              <a:t>emory </a:t>
            </a:r>
            <a:r>
              <a:rPr lang="en-US" b="1" dirty="0"/>
              <a:t>A</a:t>
            </a:r>
            <a:r>
              <a:rPr lang="en-US" dirty="0"/>
              <a:t>ccess – access to any RAM takes the same amount of time. </a:t>
            </a:r>
          </a:p>
          <a:p>
            <a:endParaRPr lang="en-US" dirty="0"/>
          </a:p>
          <a:p>
            <a:r>
              <a:rPr lang="en-US" b="1" dirty="0"/>
              <a:t>NUMA –N</a:t>
            </a:r>
            <a:r>
              <a:rPr lang="en-US" dirty="0"/>
              <a:t>on-</a:t>
            </a:r>
            <a:r>
              <a:rPr lang="en-US" b="1" dirty="0"/>
              <a:t>U</a:t>
            </a:r>
            <a:r>
              <a:rPr lang="en-US" dirty="0"/>
              <a:t>niform </a:t>
            </a:r>
            <a:r>
              <a:rPr lang="en-US" b="1" dirty="0"/>
              <a:t>M</a:t>
            </a:r>
            <a:r>
              <a:rPr lang="en-US" dirty="0"/>
              <a:t>emory </a:t>
            </a:r>
            <a:r>
              <a:rPr lang="en-US" b="1" dirty="0"/>
              <a:t>A</a:t>
            </a:r>
            <a:r>
              <a:rPr lang="en-US" dirty="0"/>
              <a:t>ccess – some parts of memory make take longer to access than others (local vs. remote) </a:t>
            </a:r>
            <a:endParaRPr lang="en-US" b="1" dirty="0"/>
          </a:p>
        </p:txBody>
      </p:sp>
      <p:pic>
        <p:nvPicPr>
          <p:cNvPr id="5" name="Picture 4"/>
          <p:cNvPicPr>
            <a:picLocks noChangeAspect="1"/>
          </p:cNvPicPr>
          <p:nvPr/>
        </p:nvPicPr>
        <p:blipFill>
          <a:blip r:embed="rId4"/>
          <a:stretch>
            <a:fillRect/>
          </a:stretch>
        </p:blipFill>
        <p:spPr>
          <a:xfrm>
            <a:off x="423459" y="3380405"/>
            <a:ext cx="4056932" cy="1750048"/>
          </a:xfrm>
          <a:prstGeom prst="rect">
            <a:avLst/>
          </a:prstGeom>
        </p:spPr>
      </p:pic>
      <p:sp>
        <p:nvSpPr>
          <p:cNvPr id="7" name="TextBox 6"/>
          <p:cNvSpPr txBox="1"/>
          <p:nvPr/>
        </p:nvSpPr>
        <p:spPr>
          <a:xfrm>
            <a:off x="2033516" y="5282748"/>
            <a:ext cx="1733266" cy="369332"/>
          </a:xfrm>
          <a:prstGeom prst="rect">
            <a:avLst/>
          </a:prstGeom>
          <a:noFill/>
        </p:spPr>
        <p:txBody>
          <a:bodyPr wrap="square" rtlCol="0">
            <a:spAutoFit/>
          </a:bodyPr>
          <a:lstStyle/>
          <a:p>
            <a:r>
              <a:rPr lang="en-US" b="1" dirty="0"/>
              <a:t>UMA</a:t>
            </a:r>
          </a:p>
        </p:txBody>
      </p:sp>
      <p:sp>
        <p:nvSpPr>
          <p:cNvPr id="10" name="TextBox 9"/>
          <p:cNvSpPr txBox="1"/>
          <p:nvPr/>
        </p:nvSpPr>
        <p:spPr>
          <a:xfrm>
            <a:off x="5980006" y="3414212"/>
            <a:ext cx="1733266" cy="369332"/>
          </a:xfrm>
          <a:prstGeom prst="rect">
            <a:avLst/>
          </a:prstGeom>
          <a:noFill/>
        </p:spPr>
        <p:txBody>
          <a:bodyPr wrap="square" rtlCol="0">
            <a:spAutoFit/>
          </a:bodyPr>
          <a:lstStyle/>
          <a:p>
            <a:r>
              <a:rPr lang="en-US" b="1" dirty="0"/>
              <a:t>NUMA</a:t>
            </a:r>
          </a:p>
        </p:txBody>
      </p:sp>
    </p:spTree>
    <p:extLst>
      <p:ext uri="{BB962C8B-B14F-4D97-AF65-F5344CB8AC3E}">
        <p14:creationId xmlns:p14="http://schemas.microsoft.com/office/powerpoint/2010/main" val="417991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14313"/>
            <a:ext cx="8229600" cy="576262"/>
          </a:xfrm>
        </p:spPr>
        <p:txBody>
          <a:bodyPr/>
          <a:lstStyle/>
          <a:p>
            <a:r>
              <a:rPr lang="en-US" altLang="en-US" dirty="0"/>
              <a:t>Multiprocessor Types</a:t>
            </a:r>
          </a:p>
        </p:txBody>
      </p:sp>
      <p:sp>
        <p:nvSpPr>
          <p:cNvPr id="28675" name="Content Placeholder 1"/>
          <p:cNvSpPr>
            <a:spLocks noGrp="1"/>
          </p:cNvSpPr>
          <p:nvPr>
            <p:ph sz="half" idx="1"/>
          </p:nvPr>
        </p:nvSpPr>
        <p:spPr>
          <a:xfrm>
            <a:off x="758541" y="1933624"/>
            <a:ext cx="7108825" cy="2682875"/>
          </a:xfrm>
        </p:spPr>
        <p:txBody>
          <a:bodyPr/>
          <a:lstStyle/>
          <a:p>
            <a:pPr marL="0" indent="0">
              <a:buNone/>
            </a:pPr>
            <a:r>
              <a:rPr lang="en-US" altLang="en-US" sz="1800" dirty="0"/>
              <a:t>Multi-chip 			vs. 	</a:t>
            </a:r>
            <a:r>
              <a:rPr lang="en-US" altLang="en-US" sz="1800" b="1" dirty="0">
                <a:solidFill>
                  <a:srgbClr val="3366FF"/>
                </a:solidFill>
              </a:rPr>
              <a:t>Multicore</a:t>
            </a:r>
          </a:p>
          <a:p>
            <a:pPr lvl="1"/>
            <a:endParaRPr lang="en-US" altLang="en-US" dirty="0"/>
          </a:p>
        </p:txBody>
      </p:sp>
      <p:grpSp>
        <p:nvGrpSpPr>
          <p:cNvPr id="3" name="Group 2"/>
          <p:cNvGrpSpPr/>
          <p:nvPr/>
        </p:nvGrpSpPr>
        <p:grpSpPr>
          <a:xfrm>
            <a:off x="4751009" y="2994580"/>
            <a:ext cx="4276421" cy="2694403"/>
            <a:chOff x="2744788" y="2134772"/>
            <a:chExt cx="4276421" cy="2694403"/>
          </a:xfrm>
        </p:grpSpPr>
        <p:pic>
          <p:nvPicPr>
            <p:cNvPr id="28676"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2210937"/>
              <a:ext cx="3552144" cy="26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745712" y="2134772"/>
              <a:ext cx="1275497" cy="307777"/>
            </a:xfrm>
            <a:prstGeom prst="rect">
              <a:avLst/>
            </a:prstGeom>
            <a:noFill/>
          </p:spPr>
          <p:txBody>
            <a:bodyPr wrap="square" rtlCol="0">
              <a:spAutoFit/>
            </a:bodyPr>
            <a:lstStyle/>
            <a:p>
              <a:r>
                <a:rPr lang="en-US" sz="1400" dirty="0"/>
                <a:t>Chip</a:t>
              </a:r>
              <a:endParaRPr lang="en-US" dirty="0"/>
            </a:p>
          </p:txBody>
        </p:sp>
      </p:grpSp>
      <p:pic>
        <p:nvPicPr>
          <p:cNvPr id="7" name="Picture 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754" y="3156188"/>
            <a:ext cx="4092503" cy="196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996287" y="5827594"/>
            <a:ext cx="3316666" cy="584775"/>
          </a:xfrm>
          <a:prstGeom prst="rect">
            <a:avLst/>
          </a:prstGeom>
          <a:noFill/>
        </p:spPr>
        <p:txBody>
          <a:bodyPr wrap="square" rtlCol="0">
            <a:spAutoFit/>
          </a:bodyPr>
          <a:lstStyle/>
          <a:p>
            <a:r>
              <a:rPr lang="en-US" sz="1600" dirty="0"/>
              <a:t>One computing core per chip. Multiple chips. </a:t>
            </a:r>
          </a:p>
        </p:txBody>
      </p:sp>
      <p:sp>
        <p:nvSpPr>
          <p:cNvPr id="9" name="TextBox 8"/>
          <p:cNvSpPr txBox="1"/>
          <p:nvPr/>
        </p:nvSpPr>
        <p:spPr>
          <a:xfrm>
            <a:off x="4986487" y="5753620"/>
            <a:ext cx="3316666" cy="584775"/>
          </a:xfrm>
          <a:prstGeom prst="rect">
            <a:avLst/>
          </a:prstGeom>
          <a:noFill/>
        </p:spPr>
        <p:txBody>
          <a:bodyPr wrap="square" rtlCol="0">
            <a:spAutoFit/>
          </a:bodyPr>
          <a:lstStyle/>
          <a:p>
            <a:r>
              <a:rPr lang="en-US" sz="1600" dirty="0"/>
              <a:t>Multiple computing cores per chip. One chip </a:t>
            </a:r>
          </a:p>
        </p:txBody>
      </p:sp>
      <p:sp>
        <p:nvSpPr>
          <p:cNvPr id="10" name="Title 1"/>
          <p:cNvSpPr txBox="1">
            <a:spLocks/>
          </p:cNvSpPr>
          <p:nvPr/>
        </p:nvSpPr>
        <p:spPr bwMode="auto">
          <a:xfrm>
            <a:off x="418529" y="1049104"/>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r>
              <a:rPr lang="en-US" altLang="en-US" sz="1800" kern="0" dirty="0"/>
              <a:t>Not Every Multiprocessor System is Multicore</a:t>
            </a:r>
          </a:p>
          <a:p>
            <a:r>
              <a:rPr lang="en-US" altLang="en-US" sz="1800" kern="0" dirty="0"/>
              <a:t>Every Multicore is a Multiprocessor system</a:t>
            </a:r>
          </a:p>
        </p:txBody>
      </p:sp>
      <p:sp>
        <p:nvSpPr>
          <p:cNvPr id="5" name="TextBox 4"/>
          <p:cNvSpPr txBox="1"/>
          <p:nvPr/>
        </p:nvSpPr>
        <p:spPr>
          <a:xfrm>
            <a:off x="4986486" y="2374710"/>
            <a:ext cx="4040943" cy="369332"/>
          </a:xfrm>
          <a:prstGeom prst="rect">
            <a:avLst/>
          </a:prstGeom>
          <a:noFill/>
          <a:ln>
            <a:solidFill>
              <a:srgbClr val="FF0000"/>
            </a:solidFill>
          </a:ln>
        </p:spPr>
        <p:txBody>
          <a:bodyPr wrap="square" rtlCol="0">
            <a:spAutoFit/>
          </a:bodyPr>
          <a:lstStyle/>
          <a:p>
            <a:r>
              <a:rPr lang="en-US" dirty="0">
                <a:solidFill>
                  <a:srgbClr val="FF0000"/>
                </a:solidFill>
              </a:rPr>
              <a:t>SPEED… POWER CONSUMPTION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8675">
                                            <p:txEl>
                                              <p:pRg st="0" end="0"/>
                                            </p:txEl>
                                          </p:spTgt>
                                        </p:tgtEl>
                                        <p:attrNameLst>
                                          <p:attrName>style.visibility</p:attrName>
                                        </p:attrNameLst>
                                      </p:cBhvr>
                                      <p:to>
                                        <p:strVal val="visible"/>
                                      </p:to>
                                    </p:set>
                                    <p:anim calcmode="lin" valueType="num">
                                      <p:cBhvr additive="base">
                                        <p:cTn id="14"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867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80">
                                          <p:stCondLst>
                                            <p:cond delay="0"/>
                                          </p:stCondLst>
                                        </p:cTn>
                                        <p:tgtEl>
                                          <p:spTgt spid="5"/>
                                        </p:tgtEl>
                                      </p:cBhvr>
                                    </p:animEffect>
                                    <p:anim calcmode="lin" valueType="num">
                                      <p:cBhvr>
                                        <p:cTn id="4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6" dur="26">
                                          <p:stCondLst>
                                            <p:cond delay="650"/>
                                          </p:stCondLst>
                                        </p:cTn>
                                        <p:tgtEl>
                                          <p:spTgt spid="5"/>
                                        </p:tgtEl>
                                      </p:cBhvr>
                                      <p:to x="100000" y="60000"/>
                                    </p:animScale>
                                    <p:animScale>
                                      <p:cBhvr>
                                        <p:cTn id="47" dur="166" decel="50000">
                                          <p:stCondLst>
                                            <p:cond delay="676"/>
                                          </p:stCondLst>
                                        </p:cTn>
                                        <p:tgtEl>
                                          <p:spTgt spid="5"/>
                                        </p:tgtEl>
                                      </p:cBhvr>
                                      <p:to x="100000" y="100000"/>
                                    </p:animScale>
                                    <p:animScale>
                                      <p:cBhvr>
                                        <p:cTn id="48" dur="26">
                                          <p:stCondLst>
                                            <p:cond delay="1312"/>
                                          </p:stCondLst>
                                        </p:cTn>
                                        <p:tgtEl>
                                          <p:spTgt spid="5"/>
                                        </p:tgtEl>
                                      </p:cBhvr>
                                      <p:to x="100000" y="80000"/>
                                    </p:animScale>
                                    <p:animScale>
                                      <p:cBhvr>
                                        <p:cTn id="49" dur="166" decel="50000">
                                          <p:stCondLst>
                                            <p:cond delay="1338"/>
                                          </p:stCondLst>
                                        </p:cTn>
                                        <p:tgtEl>
                                          <p:spTgt spid="5"/>
                                        </p:tgtEl>
                                      </p:cBhvr>
                                      <p:to x="100000" y="100000"/>
                                    </p:animScale>
                                    <p:animScale>
                                      <p:cBhvr>
                                        <p:cTn id="50" dur="26">
                                          <p:stCondLst>
                                            <p:cond delay="1642"/>
                                          </p:stCondLst>
                                        </p:cTn>
                                        <p:tgtEl>
                                          <p:spTgt spid="5"/>
                                        </p:tgtEl>
                                      </p:cBhvr>
                                      <p:to x="100000" y="90000"/>
                                    </p:animScale>
                                    <p:animScale>
                                      <p:cBhvr>
                                        <p:cTn id="51" dur="166" decel="50000">
                                          <p:stCondLst>
                                            <p:cond delay="1668"/>
                                          </p:stCondLst>
                                        </p:cTn>
                                        <p:tgtEl>
                                          <p:spTgt spid="5"/>
                                        </p:tgtEl>
                                      </p:cBhvr>
                                      <p:to x="100000" y="100000"/>
                                    </p:animScale>
                                    <p:animScale>
                                      <p:cBhvr>
                                        <p:cTn id="52" dur="26">
                                          <p:stCondLst>
                                            <p:cond delay="1808"/>
                                          </p:stCondLst>
                                        </p:cTn>
                                        <p:tgtEl>
                                          <p:spTgt spid="5"/>
                                        </p:tgtEl>
                                      </p:cBhvr>
                                      <p:to x="100000" y="95000"/>
                                    </p:animScale>
                                    <p:animScale>
                                      <p:cBhvr>
                                        <p:cTn id="5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 grpId="0"/>
      <p:bldP spid="9" grpId="0"/>
      <p:bldP spid="10"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14313"/>
            <a:ext cx="8229600" cy="576262"/>
          </a:xfrm>
        </p:spPr>
        <p:txBody>
          <a:bodyPr/>
          <a:lstStyle/>
          <a:p>
            <a:r>
              <a:rPr lang="en-US" altLang="en-US" dirty="0"/>
              <a:t>Blade Servers</a:t>
            </a:r>
          </a:p>
        </p:txBody>
      </p:sp>
      <p:sp>
        <p:nvSpPr>
          <p:cNvPr id="5" name="Content Placeholder 4"/>
          <p:cNvSpPr>
            <a:spLocks noGrp="1"/>
          </p:cNvSpPr>
          <p:nvPr>
            <p:ph sz="half" idx="1"/>
          </p:nvPr>
        </p:nvSpPr>
        <p:spPr>
          <a:xfrm>
            <a:off x="806450" y="1233488"/>
            <a:ext cx="7880350" cy="4530725"/>
          </a:xfrm>
        </p:spPr>
        <p:txBody>
          <a:bodyPr/>
          <a:lstStyle/>
          <a:p>
            <a:pPr>
              <a:buFont typeface="Wingdings" panose="05000000000000000000" pitchFamily="2" charset="2"/>
              <a:buChar char="q"/>
            </a:pPr>
            <a:r>
              <a:rPr lang="en-US" sz="2400" dirty="0"/>
              <a:t>A blade server is a server chassis housing multiple thin, modular electronic circuit boards, known as </a:t>
            </a:r>
            <a:r>
              <a:rPr lang="en-US" sz="2400" dirty="0">
                <a:solidFill>
                  <a:srgbClr val="0070C0"/>
                </a:solidFill>
              </a:rPr>
              <a:t>server blades</a:t>
            </a:r>
            <a:r>
              <a:rPr lang="en-US" sz="2400" dirty="0"/>
              <a:t>. Each </a:t>
            </a:r>
            <a:r>
              <a:rPr lang="en-US" sz="2400" dirty="0">
                <a:solidFill>
                  <a:srgbClr val="0070C0"/>
                </a:solidFill>
              </a:rPr>
              <a:t>blade</a:t>
            </a:r>
            <a:r>
              <a:rPr lang="en-US" sz="2400" dirty="0"/>
              <a:t> is a </a:t>
            </a:r>
            <a:r>
              <a:rPr lang="en-US" sz="2400" dirty="0">
                <a:solidFill>
                  <a:srgbClr val="0070C0"/>
                </a:solidFill>
              </a:rPr>
              <a:t>server</a:t>
            </a:r>
            <a:r>
              <a:rPr lang="en-US" sz="2400" dirty="0"/>
              <a:t> in its own right, often dedicated to a single application, </a:t>
            </a:r>
            <a:r>
              <a:rPr lang="en-US" sz="2400" i="1" dirty="0"/>
              <a:t>running its own operating system. </a:t>
            </a:r>
          </a:p>
          <a:p>
            <a:pPr>
              <a:buFont typeface="Wingdings" panose="05000000000000000000" pitchFamily="2" charset="2"/>
              <a:buChar char="q"/>
            </a:pPr>
            <a:r>
              <a:rPr lang="en-US" sz="2400" dirty="0"/>
              <a:t>The blades are literally servers on a card containing </a:t>
            </a:r>
            <a:r>
              <a:rPr lang="en-US" sz="2400" dirty="0">
                <a:solidFill>
                  <a:srgbClr val="0070C0"/>
                </a:solidFill>
              </a:rPr>
              <a:t>processors</a:t>
            </a:r>
            <a:r>
              <a:rPr lang="en-US" sz="2400" dirty="0"/>
              <a:t>, </a:t>
            </a:r>
            <a:r>
              <a:rPr lang="en-US" sz="2400" dirty="0">
                <a:solidFill>
                  <a:srgbClr val="0070C0"/>
                </a:solidFill>
              </a:rPr>
              <a:t>memory</a:t>
            </a:r>
            <a:r>
              <a:rPr lang="en-US" sz="2400" dirty="0"/>
              <a:t>, integrated network controllers, and input/output (IO) ports.</a:t>
            </a:r>
          </a:p>
        </p:txBody>
      </p:sp>
    </p:spTree>
    <p:extLst>
      <p:ext uri="{BB962C8B-B14F-4D97-AF65-F5344CB8AC3E}">
        <p14:creationId xmlns:p14="http://schemas.microsoft.com/office/powerpoint/2010/main" val="341032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457200" y="198438"/>
            <a:ext cx="8229600" cy="576262"/>
          </a:xfrm>
        </p:spPr>
        <p:txBody>
          <a:bodyPr/>
          <a:lstStyle/>
          <a:p>
            <a:r>
              <a:rPr lang="en-US" altLang="en-US"/>
              <a:t>Clustered Systems</a:t>
            </a:r>
          </a:p>
        </p:txBody>
      </p:sp>
      <p:pic>
        <p:nvPicPr>
          <p:cNvPr id="30723" name="Content Placeholder 3" descr="1.08.pdf"/>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1404938" y="1557338"/>
            <a:ext cx="6402387" cy="3524250"/>
          </a:xfrm>
        </p:spPr>
      </p:pic>
      <p:sp>
        <p:nvSpPr>
          <p:cNvPr id="4" name="TextBox 3"/>
          <p:cNvSpPr txBox="1"/>
          <p:nvPr/>
        </p:nvSpPr>
        <p:spPr>
          <a:xfrm>
            <a:off x="1719618" y="1037227"/>
            <a:ext cx="6741994" cy="369332"/>
          </a:xfrm>
          <a:prstGeom prst="rect">
            <a:avLst/>
          </a:prstGeom>
          <a:noFill/>
        </p:spPr>
        <p:txBody>
          <a:bodyPr wrap="square" rtlCol="0">
            <a:spAutoFit/>
          </a:bodyPr>
          <a:lstStyle/>
          <a:p>
            <a:r>
              <a:rPr lang="en-US" dirty="0">
                <a:solidFill>
                  <a:srgbClr val="0070C0"/>
                </a:solidFill>
              </a:rPr>
              <a:t>AKA Loosely-Coupled Multiprocessor Systems</a:t>
            </a:r>
          </a:p>
        </p:txBody>
      </p:sp>
      <p:cxnSp>
        <p:nvCxnSpPr>
          <p:cNvPr id="3" name="Straight Arrow Connector 2"/>
          <p:cNvCxnSpPr/>
          <p:nvPr/>
        </p:nvCxnSpPr>
        <p:spPr bwMode="auto">
          <a:xfrm flipH="1" flipV="1">
            <a:off x="6032310" y="1937982"/>
            <a:ext cx="2429303" cy="1583140"/>
          </a:xfrm>
          <a:prstGeom prst="straightConnector1">
            <a:avLst/>
          </a:prstGeom>
          <a:solidFill>
            <a:schemeClr val="accent1"/>
          </a:solidFill>
          <a:ln w="9525" cap="flat" cmpd="sng" algn="ctr">
            <a:solidFill>
              <a:srgbClr val="FF0000"/>
            </a:solidFill>
            <a:prstDash val="sysDash"/>
            <a:round/>
            <a:headEnd type="none" w="med" len="med"/>
            <a:tailEnd type="triangle"/>
          </a:ln>
          <a:effectLst/>
        </p:spPr>
      </p:cxnSp>
      <p:sp>
        <p:nvSpPr>
          <p:cNvPr id="9" name="TextBox 8"/>
          <p:cNvSpPr txBox="1"/>
          <p:nvPr/>
        </p:nvSpPr>
        <p:spPr>
          <a:xfrm>
            <a:off x="7540388" y="3521775"/>
            <a:ext cx="1487606" cy="830997"/>
          </a:xfrm>
          <a:prstGeom prst="rect">
            <a:avLst/>
          </a:prstGeom>
          <a:solidFill>
            <a:schemeClr val="bg1"/>
          </a:solidFill>
          <a:ln>
            <a:solidFill>
              <a:srgbClr val="FF0000"/>
            </a:solidFill>
          </a:ln>
        </p:spPr>
        <p:txBody>
          <a:bodyPr wrap="square" rtlCol="0">
            <a:spAutoFit/>
          </a:bodyPr>
          <a:lstStyle/>
          <a:p>
            <a:pPr algn="r"/>
            <a:r>
              <a:rPr lang="en-US" sz="1600" dirty="0">
                <a:solidFill>
                  <a:srgbClr val="FF0000"/>
                </a:solidFill>
              </a:rPr>
              <a:t>Usually, a Local Area Network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457200" y="182563"/>
            <a:ext cx="8229600" cy="576262"/>
          </a:xfrm>
        </p:spPr>
        <p:txBody>
          <a:bodyPr/>
          <a:lstStyle/>
          <a:p>
            <a:r>
              <a:rPr lang="en-US" altLang="en-US"/>
              <a:t>Clustered Systems</a:t>
            </a:r>
          </a:p>
        </p:txBody>
      </p:sp>
      <p:sp>
        <p:nvSpPr>
          <p:cNvPr id="29699" name="Content Placeholder 2"/>
          <p:cNvSpPr>
            <a:spLocks noGrp="1"/>
          </p:cNvSpPr>
          <p:nvPr>
            <p:ph idx="4294967295"/>
          </p:nvPr>
        </p:nvSpPr>
        <p:spPr>
          <a:xfrm>
            <a:off x="779155" y="1984115"/>
            <a:ext cx="8229600" cy="4530725"/>
          </a:xfrm>
        </p:spPr>
        <p:txBody>
          <a:bodyPr/>
          <a:lstStyle/>
          <a:p>
            <a:pPr>
              <a:buFont typeface="Wingdings" panose="05000000000000000000" pitchFamily="2" charset="2"/>
              <a:buChar char="q"/>
            </a:pPr>
            <a:r>
              <a:rPr lang="en-US" altLang="en-US" dirty="0"/>
              <a:t>Like multiprocessor systems, but multiple systems working together</a:t>
            </a:r>
          </a:p>
          <a:p>
            <a:pPr lvl="1">
              <a:buFont typeface="Wingdings" panose="05000000000000000000" pitchFamily="2" charset="2"/>
              <a:buChar char="q"/>
            </a:pPr>
            <a:r>
              <a:rPr lang="en-US" altLang="en-US" dirty="0"/>
              <a:t>Usually sharing storage via a </a:t>
            </a:r>
            <a:r>
              <a:rPr lang="en-US" altLang="en-US" b="1" dirty="0">
                <a:solidFill>
                  <a:srgbClr val="3366FF"/>
                </a:solidFill>
              </a:rPr>
              <a:t>storage-area network (SAN)</a:t>
            </a:r>
          </a:p>
          <a:p>
            <a:pPr lvl="1">
              <a:buFont typeface="Wingdings" panose="05000000000000000000" pitchFamily="2" charset="2"/>
              <a:buChar char="q"/>
            </a:pPr>
            <a:r>
              <a:rPr lang="en-US" altLang="en-US" dirty="0"/>
              <a:t>Provides a </a:t>
            </a:r>
            <a:r>
              <a:rPr lang="en-US" altLang="en-US" b="1" dirty="0">
                <a:solidFill>
                  <a:srgbClr val="3366FF"/>
                </a:solidFill>
              </a:rPr>
              <a:t>high-availability</a:t>
            </a:r>
            <a:r>
              <a:rPr lang="en-US" altLang="en-US" b="1" dirty="0"/>
              <a:t> </a:t>
            </a:r>
            <a:r>
              <a:rPr lang="en-US" altLang="en-US" dirty="0"/>
              <a:t>service which survives failures</a:t>
            </a:r>
          </a:p>
          <a:p>
            <a:pPr lvl="2">
              <a:buFont typeface="Wingdings" panose="05000000000000000000" pitchFamily="2" charset="2"/>
              <a:buChar char="q"/>
            </a:pPr>
            <a:r>
              <a:rPr lang="en-US" altLang="en-US" b="1" dirty="0">
                <a:solidFill>
                  <a:srgbClr val="3366FF"/>
                </a:solidFill>
              </a:rPr>
              <a:t>Asymmetric clustering</a:t>
            </a:r>
            <a:r>
              <a:rPr lang="en-US" altLang="en-US" dirty="0">
                <a:solidFill>
                  <a:srgbClr val="3366FF"/>
                </a:solidFill>
              </a:rPr>
              <a:t> </a:t>
            </a:r>
            <a:r>
              <a:rPr lang="en-US" altLang="en-US" dirty="0"/>
              <a:t>has one machine in hot-standby mode and the other running applications. Hot-standby constantly monitors the active server.</a:t>
            </a:r>
          </a:p>
          <a:p>
            <a:pPr lvl="2">
              <a:buFont typeface="Wingdings" panose="05000000000000000000" pitchFamily="2" charset="2"/>
              <a:buChar char="q"/>
            </a:pPr>
            <a:r>
              <a:rPr lang="en-US" altLang="en-US" b="1" dirty="0">
                <a:solidFill>
                  <a:srgbClr val="3366FF"/>
                </a:solidFill>
              </a:rPr>
              <a:t>Symmetric clustering</a:t>
            </a:r>
            <a:r>
              <a:rPr lang="en-US" altLang="en-US" dirty="0">
                <a:solidFill>
                  <a:srgbClr val="3366FF"/>
                </a:solidFill>
              </a:rPr>
              <a:t> </a:t>
            </a:r>
            <a:r>
              <a:rPr lang="en-US" altLang="en-US" dirty="0"/>
              <a:t>has multiple nodes running applications, AND monitoring each other.</a:t>
            </a:r>
          </a:p>
          <a:p>
            <a:pPr lvl="2"/>
            <a:endParaRPr lang="en-US" altLang="en-US" dirty="0"/>
          </a:p>
        </p:txBody>
      </p:sp>
      <p:sp>
        <p:nvSpPr>
          <p:cNvPr id="2" name="TextBox 1"/>
          <p:cNvSpPr txBox="1"/>
          <p:nvPr/>
        </p:nvSpPr>
        <p:spPr>
          <a:xfrm>
            <a:off x="1719618" y="1173707"/>
            <a:ext cx="6741994" cy="369332"/>
          </a:xfrm>
          <a:prstGeom prst="rect">
            <a:avLst/>
          </a:prstGeom>
          <a:noFill/>
        </p:spPr>
        <p:txBody>
          <a:bodyPr wrap="square" rtlCol="0">
            <a:spAutoFit/>
          </a:bodyPr>
          <a:lstStyle/>
          <a:p>
            <a:r>
              <a:rPr lang="en-US" dirty="0"/>
              <a:t>AKA Loosely-Coupled Multiprocessor Systems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457200" y="182563"/>
            <a:ext cx="8229600" cy="576262"/>
          </a:xfrm>
        </p:spPr>
        <p:txBody>
          <a:bodyPr/>
          <a:lstStyle/>
          <a:p>
            <a:r>
              <a:rPr lang="en-US" altLang="en-US"/>
              <a:t>Clustered Systems</a:t>
            </a:r>
          </a:p>
        </p:txBody>
      </p:sp>
      <p:sp>
        <p:nvSpPr>
          <p:cNvPr id="29699" name="Content Placeholder 2"/>
          <p:cNvSpPr>
            <a:spLocks noGrp="1"/>
          </p:cNvSpPr>
          <p:nvPr>
            <p:ph idx="4294967295"/>
          </p:nvPr>
        </p:nvSpPr>
        <p:spPr>
          <a:xfrm>
            <a:off x="779155" y="1984115"/>
            <a:ext cx="8229600" cy="4530725"/>
          </a:xfrm>
        </p:spPr>
        <p:txBody>
          <a:bodyPr/>
          <a:lstStyle/>
          <a:p>
            <a:pPr lvl="1">
              <a:buFont typeface="Wingdings" panose="05000000000000000000" pitchFamily="2" charset="2"/>
              <a:buChar char="q"/>
            </a:pPr>
            <a:r>
              <a:rPr lang="en-US" altLang="en-US" dirty="0"/>
              <a:t>Some clusters are for </a:t>
            </a:r>
            <a:r>
              <a:rPr lang="en-US" altLang="en-US" b="1" dirty="0">
                <a:solidFill>
                  <a:srgbClr val="3366FF"/>
                </a:solidFill>
              </a:rPr>
              <a:t>high-performance computing (HPC)</a:t>
            </a:r>
          </a:p>
          <a:p>
            <a:pPr lvl="2">
              <a:buFont typeface="Wingdings" panose="05000000000000000000" pitchFamily="2" charset="2"/>
              <a:buChar char="q"/>
            </a:pPr>
            <a:r>
              <a:rPr lang="en-US" altLang="en-US" dirty="0"/>
              <a:t>Applications must be written to use </a:t>
            </a:r>
            <a:r>
              <a:rPr lang="en-US" altLang="en-US" b="1" dirty="0">
                <a:solidFill>
                  <a:srgbClr val="3366FF"/>
                </a:solidFill>
              </a:rPr>
              <a:t>parallelization – </a:t>
            </a:r>
            <a:r>
              <a:rPr lang="en-US" altLang="en-US" dirty="0"/>
              <a:t>program divided into components that run in parallel on individual computers in the cluster. Results are then combined. </a:t>
            </a:r>
          </a:p>
          <a:p>
            <a:pPr lvl="1">
              <a:buFont typeface="Wingdings" panose="05000000000000000000" pitchFamily="2" charset="2"/>
              <a:buChar char="q"/>
            </a:pPr>
            <a:r>
              <a:rPr lang="en-US" altLang="en-US" dirty="0"/>
              <a:t>Some have</a:t>
            </a:r>
            <a:r>
              <a:rPr lang="en-US" altLang="en-US" b="1" dirty="0">
                <a:solidFill>
                  <a:srgbClr val="3366FF"/>
                </a:solidFill>
              </a:rPr>
              <a:t> distributed lock manager </a:t>
            </a:r>
            <a:r>
              <a:rPr lang="en-US" altLang="en-US" dirty="0"/>
              <a:t>(</a:t>
            </a:r>
            <a:r>
              <a:rPr lang="en-US" altLang="en-US" b="1" dirty="0">
                <a:solidFill>
                  <a:srgbClr val="3366FF"/>
                </a:solidFill>
              </a:rPr>
              <a:t>DLM</a:t>
            </a:r>
            <a:r>
              <a:rPr lang="en-US" altLang="en-US" dirty="0"/>
              <a:t>) to avoid conflicting operations</a:t>
            </a:r>
          </a:p>
        </p:txBody>
      </p:sp>
      <p:sp>
        <p:nvSpPr>
          <p:cNvPr id="2" name="TextBox 1"/>
          <p:cNvSpPr txBox="1"/>
          <p:nvPr/>
        </p:nvSpPr>
        <p:spPr>
          <a:xfrm>
            <a:off x="1719618" y="1173707"/>
            <a:ext cx="6741994" cy="369332"/>
          </a:xfrm>
          <a:prstGeom prst="rect">
            <a:avLst/>
          </a:prstGeom>
          <a:noFill/>
        </p:spPr>
        <p:txBody>
          <a:bodyPr wrap="square" rtlCol="0">
            <a:spAutoFit/>
          </a:bodyPr>
          <a:lstStyle/>
          <a:p>
            <a:r>
              <a:rPr lang="en-US" dirty="0"/>
              <a:t>AKA Loosely-Coupled Multiprocessor Systems</a:t>
            </a:r>
          </a:p>
        </p:txBody>
      </p:sp>
      <p:sp>
        <p:nvSpPr>
          <p:cNvPr id="3" name="Regular Pentagon 2"/>
          <p:cNvSpPr/>
          <p:nvPr/>
        </p:nvSpPr>
        <p:spPr bwMode="auto">
          <a:xfrm>
            <a:off x="8461612" y="5418161"/>
            <a:ext cx="382137" cy="300251"/>
          </a:xfrm>
          <a:prstGeom prst="pentagon">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069975" y="166688"/>
            <a:ext cx="7616825" cy="576262"/>
          </a:xfrm>
        </p:spPr>
        <p:txBody>
          <a:bodyPr/>
          <a:lstStyle/>
          <a:p>
            <a:pPr eaLnBrk="1" hangingPunct="1"/>
            <a:r>
              <a:rPr lang="en-US" altLang="en-US"/>
              <a:t>Operating System Structure</a:t>
            </a:r>
          </a:p>
        </p:txBody>
      </p:sp>
      <p:sp>
        <p:nvSpPr>
          <p:cNvPr id="31747" name="Rectangle 3"/>
          <p:cNvSpPr>
            <a:spLocks noGrp="1" noChangeArrowheads="1"/>
          </p:cNvSpPr>
          <p:nvPr>
            <p:ph type="body" idx="4294967295"/>
          </p:nvPr>
        </p:nvSpPr>
        <p:spPr>
          <a:xfrm>
            <a:off x="827088" y="835025"/>
            <a:ext cx="7832725" cy="5462588"/>
          </a:xfrm>
        </p:spPr>
        <p:txBody>
          <a:bodyPr/>
          <a:lstStyle/>
          <a:p>
            <a:pPr>
              <a:lnSpc>
                <a:spcPct val="90000"/>
              </a:lnSpc>
              <a:buFont typeface="Monotype Sorts" pitchFamily="-84" charset="2"/>
              <a:buNone/>
            </a:pPr>
            <a:endParaRPr lang="en-US" altLang="en-US" sz="1600" dirty="0"/>
          </a:p>
          <a:p>
            <a:pPr>
              <a:lnSpc>
                <a:spcPct val="90000"/>
              </a:lnSpc>
              <a:buFont typeface="Wingdings" panose="05000000000000000000" pitchFamily="2" charset="2"/>
              <a:buChar char="q"/>
            </a:pPr>
            <a:r>
              <a:rPr lang="en-US" altLang="en-US" b="1" dirty="0">
                <a:solidFill>
                  <a:srgbClr val="3366FF"/>
                </a:solidFill>
              </a:rPr>
              <a:t>Multiprogramming</a:t>
            </a:r>
            <a:r>
              <a:rPr lang="en-US" altLang="en-US" sz="1600" dirty="0"/>
              <a:t> (</a:t>
            </a:r>
            <a:r>
              <a:rPr lang="en-US" altLang="en-US" b="1" dirty="0">
                <a:solidFill>
                  <a:srgbClr val="3366FF"/>
                </a:solidFill>
              </a:rPr>
              <a:t>Batch system</a:t>
            </a:r>
            <a:r>
              <a:rPr lang="en-US" altLang="en-US" sz="1600" dirty="0"/>
              <a:t>) needed for efficiency</a:t>
            </a:r>
          </a:p>
          <a:p>
            <a:pPr lvl="1">
              <a:lnSpc>
                <a:spcPct val="90000"/>
              </a:lnSpc>
              <a:buFont typeface="Wingdings" panose="05000000000000000000" pitchFamily="2" charset="2"/>
              <a:buChar char="q"/>
            </a:pPr>
            <a:r>
              <a:rPr lang="en-US" altLang="en-US" sz="1600" dirty="0"/>
              <a:t>Single user cannot keep CPU and I/O devices busy at all times</a:t>
            </a:r>
          </a:p>
          <a:p>
            <a:pPr lvl="1">
              <a:lnSpc>
                <a:spcPct val="90000"/>
              </a:lnSpc>
              <a:buFont typeface="Wingdings" panose="05000000000000000000" pitchFamily="2" charset="2"/>
              <a:buChar char="q"/>
            </a:pPr>
            <a:r>
              <a:rPr lang="en-US" altLang="en-US" sz="1600" dirty="0"/>
              <a:t>Multiprogramming organizes jobs (code and data) so CPU always has one to execute</a:t>
            </a:r>
          </a:p>
          <a:p>
            <a:pPr lvl="1">
              <a:lnSpc>
                <a:spcPct val="90000"/>
              </a:lnSpc>
              <a:buFont typeface="Wingdings" panose="05000000000000000000" pitchFamily="2" charset="2"/>
              <a:buChar char="q"/>
            </a:pPr>
            <a:r>
              <a:rPr lang="en-US" altLang="en-US" sz="1600" dirty="0"/>
              <a:t>A subset of total jobs in system is kept in memory</a:t>
            </a:r>
          </a:p>
          <a:p>
            <a:pPr lvl="1">
              <a:lnSpc>
                <a:spcPct val="90000"/>
              </a:lnSpc>
              <a:buFont typeface="Wingdings" panose="05000000000000000000" pitchFamily="2" charset="2"/>
              <a:buChar char="q"/>
            </a:pPr>
            <a:r>
              <a:rPr lang="en-US" altLang="en-US" sz="1600" dirty="0"/>
              <a:t>One job selected and to load into  memory using </a:t>
            </a:r>
            <a:r>
              <a:rPr lang="en-US" altLang="en-US" b="1" dirty="0">
                <a:solidFill>
                  <a:srgbClr val="3366FF"/>
                </a:solidFill>
              </a:rPr>
              <a:t>job scheduling</a:t>
            </a:r>
          </a:p>
          <a:p>
            <a:pPr lvl="1">
              <a:lnSpc>
                <a:spcPct val="90000"/>
              </a:lnSpc>
              <a:buFont typeface="Wingdings" panose="05000000000000000000" pitchFamily="2" charset="2"/>
              <a:buChar char="q"/>
            </a:pPr>
            <a:r>
              <a:rPr lang="en-US" altLang="en-US" sz="1600" dirty="0"/>
              <a:t>When it has to wait (for I/O for example), OS switches to another job</a:t>
            </a:r>
          </a:p>
          <a:p>
            <a:pPr lvl="1">
              <a:lnSpc>
                <a:spcPct val="90000"/>
              </a:lnSpc>
              <a:buFont typeface="Wingdings" panose="05000000000000000000" pitchFamily="2" charset="2"/>
              <a:buChar char="q"/>
            </a:pPr>
            <a:endParaRPr lang="en-US" altLang="en-US" sz="800" dirty="0"/>
          </a:p>
          <a:p>
            <a:pPr>
              <a:lnSpc>
                <a:spcPct val="90000"/>
              </a:lnSpc>
              <a:buFont typeface="Wingdings" panose="05000000000000000000" pitchFamily="2" charset="2"/>
              <a:buChar char="q"/>
            </a:pPr>
            <a:r>
              <a:rPr lang="en-US" altLang="en-US" b="1" dirty="0">
                <a:solidFill>
                  <a:srgbClr val="3366FF"/>
                </a:solidFill>
              </a:rPr>
              <a:t>Timesharing </a:t>
            </a:r>
            <a:r>
              <a:rPr lang="en-US" altLang="en-US" sz="1600" dirty="0"/>
              <a:t>(</a:t>
            </a:r>
            <a:r>
              <a:rPr lang="en-US" altLang="en-US" b="1" dirty="0">
                <a:solidFill>
                  <a:srgbClr val="3366FF"/>
                </a:solidFill>
              </a:rPr>
              <a:t>multitasking</a:t>
            </a:r>
            <a:r>
              <a:rPr lang="en-US" altLang="en-US" sz="1600" dirty="0"/>
              <a:t>)</a:t>
            </a:r>
            <a:r>
              <a:rPr lang="en-US" altLang="en-US" b="1" dirty="0">
                <a:solidFill>
                  <a:srgbClr val="3366FF"/>
                </a:solidFill>
              </a:rPr>
              <a:t> </a:t>
            </a:r>
            <a:r>
              <a:rPr lang="en-US" altLang="en-US" sz="1600" dirty="0"/>
              <a:t>is logical extension in which CPU switches jobs so frequently that users can interact with each job while it is running, creating </a:t>
            </a:r>
            <a:r>
              <a:rPr lang="en-US" altLang="en-US" b="1" dirty="0">
                <a:solidFill>
                  <a:srgbClr val="3366FF"/>
                </a:solidFill>
              </a:rPr>
              <a:t>interactive</a:t>
            </a:r>
            <a:r>
              <a:rPr lang="en-US" altLang="en-US" sz="1600" dirty="0"/>
              <a:t> computing</a:t>
            </a:r>
          </a:p>
          <a:p>
            <a:pPr lvl="1">
              <a:lnSpc>
                <a:spcPct val="90000"/>
              </a:lnSpc>
              <a:buFont typeface="Wingdings" panose="05000000000000000000" pitchFamily="2" charset="2"/>
              <a:buChar char="q"/>
            </a:pPr>
            <a:r>
              <a:rPr lang="en-US" altLang="en-US" b="1" dirty="0">
                <a:solidFill>
                  <a:srgbClr val="3366FF"/>
                </a:solidFill>
              </a:rPr>
              <a:t>Response time </a:t>
            </a:r>
            <a:r>
              <a:rPr lang="en-US" altLang="en-US" sz="1600" dirty="0"/>
              <a:t>should be &lt; 1 second</a:t>
            </a:r>
          </a:p>
          <a:p>
            <a:pPr lvl="1">
              <a:lnSpc>
                <a:spcPct val="90000"/>
              </a:lnSpc>
              <a:buFont typeface="Wingdings" panose="05000000000000000000" pitchFamily="2" charset="2"/>
              <a:buChar char="q"/>
            </a:pPr>
            <a:r>
              <a:rPr lang="en-US" altLang="en-US" sz="1600" dirty="0"/>
              <a:t>Each user has at least one program executing in memory </a:t>
            </a:r>
            <a:r>
              <a:rPr lang="en-US" altLang="en-US" sz="1600" dirty="0">
                <a:sym typeface="Wingdings 3" panose="05040102010807070707" pitchFamily="18" charset="2"/>
              </a:rPr>
              <a:t></a:t>
            </a:r>
            <a:r>
              <a:rPr lang="en-US" altLang="en-US" b="1" dirty="0">
                <a:solidFill>
                  <a:srgbClr val="3366FF"/>
                </a:solidFill>
                <a:sym typeface="Wingdings 3" panose="05040102010807070707" pitchFamily="18" charset="2"/>
              </a:rPr>
              <a:t>process</a:t>
            </a:r>
          </a:p>
          <a:p>
            <a:pPr lvl="1">
              <a:lnSpc>
                <a:spcPct val="90000"/>
              </a:lnSpc>
              <a:buFont typeface="Wingdings" panose="05000000000000000000" pitchFamily="2" charset="2"/>
              <a:buChar char="q"/>
            </a:pPr>
            <a:r>
              <a:rPr lang="en-US" altLang="en-US" sz="1600" dirty="0">
                <a:sym typeface="Wingdings 3" panose="05040102010807070707" pitchFamily="18" charset="2"/>
              </a:rPr>
              <a:t>If several jobs ready to run at the same time  </a:t>
            </a:r>
            <a:r>
              <a:rPr lang="en-US" altLang="en-US" b="1" dirty="0">
                <a:solidFill>
                  <a:srgbClr val="3366FF"/>
                </a:solidFill>
                <a:sym typeface="Wingdings 3" panose="05040102010807070707" pitchFamily="18" charset="2"/>
              </a:rPr>
              <a:t>CPU scheduling</a:t>
            </a:r>
          </a:p>
          <a:p>
            <a:pPr lvl="1">
              <a:lnSpc>
                <a:spcPct val="90000"/>
              </a:lnSpc>
              <a:buFont typeface="Wingdings" panose="05000000000000000000" pitchFamily="2" charset="2"/>
              <a:buChar char="q"/>
            </a:pPr>
            <a:r>
              <a:rPr lang="en-US" altLang="en-US" sz="1600" dirty="0">
                <a:sym typeface="Wingdings 3" panose="05040102010807070707" pitchFamily="18" charset="2"/>
              </a:rPr>
              <a:t>If processes don’</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buFont typeface="Wingdings" panose="05000000000000000000" pitchFamily="2" charset="2"/>
              <a:buChar char="q"/>
            </a:pPr>
            <a:r>
              <a:rPr lang="en-US" altLang="en-US" b="1" dirty="0">
                <a:solidFill>
                  <a:srgbClr val="3366FF"/>
                </a:solidFill>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1747">
                                            <p:txEl>
                                              <p:pRg st="8" end="8"/>
                                            </p:txEl>
                                          </p:spTgt>
                                        </p:tgtEl>
                                        <p:attrNameLst>
                                          <p:attrName>style.visibility</p:attrName>
                                        </p:attrNameLst>
                                      </p:cBhvr>
                                      <p:to>
                                        <p:strVal val="visible"/>
                                      </p:to>
                                    </p:set>
                                    <p:animEffect transition="in" filter="fade">
                                      <p:cBhvr>
                                        <p:cTn id="21" dur="1000"/>
                                        <p:tgtEl>
                                          <p:spTgt spid="31747">
                                            <p:txEl>
                                              <p:pRg st="8" end="8"/>
                                            </p:txEl>
                                          </p:spTgt>
                                        </p:tgtEl>
                                      </p:cBhvr>
                                    </p:animEffect>
                                    <p:anim calcmode="lin" valueType="num">
                                      <p:cBhvr>
                                        <p:cTn id="22" dur="10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1747">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1747">
                                            <p:txEl>
                                              <p:pRg st="9" end="9"/>
                                            </p:txEl>
                                          </p:spTgt>
                                        </p:tgtEl>
                                        <p:attrNameLst>
                                          <p:attrName>style.visibility</p:attrName>
                                        </p:attrNameLst>
                                      </p:cBhvr>
                                      <p:to>
                                        <p:strVal val="visible"/>
                                      </p:to>
                                    </p:set>
                                    <p:animEffect transition="in" filter="fade">
                                      <p:cBhvr>
                                        <p:cTn id="26" dur="1000"/>
                                        <p:tgtEl>
                                          <p:spTgt spid="31747">
                                            <p:txEl>
                                              <p:pRg st="9" end="9"/>
                                            </p:txEl>
                                          </p:spTgt>
                                        </p:tgtEl>
                                      </p:cBhvr>
                                    </p:animEffect>
                                    <p:anim calcmode="lin" valueType="num">
                                      <p:cBhvr>
                                        <p:cTn id="27" dur="1000" fill="hold"/>
                                        <p:tgtEl>
                                          <p:spTgt spid="31747">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1747">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1747">
                                            <p:txEl>
                                              <p:pRg st="10" end="10"/>
                                            </p:txEl>
                                          </p:spTgt>
                                        </p:tgtEl>
                                        <p:attrNameLst>
                                          <p:attrName>style.visibility</p:attrName>
                                        </p:attrNameLst>
                                      </p:cBhvr>
                                      <p:to>
                                        <p:strVal val="visible"/>
                                      </p:to>
                                    </p:set>
                                    <p:animEffect transition="in" filter="fade">
                                      <p:cBhvr>
                                        <p:cTn id="31" dur="1000"/>
                                        <p:tgtEl>
                                          <p:spTgt spid="31747">
                                            <p:txEl>
                                              <p:pRg st="10" end="10"/>
                                            </p:txEl>
                                          </p:spTgt>
                                        </p:tgtEl>
                                      </p:cBhvr>
                                    </p:animEffect>
                                    <p:anim calcmode="lin" valueType="num">
                                      <p:cBhvr>
                                        <p:cTn id="32" dur="1000" fill="hold"/>
                                        <p:tgtEl>
                                          <p:spTgt spid="3174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174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1747">
                                            <p:txEl>
                                              <p:pRg st="11" end="11"/>
                                            </p:txEl>
                                          </p:spTgt>
                                        </p:tgtEl>
                                        <p:attrNameLst>
                                          <p:attrName>style.visibility</p:attrName>
                                        </p:attrNameLst>
                                      </p:cBhvr>
                                      <p:to>
                                        <p:strVal val="visible"/>
                                      </p:to>
                                    </p:set>
                                    <p:animEffect transition="in" filter="fade">
                                      <p:cBhvr>
                                        <p:cTn id="36" dur="1000"/>
                                        <p:tgtEl>
                                          <p:spTgt spid="31747">
                                            <p:txEl>
                                              <p:pRg st="11" end="11"/>
                                            </p:txEl>
                                          </p:spTgt>
                                        </p:tgtEl>
                                      </p:cBhvr>
                                    </p:animEffect>
                                    <p:anim calcmode="lin" valueType="num">
                                      <p:cBhvr>
                                        <p:cTn id="37" dur="1000" fill="hold"/>
                                        <p:tgtEl>
                                          <p:spTgt spid="3174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1747">
                                            <p:txEl>
                                              <p:pRg st="11" end="1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1747">
                                            <p:txEl>
                                              <p:pRg st="12" end="12"/>
                                            </p:txEl>
                                          </p:spTgt>
                                        </p:tgtEl>
                                        <p:attrNameLst>
                                          <p:attrName>style.visibility</p:attrName>
                                        </p:attrNameLst>
                                      </p:cBhvr>
                                      <p:to>
                                        <p:strVal val="visible"/>
                                      </p:to>
                                    </p:set>
                                    <p:animEffect transition="in" filter="fade">
                                      <p:cBhvr>
                                        <p:cTn id="41" dur="1000"/>
                                        <p:tgtEl>
                                          <p:spTgt spid="31747">
                                            <p:txEl>
                                              <p:pRg st="12" end="12"/>
                                            </p:txEl>
                                          </p:spTgt>
                                        </p:tgtEl>
                                      </p:cBhvr>
                                    </p:animEffect>
                                    <p:anim calcmode="lin" valueType="num">
                                      <p:cBhvr>
                                        <p:cTn id="42" dur="1000" fill="hold"/>
                                        <p:tgtEl>
                                          <p:spTgt spid="31747">
                                            <p:txEl>
                                              <p:pRg st="12" end="12"/>
                                            </p:txEl>
                                          </p:spTgt>
                                        </p:tgtEl>
                                        <p:attrNameLst>
                                          <p:attrName>ppt_x</p:attrName>
                                        </p:attrNameLst>
                                      </p:cBhvr>
                                      <p:tavLst>
                                        <p:tav tm="0">
                                          <p:val>
                                            <p:strVal val="#ppt_x"/>
                                          </p:val>
                                        </p:tav>
                                        <p:tav tm="100000">
                                          <p:val>
                                            <p:strVal val="#ppt_x"/>
                                          </p:val>
                                        </p:tav>
                                      </p:tavLst>
                                    </p:anim>
                                    <p:anim calcmode="lin" valueType="num">
                                      <p:cBhvr>
                                        <p:cTn id="43" dur="1000" fill="hold"/>
                                        <p:tgtEl>
                                          <p:spTgt spid="31747">
                                            <p:txEl>
                                              <p:pRg st="12" end="1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1747">
                                            <p:txEl>
                                              <p:pRg st="13" end="13"/>
                                            </p:txEl>
                                          </p:spTgt>
                                        </p:tgtEl>
                                        <p:attrNameLst>
                                          <p:attrName>style.visibility</p:attrName>
                                        </p:attrNameLst>
                                      </p:cBhvr>
                                      <p:to>
                                        <p:strVal val="visible"/>
                                      </p:to>
                                    </p:set>
                                    <p:animEffect transition="in" filter="fade">
                                      <p:cBhvr>
                                        <p:cTn id="46" dur="1000"/>
                                        <p:tgtEl>
                                          <p:spTgt spid="31747">
                                            <p:txEl>
                                              <p:pRg st="13" end="13"/>
                                            </p:txEl>
                                          </p:spTgt>
                                        </p:tgtEl>
                                      </p:cBhvr>
                                    </p:animEffect>
                                    <p:anim calcmode="lin" valueType="num">
                                      <p:cBhvr>
                                        <p:cTn id="47" dur="1000" fill="hold"/>
                                        <p:tgtEl>
                                          <p:spTgt spid="31747">
                                            <p:txEl>
                                              <p:pRg st="13" end="13"/>
                                            </p:txEl>
                                          </p:spTgt>
                                        </p:tgtEl>
                                        <p:attrNameLst>
                                          <p:attrName>ppt_x</p:attrName>
                                        </p:attrNameLst>
                                      </p:cBhvr>
                                      <p:tavLst>
                                        <p:tav tm="0">
                                          <p:val>
                                            <p:strVal val="#ppt_x"/>
                                          </p:val>
                                        </p:tav>
                                        <p:tav tm="100000">
                                          <p:val>
                                            <p:strVal val="#ppt_x"/>
                                          </p:val>
                                        </p:tav>
                                      </p:tavLst>
                                    </p:anim>
                                    <p:anim calcmode="lin" valueType="num">
                                      <p:cBhvr>
                                        <p:cTn id="48" dur="1000" fill="hold"/>
                                        <p:tgtEl>
                                          <p:spTgt spid="3174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033463" y="198438"/>
            <a:ext cx="8229600" cy="576262"/>
          </a:xfrm>
        </p:spPr>
        <p:txBody>
          <a:bodyPr/>
          <a:lstStyle/>
          <a:p>
            <a:pPr eaLnBrk="1" hangingPunct="1"/>
            <a:r>
              <a:rPr lang="en-US" altLang="en-US" sz="2800" dirty="0"/>
              <a:t>Operating System Task List</a:t>
            </a:r>
          </a:p>
        </p:txBody>
      </p:sp>
      <p:sp>
        <p:nvSpPr>
          <p:cNvPr id="2" name="TextBox 1"/>
          <p:cNvSpPr txBox="1"/>
          <p:nvPr/>
        </p:nvSpPr>
        <p:spPr>
          <a:xfrm>
            <a:off x="641445" y="1214651"/>
            <a:ext cx="7670042"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a:t>Provide the environment in which programs are executed</a:t>
            </a:r>
          </a:p>
          <a:p>
            <a:pPr marL="285750" indent="-285750">
              <a:buFont typeface="Wingdings" panose="05000000000000000000" pitchFamily="2" charset="2"/>
              <a:buChar char="q"/>
            </a:pPr>
            <a:r>
              <a:rPr lang="en-US" dirty="0"/>
              <a:t>Optimize computer resources by supporting multiprogramming and multitasking</a:t>
            </a:r>
          </a:p>
          <a:p>
            <a:pPr marL="285750" indent="-285750">
              <a:buFont typeface="Wingdings" panose="05000000000000000000" pitchFamily="2" charset="2"/>
              <a:buChar char="q"/>
            </a:pPr>
            <a:r>
              <a:rPr lang="en-US" dirty="0"/>
              <a:t>Limit the ability of concurrently running jobs to affect one another</a:t>
            </a:r>
          </a:p>
          <a:p>
            <a:pPr marL="285750" indent="-285750">
              <a:buFont typeface="Wingdings" panose="05000000000000000000" pitchFamily="2" charset="2"/>
              <a:buChar char="q"/>
            </a:pPr>
            <a:r>
              <a:rPr lang="en-US" dirty="0"/>
              <a:t>Ensure reasonable response time. </a:t>
            </a:r>
          </a:p>
          <a:p>
            <a:pPr marL="285750" indent="-285750">
              <a:buFont typeface="Wingdings" panose="05000000000000000000" pitchFamily="2" charset="2"/>
              <a:buChar char="q"/>
            </a:pPr>
            <a:r>
              <a:rPr lang="en-US" dirty="0"/>
              <a:t>Protect computer resource from inappropriate use.</a:t>
            </a:r>
          </a:p>
          <a:p>
            <a:pPr marL="285750" indent="-285750">
              <a:buFont typeface="Wingdings" panose="05000000000000000000" pitchFamily="2" charset="2"/>
              <a:buChar char="q"/>
            </a:pPr>
            <a:r>
              <a:rPr lang="en-US" dirty="0"/>
              <a:t>Provide mechanisms for job synchronization and communication</a:t>
            </a:r>
          </a:p>
          <a:p>
            <a:pPr marL="285750" indent="-285750">
              <a:buFont typeface="Wingdings" panose="05000000000000000000" pitchFamily="2" charset="2"/>
              <a:buChar char="q"/>
            </a:pPr>
            <a:r>
              <a:rPr lang="en-US" dirty="0"/>
              <a:t>Prevent job deadlock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895350" y="166688"/>
            <a:ext cx="7791450" cy="576262"/>
          </a:xfrm>
        </p:spPr>
        <p:txBody>
          <a:bodyPr/>
          <a:lstStyle/>
          <a:p>
            <a:pPr eaLnBrk="1" hangingPunct="1"/>
            <a:r>
              <a:rPr lang="en-US" altLang="en-US"/>
              <a:t>Operating-System Operations</a:t>
            </a:r>
          </a:p>
        </p:txBody>
      </p:sp>
      <p:sp>
        <p:nvSpPr>
          <p:cNvPr id="33795" name="Rectangle 3"/>
          <p:cNvSpPr>
            <a:spLocks noGrp="1" noChangeArrowheads="1"/>
          </p:cNvSpPr>
          <p:nvPr>
            <p:ph type="body" idx="4294967295"/>
          </p:nvPr>
        </p:nvSpPr>
        <p:spPr>
          <a:xfrm>
            <a:off x="838200" y="1154113"/>
            <a:ext cx="6886575" cy="4938712"/>
          </a:xfrm>
        </p:spPr>
        <p:txBody>
          <a:bodyPr/>
          <a:lstStyle/>
          <a:p>
            <a:pPr>
              <a:lnSpc>
                <a:spcPct val="90000"/>
              </a:lnSpc>
            </a:pPr>
            <a:r>
              <a:rPr lang="en-US" altLang="en-US" b="1" dirty="0">
                <a:solidFill>
                  <a:srgbClr val="3366FF"/>
                </a:solidFill>
              </a:rPr>
              <a:t>Interrupt driven </a:t>
            </a:r>
            <a:r>
              <a:rPr lang="en-US" altLang="en-US" dirty="0"/>
              <a:t>(hardware and software)</a:t>
            </a:r>
          </a:p>
          <a:p>
            <a:pPr lvl="1">
              <a:lnSpc>
                <a:spcPct val="90000"/>
              </a:lnSpc>
            </a:pPr>
            <a:r>
              <a:rPr lang="en-US" altLang="en-US" dirty="0"/>
              <a:t>Hardware interrupt by one of the devices </a:t>
            </a:r>
          </a:p>
          <a:p>
            <a:pPr lvl="1">
              <a:lnSpc>
                <a:spcPct val="90000"/>
              </a:lnSpc>
            </a:pPr>
            <a:r>
              <a:rPr lang="en-US" altLang="en-US" dirty="0"/>
              <a:t>Software interrupt (</a:t>
            </a:r>
            <a:r>
              <a:rPr lang="en-US" altLang="en-US" b="1" dirty="0">
                <a:solidFill>
                  <a:srgbClr val="3366FF"/>
                </a:solidFill>
              </a:rPr>
              <a:t>exception </a:t>
            </a:r>
            <a:r>
              <a:rPr lang="en-US" altLang="en-US" dirty="0"/>
              <a:t>or </a:t>
            </a:r>
            <a:r>
              <a:rPr lang="en-US" altLang="en-US" b="1" dirty="0">
                <a:solidFill>
                  <a:srgbClr val="3366FF"/>
                </a:solidFill>
              </a:rPr>
              <a:t>trap):</a:t>
            </a:r>
          </a:p>
          <a:p>
            <a:pPr lvl="2">
              <a:lnSpc>
                <a:spcPct val="90000"/>
              </a:lnSpc>
            </a:pPr>
            <a:r>
              <a:rPr lang="en-US" altLang="en-US" dirty="0"/>
              <a:t>Software error (e.g., division by zero)</a:t>
            </a:r>
            <a:endParaRPr lang="en-US" altLang="en-US" b="1" dirty="0">
              <a:solidFill>
                <a:srgbClr val="3366FF"/>
              </a:solidFill>
            </a:endParaRPr>
          </a:p>
          <a:p>
            <a:pPr lvl="2">
              <a:lnSpc>
                <a:spcPct val="90000"/>
              </a:lnSpc>
            </a:pPr>
            <a:r>
              <a:rPr lang="en-US" altLang="en-US" dirty="0"/>
              <a:t>Request for operating system service</a:t>
            </a:r>
          </a:p>
          <a:p>
            <a:pPr lvl="2">
              <a:lnSpc>
                <a:spcPct val="90000"/>
              </a:lnSpc>
            </a:pPr>
            <a:r>
              <a:rPr lang="en-US" altLang="en-US" dirty="0"/>
              <a:t>Infinite loop – protect other programs from slowing down</a:t>
            </a:r>
          </a:p>
          <a:p>
            <a:pPr lvl="2">
              <a:lnSpc>
                <a:spcPct val="90000"/>
              </a:lnSpc>
            </a:pPr>
            <a:r>
              <a:rPr lang="en-US" altLang="en-US" dirty="0"/>
              <a:t>Processes modifying each other or the operating system</a:t>
            </a:r>
          </a:p>
          <a:p>
            <a:pPr>
              <a:lnSpc>
                <a:spcPct val="90000"/>
              </a:lnSpc>
            </a:pPr>
            <a:r>
              <a:rPr lang="en-US" altLang="en-US" dirty="0"/>
              <a:t>An </a:t>
            </a:r>
            <a:r>
              <a:rPr lang="en-US" altLang="en-US" b="1" dirty="0">
                <a:solidFill>
                  <a:srgbClr val="3366FF"/>
                </a:solidFill>
              </a:rPr>
              <a:t>interrupt service routine </a:t>
            </a:r>
            <a:r>
              <a:rPr lang="en-US" altLang="en-US" dirty="0"/>
              <a:t>is provided to deal with each type of interrupt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34819" name="Rectangle 3"/>
          <p:cNvSpPr>
            <a:spLocks noGrp="1" noChangeArrowheads="1"/>
          </p:cNvSpPr>
          <p:nvPr>
            <p:ph type="body" idx="4294967295"/>
          </p:nvPr>
        </p:nvSpPr>
        <p:spPr>
          <a:xfrm>
            <a:off x="806450" y="1233488"/>
            <a:ext cx="7297738" cy="4938712"/>
          </a:xfrm>
        </p:spPr>
        <p:txBody>
          <a:bodyPr/>
          <a:lstStyle/>
          <a:p>
            <a:pPr>
              <a:lnSpc>
                <a:spcPct val="90000"/>
              </a:lnSpc>
            </a:pPr>
            <a:r>
              <a:rPr lang="en-US" altLang="en-US" b="1" dirty="0">
                <a:solidFill>
                  <a:srgbClr val="3366FF"/>
                </a:solidFill>
              </a:rPr>
              <a:t>Dual-mode </a:t>
            </a:r>
            <a:r>
              <a:rPr lang="en-US" altLang="en-US" dirty="0"/>
              <a:t>operation allows OS to protect itself and other system components</a:t>
            </a:r>
          </a:p>
          <a:p>
            <a:pPr lvl="1">
              <a:lnSpc>
                <a:spcPct val="90000"/>
              </a:lnSpc>
            </a:pPr>
            <a:r>
              <a:rPr lang="en-US" altLang="en-US" b="1" dirty="0">
                <a:solidFill>
                  <a:srgbClr val="3366FF"/>
                </a:solidFill>
              </a:rPr>
              <a:t>User mode </a:t>
            </a:r>
            <a:r>
              <a:rPr lang="en-US" altLang="en-US" dirty="0"/>
              <a:t>and </a:t>
            </a:r>
            <a:r>
              <a:rPr lang="en-US" altLang="en-US" b="1" dirty="0">
                <a:solidFill>
                  <a:srgbClr val="3366FF"/>
                </a:solidFill>
              </a:rPr>
              <a:t>kernel mode </a:t>
            </a:r>
          </a:p>
          <a:p>
            <a:pPr lvl="1">
              <a:lnSpc>
                <a:spcPct val="90000"/>
              </a:lnSpc>
            </a:pPr>
            <a:r>
              <a:rPr lang="en-US" altLang="en-US" b="1" dirty="0">
                <a:solidFill>
                  <a:srgbClr val="3366FF"/>
                </a:solidFill>
              </a:rPr>
              <a:t>Mode bit </a:t>
            </a:r>
            <a:r>
              <a:rPr lang="en-US" altLang="en-US" dirty="0"/>
              <a:t>provided by hardware</a:t>
            </a:r>
          </a:p>
          <a:p>
            <a:pPr lvl="2">
              <a:lnSpc>
                <a:spcPct val="90000"/>
              </a:lnSpc>
            </a:pPr>
            <a:r>
              <a:rPr lang="en-US" altLang="en-US" dirty="0"/>
              <a:t>Provides ability to distinguish when system is running user code or kernel code</a:t>
            </a:r>
          </a:p>
          <a:p>
            <a:pPr lvl="2">
              <a:lnSpc>
                <a:spcPct val="90000"/>
              </a:lnSpc>
            </a:pPr>
            <a:r>
              <a:rPr lang="en-US" altLang="en-US" dirty="0"/>
              <a:t>Some instructions designated as </a:t>
            </a:r>
            <a:r>
              <a:rPr lang="en-US" altLang="en-US" b="1" dirty="0">
                <a:solidFill>
                  <a:srgbClr val="3366FF"/>
                </a:solidFill>
              </a:rPr>
              <a:t>privileged</a:t>
            </a:r>
            <a:r>
              <a:rPr lang="en-US" altLang="en-US" dirty="0"/>
              <a:t>, only executable in kernel mode (e.g., I/O Control, Timer Mgt., Interrupt Mgt.)</a:t>
            </a:r>
          </a:p>
          <a:p>
            <a:pPr lvl="2">
              <a:lnSpc>
                <a:spcPct val="90000"/>
              </a:lnSpc>
            </a:pPr>
            <a:r>
              <a:rPr lang="en-US" altLang="en-US" dirty="0"/>
              <a:t>System call changes mode to kernel, return from call resets it to user</a:t>
            </a:r>
          </a:p>
          <a:p>
            <a:pPr lvl="1">
              <a:lnSpc>
                <a:spcPct val="90000"/>
              </a:lnSpc>
            </a:pPr>
            <a:endParaRPr lang="en-US" altLang="en-US" sz="1600"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4250565"/>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65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p:cNvSpPr>
            <a:spLocks noGrp="1" noChangeArrowheads="1"/>
          </p:cNvSpPr>
          <p:nvPr>
            <p:ph type="body" idx="4294967295"/>
          </p:nvPr>
        </p:nvSpPr>
        <p:spPr>
          <a:xfrm>
            <a:off x="925513" y="1268413"/>
            <a:ext cx="7658929" cy="4159250"/>
          </a:xfrm>
        </p:spPr>
        <p:txBody>
          <a:bodyPr/>
          <a:lstStyle/>
          <a:p>
            <a:pPr>
              <a:buFont typeface="Wingdings" panose="05000000000000000000" pitchFamily="2" charset="2"/>
              <a:buChar char="q"/>
            </a:pPr>
            <a:r>
              <a:rPr lang="en-US" altLang="en-US" dirty="0"/>
              <a:t>A program that acts as an intermediary between a user of a computer and the computer hardware</a:t>
            </a:r>
          </a:p>
          <a:p>
            <a:pPr>
              <a:buFont typeface="Wingdings" panose="05000000000000000000" pitchFamily="2" charset="2"/>
              <a:buChar char="q"/>
            </a:pPr>
            <a:r>
              <a:rPr lang="en-US" altLang="en-US" dirty="0"/>
              <a:t>Operating system goals:</a:t>
            </a:r>
          </a:p>
          <a:p>
            <a:pPr lvl="1">
              <a:buFont typeface="Wingdings" panose="05000000000000000000" pitchFamily="2" charset="2"/>
              <a:buChar char="q"/>
            </a:pPr>
            <a:r>
              <a:rPr lang="en-US" altLang="en-US" dirty="0"/>
              <a:t>Execute user programs and make solving user problems easier. </a:t>
            </a:r>
          </a:p>
          <a:p>
            <a:pPr>
              <a:buFont typeface="Wingdings" panose="05000000000000000000" pitchFamily="2" charset="2"/>
              <a:buChar char="q"/>
            </a:pPr>
            <a:r>
              <a:rPr lang="en-US" altLang="en-US" dirty="0"/>
              <a:t>Convenience vs efficiency as goals distinguish OS types:</a:t>
            </a:r>
          </a:p>
          <a:p>
            <a:pPr lvl="2"/>
            <a:r>
              <a:rPr lang="en-US" altLang="en-US" dirty="0"/>
              <a:t>Make the computer system convenient to use (UI) (</a:t>
            </a:r>
            <a:r>
              <a:rPr lang="en-US" altLang="en-US" dirty="0">
                <a:solidFill>
                  <a:srgbClr val="FF0000"/>
                </a:solidFill>
              </a:rPr>
              <a:t>Mobiles</a:t>
            </a:r>
            <a:r>
              <a:rPr lang="en-US" altLang="en-US" dirty="0"/>
              <a:t>)</a:t>
            </a:r>
          </a:p>
          <a:p>
            <a:pPr lvl="2"/>
            <a:r>
              <a:rPr lang="en-US" altLang="en-US" dirty="0"/>
              <a:t>Use the computer hardware in an efficient manner across multiple simultaneous users (</a:t>
            </a:r>
            <a:r>
              <a:rPr lang="en-US" altLang="en-US" dirty="0">
                <a:solidFill>
                  <a:srgbClr val="FF0000"/>
                </a:solidFill>
              </a:rPr>
              <a:t>Mainframes</a:t>
            </a:r>
            <a:r>
              <a:rPr lang="en-US" altLang="en-US" dirty="0"/>
              <a:t>)</a:t>
            </a:r>
          </a:p>
          <a:p>
            <a:pPr lvl="2"/>
            <a:r>
              <a:rPr lang="en-US" altLang="en-US" dirty="0"/>
              <a:t>Easy to use (UI) and efficient hardware usage to achieve quick response times (</a:t>
            </a:r>
            <a:r>
              <a:rPr lang="en-US" altLang="en-US" dirty="0">
                <a:solidFill>
                  <a:srgbClr val="FF0000"/>
                </a:solidFill>
              </a:rPr>
              <a:t>PCs</a:t>
            </a:r>
            <a:r>
              <a:rPr lang="en-US" altLang="en-US" dirty="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89025" y="198438"/>
            <a:ext cx="7597775" cy="576262"/>
          </a:xfrm>
        </p:spPr>
        <p:txBody>
          <a:bodyPr/>
          <a:lstStyle/>
          <a:p>
            <a:pPr eaLnBrk="1" hangingPunct="1"/>
            <a:r>
              <a:rPr lang="en-US" altLang="en-US"/>
              <a:t>Process Management</a:t>
            </a:r>
          </a:p>
        </p:txBody>
      </p:sp>
      <p:sp>
        <p:nvSpPr>
          <p:cNvPr id="36867" name="Rectangle 3"/>
          <p:cNvSpPr>
            <a:spLocks noGrp="1" noChangeArrowheads="1"/>
          </p:cNvSpPr>
          <p:nvPr>
            <p:ph type="body" idx="4294967295"/>
          </p:nvPr>
        </p:nvSpPr>
        <p:spPr>
          <a:xfrm>
            <a:off x="890588" y="809625"/>
            <a:ext cx="7197725" cy="5105400"/>
          </a:xfrm>
        </p:spPr>
        <p:txBody>
          <a:bodyPr/>
          <a:lstStyle/>
          <a:p>
            <a:pPr>
              <a:lnSpc>
                <a:spcPct val="90000"/>
              </a:lnSpc>
            </a:pPr>
            <a:endParaRPr lang="en-US" altLang="en-US" dirty="0"/>
          </a:p>
          <a:p>
            <a:pPr>
              <a:lnSpc>
                <a:spcPct val="90000"/>
              </a:lnSpc>
              <a:buFont typeface="Wingdings" panose="05000000000000000000" pitchFamily="2" charset="2"/>
              <a:buChar char="q"/>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buFont typeface="Wingdings" panose="05000000000000000000" pitchFamily="2" charset="2"/>
              <a:buChar char="q"/>
            </a:pPr>
            <a:r>
              <a:rPr lang="en-US" altLang="en-US" dirty="0"/>
              <a:t>Multiple processes may be associated with the same program. </a:t>
            </a:r>
          </a:p>
          <a:p>
            <a:pPr>
              <a:lnSpc>
                <a:spcPct val="90000"/>
              </a:lnSpc>
              <a:buFont typeface="Wingdings" panose="05000000000000000000" pitchFamily="2" charset="2"/>
              <a:buChar char="q"/>
            </a:pPr>
            <a:r>
              <a:rPr lang="en-US" altLang="en-US" dirty="0"/>
              <a:t>Process needs resources to accomplish its task</a:t>
            </a:r>
          </a:p>
          <a:p>
            <a:pPr lvl="1">
              <a:lnSpc>
                <a:spcPct val="90000"/>
              </a:lnSpc>
              <a:buFont typeface="Wingdings" panose="05000000000000000000" pitchFamily="2" charset="2"/>
              <a:buChar char="q"/>
            </a:pPr>
            <a:r>
              <a:rPr lang="en-US" altLang="en-US" dirty="0"/>
              <a:t>CPU, memory, I/O, files</a:t>
            </a:r>
          </a:p>
          <a:p>
            <a:pPr lvl="1">
              <a:lnSpc>
                <a:spcPct val="90000"/>
              </a:lnSpc>
              <a:buFont typeface="Wingdings" panose="05000000000000000000" pitchFamily="2" charset="2"/>
              <a:buChar char="q"/>
            </a:pPr>
            <a:r>
              <a:rPr lang="en-US" altLang="en-US" dirty="0"/>
              <a:t>Initialization data</a:t>
            </a:r>
          </a:p>
          <a:p>
            <a:pPr>
              <a:lnSpc>
                <a:spcPct val="90000"/>
              </a:lnSpc>
              <a:buFont typeface="Wingdings" panose="05000000000000000000" pitchFamily="2" charset="2"/>
              <a:buChar char="q"/>
            </a:pPr>
            <a:r>
              <a:rPr lang="en-US" altLang="en-US" dirty="0"/>
              <a:t>Process termination requires reclaim of any reusable resources</a:t>
            </a:r>
          </a:p>
          <a:p>
            <a:pPr>
              <a:lnSpc>
                <a:spcPct val="90000"/>
              </a:lnSpc>
              <a:buFont typeface="Wingdings" panose="05000000000000000000" pitchFamily="2" charset="2"/>
              <a:buChar char="q"/>
            </a:pPr>
            <a:r>
              <a:rPr lang="en-US" altLang="en-US" dirty="0"/>
              <a:t>Single-threaded process has one </a:t>
            </a:r>
            <a:r>
              <a:rPr lang="en-US" altLang="en-US" b="1" dirty="0">
                <a:solidFill>
                  <a:srgbClr val="3366FF"/>
                </a:solidFill>
              </a:rPr>
              <a:t>program counter</a:t>
            </a:r>
            <a:r>
              <a:rPr lang="en-US" altLang="en-US" sz="2000" b="1" dirty="0">
                <a:solidFill>
                  <a:srgbClr val="3366FF"/>
                </a:solidFill>
              </a:rPr>
              <a:t> </a:t>
            </a:r>
            <a:r>
              <a:rPr lang="en-US" altLang="en-US" dirty="0"/>
              <a:t>specifying location of next instruction to execute (more in Chapter 4)</a:t>
            </a:r>
          </a:p>
          <a:p>
            <a:pPr lvl="1">
              <a:lnSpc>
                <a:spcPct val="90000"/>
              </a:lnSpc>
              <a:buFont typeface="Wingdings" panose="05000000000000000000" pitchFamily="2" charset="2"/>
              <a:buChar char="q"/>
            </a:pPr>
            <a:r>
              <a:rPr lang="en-US" altLang="en-US" dirty="0"/>
              <a:t>Process executes instructions sequentially, one at a time, until completion</a:t>
            </a:r>
          </a:p>
          <a:p>
            <a:pPr>
              <a:lnSpc>
                <a:spcPct val="90000"/>
              </a:lnSpc>
              <a:buFont typeface="Wingdings" panose="05000000000000000000" pitchFamily="2" charset="2"/>
              <a:buChar char="q"/>
            </a:pPr>
            <a:r>
              <a:rPr lang="en-US" altLang="en-US" dirty="0"/>
              <a:t>Multi-threaded process has one program counter per thread (more in Chapter 4)</a:t>
            </a:r>
          </a:p>
          <a:p>
            <a:pPr>
              <a:lnSpc>
                <a:spcPct val="90000"/>
              </a:lnSpc>
            </a:pPr>
            <a:endParaRPr lang="en-US" altLang="en-US" dirty="0"/>
          </a:p>
          <a:p>
            <a:pPr>
              <a:lnSpc>
                <a:spcPct val="90000"/>
              </a:lnSpc>
              <a:buFont typeface="Monotype Sorts" pitchFamily="-84" charset="2"/>
              <a:buNone/>
            </a:pP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152400"/>
            <a:ext cx="7558087" cy="576263"/>
          </a:xfrm>
        </p:spPr>
        <p:txBody>
          <a:bodyPr/>
          <a:lstStyle/>
          <a:p>
            <a:pPr eaLnBrk="1" hangingPunct="1"/>
            <a:r>
              <a:rPr lang="en-US" altLang="en-US"/>
              <a:t>Process Management Activities</a:t>
            </a:r>
          </a:p>
        </p:txBody>
      </p:sp>
      <p:sp>
        <p:nvSpPr>
          <p:cNvPr id="37891" name="Rectangle 3"/>
          <p:cNvSpPr>
            <a:spLocks noGrp="1" noChangeArrowheads="1"/>
          </p:cNvSpPr>
          <p:nvPr>
            <p:ph type="body" idx="4294967295"/>
          </p:nvPr>
        </p:nvSpPr>
        <p:spPr>
          <a:xfrm>
            <a:off x="1125538" y="1587500"/>
            <a:ext cx="7958137" cy="4035425"/>
          </a:xfrm>
        </p:spPr>
        <p:txBody>
          <a:bodyPr/>
          <a:lstStyle/>
          <a:p>
            <a:pPr>
              <a:buFont typeface="Monotype Sorts" pitchFamily="-84" charset="2"/>
              <a:buNone/>
            </a:pPr>
            <a:r>
              <a:rPr lang="en-US" altLang="en-US" dirty="0"/>
              <a:t>     </a:t>
            </a:r>
          </a:p>
          <a:p>
            <a:pPr>
              <a:buFont typeface="Wingdings" panose="05000000000000000000" pitchFamily="2" charset="2"/>
              <a:buChar char="q"/>
            </a:pPr>
            <a:r>
              <a:rPr lang="en-US" altLang="en-US" dirty="0"/>
              <a:t>Creating and deleting both user and system processes</a:t>
            </a:r>
          </a:p>
          <a:p>
            <a:pPr>
              <a:buFont typeface="Wingdings" panose="05000000000000000000" pitchFamily="2" charset="2"/>
              <a:buChar char="q"/>
            </a:pPr>
            <a:r>
              <a:rPr lang="en-US" altLang="en-US" dirty="0"/>
              <a:t>Suspending and resuming processes</a:t>
            </a:r>
          </a:p>
          <a:p>
            <a:pPr>
              <a:buFont typeface="Wingdings" panose="05000000000000000000" pitchFamily="2" charset="2"/>
              <a:buChar char="q"/>
            </a:pPr>
            <a:r>
              <a:rPr lang="en-US" altLang="en-US" dirty="0"/>
              <a:t>Providing mechanisms for process synchronization</a:t>
            </a:r>
          </a:p>
          <a:p>
            <a:pPr>
              <a:buFont typeface="Wingdings" panose="05000000000000000000" pitchFamily="2" charset="2"/>
              <a:buChar char="q"/>
            </a:pPr>
            <a:r>
              <a:rPr lang="en-US" altLang="en-US" dirty="0"/>
              <a:t>Providing mechanisms for process communication</a:t>
            </a:r>
          </a:p>
          <a:p>
            <a:pPr>
              <a:buFont typeface="Wingdings" panose="05000000000000000000" pitchFamily="2" charset="2"/>
              <a:buChar char="q"/>
            </a:pPr>
            <a:r>
              <a:rPr lang="en-US" altLang="en-US" dirty="0"/>
              <a:t>Providing mechanisms for deadlock handling</a:t>
            </a:r>
          </a:p>
        </p:txBody>
      </p:sp>
      <p:sp>
        <p:nvSpPr>
          <p:cNvPr id="37892" name="Text Box 4"/>
          <p:cNvSpPr txBox="1">
            <a:spLocks noChangeArrowheads="1"/>
          </p:cNvSpPr>
          <p:nvPr/>
        </p:nvSpPr>
        <p:spPr bwMode="auto">
          <a:xfrm>
            <a:off x="885825" y="1238250"/>
            <a:ext cx="7586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pPr>
              <a:spcBef>
                <a:spcPct val="50000"/>
              </a:spcBef>
            </a:pPr>
            <a:r>
              <a:rPr lang="en-US" altLang="en-US">
                <a:latin typeface="Helvetica" panose="020B0604020202020204" pitchFamily="34" charset="0"/>
              </a:rPr>
              <a:t>The operating system is responsible for the following activities in connection with process management: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90613" y="166688"/>
            <a:ext cx="7596187" cy="576262"/>
          </a:xfrm>
        </p:spPr>
        <p:txBody>
          <a:bodyPr/>
          <a:lstStyle/>
          <a:p>
            <a:pPr eaLnBrk="1" hangingPunct="1"/>
            <a:r>
              <a:rPr lang="en-US" altLang="en-US"/>
              <a:t>Memory Management</a:t>
            </a:r>
          </a:p>
        </p:txBody>
      </p:sp>
      <p:sp>
        <p:nvSpPr>
          <p:cNvPr id="38915" name="Rectangle 3"/>
          <p:cNvSpPr>
            <a:spLocks noGrp="1" noChangeArrowheads="1"/>
          </p:cNvSpPr>
          <p:nvPr>
            <p:ph type="body" idx="4294967295"/>
          </p:nvPr>
        </p:nvSpPr>
        <p:spPr>
          <a:xfrm>
            <a:off x="806450" y="1233488"/>
            <a:ext cx="7107238" cy="4530725"/>
          </a:xfrm>
        </p:spPr>
        <p:txBody>
          <a:bodyPr/>
          <a:lstStyle/>
          <a:p>
            <a:pPr>
              <a:buFont typeface="Wingdings" panose="05000000000000000000" pitchFamily="2" charset="2"/>
              <a:buChar char="q"/>
            </a:pPr>
            <a:r>
              <a:rPr lang="en-US" altLang="en-US" dirty="0"/>
              <a:t>To execute a program all (or part) of the instructions must be in memory</a:t>
            </a:r>
          </a:p>
          <a:p>
            <a:pPr>
              <a:buFont typeface="Wingdings" panose="05000000000000000000" pitchFamily="2" charset="2"/>
              <a:buChar char="q"/>
            </a:pPr>
            <a:r>
              <a:rPr lang="en-US" altLang="en-US" dirty="0"/>
              <a:t>All  (or part) of the data that is needed by the program must be in memory.</a:t>
            </a:r>
            <a:endParaRPr lang="en-US" altLang="en-US" sz="800" dirty="0"/>
          </a:p>
          <a:p>
            <a:pPr>
              <a:buFont typeface="Wingdings" panose="05000000000000000000" pitchFamily="2" charset="2"/>
              <a:buChar char="q"/>
            </a:pPr>
            <a:r>
              <a:rPr lang="en-US" altLang="en-US" dirty="0"/>
              <a:t>Memory management determines what is in memory and when</a:t>
            </a:r>
          </a:p>
          <a:p>
            <a:pPr lvl="1">
              <a:buFont typeface="Wingdings" panose="05000000000000000000" pitchFamily="2" charset="2"/>
              <a:buChar char="q"/>
            </a:pPr>
            <a:r>
              <a:rPr lang="en-US" altLang="en-US" dirty="0"/>
              <a:t>Optimizing CPU utilization and computer response to users</a:t>
            </a:r>
            <a:endParaRPr lang="en-US" altLang="en-US" sz="800" dirty="0"/>
          </a:p>
          <a:p>
            <a:pPr>
              <a:buFont typeface="Wingdings" panose="05000000000000000000" pitchFamily="2" charset="2"/>
              <a:buChar char="q"/>
            </a:pPr>
            <a:r>
              <a:rPr lang="en-US" altLang="en-US" dirty="0"/>
              <a:t>Memory management activities</a:t>
            </a:r>
          </a:p>
          <a:p>
            <a:pPr lvl="1">
              <a:buFont typeface="Wingdings" panose="05000000000000000000" pitchFamily="2" charset="2"/>
              <a:buChar char="q"/>
            </a:pPr>
            <a:r>
              <a:rPr lang="en-US" altLang="en-US" dirty="0"/>
              <a:t>Keeping track of which parts of memory are currently being used and by whom</a:t>
            </a:r>
          </a:p>
          <a:p>
            <a:pPr lvl="1">
              <a:buFont typeface="Wingdings" panose="05000000000000000000" pitchFamily="2" charset="2"/>
              <a:buChar char="q"/>
            </a:pPr>
            <a:r>
              <a:rPr lang="en-US" altLang="en-US" dirty="0"/>
              <a:t>Deciding which processes (or parts thereof) and data to move into and out of memory</a:t>
            </a:r>
          </a:p>
          <a:p>
            <a:pPr lvl="1">
              <a:buFont typeface="Wingdings" panose="05000000000000000000" pitchFamily="2" charset="2"/>
              <a:buChar char="q"/>
            </a:pPr>
            <a:r>
              <a:rPr lang="en-US" altLang="en-US" dirty="0"/>
              <a:t>Allocating and deallocating memory space as needed</a:t>
            </a:r>
          </a:p>
          <a:p>
            <a:pPr lvl="1">
              <a:buFont typeface="Monotype Sorts" pitchFamily="-84" charset="2"/>
              <a:buNone/>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128713" y="182563"/>
            <a:ext cx="7558087" cy="576262"/>
          </a:xfrm>
        </p:spPr>
        <p:txBody>
          <a:bodyPr/>
          <a:lstStyle/>
          <a:p>
            <a:pPr eaLnBrk="1" hangingPunct="1"/>
            <a:r>
              <a:rPr lang="en-US" altLang="en-US"/>
              <a:t>Storage Management</a:t>
            </a:r>
          </a:p>
        </p:txBody>
      </p:sp>
      <p:sp>
        <p:nvSpPr>
          <p:cNvPr id="39939" name="Rectangle 3"/>
          <p:cNvSpPr>
            <a:spLocks noGrp="1" noChangeArrowheads="1"/>
          </p:cNvSpPr>
          <p:nvPr>
            <p:ph type="body" idx="4294967295"/>
          </p:nvPr>
        </p:nvSpPr>
        <p:spPr>
          <a:xfrm>
            <a:off x="920750" y="1104900"/>
            <a:ext cx="7434263" cy="4992688"/>
          </a:xfrm>
        </p:spPr>
        <p:txBody>
          <a:bodyPr/>
          <a:lstStyle/>
          <a:p>
            <a:pPr>
              <a:lnSpc>
                <a:spcPct val="90000"/>
              </a:lnSpc>
              <a:buFont typeface="Wingdings" panose="05000000000000000000" pitchFamily="2" charset="2"/>
              <a:buChar char="q"/>
            </a:pPr>
            <a:r>
              <a:rPr lang="en-US" altLang="en-US" dirty="0"/>
              <a:t>OS provides uniform, logical view of information storage</a:t>
            </a:r>
          </a:p>
          <a:p>
            <a:pPr lvl="1">
              <a:lnSpc>
                <a:spcPct val="90000"/>
              </a:lnSpc>
              <a:buFont typeface="Wingdings" panose="05000000000000000000" pitchFamily="2" charset="2"/>
              <a:buChar char="q"/>
            </a:pPr>
            <a:r>
              <a:rPr lang="en-US" altLang="en-US" dirty="0"/>
              <a:t>Abstracts physical properties to logical storage unit  - </a:t>
            </a:r>
            <a:r>
              <a:rPr lang="en-US" altLang="en-US" b="1" dirty="0">
                <a:solidFill>
                  <a:srgbClr val="3366FF"/>
                </a:solidFill>
              </a:rPr>
              <a:t>file</a:t>
            </a:r>
          </a:p>
          <a:p>
            <a:pPr lvl="1">
              <a:lnSpc>
                <a:spcPct val="90000"/>
              </a:lnSpc>
              <a:buFont typeface="Wingdings" panose="05000000000000000000" pitchFamily="2" charset="2"/>
              <a:buChar char="q"/>
            </a:pPr>
            <a:r>
              <a:rPr lang="en-US" altLang="en-US" dirty="0"/>
              <a:t>Each medium is controlled by device (i.e., disk drive, tape drive)</a:t>
            </a:r>
          </a:p>
          <a:p>
            <a:pPr lvl="2">
              <a:lnSpc>
                <a:spcPct val="90000"/>
              </a:lnSpc>
              <a:buFont typeface="Wingdings" panose="05000000000000000000" pitchFamily="2" charset="2"/>
              <a:buChar char="q"/>
            </a:pPr>
            <a:r>
              <a:rPr lang="en-US" altLang="en-US" dirty="0"/>
              <a:t>Varying properties include access speed, capacity, data-transfer rate, access method (sequential or random)</a:t>
            </a:r>
          </a:p>
          <a:p>
            <a:pPr lvl="2">
              <a:lnSpc>
                <a:spcPct val="90000"/>
              </a:lnSpc>
              <a:buFont typeface="Wingdings" panose="05000000000000000000" pitchFamily="2" charset="2"/>
              <a:buChar char="q"/>
            </a:pPr>
            <a:endParaRPr lang="en-US" altLang="en-US" sz="800" dirty="0"/>
          </a:p>
          <a:p>
            <a:pPr>
              <a:lnSpc>
                <a:spcPct val="90000"/>
              </a:lnSpc>
              <a:buFont typeface="Wingdings" panose="05000000000000000000" pitchFamily="2" charset="2"/>
              <a:buChar char="q"/>
            </a:pPr>
            <a:r>
              <a:rPr lang="en-US" altLang="en-US" dirty="0"/>
              <a:t>File-System management</a:t>
            </a:r>
          </a:p>
          <a:p>
            <a:pPr lvl="1">
              <a:lnSpc>
                <a:spcPct val="90000"/>
              </a:lnSpc>
              <a:buFont typeface="Wingdings" panose="05000000000000000000" pitchFamily="2" charset="2"/>
              <a:buChar char="q"/>
            </a:pPr>
            <a:r>
              <a:rPr lang="en-US" altLang="en-US" dirty="0"/>
              <a:t>Files usually organized into directories</a:t>
            </a:r>
          </a:p>
          <a:p>
            <a:pPr lvl="1">
              <a:lnSpc>
                <a:spcPct val="90000"/>
              </a:lnSpc>
              <a:buFont typeface="Wingdings" panose="05000000000000000000" pitchFamily="2" charset="2"/>
              <a:buChar char="q"/>
            </a:pPr>
            <a:r>
              <a:rPr lang="en-US" altLang="en-US" dirty="0"/>
              <a:t>Access control on most systems to determine who may access what and how they may access it (CRUD)</a:t>
            </a:r>
          </a:p>
          <a:p>
            <a:pPr lvl="1">
              <a:lnSpc>
                <a:spcPct val="90000"/>
              </a:lnSpc>
              <a:buFont typeface="Wingdings" panose="05000000000000000000" pitchFamily="2" charset="2"/>
              <a:buChar char="q"/>
            </a:pPr>
            <a:r>
              <a:rPr lang="en-US" altLang="en-US" dirty="0"/>
              <a:t>OS activities include</a:t>
            </a:r>
          </a:p>
          <a:p>
            <a:pPr lvl="2">
              <a:lnSpc>
                <a:spcPct val="90000"/>
              </a:lnSpc>
              <a:buFont typeface="Wingdings" panose="05000000000000000000" pitchFamily="2" charset="2"/>
              <a:buChar char="q"/>
            </a:pPr>
            <a:r>
              <a:rPr lang="en-US" altLang="en-US" dirty="0"/>
              <a:t>Creating and deleting files and directories</a:t>
            </a:r>
          </a:p>
          <a:p>
            <a:pPr lvl="2">
              <a:lnSpc>
                <a:spcPct val="90000"/>
              </a:lnSpc>
              <a:buFont typeface="Wingdings" panose="05000000000000000000" pitchFamily="2" charset="2"/>
              <a:buChar char="q"/>
            </a:pPr>
            <a:r>
              <a:rPr lang="en-US" altLang="en-US" dirty="0"/>
              <a:t>Primitives to manipulate files and directories</a:t>
            </a:r>
          </a:p>
          <a:p>
            <a:pPr lvl="2">
              <a:lnSpc>
                <a:spcPct val="90000"/>
              </a:lnSpc>
              <a:buFont typeface="Wingdings" panose="05000000000000000000" pitchFamily="2" charset="2"/>
              <a:buChar char="q"/>
            </a:pPr>
            <a:r>
              <a:rPr lang="en-US" altLang="en-US" dirty="0"/>
              <a:t>Mapping files onto secondary storage</a:t>
            </a:r>
          </a:p>
          <a:p>
            <a:pPr lvl="2">
              <a:lnSpc>
                <a:spcPct val="90000"/>
              </a:lnSpc>
              <a:buFont typeface="Wingdings" panose="05000000000000000000" pitchFamily="2" charset="2"/>
              <a:buChar char="q"/>
            </a:pPr>
            <a:r>
              <a:rPr lang="en-US" altLang="en-US" dirty="0"/>
              <a:t>Backup files onto stable (non-volatile) storage media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arn(inVertical)">
                                      <p:cBhvr>
                                        <p:cTn id="7" dur="500"/>
                                        <p:tgtEl>
                                          <p:spTgt spid="399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arn(inVertical)">
                                      <p:cBhvr>
                                        <p:cTn id="10" dur="500"/>
                                        <p:tgtEl>
                                          <p:spTgt spid="3993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arn(inVertical)">
                                      <p:cBhvr>
                                        <p:cTn id="13" dur="500"/>
                                        <p:tgtEl>
                                          <p:spTgt spid="3993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arn(inVertical)">
                                      <p:cBhvr>
                                        <p:cTn id="16" dur="500"/>
                                        <p:tgtEl>
                                          <p:spTgt spid="399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939">
                                            <p:txEl>
                                              <p:pRg st="5" end="5"/>
                                            </p:txEl>
                                          </p:spTgt>
                                        </p:tgtEl>
                                        <p:attrNameLst>
                                          <p:attrName>style.visibility</p:attrName>
                                        </p:attrNameLst>
                                      </p:cBhvr>
                                      <p:to>
                                        <p:strVal val="visible"/>
                                      </p:to>
                                    </p:set>
                                    <p:animEffect transition="in" filter="fade">
                                      <p:cBhvr>
                                        <p:cTn id="21" dur="1000"/>
                                        <p:tgtEl>
                                          <p:spTgt spid="39939">
                                            <p:txEl>
                                              <p:pRg st="5" end="5"/>
                                            </p:txEl>
                                          </p:spTgt>
                                        </p:tgtEl>
                                      </p:cBhvr>
                                    </p:animEffect>
                                    <p:anim calcmode="lin" valueType="num">
                                      <p:cBhvr>
                                        <p:cTn id="22" dur="10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9939">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9939">
                                            <p:txEl>
                                              <p:pRg st="6" end="6"/>
                                            </p:txEl>
                                          </p:spTgt>
                                        </p:tgtEl>
                                        <p:attrNameLst>
                                          <p:attrName>style.visibility</p:attrName>
                                        </p:attrNameLst>
                                      </p:cBhvr>
                                      <p:to>
                                        <p:strVal val="visible"/>
                                      </p:to>
                                    </p:set>
                                    <p:animEffect transition="in" filter="fade">
                                      <p:cBhvr>
                                        <p:cTn id="26" dur="1000"/>
                                        <p:tgtEl>
                                          <p:spTgt spid="39939">
                                            <p:txEl>
                                              <p:pRg st="6" end="6"/>
                                            </p:txEl>
                                          </p:spTgt>
                                        </p:tgtEl>
                                      </p:cBhvr>
                                    </p:animEffect>
                                    <p:anim calcmode="lin" valueType="num">
                                      <p:cBhvr>
                                        <p:cTn id="27" dur="10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9939">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9939">
                                            <p:txEl>
                                              <p:pRg st="7" end="7"/>
                                            </p:txEl>
                                          </p:spTgt>
                                        </p:tgtEl>
                                        <p:attrNameLst>
                                          <p:attrName>style.visibility</p:attrName>
                                        </p:attrNameLst>
                                      </p:cBhvr>
                                      <p:to>
                                        <p:strVal val="visible"/>
                                      </p:to>
                                    </p:set>
                                    <p:animEffect transition="in" filter="fade">
                                      <p:cBhvr>
                                        <p:cTn id="31" dur="1000"/>
                                        <p:tgtEl>
                                          <p:spTgt spid="39939">
                                            <p:txEl>
                                              <p:pRg st="7" end="7"/>
                                            </p:txEl>
                                          </p:spTgt>
                                        </p:tgtEl>
                                      </p:cBhvr>
                                    </p:animEffect>
                                    <p:anim calcmode="lin" valueType="num">
                                      <p:cBhvr>
                                        <p:cTn id="32" dur="10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99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9939">
                                            <p:txEl>
                                              <p:pRg st="8" end="8"/>
                                            </p:txEl>
                                          </p:spTgt>
                                        </p:tgtEl>
                                        <p:attrNameLst>
                                          <p:attrName>style.visibility</p:attrName>
                                        </p:attrNameLst>
                                      </p:cBhvr>
                                      <p:to>
                                        <p:strVal val="visible"/>
                                      </p:to>
                                    </p:set>
                                    <p:animEffect transition="in" filter="fade">
                                      <p:cBhvr>
                                        <p:cTn id="38" dur="1000"/>
                                        <p:tgtEl>
                                          <p:spTgt spid="39939">
                                            <p:txEl>
                                              <p:pRg st="8" end="8"/>
                                            </p:txEl>
                                          </p:spTgt>
                                        </p:tgtEl>
                                      </p:cBhvr>
                                    </p:animEffect>
                                    <p:anim calcmode="lin" valueType="num">
                                      <p:cBhvr>
                                        <p:cTn id="39" dur="10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9939">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9939">
                                            <p:txEl>
                                              <p:pRg st="9" end="9"/>
                                            </p:txEl>
                                          </p:spTgt>
                                        </p:tgtEl>
                                        <p:attrNameLst>
                                          <p:attrName>style.visibility</p:attrName>
                                        </p:attrNameLst>
                                      </p:cBhvr>
                                      <p:to>
                                        <p:strVal val="visible"/>
                                      </p:to>
                                    </p:set>
                                    <p:animEffect transition="in" filter="fade">
                                      <p:cBhvr>
                                        <p:cTn id="43" dur="1000"/>
                                        <p:tgtEl>
                                          <p:spTgt spid="39939">
                                            <p:txEl>
                                              <p:pRg st="9" end="9"/>
                                            </p:txEl>
                                          </p:spTgt>
                                        </p:tgtEl>
                                      </p:cBhvr>
                                    </p:animEffect>
                                    <p:anim calcmode="lin" valueType="num">
                                      <p:cBhvr>
                                        <p:cTn id="44" dur="1000" fill="hold"/>
                                        <p:tgtEl>
                                          <p:spTgt spid="39939">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9939">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9939">
                                            <p:txEl>
                                              <p:pRg st="10" end="10"/>
                                            </p:txEl>
                                          </p:spTgt>
                                        </p:tgtEl>
                                        <p:attrNameLst>
                                          <p:attrName>style.visibility</p:attrName>
                                        </p:attrNameLst>
                                      </p:cBhvr>
                                      <p:to>
                                        <p:strVal val="visible"/>
                                      </p:to>
                                    </p:set>
                                    <p:animEffect transition="in" filter="fade">
                                      <p:cBhvr>
                                        <p:cTn id="48" dur="1000"/>
                                        <p:tgtEl>
                                          <p:spTgt spid="39939">
                                            <p:txEl>
                                              <p:pRg st="10" end="10"/>
                                            </p:txEl>
                                          </p:spTgt>
                                        </p:tgtEl>
                                      </p:cBhvr>
                                    </p:animEffect>
                                    <p:anim calcmode="lin" valueType="num">
                                      <p:cBhvr>
                                        <p:cTn id="49" dur="1000" fill="hold"/>
                                        <p:tgtEl>
                                          <p:spTgt spid="39939">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9939">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9939">
                                            <p:txEl>
                                              <p:pRg st="11" end="11"/>
                                            </p:txEl>
                                          </p:spTgt>
                                        </p:tgtEl>
                                        <p:attrNameLst>
                                          <p:attrName>style.visibility</p:attrName>
                                        </p:attrNameLst>
                                      </p:cBhvr>
                                      <p:to>
                                        <p:strVal val="visible"/>
                                      </p:to>
                                    </p:set>
                                    <p:animEffect transition="in" filter="fade">
                                      <p:cBhvr>
                                        <p:cTn id="53" dur="1000"/>
                                        <p:tgtEl>
                                          <p:spTgt spid="39939">
                                            <p:txEl>
                                              <p:pRg st="11" end="11"/>
                                            </p:txEl>
                                          </p:spTgt>
                                        </p:tgtEl>
                                      </p:cBhvr>
                                    </p:animEffect>
                                    <p:anim calcmode="lin" valueType="num">
                                      <p:cBhvr>
                                        <p:cTn id="54" dur="1000" fill="hold"/>
                                        <p:tgtEl>
                                          <p:spTgt spid="39939">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9939">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9939">
                                            <p:txEl>
                                              <p:pRg st="12" end="12"/>
                                            </p:txEl>
                                          </p:spTgt>
                                        </p:tgtEl>
                                        <p:attrNameLst>
                                          <p:attrName>style.visibility</p:attrName>
                                        </p:attrNameLst>
                                      </p:cBhvr>
                                      <p:to>
                                        <p:strVal val="visible"/>
                                      </p:to>
                                    </p:set>
                                    <p:animEffect transition="in" filter="fade">
                                      <p:cBhvr>
                                        <p:cTn id="58" dur="1000"/>
                                        <p:tgtEl>
                                          <p:spTgt spid="39939">
                                            <p:txEl>
                                              <p:pRg st="12" end="12"/>
                                            </p:txEl>
                                          </p:spTgt>
                                        </p:tgtEl>
                                      </p:cBhvr>
                                    </p:animEffect>
                                    <p:anim calcmode="lin" valueType="num">
                                      <p:cBhvr>
                                        <p:cTn id="59" dur="1000" fill="hold"/>
                                        <p:tgtEl>
                                          <p:spTgt spid="39939">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993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331913" y="277813"/>
            <a:ext cx="7354887" cy="576262"/>
          </a:xfrm>
        </p:spPr>
        <p:txBody>
          <a:bodyPr/>
          <a:lstStyle/>
          <a:p>
            <a:pPr eaLnBrk="1" hangingPunct="1"/>
            <a:r>
              <a:rPr lang="en-US" altLang="en-US"/>
              <a:t>Mass-Storage Management</a:t>
            </a:r>
          </a:p>
        </p:txBody>
      </p:sp>
      <p:sp>
        <p:nvSpPr>
          <p:cNvPr id="40963" name="Rectangle 3"/>
          <p:cNvSpPr>
            <a:spLocks noGrp="1" noChangeArrowheads="1"/>
          </p:cNvSpPr>
          <p:nvPr>
            <p:ph type="body" idx="4294967295"/>
          </p:nvPr>
        </p:nvSpPr>
        <p:spPr>
          <a:xfrm>
            <a:off x="806450" y="1233488"/>
            <a:ext cx="7575550" cy="4938712"/>
          </a:xfrm>
        </p:spPr>
        <p:txBody>
          <a:bodyPr/>
          <a:lstStyle/>
          <a:p>
            <a:pPr>
              <a:buFont typeface="Wingdings" panose="05000000000000000000" pitchFamily="2" charset="2"/>
              <a:buChar char="q"/>
            </a:pPr>
            <a:r>
              <a:rPr lang="en-US" altLang="en-US" dirty="0"/>
              <a:t>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pPr>
              <a:buFont typeface="Wingdings" panose="05000000000000000000" pitchFamily="2" charset="2"/>
              <a:buChar char="q"/>
            </a:pPr>
            <a:r>
              <a:rPr lang="en-US" altLang="en-US" dirty="0"/>
              <a:t>Proper management is of central importance</a:t>
            </a:r>
          </a:p>
          <a:p>
            <a:pPr>
              <a:buFont typeface="Wingdings" panose="05000000000000000000" pitchFamily="2" charset="2"/>
              <a:buChar char="q"/>
            </a:pPr>
            <a:r>
              <a:rPr lang="en-US" altLang="en-US" dirty="0"/>
              <a:t>Entire speed of computer operation hinges on disk subsystem and its algorithms</a:t>
            </a:r>
          </a:p>
          <a:p>
            <a:pPr>
              <a:buFont typeface="Wingdings" panose="05000000000000000000" pitchFamily="2" charset="2"/>
              <a:buChar char="q"/>
            </a:pPr>
            <a:r>
              <a:rPr lang="en-US" altLang="en-US" dirty="0"/>
              <a:t>OS activities</a:t>
            </a:r>
          </a:p>
          <a:p>
            <a:pPr lvl="1">
              <a:buFont typeface="Wingdings" panose="05000000000000000000" pitchFamily="2" charset="2"/>
              <a:buChar char="q"/>
            </a:pPr>
            <a:r>
              <a:rPr lang="en-US" altLang="en-US" dirty="0"/>
              <a:t>Free-space management</a:t>
            </a:r>
          </a:p>
          <a:p>
            <a:pPr lvl="1">
              <a:buFont typeface="Wingdings" panose="05000000000000000000" pitchFamily="2" charset="2"/>
              <a:buChar char="q"/>
            </a:pPr>
            <a:r>
              <a:rPr lang="en-US" altLang="en-US" dirty="0"/>
              <a:t>Storage allocation</a:t>
            </a:r>
          </a:p>
          <a:p>
            <a:pPr lvl="1">
              <a:buFont typeface="Wingdings" panose="05000000000000000000" pitchFamily="2" charset="2"/>
              <a:buChar char="q"/>
            </a:pPr>
            <a:r>
              <a:rPr lang="en-US" altLang="en-US" dirty="0"/>
              <a:t>Disk scheduling</a:t>
            </a:r>
          </a:p>
          <a:p>
            <a:pPr>
              <a:buFont typeface="Wingdings" panose="05000000000000000000" pitchFamily="2" charset="2"/>
              <a:buChar char="q"/>
            </a:pPr>
            <a:r>
              <a:rPr lang="en-US" altLang="en-US" dirty="0"/>
              <a:t>Some storage need not be fast</a:t>
            </a:r>
          </a:p>
          <a:p>
            <a:pPr lvl="1">
              <a:buFont typeface="Wingdings" panose="05000000000000000000" pitchFamily="2" charset="2"/>
              <a:buChar char="q"/>
            </a:pPr>
            <a:r>
              <a:rPr lang="en-US" altLang="en-US" dirty="0"/>
              <a:t>Tertiary storage includes optical storage, magnetic tape</a:t>
            </a:r>
          </a:p>
          <a:p>
            <a:pPr lvl="1">
              <a:buFont typeface="Wingdings" panose="05000000000000000000" pitchFamily="2" charset="2"/>
              <a:buChar char="q"/>
            </a:pPr>
            <a:r>
              <a:rPr lang="en-US" altLang="en-US" dirty="0"/>
              <a:t>Still must be managed – by OS or applications</a:t>
            </a:r>
          </a:p>
          <a:p>
            <a:pPr lvl="1">
              <a:buFont typeface="Wingdings" panose="05000000000000000000" pitchFamily="2" charset="2"/>
              <a:buChar char="q"/>
            </a:pPr>
            <a:r>
              <a:rPr lang="en-US" altLang="en-US" dirty="0"/>
              <a:t>Varies between WORM (write-once, read-many-times) and RW (read-write)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833438" y="182563"/>
            <a:ext cx="8531225" cy="576262"/>
          </a:xfrm>
        </p:spPr>
        <p:txBody>
          <a:bodyPr/>
          <a:lstStyle/>
          <a:p>
            <a:pPr eaLnBrk="1" hangingPunct="1"/>
            <a:r>
              <a:rPr lang="en-US" altLang="en-US" sz="2800"/>
              <a:t>Performance of Various Levels of Storage</a:t>
            </a:r>
          </a:p>
        </p:txBody>
      </p:sp>
      <p:sp>
        <p:nvSpPr>
          <p:cNvPr id="39939" name="Rectangle 3"/>
          <p:cNvSpPr>
            <a:spLocks noGrp="1" noChangeArrowheads="1"/>
          </p:cNvSpPr>
          <p:nvPr>
            <p:ph type="body" idx="4294967295"/>
          </p:nvPr>
        </p:nvSpPr>
        <p:spPr>
          <a:xfrm>
            <a:off x="806450" y="1233488"/>
            <a:ext cx="7707313" cy="4521200"/>
          </a:xfrm>
        </p:spPr>
        <p:txBody>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41988" name="Picture 1" descr="1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7475" y="1349375"/>
            <a:ext cx="6877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198438"/>
            <a:ext cx="8229600" cy="576262"/>
          </a:xfrm>
        </p:spPr>
        <p:txBody>
          <a:bodyPr/>
          <a:lstStyle/>
          <a:p>
            <a:pPr eaLnBrk="1" hangingPunct="1"/>
            <a:r>
              <a:rPr lang="en-US" altLang="en-US"/>
              <a:t>Caching</a:t>
            </a:r>
          </a:p>
        </p:txBody>
      </p:sp>
      <p:sp>
        <p:nvSpPr>
          <p:cNvPr id="23555" name="Rectangle 3"/>
          <p:cNvSpPr>
            <a:spLocks noGrp="1" noChangeArrowheads="1"/>
          </p:cNvSpPr>
          <p:nvPr>
            <p:ph type="body" idx="4294967295"/>
          </p:nvPr>
        </p:nvSpPr>
        <p:spPr>
          <a:xfrm>
            <a:off x="806450" y="1233488"/>
            <a:ext cx="6665913" cy="4910137"/>
          </a:xfrm>
        </p:spPr>
        <p:txBody>
          <a:bodyPr/>
          <a:lstStyle/>
          <a:p>
            <a:pPr>
              <a:buFont typeface="Wingdings" panose="05000000000000000000" pitchFamily="2" charset="2"/>
              <a:buChar char="q"/>
            </a:pPr>
            <a:r>
              <a:rPr lang="en-US" altLang="en-US" dirty="0"/>
              <a:t>Important principle, performed at many levels in a computer (in hardware, operating system, software)</a:t>
            </a:r>
            <a:endParaRPr lang="en-US" altLang="en-US" sz="800" dirty="0"/>
          </a:p>
          <a:p>
            <a:pPr>
              <a:buFont typeface="Wingdings" panose="05000000000000000000" pitchFamily="2" charset="2"/>
              <a:buChar char="q"/>
            </a:pPr>
            <a:r>
              <a:rPr lang="en-US" altLang="en-US" dirty="0"/>
              <a:t>Information in use copied from slower to faster storage temporarily</a:t>
            </a:r>
            <a:endParaRPr lang="en-US" altLang="en-US" sz="800" dirty="0"/>
          </a:p>
          <a:p>
            <a:pPr>
              <a:buFont typeface="Wingdings" panose="05000000000000000000" pitchFamily="2" charset="2"/>
              <a:buChar char="q"/>
            </a:pPr>
            <a:r>
              <a:rPr lang="en-US" altLang="en-US" dirty="0"/>
              <a:t>Faster storage (cache) checked first to determine if information is there</a:t>
            </a:r>
          </a:p>
          <a:p>
            <a:pPr lvl="1">
              <a:buFont typeface="Wingdings" panose="05000000000000000000" pitchFamily="2" charset="2"/>
              <a:buChar char="q"/>
            </a:pPr>
            <a:r>
              <a:rPr lang="en-US" altLang="en-US" dirty="0"/>
              <a:t>If it is, information used directly from the cache (fast)</a:t>
            </a:r>
          </a:p>
          <a:p>
            <a:pPr lvl="1">
              <a:buFont typeface="Wingdings" panose="05000000000000000000" pitchFamily="2" charset="2"/>
              <a:buChar char="q"/>
            </a:pPr>
            <a:r>
              <a:rPr lang="en-US" altLang="en-US" dirty="0"/>
              <a:t>If not, used from the source and data copied to cache for subsequent use</a:t>
            </a:r>
            <a:endParaRPr lang="en-US" altLang="en-US" sz="800" dirty="0"/>
          </a:p>
          <a:p>
            <a:pPr>
              <a:buFont typeface="Wingdings" panose="05000000000000000000" pitchFamily="2" charset="2"/>
              <a:buChar char="q"/>
            </a:pPr>
            <a:r>
              <a:rPr lang="en-US" altLang="en-US" dirty="0"/>
              <a:t>Cache smaller than storage being cached</a:t>
            </a:r>
          </a:p>
          <a:p>
            <a:pPr lvl="1">
              <a:buFont typeface="Wingdings" panose="05000000000000000000" pitchFamily="2" charset="2"/>
              <a:buChar char="q"/>
            </a:pPr>
            <a:r>
              <a:rPr lang="en-US" altLang="en-US" dirty="0"/>
              <a:t>Cache management important design problem</a:t>
            </a:r>
          </a:p>
          <a:p>
            <a:pPr lvl="1">
              <a:buFont typeface="Wingdings" panose="05000000000000000000" pitchFamily="2" charset="2"/>
              <a:buChar char="q"/>
            </a:pPr>
            <a:r>
              <a:rPr lang="en-US" altLang="en-US" dirty="0"/>
              <a:t>Cache size and replacement policy discussed in Chapter 9</a:t>
            </a:r>
          </a:p>
          <a:p>
            <a:pPr>
              <a:buFont typeface="Monotype Sorts" pitchFamily="-84" charset="2"/>
              <a:buNone/>
            </a:pPr>
            <a:endParaRPr lang="en-US" altLang="en-US" dirty="0"/>
          </a:p>
        </p:txBody>
      </p:sp>
    </p:spTree>
    <p:extLst>
      <p:ext uri="{BB962C8B-B14F-4D97-AF65-F5344CB8AC3E}">
        <p14:creationId xmlns:p14="http://schemas.microsoft.com/office/powerpoint/2010/main" val="127052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135063" y="136525"/>
            <a:ext cx="8229600" cy="576263"/>
          </a:xfrm>
        </p:spPr>
        <p:txBody>
          <a:bodyPr/>
          <a:lstStyle/>
          <a:p>
            <a:pPr eaLnBrk="1" hangingPunct="1"/>
            <a:r>
              <a:rPr lang="en-US" altLang="en-US" sz="2800"/>
              <a:t>Migration of data “A” from Disk to Register</a:t>
            </a:r>
          </a:p>
        </p:txBody>
      </p:sp>
      <p:sp>
        <p:nvSpPr>
          <p:cNvPr id="43011" name="Rectangle 3"/>
          <p:cNvSpPr>
            <a:spLocks noGrp="1" noChangeArrowheads="1"/>
          </p:cNvSpPr>
          <p:nvPr>
            <p:ph type="body" idx="4294967295"/>
          </p:nvPr>
        </p:nvSpPr>
        <p:spPr>
          <a:xfrm>
            <a:off x="806450" y="1233488"/>
            <a:ext cx="7391400" cy="4530725"/>
          </a:xfrm>
        </p:spPr>
        <p:txBody>
          <a:bodyPr/>
          <a:lstStyle/>
          <a:p>
            <a:pPr>
              <a:buFont typeface="Wingdings" panose="05000000000000000000" pitchFamily="2" charset="2"/>
              <a:buChar char="q"/>
            </a:pPr>
            <a:r>
              <a:rPr lang="en-US" altLang="en-US" dirty="0"/>
              <a:t>Multitasking environments must be careful to use most recent value, no matter where it is stored in the storage hierarchy</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buFont typeface="Wingdings" panose="05000000000000000000" pitchFamily="2" charset="2"/>
              <a:buChar char="q"/>
            </a:pPr>
            <a:r>
              <a:rPr lang="en-US" altLang="en-US" dirty="0"/>
              <a:t>Multiprocessor environment must provide </a:t>
            </a:r>
            <a:r>
              <a:rPr lang="en-US" altLang="en-US" b="1" dirty="0">
                <a:solidFill>
                  <a:srgbClr val="3366FF"/>
                </a:solidFill>
              </a:rPr>
              <a:t>cache coherency </a:t>
            </a:r>
            <a:r>
              <a:rPr lang="en-US" altLang="en-US" dirty="0"/>
              <a:t>in hardware such that all CPUs have the most recent value in their cache</a:t>
            </a:r>
            <a:endParaRPr lang="en-US" altLang="en-US" sz="800" dirty="0"/>
          </a:p>
          <a:p>
            <a:pPr>
              <a:buFont typeface="Wingdings" panose="05000000000000000000" pitchFamily="2" charset="2"/>
              <a:buChar char="q"/>
            </a:pPr>
            <a:r>
              <a:rPr lang="en-US" altLang="en-US" dirty="0"/>
              <a:t>Distributed environment situation even more complex</a:t>
            </a:r>
          </a:p>
          <a:p>
            <a:pPr lvl="1">
              <a:buFont typeface="Wingdings" panose="05000000000000000000" pitchFamily="2" charset="2"/>
              <a:buChar char="q"/>
            </a:pPr>
            <a:r>
              <a:rPr lang="en-US" altLang="en-US" dirty="0"/>
              <a:t>Several copies of a datum can exist</a:t>
            </a:r>
          </a:p>
          <a:p>
            <a:pPr lvl="1">
              <a:buFont typeface="Wingdings" panose="05000000000000000000" pitchFamily="2" charset="2"/>
              <a:buChar char="q"/>
            </a:pPr>
            <a:r>
              <a:rPr lang="en-US" altLang="en-US" dirty="0"/>
              <a:t>Various solutions covered in Chapter 17</a:t>
            </a:r>
          </a:p>
        </p:txBody>
      </p:sp>
      <p:pic>
        <p:nvPicPr>
          <p:cNvPr id="43012" name="Picture 5" descr="C:\Users\as668\Desktop\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214313"/>
            <a:ext cx="8229600" cy="576262"/>
          </a:xfrm>
        </p:spPr>
        <p:txBody>
          <a:bodyPr/>
          <a:lstStyle/>
          <a:p>
            <a:pPr eaLnBrk="1" hangingPunct="1"/>
            <a:r>
              <a:rPr lang="en-US" altLang="en-US"/>
              <a:t>I/O Subsystem</a:t>
            </a:r>
          </a:p>
        </p:txBody>
      </p:sp>
      <p:sp>
        <p:nvSpPr>
          <p:cNvPr id="44035" name="Rectangle 3"/>
          <p:cNvSpPr>
            <a:spLocks noGrp="1" noChangeArrowheads="1"/>
          </p:cNvSpPr>
          <p:nvPr>
            <p:ph type="body" idx="4294967295"/>
          </p:nvPr>
        </p:nvSpPr>
        <p:spPr>
          <a:xfrm>
            <a:off x="822325" y="1169988"/>
            <a:ext cx="7265988" cy="4530725"/>
          </a:xfrm>
        </p:spPr>
        <p:txBody>
          <a:bodyPr/>
          <a:lstStyle/>
          <a:p>
            <a:pPr>
              <a:buFont typeface="Wingdings" panose="05000000000000000000" pitchFamily="2" charset="2"/>
              <a:buChar char="q"/>
            </a:pPr>
            <a:r>
              <a:rPr lang="en-US" altLang="en-US" dirty="0"/>
              <a:t>One purpose of OS is to hide peculiarities of hardware devices from the user</a:t>
            </a:r>
          </a:p>
          <a:p>
            <a:pPr>
              <a:buFont typeface="Wingdings" panose="05000000000000000000" pitchFamily="2" charset="2"/>
              <a:buChar char="q"/>
            </a:pPr>
            <a:r>
              <a:rPr lang="en-US" altLang="en-US" dirty="0"/>
              <a:t>I/O subsystem responsible for</a:t>
            </a:r>
          </a:p>
          <a:p>
            <a:pPr lvl="1">
              <a:buFont typeface="Wingdings" panose="05000000000000000000" pitchFamily="2" charset="2"/>
              <a:buChar char="q"/>
            </a:pPr>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buFont typeface="Wingdings" panose="05000000000000000000" pitchFamily="2" charset="2"/>
              <a:buChar char="q"/>
            </a:pPr>
            <a:r>
              <a:rPr lang="en-US" altLang="en-US" dirty="0"/>
              <a:t>General device-driver interface</a:t>
            </a:r>
          </a:p>
          <a:p>
            <a:pPr lvl="1">
              <a:buFont typeface="Wingdings" panose="05000000000000000000" pitchFamily="2" charset="2"/>
              <a:buChar char="q"/>
            </a:pPr>
            <a:r>
              <a:rPr lang="en-US" altLang="en-US" dirty="0"/>
              <a:t>Drivers for specific hardware devices</a:t>
            </a:r>
          </a:p>
          <a:p>
            <a:pPr lvl="1">
              <a:buFont typeface="Wingdings" panose="05000000000000000000" pitchFamily="2" charset="2"/>
              <a:buChar char="q"/>
            </a:pPr>
            <a:r>
              <a:rPr lang="en-US" altLang="en-US" dirty="0"/>
              <a:t>More about this in Chapter 13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22350" y="182563"/>
            <a:ext cx="7664450" cy="576262"/>
          </a:xfrm>
        </p:spPr>
        <p:txBody>
          <a:bodyPr/>
          <a:lstStyle/>
          <a:p>
            <a:pPr eaLnBrk="1" hangingPunct="1"/>
            <a:r>
              <a:rPr lang="en-US" altLang="en-US"/>
              <a:t>Protection and Security</a:t>
            </a:r>
          </a:p>
        </p:txBody>
      </p:sp>
      <p:sp>
        <p:nvSpPr>
          <p:cNvPr id="45059" name="Rectangle 3"/>
          <p:cNvSpPr>
            <a:spLocks noGrp="1" noChangeArrowheads="1"/>
          </p:cNvSpPr>
          <p:nvPr>
            <p:ph type="body" idx="4294967295"/>
          </p:nvPr>
        </p:nvSpPr>
        <p:spPr>
          <a:xfrm>
            <a:off x="806450" y="1233488"/>
            <a:ext cx="7648575" cy="5183187"/>
          </a:xfrm>
        </p:spPr>
        <p:txBody>
          <a:bodyPr/>
          <a:lstStyle/>
          <a:p>
            <a:pPr>
              <a:lnSpc>
                <a:spcPct val="90000"/>
              </a:lnSpc>
              <a:buFont typeface="Wingdings" panose="05000000000000000000" pitchFamily="2" charset="2"/>
              <a:buChar char="q"/>
            </a:pPr>
            <a:r>
              <a:rPr lang="en-US" altLang="en-US" b="1" dirty="0">
                <a:solidFill>
                  <a:srgbClr val="3366FF"/>
                </a:solidFill>
              </a:rPr>
              <a:t>Protection </a:t>
            </a:r>
            <a:r>
              <a:rPr lang="en-US" altLang="en-US" dirty="0"/>
              <a:t>– any mechanism for controlling access of processes or users to resources defined by the OS</a:t>
            </a:r>
            <a:endParaRPr lang="en-US" altLang="en-US" sz="800" dirty="0"/>
          </a:p>
          <a:p>
            <a:pPr>
              <a:lnSpc>
                <a:spcPct val="90000"/>
              </a:lnSpc>
              <a:buFont typeface="Wingdings" panose="05000000000000000000" pitchFamily="2" charset="2"/>
              <a:buChar char="q"/>
            </a:pPr>
            <a:r>
              <a:rPr lang="en-US" altLang="en-US" b="1" dirty="0">
                <a:solidFill>
                  <a:srgbClr val="3366FF"/>
                </a:solidFill>
              </a:rPr>
              <a:t>Security </a:t>
            </a:r>
            <a:r>
              <a:rPr lang="en-US" altLang="en-US" dirty="0"/>
              <a:t>– defense of the system against internal and external attacks</a:t>
            </a:r>
          </a:p>
          <a:p>
            <a:pPr lvl="1">
              <a:lnSpc>
                <a:spcPct val="90000"/>
              </a:lnSpc>
              <a:buFont typeface="Wingdings" panose="05000000000000000000" pitchFamily="2" charset="2"/>
              <a:buChar char="q"/>
            </a:pPr>
            <a:r>
              <a:rPr lang="en-US" altLang="en-US" dirty="0"/>
              <a:t>Huge range, including denial-of-service, worms, viruses, identity theft, theft of service</a:t>
            </a:r>
            <a:endParaRPr lang="en-US" altLang="en-US" sz="800" dirty="0"/>
          </a:p>
          <a:p>
            <a:pPr>
              <a:lnSpc>
                <a:spcPct val="90000"/>
              </a:lnSpc>
              <a:buFont typeface="Wingdings" panose="05000000000000000000" pitchFamily="2" charset="2"/>
              <a:buChar char="q"/>
            </a:pPr>
            <a:r>
              <a:rPr lang="en-US" altLang="en-US" dirty="0"/>
              <a:t>Systems generally first distinguish among users, to determine who can do what</a:t>
            </a:r>
          </a:p>
          <a:p>
            <a:pPr lvl="1">
              <a:lnSpc>
                <a:spcPct val="90000"/>
              </a:lnSpc>
              <a:buFont typeface="Wingdings" panose="05000000000000000000" pitchFamily="2" charset="2"/>
              <a:buChar char="q"/>
            </a:pPr>
            <a:r>
              <a:rPr lang="en-US" altLang="en-US" dirty="0"/>
              <a:t>User identities (</a:t>
            </a:r>
            <a:r>
              <a:rPr lang="en-US" altLang="en-US" b="1" dirty="0">
                <a:solidFill>
                  <a:srgbClr val="3366FF"/>
                </a:solidFill>
              </a:rPr>
              <a:t>user IDs</a:t>
            </a:r>
            <a:r>
              <a:rPr lang="en-US" altLang="en-US" dirty="0"/>
              <a:t>, security IDs) include name and associated number, one per user</a:t>
            </a:r>
          </a:p>
          <a:p>
            <a:pPr lvl="1">
              <a:lnSpc>
                <a:spcPct val="90000"/>
              </a:lnSpc>
              <a:buFont typeface="Wingdings" panose="05000000000000000000" pitchFamily="2" charset="2"/>
              <a:buChar char="q"/>
            </a:pPr>
            <a:r>
              <a:rPr lang="en-US" altLang="en-US" dirty="0"/>
              <a:t>User ID then associated with all files, processes of that user to determine access control</a:t>
            </a:r>
          </a:p>
          <a:p>
            <a:pPr lvl="1">
              <a:lnSpc>
                <a:spcPct val="90000"/>
              </a:lnSpc>
              <a:buFont typeface="Wingdings" panose="05000000000000000000" pitchFamily="2" charset="2"/>
              <a:buChar char="q"/>
            </a:pPr>
            <a:r>
              <a:rPr lang="en-US" altLang="en-US" dirty="0"/>
              <a:t>Group identifier (</a:t>
            </a:r>
            <a:r>
              <a:rPr lang="en-US" altLang="en-US" b="1" dirty="0">
                <a:solidFill>
                  <a:srgbClr val="3366FF"/>
                </a:solidFill>
              </a:rPr>
              <a:t>group ID</a:t>
            </a:r>
            <a:r>
              <a:rPr lang="en-US" altLang="en-US" dirty="0"/>
              <a:t>) allows set of users to be defined and controls managed, then also associated with each process, file</a:t>
            </a:r>
          </a:p>
          <a:p>
            <a:pPr lvl="1">
              <a:lnSpc>
                <a:spcPct val="90000"/>
              </a:lnSpc>
              <a:buFont typeface="Wingdings" panose="05000000000000000000" pitchFamily="2" charset="2"/>
              <a:buChar char="q"/>
            </a:pPr>
            <a:r>
              <a:rPr lang="en-US" altLang="en-US" b="1" dirty="0">
                <a:solidFill>
                  <a:srgbClr val="3366FF"/>
                </a:solidFill>
              </a:rPr>
              <a:t>Privilege escalation </a:t>
            </a:r>
            <a:r>
              <a:rPr lang="en-US" altLang="en-US" dirty="0"/>
              <a:t>allows user to change to effective ID with more rights (e.g., UNIC </a:t>
            </a:r>
            <a:r>
              <a:rPr lang="en-US" altLang="en-US" i="1" dirty="0" err="1"/>
              <a:t>setuid</a:t>
            </a:r>
            <a:r>
              <a:rPr lang="en-US" altLang="en-US" i="1" dirty="0"/>
              <a:t>)</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Effect transition="in" filter="fade">
                                      <p:cBhvr>
                                        <p:cTn id="21" dur="1000"/>
                                        <p:tgtEl>
                                          <p:spTgt spid="45059">
                                            <p:txEl>
                                              <p:pRg st="3" end="3"/>
                                            </p:txEl>
                                          </p:spTgt>
                                        </p:tgtEl>
                                      </p:cBhvr>
                                    </p:animEffect>
                                    <p:anim calcmode="lin" valueType="num">
                                      <p:cBhvr>
                                        <p:cTn id="22"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5059">
                                            <p:txEl>
                                              <p:pRg st="4" end="4"/>
                                            </p:txEl>
                                          </p:spTgt>
                                        </p:tgtEl>
                                        <p:attrNameLst>
                                          <p:attrName>style.visibility</p:attrName>
                                        </p:attrNameLst>
                                      </p:cBhvr>
                                      <p:to>
                                        <p:strVal val="visible"/>
                                      </p:to>
                                    </p:set>
                                    <p:animEffect transition="in" filter="fade">
                                      <p:cBhvr>
                                        <p:cTn id="26" dur="1000"/>
                                        <p:tgtEl>
                                          <p:spTgt spid="45059">
                                            <p:txEl>
                                              <p:pRg st="4" end="4"/>
                                            </p:txEl>
                                          </p:spTgt>
                                        </p:tgtEl>
                                      </p:cBhvr>
                                    </p:animEffect>
                                    <p:anim calcmode="lin" valueType="num">
                                      <p:cBhvr>
                                        <p:cTn id="27"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5059">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5059">
                                            <p:txEl>
                                              <p:pRg st="5" end="5"/>
                                            </p:txEl>
                                          </p:spTgt>
                                        </p:tgtEl>
                                        <p:attrNameLst>
                                          <p:attrName>style.visibility</p:attrName>
                                        </p:attrNameLst>
                                      </p:cBhvr>
                                      <p:to>
                                        <p:strVal val="visible"/>
                                      </p:to>
                                    </p:set>
                                    <p:animEffect transition="in" filter="fade">
                                      <p:cBhvr>
                                        <p:cTn id="31" dur="1000"/>
                                        <p:tgtEl>
                                          <p:spTgt spid="45059">
                                            <p:txEl>
                                              <p:pRg st="5" end="5"/>
                                            </p:txEl>
                                          </p:spTgt>
                                        </p:tgtEl>
                                      </p:cBhvr>
                                    </p:animEffect>
                                    <p:anim calcmode="lin" valueType="num">
                                      <p:cBhvr>
                                        <p:cTn id="32"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5059">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5059">
                                            <p:txEl>
                                              <p:pRg st="6" end="6"/>
                                            </p:txEl>
                                          </p:spTgt>
                                        </p:tgtEl>
                                        <p:attrNameLst>
                                          <p:attrName>style.visibility</p:attrName>
                                        </p:attrNameLst>
                                      </p:cBhvr>
                                      <p:to>
                                        <p:strVal val="visible"/>
                                      </p:to>
                                    </p:set>
                                    <p:animEffect transition="in" filter="fade">
                                      <p:cBhvr>
                                        <p:cTn id="36" dur="1000"/>
                                        <p:tgtEl>
                                          <p:spTgt spid="45059">
                                            <p:txEl>
                                              <p:pRg st="6" end="6"/>
                                            </p:txEl>
                                          </p:spTgt>
                                        </p:tgtEl>
                                      </p:cBhvr>
                                    </p:animEffect>
                                    <p:anim calcmode="lin" valueType="num">
                                      <p:cBhvr>
                                        <p:cTn id="37"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5059">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5059">
                                            <p:txEl>
                                              <p:pRg st="7" end="7"/>
                                            </p:txEl>
                                          </p:spTgt>
                                        </p:tgtEl>
                                        <p:attrNameLst>
                                          <p:attrName>style.visibility</p:attrName>
                                        </p:attrNameLst>
                                      </p:cBhvr>
                                      <p:to>
                                        <p:strVal val="visible"/>
                                      </p:to>
                                    </p:set>
                                    <p:animEffect transition="in" filter="fade">
                                      <p:cBhvr>
                                        <p:cTn id="41" dur="1000"/>
                                        <p:tgtEl>
                                          <p:spTgt spid="45059">
                                            <p:txEl>
                                              <p:pRg st="7" end="7"/>
                                            </p:txEl>
                                          </p:spTgt>
                                        </p:tgtEl>
                                      </p:cBhvr>
                                    </p:animEffect>
                                    <p:anim calcmode="lin" valueType="num">
                                      <p:cBhvr>
                                        <p:cTn id="42" dur="10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4505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p:cNvSpPr>
            <a:spLocks noGrp="1" noChangeArrowheads="1"/>
          </p:cNvSpPr>
          <p:nvPr>
            <p:ph type="body" idx="4294967295"/>
          </p:nvPr>
        </p:nvSpPr>
        <p:spPr>
          <a:xfrm>
            <a:off x="925513" y="1268413"/>
            <a:ext cx="7658929" cy="4159250"/>
          </a:xfrm>
        </p:spPr>
        <p:txBody>
          <a:bodyPr/>
          <a:lstStyle/>
          <a:p>
            <a:r>
              <a:rPr lang="en-US" altLang="en-US" dirty="0"/>
              <a:t>A program that acts as an intermediary between a user of a computer and the computer hardware</a:t>
            </a:r>
          </a:p>
        </p:txBody>
      </p:sp>
    </p:spTree>
    <p:extLst>
      <p:ext uri="{BB962C8B-B14F-4D97-AF65-F5344CB8AC3E}">
        <p14:creationId xmlns:p14="http://schemas.microsoft.com/office/powerpoint/2010/main" val="3910404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82563"/>
            <a:ext cx="8229600" cy="576262"/>
          </a:xfrm>
        </p:spPr>
        <p:txBody>
          <a:bodyPr/>
          <a:lstStyle/>
          <a:p>
            <a:r>
              <a:rPr lang="en-US" altLang="en-US"/>
              <a:t>Kernel Data Structures</a:t>
            </a:r>
          </a:p>
        </p:txBody>
      </p:sp>
      <p:sp>
        <p:nvSpPr>
          <p:cNvPr id="3" name="Content Placeholder 2"/>
          <p:cNvSpPr>
            <a:spLocks noGrp="1"/>
          </p:cNvSpPr>
          <p:nvPr>
            <p:ph idx="1"/>
          </p:nvPr>
        </p:nvSpPr>
        <p:spPr/>
        <p:txBody>
          <a:bodyPr/>
          <a:lstStyle/>
          <a:p>
            <a:pPr>
              <a:buFont typeface="Monotype Sorts" charset="0"/>
              <a:buChar char="n"/>
              <a:defRPr/>
            </a:pPr>
            <a:r>
              <a:rPr lang="en-US" dirty="0">
                <a:ea typeface="ＭＳ Ｐゴシック" charset="-128"/>
              </a:rPr>
              <a:t>Many similar to standard programming data structures</a:t>
            </a:r>
          </a:p>
          <a:p>
            <a:pPr>
              <a:buFont typeface="Monotype Sorts" charset="0"/>
              <a:buChar char="n"/>
              <a:defRPr/>
            </a:pPr>
            <a:r>
              <a:rPr lang="en-US" b="1" i="1" dirty="0">
                <a:ea typeface="ＭＳ Ｐゴシック" charset="-128"/>
              </a:rPr>
              <a:t>Singly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Doubly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a:ea typeface="ＭＳ Ｐゴシック" charset="-128"/>
              </a:rPr>
              <a:t>Circular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marL="0" indent="0">
              <a:buFont typeface="Monotype Sorts" charset="0"/>
              <a:buNone/>
              <a:defRPr/>
            </a:pPr>
            <a:endParaRPr lang="en-US" dirty="0">
              <a:ea typeface="ＭＳ Ｐゴシック" charset="-128"/>
            </a:endParaRPr>
          </a:p>
          <a:p>
            <a:pPr>
              <a:buFont typeface="Monotype Sorts" charset="0"/>
              <a:buChar char="n"/>
              <a:defRPr/>
            </a:pPr>
            <a:endParaRPr lang="en-US" dirty="0">
              <a:ea typeface="ＭＳ Ｐゴシック" charset="-128"/>
            </a:endParaRPr>
          </a:p>
        </p:txBody>
      </p:sp>
      <p:pic>
        <p:nvPicPr>
          <p:cNvPr id="46084" name="Picture 3" descr="1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068513"/>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descr="1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3632200"/>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descr="1_15.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5099050"/>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98438"/>
            <a:ext cx="8229600" cy="576262"/>
          </a:xfrm>
        </p:spPr>
        <p:txBody>
          <a:bodyPr/>
          <a:lstStyle/>
          <a:p>
            <a:r>
              <a:rPr lang="en-US" altLang="en-US"/>
              <a:t>Kernel Data Structures</a:t>
            </a:r>
          </a:p>
        </p:txBody>
      </p:sp>
      <p:sp>
        <p:nvSpPr>
          <p:cNvPr id="47107" name="Content Placeholder 2"/>
          <p:cNvSpPr>
            <a:spLocks noGrp="1"/>
          </p:cNvSpPr>
          <p:nvPr>
            <p:ph sz="half" idx="1"/>
          </p:nvPr>
        </p:nvSpPr>
        <p:spPr>
          <a:xfrm>
            <a:off x="806450" y="1233488"/>
            <a:ext cx="5468938" cy="1604962"/>
          </a:xfrm>
        </p:spPr>
        <p:txBody>
          <a:bodyPr/>
          <a:lstStyle/>
          <a:p>
            <a:r>
              <a:rPr lang="en-US" altLang="en-US" sz="1800" b="1">
                <a:solidFill>
                  <a:srgbClr val="3366FF"/>
                </a:solidFill>
              </a:rPr>
              <a:t>Binary search tree</a:t>
            </a:r>
            <a:r>
              <a:rPr lang="en-US" altLang="en-US" sz="1800"/>
              <a:t/>
            </a:r>
            <a:br>
              <a:rPr lang="en-US" altLang="en-US" sz="1800"/>
            </a:br>
            <a:r>
              <a:rPr lang="en-US" altLang="en-US" sz="1800"/>
              <a:t>left &lt;= right</a:t>
            </a:r>
          </a:p>
          <a:p>
            <a:pPr lvl="1"/>
            <a:r>
              <a:rPr lang="en-US" altLang="en-US" sz="1800"/>
              <a:t>Search performance is </a:t>
            </a:r>
            <a:r>
              <a:rPr lang="en-US" altLang="en-US" sz="1800" i="1"/>
              <a:t>O(n)</a:t>
            </a:r>
          </a:p>
          <a:p>
            <a:pPr lvl="1"/>
            <a:r>
              <a:rPr lang="en-US" altLang="en-US" sz="1800" b="1">
                <a:solidFill>
                  <a:srgbClr val="3366FF"/>
                </a:solidFill>
              </a:rPr>
              <a:t>Balanced binary search tree </a:t>
            </a:r>
            <a:r>
              <a:rPr lang="en-US" altLang="en-US" sz="1800"/>
              <a:t>is </a:t>
            </a:r>
            <a:r>
              <a:rPr lang="en-US" altLang="en-US" sz="1800" i="1"/>
              <a:t>O(lg n)</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84" charset="2"/>
              <a:buNone/>
            </a:pPr>
            <a:endParaRPr lang="en-US" altLang="en-US"/>
          </a:p>
          <a:p>
            <a:endParaRPr lang="en-US" altLang="en-US"/>
          </a:p>
        </p:txBody>
      </p:sp>
      <p:pic>
        <p:nvPicPr>
          <p:cNvPr id="47108" name="Picture 1" descr="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5163" y="2979738"/>
            <a:ext cx="275590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98438"/>
            <a:ext cx="8229600" cy="576262"/>
          </a:xfrm>
        </p:spPr>
        <p:txBody>
          <a:bodyPr/>
          <a:lstStyle/>
          <a:p>
            <a:r>
              <a:rPr lang="en-US" altLang="en-US"/>
              <a:t>Kernel Data Structures</a:t>
            </a:r>
          </a:p>
        </p:txBody>
      </p:sp>
      <p:sp>
        <p:nvSpPr>
          <p:cNvPr id="48131" name="Content Placeholder 2"/>
          <p:cNvSpPr>
            <a:spLocks noGrp="1"/>
          </p:cNvSpPr>
          <p:nvPr>
            <p:ph sz="half" idx="1"/>
          </p:nvPr>
        </p:nvSpPr>
        <p:spPr>
          <a:xfrm>
            <a:off x="806450" y="1233488"/>
            <a:ext cx="7726363" cy="4983162"/>
          </a:xfrm>
        </p:spPr>
        <p:txBody>
          <a:bodyPr/>
          <a:lstStyle/>
          <a:p>
            <a:r>
              <a:rPr lang="en-US" altLang="en-US" sz="1800" b="1">
                <a:solidFill>
                  <a:srgbClr val="3366FF"/>
                </a:solidFill>
              </a:rPr>
              <a:t>Hash function </a:t>
            </a:r>
            <a:r>
              <a:rPr lang="en-US" altLang="en-US" sz="1800"/>
              <a:t>can create a</a:t>
            </a:r>
            <a:r>
              <a:rPr lang="en-US" altLang="en-US" sz="1800" b="1">
                <a:solidFill>
                  <a:srgbClr val="3366FF"/>
                </a:solidFill>
              </a:rPr>
              <a:t> hash map</a:t>
            </a: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pPr>
              <a:buFont typeface="Monotype Sorts" pitchFamily="-84" charset="2"/>
              <a:buNone/>
            </a:pPr>
            <a:endParaRPr lang="en-US" altLang="en-US" sz="1800" b="1" i="1">
              <a:solidFill>
                <a:srgbClr val="3366FF"/>
              </a:solidFill>
            </a:endParaRPr>
          </a:p>
          <a:p>
            <a:r>
              <a:rPr lang="en-US" altLang="en-US" sz="1800" b="1">
                <a:solidFill>
                  <a:srgbClr val="3366FF"/>
                </a:solidFill>
              </a:rPr>
              <a:t>Bitmap</a:t>
            </a:r>
            <a:r>
              <a:rPr lang="en-US" altLang="en-US" sz="1800"/>
              <a:t> – string of </a:t>
            </a:r>
            <a:r>
              <a:rPr lang="en-US" altLang="en-US" sz="1800" i="1"/>
              <a:t>n</a:t>
            </a:r>
            <a:r>
              <a:rPr lang="en-US" altLang="en-US" sz="1800"/>
              <a:t> binary digits representing the status of </a:t>
            </a:r>
            <a:r>
              <a:rPr lang="en-US" altLang="en-US" sz="1800" i="1"/>
              <a:t>n</a:t>
            </a:r>
            <a:r>
              <a:rPr lang="en-US" altLang="en-US" sz="1800"/>
              <a:t> items</a:t>
            </a:r>
          </a:p>
          <a:p>
            <a:r>
              <a:rPr lang="en-US" altLang="en-US" sz="1800"/>
              <a:t>Linux data structures defined in</a:t>
            </a:r>
          </a:p>
          <a:p>
            <a:pPr>
              <a:buFont typeface="Monotype Sorts" pitchFamily="-84" charset="2"/>
              <a:buNone/>
            </a:pPr>
            <a:r>
              <a:rPr lang="en-US" altLang="en-US" sz="1800"/>
              <a:t>             </a:t>
            </a:r>
            <a:r>
              <a:rPr lang="en-US" altLang="en-US" sz="1800" b="1" i="1"/>
              <a:t>include</a:t>
            </a:r>
            <a:r>
              <a:rPr lang="en-US" altLang="en-US" sz="1800"/>
              <a:t> files </a:t>
            </a:r>
            <a:r>
              <a:rPr lang="en-US" altLang="en-US" sz="1800">
                <a:latin typeface="Courier New" panose="02070309020205020404" pitchFamily="49" charset="0"/>
                <a:cs typeface="Courier New" panose="02070309020205020404" pitchFamily="49" charset="0"/>
              </a:rPr>
              <a:t>&lt;linux/list.h&gt;, &lt;linux/kfifo.h&gt;,       &lt;linux/rbtree.h&gt;</a:t>
            </a: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Monotype Sorts" pitchFamily="-84" charset="2"/>
              <a:buNone/>
            </a:pPr>
            <a:endParaRPr lang="en-US" altLang="en-US"/>
          </a:p>
          <a:p>
            <a:endParaRPr lang="en-US" altLang="en-US"/>
          </a:p>
        </p:txBody>
      </p:sp>
      <p:pic>
        <p:nvPicPr>
          <p:cNvPr id="48132" name="Picture 3" descr="1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819150" y="152400"/>
            <a:ext cx="8229600" cy="576263"/>
          </a:xfrm>
        </p:spPr>
        <p:txBody>
          <a:bodyPr/>
          <a:lstStyle/>
          <a:p>
            <a:r>
              <a:rPr lang="en-US" altLang="en-US" sz="2800"/>
              <a:t>Computing Environments - Traditional</a:t>
            </a:r>
          </a:p>
        </p:txBody>
      </p:sp>
      <p:sp>
        <p:nvSpPr>
          <p:cNvPr id="49155" name="Content Placeholder 2"/>
          <p:cNvSpPr>
            <a:spLocks noGrp="1"/>
          </p:cNvSpPr>
          <p:nvPr>
            <p:ph idx="4294967295"/>
          </p:nvPr>
        </p:nvSpPr>
        <p:spPr>
          <a:xfrm>
            <a:off x="854075" y="1138238"/>
            <a:ext cx="6572250" cy="4530725"/>
          </a:xfrm>
        </p:spPr>
        <p:txBody>
          <a:bodyPr/>
          <a:lstStyle/>
          <a:p>
            <a:pPr>
              <a:buFont typeface="Wingdings" panose="05000000000000000000" pitchFamily="2" charset="2"/>
              <a:buChar char="q"/>
            </a:pPr>
            <a:r>
              <a:rPr lang="en-US" altLang="en-US" dirty="0"/>
              <a:t>Stand-alone general purpose machines</a:t>
            </a:r>
          </a:p>
          <a:p>
            <a:pPr>
              <a:buFont typeface="Wingdings" panose="05000000000000000000" pitchFamily="2" charset="2"/>
              <a:buChar char="q"/>
            </a:pPr>
            <a:r>
              <a:rPr lang="en-US" altLang="en-US" dirty="0"/>
              <a:t>But blurred as most systems interconnect with others (i.e., the Internet)</a:t>
            </a:r>
          </a:p>
          <a:p>
            <a:pPr>
              <a:buFont typeface="Wingdings" panose="05000000000000000000" pitchFamily="2" charset="2"/>
              <a:buChar char="q"/>
            </a:pPr>
            <a:r>
              <a:rPr lang="en-US" altLang="en-US" b="1" dirty="0">
                <a:solidFill>
                  <a:srgbClr val="3366FF"/>
                </a:solidFill>
              </a:rPr>
              <a:t>Portals</a:t>
            </a:r>
            <a:r>
              <a:rPr lang="en-US" altLang="en-US" dirty="0"/>
              <a:t> provide web access to internal systems</a:t>
            </a:r>
          </a:p>
          <a:p>
            <a:pPr>
              <a:buFont typeface="Wingdings" panose="05000000000000000000" pitchFamily="2" charset="2"/>
              <a:buChar char="q"/>
            </a:pPr>
            <a:r>
              <a:rPr lang="en-US" altLang="en-US" b="1" dirty="0">
                <a:solidFill>
                  <a:srgbClr val="3366FF"/>
                </a:solidFill>
              </a:rPr>
              <a:t>Network computers </a:t>
            </a:r>
            <a:r>
              <a:rPr lang="en-US" altLang="en-US" dirty="0"/>
              <a:t>(</a:t>
            </a:r>
            <a:r>
              <a:rPr lang="en-US" altLang="en-US" b="1" dirty="0">
                <a:solidFill>
                  <a:srgbClr val="3366FF"/>
                </a:solidFill>
              </a:rPr>
              <a:t>thin clients</a:t>
            </a:r>
            <a:r>
              <a:rPr lang="en-US" altLang="en-US" dirty="0"/>
              <a:t>) are like Web terminals</a:t>
            </a:r>
          </a:p>
          <a:p>
            <a:pPr>
              <a:buFont typeface="Wingdings" panose="05000000000000000000" pitchFamily="2" charset="2"/>
              <a:buChar char="q"/>
            </a:pPr>
            <a:r>
              <a:rPr lang="en-US" altLang="en-US" dirty="0"/>
              <a:t>Mobile computers interconnect via </a:t>
            </a:r>
            <a:r>
              <a:rPr lang="en-US" altLang="en-US" b="1" dirty="0">
                <a:solidFill>
                  <a:srgbClr val="3366FF"/>
                </a:solidFill>
              </a:rPr>
              <a:t>wireless networks</a:t>
            </a:r>
          </a:p>
          <a:p>
            <a:pPr>
              <a:buFont typeface="Wingdings" panose="05000000000000000000" pitchFamily="2" charset="2"/>
              <a:buChar char="q"/>
            </a:pPr>
            <a:r>
              <a:rPr lang="en-US" altLang="en-US" dirty="0"/>
              <a:t>Networking is ubiquitous – even home systems use </a:t>
            </a:r>
            <a:r>
              <a:rPr lang="en-US" altLang="en-US" b="1" dirty="0">
                <a:solidFill>
                  <a:srgbClr val="3366FF"/>
                </a:solidFill>
              </a:rPr>
              <a:t>firewalls</a:t>
            </a:r>
            <a:r>
              <a:rPr lang="en-US" altLang="en-US" dirty="0"/>
              <a:t> to protect home computers from Internet attacks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457200" y="152400"/>
            <a:ext cx="8229600" cy="576263"/>
          </a:xfrm>
        </p:spPr>
        <p:txBody>
          <a:bodyPr/>
          <a:lstStyle/>
          <a:p>
            <a:r>
              <a:rPr lang="en-US" altLang="en-US" sz="2800"/>
              <a:t>Computing Environments - Mobile</a:t>
            </a:r>
          </a:p>
        </p:txBody>
      </p:sp>
      <p:sp>
        <p:nvSpPr>
          <p:cNvPr id="50179" name="Content Placeholder 2"/>
          <p:cNvSpPr>
            <a:spLocks noGrp="1"/>
          </p:cNvSpPr>
          <p:nvPr>
            <p:ph idx="4294967295"/>
          </p:nvPr>
        </p:nvSpPr>
        <p:spPr>
          <a:xfrm>
            <a:off x="854075" y="1122363"/>
            <a:ext cx="6792913" cy="4530725"/>
          </a:xfrm>
        </p:spPr>
        <p:txBody>
          <a:bodyPr/>
          <a:lstStyle/>
          <a:p>
            <a:pPr>
              <a:buFont typeface="Wingdings" panose="05000000000000000000" pitchFamily="2" charset="2"/>
              <a:buChar char="q"/>
            </a:pPr>
            <a:r>
              <a:rPr lang="en-US" altLang="en-US" dirty="0"/>
              <a:t>Handheld smartphones, tablets, </a:t>
            </a:r>
            <a:r>
              <a:rPr lang="en-US" altLang="en-US" dirty="0" err="1"/>
              <a:t>etc</a:t>
            </a:r>
            <a:endParaRPr lang="en-US" altLang="en-US" dirty="0"/>
          </a:p>
          <a:p>
            <a:pPr>
              <a:buFont typeface="Wingdings" panose="05000000000000000000" pitchFamily="2" charset="2"/>
              <a:buChar char="q"/>
            </a:pPr>
            <a:r>
              <a:rPr lang="en-US" altLang="en-US" dirty="0"/>
              <a:t>What is the functional difference between them and a “traditional” laptop?</a:t>
            </a:r>
          </a:p>
          <a:p>
            <a:pPr>
              <a:buFont typeface="Wingdings" panose="05000000000000000000" pitchFamily="2" charset="2"/>
              <a:buChar char="q"/>
            </a:pPr>
            <a:r>
              <a:rPr lang="en-US" altLang="en-US" dirty="0"/>
              <a:t>Extra features – more OS features (GPS, gyroscope)</a:t>
            </a:r>
          </a:p>
          <a:p>
            <a:pPr>
              <a:buFont typeface="Wingdings" panose="05000000000000000000" pitchFamily="2" charset="2"/>
              <a:buChar char="q"/>
            </a:pPr>
            <a:r>
              <a:rPr lang="en-US" altLang="en-US" dirty="0"/>
              <a:t>Allows new types of apps like </a:t>
            </a:r>
            <a:r>
              <a:rPr lang="en-US" altLang="en-US" b="1" i="1" dirty="0"/>
              <a:t>augmented reality</a:t>
            </a:r>
          </a:p>
          <a:p>
            <a:pPr>
              <a:buFont typeface="Wingdings" panose="05000000000000000000" pitchFamily="2" charset="2"/>
              <a:buChar char="q"/>
            </a:pPr>
            <a:r>
              <a:rPr lang="en-US" altLang="en-US" dirty="0"/>
              <a:t>Use IEEE 802.11 wireless, or cellular data networks for connectivity</a:t>
            </a:r>
          </a:p>
          <a:p>
            <a:pPr>
              <a:buFont typeface="Wingdings" panose="05000000000000000000" pitchFamily="2" charset="2"/>
              <a:buChar char="q"/>
            </a:pPr>
            <a:r>
              <a:rPr lang="en-US" altLang="en-US" dirty="0"/>
              <a:t>Leaders are </a:t>
            </a:r>
            <a:r>
              <a:rPr lang="en-US" altLang="en-US" b="1" dirty="0">
                <a:solidFill>
                  <a:srgbClr val="3366FF"/>
                </a:solidFill>
              </a:rPr>
              <a:t>Apple iOS </a:t>
            </a:r>
            <a:r>
              <a:rPr lang="en-US" altLang="en-US" dirty="0"/>
              <a:t>and </a:t>
            </a:r>
            <a:r>
              <a:rPr lang="en-US" altLang="en-US" b="1" dirty="0">
                <a:solidFill>
                  <a:srgbClr val="3366FF"/>
                </a:solidFill>
              </a:rPr>
              <a:t>Google Android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912813" y="152400"/>
            <a:ext cx="8229600" cy="576263"/>
          </a:xfrm>
        </p:spPr>
        <p:txBody>
          <a:bodyPr/>
          <a:lstStyle/>
          <a:p>
            <a:r>
              <a:rPr lang="en-US" altLang="en-US" sz="2800"/>
              <a:t>Computing Environments – Distributed</a:t>
            </a:r>
          </a:p>
        </p:txBody>
      </p:sp>
      <p:sp>
        <p:nvSpPr>
          <p:cNvPr id="51203" name="Content Placeholder 2"/>
          <p:cNvSpPr>
            <a:spLocks noGrp="1"/>
          </p:cNvSpPr>
          <p:nvPr>
            <p:ph idx="4294967295"/>
          </p:nvPr>
        </p:nvSpPr>
        <p:spPr>
          <a:xfrm>
            <a:off x="838200" y="1092200"/>
            <a:ext cx="7313613" cy="4530725"/>
          </a:xfrm>
        </p:spPr>
        <p:txBody>
          <a:bodyPr/>
          <a:lstStyle/>
          <a:p>
            <a:pPr>
              <a:buFont typeface="Wingdings" panose="05000000000000000000" pitchFamily="2" charset="2"/>
              <a:buChar char="q"/>
            </a:pPr>
            <a:r>
              <a:rPr lang="en-US" altLang="en-US" dirty="0"/>
              <a:t>Distributed computing</a:t>
            </a:r>
          </a:p>
          <a:p>
            <a:pPr lvl="1">
              <a:buFont typeface="Wingdings" panose="05000000000000000000" pitchFamily="2" charset="2"/>
              <a:buChar char="q"/>
            </a:pPr>
            <a:r>
              <a:rPr lang="en-US" altLang="en-US" dirty="0"/>
              <a:t>Collection of separate, possibly heterogeneous, systems networked together</a:t>
            </a:r>
          </a:p>
          <a:p>
            <a:pPr lvl="2">
              <a:buFont typeface="Wingdings" panose="05000000000000000000" pitchFamily="2" charset="2"/>
              <a:buChar char="q"/>
            </a:pPr>
            <a:r>
              <a:rPr lang="en-US" altLang="en-US" b="1" dirty="0">
                <a:solidFill>
                  <a:srgbClr val="3366FF"/>
                </a:solidFill>
              </a:rPr>
              <a:t>Network</a:t>
            </a:r>
            <a:r>
              <a:rPr lang="en-US" altLang="en-US" dirty="0"/>
              <a:t> is a communications path, </a:t>
            </a:r>
            <a:r>
              <a:rPr lang="en-US" altLang="en-US" b="1" dirty="0">
                <a:solidFill>
                  <a:srgbClr val="3366FF"/>
                </a:solidFill>
              </a:rPr>
              <a:t>TCP/IP </a:t>
            </a:r>
            <a:r>
              <a:rPr lang="en-US" altLang="en-US" dirty="0"/>
              <a:t>most common</a:t>
            </a:r>
          </a:p>
          <a:p>
            <a:pPr lvl="3">
              <a:buFont typeface="Wingdings" panose="05000000000000000000" pitchFamily="2" charset="2"/>
              <a:buChar char="q"/>
            </a:pPr>
            <a:r>
              <a:rPr lang="en-US" altLang="en-US" b="1" dirty="0">
                <a:solidFill>
                  <a:srgbClr val="3366FF"/>
                </a:solidFill>
              </a:rPr>
              <a:t>Local Area Network </a:t>
            </a:r>
            <a:r>
              <a:rPr lang="en-US" altLang="en-US" dirty="0"/>
              <a:t>(</a:t>
            </a:r>
            <a:r>
              <a:rPr lang="en-US" altLang="en-US" b="1" dirty="0">
                <a:solidFill>
                  <a:srgbClr val="3366FF"/>
                </a:solidFill>
              </a:rPr>
              <a:t>LAN</a:t>
            </a:r>
            <a:r>
              <a:rPr lang="en-US" altLang="en-US" dirty="0"/>
              <a:t>)</a:t>
            </a:r>
          </a:p>
          <a:p>
            <a:pPr lvl="3">
              <a:buFont typeface="Wingdings" panose="05000000000000000000" pitchFamily="2" charset="2"/>
              <a:buChar char="q"/>
            </a:pPr>
            <a:r>
              <a:rPr lang="en-US" altLang="en-US" b="1" dirty="0">
                <a:solidFill>
                  <a:srgbClr val="3366FF"/>
                </a:solidFill>
              </a:rPr>
              <a:t>Wide Area Network </a:t>
            </a:r>
            <a:r>
              <a:rPr lang="en-US" altLang="en-US" dirty="0"/>
              <a:t>(</a:t>
            </a:r>
            <a:r>
              <a:rPr lang="en-US" altLang="en-US" b="1" dirty="0">
                <a:solidFill>
                  <a:srgbClr val="3366FF"/>
                </a:solidFill>
              </a:rPr>
              <a:t>WAN</a:t>
            </a:r>
            <a:r>
              <a:rPr lang="en-US" altLang="en-US" dirty="0"/>
              <a:t>)</a:t>
            </a:r>
          </a:p>
          <a:p>
            <a:pPr lvl="3">
              <a:buFont typeface="Wingdings" panose="05000000000000000000" pitchFamily="2" charset="2"/>
              <a:buChar char="q"/>
            </a:pPr>
            <a:r>
              <a:rPr lang="en-US" altLang="en-US" b="1" dirty="0">
                <a:solidFill>
                  <a:srgbClr val="3366FF"/>
                </a:solidFill>
              </a:rPr>
              <a:t>Metropolitan Area Network </a:t>
            </a:r>
            <a:r>
              <a:rPr lang="en-US" altLang="en-US" dirty="0"/>
              <a:t>(</a:t>
            </a:r>
            <a:r>
              <a:rPr lang="en-US" altLang="en-US" b="1" dirty="0">
                <a:solidFill>
                  <a:srgbClr val="3366FF"/>
                </a:solidFill>
              </a:rPr>
              <a:t>MAN</a:t>
            </a:r>
            <a:r>
              <a:rPr lang="en-US" altLang="en-US" dirty="0"/>
              <a:t>)</a:t>
            </a:r>
            <a:endParaRPr lang="en-US" altLang="en-US" b="1" dirty="0">
              <a:solidFill>
                <a:srgbClr val="3366FF"/>
              </a:solidFill>
            </a:endParaRPr>
          </a:p>
          <a:p>
            <a:pPr lvl="3">
              <a:buFont typeface="Wingdings" panose="05000000000000000000" pitchFamily="2" charset="2"/>
              <a:buChar char="q"/>
            </a:pPr>
            <a:r>
              <a:rPr lang="en-US" altLang="en-US" b="1" dirty="0">
                <a:solidFill>
                  <a:srgbClr val="3366FF"/>
                </a:solidFill>
              </a:rPr>
              <a:t>Personal Area Network </a:t>
            </a:r>
            <a:r>
              <a:rPr lang="en-US" altLang="en-US" dirty="0"/>
              <a:t>(</a:t>
            </a:r>
            <a:r>
              <a:rPr lang="en-US" altLang="en-US" b="1" dirty="0">
                <a:solidFill>
                  <a:srgbClr val="3366FF"/>
                </a:solidFill>
              </a:rPr>
              <a:t>PAN</a:t>
            </a:r>
            <a:r>
              <a:rPr lang="en-US" altLang="en-US" dirty="0"/>
              <a:t>) via Bluetooth/802.11</a:t>
            </a:r>
          </a:p>
          <a:p>
            <a:pPr lvl="1">
              <a:buFont typeface="Wingdings" panose="05000000000000000000" pitchFamily="2" charset="2"/>
              <a:buChar char="q"/>
            </a:pPr>
            <a:r>
              <a:rPr lang="en-US" altLang="en-US" b="1" dirty="0">
                <a:solidFill>
                  <a:srgbClr val="3366FF"/>
                </a:solidFill>
              </a:rPr>
              <a:t>Network Operating System </a:t>
            </a:r>
            <a:r>
              <a:rPr lang="en-US" altLang="en-US" dirty="0"/>
              <a:t>provides features between systems across network</a:t>
            </a:r>
          </a:p>
          <a:p>
            <a:pPr lvl="2"/>
            <a:r>
              <a:rPr lang="en-US" altLang="en-US" dirty="0"/>
              <a:t>Communication scheme allows systems to exchange messages</a:t>
            </a:r>
          </a:p>
          <a:p>
            <a:pPr lvl="2"/>
            <a:r>
              <a:rPr lang="en-US" altLang="en-US" dirty="0"/>
              <a:t>Illusion of a single system (More in Chapter 17)</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296988" y="152400"/>
            <a:ext cx="7615237" cy="576263"/>
          </a:xfrm>
        </p:spPr>
        <p:txBody>
          <a:bodyPr/>
          <a:lstStyle/>
          <a:p>
            <a:pPr eaLnBrk="1" hangingPunct="1"/>
            <a:r>
              <a:rPr lang="en-US" altLang="en-US" sz="2800"/>
              <a:t>Computing Environments – Client-Server</a:t>
            </a:r>
          </a:p>
        </p:txBody>
      </p:sp>
      <p:sp>
        <p:nvSpPr>
          <p:cNvPr id="52227" name="Rectangle 4"/>
          <p:cNvSpPr>
            <a:spLocks noChangeArrowheads="1"/>
          </p:cNvSpPr>
          <p:nvPr/>
        </p:nvSpPr>
        <p:spPr bwMode="auto">
          <a:xfrm>
            <a:off x="874713" y="1166813"/>
            <a:ext cx="735171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08585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pPr>
              <a:lnSpc>
                <a:spcPct val="90000"/>
              </a:lnSpc>
              <a:spcBef>
                <a:spcPct val="35000"/>
              </a:spcBef>
              <a:buClr>
                <a:srgbClr val="993300"/>
              </a:buClr>
              <a:buSzPct val="90000"/>
              <a:buFont typeface="Monotype Sorts" pitchFamily="-84" charset="2"/>
              <a:buChar char="n"/>
            </a:pPr>
            <a:r>
              <a:rPr kumimoji="1" lang="en-US" altLang="en-US">
                <a:latin typeface="Helvetica" panose="020B0604020202020204" pitchFamily="34" charset="0"/>
              </a:rPr>
              <a:t>Client-Server Computing</a:t>
            </a:r>
          </a:p>
          <a:p>
            <a:pPr lvl="1">
              <a:lnSpc>
                <a:spcPct val="90000"/>
              </a:lnSpc>
              <a:spcBef>
                <a:spcPct val="35000"/>
              </a:spcBef>
              <a:buClr>
                <a:srgbClr val="CC6600"/>
              </a:buClr>
              <a:buSzPct val="80000"/>
              <a:buFont typeface="Monotype Sorts" pitchFamily="-84" charset="2"/>
              <a:buChar char="l"/>
            </a:pPr>
            <a:r>
              <a:rPr kumimoji="1" lang="en-US" altLang="en-US">
                <a:latin typeface="Helvetica" panose="020B0604020202020204" pitchFamily="34" charset="0"/>
              </a:rPr>
              <a:t>Dumb terminals supplanted by smart PCs</a:t>
            </a:r>
          </a:p>
          <a:p>
            <a:pPr lvl="1">
              <a:lnSpc>
                <a:spcPct val="90000"/>
              </a:lnSpc>
              <a:spcBef>
                <a:spcPct val="35000"/>
              </a:spcBef>
              <a:buClr>
                <a:srgbClr val="CC6600"/>
              </a:buClr>
              <a:buSzPct val="80000"/>
              <a:buFont typeface="Monotype Sorts" pitchFamily="-84" charset="2"/>
              <a:buChar char="l"/>
            </a:pPr>
            <a:r>
              <a:rPr kumimoji="1" lang="en-US" altLang="en-US">
                <a:latin typeface="Helvetica" panose="020B0604020202020204" pitchFamily="34" charset="0"/>
              </a:rPr>
              <a:t>Many systems now </a:t>
            </a:r>
            <a:r>
              <a:rPr kumimoji="1" lang="en-US" altLang="en-US" b="1">
                <a:solidFill>
                  <a:srgbClr val="3366FF"/>
                </a:solidFill>
                <a:latin typeface="Helvetica" panose="020B0604020202020204" pitchFamily="34" charset="0"/>
              </a:rPr>
              <a:t>servers</a:t>
            </a:r>
            <a:r>
              <a:rPr kumimoji="1" lang="en-US" altLang="en-US">
                <a:latin typeface="Helvetica" panose="020B0604020202020204" pitchFamily="34" charset="0"/>
              </a:rPr>
              <a:t>, responding to requests generated by </a:t>
            </a:r>
            <a:r>
              <a:rPr kumimoji="1" lang="en-US" altLang="en-US" b="1">
                <a:solidFill>
                  <a:srgbClr val="3366FF"/>
                </a:solidFill>
                <a:latin typeface="Helvetica" panose="020B0604020202020204" pitchFamily="34" charset="0"/>
              </a:rPr>
              <a:t>clients</a:t>
            </a:r>
          </a:p>
          <a:p>
            <a:pPr lvl="2">
              <a:lnSpc>
                <a:spcPct val="90000"/>
              </a:lnSpc>
              <a:spcBef>
                <a:spcPct val="35000"/>
              </a:spcBef>
              <a:buClr>
                <a:srgbClr val="009900"/>
              </a:buClr>
              <a:buSzPct val="75000"/>
              <a:buFont typeface="Webdings" panose="05030102010509060703" pitchFamily="18" charset="2"/>
              <a:buChar char="4"/>
            </a:pPr>
            <a:r>
              <a:rPr kumimoji="1" lang="en-US" altLang="en-US" b="1">
                <a:solidFill>
                  <a:srgbClr val="3366FF"/>
                </a:solidFill>
                <a:latin typeface="Helvetica" panose="020B0604020202020204" pitchFamily="34" charset="0"/>
              </a:rPr>
              <a:t>Compute-server system </a:t>
            </a:r>
            <a:r>
              <a:rPr kumimoji="1" lang="en-US" altLang="en-US">
                <a:latin typeface="Helvetica" panose="020B0604020202020204" pitchFamily="34" charset="0"/>
              </a:rPr>
              <a:t>provides an interface to client to request services (i.e., database)</a:t>
            </a:r>
          </a:p>
          <a:p>
            <a:pPr lvl="2">
              <a:lnSpc>
                <a:spcPct val="90000"/>
              </a:lnSpc>
              <a:spcBef>
                <a:spcPct val="35000"/>
              </a:spcBef>
              <a:buClr>
                <a:srgbClr val="009900"/>
              </a:buClr>
              <a:buSzPct val="75000"/>
              <a:buFont typeface="Webdings" panose="05030102010509060703" pitchFamily="18" charset="2"/>
              <a:buChar char="4"/>
            </a:pPr>
            <a:r>
              <a:rPr kumimoji="1" lang="en-US" altLang="en-US" b="1">
                <a:solidFill>
                  <a:srgbClr val="3366FF"/>
                </a:solidFill>
                <a:latin typeface="Helvetica" panose="020B0604020202020204" pitchFamily="34" charset="0"/>
              </a:rPr>
              <a:t>File-server system </a:t>
            </a:r>
            <a:r>
              <a:rPr kumimoji="1" lang="en-US" altLang="en-US">
                <a:latin typeface="Helvetica" panose="020B0604020202020204" pitchFamily="34" charset="0"/>
              </a:rPr>
              <a:t>provides interface for clients to store and retrieve files</a:t>
            </a:r>
          </a:p>
        </p:txBody>
      </p:sp>
      <p:pic>
        <p:nvPicPr>
          <p:cNvPr id="52228" name="Picture 1" descr="1_1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152525" y="166688"/>
            <a:ext cx="7645400" cy="576262"/>
          </a:xfrm>
        </p:spPr>
        <p:txBody>
          <a:bodyPr/>
          <a:lstStyle/>
          <a:p>
            <a:pPr eaLnBrk="1" hangingPunct="1"/>
            <a:r>
              <a:rPr lang="en-US" altLang="en-US" sz="2800"/>
              <a:t>Computing Environments - Peer-to-Peer</a:t>
            </a:r>
          </a:p>
        </p:txBody>
      </p:sp>
      <p:sp>
        <p:nvSpPr>
          <p:cNvPr id="53251" name="Rectangle 3"/>
          <p:cNvSpPr>
            <a:spLocks noGrp="1" noChangeArrowheads="1"/>
          </p:cNvSpPr>
          <p:nvPr>
            <p:ph type="body" idx="4294967295"/>
          </p:nvPr>
        </p:nvSpPr>
        <p:spPr>
          <a:xfrm>
            <a:off x="806450" y="1233488"/>
            <a:ext cx="5057775" cy="4530725"/>
          </a:xfrm>
        </p:spPr>
        <p:txBody>
          <a:bodyPr/>
          <a:lstStyle/>
          <a:p>
            <a:pPr>
              <a:buFont typeface="Wingdings" panose="05000000000000000000" pitchFamily="2" charset="2"/>
              <a:buChar char="q"/>
            </a:pPr>
            <a:r>
              <a:rPr lang="en-US" altLang="en-US" dirty="0"/>
              <a:t>Another model of distributed system</a:t>
            </a:r>
          </a:p>
          <a:p>
            <a:pPr>
              <a:buFont typeface="Wingdings" panose="05000000000000000000" pitchFamily="2" charset="2"/>
              <a:buChar char="q"/>
            </a:pPr>
            <a:r>
              <a:rPr lang="en-US" altLang="en-US" dirty="0"/>
              <a:t>P2P does not distinguish clients and servers</a:t>
            </a:r>
          </a:p>
          <a:p>
            <a:pPr lvl="1">
              <a:buFont typeface="Wingdings" panose="05000000000000000000" pitchFamily="2" charset="2"/>
              <a:buChar char="q"/>
            </a:pPr>
            <a:r>
              <a:rPr lang="en-US" altLang="en-US" dirty="0"/>
              <a:t>Instead all nodes are considered peers</a:t>
            </a:r>
          </a:p>
          <a:p>
            <a:pPr lvl="1">
              <a:buFont typeface="Wingdings" panose="05000000000000000000" pitchFamily="2" charset="2"/>
              <a:buChar char="q"/>
            </a:pPr>
            <a:r>
              <a:rPr lang="en-US" altLang="en-US" dirty="0"/>
              <a:t>May each act as client, server or both</a:t>
            </a:r>
          </a:p>
          <a:p>
            <a:pPr lvl="1">
              <a:buFont typeface="Wingdings" panose="05000000000000000000" pitchFamily="2" charset="2"/>
              <a:buChar char="q"/>
            </a:pPr>
            <a:r>
              <a:rPr lang="en-US" altLang="en-US" dirty="0"/>
              <a:t>Node must join P2P network</a:t>
            </a:r>
          </a:p>
          <a:p>
            <a:pPr lvl="2">
              <a:buFont typeface="Wingdings" panose="05000000000000000000" pitchFamily="2" charset="2"/>
              <a:buChar char="q"/>
            </a:pPr>
            <a:r>
              <a:rPr lang="en-US" altLang="en-US" dirty="0"/>
              <a:t>Registers its service with central lookup service on network, or</a:t>
            </a:r>
          </a:p>
          <a:p>
            <a:pPr lvl="2">
              <a:buFont typeface="Wingdings" panose="05000000000000000000" pitchFamily="2" charset="2"/>
              <a:buChar char="q"/>
            </a:pPr>
            <a:r>
              <a:rPr lang="en-US" altLang="en-US" dirty="0"/>
              <a:t>Broadcast request for service and respond to requests for service via </a:t>
            </a:r>
            <a:r>
              <a:rPr lang="en-US" altLang="en-US" b="1" i="1" dirty="0"/>
              <a:t>discovery protocol</a:t>
            </a:r>
          </a:p>
          <a:p>
            <a:pPr lvl="1">
              <a:buFont typeface="Wingdings" panose="05000000000000000000" pitchFamily="2" charset="2"/>
              <a:buChar char="q"/>
            </a:pPr>
            <a:r>
              <a:rPr lang="en-US" altLang="en-US" dirty="0"/>
              <a:t>Examples include</a:t>
            </a:r>
            <a:r>
              <a:rPr lang="en-US" altLang="en-US" i="1" dirty="0"/>
              <a:t> </a:t>
            </a:r>
            <a:r>
              <a:rPr lang="en-US" altLang="en-US" dirty="0"/>
              <a:t>Napster</a:t>
            </a:r>
            <a:r>
              <a:rPr lang="en-US" altLang="en-US" i="1" dirty="0"/>
              <a:t> </a:t>
            </a:r>
            <a:r>
              <a:rPr lang="en-US" altLang="en-US" dirty="0"/>
              <a:t>and</a:t>
            </a:r>
            <a:r>
              <a:rPr lang="en-US" altLang="en-US" i="1" dirty="0"/>
              <a:t> </a:t>
            </a:r>
            <a:r>
              <a:rPr lang="en-US" altLang="en-US" dirty="0"/>
              <a:t>Gnutella</a:t>
            </a:r>
            <a:r>
              <a:rPr lang="en-US" altLang="en-US" i="1" dirty="0"/>
              <a:t>, </a:t>
            </a:r>
            <a:r>
              <a:rPr lang="en-US" altLang="en-US" b="1" dirty="0">
                <a:solidFill>
                  <a:srgbClr val="3366FF"/>
                </a:solidFill>
              </a:rPr>
              <a:t>Voice over IP </a:t>
            </a:r>
            <a:r>
              <a:rPr lang="en-US" altLang="en-US" dirty="0"/>
              <a:t>(</a:t>
            </a:r>
            <a:r>
              <a:rPr lang="en-US" altLang="en-US" b="1" dirty="0">
                <a:solidFill>
                  <a:srgbClr val="3366FF"/>
                </a:solidFill>
              </a:rPr>
              <a:t>VoIP</a:t>
            </a:r>
            <a:r>
              <a:rPr lang="en-US" altLang="en-US" dirty="0"/>
              <a:t>)</a:t>
            </a:r>
            <a:r>
              <a:rPr lang="en-US" altLang="en-US" i="1" dirty="0"/>
              <a:t> </a:t>
            </a:r>
            <a:r>
              <a:rPr lang="en-US" altLang="en-US" dirty="0"/>
              <a:t>such as Skype </a:t>
            </a:r>
          </a:p>
        </p:txBody>
      </p:sp>
      <p:pic>
        <p:nvPicPr>
          <p:cNvPr id="53252"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268413" y="166688"/>
            <a:ext cx="7645400" cy="576262"/>
          </a:xfrm>
        </p:spPr>
        <p:txBody>
          <a:bodyPr/>
          <a:lstStyle/>
          <a:p>
            <a:pPr eaLnBrk="1" hangingPunct="1"/>
            <a:r>
              <a:rPr lang="en-US" altLang="en-US" sz="2800"/>
              <a:t>Computing Environments - Virtualization</a:t>
            </a:r>
          </a:p>
        </p:txBody>
      </p:sp>
      <p:sp>
        <p:nvSpPr>
          <p:cNvPr id="54275" name="Rectangle 3"/>
          <p:cNvSpPr>
            <a:spLocks noGrp="1" noChangeArrowheads="1"/>
          </p:cNvSpPr>
          <p:nvPr>
            <p:ph type="body" idx="4294967295"/>
          </p:nvPr>
        </p:nvSpPr>
        <p:spPr>
          <a:xfrm>
            <a:off x="806450" y="1233488"/>
            <a:ext cx="6918325" cy="4530725"/>
          </a:xfrm>
        </p:spPr>
        <p:txBody>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dirty="0">
                <a:solidFill>
                  <a:srgbClr val="3366FF"/>
                </a:solidFill>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dirty="0">
                <a:solidFill>
                  <a:srgbClr val="3366FF"/>
                </a:solidFill>
              </a:rPr>
              <a:t>Interpretation</a:t>
            </a:r>
          </a:p>
          <a:p>
            <a:r>
              <a:rPr lang="en-US" altLang="en-US" b="1" dirty="0">
                <a:solidFill>
                  <a:srgbClr val="3366FF"/>
                </a:solidFill>
              </a:rPr>
              <a:t>Virtualization</a:t>
            </a:r>
            <a:r>
              <a:rPr lang="en-US" altLang="en-US" dirty="0"/>
              <a:t> – OS natively compiled for CPU, running </a:t>
            </a:r>
            <a:r>
              <a:rPr lang="en-US" altLang="en-US" b="1" dirty="0">
                <a:solidFill>
                  <a:srgbClr val="3366FF"/>
                </a:solidFill>
              </a:rPr>
              <a:t>guest</a:t>
            </a:r>
            <a:r>
              <a:rPr lang="en-US" altLang="en-US" dirty="0"/>
              <a:t> OSes  also natively compiled </a:t>
            </a:r>
          </a:p>
          <a:p>
            <a:pPr lvl="1"/>
            <a:r>
              <a:rPr lang="en-US" altLang="en-US" dirty="0"/>
              <a:t>Consider VMware running </a:t>
            </a:r>
            <a:r>
              <a:rPr lang="en-US" altLang="en-US" dirty="0" err="1"/>
              <a:t>WinXP</a:t>
            </a:r>
            <a:r>
              <a:rPr lang="en-US" altLang="en-US" dirty="0"/>
              <a:t> guests, each running applications, all on native </a:t>
            </a:r>
            <a:r>
              <a:rPr lang="en-US" altLang="en-US" dirty="0" err="1"/>
              <a:t>WinXP</a:t>
            </a:r>
            <a:r>
              <a:rPr lang="en-US" altLang="en-US" dirty="0"/>
              <a:t> </a:t>
            </a:r>
            <a:r>
              <a:rPr lang="en-US" altLang="en-US" b="1" dirty="0">
                <a:solidFill>
                  <a:srgbClr val="3366FF"/>
                </a:solidFill>
              </a:rPr>
              <a:t>host</a:t>
            </a:r>
            <a:r>
              <a:rPr lang="en-US" altLang="en-US" dirty="0"/>
              <a:t> OS</a:t>
            </a:r>
          </a:p>
          <a:p>
            <a:pPr lvl="1"/>
            <a:r>
              <a:rPr lang="en-US" altLang="en-US" b="1" dirty="0">
                <a:solidFill>
                  <a:srgbClr val="3366FF"/>
                </a:solidFill>
              </a:rPr>
              <a:t>VMM</a:t>
            </a:r>
            <a:r>
              <a:rPr lang="en-US" altLang="en-US" dirty="0"/>
              <a:t> (Virtual Machine Manager) provides virtualization services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1117600" y="150813"/>
            <a:ext cx="7645400" cy="576262"/>
          </a:xfrm>
        </p:spPr>
        <p:txBody>
          <a:bodyPr/>
          <a:lstStyle/>
          <a:p>
            <a:pPr eaLnBrk="1" hangingPunct="1"/>
            <a:r>
              <a:rPr lang="en-US" altLang="en-US" sz="2800"/>
              <a:t>Computing Environments - Virtualization</a:t>
            </a:r>
          </a:p>
        </p:txBody>
      </p:sp>
      <p:sp>
        <p:nvSpPr>
          <p:cNvPr id="55299" name="Rectangle 3"/>
          <p:cNvSpPr>
            <a:spLocks noGrp="1" noChangeArrowheads="1"/>
          </p:cNvSpPr>
          <p:nvPr>
            <p:ph type="body" idx="4294967295"/>
          </p:nvPr>
        </p:nvSpPr>
        <p:spPr>
          <a:xfrm>
            <a:off x="806450" y="1233488"/>
            <a:ext cx="7061200" cy="4530725"/>
          </a:xfrm>
        </p:spPr>
        <p:txBody>
          <a:bodyPr/>
          <a:lstStyle/>
          <a:p>
            <a:pPr>
              <a:buFont typeface="Wingdings" panose="05000000000000000000" pitchFamily="2" charset="2"/>
              <a:buChar char="q"/>
            </a:pPr>
            <a:r>
              <a:rPr lang="en-US" altLang="en-US" dirty="0"/>
              <a:t>Use cases involve laptops and desktops running multiple OSes for exploration or compatibility</a:t>
            </a:r>
          </a:p>
          <a:p>
            <a:pPr lvl="1">
              <a:buFont typeface="Wingdings" panose="05000000000000000000" pitchFamily="2" charset="2"/>
              <a:buChar char="q"/>
            </a:pPr>
            <a:r>
              <a:rPr lang="en-US" altLang="en-US" dirty="0"/>
              <a:t>Apple laptop running Mac OS X host, Windows as a guest</a:t>
            </a:r>
          </a:p>
          <a:p>
            <a:pPr lvl="1">
              <a:buFont typeface="Wingdings" panose="05000000000000000000" pitchFamily="2" charset="2"/>
              <a:buChar char="q"/>
            </a:pPr>
            <a:r>
              <a:rPr lang="en-US" altLang="en-US" dirty="0"/>
              <a:t>Developing apps for multiple OSes without having multiple systems</a:t>
            </a:r>
          </a:p>
          <a:p>
            <a:pPr lvl="1">
              <a:buFont typeface="Wingdings" panose="05000000000000000000" pitchFamily="2" charset="2"/>
              <a:buChar char="q"/>
            </a:pPr>
            <a:r>
              <a:rPr lang="en-US" altLang="en-US" dirty="0"/>
              <a:t>QA testing applications without having multiple systems</a:t>
            </a:r>
          </a:p>
          <a:p>
            <a:pPr lvl="1">
              <a:buFont typeface="Wingdings" panose="05000000000000000000" pitchFamily="2" charset="2"/>
              <a:buChar char="q"/>
            </a:pPr>
            <a:r>
              <a:rPr lang="en-US" altLang="en-US" dirty="0"/>
              <a:t>Executing and managing compute environments within data centers</a:t>
            </a:r>
          </a:p>
          <a:p>
            <a:pPr>
              <a:buFont typeface="Wingdings" panose="05000000000000000000" pitchFamily="2" charset="2"/>
              <a:buChar char="q"/>
            </a:pPr>
            <a:r>
              <a:rPr lang="en-US" altLang="en-US" dirty="0"/>
              <a:t>More on virtualization in Chapter 16</a:t>
            </a:r>
          </a:p>
          <a:p>
            <a:pPr lvl="2"/>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182563"/>
            <a:ext cx="8229600" cy="576262"/>
          </a:xfrm>
        </p:spPr>
        <p:txBody>
          <a:bodyPr/>
          <a:lstStyle/>
          <a:p>
            <a:r>
              <a:rPr lang="en-US" altLang="en-US"/>
              <a:t>What Operating Systems Do</a:t>
            </a:r>
          </a:p>
        </p:txBody>
      </p:sp>
      <p:sp>
        <p:nvSpPr>
          <p:cNvPr id="9219" name="Content Placeholder 2"/>
          <p:cNvSpPr>
            <a:spLocks noGrp="1"/>
          </p:cNvSpPr>
          <p:nvPr>
            <p:ph idx="4294967295"/>
          </p:nvPr>
        </p:nvSpPr>
        <p:spPr>
          <a:xfrm>
            <a:off x="806449" y="1233488"/>
            <a:ext cx="7649487" cy="4530725"/>
          </a:xfrm>
        </p:spPr>
        <p:txBody>
          <a:bodyPr/>
          <a:lstStyle/>
          <a:p>
            <a:pPr marL="0" indent="0">
              <a:buNone/>
            </a:pPr>
            <a:r>
              <a:rPr lang="en-US" altLang="en-US" dirty="0"/>
              <a:t>Depends on the point of view</a:t>
            </a:r>
          </a:p>
          <a:p>
            <a:pPr>
              <a:buFont typeface="Wingdings" panose="05000000000000000000" pitchFamily="2" charset="2"/>
              <a:buChar char="q"/>
            </a:pPr>
            <a:r>
              <a:rPr lang="en-US" altLang="en-US" dirty="0"/>
              <a:t>PC Users want convenience, </a:t>
            </a:r>
            <a:r>
              <a:rPr lang="en-US" altLang="en-US" b="1" dirty="0">
                <a:solidFill>
                  <a:srgbClr val="3366FF"/>
                </a:solidFill>
              </a:rPr>
              <a:t>ease</a:t>
            </a:r>
            <a:r>
              <a:rPr lang="en-US" altLang="en-US" dirty="0">
                <a:solidFill>
                  <a:srgbClr val="3366FF"/>
                </a:solidFill>
              </a:rPr>
              <a:t> </a:t>
            </a:r>
            <a:r>
              <a:rPr lang="en-US" altLang="en-US" b="1" dirty="0">
                <a:solidFill>
                  <a:srgbClr val="3366FF"/>
                </a:solidFill>
              </a:rPr>
              <a:t>of</a:t>
            </a:r>
            <a:r>
              <a:rPr lang="en-US" altLang="en-US" dirty="0">
                <a:solidFill>
                  <a:srgbClr val="3366FF"/>
                </a:solidFill>
              </a:rPr>
              <a:t> </a:t>
            </a:r>
            <a:r>
              <a:rPr lang="en-US" altLang="en-US" b="1" dirty="0">
                <a:solidFill>
                  <a:srgbClr val="3366FF"/>
                </a:solidFill>
              </a:rPr>
              <a:t>use </a:t>
            </a:r>
            <a:r>
              <a:rPr lang="en-US" altLang="en-US" dirty="0"/>
              <a:t>and</a:t>
            </a:r>
            <a:r>
              <a:rPr lang="en-US" altLang="en-US" b="1" dirty="0">
                <a:solidFill>
                  <a:srgbClr val="3366FF"/>
                </a:solidFill>
              </a:rPr>
              <a:t> good performance </a:t>
            </a:r>
          </a:p>
          <a:p>
            <a:pPr lvl="1">
              <a:buFont typeface="Wingdings" panose="05000000000000000000" pitchFamily="2" charset="2"/>
              <a:buChar char="q"/>
            </a:pPr>
            <a:r>
              <a:rPr lang="en-US" altLang="en-US" dirty="0"/>
              <a:t>Don’t</a:t>
            </a:r>
            <a:r>
              <a:rPr lang="en-US" altLang="ja-JP" dirty="0"/>
              <a:t> care about </a:t>
            </a:r>
            <a:r>
              <a:rPr lang="en-US" altLang="ja-JP" b="1" dirty="0">
                <a:solidFill>
                  <a:srgbClr val="3366FF"/>
                </a:solidFill>
              </a:rPr>
              <a:t>resource</a:t>
            </a:r>
            <a:r>
              <a:rPr lang="en-US" altLang="ja-JP" dirty="0">
                <a:solidFill>
                  <a:srgbClr val="3366FF"/>
                </a:solidFill>
              </a:rPr>
              <a:t> </a:t>
            </a:r>
            <a:r>
              <a:rPr lang="en-US" altLang="ja-JP" b="1" dirty="0">
                <a:solidFill>
                  <a:srgbClr val="3366FF"/>
                </a:solidFill>
              </a:rPr>
              <a:t>utilization</a:t>
            </a:r>
          </a:p>
          <a:p>
            <a:pPr>
              <a:buFont typeface="Wingdings" panose="05000000000000000000" pitchFamily="2" charset="2"/>
              <a:buChar char="q"/>
            </a:pPr>
            <a:r>
              <a:rPr lang="en-US" altLang="en-US" dirty="0"/>
              <a:t>Shared computers such as </a:t>
            </a:r>
            <a:r>
              <a:rPr lang="en-US" altLang="en-US" b="1" dirty="0">
                <a:solidFill>
                  <a:srgbClr val="3366FF"/>
                </a:solidFill>
              </a:rPr>
              <a:t>mainframes</a:t>
            </a:r>
            <a:r>
              <a:rPr lang="en-US" altLang="en-US" dirty="0"/>
              <a:t> or </a:t>
            </a:r>
            <a:r>
              <a:rPr lang="en-US" altLang="en-US" b="1" dirty="0">
                <a:solidFill>
                  <a:srgbClr val="3366FF"/>
                </a:solidFill>
              </a:rPr>
              <a:t>minicomputers</a:t>
            </a:r>
            <a:r>
              <a:rPr lang="en-US" altLang="en-US" dirty="0"/>
              <a:t> must keep all users happy </a:t>
            </a:r>
          </a:p>
          <a:p>
            <a:pPr>
              <a:buFont typeface="Wingdings" panose="05000000000000000000" pitchFamily="2" charset="2"/>
              <a:buChar char="q"/>
            </a:pPr>
            <a:r>
              <a:rPr lang="en-US" altLang="en-US" dirty="0"/>
              <a:t>Users of dedicated systems such as </a:t>
            </a:r>
            <a:r>
              <a:rPr lang="en-US" altLang="en-US" b="1" dirty="0">
                <a:solidFill>
                  <a:srgbClr val="3366FF"/>
                </a:solidFill>
              </a:rPr>
              <a:t>workstations</a:t>
            </a:r>
            <a:r>
              <a:rPr lang="en-US" altLang="en-US" dirty="0"/>
              <a:t> have dedicated resources but frequently use shared resources from </a:t>
            </a:r>
            <a:r>
              <a:rPr lang="en-US" altLang="en-US" b="1" dirty="0">
                <a:solidFill>
                  <a:srgbClr val="3366FF"/>
                </a:solidFill>
              </a:rPr>
              <a:t>servers</a:t>
            </a:r>
          </a:p>
          <a:p>
            <a:pPr>
              <a:buFont typeface="Wingdings" panose="05000000000000000000" pitchFamily="2" charset="2"/>
              <a:buChar char="q"/>
            </a:pPr>
            <a:r>
              <a:rPr lang="en-US" altLang="en-US" dirty="0">
                <a:solidFill>
                  <a:srgbClr val="000000"/>
                </a:solidFill>
              </a:rPr>
              <a:t>Handheld computers are resource poor, optimized for usability and battery life</a:t>
            </a:r>
          </a:p>
          <a:p>
            <a:pPr>
              <a:buFont typeface="Wingdings" panose="05000000000000000000" pitchFamily="2" charset="2"/>
              <a:buChar char="q"/>
            </a:pPr>
            <a:r>
              <a:rPr lang="en-US" altLang="en-US" dirty="0">
                <a:solidFill>
                  <a:srgbClr val="000000"/>
                </a:solidFill>
              </a:rPr>
              <a:t>Some computers have little or no user interface, such as embedded computers in devices and automobiles (this is changing rapidly with </a:t>
            </a:r>
            <a:r>
              <a:rPr lang="en-US" altLang="en-US" dirty="0" err="1">
                <a:solidFill>
                  <a:srgbClr val="000000"/>
                </a:solidFill>
              </a:rPr>
              <a:t>IoT</a:t>
            </a:r>
            <a:r>
              <a:rPr lang="en-US" altLang="en-US" dirty="0">
                <a:solidFill>
                  <a:srgbClr val="000000"/>
                </a:solidFill>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120775" y="136525"/>
            <a:ext cx="7645400" cy="576263"/>
          </a:xfrm>
        </p:spPr>
        <p:txBody>
          <a:bodyPr/>
          <a:lstStyle/>
          <a:p>
            <a:pPr eaLnBrk="1" hangingPunct="1"/>
            <a:r>
              <a:rPr lang="en-US" altLang="en-US" sz="2800"/>
              <a:t>Computing Environments - Virtualization</a:t>
            </a:r>
          </a:p>
        </p:txBody>
      </p:sp>
      <p:pic>
        <p:nvPicPr>
          <p:cNvPr id="56323"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1123950" y="114300"/>
            <a:ext cx="7645400" cy="576263"/>
          </a:xfrm>
        </p:spPr>
        <p:txBody>
          <a:bodyPr/>
          <a:lstStyle/>
          <a:p>
            <a:pPr eaLnBrk="1" hangingPunct="1"/>
            <a:r>
              <a:rPr lang="en-US" altLang="en-US" sz="2400"/>
              <a:t>Computing Environments – Cloud Computing</a:t>
            </a:r>
          </a:p>
        </p:txBody>
      </p:sp>
      <p:sp>
        <p:nvSpPr>
          <p:cNvPr id="57347" name="Rectangle 3"/>
          <p:cNvSpPr>
            <a:spLocks noGrp="1" noChangeArrowheads="1"/>
          </p:cNvSpPr>
          <p:nvPr>
            <p:ph type="body" idx="4294967295"/>
          </p:nvPr>
        </p:nvSpPr>
        <p:spPr>
          <a:xfrm>
            <a:off x="806450" y="1060450"/>
            <a:ext cx="7439025" cy="5103813"/>
          </a:xfrm>
        </p:spPr>
        <p:txBody>
          <a:bodyPr/>
          <a:lstStyle/>
          <a:p>
            <a:pPr>
              <a:buFont typeface="Wingdings" panose="05000000000000000000" pitchFamily="2" charset="2"/>
              <a:buChar char="q"/>
            </a:pPr>
            <a:r>
              <a:rPr lang="en-US" altLang="en-US" sz="1600" dirty="0"/>
              <a:t>Delivers computing, storage, even apps as a service across a network</a:t>
            </a:r>
          </a:p>
          <a:p>
            <a:pPr>
              <a:buFont typeface="Wingdings" panose="05000000000000000000" pitchFamily="2" charset="2"/>
              <a:buChar char="q"/>
            </a:pPr>
            <a:r>
              <a:rPr lang="en-US" altLang="en-US" sz="1600" dirty="0"/>
              <a:t>Logical extension of virtualization because it uses virtualization as the base for its functionality.</a:t>
            </a:r>
          </a:p>
          <a:p>
            <a:pPr lvl="1">
              <a:buFont typeface="Wingdings" panose="05000000000000000000" pitchFamily="2" charset="2"/>
              <a:buChar char="q"/>
            </a:pPr>
            <a:r>
              <a:rPr lang="en-US" altLang="en-US" sz="1600" dirty="0"/>
              <a:t>Amazon </a:t>
            </a:r>
            <a:r>
              <a:rPr lang="en-US" altLang="en-US" sz="1600" b="1" dirty="0">
                <a:solidFill>
                  <a:srgbClr val="3366FF"/>
                </a:solidFill>
              </a:rPr>
              <a:t>EC2</a:t>
            </a:r>
            <a:r>
              <a:rPr lang="en-US" altLang="en-US" sz="1600" dirty="0"/>
              <a:t>  has thousands of servers, millions of virtual machines, petabytes of storage available across the Internet, pay based on usage</a:t>
            </a:r>
          </a:p>
          <a:p>
            <a:pPr>
              <a:buFont typeface="Wingdings" panose="05000000000000000000" pitchFamily="2" charset="2"/>
              <a:buChar char="q"/>
            </a:pPr>
            <a:r>
              <a:rPr lang="en-US" altLang="en-US" sz="1600" dirty="0"/>
              <a:t>Many types</a:t>
            </a:r>
          </a:p>
          <a:p>
            <a:pPr lvl="1">
              <a:buFont typeface="Wingdings" panose="05000000000000000000" pitchFamily="2" charset="2"/>
              <a:buChar char="q"/>
            </a:pPr>
            <a:r>
              <a:rPr lang="en-US" altLang="en-US" sz="1600" b="1" dirty="0">
                <a:solidFill>
                  <a:srgbClr val="3366FF"/>
                </a:solidFill>
              </a:rPr>
              <a:t>Public cloud </a:t>
            </a:r>
            <a:r>
              <a:rPr lang="en-US" altLang="en-US" sz="1600" dirty="0"/>
              <a:t>– available via Internet to anyone willing to pay</a:t>
            </a:r>
          </a:p>
          <a:p>
            <a:pPr lvl="1">
              <a:buFont typeface="Wingdings" panose="05000000000000000000" pitchFamily="2" charset="2"/>
              <a:buChar char="q"/>
            </a:pPr>
            <a:r>
              <a:rPr lang="en-US" altLang="en-US" sz="1600" b="1" dirty="0">
                <a:solidFill>
                  <a:srgbClr val="3366FF"/>
                </a:solidFill>
              </a:rPr>
              <a:t>Private cloud </a:t>
            </a:r>
            <a:r>
              <a:rPr lang="en-US" altLang="en-US" sz="1600" dirty="0"/>
              <a:t>– run by a company for the company’s own use</a:t>
            </a:r>
          </a:p>
          <a:p>
            <a:pPr lvl="1">
              <a:buFont typeface="Wingdings" panose="05000000000000000000" pitchFamily="2" charset="2"/>
              <a:buChar char="q"/>
            </a:pPr>
            <a:r>
              <a:rPr lang="en-US" altLang="en-US" sz="1600" b="1" dirty="0">
                <a:solidFill>
                  <a:srgbClr val="3366FF"/>
                </a:solidFill>
              </a:rPr>
              <a:t>Hybrid cloud </a:t>
            </a:r>
            <a:r>
              <a:rPr lang="en-US" altLang="en-US" sz="1600" dirty="0"/>
              <a:t>– includes both public and private cloud components</a:t>
            </a:r>
          </a:p>
          <a:p>
            <a:pPr lvl="1">
              <a:buFont typeface="Wingdings" panose="05000000000000000000" pitchFamily="2" charset="2"/>
              <a:buChar char="q"/>
            </a:pPr>
            <a:r>
              <a:rPr lang="en-US" altLang="en-US" sz="1600" dirty="0"/>
              <a:t>Software as a Service (</a:t>
            </a:r>
            <a:r>
              <a:rPr lang="en-US" altLang="en-US" sz="1600" b="1" dirty="0">
                <a:solidFill>
                  <a:srgbClr val="3366FF"/>
                </a:solidFill>
              </a:rPr>
              <a:t>SaaS</a:t>
            </a:r>
            <a:r>
              <a:rPr lang="en-US" altLang="en-US" sz="1600" dirty="0"/>
              <a:t>) – one or more applications available via the Internet (i.e., word processor)</a:t>
            </a:r>
          </a:p>
          <a:p>
            <a:pPr lvl="1">
              <a:buFont typeface="Wingdings" panose="05000000000000000000" pitchFamily="2" charset="2"/>
              <a:buChar char="q"/>
            </a:pPr>
            <a:r>
              <a:rPr lang="en-US" altLang="en-US" sz="1600" dirty="0"/>
              <a:t>Platform as a Service (</a:t>
            </a:r>
            <a:r>
              <a:rPr lang="en-US" altLang="en-US" sz="1600" b="1" dirty="0">
                <a:solidFill>
                  <a:srgbClr val="3366FF"/>
                </a:solidFill>
              </a:rPr>
              <a:t>PaaS</a:t>
            </a:r>
            <a:r>
              <a:rPr lang="en-US" altLang="en-US" sz="1600" dirty="0"/>
              <a:t>) – software stack ready for application use via the Internet (i.e., a database server)</a:t>
            </a:r>
          </a:p>
          <a:p>
            <a:pPr lvl="1">
              <a:buFont typeface="Wingdings" panose="05000000000000000000" pitchFamily="2" charset="2"/>
              <a:buChar char="q"/>
            </a:pPr>
            <a:r>
              <a:rPr lang="en-US" altLang="en-US" sz="1600" dirty="0"/>
              <a:t>Infrastructure as a Service (</a:t>
            </a:r>
            <a:r>
              <a:rPr lang="en-US" altLang="en-US" sz="1600" b="1" dirty="0">
                <a:solidFill>
                  <a:srgbClr val="3366FF"/>
                </a:solidFill>
              </a:rPr>
              <a:t>IaaS</a:t>
            </a:r>
            <a:r>
              <a:rPr lang="en-US" altLang="en-US" sz="1600" dirty="0"/>
              <a:t>) – servers or storage available over Internet (i.e., storage available for backup use)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109663" y="73025"/>
            <a:ext cx="7645400" cy="576263"/>
          </a:xfrm>
        </p:spPr>
        <p:txBody>
          <a:bodyPr/>
          <a:lstStyle/>
          <a:p>
            <a:pPr eaLnBrk="1" hangingPunct="1"/>
            <a:r>
              <a:rPr lang="en-US" altLang="en-US" sz="2400"/>
              <a:t>Computing Environments – Cloud Computing</a:t>
            </a:r>
          </a:p>
        </p:txBody>
      </p:sp>
      <p:sp>
        <p:nvSpPr>
          <p:cNvPr id="58371" name="Rectangle 3"/>
          <p:cNvSpPr>
            <a:spLocks noGrp="1" noChangeArrowheads="1"/>
          </p:cNvSpPr>
          <p:nvPr>
            <p:ph type="body" idx="4294967295"/>
          </p:nvPr>
        </p:nvSpPr>
        <p:spPr>
          <a:xfrm>
            <a:off x="854075" y="1092200"/>
            <a:ext cx="7154863" cy="1571625"/>
          </a:xfrm>
        </p:spPr>
        <p:txBody>
          <a:bodyPr/>
          <a:lstStyle/>
          <a:p>
            <a:r>
              <a:rPr lang="en-US" altLang="en-US"/>
              <a:t>Cloud computing environments composed of traditional OSes, plus VMMs, plus cloud management tools</a:t>
            </a:r>
          </a:p>
          <a:p>
            <a:pPr lvl="1"/>
            <a:r>
              <a:rPr lang="en-US" altLang="en-US"/>
              <a:t>Internet connectivity requires security like firewalls</a:t>
            </a:r>
            <a:endParaRPr lang="en-US" altLang="en-US" sz="800"/>
          </a:p>
          <a:p>
            <a:pPr lvl="1"/>
            <a:r>
              <a:rPr lang="en-US" altLang="en-US"/>
              <a:t>Load balancers spread traffic across multiple applications</a:t>
            </a:r>
          </a:p>
        </p:txBody>
      </p:sp>
      <p:pic>
        <p:nvPicPr>
          <p:cNvPr id="58372"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1058863" y="73025"/>
            <a:ext cx="8229600" cy="576263"/>
          </a:xfrm>
        </p:spPr>
        <p:txBody>
          <a:bodyPr/>
          <a:lstStyle/>
          <a:p>
            <a:r>
              <a:rPr lang="en-US" altLang="en-US" sz="2000"/>
              <a:t>Computing Environments – Real-Time Embedded Systems</a:t>
            </a:r>
          </a:p>
        </p:txBody>
      </p:sp>
      <p:sp>
        <p:nvSpPr>
          <p:cNvPr id="59395" name="Content Placeholder 2"/>
          <p:cNvSpPr>
            <a:spLocks noGrp="1"/>
          </p:cNvSpPr>
          <p:nvPr>
            <p:ph idx="4294967295"/>
          </p:nvPr>
        </p:nvSpPr>
        <p:spPr>
          <a:xfrm>
            <a:off x="854075" y="1154113"/>
            <a:ext cx="7245350" cy="4530725"/>
          </a:xfrm>
        </p:spPr>
        <p:txBody>
          <a:bodyPr/>
          <a:lstStyle/>
          <a:p>
            <a:r>
              <a:rPr lang="en-US" altLang="en-US" dirty="0"/>
              <a:t>Real-time embedded systems most prevalent form of computers</a:t>
            </a:r>
          </a:p>
          <a:p>
            <a:pPr lvl="1"/>
            <a:r>
              <a:rPr lang="en-US" altLang="en-US" dirty="0"/>
              <a:t>Vary considerably, special purpose, limited purpose OS,    </a:t>
            </a:r>
            <a:r>
              <a:rPr lang="en-US" altLang="en-US" b="1" dirty="0">
                <a:solidFill>
                  <a:srgbClr val="3366FF"/>
                </a:solidFill>
              </a:rPr>
              <a:t>real-time OS</a:t>
            </a:r>
          </a:p>
          <a:p>
            <a:pPr lvl="1"/>
            <a:r>
              <a:rPr lang="en-US" altLang="en-US" dirty="0"/>
              <a:t>Use expanding</a:t>
            </a:r>
          </a:p>
          <a:p>
            <a:r>
              <a:rPr lang="en-US" altLang="en-US" dirty="0"/>
              <a:t>Many other special computing environments as well</a:t>
            </a:r>
          </a:p>
          <a:p>
            <a:pPr lvl="1"/>
            <a:r>
              <a:rPr lang="en-US" altLang="en-US" dirty="0"/>
              <a:t>Some have OSes, some perform tasks without an OS (e.g., ASICs)</a:t>
            </a:r>
          </a:p>
          <a:p>
            <a:r>
              <a:rPr lang="en-US" altLang="en-US" dirty="0"/>
              <a:t>Real-time OS has well-defined fixed time constraints</a:t>
            </a:r>
          </a:p>
          <a:p>
            <a:pPr lvl="1"/>
            <a:r>
              <a:rPr lang="en-US" altLang="en-US" dirty="0"/>
              <a:t>Processing </a:t>
            </a:r>
            <a:r>
              <a:rPr lang="en-US" altLang="en-US" b="1" i="1" dirty="0"/>
              <a:t>must</a:t>
            </a:r>
            <a:r>
              <a:rPr lang="en-US" altLang="en-US" dirty="0"/>
              <a:t> be done within constraint</a:t>
            </a:r>
          </a:p>
          <a:p>
            <a:pPr lvl="2"/>
            <a:r>
              <a:rPr lang="en-US" altLang="en-US" dirty="0"/>
              <a:t>Consider: variable cruise control, collision avoidance</a:t>
            </a:r>
          </a:p>
          <a:p>
            <a:pPr lvl="1"/>
            <a:endParaRPr lang="en-US" altLang="en-US" dirty="0"/>
          </a:p>
        </p:txBody>
      </p:sp>
      <p:sp>
        <p:nvSpPr>
          <p:cNvPr id="2" name="TextBox 1"/>
          <p:cNvSpPr txBox="1"/>
          <p:nvPr/>
        </p:nvSpPr>
        <p:spPr>
          <a:xfrm>
            <a:off x="1310185" y="5684838"/>
            <a:ext cx="5513696" cy="307777"/>
          </a:xfrm>
          <a:prstGeom prst="rect">
            <a:avLst/>
          </a:prstGeom>
          <a:noFill/>
          <a:ln>
            <a:solidFill>
              <a:srgbClr val="FF0000"/>
            </a:solidFill>
          </a:ln>
        </p:spPr>
        <p:txBody>
          <a:bodyPr wrap="square" rtlCol="0">
            <a:spAutoFit/>
          </a:bodyPr>
          <a:lstStyle/>
          <a:p>
            <a:pPr algn="ctr"/>
            <a:r>
              <a:rPr lang="en-US" sz="1400" b="1" dirty="0">
                <a:solidFill>
                  <a:srgbClr val="FF0000"/>
                </a:solidFill>
              </a:rPr>
              <a:t>A</a:t>
            </a:r>
            <a:r>
              <a:rPr lang="en-US" sz="1400" dirty="0">
                <a:solidFill>
                  <a:srgbClr val="FF0000"/>
                </a:solidFill>
              </a:rPr>
              <a:t>pplication </a:t>
            </a:r>
            <a:r>
              <a:rPr lang="en-US" sz="1400" b="1" dirty="0">
                <a:solidFill>
                  <a:srgbClr val="FF0000"/>
                </a:solidFill>
              </a:rPr>
              <a:t>S</a:t>
            </a:r>
            <a:r>
              <a:rPr lang="en-US" sz="1400" dirty="0">
                <a:solidFill>
                  <a:srgbClr val="FF0000"/>
                </a:solidFill>
              </a:rPr>
              <a:t>pecific </a:t>
            </a:r>
            <a:r>
              <a:rPr lang="en-US" sz="1400" b="1" dirty="0">
                <a:solidFill>
                  <a:srgbClr val="FF0000"/>
                </a:solidFill>
              </a:rPr>
              <a:t>I</a:t>
            </a:r>
            <a:r>
              <a:rPr lang="en-US" sz="1400" dirty="0">
                <a:solidFill>
                  <a:srgbClr val="FF0000"/>
                </a:solidFill>
              </a:rPr>
              <a:t>ntegrated </a:t>
            </a:r>
            <a:r>
              <a:rPr lang="en-US" sz="1400" b="1" dirty="0">
                <a:solidFill>
                  <a:srgbClr val="FF0000"/>
                </a:solidFill>
              </a:rPr>
              <a:t>C</a:t>
            </a:r>
            <a:r>
              <a:rPr lang="en-US" sz="1400" dirty="0">
                <a:solidFill>
                  <a:srgbClr val="FF0000"/>
                </a:solidFill>
              </a:rPr>
              <a:t>ircuits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982663" y="127000"/>
            <a:ext cx="7704137" cy="576263"/>
          </a:xfrm>
        </p:spPr>
        <p:txBody>
          <a:bodyPr/>
          <a:lstStyle/>
          <a:p>
            <a:r>
              <a:rPr lang="en-US" altLang="en-US" sz="2800"/>
              <a:t>Open-Source Operating Systems</a:t>
            </a:r>
          </a:p>
        </p:txBody>
      </p:sp>
      <p:sp>
        <p:nvSpPr>
          <p:cNvPr id="60419" name="Content Placeholder 2"/>
          <p:cNvSpPr>
            <a:spLocks noGrp="1"/>
          </p:cNvSpPr>
          <p:nvPr>
            <p:ph idx="4294967295"/>
          </p:nvPr>
        </p:nvSpPr>
        <p:spPr>
          <a:xfrm>
            <a:off x="806450" y="1233488"/>
            <a:ext cx="7186613" cy="4530725"/>
          </a:xfrm>
        </p:spPr>
        <p:txBody>
          <a:bodyPr/>
          <a:lstStyle/>
          <a:p>
            <a:r>
              <a:rPr lang="en-US" altLang="en-US"/>
              <a:t>Operating systems made available in source-code format rather than just binary </a:t>
            </a:r>
            <a:r>
              <a:rPr lang="en-US" altLang="en-US" b="1">
                <a:solidFill>
                  <a:srgbClr val="3366FF"/>
                </a:solidFill>
              </a:rPr>
              <a:t>closed-source</a:t>
            </a:r>
            <a:endParaRPr lang="en-US" altLang="en-US" sz="800" b="1">
              <a:solidFill>
                <a:srgbClr val="3366FF"/>
              </a:solidFill>
            </a:endParaRPr>
          </a:p>
          <a:p>
            <a:r>
              <a:rPr lang="en-US" altLang="en-US"/>
              <a:t>Counter to the </a:t>
            </a:r>
            <a:r>
              <a:rPr lang="en-US" altLang="en-US" b="1">
                <a:solidFill>
                  <a:srgbClr val="3366FF"/>
                </a:solidFill>
              </a:rPr>
              <a:t>copy protection</a:t>
            </a:r>
            <a:r>
              <a:rPr lang="en-US" altLang="en-US">
                <a:solidFill>
                  <a:srgbClr val="3366FF"/>
                </a:solidFill>
              </a:rPr>
              <a:t> </a:t>
            </a:r>
            <a:r>
              <a:rPr lang="en-US" altLang="en-US">
                <a:solidFill>
                  <a:srgbClr val="000000"/>
                </a:solidFill>
              </a:rPr>
              <a:t>and </a:t>
            </a:r>
            <a:r>
              <a:rPr lang="en-US" altLang="en-US" b="1">
                <a:solidFill>
                  <a:srgbClr val="3366FF"/>
                </a:solidFill>
              </a:rPr>
              <a:t>Digital Rights Management (DRM)</a:t>
            </a:r>
            <a:r>
              <a:rPr lang="en-US" altLang="en-US">
                <a:solidFill>
                  <a:srgbClr val="3366FF"/>
                </a:solidFill>
              </a:rPr>
              <a:t> </a:t>
            </a:r>
            <a:r>
              <a:rPr lang="en-US" altLang="en-US">
                <a:solidFill>
                  <a:srgbClr val="000000"/>
                </a:solidFill>
              </a:rPr>
              <a:t>movement</a:t>
            </a:r>
            <a:endParaRPr lang="en-US" altLang="en-US" sz="800">
              <a:solidFill>
                <a:srgbClr val="000000"/>
              </a:solidFill>
            </a:endParaRPr>
          </a:p>
          <a:p>
            <a:r>
              <a:rPr lang="en-US" altLang="en-US">
                <a:solidFill>
                  <a:srgbClr val="000000"/>
                </a:solidFill>
              </a:rPr>
              <a:t>Started by </a:t>
            </a:r>
            <a:r>
              <a:rPr lang="en-US" altLang="en-US" b="1">
                <a:solidFill>
                  <a:srgbClr val="3366FF"/>
                </a:solidFill>
              </a:rPr>
              <a:t>Free Software Foundation (FSF)</a:t>
            </a:r>
            <a:r>
              <a:rPr lang="en-US" altLang="en-US">
                <a:solidFill>
                  <a:srgbClr val="000000"/>
                </a:solidFill>
              </a:rPr>
              <a:t>, which has </a:t>
            </a:r>
            <a:r>
              <a:rPr lang="ja-JP" altLang="en-US">
                <a:solidFill>
                  <a:srgbClr val="000000"/>
                </a:solidFill>
              </a:rPr>
              <a:t>“</a:t>
            </a:r>
            <a:r>
              <a:rPr lang="en-US" altLang="ja-JP">
                <a:solidFill>
                  <a:srgbClr val="000000"/>
                </a:solidFill>
              </a:rPr>
              <a:t>copyleft</a:t>
            </a:r>
            <a:r>
              <a:rPr lang="ja-JP" altLang="en-US">
                <a:solidFill>
                  <a:srgbClr val="000000"/>
                </a:solidFill>
              </a:rPr>
              <a:t>”</a:t>
            </a:r>
            <a:r>
              <a:rPr lang="en-US" altLang="ja-JP">
                <a:solidFill>
                  <a:srgbClr val="000000"/>
                </a:solidFill>
              </a:rPr>
              <a:t> </a:t>
            </a:r>
            <a:r>
              <a:rPr lang="en-US" altLang="ja-JP" b="1">
                <a:solidFill>
                  <a:srgbClr val="3366FF"/>
                </a:solidFill>
              </a:rPr>
              <a:t>GNU Public License (GPL)</a:t>
            </a:r>
            <a:endParaRPr lang="en-US" altLang="en-US" sz="800" b="1">
              <a:solidFill>
                <a:srgbClr val="3366FF"/>
              </a:solidFill>
            </a:endParaRPr>
          </a:p>
          <a:p>
            <a:r>
              <a:rPr lang="en-US" altLang="en-US">
                <a:solidFill>
                  <a:srgbClr val="000000"/>
                </a:solidFill>
              </a:rPr>
              <a:t>Examples include </a:t>
            </a:r>
            <a:r>
              <a:rPr lang="en-US" altLang="en-US" b="1">
                <a:solidFill>
                  <a:srgbClr val="3366FF"/>
                </a:solidFill>
              </a:rPr>
              <a:t>GNU/Linux</a:t>
            </a:r>
            <a:r>
              <a:rPr lang="en-US" altLang="en-US"/>
              <a:t> and </a:t>
            </a:r>
            <a:r>
              <a:rPr lang="en-US" altLang="en-US" b="1">
                <a:solidFill>
                  <a:srgbClr val="3366FF"/>
                </a:solidFill>
              </a:rPr>
              <a:t>BSD UNIX</a:t>
            </a:r>
            <a:r>
              <a:rPr lang="en-US" altLang="en-US">
                <a:solidFill>
                  <a:srgbClr val="3366FF"/>
                </a:solidFill>
              </a:rPr>
              <a:t> </a:t>
            </a:r>
            <a:r>
              <a:rPr lang="en-US" altLang="en-US">
                <a:solidFill>
                  <a:srgbClr val="000000"/>
                </a:solidFill>
              </a:rPr>
              <a:t>(including core of </a:t>
            </a:r>
            <a:r>
              <a:rPr lang="en-US" altLang="en-US" b="1">
                <a:solidFill>
                  <a:srgbClr val="3366FF"/>
                </a:solidFill>
              </a:rPr>
              <a:t>Mac OS X</a:t>
            </a:r>
            <a:r>
              <a:rPr lang="en-US" altLang="en-US">
                <a:solidFill>
                  <a:srgbClr val="000000"/>
                </a:solidFill>
              </a:rPr>
              <a:t>), and many more</a:t>
            </a:r>
          </a:p>
          <a:p>
            <a:r>
              <a:rPr lang="en-US" altLang="en-US">
                <a:solidFill>
                  <a:srgbClr val="000000"/>
                </a:solidFill>
              </a:rPr>
              <a:t>Can use VMM like VMware Player (Free on Windows), Virtualbox (open source and free on many platforms - </a:t>
            </a:r>
            <a:r>
              <a:rPr lang="en-US" altLang="en-US"/>
              <a:t>http://www.virtualbox.com) </a:t>
            </a:r>
          </a:p>
          <a:p>
            <a:pPr lvl="1"/>
            <a:r>
              <a:rPr lang="en-US" altLang="en-US">
                <a:solidFill>
                  <a:srgbClr val="000000"/>
                </a:solidFill>
              </a:rPr>
              <a:t>Use to run guest operating systems for exploration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61666" y="137478"/>
            <a:ext cx="8229600" cy="576262"/>
          </a:xfrm>
        </p:spPr>
        <p:txBody>
          <a:bodyPr/>
          <a:lstStyle/>
          <a:p>
            <a:pPr eaLnBrk="1" hangingPunct="1"/>
            <a:r>
              <a:rPr lang="en-US" altLang="en-US" sz="2800" dirty="0"/>
              <a:t>Operating System Task List</a:t>
            </a:r>
          </a:p>
        </p:txBody>
      </p:sp>
      <p:sp>
        <p:nvSpPr>
          <p:cNvPr id="2" name="TextBox 1"/>
          <p:cNvSpPr txBox="1"/>
          <p:nvPr/>
        </p:nvSpPr>
        <p:spPr>
          <a:xfrm>
            <a:off x="641445" y="1214651"/>
            <a:ext cx="7670042" cy="2890022"/>
          </a:xfrm>
          <a:prstGeom prst="rect">
            <a:avLst/>
          </a:prstGeom>
          <a:noFill/>
        </p:spPr>
        <p:txBody>
          <a:bodyPr wrap="square" rtlCol="0">
            <a:spAutoFit/>
          </a:bodyPr>
          <a:lstStyle/>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Provide the environment in which programs are executed</a:t>
            </a:r>
          </a:p>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Optimize computer resources by supporting multiprogramming and multitasking</a:t>
            </a:r>
          </a:p>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Limit the ability of concurrently running jobs to affect one another</a:t>
            </a:r>
          </a:p>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Ensure reasonable response time. </a:t>
            </a:r>
          </a:p>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Protect computer </a:t>
            </a:r>
            <a:r>
              <a:rPr kumimoji="1" lang="en-US" dirty="0" smtClean="0">
                <a:latin typeface="+mn-lt"/>
                <a:cs typeface="ＭＳ Ｐゴシック" charset="-128"/>
              </a:rPr>
              <a:t>resources </a:t>
            </a:r>
            <a:r>
              <a:rPr kumimoji="1" lang="en-US" dirty="0">
                <a:latin typeface="+mn-lt"/>
                <a:cs typeface="ＭＳ Ｐゴシック" charset="-128"/>
              </a:rPr>
              <a:t>from inappropriate use.</a:t>
            </a:r>
          </a:p>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Provide mechanisms for job synchronization and communication</a:t>
            </a:r>
          </a:p>
          <a:p>
            <a:pPr marL="342900" indent="-342900">
              <a:spcBef>
                <a:spcPct val="35000"/>
              </a:spcBef>
              <a:buClr>
                <a:srgbClr val="993300"/>
              </a:buClr>
              <a:buSzPct val="90000"/>
              <a:buFont typeface="Wingdings" panose="05000000000000000000" pitchFamily="2" charset="2"/>
              <a:buChar char="q"/>
            </a:pPr>
            <a:r>
              <a:rPr kumimoji="1" lang="en-US" dirty="0">
                <a:latin typeface="+mn-lt"/>
                <a:cs typeface="ＭＳ Ｐゴシック" charset="-128"/>
              </a:rPr>
              <a:t>Prevent job deadlock</a:t>
            </a:r>
          </a:p>
        </p:txBody>
      </p:sp>
    </p:spTree>
    <p:extLst>
      <p:ext uri="{BB962C8B-B14F-4D97-AF65-F5344CB8AC3E}">
        <p14:creationId xmlns:p14="http://schemas.microsoft.com/office/powerpoint/2010/main" val="273837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182563"/>
            <a:ext cx="7645400" cy="576262"/>
          </a:xfrm>
        </p:spPr>
        <p:txBody>
          <a:bodyPr/>
          <a:lstStyle/>
          <a:p>
            <a:pPr eaLnBrk="1" hangingPunct="1"/>
            <a:r>
              <a:rPr lang="en-US" altLang="en-US"/>
              <a:t>Computer System Structure</a:t>
            </a:r>
          </a:p>
        </p:txBody>
      </p:sp>
      <p:sp>
        <p:nvSpPr>
          <p:cNvPr id="7171" name="Rectangle 3"/>
          <p:cNvSpPr>
            <a:spLocks noGrp="1" noChangeArrowheads="1"/>
          </p:cNvSpPr>
          <p:nvPr>
            <p:ph type="body" idx="4294967295"/>
          </p:nvPr>
        </p:nvSpPr>
        <p:spPr>
          <a:xfrm>
            <a:off x="890588" y="1204913"/>
            <a:ext cx="7351712" cy="4483100"/>
          </a:xfrm>
        </p:spPr>
        <p:txBody>
          <a:bodyPr/>
          <a:lstStyle/>
          <a:p>
            <a:pPr>
              <a:buFont typeface="Wingdings" panose="05000000000000000000" pitchFamily="2" charset="2"/>
              <a:buChar char="q"/>
            </a:pPr>
            <a:r>
              <a:rPr lang="en-US" altLang="en-US" dirty="0"/>
              <a:t>Computer system can be divided into four components:</a:t>
            </a:r>
          </a:p>
          <a:p>
            <a:pPr lvl="1">
              <a:buFont typeface="Wingdings" panose="05000000000000000000" pitchFamily="2" charset="2"/>
              <a:buChar char="q"/>
            </a:pPr>
            <a:r>
              <a:rPr lang="en-US" altLang="en-US" b="1" dirty="0"/>
              <a:t>Hardware</a:t>
            </a:r>
            <a:r>
              <a:rPr lang="en-US" altLang="en-US" dirty="0"/>
              <a:t> – provides basic computing resources</a:t>
            </a:r>
          </a:p>
          <a:p>
            <a:pPr lvl="2">
              <a:buFont typeface="Wingdings" panose="05000000000000000000" pitchFamily="2" charset="2"/>
              <a:buChar char="q"/>
            </a:pPr>
            <a:r>
              <a:rPr lang="en-US" altLang="en-US" dirty="0"/>
              <a:t>CPU, memory, I/O devices</a:t>
            </a:r>
          </a:p>
          <a:p>
            <a:pPr lvl="1">
              <a:buFont typeface="Wingdings" panose="05000000000000000000" pitchFamily="2" charset="2"/>
              <a:buChar char="q"/>
            </a:pPr>
            <a:r>
              <a:rPr lang="en-US" altLang="en-US" dirty="0"/>
              <a:t>Operating system</a:t>
            </a:r>
          </a:p>
          <a:p>
            <a:pPr lvl="2">
              <a:buFont typeface="Wingdings" panose="05000000000000000000" pitchFamily="2" charset="2"/>
              <a:buChar char="q"/>
            </a:pPr>
            <a:r>
              <a:rPr lang="en-US" altLang="en-US" dirty="0"/>
              <a:t>Controls and coordinates use of hardware among various applications and users</a:t>
            </a:r>
          </a:p>
          <a:p>
            <a:pPr lvl="1">
              <a:buFont typeface="Wingdings" panose="05000000000000000000" pitchFamily="2" charset="2"/>
              <a:buChar char="q"/>
            </a:pPr>
            <a:r>
              <a:rPr lang="en-US" altLang="en-US" b="1" dirty="0"/>
              <a:t>Application programs </a:t>
            </a:r>
            <a:r>
              <a:rPr lang="en-US" altLang="en-US" dirty="0"/>
              <a:t>– define the ways in which the system resources are used to solve the computing problems of the users</a:t>
            </a:r>
          </a:p>
          <a:p>
            <a:pPr lvl="2">
              <a:buFont typeface="Wingdings" panose="05000000000000000000" pitchFamily="2" charset="2"/>
              <a:buChar char="q"/>
            </a:pPr>
            <a:r>
              <a:rPr lang="en-US" altLang="en-US" dirty="0"/>
              <a:t>Word processors, compilers, web browsers, database systems, video games</a:t>
            </a:r>
          </a:p>
          <a:p>
            <a:pPr lvl="1">
              <a:buFont typeface="Wingdings" panose="05000000000000000000" pitchFamily="2" charset="2"/>
              <a:buChar char="q"/>
            </a:pPr>
            <a:r>
              <a:rPr lang="en-US" altLang="en-US" b="1" dirty="0"/>
              <a:t>Users</a:t>
            </a:r>
          </a:p>
          <a:p>
            <a:pPr lvl="2">
              <a:buFont typeface="Wingdings" panose="05000000000000000000" pitchFamily="2" charset="2"/>
              <a:buChar char="q"/>
            </a:pPr>
            <a:r>
              <a:rPr lang="en-US" altLang="en-US" dirty="0"/>
              <a:t>People, machines, other computers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44550" y="120650"/>
            <a:ext cx="8229600" cy="576263"/>
          </a:xfrm>
        </p:spPr>
        <p:txBody>
          <a:bodyPr/>
          <a:lstStyle/>
          <a:p>
            <a:pPr eaLnBrk="1" hangingPunct="1"/>
            <a:r>
              <a:rPr lang="en-US" altLang="en-US" sz="2800"/>
              <a:t>Four Components of a Computer System</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533525"/>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28379</TotalTime>
  <Words>4405</Words>
  <Application>Microsoft Office PowerPoint</Application>
  <PresentationFormat>On-screen Show (4:3)</PresentationFormat>
  <Paragraphs>539</Paragraphs>
  <Slides>65</Slides>
  <Notes>54</Notes>
  <HiddenSlides>21</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os-8</vt:lpstr>
      <vt:lpstr>Chapter 1:  Introduction</vt:lpstr>
      <vt:lpstr>Chapter 1: Introduction</vt:lpstr>
      <vt:lpstr>Objectives</vt:lpstr>
      <vt:lpstr>What is an Operating System?</vt:lpstr>
      <vt:lpstr>What is an Operating System?</vt:lpstr>
      <vt:lpstr>What Operating Systems Do</vt:lpstr>
      <vt:lpstr>Operating System Task List</vt:lpstr>
      <vt:lpstr>Computer System Structure</vt:lpstr>
      <vt:lpstr>Four Components of a Computer System</vt:lpstr>
      <vt:lpstr>Four Components of a Computer System</vt:lpstr>
      <vt:lpstr>An Operating System as a Market Barrier?</vt:lpstr>
      <vt:lpstr>Operating System Definition</vt:lpstr>
      <vt:lpstr>Operating System Definition (Cont.)</vt:lpstr>
      <vt:lpstr>Computer System Organization</vt:lpstr>
      <vt:lpstr>Computer Startup</vt:lpstr>
      <vt:lpstr>Storage Definitions and Notation Review</vt:lpstr>
      <vt:lpstr>Storage Structure</vt:lpstr>
      <vt:lpstr>Storage Hierarchy</vt:lpstr>
      <vt:lpstr>Von Neumann Architecture </vt:lpstr>
      <vt:lpstr>Storage-Device Hierarchy</vt:lpstr>
      <vt:lpstr>Storage-Device Hierarchy</vt:lpstr>
      <vt:lpstr>Caching</vt:lpstr>
      <vt:lpstr>Software/Hardware/OS Interaction</vt:lpstr>
      <vt:lpstr>Computer System Operation</vt:lpstr>
      <vt:lpstr>Storage Definitions and Notation Review</vt:lpstr>
      <vt:lpstr>Direct Memory Access Structure</vt:lpstr>
      <vt:lpstr>Direct Memory Access Structure</vt:lpstr>
      <vt:lpstr>Computer System Architecture</vt:lpstr>
      <vt:lpstr>Symmetric Multiprocessing Architecture</vt:lpstr>
      <vt:lpstr>Symmetric Multiprocessing Architecture</vt:lpstr>
      <vt:lpstr>Multiprocessor Types</vt:lpstr>
      <vt:lpstr>Blade Servers</vt:lpstr>
      <vt:lpstr>Clustered Systems</vt:lpstr>
      <vt:lpstr>Clustered Systems</vt:lpstr>
      <vt:lpstr>Clustered Systems</vt:lpstr>
      <vt:lpstr>Operating System Structure</vt:lpstr>
      <vt:lpstr>Operating System Task List</vt:lpstr>
      <vt:lpstr>Operating-System Operations</vt:lpstr>
      <vt:lpstr>Operating-System Operations (cont.)</vt:lpstr>
      <vt:lpstr>Process Management</vt:lpstr>
      <vt:lpstr>Process Management Activities</vt:lpstr>
      <vt:lpstr>Memory Management</vt:lpstr>
      <vt:lpstr>Storage Management</vt:lpstr>
      <vt:lpstr>Mass-Storage Management</vt:lpstr>
      <vt:lpstr>Performance of Various Levels of Storage</vt:lpstr>
      <vt:lpstr>Caching</vt:lpstr>
      <vt:lpstr>Migration of data “A” from Disk to Register</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End of Chapter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jdoe</cp:lastModifiedBy>
  <cp:revision>243</cp:revision>
  <cp:lastPrinted>2001-06-14T13:58:17Z</cp:lastPrinted>
  <dcterms:created xsi:type="dcterms:W3CDTF">2011-01-13T23:43:38Z</dcterms:created>
  <dcterms:modified xsi:type="dcterms:W3CDTF">2018-01-30T23:12:39Z</dcterms:modified>
</cp:coreProperties>
</file>