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7"/>
  </p:notesMasterIdLst>
  <p:handoutMasterIdLst>
    <p:handoutMasterId r:id="rId48"/>
  </p:handoutMasterIdLst>
  <p:sldIdLst>
    <p:sldId id="331" r:id="rId2"/>
    <p:sldId id="332" r:id="rId3"/>
    <p:sldId id="333" r:id="rId4"/>
    <p:sldId id="335" r:id="rId5"/>
    <p:sldId id="334" r:id="rId6"/>
    <p:sldId id="336" r:id="rId7"/>
    <p:sldId id="337" r:id="rId8"/>
    <p:sldId id="338" r:id="rId9"/>
    <p:sldId id="339" r:id="rId10"/>
    <p:sldId id="340" r:id="rId11"/>
    <p:sldId id="341" r:id="rId12"/>
    <p:sldId id="394" r:id="rId13"/>
    <p:sldId id="342" r:id="rId14"/>
    <p:sldId id="343" r:id="rId15"/>
    <p:sldId id="344" r:id="rId16"/>
    <p:sldId id="345" r:id="rId17"/>
    <p:sldId id="346" r:id="rId18"/>
    <p:sldId id="347" r:id="rId19"/>
    <p:sldId id="374" r:id="rId20"/>
    <p:sldId id="348" r:id="rId21"/>
    <p:sldId id="349" r:id="rId22"/>
    <p:sldId id="350" r:id="rId23"/>
    <p:sldId id="352" r:id="rId24"/>
    <p:sldId id="353" r:id="rId25"/>
    <p:sldId id="354" r:id="rId26"/>
    <p:sldId id="355" r:id="rId27"/>
    <p:sldId id="356" r:id="rId28"/>
    <p:sldId id="375" r:id="rId29"/>
    <p:sldId id="376" r:id="rId30"/>
    <p:sldId id="377" r:id="rId31"/>
    <p:sldId id="391" r:id="rId32"/>
    <p:sldId id="378" r:id="rId33"/>
    <p:sldId id="392" r:id="rId34"/>
    <p:sldId id="380" r:id="rId35"/>
    <p:sldId id="381" r:id="rId36"/>
    <p:sldId id="382" r:id="rId37"/>
    <p:sldId id="383" r:id="rId38"/>
    <p:sldId id="384" r:id="rId39"/>
    <p:sldId id="385" r:id="rId40"/>
    <p:sldId id="386" r:id="rId41"/>
    <p:sldId id="387" r:id="rId42"/>
    <p:sldId id="388" r:id="rId43"/>
    <p:sldId id="393" r:id="rId44"/>
    <p:sldId id="389" r:id="rId45"/>
    <p:sldId id="390" r:id="rId46"/>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xmlns="">
        <p15:guide id="1" orient="horz" pos="816">
          <p15:clr>
            <a:srgbClr val="A4A3A4"/>
          </p15:clr>
        </p15:guide>
        <p15:guide id="2" pos="4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FF0000"/>
    <a:srgbClr val="CCE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71" autoAdjust="0"/>
    <p:restoredTop sz="94660"/>
  </p:normalViewPr>
  <p:slideViewPr>
    <p:cSldViewPr snapToGrid="0">
      <p:cViewPr varScale="1">
        <p:scale>
          <a:sx n="89" d="100"/>
          <a:sy n="89" d="100"/>
        </p:scale>
        <p:origin x="-114" y="-438"/>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defTabSz="883169">
              <a:defRPr sz="1100">
                <a:latin typeface="Helvetica" charset="0"/>
                <a:ea typeface="ＭＳ Ｐゴシック" charset="-128"/>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algn="r" defTabSz="883169">
              <a:defRPr sz="1100">
                <a:latin typeface="Helvetica" charset="0"/>
                <a:ea typeface="ＭＳ Ｐゴシック" charset="-128"/>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defTabSz="883169">
              <a:defRPr sz="1100">
                <a:latin typeface="Helvetica" charset="0"/>
                <a:ea typeface="ＭＳ Ｐゴシック" charset="-128"/>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algn="r" defTabSz="882650">
              <a:defRPr sz="1100">
                <a:latin typeface="Helvetica" panose="020B0604020202020204" pitchFamily="34" charset="0"/>
              </a:defRPr>
            </a:lvl1pPr>
          </a:lstStyle>
          <a:p>
            <a:fld id="{2839D99F-9C64-4811-B0D8-90EBECF19212}" type="slidenum">
              <a:rPr lang="en-US" altLang="en-US"/>
              <a:pPr/>
              <a:t>‹#›</a:t>
            </a:fld>
            <a:endParaRPr lang="en-US" altLang="en-US"/>
          </a:p>
        </p:txBody>
      </p:sp>
    </p:spTree>
    <p:extLst>
      <p:ext uri="{BB962C8B-B14F-4D97-AF65-F5344CB8AC3E}">
        <p14:creationId xmlns:p14="http://schemas.microsoft.com/office/powerpoint/2010/main" val="26455528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defTabSz="931168">
              <a:defRPr sz="12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algn="r" defTabSz="931168">
              <a:defRPr sz="1200">
                <a:latin typeface="Times New Roman" charset="0"/>
                <a:ea typeface="ＭＳ Ｐゴシック" charset="-128"/>
                <a:cs typeface="ＭＳ Ｐゴシック" charset="-128"/>
              </a:defRPr>
            </a:lvl1pPr>
          </a:lstStyle>
          <a:p>
            <a:pPr>
              <a:defRPr/>
            </a:pPr>
            <a:endParaRPr lang="en-US"/>
          </a:p>
        </p:txBody>
      </p:sp>
      <p:sp>
        <p:nvSpPr>
          <p:cNvPr id="48132" name="Rectangle 4"/>
          <p:cNvSpPr>
            <a:spLocks noGrp="1" noRot="1" noChangeAspect="1" noChangeArrowheads="1" noTextEdit="1"/>
          </p:cNvSpPr>
          <p:nvPr>
            <p:ph type="sldImg" idx="2"/>
          </p:nvPr>
        </p:nvSpPr>
        <p:spPr bwMode="auto">
          <a:xfrm>
            <a:off x="1181100" y="698500"/>
            <a:ext cx="4649788"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defTabSz="931168">
              <a:defRPr sz="12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algn="r" defTabSz="930275">
              <a:defRPr sz="1200">
                <a:latin typeface="Times New Roman" panose="02020603050405020304" pitchFamily="18" charset="0"/>
              </a:defRPr>
            </a:lvl1pPr>
          </a:lstStyle>
          <a:p>
            <a:fld id="{A0DE632F-16C1-4829-92F3-BA26351DFE2E}" type="slidenum">
              <a:rPr lang="en-US" altLang="en-US"/>
              <a:pPr/>
              <a:t>‹#›</a:t>
            </a:fld>
            <a:endParaRPr lang="en-US" altLang="en-US"/>
          </a:p>
        </p:txBody>
      </p:sp>
    </p:spTree>
    <p:extLst>
      <p:ext uri="{BB962C8B-B14F-4D97-AF65-F5344CB8AC3E}">
        <p14:creationId xmlns:p14="http://schemas.microsoft.com/office/powerpoint/2010/main" val="1072327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54BCE09-E296-4CDC-9FC8-D2FCFEA006F6}"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8619D63-9BA8-4E6D-9D02-813DC3D502CD}" type="slidenum">
              <a:rPr lang="en-US" altLang="en-US">
                <a:latin typeface="Times New Roman" panose="02020603050405020304" pitchFamily="18" charset="0"/>
              </a:rPr>
              <a:pPr/>
              <a:t>17</a:t>
            </a:fld>
            <a:endParaRPr lang="en-US" altLang="en-US">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A36E0ED-0484-4EFD-A26F-67955E4DB11B}" type="slidenum">
              <a:rPr lang="en-US" altLang="en-US">
                <a:latin typeface="Times New Roman" panose="02020603050405020304" pitchFamily="18" charset="0"/>
              </a:rPr>
              <a:pPr/>
              <a:t>18</a:t>
            </a:fld>
            <a:endParaRPr lang="en-US" altLang="en-US">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289DFC3-2750-4002-A9A2-1C583BA3EF74}" type="slidenum">
              <a:rPr lang="en-US" altLang="en-US">
                <a:latin typeface="Times New Roman" panose="02020603050405020304" pitchFamily="18" charset="0"/>
              </a:rPr>
              <a:pPr/>
              <a:t>19</a:t>
            </a:fld>
            <a:endParaRPr lang="en-US" altLang="en-US">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429953E-2441-4FCF-B742-9B44DB62FCF6}" type="slidenum">
              <a:rPr lang="en-US" altLang="en-US">
                <a:latin typeface="Times New Roman" panose="02020603050405020304" pitchFamily="18" charset="0"/>
              </a:rPr>
              <a:pPr/>
              <a:t>20</a:t>
            </a:fld>
            <a:endParaRPr lang="en-US" altLang="en-US">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71FCAB9-6FAD-40B6-AB34-1B3E90E38F13}" type="slidenum">
              <a:rPr lang="en-US" altLang="en-US">
                <a:latin typeface="Times New Roman" panose="02020603050405020304" pitchFamily="18" charset="0"/>
              </a:rPr>
              <a:pPr/>
              <a:t>21</a:t>
            </a:fld>
            <a:endParaRPr lang="en-US" altLang="en-US">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F3567D5-960F-4FF0-9FE2-EFDF92653277}" type="slidenum">
              <a:rPr lang="en-US" altLang="en-US">
                <a:latin typeface="Times New Roman" panose="02020603050405020304" pitchFamily="18" charset="0"/>
              </a:rPr>
              <a:pPr/>
              <a:t>22</a:t>
            </a:fld>
            <a:endParaRPr lang="en-US" altLang="en-US">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275BAC8-18F0-49DA-B618-A3D3C2872F04}" type="slidenum">
              <a:rPr lang="en-US" altLang="en-US">
                <a:latin typeface="Times New Roman" panose="02020603050405020304" pitchFamily="18" charset="0"/>
              </a:rPr>
              <a:pPr/>
              <a:t>23</a:t>
            </a:fld>
            <a:endParaRPr lang="en-US" altLang="en-US">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A251BFF-C770-47D9-B43C-548A1455EC84}" type="slidenum">
              <a:rPr lang="en-US" altLang="en-US">
                <a:latin typeface="Times New Roman" panose="02020603050405020304" pitchFamily="18" charset="0"/>
              </a:rPr>
              <a:pPr/>
              <a:t>24</a:t>
            </a:fld>
            <a:endParaRPr lang="en-US" altLang="en-US">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5978E0E-212E-4BAE-9066-011B5DFCDE7A}" type="slidenum">
              <a:rPr lang="en-US" altLang="en-US">
                <a:latin typeface="Times New Roman" panose="02020603050405020304" pitchFamily="18" charset="0"/>
              </a:rPr>
              <a:pPr/>
              <a:t>25</a:t>
            </a:fld>
            <a:endParaRPr lang="en-US" altLang="en-US">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EFE2DD0-CE02-4E22-9E99-4551ABB70540}" type="slidenum">
              <a:rPr lang="en-US" altLang="en-US">
                <a:latin typeface="Times New Roman" panose="02020603050405020304" pitchFamily="18" charset="0"/>
              </a:rPr>
              <a:pPr/>
              <a:t>26</a:t>
            </a:fld>
            <a:endParaRPr lang="en-US" altLang="en-US">
              <a:latin typeface="Times New Roman" panose="02020603050405020304"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1C61665-DDEE-42CD-8D81-34EDA0CADDC1}" type="slidenum">
              <a:rPr lang="en-US" altLang="en-US">
                <a:latin typeface="Times New Roman" panose="02020603050405020304" pitchFamily="18" charset="0"/>
              </a:rPr>
              <a:pPr/>
              <a:t>2</a:t>
            </a:fld>
            <a:endParaRPr lang="en-US" altLang="en-US">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2AA47D9-5FA4-465E-84CD-B25D2FD2A4E2}" type="slidenum">
              <a:rPr lang="en-US" altLang="en-US">
                <a:latin typeface="Times New Roman" panose="02020603050405020304" pitchFamily="18" charset="0"/>
              </a:rPr>
              <a:pPr/>
              <a:t>27</a:t>
            </a:fld>
            <a:endParaRPr lang="en-US" altLang="en-US">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5877130-593A-4021-AE88-04362704B865}"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0974246-AF75-4CE8-B54C-9F7504D4C4E5}"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010F3F9-388D-4F4D-A97A-20E7F5197E81}" type="slidenum">
              <a:rPr lang="en-US" altLang="en-US">
                <a:latin typeface="Times New Roman" panose="02020603050405020304" pitchFamily="18" charset="0"/>
              </a:rPr>
              <a:pPr/>
              <a:t>30</a:t>
            </a:fld>
            <a:endParaRPr lang="en-US" altLang="en-US">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D767403-E94C-48AC-9D1F-4EE84D09B05F}" type="slidenum">
              <a:rPr lang="en-US" altLang="en-US">
                <a:latin typeface="Times New Roman" panose="02020603050405020304" pitchFamily="18" charset="0"/>
              </a:rPr>
              <a:pPr/>
              <a:t>31</a:t>
            </a:fld>
            <a:endParaRPr lang="en-US" altLang="en-US">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43974-AB11-4299-A1D3-1351DDEE3DAC}" type="slidenum">
              <a:rPr lang="en-US" altLang="en-US">
                <a:latin typeface="Times New Roman" panose="02020603050405020304" pitchFamily="18" charset="0"/>
              </a:rPr>
              <a:pPr/>
              <a:t>32</a:t>
            </a:fld>
            <a:endParaRPr lang="en-US" altLang="en-US">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D73686-6EDA-4BA0-BFEE-3717EB2591CE}" type="slidenum">
              <a:rPr lang="en-US" altLang="en-US">
                <a:latin typeface="Times New Roman" panose="02020603050405020304" pitchFamily="18" charset="0"/>
              </a:rPr>
              <a:pPr/>
              <a:t>33</a:t>
            </a:fld>
            <a:endParaRPr lang="en-US" altLang="en-US">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C70E4F3-D67C-40BE-B0E0-4F6AD86D72E0}" type="slidenum">
              <a:rPr lang="en-US" altLang="en-US">
                <a:latin typeface="Times New Roman" panose="02020603050405020304" pitchFamily="18" charset="0"/>
              </a:rPr>
              <a:pPr/>
              <a:t>34</a:t>
            </a:fld>
            <a:endParaRPr lang="en-US" altLang="en-US">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021AD08-6F7F-412B-981A-7780A894A94C}" type="slidenum">
              <a:rPr lang="en-US" altLang="en-US">
                <a:latin typeface="Times New Roman" panose="02020603050405020304" pitchFamily="18" charset="0"/>
              </a:rPr>
              <a:pPr/>
              <a:t>35</a:t>
            </a:fld>
            <a:endParaRPr lang="en-US" altLang="en-US">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509E6DF-FD37-498F-85FB-9F0C1263D217}" type="slidenum">
              <a:rPr lang="en-US" altLang="en-US">
                <a:latin typeface="Times New Roman" panose="02020603050405020304" pitchFamily="18" charset="0"/>
              </a:rPr>
              <a:pPr/>
              <a:t>36</a:t>
            </a:fld>
            <a:endParaRPr lang="en-US" altLang="en-US">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12CD8DD-5774-4596-9854-5BD57CA6BA7B}"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19B2F2C-EB77-4F25-910B-C034D92AA30B}" type="slidenum">
              <a:rPr lang="en-US" altLang="en-US">
                <a:latin typeface="Times New Roman" panose="02020603050405020304" pitchFamily="18" charset="0"/>
              </a:rPr>
              <a:pPr/>
              <a:t>37</a:t>
            </a:fld>
            <a:endParaRPr lang="en-US" altLang="en-US">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6B0BB01-EF9E-4790-A2D3-A6CC58F6CBB4}" type="slidenum">
              <a:rPr lang="en-US" altLang="en-US">
                <a:latin typeface="Times New Roman" panose="02020603050405020304" pitchFamily="18" charset="0"/>
              </a:rPr>
              <a:pPr/>
              <a:t>38</a:t>
            </a:fld>
            <a:endParaRPr lang="en-US" altLang="en-US">
              <a:latin typeface="Times New Roman" panose="02020603050405020304"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EF87211-87C2-4EEE-AB10-E2531813690A}" type="slidenum">
              <a:rPr lang="en-US" altLang="en-US">
                <a:latin typeface="Times New Roman" panose="02020603050405020304" pitchFamily="18" charset="0"/>
              </a:rPr>
              <a:pPr/>
              <a:t>43</a:t>
            </a:fld>
            <a:endParaRPr lang="en-US" altLang="en-US">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FFB9B0-0333-4558-ACC9-1B61404BFE0C}" type="slidenum">
              <a:rPr lang="en-US" altLang="en-US">
                <a:latin typeface="Times New Roman" panose="02020603050405020304" pitchFamily="18" charset="0"/>
              </a:rPr>
              <a:pPr/>
              <a:t>44</a:t>
            </a:fld>
            <a:endParaRPr lang="en-US" altLang="en-US">
              <a:latin typeface="Times New Roman" panose="02020603050405020304"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D1DA290-7DFF-4805-A10C-49BCFEAB1BB6}" type="slidenum">
              <a:rPr lang="en-US" altLang="en-US">
                <a:latin typeface="Times New Roman" panose="02020603050405020304" pitchFamily="18" charset="0"/>
              </a:rPr>
              <a:pPr/>
              <a:t>45</a:t>
            </a:fld>
            <a:endParaRPr lang="en-US" altLang="en-US">
              <a:latin typeface="Times New Roman" panose="02020603050405020304"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F95B9BA-31CD-40D1-82CF-9D3F28DB2635}"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2ECB6F1-692C-4798-A9E9-7712C79E8812}" type="slidenum">
              <a:rPr lang="en-US" altLang="en-US">
                <a:latin typeface="Times New Roman" panose="02020603050405020304" pitchFamily="18" charset="0"/>
              </a:rPr>
              <a:pPr/>
              <a:t>5</a:t>
            </a:fld>
            <a:endParaRPr lang="en-US" altLang="en-US">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98AA6E5-BE6E-42E7-9DFE-A7D0183FE541}" type="slidenum">
              <a:rPr lang="en-US" altLang="en-US">
                <a:latin typeface="Times New Roman" panose="02020603050405020304" pitchFamily="18" charset="0"/>
              </a:rPr>
              <a:pPr/>
              <a:t>10</a:t>
            </a:fld>
            <a:endParaRPr lang="en-US" altLang="en-US">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8C8DD9A-1ED5-452D-A86C-63014BF957D2}" type="slidenum">
              <a:rPr lang="en-US" altLang="en-US">
                <a:latin typeface="Times New Roman" panose="02020603050405020304" pitchFamily="18" charset="0"/>
              </a:rPr>
              <a:pPr/>
              <a:t>11</a:t>
            </a:fld>
            <a:endParaRPr lang="en-US" altLang="en-US">
              <a:latin typeface="Times New Roman" panose="02020603050405020304"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2FDB59B-2B90-4B41-904F-A0708177328A}"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C64BFBA-C339-4165-9FCB-7949E0BAFAA2}" type="slidenum">
              <a:rPr lang="en-US" altLang="en-US">
                <a:latin typeface="Times New Roman" panose="02020603050405020304" pitchFamily="18" charset="0"/>
              </a:rPr>
              <a:pPr/>
              <a:t>15</a:t>
            </a:fld>
            <a:endParaRPr lang="en-US" altLang="en-US">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p:cNvSpPr txBox="1">
            <a:spLocks noChangeArrowheads="1"/>
          </p:cNvSpPr>
          <p:nvPr/>
        </p:nvSpPr>
        <p:spPr bwMode="auto">
          <a:xfrm>
            <a:off x="6489700" y="6588125"/>
            <a:ext cx="2713038" cy="246063"/>
          </a:xfrm>
          <a:prstGeom prst="rect">
            <a:avLst/>
          </a:prstGeom>
          <a:noFill/>
          <a:ln>
            <a:noFill/>
          </a:ln>
          <a:extLst/>
        </p:spPr>
        <p:txBody>
          <a:bodyPr lIns="91435" tIns="45718" rIns="91435" bIns="45718">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336699"/>
                </a:solidFill>
                <a:latin typeface="Helvetica" pitchFamily="-84" charset="0"/>
              </a:rPr>
              <a:t>Silberschatz, Galvin and Gagne ©2013</a:t>
            </a:r>
          </a:p>
        </p:txBody>
      </p:sp>
      <p:sp>
        <p:nvSpPr>
          <p:cNvPr id="8" name="Text Box 8"/>
          <p:cNvSpPr txBox="1">
            <a:spLocks noChangeArrowheads="1"/>
          </p:cNvSpPr>
          <p:nvPr/>
        </p:nvSpPr>
        <p:spPr bwMode="auto">
          <a:xfrm>
            <a:off x="26988" y="6613525"/>
            <a:ext cx="2659062" cy="246063"/>
          </a:xfrm>
          <a:prstGeom prst="rect">
            <a:avLst/>
          </a:prstGeom>
          <a:noFill/>
          <a:ln>
            <a:noFill/>
          </a:ln>
          <a:extLst/>
        </p:spPr>
        <p:txBody>
          <a:bodyPr wrap="none" lIns="91435" tIns="45718" rIns="91435" bIns="45718">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336699"/>
                </a:solidFill>
                <a:latin typeface="Helvetica" pitchFamily="-84" charset="0"/>
              </a:rPr>
              <a:t>Operating System Concepts – 9</a:t>
            </a:r>
            <a:r>
              <a:rPr lang="en-US" altLang="en-US" sz="1000" b="1" baseline="30000" dirty="0">
                <a:solidFill>
                  <a:srgbClr val="336699"/>
                </a:solidFill>
                <a:latin typeface="Helvetica" pitchFamily="-84" charset="0"/>
              </a:rPr>
              <a:t>th</a:t>
            </a:r>
            <a:r>
              <a:rPr lang="en-US" altLang="en-US" sz="1000" b="1" dirty="0">
                <a:solidFill>
                  <a:srgbClr val="336699"/>
                </a:solidFill>
                <a:latin typeface="Helvetica" pitchFamily="-84" charset="0"/>
              </a:rPr>
              <a:t> Edition</a:t>
            </a:r>
          </a:p>
        </p:txBody>
      </p:sp>
      <p:pic>
        <p:nvPicPr>
          <p:cNvPr id="9" name="Picture 9" descr="dino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3298240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1807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35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6228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455893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3023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0954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36982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895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41106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687962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a:noFill/>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p:spPr>
        <p:txBody>
          <a:bodyPr lIns="91435" tIns="45718" rIns="91435" bIns="45718"/>
          <a:lstStyle/>
          <a:p>
            <a:pPr>
              <a:defRPr/>
            </a:pPr>
            <a:endParaRPr lang="en-US"/>
          </a:p>
        </p:txBody>
      </p:sp>
      <p:sp>
        <p:nvSpPr>
          <p:cNvPr id="1031" name="Rectangle 7"/>
          <p:cNvSpPr>
            <a:spLocks noChangeArrowheads="1"/>
          </p:cNvSpPr>
          <p:nvPr/>
        </p:nvSpPr>
        <p:spPr bwMode="auto">
          <a:xfrm>
            <a:off x="0" y="2286000"/>
            <a:ext cx="228600" cy="2286000"/>
          </a:xfrm>
          <a:prstGeom prst="rect">
            <a:avLst/>
          </a:prstGeom>
          <a:solidFill>
            <a:srgbClr val="99CCFF"/>
          </a:solidFill>
          <a:ln>
            <a:noFill/>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p:cNvSpPr txBox="1">
            <a:spLocks noChangeArrowheads="1"/>
          </p:cNvSpPr>
          <p:nvPr/>
        </p:nvSpPr>
        <p:spPr bwMode="auto">
          <a:xfrm>
            <a:off x="4221163" y="6613525"/>
            <a:ext cx="517525" cy="246063"/>
          </a:xfrm>
          <a:prstGeom prst="rect">
            <a:avLst/>
          </a:prstGeom>
          <a:noFill/>
          <a:ln>
            <a:noFill/>
          </a:ln>
          <a:extLst/>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000" b="1">
                <a:solidFill>
                  <a:srgbClr val="006699"/>
                </a:solidFill>
                <a:latin typeface="Helvetica" panose="020B0604020202020204" pitchFamily="34" charset="0"/>
              </a:rPr>
              <a:t>10.</a:t>
            </a:r>
            <a:fld id="{49B53AF6-3901-484A-B7A1-A1C39388CBE8}" type="slidenum">
              <a:rPr lang="en-US" altLang="en-US" sz="1000" b="1">
                <a:solidFill>
                  <a:srgbClr val="006699"/>
                </a:solidFill>
                <a:latin typeface="Helvetica" panose="020B0604020202020204" pitchFamily="34" charset="0"/>
              </a:rPr>
              <a:pPr algn="ctr">
                <a:spcBef>
                  <a:spcPct val="50000"/>
                </a:spcBef>
              </a:pPr>
              <a:t>‹#›</a:t>
            </a:fld>
            <a:endParaRPr lang="en-US" altLang="en-US" sz="1000" b="1">
              <a:solidFill>
                <a:srgbClr val="006699"/>
              </a:solidFill>
              <a:latin typeface="Helvetica" panose="020B0604020202020204" pitchFamily="34" charset="0"/>
            </a:endParaRPr>
          </a:p>
        </p:txBody>
      </p:sp>
      <p:sp>
        <p:nvSpPr>
          <p:cNvPr id="1034" name="Text Box 10"/>
          <p:cNvSpPr txBox="1">
            <a:spLocks noChangeArrowheads="1"/>
          </p:cNvSpPr>
          <p:nvPr/>
        </p:nvSpPr>
        <p:spPr bwMode="auto">
          <a:xfrm>
            <a:off x="6489700" y="6588125"/>
            <a:ext cx="2713038" cy="246063"/>
          </a:xfrm>
          <a:prstGeom prst="rect">
            <a:avLst/>
          </a:prstGeom>
          <a:noFill/>
          <a:ln>
            <a:noFill/>
          </a:ln>
          <a:extLst/>
        </p:spPr>
        <p:txBody>
          <a:bodyPr lIns="91435" tIns="45718" rIns="91435" bIns="45718">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006699"/>
                </a:solidFill>
                <a:latin typeface="Helvetica" pitchFamily="-84" charset="0"/>
              </a:rPr>
              <a:t>Silberschatz, Galvin and Gagne ©2013</a:t>
            </a:r>
          </a:p>
        </p:txBody>
      </p:sp>
      <p:sp>
        <p:nvSpPr>
          <p:cNvPr id="1035" name="Text Box 11"/>
          <p:cNvSpPr txBox="1">
            <a:spLocks noChangeArrowheads="1"/>
          </p:cNvSpPr>
          <p:nvPr/>
        </p:nvSpPr>
        <p:spPr bwMode="auto">
          <a:xfrm>
            <a:off x="185738" y="6621463"/>
            <a:ext cx="2659062" cy="246062"/>
          </a:xfrm>
          <a:prstGeom prst="rect">
            <a:avLst/>
          </a:prstGeom>
          <a:noFill/>
          <a:ln>
            <a:noFill/>
          </a:ln>
          <a:extLst/>
        </p:spPr>
        <p:txBody>
          <a:bodyPr wrap="none" lIns="91435" tIns="45718" rIns="91435" bIns="45718">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006699"/>
                </a:solidFill>
                <a:latin typeface="Helvetica" pitchFamily="-84" charset="0"/>
              </a:rPr>
              <a:t>Operating System Concepts – 9</a:t>
            </a:r>
            <a:r>
              <a:rPr lang="en-US" altLang="en-US" sz="1000" b="1" baseline="30000" dirty="0">
                <a:solidFill>
                  <a:srgbClr val="006699"/>
                </a:solidFill>
                <a:latin typeface="Helvetica" pitchFamily="-84" charset="0"/>
              </a:rPr>
              <a:t>th</a:t>
            </a:r>
            <a:r>
              <a:rPr lang="en-US" altLang="en-US" sz="1000" b="1" dirty="0">
                <a:solidFill>
                  <a:srgbClr val="006699"/>
                </a:solidFill>
                <a:latin typeface="Helvetica" pitchFamily="-84" charset="0"/>
              </a:rPr>
              <a:t> Edition</a:t>
            </a:r>
          </a:p>
        </p:txBody>
      </p:sp>
      <p:pic>
        <p:nvPicPr>
          <p:cNvPr id="1036" name="Picture 12" descr="dino_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9"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1363" indent="-284163"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808038"/>
            <a:ext cx="7772400" cy="2128837"/>
          </a:xfrm>
        </p:spPr>
        <p:txBody>
          <a:bodyPr/>
          <a:lstStyle/>
          <a:p>
            <a:pPr eaLnBrk="1" hangingPunct="1"/>
            <a:r>
              <a:rPr lang="en-US" altLang="en-US"/>
              <a:t>Chapter 10:  Mass-Storage Systems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7533" y="1739145"/>
            <a:ext cx="2000250"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90" name="Rectangle 2"/>
          <p:cNvSpPr>
            <a:spLocks noGrp="1" noChangeArrowheads="1"/>
          </p:cNvSpPr>
          <p:nvPr>
            <p:ph type="title"/>
          </p:nvPr>
        </p:nvSpPr>
        <p:spPr>
          <a:xfrm>
            <a:off x="1049338" y="127000"/>
            <a:ext cx="7637462" cy="576263"/>
          </a:xfrm>
        </p:spPr>
        <p:txBody>
          <a:bodyPr/>
          <a:lstStyle/>
          <a:p>
            <a:pPr eaLnBrk="1" hangingPunct="1"/>
            <a:r>
              <a:rPr lang="en-US" altLang="en-US"/>
              <a:t>Magnetic Tape</a:t>
            </a:r>
          </a:p>
        </p:txBody>
      </p:sp>
      <p:sp>
        <p:nvSpPr>
          <p:cNvPr id="12291" name="Rectangle 3"/>
          <p:cNvSpPr>
            <a:spLocks noGrp="1" noChangeArrowheads="1"/>
          </p:cNvSpPr>
          <p:nvPr>
            <p:ph type="body" idx="1"/>
          </p:nvPr>
        </p:nvSpPr>
        <p:spPr>
          <a:xfrm>
            <a:off x="847725" y="1096963"/>
            <a:ext cx="6999288" cy="4530725"/>
          </a:xfrm>
        </p:spPr>
        <p:txBody>
          <a:bodyPr/>
          <a:lstStyle/>
          <a:p>
            <a:pPr>
              <a:buFont typeface="Wingdings" panose="05000000000000000000" pitchFamily="2" charset="2"/>
              <a:buChar char="q"/>
            </a:pPr>
            <a:r>
              <a:rPr lang="en-US" altLang="en-US" dirty="0"/>
              <a:t>Was early secondary-storage medium</a:t>
            </a:r>
          </a:p>
          <a:p>
            <a:pPr lvl="1">
              <a:buFont typeface="Wingdings" panose="05000000000000000000" pitchFamily="2" charset="2"/>
              <a:buChar char="q"/>
            </a:pPr>
            <a:r>
              <a:rPr lang="en-US" altLang="en-US" dirty="0"/>
              <a:t>Evolved from open spools to cartridges</a:t>
            </a:r>
          </a:p>
          <a:p>
            <a:pPr>
              <a:buFont typeface="Wingdings" panose="05000000000000000000" pitchFamily="2" charset="2"/>
              <a:buChar char="q"/>
            </a:pPr>
            <a:r>
              <a:rPr lang="en-US" altLang="en-US" dirty="0"/>
              <a:t>Relatively permanent and holds large quantities of data</a:t>
            </a:r>
          </a:p>
          <a:p>
            <a:pPr>
              <a:buFont typeface="Wingdings" panose="05000000000000000000" pitchFamily="2" charset="2"/>
              <a:buChar char="q"/>
            </a:pPr>
            <a:r>
              <a:rPr lang="en-US" altLang="en-US" dirty="0"/>
              <a:t>Access time slow</a:t>
            </a:r>
          </a:p>
          <a:p>
            <a:pPr>
              <a:buFont typeface="Wingdings" panose="05000000000000000000" pitchFamily="2" charset="2"/>
              <a:buChar char="q"/>
            </a:pPr>
            <a:r>
              <a:rPr lang="en-US" altLang="en-US" dirty="0"/>
              <a:t>Random access </a:t>
            </a:r>
            <a:r>
              <a:rPr lang="en-US" altLang="en-US" b="1" dirty="0">
                <a:solidFill>
                  <a:srgbClr val="FF0000"/>
                </a:solidFill>
              </a:rPr>
              <a:t>~1000 </a:t>
            </a:r>
            <a:r>
              <a:rPr lang="en-US" altLang="en-US" dirty="0"/>
              <a:t>times slower than disk</a:t>
            </a:r>
          </a:p>
          <a:p>
            <a:pPr>
              <a:buFont typeface="Wingdings" panose="05000000000000000000" pitchFamily="2" charset="2"/>
              <a:buChar char="q"/>
            </a:pPr>
            <a:r>
              <a:rPr lang="en-US" altLang="en-US" dirty="0"/>
              <a:t>Mainly used for backup, storage of infrequently-used data, transfer medium between systems</a:t>
            </a:r>
          </a:p>
          <a:p>
            <a:pPr>
              <a:buFont typeface="Wingdings" panose="05000000000000000000" pitchFamily="2" charset="2"/>
              <a:buChar char="q"/>
            </a:pPr>
            <a:r>
              <a:rPr lang="en-US" altLang="en-US" dirty="0"/>
              <a:t>Kept in spool and wound or rewound past read-write head</a:t>
            </a:r>
          </a:p>
          <a:p>
            <a:pPr>
              <a:buFont typeface="Wingdings" panose="05000000000000000000" pitchFamily="2" charset="2"/>
              <a:buChar char="q"/>
            </a:pPr>
            <a:r>
              <a:rPr lang="en-US" altLang="en-US" dirty="0">
                <a:solidFill>
                  <a:srgbClr val="FF0000"/>
                </a:solidFill>
              </a:rPr>
              <a:t>Once data under head, transfer rates comparable to disk</a:t>
            </a:r>
          </a:p>
          <a:p>
            <a:pPr lvl="1">
              <a:buFont typeface="Wingdings" panose="05000000000000000000" pitchFamily="2" charset="2"/>
              <a:buChar char="q"/>
            </a:pPr>
            <a:r>
              <a:rPr lang="en-US" altLang="en-US" dirty="0"/>
              <a:t>140MB/sec and greater</a:t>
            </a:r>
          </a:p>
          <a:p>
            <a:pPr>
              <a:buFont typeface="Wingdings" panose="05000000000000000000" pitchFamily="2" charset="2"/>
              <a:buChar char="q"/>
            </a:pPr>
            <a:r>
              <a:rPr lang="en-US" altLang="en-US" dirty="0"/>
              <a:t>200GB to 1.5TB typical storage</a:t>
            </a:r>
          </a:p>
          <a:p>
            <a:pPr>
              <a:buFont typeface="Wingdings" panose="05000000000000000000" pitchFamily="2" charset="2"/>
              <a:buChar char="q"/>
            </a:pPr>
            <a:r>
              <a:rPr lang="en-US" altLang="en-US" dirty="0"/>
              <a:t>Common technologies are LTO-{3,4,5} and T10000</a:t>
            </a:r>
          </a:p>
        </p:txBody>
      </p:sp>
      <p:pic>
        <p:nvPicPr>
          <p:cNvPr id="3074" name="Picture 2" descr="Image result for mainframe magnetic tape driv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620" y="119660"/>
            <a:ext cx="2188129" cy="1371434"/>
          </a:xfrm>
          <a:prstGeom prst="rect">
            <a:avLst/>
          </a:prstGeom>
          <a:noFill/>
          <a:extLst>
            <a:ext uri="{909E8E84-426E-40DD-AFC4-6F175D3DCCD1}">
              <a14:hiddenFill xmlns:a14="http://schemas.microsoft.com/office/drawing/2010/main">
                <a:solidFill>
                  <a:srgbClr val="FFFFFF"/>
                </a:solidFill>
              </a14:hiddenFill>
            </a:ext>
          </a:extLst>
        </p:spPr>
      </p:pic>
      <p:sp>
        <p:nvSpPr>
          <p:cNvPr id="2" name="Curved Right Arrow 1"/>
          <p:cNvSpPr/>
          <p:nvPr/>
        </p:nvSpPr>
        <p:spPr bwMode="auto">
          <a:xfrm>
            <a:off x="479400" y="2707687"/>
            <a:ext cx="390617" cy="1518081"/>
          </a:xfrm>
          <a:prstGeom prst="curv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pic>
        <p:nvPicPr>
          <p:cNvPr id="3076" name="Picture 4" descr="https://upload.wikimedia.org/wikipedia/commons/thumb/0/0c/LTO2-cart-purple.jpg/220px-LTO2-cart-purp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9855" y="4926793"/>
            <a:ext cx="1229341" cy="8996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1">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291">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291">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291">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291">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078"/>
                                        </p:tgtEl>
                                        <p:attrNameLst>
                                          <p:attrName>style.visibility</p:attrName>
                                        </p:attrNameLst>
                                      </p:cBhvr>
                                      <p:to>
                                        <p:strVal val="visible"/>
                                      </p:to>
                                    </p:set>
                                    <p:anim calcmode="lin" valueType="num">
                                      <p:cBhvr additive="base">
                                        <p:cTn id="54" dur="500" fill="hold"/>
                                        <p:tgtEl>
                                          <p:spTgt spid="3078"/>
                                        </p:tgtEl>
                                        <p:attrNameLst>
                                          <p:attrName>ppt_x</p:attrName>
                                        </p:attrNameLst>
                                      </p:cBhvr>
                                      <p:tavLst>
                                        <p:tav tm="0">
                                          <p:val>
                                            <p:strVal val="#ppt_x"/>
                                          </p:val>
                                        </p:tav>
                                        <p:tav tm="100000">
                                          <p:val>
                                            <p:strVal val="#ppt_x"/>
                                          </p:val>
                                        </p:tav>
                                      </p:tavLst>
                                    </p:anim>
                                    <p:anim calcmode="lin" valueType="num">
                                      <p:cBhvr additive="base">
                                        <p:cTn id="55" dur="500" fill="hold"/>
                                        <p:tgtEl>
                                          <p:spTgt spid="3078"/>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3076"/>
                                        </p:tgtEl>
                                        <p:attrNameLst>
                                          <p:attrName>style.visibility</p:attrName>
                                        </p:attrNameLst>
                                      </p:cBhvr>
                                      <p:to>
                                        <p:strVal val="visible"/>
                                      </p:to>
                                    </p:set>
                                    <p:anim calcmode="lin" valueType="num">
                                      <p:cBhvr additive="base">
                                        <p:cTn id="58" dur="500" fill="hold"/>
                                        <p:tgtEl>
                                          <p:spTgt spid="3076"/>
                                        </p:tgtEl>
                                        <p:attrNameLst>
                                          <p:attrName>ppt_x</p:attrName>
                                        </p:attrNameLst>
                                      </p:cBhvr>
                                      <p:tavLst>
                                        <p:tav tm="0">
                                          <p:val>
                                            <p:strVal val="#ppt_x"/>
                                          </p:val>
                                        </p:tav>
                                        <p:tav tm="100000">
                                          <p:val>
                                            <p:strVal val="#ppt_x"/>
                                          </p:val>
                                        </p:tav>
                                      </p:tavLst>
                                    </p:anim>
                                    <p:anim calcmode="lin" valueType="num">
                                      <p:cBhvr additive="base">
                                        <p:cTn id="59"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04875" y="155575"/>
            <a:ext cx="7781925" cy="576263"/>
          </a:xfrm>
        </p:spPr>
        <p:txBody>
          <a:bodyPr/>
          <a:lstStyle/>
          <a:p>
            <a:pPr eaLnBrk="1" hangingPunct="1"/>
            <a:r>
              <a:rPr lang="en-US" altLang="en-US"/>
              <a:t>Disk Structure</a:t>
            </a:r>
          </a:p>
        </p:txBody>
      </p:sp>
      <p:sp>
        <p:nvSpPr>
          <p:cNvPr id="13315" name="Rectangle 3"/>
          <p:cNvSpPr>
            <a:spLocks noGrp="1" noChangeArrowheads="1"/>
          </p:cNvSpPr>
          <p:nvPr>
            <p:ph type="body" idx="1"/>
          </p:nvPr>
        </p:nvSpPr>
        <p:spPr>
          <a:xfrm>
            <a:off x="833438" y="1069975"/>
            <a:ext cx="7313612" cy="4530725"/>
          </a:xfrm>
        </p:spPr>
        <p:txBody>
          <a:bodyPr/>
          <a:lstStyle/>
          <a:p>
            <a:pPr>
              <a:buFont typeface="Wingdings" panose="05000000000000000000" pitchFamily="2" charset="2"/>
              <a:buChar char="q"/>
            </a:pPr>
            <a:r>
              <a:rPr lang="en-US" altLang="en-US" dirty="0"/>
              <a:t>Disk drives are addressed as large 1-dimensional arrays of </a:t>
            </a:r>
            <a:r>
              <a:rPr lang="en-US" altLang="en-US" b="1" dirty="0">
                <a:solidFill>
                  <a:srgbClr val="3366FF"/>
                </a:solidFill>
              </a:rPr>
              <a:t>logical blocks</a:t>
            </a:r>
            <a:r>
              <a:rPr lang="en-US" altLang="en-US" dirty="0"/>
              <a:t>, where the logical block is the smallest unit of transfer</a:t>
            </a:r>
          </a:p>
          <a:p>
            <a:pPr lvl="1">
              <a:buFont typeface="Wingdings" panose="05000000000000000000" pitchFamily="2" charset="2"/>
              <a:buChar char="q"/>
            </a:pPr>
            <a:r>
              <a:rPr lang="en-US" altLang="en-US" dirty="0"/>
              <a:t>Low-level formatting creates </a:t>
            </a:r>
            <a:r>
              <a:rPr lang="en-US" altLang="en-US" b="1" dirty="0">
                <a:solidFill>
                  <a:srgbClr val="3366FF"/>
                </a:solidFill>
              </a:rPr>
              <a:t>logical blocks </a:t>
            </a:r>
            <a:r>
              <a:rPr lang="en-US" altLang="en-US" dirty="0"/>
              <a:t>on physical media</a:t>
            </a:r>
          </a:p>
          <a:p>
            <a:pPr>
              <a:buFont typeface="Wingdings" panose="05000000000000000000" pitchFamily="2" charset="2"/>
              <a:buChar char="q"/>
            </a:pPr>
            <a:r>
              <a:rPr lang="en-US" altLang="en-US" dirty="0"/>
              <a:t>The 1-dimensional array of logical blocks is mapped into the sectors of the disk sequentially</a:t>
            </a:r>
          </a:p>
          <a:p>
            <a:pPr lvl="1">
              <a:buFont typeface="Wingdings" panose="05000000000000000000" pitchFamily="2" charset="2"/>
              <a:buChar char="q"/>
            </a:pPr>
            <a:r>
              <a:rPr lang="en-US" altLang="en-US" dirty="0"/>
              <a:t>Sector 0 is the first sector of the first track on the outermost cylinder</a:t>
            </a:r>
          </a:p>
          <a:p>
            <a:pPr lvl="1">
              <a:buFont typeface="Wingdings" panose="05000000000000000000" pitchFamily="2" charset="2"/>
              <a:buChar char="q"/>
            </a:pPr>
            <a:r>
              <a:rPr lang="en-US" altLang="en-US" dirty="0"/>
              <a:t>Mapping proceeds in order through that track, then the rest of the tracks in that cylinder, and then through the rest of the cylinders from outermost to innermost</a:t>
            </a:r>
          </a:p>
          <a:p>
            <a:endParaRPr lang="en-US" altLang="en-US" dirty="0"/>
          </a:p>
        </p:txBody>
      </p:sp>
      <p:sp>
        <p:nvSpPr>
          <p:cNvPr id="2" name="Rectangle 1"/>
          <p:cNvSpPr/>
          <p:nvPr/>
        </p:nvSpPr>
        <p:spPr bwMode="auto">
          <a:xfrm>
            <a:off x="860079" y="4780230"/>
            <a:ext cx="7994209" cy="1013988"/>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solidFill>
                  <a:srgbClr val="FF0000"/>
                </a:solidFill>
                <a:latin typeface="Verdana" charset="0"/>
              </a:rPr>
              <a:t>T</a:t>
            </a:r>
            <a:r>
              <a:rPr kumimoji="0" lang="en-US" sz="1800" b="0" i="0" u="none" strike="noStrike" cap="none" normalizeH="0" baseline="0" dirty="0">
                <a:ln>
                  <a:noFill/>
                </a:ln>
                <a:solidFill>
                  <a:srgbClr val="FF0000"/>
                </a:solidFill>
                <a:effectLst/>
                <a:latin typeface="Verdana" charset="0"/>
              </a:rPr>
              <a:t>he outer</a:t>
            </a:r>
            <a:r>
              <a:rPr kumimoji="0" lang="en-US" sz="1800" b="0" i="0" u="none" strike="noStrike" cap="none" normalizeH="0" dirty="0">
                <a:ln>
                  <a:noFill/>
                </a:ln>
                <a:solidFill>
                  <a:srgbClr val="FF0000"/>
                </a:solidFill>
                <a:effectLst/>
                <a:latin typeface="Verdana" charset="0"/>
              </a:rPr>
              <a:t> tracks are ‘longer’ than the inner tracks. </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dirty="0">
                <a:ln>
                  <a:noFill/>
                </a:ln>
                <a:solidFill>
                  <a:srgbClr val="FF0000"/>
                </a:solidFill>
                <a:effectLst/>
                <a:latin typeface="Verdana" charset="0"/>
              </a:rPr>
              <a:t>Do they hold more information than do the inner tracks/cylinders?</a:t>
            </a:r>
          </a:p>
          <a:p>
            <a:pPr marL="0" marR="0" indent="0" algn="l" defTabSz="914400" rtl="0" eaLnBrk="0" fontAlgn="base" latinLnBrk="0" hangingPunct="0">
              <a:lnSpc>
                <a:spcPct val="100000"/>
              </a:lnSpc>
              <a:spcBef>
                <a:spcPct val="0"/>
              </a:spcBef>
              <a:spcAft>
                <a:spcPct val="0"/>
              </a:spcAft>
              <a:buClrTx/>
              <a:buSzTx/>
              <a:buFontTx/>
              <a:buNone/>
              <a:tabLst/>
            </a:pPr>
            <a:r>
              <a:rPr lang="en-US" dirty="0">
                <a:solidFill>
                  <a:srgbClr val="FF0000"/>
                </a:solidFill>
                <a:latin typeface="Verdana" charset="0"/>
              </a:rPr>
              <a:t>Do they contain more sectors?</a:t>
            </a:r>
            <a:endParaRPr kumimoji="0" lang="en-US" sz="1800" b="0" i="0" u="none" strike="noStrike" cap="none" normalizeH="0" dirty="0">
              <a:ln>
                <a:noFill/>
              </a:ln>
              <a:solidFill>
                <a:srgbClr val="FF0000"/>
              </a:solidFill>
              <a:effectLst/>
              <a:latin typeface="Verdan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anim calcmode="lin" valueType="num">
                                      <p:cBhvr additive="base">
                                        <p:cTn id="11"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3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 calcmode="lin" valueType="num">
                                      <p:cBhvr additive="base">
                                        <p:cTn id="17"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31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315">
                                            <p:txEl>
                                              <p:pRg st="3" end="3"/>
                                            </p:txEl>
                                          </p:spTgt>
                                        </p:tgtEl>
                                        <p:attrNameLst>
                                          <p:attrName>style.visibility</p:attrName>
                                        </p:attrNameLst>
                                      </p:cBhvr>
                                      <p:to>
                                        <p:strVal val="visible"/>
                                      </p:to>
                                    </p:set>
                                    <p:anim calcmode="lin" valueType="num">
                                      <p:cBhvr additive="base">
                                        <p:cTn id="21"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31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3315">
                                            <p:txEl>
                                              <p:pRg st="4" end="4"/>
                                            </p:txEl>
                                          </p:spTgt>
                                        </p:tgtEl>
                                        <p:attrNameLst>
                                          <p:attrName>style.visibility</p:attrName>
                                        </p:attrNameLst>
                                      </p:cBhvr>
                                      <p:to>
                                        <p:strVal val="visible"/>
                                      </p:to>
                                    </p:set>
                                    <p:anim calcmode="lin" valueType="num">
                                      <p:cBhvr additive="base">
                                        <p:cTn id="25"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3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325" y="287438"/>
            <a:ext cx="8229600" cy="576262"/>
          </a:xfrm>
        </p:spPr>
        <p:txBody>
          <a:bodyPr/>
          <a:lstStyle/>
          <a:p>
            <a:r>
              <a:rPr lang="en-US" dirty="0" smtClean="0"/>
              <a:t>Track </a:t>
            </a:r>
            <a:r>
              <a:rPr lang="en-US" dirty="0"/>
              <a:t>Length Variance </a:t>
            </a:r>
            <a:r>
              <a:rPr lang="en-US" dirty="0" smtClean="0"/>
              <a:t>Compensation </a:t>
            </a:r>
            <a:endParaRPr lang="en-US" dirty="0"/>
          </a:p>
        </p:txBody>
      </p:sp>
      <p:sp>
        <p:nvSpPr>
          <p:cNvPr id="3" name="Content Placeholder 2"/>
          <p:cNvSpPr>
            <a:spLocks noGrp="1"/>
          </p:cNvSpPr>
          <p:nvPr>
            <p:ph idx="1"/>
          </p:nvPr>
        </p:nvSpPr>
        <p:spPr>
          <a:xfrm>
            <a:off x="691982" y="1358613"/>
            <a:ext cx="8463395" cy="4530725"/>
          </a:xfrm>
        </p:spPr>
        <p:txBody>
          <a:bodyPr/>
          <a:lstStyle/>
          <a:p>
            <a:pPr lvl="1">
              <a:buFont typeface="Wingdings" panose="05000000000000000000" pitchFamily="2" charset="2"/>
              <a:buChar char="q"/>
            </a:pPr>
            <a:r>
              <a:rPr lang="en-US" altLang="en-US" b="1" dirty="0">
                <a:solidFill>
                  <a:srgbClr val="3366FF"/>
                </a:solidFill>
              </a:rPr>
              <a:t>Constant Angular Velocity (i.e. RPM)</a:t>
            </a:r>
            <a:r>
              <a:rPr lang="en-US" altLang="en-US" dirty="0"/>
              <a:t>: </a:t>
            </a:r>
          </a:p>
          <a:p>
            <a:pPr lvl="2">
              <a:buFont typeface="Wingdings" panose="05000000000000000000" pitchFamily="2" charset="2"/>
              <a:buChar char="q"/>
            </a:pPr>
            <a:r>
              <a:rPr lang="en-US" altLang="en-US" dirty="0"/>
              <a:t>Non-constant # of sectors per track </a:t>
            </a:r>
          </a:p>
          <a:p>
            <a:pPr lvl="2">
              <a:buFont typeface="Wingdings" panose="05000000000000000000" pitchFamily="2" charset="2"/>
              <a:buChar char="q"/>
            </a:pPr>
            <a:r>
              <a:rPr lang="en-US" altLang="en-US" i="1" dirty="0">
                <a:solidFill>
                  <a:schemeClr val="accent6">
                    <a:lumMod val="50000"/>
                  </a:schemeClr>
                </a:solidFill>
              </a:rPr>
              <a:t>decreasing</a:t>
            </a:r>
            <a:r>
              <a:rPr lang="en-US" altLang="en-US" dirty="0"/>
              <a:t> bit density from in to out (to maintain constant data rate)</a:t>
            </a:r>
          </a:p>
          <a:p>
            <a:pPr lvl="2">
              <a:buFont typeface="Wingdings" panose="05000000000000000000" pitchFamily="2" charset="2"/>
              <a:buChar char="q"/>
            </a:pPr>
            <a:r>
              <a:rPr lang="en-US" altLang="en-US" dirty="0">
                <a:solidFill>
                  <a:srgbClr val="00B0F0"/>
                </a:solidFill>
              </a:rPr>
              <a:t>consistent</a:t>
            </a:r>
            <a:r>
              <a:rPr lang="en-US" altLang="en-US" dirty="0"/>
              <a:t> rotation speed </a:t>
            </a:r>
          </a:p>
          <a:p>
            <a:pPr lvl="1">
              <a:buFont typeface="Wingdings" panose="05000000000000000000" pitchFamily="2" charset="2"/>
              <a:buChar char="q"/>
            </a:pPr>
            <a:r>
              <a:rPr lang="en-US" altLang="en-US" b="1" dirty="0">
                <a:solidFill>
                  <a:srgbClr val="3366FF"/>
                </a:solidFill>
              </a:rPr>
              <a:t>Constant Linear Velocity: </a:t>
            </a:r>
          </a:p>
          <a:p>
            <a:pPr lvl="2">
              <a:buFont typeface="Wingdings" panose="05000000000000000000" pitchFamily="2" charset="2"/>
              <a:buChar char="q"/>
            </a:pPr>
            <a:r>
              <a:rPr lang="en-US" altLang="en-US" dirty="0"/>
              <a:t>Non-constant # of sectors per track </a:t>
            </a:r>
          </a:p>
          <a:p>
            <a:pPr lvl="2">
              <a:buFont typeface="Wingdings" panose="05000000000000000000" pitchFamily="2" charset="2"/>
              <a:buChar char="q"/>
            </a:pPr>
            <a:r>
              <a:rPr lang="en-US" altLang="en-US" i="1" dirty="0">
                <a:solidFill>
                  <a:schemeClr val="accent6">
                    <a:lumMod val="50000"/>
                  </a:schemeClr>
                </a:solidFill>
              </a:rPr>
              <a:t>consistent</a:t>
            </a:r>
            <a:r>
              <a:rPr lang="en-US" altLang="en-US" dirty="0"/>
              <a:t> bit density </a:t>
            </a:r>
          </a:p>
          <a:p>
            <a:pPr lvl="2">
              <a:buFont typeface="Wingdings" panose="05000000000000000000" pitchFamily="2" charset="2"/>
              <a:buChar char="q"/>
            </a:pPr>
            <a:r>
              <a:rPr lang="en-US" altLang="en-US" dirty="0">
                <a:solidFill>
                  <a:srgbClr val="00B0F0"/>
                </a:solidFill>
              </a:rPr>
              <a:t>increasing</a:t>
            </a:r>
            <a:r>
              <a:rPr lang="en-US" altLang="en-US" dirty="0"/>
              <a:t> speed going from in to out (to maintain constant data rate)</a:t>
            </a:r>
            <a:endParaRPr lang="en-US" altLang="en-US" b="1" dirty="0">
              <a:solidFill>
                <a:srgbClr val="3366FF"/>
              </a:solidFill>
            </a:endParaRPr>
          </a:p>
          <a:p>
            <a:endParaRPr lang="en-US" dirty="0"/>
          </a:p>
        </p:txBody>
      </p:sp>
      <p:sp>
        <p:nvSpPr>
          <p:cNvPr id="4" name="Curved Right Arrow 3"/>
          <p:cNvSpPr/>
          <p:nvPr/>
        </p:nvSpPr>
        <p:spPr bwMode="auto">
          <a:xfrm>
            <a:off x="1246351" y="2641988"/>
            <a:ext cx="362139" cy="1602464"/>
          </a:xfrm>
          <a:prstGeom prst="curvedRightArrow">
            <a:avLst/>
          </a:prstGeom>
          <a:solidFill>
            <a:srgbClr val="66CC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
        <p:nvSpPr>
          <p:cNvPr id="5" name="Curved Right Arrow 4"/>
          <p:cNvSpPr/>
          <p:nvPr/>
        </p:nvSpPr>
        <p:spPr bwMode="auto">
          <a:xfrm>
            <a:off x="1246352" y="2287393"/>
            <a:ext cx="362139" cy="1549654"/>
          </a:xfrm>
          <a:prstGeom prst="curvedRightArrow">
            <a:avLst>
              <a:gd name="adj1" fmla="val 25000"/>
              <a:gd name="adj2" fmla="val 50000"/>
              <a:gd name="adj3" fmla="val 20000"/>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
        <p:nvSpPr>
          <p:cNvPr id="6" name="Oval 5"/>
          <p:cNvSpPr/>
          <p:nvPr/>
        </p:nvSpPr>
        <p:spPr bwMode="auto">
          <a:xfrm>
            <a:off x="376518" y="6250193"/>
            <a:ext cx="419548" cy="268941"/>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34931727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85825" y="155575"/>
            <a:ext cx="7800975" cy="576263"/>
          </a:xfrm>
        </p:spPr>
        <p:txBody>
          <a:bodyPr/>
          <a:lstStyle/>
          <a:p>
            <a:pPr eaLnBrk="1" hangingPunct="1"/>
            <a:r>
              <a:rPr lang="en-US" altLang="en-US"/>
              <a:t>Disk Attachment</a:t>
            </a:r>
          </a:p>
        </p:txBody>
      </p:sp>
      <p:sp>
        <p:nvSpPr>
          <p:cNvPr id="14339" name="Rectangle 3"/>
          <p:cNvSpPr>
            <a:spLocks noGrp="1" noChangeArrowheads="1"/>
          </p:cNvSpPr>
          <p:nvPr>
            <p:ph type="body" idx="1"/>
          </p:nvPr>
        </p:nvSpPr>
        <p:spPr>
          <a:xfrm>
            <a:off x="901700" y="1123950"/>
            <a:ext cx="7410450" cy="4530725"/>
          </a:xfrm>
        </p:spPr>
        <p:txBody>
          <a:bodyPr/>
          <a:lstStyle/>
          <a:p>
            <a:r>
              <a:rPr lang="en-US" altLang="en-US"/>
              <a:t>Host-attached storage accessed through I/O ports talking to I/O busses</a:t>
            </a:r>
          </a:p>
          <a:p>
            <a:r>
              <a:rPr lang="en-US" altLang="en-US"/>
              <a:t>SCSI itself is a bus, up to 16 devices on one cable, </a:t>
            </a:r>
            <a:r>
              <a:rPr lang="en-US" altLang="en-US" b="1">
                <a:solidFill>
                  <a:srgbClr val="3366FF"/>
                </a:solidFill>
              </a:rPr>
              <a:t>SCSI initiator</a:t>
            </a:r>
            <a:r>
              <a:rPr lang="en-US" altLang="en-US">
                <a:solidFill>
                  <a:srgbClr val="3366FF"/>
                </a:solidFill>
              </a:rPr>
              <a:t> </a:t>
            </a:r>
            <a:r>
              <a:rPr lang="en-US" altLang="en-US"/>
              <a:t>requests operation and </a:t>
            </a:r>
            <a:r>
              <a:rPr lang="en-US" altLang="en-US" b="1">
                <a:solidFill>
                  <a:srgbClr val="3366FF"/>
                </a:solidFill>
              </a:rPr>
              <a:t>SCSI targets</a:t>
            </a:r>
            <a:r>
              <a:rPr lang="en-US" altLang="en-US">
                <a:solidFill>
                  <a:srgbClr val="3366FF"/>
                </a:solidFill>
              </a:rPr>
              <a:t> </a:t>
            </a:r>
            <a:r>
              <a:rPr lang="en-US" altLang="en-US"/>
              <a:t>perform tasks </a:t>
            </a:r>
          </a:p>
          <a:p>
            <a:pPr lvl="1"/>
            <a:r>
              <a:rPr lang="en-US" altLang="en-US"/>
              <a:t>Each target can have up to 8 </a:t>
            </a:r>
            <a:r>
              <a:rPr lang="en-US" altLang="en-US" b="1">
                <a:solidFill>
                  <a:srgbClr val="3366FF"/>
                </a:solidFill>
              </a:rPr>
              <a:t>logical units</a:t>
            </a:r>
            <a:r>
              <a:rPr lang="en-US" altLang="en-US">
                <a:solidFill>
                  <a:srgbClr val="3366FF"/>
                </a:solidFill>
              </a:rPr>
              <a:t> </a:t>
            </a:r>
            <a:r>
              <a:rPr lang="en-US" altLang="en-US"/>
              <a:t>(disks attached to device controller)</a:t>
            </a:r>
          </a:p>
          <a:p>
            <a:r>
              <a:rPr lang="en-US" altLang="en-US"/>
              <a:t>FC is high-speed serial architecture</a:t>
            </a:r>
          </a:p>
          <a:p>
            <a:pPr lvl="1"/>
            <a:r>
              <a:rPr lang="en-US" altLang="en-US"/>
              <a:t>Can be switched fabric with 24-bit address space – the basis of </a:t>
            </a:r>
            <a:r>
              <a:rPr lang="en-US" altLang="en-US" b="1">
                <a:solidFill>
                  <a:srgbClr val="3366FF"/>
                </a:solidFill>
              </a:rPr>
              <a:t>storage</a:t>
            </a:r>
            <a:r>
              <a:rPr lang="en-US" altLang="en-US">
                <a:solidFill>
                  <a:srgbClr val="3366FF"/>
                </a:solidFill>
              </a:rPr>
              <a:t> </a:t>
            </a:r>
            <a:r>
              <a:rPr lang="en-US" altLang="en-US" b="1">
                <a:solidFill>
                  <a:srgbClr val="3366FF"/>
                </a:solidFill>
              </a:rPr>
              <a:t>area networks</a:t>
            </a:r>
            <a:r>
              <a:rPr lang="en-US" altLang="en-US" b="1"/>
              <a:t> </a:t>
            </a:r>
            <a:r>
              <a:rPr lang="en-US" altLang="en-US" b="1">
                <a:solidFill>
                  <a:srgbClr val="3366FF"/>
                </a:solidFill>
              </a:rPr>
              <a:t>(SAN</a:t>
            </a:r>
            <a:r>
              <a:rPr lang="en-US" altLang="en-US"/>
              <a:t>s</a:t>
            </a:r>
            <a:r>
              <a:rPr lang="en-US" altLang="en-US" b="1">
                <a:solidFill>
                  <a:srgbClr val="3366FF"/>
                </a:solidFill>
              </a:rPr>
              <a:t>)</a:t>
            </a:r>
            <a:r>
              <a:rPr lang="en-US" altLang="en-US"/>
              <a:t> in which many hosts attach to many storage units</a:t>
            </a:r>
          </a:p>
          <a:p>
            <a:r>
              <a:rPr lang="en-US" altLang="en-US"/>
              <a:t>I/O directed to bus ID, device ID, logical unit (LUN)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41288"/>
            <a:ext cx="8229600" cy="576262"/>
          </a:xfrm>
        </p:spPr>
        <p:txBody>
          <a:bodyPr/>
          <a:lstStyle/>
          <a:p>
            <a:r>
              <a:rPr lang="en-US" altLang="en-US"/>
              <a:t>Storage Array</a:t>
            </a:r>
          </a:p>
        </p:txBody>
      </p:sp>
      <p:sp>
        <p:nvSpPr>
          <p:cNvPr id="15363" name="Content Placeholder 2"/>
          <p:cNvSpPr>
            <a:spLocks noGrp="1"/>
          </p:cNvSpPr>
          <p:nvPr>
            <p:ph idx="1"/>
          </p:nvPr>
        </p:nvSpPr>
        <p:spPr>
          <a:xfrm>
            <a:off x="833438" y="1123950"/>
            <a:ext cx="7150100" cy="4530725"/>
          </a:xfrm>
        </p:spPr>
        <p:txBody>
          <a:bodyPr/>
          <a:lstStyle/>
          <a:p>
            <a:r>
              <a:rPr lang="en-US" altLang="en-US"/>
              <a:t>Can just attach disks, or arrays of disks</a:t>
            </a:r>
          </a:p>
          <a:p>
            <a:r>
              <a:rPr lang="en-US" altLang="en-US"/>
              <a:t>Storage Array has controller(s), provides features to attached host(s)</a:t>
            </a:r>
          </a:p>
          <a:p>
            <a:pPr lvl="1"/>
            <a:r>
              <a:rPr lang="en-US" altLang="en-US"/>
              <a:t>Ports to connect hosts to array</a:t>
            </a:r>
          </a:p>
          <a:p>
            <a:pPr lvl="1"/>
            <a:r>
              <a:rPr lang="en-US" altLang="en-US"/>
              <a:t>Memory, controlling software (sometimes NVRAM, etc)</a:t>
            </a:r>
          </a:p>
          <a:p>
            <a:pPr lvl="1"/>
            <a:r>
              <a:rPr lang="en-US" altLang="en-US"/>
              <a:t>A few to thousands of disks</a:t>
            </a:r>
          </a:p>
          <a:p>
            <a:pPr lvl="1"/>
            <a:r>
              <a:rPr lang="en-US" altLang="en-US"/>
              <a:t>RAID, hot spares, hot swap (discussed later)</a:t>
            </a:r>
          </a:p>
          <a:p>
            <a:pPr lvl="1"/>
            <a:r>
              <a:rPr lang="en-US" altLang="en-US"/>
              <a:t>Shared storage -&gt; more efficiency</a:t>
            </a:r>
          </a:p>
          <a:p>
            <a:pPr lvl="1"/>
            <a:r>
              <a:rPr lang="en-US" altLang="en-US"/>
              <a:t>Features found in some file systems</a:t>
            </a:r>
          </a:p>
          <a:p>
            <a:pPr lvl="2"/>
            <a:r>
              <a:rPr lang="en-US" altLang="en-US"/>
              <a:t>Snaphots, clones, thin provisioning, replication, deduplication, etc</a:t>
            </a:r>
          </a:p>
          <a:p>
            <a:pPr lvl="2">
              <a:buFont typeface="Webdings" panose="05030102010509060703" pitchFamily="18" charset="2"/>
              <a:buNone/>
            </a:pPr>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38188" y="155575"/>
            <a:ext cx="7948612" cy="576263"/>
          </a:xfrm>
        </p:spPr>
        <p:txBody>
          <a:bodyPr/>
          <a:lstStyle/>
          <a:p>
            <a:pPr eaLnBrk="1" hangingPunct="1"/>
            <a:r>
              <a:rPr lang="en-US" altLang="en-US"/>
              <a:t>Storage Area Network</a:t>
            </a:r>
          </a:p>
        </p:txBody>
      </p:sp>
      <p:sp>
        <p:nvSpPr>
          <p:cNvPr id="16387" name="Rectangle 3"/>
          <p:cNvSpPr>
            <a:spLocks noGrp="1" noChangeArrowheads="1"/>
          </p:cNvSpPr>
          <p:nvPr>
            <p:ph type="body" idx="1"/>
          </p:nvPr>
        </p:nvSpPr>
        <p:spPr>
          <a:xfrm>
            <a:off x="806450" y="1233488"/>
            <a:ext cx="7732713" cy="4530725"/>
          </a:xfrm>
        </p:spPr>
        <p:txBody>
          <a:bodyPr/>
          <a:lstStyle/>
          <a:p>
            <a:r>
              <a:rPr lang="en-US" altLang="en-US"/>
              <a:t>Common in large storage environments</a:t>
            </a:r>
            <a:endParaRPr lang="en-US" altLang="en-US" sz="800"/>
          </a:p>
          <a:p>
            <a:r>
              <a:rPr lang="en-US" altLang="en-US"/>
              <a:t>Multiple hosts attached to multiple storage arrays - flexible</a:t>
            </a:r>
          </a:p>
        </p:txBody>
      </p:sp>
      <p:pic>
        <p:nvPicPr>
          <p:cNvPr id="16388" name="Picture 1" descr="10_03.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4800" y="2292350"/>
            <a:ext cx="5614988"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182563"/>
            <a:ext cx="8229600" cy="576262"/>
          </a:xfrm>
        </p:spPr>
        <p:txBody>
          <a:bodyPr/>
          <a:lstStyle/>
          <a:p>
            <a:r>
              <a:rPr lang="en-US" altLang="en-US"/>
              <a:t>Storage Area Network (Cont.)</a:t>
            </a:r>
          </a:p>
        </p:txBody>
      </p:sp>
      <p:sp>
        <p:nvSpPr>
          <p:cNvPr id="17411" name="Content Placeholder 2"/>
          <p:cNvSpPr>
            <a:spLocks noGrp="1"/>
          </p:cNvSpPr>
          <p:nvPr>
            <p:ph idx="1"/>
          </p:nvPr>
        </p:nvSpPr>
        <p:spPr>
          <a:xfrm>
            <a:off x="806450" y="1233488"/>
            <a:ext cx="6959600" cy="4530725"/>
          </a:xfrm>
        </p:spPr>
        <p:txBody>
          <a:bodyPr/>
          <a:lstStyle/>
          <a:p>
            <a:r>
              <a:rPr lang="en-US" altLang="en-US"/>
              <a:t>SAN is one or more storage arrays</a:t>
            </a:r>
          </a:p>
          <a:p>
            <a:pPr lvl="1"/>
            <a:r>
              <a:rPr lang="en-US" altLang="en-US"/>
              <a:t>Connected to one or more Fibre Channel switches</a:t>
            </a:r>
          </a:p>
          <a:p>
            <a:r>
              <a:rPr lang="en-US" altLang="en-US"/>
              <a:t>Hosts also attach to the switches</a:t>
            </a:r>
          </a:p>
          <a:p>
            <a:r>
              <a:rPr lang="en-US" altLang="en-US"/>
              <a:t>Storage made available via </a:t>
            </a:r>
            <a:r>
              <a:rPr lang="en-US" altLang="en-US" b="1">
                <a:solidFill>
                  <a:srgbClr val="3366FF"/>
                </a:solidFill>
              </a:rPr>
              <a:t>LUN Masking </a:t>
            </a:r>
            <a:r>
              <a:rPr lang="en-US" altLang="en-US"/>
              <a:t>from specific arrays to specific servers</a:t>
            </a:r>
          </a:p>
          <a:p>
            <a:r>
              <a:rPr lang="en-US" altLang="en-US"/>
              <a:t>Easy to add or remove storage, add new host and allocate it storage</a:t>
            </a:r>
          </a:p>
          <a:p>
            <a:pPr lvl="1"/>
            <a:r>
              <a:rPr lang="en-US" altLang="en-US"/>
              <a:t>Over low-latency Fibre Channel fabric</a:t>
            </a:r>
          </a:p>
          <a:p>
            <a:r>
              <a:rPr lang="en-US" altLang="en-US"/>
              <a:t>Why have separate storage networks and communications networks?</a:t>
            </a:r>
          </a:p>
          <a:p>
            <a:pPr lvl="1"/>
            <a:r>
              <a:rPr lang="en-US" altLang="en-US"/>
              <a:t>Consider iSCSI, FCOE</a:t>
            </a:r>
          </a:p>
          <a:p>
            <a:endParaRPr lang="en-US" altLang="en-US"/>
          </a:p>
          <a:p>
            <a:pPr lvl="1"/>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82663" y="141288"/>
            <a:ext cx="7704137" cy="576262"/>
          </a:xfrm>
        </p:spPr>
        <p:txBody>
          <a:bodyPr/>
          <a:lstStyle/>
          <a:p>
            <a:pPr eaLnBrk="1" hangingPunct="1"/>
            <a:r>
              <a:rPr lang="en-US" altLang="en-US"/>
              <a:t>Network-Attached Storage</a:t>
            </a:r>
          </a:p>
        </p:txBody>
      </p:sp>
      <p:sp>
        <p:nvSpPr>
          <p:cNvPr id="18435" name="Rectangle 3"/>
          <p:cNvSpPr>
            <a:spLocks noGrp="1" noChangeArrowheads="1"/>
          </p:cNvSpPr>
          <p:nvPr>
            <p:ph type="body" idx="1"/>
          </p:nvPr>
        </p:nvSpPr>
        <p:spPr>
          <a:xfrm>
            <a:off x="874713" y="1055688"/>
            <a:ext cx="7040562" cy="4530725"/>
          </a:xfrm>
        </p:spPr>
        <p:txBody>
          <a:bodyPr/>
          <a:lstStyle/>
          <a:p>
            <a:r>
              <a:rPr lang="en-US" altLang="en-US"/>
              <a:t>Network-attached storage (</a:t>
            </a:r>
            <a:r>
              <a:rPr lang="en-US" altLang="en-US" b="1">
                <a:solidFill>
                  <a:srgbClr val="3366FF"/>
                </a:solidFill>
              </a:rPr>
              <a:t>NAS</a:t>
            </a:r>
            <a:r>
              <a:rPr lang="en-US" altLang="en-US"/>
              <a:t>) is storage made available over a network rather than over a local connection (such as a bus)</a:t>
            </a:r>
          </a:p>
          <a:p>
            <a:pPr lvl="1"/>
            <a:r>
              <a:rPr lang="en-US" altLang="en-US"/>
              <a:t>Remotely attaching to file systems</a:t>
            </a:r>
          </a:p>
          <a:p>
            <a:r>
              <a:rPr lang="en-US" altLang="en-US"/>
              <a:t>NFS and CIFS are common protocols</a:t>
            </a:r>
          </a:p>
          <a:p>
            <a:r>
              <a:rPr lang="en-US" altLang="en-US"/>
              <a:t>Implemented via remote procedure calls (RPCs) between host and storage over typically TCP or UDP on IP network</a:t>
            </a:r>
          </a:p>
          <a:p>
            <a:r>
              <a:rPr lang="en-US" altLang="en-US" b="1">
                <a:solidFill>
                  <a:srgbClr val="3366FF"/>
                </a:solidFill>
              </a:rPr>
              <a:t>iSCSI</a:t>
            </a:r>
            <a:r>
              <a:rPr lang="en-US" altLang="en-US"/>
              <a:t> protocol uses IP network to carry the SCSI protocol</a:t>
            </a:r>
          </a:p>
          <a:p>
            <a:pPr lvl="1"/>
            <a:r>
              <a:rPr lang="en-US" altLang="en-US"/>
              <a:t>Remotely attaching to devices (blocks)</a:t>
            </a:r>
          </a:p>
        </p:txBody>
      </p:sp>
      <p:pic>
        <p:nvPicPr>
          <p:cNvPr id="1843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1813" y="3986213"/>
            <a:ext cx="4805362"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168275"/>
            <a:ext cx="8229600" cy="576263"/>
          </a:xfrm>
        </p:spPr>
        <p:txBody>
          <a:bodyPr/>
          <a:lstStyle/>
          <a:p>
            <a:pPr eaLnBrk="1" hangingPunct="1"/>
            <a:r>
              <a:rPr lang="en-US" altLang="en-US"/>
              <a:t>Disk Scheduling</a:t>
            </a:r>
          </a:p>
        </p:txBody>
      </p:sp>
      <p:sp>
        <p:nvSpPr>
          <p:cNvPr id="19459" name="Rectangle 3"/>
          <p:cNvSpPr>
            <a:spLocks noGrp="1" noChangeArrowheads="1"/>
          </p:cNvSpPr>
          <p:nvPr>
            <p:ph type="body" idx="1"/>
          </p:nvPr>
        </p:nvSpPr>
        <p:spPr>
          <a:xfrm>
            <a:off x="889000" y="1123950"/>
            <a:ext cx="7695707" cy="5146675"/>
          </a:xfrm>
        </p:spPr>
        <p:txBody>
          <a:bodyPr/>
          <a:lstStyle/>
          <a:p>
            <a:pPr>
              <a:buFont typeface="Wingdings" panose="05000000000000000000" pitchFamily="2" charset="2"/>
              <a:buChar char="q"/>
            </a:pPr>
            <a:r>
              <a:rPr lang="en-US" altLang="en-US" dirty="0"/>
              <a:t>The operating system is responsible for using hardware efficiently — for the disk drives, this means having a fast access time and disk bandwidth</a:t>
            </a:r>
            <a:endParaRPr lang="en-US" altLang="en-US" sz="800" dirty="0"/>
          </a:p>
          <a:p>
            <a:pPr>
              <a:buFont typeface="Wingdings" panose="05000000000000000000" pitchFamily="2" charset="2"/>
              <a:buChar char="q"/>
            </a:pPr>
            <a:r>
              <a:rPr lang="en-US" altLang="en-US" dirty="0"/>
              <a:t>Minimize seek time</a:t>
            </a:r>
            <a:endParaRPr lang="en-US" altLang="en-US" sz="800" dirty="0"/>
          </a:p>
          <a:p>
            <a:pPr>
              <a:buFont typeface="Wingdings" panose="05000000000000000000" pitchFamily="2" charset="2"/>
              <a:buChar char="q"/>
            </a:pPr>
            <a:r>
              <a:rPr lang="en-US" altLang="en-US" dirty="0"/>
              <a:t>Seek time </a:t>
            </a:r>
            <a:r>
              <a:rPr lang="en-US" altLang="en-US" dirty="0">
                <a:sym typeface="Symbol" panose="05050102010706020507" pitchFamily="18" charset="2"/>
              </a:rPr>
              <a:t> seek distance</a:t>
            </a:r>
            <a:endParaRPr lang="en-US" altLang="en-US" sz="800" dirty="0">
              <a:sym typeface="Symbol" panose="05050102010706020507" pitchFamily="18" charset="2"/>
            </a:endParaRPr>
          </a:p>
          <a:p>
            <a:pPr>
              <a:buFont typeface="Wingdings" panose="05000000000000000000" pitchFamily="2" charset="2"/>
              <a:buChar char="q"/>
            </a:pPr>
            <a:r>
              <a:rPr lang="en-US" altLang="en-US" dirty="0">
                <a:sym typeface="Symbol" panose="05050102010706020507" pitchFamily="18" charset="2"/>
              </a:rPr>
              <a:t>Disk </a:t>
            </a:r>
            <a:r>
              <a:rPr lang="en-US" altLang="en-US" b="1" dirty="0">
                <a:solidFill>
                  <a:srgbClr val="3366FF"/>
                </a:solidFill>
                <a:sym typeface="Symbol" panose="05050102010706020507" pitchFamily="18" charset="2"/>
              </a:rPr>
              <a:t>bandwidth</a:t>
            </a:r>
            <a:r>
              <a:rPr lang="en-US" altLang="en-US" dirty="0">
                <a:solidFill>
                  <a:srgbClr val="3366FF"/>
                </a:solidFill>
                <a:sym typeface="Symbol" panose="05050102010706020507" pitchFamily="18" charset="2"/>
              </a:rPr>
              <a:t> </a:t>
            </a:r>
            <a:r>
              <a:rPr lang="en-US" altLang="en-US" dirty="0">
                <a:sym typeface="Symbol" panose="05050102010706020507" pitchFamily="18" charset="2"/>
              </a:rPr>
              <a:t>is the total number of bytes transferred, divided by the total time between the first request for service and the completion of the last transfer</a:t>
            </a:r>
            <a:endParaRPr lang="en-US"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11200" y="141288"/>
            <a:ext cx="7975600" cy="576262"/>
          </a:xfrm>
        </p:spPr>
        <p:txBody>
          <a:bodyPr/>
          <a:lstStyle/>
          <a:p>
            <a:pPr eaLnBrk="1" hangingPunct="1"/>
            <a:r>
              <a:rPr lang="en-US" altLang="en-US"/>
              <a:t>Disk Scheduling (Cont.)</a:t>
            </a:r>
          </a:p>
        </p:txBody>
      </p:sp>
      <p:sp>
        <p:nvSpPr>
          <p:cNvPr id="20483" name="Rectangle 3"/>
          <p:cNvSpPr>
            <a:spLocks noGrp="1" noChangeArrowheads="1"/>
          </p:cNvSpPr>
          <p:nvPr>
            <p:ph type="body" idx="1"/>
          </p:nvPr>
        </p:nvSpPr>
        <p:spPr>
          <a:xfrm>
            <a:off x="889000" y="1023938"/>
            <a:ext cx="7394575" cy="4781550"/>
          </a:xfrm>
        </p:spPr>
        <p:txBody>
          <a:bodyPr/>
          <a:lstStyle/>
          <a:p>
            <a:pPr>
              <a:buFont typeface="Wingdings" panose="05000000000000000000" pitchFamily="2" charset="2"/>
              <a:buChar char="q"/>
              <a:tabLst>
                <a:tab pos="1708150" algn="l"/>
              </a:tabLst>
            </a:pPr>
            <a:r>
              <a:rPr lang="en-US" altLang="en-US" dirty="0"/>
              <a:t>There are many sources of disk I/O requests</a:t>
            </a:r>
          </a:p>
          <a:p>
            <a:pPr lvl="1">
              <a:buFont typeface="Wingdings" panose="05000000000000000000" pitchFamily="2" charset="2"/>
              <a:buChar char="q"/>
              <a:tabLst>
                <a:tab pos="1708150" algn="l"/>
              </a:tabLst>
            </a:pPr>
            <a:r>
              <a:rPr lang="en-US" altLang="en-US" dirty="0"/>
              <a:t>OS</a:t>
            </a:r>
          </a:p>
          <a:p>
            <a:pPr lvl="1">
              <a:buFont typeface="Wingdings" panose="05000000000000000000" pitchFamily="2" charset="2"/>
              <a:buChar char="q"/>
              <a:tabLst>
                <a:tab pos="1708150" algn="l"/>
              </a:tabLst>
            </a:pPr>
            <a:r>
              <a:rPr lang="en-US" altLang="en-US" dirty="0"/>
              <a:t>System processes</a:t>
            </a:r>
          </a:p>
          <a:p>
            <a:pPr lvl="1">
              <a:buFont typeface="Wingdings" panose="05000000000000000000" pitchFamily="2" charset="2"/>
              <a:buChar char="q"/>
              <a:tabLst>
                <a:tab pos="1708150" algn="l"/>
              </a:tabLst>
            </a:pPr>
            <a:r>
              <a:rPr lang="en-US" altLang="en-US" dirty="0"/>
              <a:t>Users processes</a:t>
            </a:r>
          </a:p>
          <a:p>
            <a:pPr>
              <a:buFont typeface="Wingdings" panose="05000000000000000000" pitchFamily="2" charset="2"/>
              <a:buChar char="q"/>
              <a:tabLst>
                <a:tab pos="1708150" algn="l"/>
              </a:tabLst>
            </a:pPr>
            <a:r>
              <a:rPr lang="en-US" altLang="en-US" dirty="0"/>
              <a:t>I/O request includes:</a:t>
            </a:r>
          </a:p>
          <a:p>
            <a:pPr lvl="1">
              <a:buFont typeface="Wingdings" panose="05000000000000000000" pitchFamily="2" charset="2"/>
              <a:buChar char="q"/>
              <a:tabLst>
                <a:tab pos="1708150" algn="l"/>
              </a:tabLst>
            </a:pPr>
            <a:r>
              <a:rPr lang="en-US" altLang="en-US" dirty="0"/>
              <a:t>input or output mode</a:t>
            </a:r>
          </a:p>
          <a:p>
            <a:pPr lvl="1">
              <a:buFont typeface="Wingdings" panose="05000000000000000000" pitchFamily="2" charset="2"/>
              <a:buChar char="q"/>
              <a:tabLst>
                <a:tab pos="1708150" algn="l"/>
              </a:tabLst>
            </a:pPr>
            <a:r>
              <a:rPr lang="en-US" altLang="en-US" dirty="0"/>
              <a:t>disk address</a:t>
            </a:r>
          </a:p>
          <a:p>
            <a:pPr lvl="1">
              <a:buFont typeface="Wingdings" panose="05000000000000000000" pitchFamily="2" charset="2"/>
              <a:buChar char="q"/>
              <a:tabLst>
                <a:tab pos="1708150" algn="l"/>
              </a:tabLst>
            </a:pPr>
            <a:r>
              <a:rPr lang="en-US" altLang="en-US" dirty="0"/>
              <a:t>memory address</a:t>
            </a:r>
          </a:p>
          <a:p>
            <a:pPr lvl="1">
              <a:buFont typeface="Wingdings" panose="05000000000000000000" pitchFamily="2" charset="2"/>
              <a:buChar char="q"/>
              <a:tabLst>
                <a:tab pos="1708150" algn="l"/>
              </a:tabLst>
            </a:pPr>
            <a:r>
              <a:rPr lang="en-US" altLang="en-US" dirty="0"/>
              <a:t>number of sectors to transfer</a:t>
            </a:r>
          </a:p>
          <a:p>
            <a:pPr>
              <a:buFont typeface="Wingdings" panose="05000000000000000000" pitchFamily="2" charset="2"/>
              <a:buChar char="q"/>
              <a:tabLst>
                <a:tab pos="1708150" algn="l"/>
              </a:tabLst>
            </a:pPr>
            <a:r>
              <a:rPr lang="en-US" altLang="en-US" dirty="0"/>
              <a:t>OS maintains queue of requests, per disk or device</a:t>
            </a:r>
          </a:p>
          <a:p>
            <a:pPr>
              <a:buFont typeface="Wingdings" panose="05000000000000000000" pitchFamily="2" charset="2"/>
              <a:buChar char="q"/>
              <a:tabLst>
                <a:tab pos="1708150" algn="l"/>
              </a:tabLst>
            </a:pPr>
            <a:r>
              <a:rPr lang="en-US" altLang="en-US" dirty="0"/>
              <a:t>Idle disk can immediately work on I/O request, busy disk means work must queue</a:t>
            </a:r>
          </a:p>
          <a:p>
            <a:pPr lvl="1">
              <a:buFont typeface="Wingdings" panose="05000000000000000000" pitchFamily="2" charset="2"/>
              <a:buChar char="q"/>
              <a:tabLst>
                <a:tab pos="1708150" algn="l"/>
              </a:tabLst>
            </a:pPr>
            <a:r>
              <a:rPr lang="en-US" altLang="en-US" dirty="0"/>
              <a:t>Optimization algorithms </a:t>
            </a:r>
            <a:r>
              <a:rPr lang="en-US" altLang="en-US" dirty="0">
                <a:solidFill>
                  <a:srgbClr val="FF0000"/>
                </a:solidFill>
              </a:rPr>
              <a:t>only make sense when a queue exists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022350" y="277813"/>
            <a:ext cx="7664450" cy="576262"/>
          </a:xfrm>
        </p:spPr>
        <p:txBody>
          <a:bodyPr/>
          <a:lstStyle/>
          <a:p>
            <a:pPr eaLnBrk="1" hangingPunct="1"/>
            <a:r>
              <a:rPr lang="en-US" altLang="en-US"/>
              <a:t>Chapter 10:  Mass-Storage Systems</a:t>
            </a:r>
          </a:p>
        </p:txBody>
      </p:sp>
      <p:sp>
        <p:nvSpPr>
          <p:cNvPr id="4099" name="Rectangle 3"/>
          <p:cNvSpPr>
            <a:spLocks noGrp="1" noChangeArrowheads="1"/>
          </p:cNvSpPr>
          <p:nvPr>
            <p:ph type="body" idx="1"/>
          </p:nvPr>
        </p:nvSpPr>
        <p:spPr/>
        <p:txBody>
          <a:bodyPr/>
          <a:lstStyle/>
          <a:p>
            <a:r>
              <a:rPr lang="en-US" altLang="en-US" dirty="0"/>
              <a:t>Overview of Mass Storage Structure</a:t>
            </a:r>
          </a:p>
          <a:p>
            <a:r>
              <a:rPr lang="en-US" altLang="en-US" dirty="0"/>
              <a:t>Disk Structure</a:t>
            </a:r>
          </a:p>
          <a:p>
            <a:r>
              <a:rPr lang="en-US" altLang="en-US" dirty="0"/>
              <a:t>Disk Attachment</a:t>
            </a:r>
          </a:p>
          <a:p>
            <a:r>
              <a:rPr lang="en-US" altLang="en-US" dirty="0"/>
              <a:t>Disk Scheduling</a:t>
            </a:r>
          </a:p>
          <a:p>
            <a:r>
              <a:rPr lang="en-US" altLang="en-US" dirty="0"/>
              <a:t>Disk Management</a:t>
            </a:r>
          </a:p>
          <a:p>
            <a:r>
              <a:rPr lang="en-US" altLang="en-US" dirty="0"/>
              <a:t>Swap-Space Management</a:t>
            </a:r>
          </a:p>
          <a:p>
            <a:r>
              <a:rPr lang="en-US" altLang="en-US" dirty="0"/>
              <a:t>RAID Structure</a:t>
            </a:r>
          </a:p>
          <a:p>
            <a:r>
              <a:rPr lang="en-US" altLang="en-US" dirty="0"/>
              <a:t>Stable-Storage Implementation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11200" y="141288"/>
            <a:ext cx="7975600" cy="576262"/>
          </a:xfrm>
        </p:spPr>
        <p:txBody>
          <a:bodyPr/>
          <a:lstStyle/>
          <a:p>
            <a:pPr eaLnBrk="1" hangingPunct="1"/>
            <a:r>
              <a:rPr lang="en-US" altLang="en-US"/>
              <a:t>Disk Scheduling (Cont.)</a:t>
            </a:r>
          </a:p>
        </p:txBody>
      </p:sp>
      <p:sp>
        <p:nvSpPr>
          <p:cNvPr id="21507" name="Rectangle 3"/>
          <p:cNvSpPr>
            <a:spLocks noGrp="1" noChangeArrowheads="1"/>
          </p:cNvSpPr>
          <p:nvPr>
            <p:ph type="body" idx="1"/>
          </p:nvPr>
        </p:nvSpPr>
        <p:spPr>
          <a:xfrm>
            <a:off x="874713" y="1023938"/>
            <a:ext cx="7286625" cy="4781550"/>
          </a:xfrm>
        </p:spPr>
        <p:txBody>
          <a:bodyPr/>
          <a:lstStyle/>
          <a:p>
            <a:pPr>
              <a:buFont typeface="Wingdings" panose="05000000000000000000" pitchFamily="2" charset="2"/>
              <a:buChar char="q"/>
              <a:tabLst>
                <a:tab pos="1708150" algn="l"/>
              </a:tabLst>
            </a:pPr>
            <a:r>
              <a:rPr lang="en-US" altLang="en-US" dirty="0"/>
              <a:t>Drive controllers have small buffers and can manage a queue of I/O requests (of varying </a:t>
            </a:r>
            <a:r>
              <a:rPr lang="ja-JP" altLang="en-US" dirty="0"/>
              <a:t>“</a:t>
            </a:r>
            <a:r>
              <a:rPr lang="en-US" altLang="ja-JP" dirty="0"/>
              <a:t>depth</a:t>
            </a:r>
            <a:r>
              <a:rPr lang="ja-JP" altLang="en-US" dirty="0"/>
              <a:t>”</a:t>
            </a:r>
            <a:r>
              <a:rPr lang="en-US" altLang="ja-JP" dirty="0"/>
              <a:t>)</a:t>
            </a:r>
            <a:endParaRPr lang="en-US" altLang="en-US" dirty="0"/>
          </a:p>
          <a:p>
            <a:pPr>
              <a:buFont typeface="Wingdings" panose="05000000000000000000" pitchFamily="2" charset="2"/>
              <a:buChar char="q"/>
              <a:tabLst>
                <a:tab pos="1708150" algn="l"/>
              </a:tabLst>
            </a:pPr>
            <a:r>
              <a:rPr lang="en-US" altLang="en-US" dirty="0"/>
              <a:t>Several algorithms exist to schedule the servicing of disk I/O requests</a:t>
            </a:r>
          </a:p>
          <a:p>
            <a:pPr>
              <a:buFont typeface="Wingdings" panose="05000000000000000000" pitchFamily="2" charset="2"/>
              <a:buChar char="q"/>
              <a:tabLst>
                <a:tab pos="1708150" algn="l"/>
              </a:tabLst>
            </a:pPr>
            <a:r>
              <a:rPr lang="en-US" altLang="en-US" dirty="0"/>
              <a:t>The analysis is true for one or many platters</a:t>
            </a:r>
          </a:p>
          <a:p>
            <a:pPr>
              <a:buFont typeface="Wingdings" panose="05000000000000000000" pitchFamily="2" charset="2"/>
              <a:buChar char="q"/>
              <a:tabLst>
                <a:tab pos="1708150" algn="l"/>
              </a:tabLst>
            </a:pPr>
            <a:r>
              <a:rPr lang="en-US" altLang="en-US" dirty="0"/>
              <a:t>We illustrate scheduling algorithms with a request queue (0-199)</a:t>
            </a:r>
          </a:p>
          <a:p>
            <a:pPr marL="0" indent="0">
              <a:buNone/>
              <a:tabLst>
                <a:tab pos="1708150" algn="l"/>
              </a:tabLst>
            </a:pPr>
            <a:r>
              <a:rPr lang="en-US" altLang="en-US" dirty="0"/>
              <a:t>		</a:t>
            </a:r>
            <a:br>
              <a:rPr lang="en-US" altLang="en-US" dirty="0"/>
            </a:br>
            <a:r>
              <a:rPr lang="en-US" altLang="en-US" dirty="0"/>
              <a:t>	98, 183, 37, 122, 14, 124, 65, 67</a:t>
            </a:r>
          </a:p>
          <a:p>
            <a:pPr marL="0" indent="0">
              <a:buNone/>
              <a:tabLst>
                <a:tab pos="1708150" algn="l"/>
              </a:tabLst>
            </a:pPr>
            <a:r>
              <a:rPr lang="en-US" altLang="en-US" dirty="0"/>
              <a:t>	Head pointer 53</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982663" y="155575"/>
            <a:ext cx="6950075" cy="576263"/>
          </a:xfrm>
        </p:spPr>
        <p:txBody>
          <a:bodyPr/>
          <a:lstStyle/>
          <a:p>
            <a:pPr eaLnBrk="1" hangingPunct="1"/>
            <a:r>
              <a:rPr lang="en-US" altLang="en-US"/>
              <a:t>FCFS</a:t>
            </a:r>
          </a:p>
        </p:txBody>
      </p:sp>
      <p:sp>
        <p:nvSpPr>
          <p:cNvPr id="22531" name="Text Box 4"/>
          <p:cNvSpPr txBox="1">
            <a:spLocks noChangeArrowheads="1"/>
          </p:cNvSpPr>
          <p:nvPr/>
        </p:nvSpPr>
        <p:spPr bwMode="auto">
          <a:xfrm>
            <a:off x="1143000" y="1103313"/>
            <a:ext cx="5851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a:latin typeface="Helvetica" panose="020B0604020202020204" pitchFamily="34" charset="0"/>
              </a:rPr>
              <a:t>Illustration shows total head movement of 640 cylinders</a:t>
            </a:r>
          </a:p>
        </p:txBody>
      </p:sp>
      <p:pic>
        <p:nvPicPr>
          <p:cNvPr id="2253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8" y="1633538"/>
            <a:ext cx="5840412"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41288"/>
            <a:ext cx="8229600" cy="576262"/>
          </a:xfrm>
        </p:spPr>
        <p:txBody>
          <a:bodyPr/>
          <a:lstStyle/>
          <a:p>
            <a:pPr eaLnBrk="1" hangingPunct="1"/>
            <a:r>
              <a:rPr lang="en-US" altLang="en-US"/>
              <a:t>SSTF</a:t>
            </a:r>
          </a:p>
        </p:txBody>
      </p:sp>
      <p:sp>
        <p:nvSpPr>
          <p:cNvPr id="23555" name="Rectangle 3"/>
          <p:cNvSpPr>
            <a:spLocks noGrp="1" noChangeArrowheads="1"/>
          </p:cNvSpPr>
          <p:nvPr>
            <p:ph type="body" idx="1"/>
          </p:nvPr>
        </p:nvSpPr>
        <p:spPr>
          <a:xfrm>
            <a:off x="874712" y="1111250"/>
            <a:ext cx="8047345" cy="4530725"/>
          </a:xfrm>
        </p:spPr>
        <p:txBody>
          <a:bodyPr/>
          <a:lstStyle/>
          <a:p>
            <a:pPr>
              <a:buFont typeface="Wingdings" panose="05000000000000000000" pitchFamily="2" charset="2"/>
              <a:buChar char="q"/>
            </a:pPr>
            <a:r>
              <a:rPr lang="en-US" altLang="en-US" b="1" dirty="0">
                <a:solidFill>
                  <a:srgbClr val="3366FF"/>
                </a:solidFill>
              </a:rPr>
              <a:t>Shortest Seek Time First </a:t>
            </a:r>
            <a:r>
              <a:rPr lang="en-US" altLang="en-US" dirty="0"/>
              <a:t>selects the request with the minimum seek time from the current head position</a:t>
            </a:r>
          </a:p>
          <a:p>
            <a:pPr>
              <a:buFont typeface="Wingdings" panose="05000000000000000000" pitchFamily="2" charset="2"/>
              <a:buChar char="q"/>
            </a:pPr>
            <a:r>
              <a:rPr lang="en-US" altLang="en-US" dirty="0"/>
              <a:t>SSTF scheduling is a form of SJF scheduling; may cause starvation of some requests</a:t>
            </a:r>
          </a:p>
          <a:p>
            <a:pPr>
              <a:buFont typeface="Wingdings" panose="05000000000000000000" pitchFamily="2" charset="2"/>
              <a:buChar char="q"/>
            </a:pPr>
            <a:r>
              <a:rPr lang="en-US" altLang="en-US" dirty="0"/>
              <a:t>Illustration shows total head movement of 236 cylinders </a:t>
            </a:r>
            <a:r>
              <a:rPr lang="en-US" altLang="en-US" dirty="0">
                <a:solidFill>
                  <a:srgbClr val="FF0000"/>
                </a:solidFill>
              </a:rPr>
              <a:t>(vs 640 for FCFS)</a:t>
            </a:r>
          </a:p>
        </p:txBody>
      </p:sp>
      <p:pic>
        <p:nvPicPr>
          <p:cNvPr id="23556" name="Picture 4" descr="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0075" y="2938463"/>
            <a:ext cx="4811713" cy="324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55575"/>
            <a:ext cx="7840663" cy="576263"/>
          </a:xfrm>
        </p:spPr>
        <p:txBody>
          <a:bodyPr/>
          <a:lstStyle/>
          <a:p>
            <a:pPr eaLnBrk="1" hangingPunct="1"/>
            <a:r>
              <a:rPr lang="en-US" altLang="en-US"/>
              <a:t>SCAN</a:t>
            </a:r>
          </a:p>
        </p:txBody>
      </p:sp>
      <p:sp>
        <p:nvSpPr>
          <p:cNvPr id="24579" name="Rectangle 3"/>
          <p:cNvSpPr>
            <a:spLocks noGrp="1" noChangeArrowheads="1"/>
          </p:cNvSpPr>
          <p:nvPr>
            <p:ph type="body" idx="1"/>
          </p:nvPr>
        </p:nvSpPr>
        <p:spPr>
          <a:xfrm>
            <a:off x="860425" y="1150938"/>
            <a:ext cx="7205663" cy="4530725"/>
          </a:xfrm>
        </p:spPr>
        <p:txBody>
          <a:bodyPr/>
          <a:lstStyle/>
          <a:p>
            <a:r>
              <a:rPr lang="en-US" dirty="0"/>
              <a:t>This approach works like an elevator does. It scans ‘down’ towards the </a:t>
            </a:r>
            <a:r>
              <a:rPr lang="en-US" u="sng" dirty="0"/>
              <a:t>nearest</a:t>
            </a:r>
            <a:r>
              <a:rPr lang="en-US" dirty="0"/>
              <a:t> end and then, when it hits the bottom, it scans ‘up’ servicing the requests that it didn't get going down.</a:t>
            </a:r>
          </a:p>
          <a:p>
            <a:pPr>
              <a:buFont typeface="Wingdings" panose="05000000000000000000" pitchFamily="2" charset="2"/>
              <a:buChar char="q"/>
            </a:pPr>
            <a:r>
              <a:rPr lang="en-US" altLang="en-US" b="1" dirty="0">
                <a:solidFill>
                  <a:srgbClr val="3366FF"/>
                </a:solidFill>
              </a:rPr>
              <a:t>SCAN algorithm</a:t>
            </a:r>
            <a:r>
              <a:rPr lang="en-US" altLang="en-US" dirty="0">
                <a:solidFill>
                  <a:srgbClr val="3366FF"/>
                </a:solidFill>
              </a:rPr>
              <a:t> </a:t>
            </a:r>
            <a:r>
              <a:rPr lang="en-US" altLang="en-US" dirty="0"/>
              <a:t>Sometimes called the </a:t>
            </a:r>
            <a:r>
              <a:rPr lang="en-US" altLang="en-US" b="1" dirty="0">
                <a:solidFill>
                  <a:srgbClr val="3366FF"/>
                </a:solidFill>
              </a:rPr>
              <a:t>elevator algorithm</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195263"/>
            <a:ext cx="8229600" cy="576262"/>
          </a:xfrm>
        </p:spPr>
        <p:txBody>
          <a:bodyPr/>
          <a:lstStyle/>
          <a:p>
            <a:pPr eaLnBrk="1" hangingPunct="1"/>
            <a:r>
              <a:rPr lang="en-US" altLang="en-US"/>
              <a:t>SCAN (Cont.)</a:t>
            </a:r>
          </a:p>
        </p:txBody>
      </p:sp>
      <p:pic>
        <p:nvPicPr>
          <p:cNvPr id="2560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250" y="1236663"/>
            <a:ext cx="5981700"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051268" y="6028810"/>
            <a:ext cx="4611647" cy="369332"/>
          </a:xfrm>
          <a:prstGeom prst="rect">
            <a:avLst/>
          </a:prstGeom>
          <a:ln>
            <a:solidFill>
              <a:srgbClr val="FF0000"/>
            </a:solidFill>
          </a:ln>
        </p:spPr>
        <p:txBody>
          <a:bodyPr wrap="none">
            <a:spAutoFit/>
          </a:bodyPr>
          <a:lstStyle/>
          <a:p>
            <a:r>
              <a:rPr lang="en-US" altLang="en-US" dirty="0">
                <a:solidFill>
                  <a:srgbClr val="FF0000"/>
                </a:solidFill>
              </a:rPr>
              <a:t>total head movement of 208 cylinders</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55575"/>
            <a:ext cx="7869238" cy="576263"/>
          </a:xfrm>
        </p:spPr>
        <p:txBody>
          <a:bodyPr/>
          <a:lstStyle/>
          <a:p>
            <a:pPr eaLnBrk="1" hangingPunct="1"/>
            <a:r>
              <a:rPr lang="en-US" altLang="en-US"/>
              <a:t>C-SCAN</a:t>
            </a:r>
          </a:p>
        </p:txBody>
      </p:sp>
      <p:sp>
        <p:nvSpPr>
          <p:cNvPr id="26627" name="Rectangle 3"/>
          <p:cNvSpPr>
            <a:spLocks noGrp="1" noChangeArrowheads="1"/>
          </p:cNvSpPr>
          <p:nvPr>
            <p:ph type="body" idx="1"/>
          </p:nvPr>
        </p:nvSpPr>
        <p:spPr>
          <a:xfrm>
            <a:off x="889000" y="1138238"/>
            <a:ext cx="7040563" cy="4530725"/>
          </a:xfrm>
        </p:spPr>
        <p:txBody>
          <a:bodyPr/>
          <a:lstStyle/>
          <a:p>
            <a:pPr>
              <a:buFont typeface="Wingdings" panose="05000000000000000000" pitchFamily="2" charset="2"/>
              <a:buChar char="q"/>
            </a:pPr>
            <a:r>
              <a:rPr lang="en-US" altLang="en-US" dirty="0"/>
              <a:t>Provides a more uniform wait time than SCAN</a:t>
            </a:r>
          </a:p>
          <a:p>
            <a:pPr>
              <a:buFont typeface="Wingdings" panose="05000000000000000000" pitchFamily="2" charset="2"/>
              <a:buChar char="q"/>
            </a:pPr>
            <a:r>
              <a:rPr lang="en-US" altLang="en-US" dirty="0"/>
              <a:t>The head moves from one end of the disk to the other, servicing requests as it goes</a:t>
            </a:r>
          </a:p>
          <a:p>
            <a:pPr lvl="1">
              <a:buFont typeface="Wingdings" panose="05000000000000000000" pitchFamily="2" charset="2"/>
              <a:buChar char="q"/>
            </a:pPr>
            <a:r>
              <a:rPr lang="en-US" altLang="en-US" dirty="0"/>
              <a:t>When it reaches the other end, however, it immediately returns to the beginning of the disk, without servicing any requests on the return trip</a:t>
            </a:r>
          </a:p>
          <a:p>
            <a:pPr>
              <a:buFont typeface="Wingdings" panose="05000000000000000000" pitchFamily="2" charset="2"/>
              <a:buChar char="q"/>
            </a:pPr>
            <a:r>
              <a:rPr lang="en-US" altLang="en-US" dirty="0"/>
              <a:t>Treats the cylinders as a circular list that wraps around from the last cylinder to the first one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182563"/>
            <a:ext cx="8229600" cy="576262"/>
          </a:xfrm>
        </p:spPr>
        <p:txBody>
          <a:bodyPr/>
          <a:lstStyle/>
          <a:p>
            <a:pPr eaLnBrk="1" hangingPunct="1"/>
            <a:r>
              <a:rPr lang="en-US" altLang="en-US"/>
              <a:t>C-SCAN (Cont.)</a:t>
            </a:r>
          </a:p>
        </p:txBody>
      </p:sp>
      <p:pic>
        <p:nvPicPr>
          <p:cNvPr id="27651" name="Picture 4"/>
          <p:cNvPicPr>
            <a:picLocks noChangeAspect="1" noChangeArrowheads="1"/>
          </p:cNvPicPr>
          <p:nvPr/>
        </p:nvPicPr>
        <p:blipFill>
          <a:blip r:embed="rId3">
            <a:extLst>
              <a:ext uri="{28A0092B-C50C-407E-A947-70E740481C1C}">
                <a14:useLocalDpi xmlns:a14="http://schemas.microsoft.com/office/drawing/2010/main" val="0"/>
              </a:ext>
            </a:extLst>
          </a:blip>
          <a:srcRect l="706" t="3731" r="925" b="3731"/>
          <a:stretch>
            <a:fillRect/>
          </a:stretch>
        </p:blipFill>
        <p:spPr bwMode="auto">
          <a:xfrm>
            <a:off x="1638300" y="1265238"/>
            <a:ext cx="5802313"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95263"/>
            <a:ext cx="8229600" cy="576262"/>
          </a:xfrm>
        </p:spPr>
        <p:txBody>
          <a:bodyPr/>
          <a:lstStyle/>
          <a:p>
            <a:pPr eaLnBrk="1" hangingPunct="1"/>
            <a:r>
              <a:rPr lang="en-US" altLang="en-US"/>
              <a:t>C-LOOK</a:t>
            </a:r>
          </a:p>
        </p:txBody>
      </p:sp>
      <p:sp>
        <p:nvSpPr>
          <p:cNvPr id="28675" name="Rectangle 3"/>
          <p:cNvSpPr>
            <a:spLocks noGrp="1" noChangeArrowheads="1"/>
          </p:cNvSpPr>
          <p:nvPr>
            <p:ph type="body" idx="1"/>
          </p:nvPr>
        </p:nvSpPr>
        <p:spPr>
          <a:xfrm>
            <a:off x="901700" y="1138238"/>
            <a:ext cx="6659563" cy="3257550"/>
          </a:xfrm>
        </p:spPr>
        <p:txBody>
          <a:bodyPr/>
          <a:lstStyle/>
          <a:p>
            <a:pPr>
              <a:buFont typeface="Wingdings" panose="05000000000000000000" pitchFamily="2" charset="2"/>
              <a:buChar char="q"/>
            </a:pPr>
            <a:r>
              <a:rPr lang="en-US" altLang="en-US" dirty="0"/>
              <a:t>LOOK a version of SCAN, C-LOOK a version of C-SCAN</a:t>
            </a:r>
          </a:p>
          <a:p>
            <a:pPr>
              <a:buFont typeface="Wingdings" panose="05000000000000000000" pitchFamily="2" charset="2"/>
              <a:buChar char="q"/>
            </a:pPr>
            <a:r>
              <a:rPr lang="en-US" altLang="en-US" dirty="0"/>
              <a:t>Arm only goes as far as the last request in each direction, then reverses direction immediately, without first going all the way to the end of the disk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98513" y="277813"/>
            <a:ext cx="7888287" cy="576262"/>
          </a:xfrm>
        </p:spPr>
        <p:txBody>
          <a:bodyPr/>
          <a:lstStyle/>
          <a:p>
            <a:pPr eaLnBrk="1" hangingPunct="1"/>
            <a:r>
              <a:rPr lang="en-US" altLang="en-US"/>
              <a:t>C-LOOK (Cont.)</a:t>
            </a:r>
          </a:p>
        </p:txBody>
      </p:sp>
      <p:pic>
        <p:nvPicPr>
          <p:cNvPr id="29699" name="Picture 4" descr="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8" y="1011238"/>
            <a:ext cx="7312025"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276350" y="150813"/>
            <a:ext cx="7712075" cy="576262"/>
          </a:xfrm>
        </p:spPr>
        <p:txBody>
          <a:bodyPr/>
          <a:lstStyle/>
          <a:p>
            <a:pPr eaLnBrk="1" hangingPunct="1"/>
            <a:r>
              <a:rPr lang="en-US" altLang="en-US" sz="3000"/>
              <a:t>Selecting a Disk-Scheduling Algorithm</a:t>
            </a:r>
          </a:p>
        </p:txBody>
      </p:sp>
      <p:sp>
        <p:nvSpPr>
          <p:cNvPr id="30723" name="Rectangle 3"/>
          <p:cNvSpPr>
            <a:spLocks noGrp="1" noChangeArrowheads="1"/>
          </p:cNvSpPr>
          <p:nvPr>
            <p:ph type="body" idx="1"/>
          </p:nvPr>
        </p:nvSpPr>
        <p:spPr>
          <a:xfrm>
            <a:off x="844550" y="1081088"/>
            <a:ext cx="7092950" cy="4530725"/>
          </a:xfrm>
        </p:spPr>
        <p:txBody>
          <a:bodyPr/>
          <a:lstStyle/>
          <a:p>
            <a:pPr>
              <a:buFont typeface="Wingdings" panose="05000000000000000000" pitchFamily="2" charset="2"/>
              <a:buChar char="q"/>
            </a:pPr>
            <a:r>
              <a:rPr lang="en-US" altLang="en-US" sz="1600" dirty="0"/>
              <a:t>SSTF is common and has a natural appeal</a:t>
            </a:r>
          </a:p>
          <a:p>
            <a:pPr>
              <a:buFont typeface="Wingdings" panose="05000000000000000000" pitchFamily="2" charset="2"/>
              <a:buChar char="q"/>
            </a:pPr>
            <a:r>
              <a:rPr lang="en-US" altLang="en-US" sz="1600" dirty="0"/>
              <a:t>SCAN and C-SCAN perform better for systems that place a heavy load on the disk</a:t>
            </a:r>
          </a:p>
          <a:p>
            <a:pPr lvl="1">
              <a:buFont typeface="Wingdings" panose="05000000000000000000" pitchFamily="2" charset="2"/>
              <a:buChar char="q"/>
            </a:pPr>
            <a:r>
              <a:rPr lang="en-US" altLang="en-US" sz="1600" dirty="0"/>
              <a:t>Less starvation</a:t>
            </a:r>
          </a:p>
          <a:p>
            <a:pPr>
              <a:buFont typeface="Wingdings" panose="05000000000000000000" pitchFamily="2" charset="2"/>
              <a:buChar char="q"/>
            </a:pPr>
            <a:r>
              <a:rPr lang="en-US" altLang="en-US" sz="1600" dirty="0"/>
              <a:t>Performance depends on the number and types of requests</a:t>
            </a:r>
          </a:p>
          <a:p>
            <a:pPr>
              <a:buFont typeface="Wingdings" panose="05000000000000000000" pitchFamily="2" charset="2"/>
              <a:buChar char="q"/>
            </a:pPr>
            <a:r>
              <a:rPr lang="en-US" altLang="en-US" sz="1600" dirty="0"/>
              <a:t>Requests for disk service can be influenced by the file-allocation method</a:t>
            </a:r>
          </a:p>
          <a:p>
            <a:pPr lvl="1">
              <a:buFont typeface="Wingdings" panose="05000000000000000000" pitchFamily="2" charset="2"/>
              <a:buChar char="q"/>
            </a:pPr>
            <a:r>
              <a:rPr lang="en-US" altLang="en-US" sz="1600" dirty="0"/>
              <a:t>And metadata layout</a:t>
            </a:r>
          </a:p>
          <a:p>
            <a:pPr>
              <a:buFont typeface="Wingdings" panose="05000000000000000000" pitchFamily="2" charset="2"/>
              <a:buChar char="q"/>
            </a:pPr>
            <a:r>
              <a:rPr lang="en-US" altLang="en-US" sz="1600" dirty="0"/>
              <a:t>The disk-scheduling algorithm should be written as a separate module of the operating system, allowing it to be replaced with a different algorithm if necessary</a:t>
            </a:r>
          </a:p>
          <a:p>
            <a:pPr>
              <a:buFont typeface="Wingdings" panose="05000000000000000000" pitchFamily="2" charset="2"/>
              <a:buChar char="q"/>
            </a:pPr>
            <a:r>
              <a:rPr lang="en-US" altLang="en-US" sz="1600" dirty="0"/>
              <a:t>Either SSTF or LOOK is a reasonable choice for the default algorithm</a:t>
            </a:r>
          </a:p>
          <a:p>
            <a:pPr>
              <a:buFont typeface="Wingdings" panose="05000000000000000000" pitchFamily="2" charset="2"/>
              <a:buChar char="q"/>
            </a:pPr>
            <a:r>
              <a:rPr lang="en-US" altLang="en-US" sz="1600" dirty="0"/>
              <a:t>What about rotational latency?</a:t>
            </a:r>
          </a:p>
          <a:p>
            <a:pPr lvl="1">
              <a:buFont typeface="Wingdings" panose="05000000000000000000" pitchFamily="2" charset="2"/>
              <a:buChar char="q"/>
            </a:pPr>
            <a:r>
              <a:rPr lang="en-US" altLang="en-US" sz="1600" dirty="0"/>
              <a:t>Difficult for OS to calculate</a:t>
            </a:r>
          </a:p>
          <a:p>
            <a:endParaRPr lang="en-US" altLang="en-US" dirty="0"/>
          </a:p>
        </p:txBody>
      </p:sp>
      <p:sp>
        <p:nvSpPr>
          <p:cNvPr id="2" name="Isosceles Triangle 1"/>
          <p:cNvSpPr/>
          <p:nvPr/>
        </p:nvSpPr>
        <p:spPr bwMode="auto">
          <a:xfrm>
            <a:off x="461727" y="6174463"/>
            <a:ext cx="253497" cy="307818"/>
          </a:xfrm>
          <a:prstGeom prst="triangl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calcmode="lin" valueType="num">
                                      <p:cBhvr additive="base">
                                        <p:cTn id="7" dur="5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anim calcmode="lin" valueType="num">
                                      <p:cBhvr additive="base">
                                        <p:cTn id="11" dur="5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072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anim calcmode="lin" valueType="num">
                                      <p:cBhvr additive="base">
                                        <p:cTn id="15"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072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anim calcmode="lin" valueType="num">
                                      <p:cBhvr additive="base">
                                        <p:cTn id="19" dur="5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0723">
                                            <p:txEl>
                                              <p:pRg st="4" end="4"/>
                                            </p:txEl>
                                          </p:spTgt>
                                        </p:tgtEl>
                                        <p:attrNameLst>
                                          <p:attrName>style.visibility</p:attrName>
                                        </p:attrNameLst>
                                      </p:cBhvr>
                                      <p:to>
                                        <p:strVal val="visible"/>
                                      </p:to>
                                    </p:set>
                                    <p:anim calcmode="lin" valueType="num">
                                      <p:cBhvr additive="base">
                                        <p:cTn id="23" dur="5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72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0723">
                                            <p:txEl>
                                              <p:pRg st="5" end="5"/>
                                            </p:txEl>
                                          </p:spTgt>
                                        </p:tgtEl>
                                        <p:attrNameLst>
                                          <p:attrName>style.visibility</p:attrName>
                                        </p:attrNameLst>
                                      </p:cBhvr>
                                      <p:to>
                                        <p:strVal val="visible"/>
                                      </p:to>
                                    </p:set>
                                    <p:anim calcmode="lin" valueType="num">
                                      <p:cBhvr additive="base">
                                        <p:cTn id="27" dur="5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072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0723">
                                            <p:txEl>
                                              <p:pRg st="6" end="6"/>
                                            </p:txEl>
                                          </p:spTgt>
                                        </p:tgtEl>
                                        <p:attrNameLst>
                                          <p:attrName>style.visibility</p:attrName>
                                        </p:attrNameLst>
                                      </p:cBhvr>
                                      <p:to>
                                        <p:strVal val="visible"/>
                                      </p:to>
                                    </p:set>
                                    <p:anim calcmode="lin" valueType="num">
                                      <p:cBhvr additive="base">
                                        <p:cTn id="31" dur="500" fill="hold"/>
                                        <p:tgtEl>
                                          <p:spTgt spid="3072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72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0723">
                                            <p:txEl>
                                              <p:pRg st="7" end="7"/>
                                            </p:txEl>
                                          </p:spTgt>
                                        </p:tgtEl>
                                        <p:attrNameLst>
                                          <p:attrName>style.visibility</p:attrName>
                                        </p:attrNameLst>
                                      </p:cBhvr>
                                      <p:to>
                                        <p:strVal val="visible"/>
                                      </p:to>
                                    </p:set>
                                    <p:anim calcmode="lin" valueType="num">
                                      <p:cBhvr additive="base">
                                        <p:cTn id="35" dur="500" fill="hold"/>
                                        <p:tgtEl>
                                          <p:spTgt spid="3072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072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0723">
                                            <p:txEl>
                                              <p:pRg st="8" end="8"/>
                                            </p:txEl>
                                          </p:spTgt>
                                        </p:tgtEl>
                                        <p:attrNameLst>
                                          <p:attrName>style.visibility</p:attrName>
                                        </p:attrNameLst>
                                      </p:cBhvr>
                                      <p:to>
                                        <p:strVal val="visible"/>
                                      </p:to>
                                    </p:set>
                                    <p:anim calcmode="lin" valueType="num">
                                      <p:cBhvr additive="base">
                                        <p:cTn id="39" dur="500" fill="hold"/>
                                        <p:tgtEl>
                                          <p:spTgt spid="3072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072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0723">
                                            <p:txEl>
                                              <p:pRg st="9" end="9"/>
                                            </p:txEl>
                                          </p:spTgt>
                                        </p:tgtEl>
                                        <p:attrNameLst>
                                          <p:attrName>style.visibility</p:attrName>
                                        </p:attrNameLst>
                                      </p:cBhvr>
                                      <p:to>
                                        <p:strVal val="visible"/>
                                      </p:to>
                                    </p:set>
                                    <p:anim calcmode="lin" valueType="num">
                                      <p:cBhvr additive="base">
                                        <p:cTn id="43" dur="500" fill="hold"/>
                                        <p:tgtEl>
                                          <p:spTgt spid="3072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072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141288"/>
            <a:ext cx="8229600" cy="576262"/>
          </a:xfrm>
        </p:spPr>
        <p:txBody>
          <a:bodyPr/>
          <a:lstStyle/>
          <a:p>
            <a:pPr eaLnBrk="1" hangingPunct="1"/>
            <a:r>
              <a:rPr lang="en-US" altLang="en-US"/>
              <a:t>Objectives</a:t>
            </a:r>
          </a:p>
        </p:txBody>
      </p:sp>
      <p:sp>
        <p:nvSpPr>
          <p:cNvPr id="5123" name="Rectangle 3"/>
          <p:cNvSpPr>
            <a:spLocks noGrp="1" noChangeArrowheads="1"/>
          </p:cNvSpPr>
          <p:nvPr>
            <p:ph type="body" idx="1"/>
          </p:nvPr>
        </p:nvSpPr>
        <p:spPr>
          <a:xfrm>
            <a:off x="806450" y="1138238"/>
            <a:ext cx="7135813" cy="4530725"/>
          </a:xfrm>
        </p:spPr>
        <p:txBody>
          <a:bodyPr/>
          <a:lstStyle/>
          <a:p>
            <a:pPr>
              <a:buFont typeface="Wingdings" panose="05000000000000000000" pitchFamily="2" charset="2"/>
              <a:buChar char="q"/>
              <a:defRPr/>
            </a:pPr>
            <a:r>
              <a:rPr lang="en-US" dirty="0">
                <a:ea typeface="ＭＳ Ｐゴシック" charset="-128"/>
              </a:rPr>
              <a:t>To describe the physical structure of secondary storage devices and its effects on the uses of the devices</a:t>
            </a:r>
          </a:p>
          <a:p>
            <a:pPr>
              <a:buFont typeface="Wingdings" panose="05000000000000000000" pitchFamily="2" charset="2"/>
              <a:buChar char="q"/>
              <a:defRPr/>
            </a:pPr>
            <a:r>
              <a:rPr lang="en-US" dirty="0">
                <a:ea typeface="ＭＳ Ｐゴシック" charset="-128"/>
              </a:rPr>
              <a:t>To explain the performance characteristics of mass-storage devices</a:t>
            </a:r>
          </a:p>
          <a:p>
            <a:pPr>
              <a:buFont typeface="Wingdings" panose="05000000000000000000" pitchFamily="2" charset="2"/>
              <a:buChar char="q"/>
              <a:defRPr/>
            </a:pPr>
            <a:r>
              <a:rPr lang="en-US" dirty="0">
                <a:ea typeface="ＭＳ Ｐゴシック" charset="-128"/>
              </a:rPr>
              <a:t>To evaluate disk scheduling algorithms</a:t>
            </a:r>
          </a:p>
          <a:p>
            <a:pPr>
              <a:buFont typeface="Wingdings" panose="05000000000000000000" pitchFamily="2" charset="2"/>
              <a:buChar char="q"/>
              <a:defRPr/>
            </a:pPr>
            <a:r>
              <a:rPr lang="en-US" dirty="0">
                <a:ea typeface="ＭＳ Ｐゴシック" charset="-128"/>
              </a:rPr>
              <a:t>To discuss operating-system services provided for mass storage</a:t>
            </a:r>
          </a:p>
          <a:p>
            <a:pPr marL="0" indent="0">
              <a:buFont typeface="Monotype Sorts" pitchFamily="-84" charset="2"/>
              <a:buNone/>
              <a:defRPr/>
            </a:pPr>
            <a:endParaRPr lang="en-US" dirty="0">
              <a:ea typeface="ＭＳ Ｐゴシック" charset="0"/>
              <a:cs typeface="ＭＳ Ｐゴシック" charset="0"/>
            </a:endParaRPr>
          </a:p>
          <a:p>
            <a:pPr marL="342883" indent="-342883">
              <a:buFont typeface="Monotype Sorts" charset="0"/>
              <a:buChar char="n"/>
              <a:defRPr/>
            </a:pPr>
            <a:endParaRPr lang="en-US" dirty="0">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90563" y="214313"/>
            <a:ext cx="7996237" cy="576262"/>
          </a:xfrm>
        </p:spPr>
        <p:txBody>
          <a:bodyPr/>
          <a:lstStyle/>
          <a:p>
            <a:pPr eaLnBrk="1" hangingPunct="1"/>
            <a:r>
              <a:rPr lang="en-US" altLang="en-US"/>
              <a:t>Disk Management</a:t>
            </a:r>
          </a:p>
        </p:txBody>
      </p:sp>
      <p:sp>
        <p:nvSpPr>
          <p:cNvPr id="31747" name="Rectangle 3"/>
          <p:cNvSpPr>
            <a:spLocks noGrp="1" noChangeArrowheads="1"/>
          </p:cNvSpPr>
          <p:nvPr>
            <p:ph type="body" idx="1"/>
          </p:nvPr>
        </p:nvSpPr>
        <p:spPr>
          <a:xfrm>
            <a:off x="844550" y="1157288"/>
            <a:ext cx="7245350" cy="4530725"/>
          </a:xfrm>
        </p:spPr>
        <p:txBody>
          <a:bodyPr/>
          <a:lstStyle/>
          <a:p>
            <a:r>
              <a:rPr lang="en-US" altLang="en-US" sz="1600" b="1">
                <a:solidFill>
                  <a:srgbClr val="3366FF"/>
                </a:solidFill>
              </a:rPr>
              <a:t>Low-level formatting</a:t>
            </a:r>
            <a:r>
              <a:rPr lang="en-US" altLang="en-US" sz="1600"/>
              <a:t>, or </a:t>
            </a:r>
            <a:r>
              <a:rPr lang="en-US" altLang="en-US" sz="1600" b="1">
                <a:solidFill>
                  <a:srgbClr val="3366FF"/>
                </a:solidFill>
              </a:rPr>
              <a:t>physical formatting</a:t>
            </a:r>
            <a:r>
              <a:rPr lang="en-US" altLang="en-US" sz="1600">
                <a:solidFill>
                  <a:srgbClr val="3366FF"/>
                </a:solidFill>
              </a:rPr>
              <a:t> </a:t>
            </a:r>
            <a:r>
              <a:rPr lang="en-US" altLang="en-US" sz="1600"/>
              <a:t>— Dividing a disk into sectors that the disk controller can read and write</a:t>
            </a:r>
          </a:p>
          <a:p>
            <a:pPr lvl="1"/>
            <a:r>
              <a:rPr lang="en-US" altLang="en-US" sz="1600"/>
              <a:t>Each sector can hold header information, plus data, plus error correction code (</a:t>
            </a:r>
            <a:r>
              <a:rPr lang="en-US" altLang="en-US" sz="1600" b="1">
                <a:solidFill>
                  <a:srgbClr val="3366FF"/>
                </a:solidFill>
              </a:rPr>
              <a:t>ECC</a:t>
            </a:r>
            <a:r>
              <a:rPr lang="en-US" altLang="en-US" sz="1600"/>
              <a:t>)</a:t>
            </a:r>
          </a:p>
          <a:p>
            <a:pPr lvl="1"/>
            <a:r>
              <a:rPr lang="en-US" altLang="en-US" sz="1600"/>
              <a:t>Usually 512 bytes of data but can be selectable</a:t>
            </a:r>
          </a:p>
          <a:p>
            <a:r>
              <a:rPr lang="en-US" altLang="en-US" sz="1600"/>
              <a:t>To use a disk to hold files, the operating system still needs to record its own data structures on the disk</a:t>
            </a:r>
          </a:p>
          <a:p>
            <a:pPr lvl="1"/>
            <a:r>
              <a:rPr lang="en-US" altLang="en-US" sz="1600" b="1">
                <a:solidFill>
                  <a:srgbClr val="3366FF"/>
                </a:solidFill>
              </a:rPr>
              <a:t>Partition</a:t>
            </a:r>
            <a:r>
              <a:rPr lang="en-US" altLang="en-US" sz="1600"/>
              <a:t> the disk into one or more groups of cylinders, each treated as a logical disk</a:t>
            </a:r>
          </a:p>
          <a:p>
            <a:pPr lvl="1"/>
            <a:r>
              <a:rPr lang="en-US" altLang="en-US" sz="1600" b="1">
                <a:solidFill>
                  <a:srgbClr val="3366FF"/>
                </a:solidFill>
              </a:rPr>
              <a:t>Logical formatting</a:t>
            </a:r>
            <a:r>
              <a:rPr lang="en-US" altLang="en-US" sz="1600">
                <a:solidFill>
                  <a:srgbClr val="3366FF"/>
                </a:solidFill>
              </a:rPr>
              <a:t> </a:t>
            </a:r>
            <a:r>
              <a:rPr lang="en-US" altLang="en-US" sz="1600"/>
              <a:t>or </a:t>
            </a:r>
            <a:r>
              <a:rPr lang="ja-JP" altLang="en-US" sz="1600"/>
              <a:t>“</a:t>
            </a:r>
            <a:r>
              <a:rPr lang="en-US" altLang="ja-JP" sz="1600"/>
              <a:t>making a file system</a:t>
            </a:r>
            <a:r>
              <a:rPr lang="ja-JP" altLang="en-US" sz="1600"/>
              <a:t>”</a:t>
            </a:r>
            <a:endParaRPr lang="en-US" altLang="ja-JP" sz="1600"/>
          </a:p>
          <a:p>
            <a:pPr lvl="1"/>
            <a:r>
              <a:rPr lang="en-US" altLang="en-US" sz="1600"/>
              <a:t>To increase efficiency most file systems group blocks into </a:t>
            </a:r>
            <a:r>
              <a:rPr lang="en-US" altLang="en-US" sz="1600" b="1">
                <a:solidFill>
                  <a:srgbClr val="3366FF"/>
                </a:solidFill>
              </a:rPr>
              <a:t>clusters</a:t>
            </a:r>
          </a:p>
          <a:p>
            <a:pPr lvl="2"/>
            <a:r>
              <a:rPr lang="en-US" altLang="en-US" sz="1600"/>
              <a:t>Disk I/O done in blocks</a:t>
            </a:r>
          </a:p>
          <a:p>
            <a:pPr lvl="2"/>
            <a:r>
              <a:rPr lang="en-US" altLang="en-US" sz="1600"/>
              <a:t>File I/O done in clusters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90563" y="214313"/>
            <a:ext cx="7996237" cy="576262"/>
          </a:xfrm>
        </p:spPr>
        <p:txBody>
          <a:bodyPr/>
          <a:lstStyle/>
          <a:p>
            <a:pPr eaLnBrk="1" hangingPunct="1"/>
            <a:r>
              <a:rPr lang="en-US" altLang="en-US"/>
              <a:t>Disk Management (Cont.)</a:t>
            </a:r>
          </a:p>
        </p:txBody>
      </p:sp>
      <p:sp>
        <p:nvSpPr>
          <p:cNvPr id="32771" name="Rectangle 3"/>
          <p:cNvSpPr>
            <a:spLocks noGrp="1" noChangeArrowheads="1"/>
          </p:cNvSpPr>
          <p:nvPr>
            <p:ph type="body" idx="1"/>
          </p:nvPr>
        </p:nvSpPr>
        <p:spPr>
          <a:xfrm>
            <a:off x="831850" y="928688"/>
            <a:ext cx="7029450" cy="4530725"/>
          </a:xfrm>
        </p:spPr>
        <p:txBody>
          <a:bodyPr/>
          <a:lstStyle/>
          <a:p>
            <a:endParaRPr lang="en-US" altLang="en-US" sz="1400"/>
          </a:p>
          <a:p>
            <a:r>
              <a:rPr lang="en-US" altLang="en-US"/>
              <a:t>Raw disk access for apps that want to do their own block management, keep OS out of the way (databases for example)</a:t>
            </a:r>
          </a:p>
          <a:p>
            <a:r>
              <a:rPr lang="en-US" altLang="en-US"/>
              <a:t>Boot block initializes system</a:t>
            </a:r>
          </a:p>
          <a:p>
            <a:pPr lvl="1"/>
            <a:r>
              <a:rPr lang="en-US" altLang="en-US"/>
              <a:t>The bootstrap is stored in ROM</a:t>
            </a:r>
          </a:p>
          <a:p>
            <a:pPr lvl="1"/>
            <a:r>
              <a:rPr lang="en-US" altLang="en-US" b="1">
                <a:solidFill>
                  <a:srgbClr val="3366FF"/>
                </a:solidFill>
              </a:rPr>
              <a:t>Bootstrap loader</a:t>
            </a:r>
            <a:r>
              <a:rPr lang="en-US" altLang="en-US">
                <a:solidFill>
                  <a:srgbClr val="3366FF"/>
                </a:solidFill>
              </a:rPr>
              <a:t> </a:t>
            </a:r>
            <a:r>
              <a:rPr lang="en-US" altLang="en-US"/>
              <a:t>program stored in boot blocks of boot partition</a:t>
            </a:r>
          </a:p>
          <a:p>
            <a:r>
              <a:rPr lang="en-US" altLang="en-US"/>
              <a:t>Methods such as </a:t>
            </a:r>
            <a:r>
              <a:rPr lang="en-US" altLang="en-US" b="1">
                <a:solidFill>
                  <a:srgbClr val="3366FF"/>
                </a:solidFill>
              </a:rPr>
              <a:t>sector sparing</a:t>
            </a:r>
            <a:r>
              <a:rPr lang="en-US" altLang="en-US">
                <a:solidFill>
                  <a:srgbClr val="3366FF"/>
                </a:solidFill>
              </a:rPr>
              <a:t> </a:t>
            </a:r>
            <a:r>
              <a:rPr lang="en-US" altLang="en-US"/>
              <a:t>used to handle bad blocks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41400" y="277813"/>
            <a:ext cx="7645400" cy="576262"/>
          </a:xfrm>
        </p:spPr>
        <p:txBody>
          <a:bodyPr/>
          <a:lstStyle/>
          <a:p>
            <a:pPr eaLnBrk="1" hangingPunct="1"/>
            <a:r>
              <a:rPr lang="en-US" altLang="en-US"/>
              <a:t>Booting from a Disk in Windows</a:t>
            </a:r>
            <a:endParaRPr lang="en-US" altLang="en-US" sz="2400"/>
          </a:p>
        </p:txBody>
      </p:sp>
      <p:pic>
        <p:nvPicPr>
          <p:cNvPr id="3379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6600" y="1241425"/>
            <a:ext cx="5778500" cy="432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050925" y="176213"/>
            <a:ext cx="7635875" cy="576262"/>
          </a:xfrm>
        </p:spPr>
        <p:txBody>
          <a:bodyPr/>
          <a:lstStyle/>
          <a:p>
            <a:pPr eaLnBrk="1" hangingPunct="1"/>
            <a:r>
              <a:rPr lang="en-US" altLang="en-US"/>
              <a:t>Swap-Space Management</a:t>
            </a:r>
          </a:p>
        </p:txBody>
      </p:sp>
      <p:sp>
        <p:nvSpPr>
          <p:cNvPr id="34819" name="Rectangle 3"/>
          <p:cNvSpPr>
            <a:spLocks noGrp="1" noChangeArrowheads="1"/>
          </p:cNvSpPr>
          <p:nvPr>
            <p:ph type="body" idx="1"/>
          </p:nvPr>
        </p:nvSpPr>
        <p:spPr>
          <a:xfrm>
            <a:off x="806450" y="1233488"/>
            <a:ext cx="7054850" cy="4530725"/>
          </a:xfrm>
        </p:spPr>
        <p:txBody>
          <a:bodyPr/>
          <a:lstStyle/>
          <a:p>
            <a:r>
              <a:rPr lang="en-US" altLang="en-US" sz="1400"/>
              <a:t>Swap-space — Virtual memory uses disk space as an extension of main memory</a:t>
            </a:r>
          </a:p>
          <a:p>
            <a:pPr lvl="1"/>
            <a:r>
              <a:rPr lang="en-US" altLang="en-US" sz="1400"/>
              <a:t>Less common now due to memory capacity increases</a:t>
            </a:r>
          </a:p>
          <a:p>
            <a:r>
              <a:rPr lang="en-US" altLang="en-US" sz="1400"/>
              <a:t>Swap-space can be carved out of the normal file system, or, more commonly, it can be in a separate disk partition (raw)</a:t>
            </a:r>
          </a:p>
          <a:p>
            <a:r>
              <a:rPr lang="en-US" altLang="en-US" sz="1400"/>
              <a:t>Swap-space management</a:t>
            </a:r>
          </a:p>
          <a:p>
            <a:pPr lvl="1"/>
            <a:r>
              <a:rPr lang="en-US" altLang="en-US" sz="1400"/>
              <a:t>4.3BSD allocates swap space when process starts; holds text segment (the program) and data segment</a:t>
            </a:r>
          </a:p>
          <a:p>
            <a:pPr lvl="1"/>
            <a:r>
              <a:rPr lang="en-US" altLang="en-US" sz="1400"/>
              <a:t>Kernel uses </a:t>
            </a:r>
            <a:r>
              <a:rPr lang="en-US" altLang="en-US" sz="1400" b="1">
                <a:solidFill>
                  <a:srgbClr val="3366FF"/>
                </a:solidFill>
              </a:rPr>
              <a:t>swap maps</a:t>
            </a:r>
            <a:r>
              <a:rPr lang="en-US" altLang="en-US" sz="1400">
                <a:solidFill>
                  <a:srgbClr val="3366FF"/>
                </a:solidFill>
              </a:rPr>
              <a:t> </a:t>
            </a:r>
            <a:r>
              <a:rPr lang="en-US" altLang="en-US" sz="1400"/>
              <a:t>to track swap-space use</a:t>
            </a:r>
          </a:p>
          <a:p>
            <a:pPr lvl="1"/>
            <a:r>
              <a:rPr lang="en-US" altLang="en-US" sz="1400"/>
              <a:t>Solaris 2 allocates swap space only when a dirty page is forced out of physical memory, not when the virtual memory page is first created</a:t>
            </a:r>
          </a:p>
          <a:p>
            <a:pPr lvl="2"/>
            <a:r>
              <a:rPr lang="en-US" altLang="en-US" sz="1400"/>
              <a:t>File data written to swap space until write to file system requested</a:t>
            </a:r>
          </a:p>
          <a:p>
            <a:pPr lvl="2"/>
            <a:r>
              <a:rPr lang="en-US" altLang="en-US" sz="1400"/>
              <a:t>Other dirty pages go to swap space due to no other home</a:t>
            </a:r>
          </a:p>
          <a:p>
            <a:pPr lvl="2"/>
            <a:r>
              <a:rPr lang="en-US" altLang="en-US" sz="1400"/>
              <a:t>Text segment pages thrown out and reread from the file system as needed</a:t>
            </a:r>
          </a:p>
          <a:p>
            <a:r>
              <a:rPr lang="en-US" altLang="en-US" sz="1400"/>
              <a:t>What if a system runs out of swap space?</a:t>
            </a:r>
          </a:p>
          <a:p>
            <a:r>
              <a:rPr lang="en-US" altLang="en-US" sz="1400"/>
              <a:t>Some systems allow multiple swap spaces</a:t>
            </a:r>
          </a:p>
          <a:p>
            <a:endParaRPr lang="en-US" altLang="en-US" sz="1400"/>
          </a:p>
          <a:p>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41413" y="115888"/>
            <a:ext cx="7888287" cy="576262"/>
          </a:xfrm>
        </p:spPr>
        <p:txBody>
          <a:bodyPr/>
          <a:lstStyle/>
          <a:p>
            <a:pPr eaLnBrk="1" hangingPunct="1"/>
            <a:r>
              <a:rPr lang="en-US" altLang="en-US" sz="2400"/>
              <a:t>Data Structures for Swapping on Linux Systems</a:t>
            </a:r>
          </a:p>
        </p:txBody>
      </p:sp>
      <p:pic>
        <p:nvPicPr>
          <p:cNvPr id="35843" name="Picture 1" descr="10_10.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58900" y="1209675"/>
            <a:ext cx="6326188" cy="261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01675" y="239713"/>
            <a:ext cx="7761288" cy="576262"/>
          </a:xfrm>
        </p:spPr>
        <p:txBody>
          <a:bodyPr/>
          <a:lstStyle/>
          <a:p>
            <a:pPr eaLnBrk="1" hangingPunct="1"/>
            <a:r>
              <a:rPr lang="en-US" altLang="en-US"/>
              <a:t>RAID Structure</a:t>
            </a:r>
          </a:p>
        </p:txBody>
      </p:sp>
      <p:sp>
        <p:nvSpPr>
          <p:cNvPr id="36867" name="Rectangle 3"/>
          <p:cNvSpPr>
            <a:spLocks noGrp="1" noChangeArrowheads="1"/>
          </p:cNvSpPr>
          <p:nvPr>
            <p:ph type="body" idx="1"/>
          </p:nvPr>
        </p:nvSpPr>
        <p:spPr>
          <a:xfrm>
            <a:off x="806450" y="1233488"/>
            <a:ext cx="7486650" cy="4530725"/>
          </a:xfrm>
        </p:spPr>
        <p:txBody>
          <a:bodyPr/>
          <a:lstStyle/>
          <a:p>
            <a:r>
              <a:rPr lang="en-US" altLang="en-US"/>
              <a:t>RAID – redundant array of inexpensive disks</a:t>
            </a:r>
          </a:p>
          <a:p>
            <a:pPr lvl="1"/>
            <a:r>
              <a:rPr lang="en-US" altLang="en-US"/>
              <a:t>multiple disk drives provides reliability via </a:t>
            </a:r>
            <a:r>
              <a:rPr lang="en-US" altLang="en-US" b="1">
                <a:solidFill>
                  <a:srgbClr val="3366FF"/>
                </a:solidFill>
              </a:rPr>
              <a:t>redundancy</a:t>
            </a:r>
            <a:endParaRPr lang="en-US" altLang="en-US" b="1"/>
          </a:p>
          <a:p>
            <a:r>
              <a:rPr lang="en-US" altLang="en-US"/>
              <a:t>Increases the </a:t>
            </a:r>
            <a:r>
              <a:rPr lang="en-US" altLang="en-US" b="1">
                <a:solidFill>
                  <a:srgbClr val="3366FF"/>
                </a:solidFill>
              </a:rPr>
              <a:t>mean time to failure</a:t>
            </a:r>
          </a:p>
          <a:p>
            <a:r>
              <a:rPr lang="en-US" altLang="en-US" b="1">
                <a:solidFill>
                  <a:srgbClr val="3366FF"/>
                </a:solidFill>
              </a:rPr>
              <a:t>Mean time to repair – </a:t>
            </a:r>
            <a:r>
              <a:rPr lang="en-US" altLang="en-US"/>
              <a:t>exposure time when another failure could cause data loss</a:t>
            </a:r>
          </a:p>
          <a:p>
            <a:r>
              <a:rPr lang="en-US" altLang="en-US" b="1">
                <a:solidFill>
                  <a:srgbClr val="3366FF"/>
                </a:solidFill>
              </a:rPr>
              <a:t>Mean time to data loss </a:t>
            </a:r>
            <a:r>
              <a:rPr lang="en-US" altLang="en-US"/>
              <a:t>based on above factors</a:t>
            </a:r>
          </a:p>
          <a:p>
            <a:r>
              <a:rPr lang="en-US" altLang="en-US"/>
              <a:t>If mirrored disks fail independently, consider disk with 1300,000 mean time to failure and 10 hour mean time to repair</a:t>
            </a:r>
          </a:p>
          <a:p>
            <a:pPr lvl="1"/>
            <a:r>
              <a:rPr lang="en-US" altLang="en-US"/>
              <a:t>Mean time to data loss is 100, 000</a:t>
            </a:r>
            <a:r>
              <a:rPr lang="en-US" altLang="en-US" baseline="30000"/>
              <a:t>2</a:t>
            </a:r>
            <a:r>
              <a:rPr lang="en-US" altLang="en-US"/>
              <a:t> / (2 ∗ 10) = 500 ∗ 10</a:t>
            </a:r>
            <a:r>
              <a:rPr lang="en-US" altLang="en-US" baseline="30000"/>
              <a:t>6</a:t>
            </a:r>
            <a:r>
              <a:rPr lang="en-US" altLang="en-US"/>
              <a:t> hours, or 57,000 years! </a:t>
            </a:r>
          </a:p>
          <a:p>
            <a:r>
              <a:rPr lang="en-US" altLang="en-US"/>
              <a:t>Frequently combined with </a:t>
            </a:r>
            <a:r>
              <a:rPr lang="en-US" altLang="en-US" b="1">
                <a:solidFill>
                  <a:srgbClr val="3366FF"/>
                </a:solidFill>
              </a:rPr>
              <a:t>NVRAM</a:t>
            </a:r>
            <a:r>
              <a:rPr lang="en-US" altLang="en-US">
                <a:solidFill>
                  <a:srgbClr val="3366FF"/>
                </a:solidFill>
              </a:rPr>
              <a:t> </a:t>
            </a:r>
            <a:r>
              <a:rPr lang="en-US" altLang="en-US"/>
              <a:t>to improve write performance</a:t>
            </a:r>
          </a:p>
          <a:p>
            <a:r>
              <a:rPr lang="en-US" altLang="en-US"/>
              <a:t>Several improvements in disk-use techniques involve the use of multiple disks working cooperatively</a:t>
            </a:r>
            <a:endParaRPr lang="en-US" altLang="en-US" sz="8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188913"/>
            <a:ext cx="8229600" cy="576262"/>
          </a:xfrm>
        </p:spPr>
        <p:txBody>
          <a:bodyPr/>
          <a:lstStyle/>
          <a:p>
            <a:pPr eaLnBrk="1" hangingPunct="1"/>
            <a:r>
              <a:rPr lang="en-US" altLang="en-US"/>
              <a:t>RAID (Cont.)</a:t>
            </a:r>
          </a:p>
        </p:txBody>
      </p:sp>
      <p:sp>
        <p:nvSpPr>
          <p:cNvPr id="37891" name="Rectangle 3"/>
          <p:cNvSpPr>
            <a:spLocks noGrp="1" noChangeArrowheads="1"/>
          </p:cNvSpPr>
          <p:nvPr>
            <p:ph type="body" idx="1"/>
          </p:nvPr>
        </p:nvSpPr>
        <p:spPr>
          <a:xfrm>
            <a:off x="844550" y="865188"/>
            <a:ext cx="7156450" cy="5075237"/>
          </a:xfrm>
        </p:spPr>
        <p:txBody>
          <a:bodyPr/>
          <a:lstStyle/>
          <a:p>
            <a:pPr>
              <a:buFont typeface="Monotype Sorts" pitchFamily="-84" charset="2"/>
              <a:buNone/>
            </a:pPr>
            <a:endParaRPr lang="en-US" altLang="en-US" sz="800"/>
          </a:p>
          <a:p>
            <a:r>
              <a:rPr lang="en-US" altLang="en-US"/>
              <a:t>Disk </a:t>
            </a:r>
            <a:r>
              <a:rPr lang="en-US" altLang="en-US" b="1">
                <a:solidFill>
                  <a:srgbClr val="3366FF"/>
                </a:solidFill>
              </a:rPr>
              <a:t>striping</a:t>
            </a:r>
            <a:r>
              <a:rPr lang="en-US" altLang="en-US">
                <a:solidFill>
                  <a:srgbClr val="3366FF"/>
                </a:solidFill>
              </a:rPr>
              <a:t> </a:t>
            </a:r>
            <a:r>
              <a:rPr lang="en-US" altLang="en-US"/>
              <a:t>uses a group of disks as one storage unit</a:t>
            </a:r>
          </a:p>
          <a:p>
            <a:r>
              <a:rPr lang="en-US" altLang="en-US"/>
              <a:t>RAID is arranged into six different levels</a:t>
            </a:r>
            <a:endParaRPr lang="en-US" altLang="en-US" sz="800"/>
          </a:p>
          <a:p>
            <a:r>
              <a:rPr lang="en-US" altLang="en-US"/>
              <a:t>RAID schemes improve performance and improve the reliability of the storage system by storing redundant data</a:t>
            </a:r>
          </a:p>
          <a:p>
            <a:pPr lvl="1"/>
            <a:r>
              <a:rPr lang="en-US" altLang="en-US" b="1">
                <a:solidFill>
                  <a:srgbClr val="3366FF"/>
                </a:solidFill>
              </a:rPr>
              <a:t>Mirroring </a:t>
            </a:r>
            <a:r>
              <a:rPr lang="en-US" altLang="en-US"/>
              <a:t>or </a:t>
            </a:r>
            <a:r>
              <a:rPr lang="en-US" altLang="en-US" b="1">
                <a:solidFill>
                  <a:srgbClr val="3366FF"/>
                </a:solidFill>
              </a:rPr>
              <a:t>shadowing</a:t>
            </a:r>
            <a:r>
              <a:rPr lang="en-US" altLang="en-US">
                <a:solidFill>
                  <a:srgbClr val="3366FF"/>
                </a:solidFill>
              </a:rPr>
              <a:t> </a:t>
            </a:r>
            <a:r>
              <a:rPr lang="en-US" altLang="en-US"/>
              <a:t>(</a:t>
            </a:r>
            <a:r>
              <a:rPr lang="en-US" altLang="en-US" b="1">
                <a:solidFill>
                  <a:srgbClr val="3366FF"/>
                </a:solidFill>
              </a:rPr>
              <a:t>RAID 1</a:t>
            </a:r>
            <a:r>
              <a:rPr lang="en-US" altLang="en-US">
                <a:solidFill>
                  <a:srgbClr val="000000"/>
                </a:solidFill>
              </a:rPr>
              <a:t>)</a:t>
            </a:r>
            <a:r>
              <a:rPr lang="en-US" altLang="en-US">
                <a:solidFill>
                  <a:srgbClr val="3366FF"/>
                </a:solidFill>
              </a:rPr>
              <a:t> </a:t>
            </a:r>
            <a:r>
              <a:rPr lang="en-US" altLang="en-US"/>
              <a:t>keeps duplicate of each disk</a:t>
            </a:r>
          </a:p>
          <a:p>
            <a:pPr lvl="1"/>
            <a:r>
              <a:rPr lang="en-US" altLang="en-US"/>
              <a:t>Striped mirrors (</a:t>
            </a:r>
            <a:r>
              <a:rPr lang="en-US" altLang="en-US" b="1">
                <a:solidFill>
                  <a:srgbClr val="3366FF"/>
                </a:solidFill>
              </a:rPr>
              <a:t>RAID 1+0</a:t>
            </a:r>
            <a:r>
              <a:rPr lang="en-US" altLang="en-US"/>
              <a:t>) or mirrored stripes (</a:t>
            </a:r>
            <a:r>
              <a:rPr lang="en-US" altLang="en-US" b="1">
                <a:solidFill>
                  <a:srgbClr val="3366FF"/>
                </a:solidFill>
              </a:rPr>
              <a:t>RAID 0+1</a:t>
            </a:r>
            <a:r>
              <a:rPr lang="en-US" altLang="en-US"/>
              <a:t>) provides high performance and high reliability</a:t>
            </a:r>
          </a:p>
          <a:p>
            <a:pPr lvl="1"/>
            <a:r>
              <a:rPr lang="en-US" altLang="en-US" b="1">
                <a:solidFill>
                  <a:srgbClr val="3366FF"/>
                </a:solidFill>
              </a:rPr>
              <a:t>Block interleaved parity</a:t>
            </a:r>
            <a:r>
              <a:rPr lang="en-US" altLang="en-US">
                <a:solidFill>
                  <a:srgbClr val="3366FF"/>
                </a:solidFill>
              </a:rPr>
              <a:t> </a:t>
            </a:r>
            <a:r>
              <a:rPr lang="en-US" altLang="en-US">
                <a:solidFill>
                  <a:srgbClr val="000000"/>
                </a:solidFill>
              </a:rPr>
              <a:t>(</a:t>
            </a:r>
            <a:r>
              <a:rPr lang="en-US" altLang="en-US" b="1">
                <a:solidFill>
                  <a:srgbClr val="3366FF"/>
                </a:solidFill>
              </a:rPr>
              <a:t>RAID 4, 5, 6</a:t>
            </a:r>
            <a:r>
              <a:rPr lang="en-US" altLang="en-US">
                <a:solidFill>
                  <a:srgbClr val="000000"/>
                </a:solidFill>
              </a:rPr>
              <a:t>)</a:t>
            </a:r>
            <a:r>
              <a:rPr lang="en-US" altLang="en-US">
                <a:solidFill>
                  <a:srgbClr val="3366FF"/>
                </a:solidFill>
              </a:rPr>
              <a:t> </a:t>
            </a:r>
            <a:r>
              <a:rPr lang="en-US" altLang="en-US"/>
              <a:t>uses much less redundancy</a:t>
            </a:r>
          </a:p>
          <a:p>
            <a:r>
              <a:rPr lang="en-US" altLang="en-US"/>
              <a:t>RAID within a storage array can still fail if the array fails, so automatic   </a:t>
            </a:r>
            <a:r>
              <a:rPr lang="en-US" altLang="en-US" b="1">
                <a:solidFill>
                  <a:srgbClr val="3366FF"/>
                </a:solidFill>
              </a:rPr>
              <a:t>replication</a:t>
            </a:r>
            <a:r>
              <a:rPr lang="en-US" altLang="en-US">
                <a:solidFill>
                  <a:srgbClr val="3366FF"/>
                </a:solidFill>
              </a:rPr>
              <a:t> </a:t>
            </a:r>
            <a:r>
              <a:rPr lang="en-US" altLang="en-US"/>
              <a:t>of the data between arrays is common</a:t>
            </a:r>
          </a:p>
          <a:p>
            <a:r>
              <a:rPr lang="en-US" altLang="en-US"/>
              <a:t>Frequently, a small number of </a:t>
            </a:r>
            <a:r>
              <a:rPr lang="en-US" altLang="en-US" b="1">
                <a:solidFill>
                  <a:srgbClr val="3366FF"/>
                </a:solidFill>
              </a:rPr>
              <a:t>hot-spare</a:t>
            </a:r>
            <a:r>
              <a:rPr lang="en-US" altLang="en-US">
                <a:solidFill>
                  <a:srgbClr val="3366FF"/>
                </a:solidFill>
              </a:rPr>
              <a:t> </a:t>
            </a:r>
            <a:r>
              <a:rPr lang="en-US" altLang="en-US"/>
              <a:t>disks are left unallocated, automatically replacing a failed disk and having data rebuilt onto them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a:t>RAID Levels</a:t>
            </a:r>
            <a:endParaRPr lang="en-US" altLang="en-US" sz="2400"/>
          </a:p>
        </p:txBody>
      </p:sp>
      <p:pic>
        <p:nvPicPr>
          <p:cNvPr id="38915" name="Picture 1" descr="10_1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52763" y="1089025"/>
            <a:ext cx="2771775"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a:t>RAID (0 + 1) and (1 + 0)</a:t>
            </a:r>
            <a:endParaRPr lang="en-US" altLang="en-US" sz="2400"/>
          </a:p>
        </p:txBody>
      </p:sp>
      <p:pic>
        <p:nvPicPr>
          <p:cNvPr id="39939" name="Picture 1" descr="10_12.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59038" y="1255713"/>
            <a:ext cx="3713162" cy="476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188913"/>
            <a:ext cx="8229600" cy="576262"/>
          </a:xfrm>
        </p:spPr>
        <p:txBody>
          <a:bodyPr/>
          <a:lstStyle/>
          <a:p>
            <a:pPr eaLnBrk="1" hangingPunct="1"/>
            <a:r>
              <a:rPr lang="en-US" altLang="en-US"/>
              <a:t>Other Features</a:t>
            </a:r>
          </a:p>
        </p:txBody>
      </p:sp>
      <p:sp>
        <p:nvSpPr>
          <p:cNvPr id="40963" name="Content Placeholder 2"/>
          <p:cNvSpPr>
            <a:spLocks noGrp="1"/>
          </p:cNvSpPr>
          <p:nvPr>
            <p:ph idx="1"/>
          </p:nvPr>
        </p:nvSpPr>
        <p:spPr>
          <a:xfrm>
            <a:off x="844550" y="1144588"/>
            <a:ext cx="7118350" cy="4530725"/>
          </a:xfrm>
        </p:spPr>
        <p:txBody>
          <a:bodyPr/>
          <a:lstStyle/>
          <a:p>
            <a:r>
              <a:rPr lang="en-US" altLang="en-US"/>
              <a:t>Regardless of where RAID implemented, other useful features can be added</a:t>
            </a:r>
          </a:p>
          <a:p>
            <a:r>
              <a:rPr lang="en-US" altLang="en-US" b="1">
                <a:solidFill>
                  <a:srgbClr val="3366FF"/>
                </a:solidFill>
              </a:rPr>
              <a:t>Snapshot</a:t>
            </a:r>
            <a:r>
              <a:rPr lang="en-US" altLang="en-US"/>
              <a:t> is a view of file system before a set of changes take place (i.e. at a point in time)</a:t>
            </a:r>
          </a:p>
          <a:p>
            <a:pPr lvl="1"/>
            <a:r>
              <a:rPr lang="en-US" altLang="en-US"/>
              <a:t>More in Ch 12</a:t>
            </a:r>
          </a:p>
          <a:p>
            <a:r>
              <a:rPr lang="en-US" altLang="en-US"/>
              <a:t>Replication is automatic duplication of writes between separate sites</a:t>
            </a:r>
          </a:p>
          <a:p>
            <a:pPr lvl="1"/>
            <a:r>
              <a:rPr lang="en-US" altLang="en-US"/>
              <a:t>For redundancy and disaster recovery</a:t>
            </a:r>
          </a:p>
          <a:p>
            <a:pPr lvl="1"/>
            <a:r>
              <a:rPr lang="en-US" altLang="en-US"/>
              <a:t>Can be synchronous or asynchronous</a:t>
            </a:r>
          </a:p>
          <a:p>
            <a:r>
              <a:rPr lang="en-US" altLang="en-US"/>
              <a:t>Hot spare disk is unused, automatically used by RAID production if a disk fails to replace the failed disk and rebuild the RAID set if possible</a:t>
            </a:r>
          </a:p>
          <a:p>
            <a:pPr lvl="1"/>
            <a:r>
              <a:rPr lang="en-US" altLang="en-US"/>
              <a:t>Decreases mean time to repair</a:t>
            </a:r>
          </a:p>
          <a:p>
            <a:endParaRPr lang="en-US" altLang="en-US"/>
          </a:p>
          <a:p>
            <a:pPr>
              <a:buFont typeface="Monotype Sorts" pitchFamily="-84" charset="2"/>
              <a:buNone/>
            </a:pPr>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a:xfrm>
            <a:off x="1158875" y="182563"/>
            <a:ext cx="7527925" cy="576262"/>
          </a:xfrm>
        </p:spPr>
        <p:txBody>
          <a:bodyPr/>
          <a:lstStyle/>
          <a:p>
            <a:pPr eaLnBrk="1" hangingPunct="1"/>
            <a:r>
              <a:rPr lang="en-US" altLang="en-US"/>
              <a:t>Moving-head Disk Mechanism</a:t>
            </a:r>
          </a:p>
        </p:txBody>
      </p:sp>
      <p:pic>
        <p:nvPicPr>
          <p:cNvPr id="7171" name="Picture 1" descr="10_0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52663" y="1200150"/>
            <a:ext cx="5157787"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500326" y="5628443"/>
            <a:ext cx="6667130" cy="646331"/>
          </a:xfrm>
          <a:prstGeom prst="rect">
            <a:avLst/>
          </a:prstGeom>
          <a:noFill/>
          <a:ln>
            <a:solidFill>
              <a:srgbClr val="FF0000"/>
            </a:solidFill>
          </a:ln>
        </p:spPr>
        <p:txBody>
          <a:bodyPr wrap="square" rtlCol="0">
            <a:spAutoFit/>
          </a:bodyPr>
          <a:lstStyle/>
          <a:p>
            <a:r>
              <a:rPr lang="en-US" dirty="0">
                <a:solidFill>
                  <a:srgbClr val="FF0000"/>
                </a:solidFill>
              </a:rPr>
              <a:t>Tracks get bigger as you move away from the spindle…</a:t>
            </a:r>
          </a:p>
          <a:p>
            <a:r>
              <a:rPr lang="en-US" dirty="0">
                <a:solidFill>
                  <a:srgbClr val="FF0000"/>
                </a:solidFill>
              </a:rPr>
              <a:t>Stay tuned…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ppt_x"/>
                                          </p:val>
                                        </p:tav>
                                        <p:tav tm="100000">
                                          <p:val>
                                            <p:strVal val="#ppt_x"/>
                                          </p:val>
                                        </p:tav>
                                      </p:tavLst>
                                    </p:anim>
                                    <p:anim calcmode="lin" valueType="num">
                                      <p:cBhvr additive="base">
                                        <p:cTn id="8"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176213"/>
            <a:ext cx="8229600" cy="576262"/>
          </a:xfrm>
        </p:spPr>
        <p:txBody>
          <a:bodyPr/>
          <a:lstStyle/>
          <a:p>
            <a:pPr eaLnBrk="1" hangingPunct="1"/>
            <a:r>
              <a:rPr lang="en-US" altLang="en-US"/>
              <a:t>Extensions</a:t>
            </a:r>
          </a:p>
        </p:txBody>
      </p:sp>
      <p:sp>
        <p:nvSpPr>
          <p:cNvPr id="41987" name="Content Placeholder 2"/>
          <p:cNvSpPr>
            <a:spLocks noGrp="1"/>
          </p:cNvSpPr>
          <p:nvPr>
            <p:ph idx="1"/>
          </p:nvPr>
        </p:nvSpPr>
        <p:spPr>
          <a:xfrm>
            <a:off x="806450" y="1157288"/>
            <a:ext cx="7029450" cy="4530725"/>
          </a:xfrm>
        </p:spPr>
        <p:txBody>
          <a:bodyPr/>
          <a:lstStyle/>
          <a:p>
            <a:r>
              <a:rPr lang="en-US" altLang="en-US"/>
              <a:t>RAID alone does not prevent or detect data corruption or other errors, just disk failures</a:t>
            </a:r>
          </a:p>
          <a:p>
            <a:r>
              <a:rPr lang="en-US" altLang="en-US"/>
              <a:t>Solaris ZFS adds </a:t>
            </a:r>
            <a:r>
              <a:rPr lang="en-US" altLang="en-US" b="1">
                <a:solidFill>
                  <a:srgbClr val="3366FF"/>
                </a:solidFill>
              </a:rPr>
              <a:t>checksums</a:t>
            </a:r>
            <a:r>
              <a:rPr lang="en-US" altLang="en-US">
                <a:solidFill>
                  <a:srgbClr val="3366FF"/>
                </a:solidFill>
              </a:rPr>
              <a:t> </a:t>
            </a:r>
            <a:r>
              <a:rPr lang="en-US" altLang="en-US"/>
              <a:t>of all data and metadata</a:t>
            </a:r>
          </a:p>
          <a:p>
            <a:r>
              <a:rPr lang="en-US" altLang="en-US"/>
              <a:t>Checksums kept with pointer to object, to detect if object is the right one and whether it changed</a:t>
            </a:r>
          </a:p>
          <a:p>
            <a:r>
              <a:rPr lang="en-US" altLang="en-US"/>
              <a:t>Can detect and correct data and metadata corruption</a:t>
            </a:r>
          </a:p>
          <a:p>
            <a:r>
              <a:rPr lang="en-US" altLang="en-US"/>
              <a:t>ZFS also removes volumes, partitions</a:t>
            </a:r>
          </a:p>
          <a:p>
            <a:pPr lvl="1"/>
            <a:r>
              <a:rPr lang="en-US" altLang="en-US"/>
              <a:t>Disks allocated in </a:t>
            </a:r>
            <a:r>
              <a:rPr lang="en-US" altLang="en-US" b="1">
                <a:solidFill>
                  <a:srgbClr val="3366FF"/>
                </a:solidFill>
              </a:rPr>
              <a:t>pools</a:t>
            </a:r>
          </a:p>
          <a:p>
            <a:pPr lvl="1"/>
            <a:r>
              <a:rPr lang="en-US" altLang="en-US"/>
              <a:t>Filesystems with a pool share that pool, use and release space like </a:t>
            </a:r>
            <a:r>
              <a:rPr lang="en-US" altLang="ja-JP" b="1">
                <a:latin typeface="Courier New" panose="02070309020205020404" pitchFamily="49" charset="0"/>
                <a:cs typeface="Courier New" panose="02070309020205020404" pitchFamily="49" charset="0"/>
              </a:rPr>
              <a:t>malloc()</a:t>
            </a:r>
            <a:r>
              <a:rPr lang="en-US" altLang="ja-JP"/>
              <a:t> and </a:t>
            </a:r>
            <a:r>
              <a:rPr lang="en-US" altLang="ja-JP" b="1">
                <a:latin typeface="Courier New" panose="02070309020205020404" pitchFamily="49" charset="0"/>
                <a:cs typeface="Courier New" panose="02070309020205020404" pitchFamily="49" charset="0"/>
              </a:rPr>
              <a:t>free()</a:t>
            </a:r>
            <a:r>
              <a:rPr lang="en-US" altLang="ja-JP"/>
              <a:t> memory allocate / release calls</a:t>
            </a:r>
          </a:p>
          <a:p>
            <a:pPr lvl="1">
              <a:buFont typeface="Monotype Sorts" pitchFamily="-84" charset="2"/>
              <a:buNone/>
            </a:pPr>
            <a:endParaRPr lang="en-US" altLang="en-US"/>
          </a:p>
          <a:p>
            <a:pPr>
              <a:buFont typeface="Monotype Sorts" pitchFamily="-84" charset="2"/>
              <a:buNone/>
            </a:pPr>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Title 1"/>
          <p:cNvSpPr>
            <a:spLocks noGrp="1"/>
          </p:cNvSpPr>
          <p:nvPr>
            <p:ph type="title"/>
          </p:nvPr>
        </p:nvSpPr>
        <p:spPr>
          <a:xfrm>
            <a:off x="949325" y="163513"/>
            <a:ext cx="8229600" cy="576262"/>
          </a:xfrm>
        </p:spPr>
        <p:txBody>
          <a:bodyPr/>
          <a:lstStyle/>
          <a:p>
            <a:pPr eaLnBrk="1" hangingPunct="1"/>
            <a:r>
              <a:rPr lang="en-US" altLang="en-US" sz="2800"/>
              <a:t>ZFS Checksums All Metadata and Data</a:t>
            </a:r>
          </a:p>
        </p:txBody>
      </p:sp>
      <p:pic>
        <p:nvPicPr>
          <p:cNvPr id="43011" name="Picture 1" descr="10_13.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7763" y="1458913"/>
            <a:ext cx="4175125" cy="375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Title 1"/>
          <p:cNvSpPr>
            <a:spLocks noGrp="1"/>
          </p:cNvSpPr>
          <p:nvPr>
            <p:ph type="title"/>
          </p:nvPr>
        </p:nvSpPr>
        <p:spPr>
          <a:xfrm>
            <a:off x="796925" y="163513"/>
            <a:ext cx="7889875" cy="576262"/>
          </a:xfrm>
        </p:spPr>
        <p:txBody>
          <a:bodyPr/>
          <a:lstStyle/>
          <a:p>
            <a:pPr eaLnBrk="1" hangingPunct="1"/>
            <a:r>
              <a:rPr lang="en-US" altLang="en-US"/>
              <a:t>Traditional and Pooled Storage</a:t>
            </a:r>
          </a:p>
        </p:txBody>
      </p:sp>
      <p:pic>
        <p:nvPicPr>
          <p:cNvPr id="44035" name="Picture 1" descr="10_14.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08313" y="1244600"/>
            <a:ext cx="2990850" cy="466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54088" y="201613"/>
            <a:ext cx="7732712" cy="576262"/>
          </a:xfrm>
        </p:spPr>
        <p:txBody>
          <a:bodyPr/>
          <a:lstStyle/>
          <a:p>
            <a:pPr eaLnBrk="1" hangingPunct="1"/>
            <a:r>
              <a:rPr lang="en-US" altLang="en-US" sz="2800"/>
              <a:t>Stable-Storage Implementation</a:t>
            </a:r>
          </a:p>
        </p:txBody>
      </p:sp>
      <p:sp>
        <p:nvSpPr>
          <p:cNvPr id="45059" name="Rectangle 3"/>
          <p:cNvSpPr>
            <a:spLocks noGrp="1" noChangeArrowheads="1"/>
          </p:cNvSpPr>
          <p:nvPr>
            <p:ph type="body" idx="1"/>
          </p:nvPr>
        </p:nvSpPr>
        <p:spPr>
          <a:xfrm>
            <a:off x="933450" y="1157288"/>
            <a:ext cx="7219950" cy="4530725"/>
          </a:xfrm>
        </p:spPr>
        <p:txBody>
          <a:bodyPr/>
          <a:lstStyle/>
          <a:p>
            <a:r>
              <a:rPr lang="en-US" altLang="en-US" sz="1600"/>
              <a:t>Write-ahead log scheme requires stable storage</a:t>
            </a:r>
          </a:p>
          <a:p>
            <a:r>
              <a:rPr lang="en-US" altLang="en-US" sz="1600"/>
              <a:t>Stable storage means data is never lost (due to failure, etc)</a:t>
            </a:r>
          </a:p>
          <a:p>
            <a:r>
              <a:rPr lang="en-US" altLang="en-US" sz="1600"/>
              <a:t>To implement stable storage:</a:t>
            </a:r>
          </a:p>
          <a:p>
            <a:pPr lvl="1"/>
            <a:r>
              <a:rPr lang="en-US" altLang="en-US" sz="1600"/>
              <a:t>Replicate information on more than one nonvolatile storage media with independent failure modes</a:t>
            </a:r>
          </a:p>
          <a:p>
            <a:pPr lvl="1"/>
            <a:r>
              <a:rPr lang="en-US" altLang="en-US" sz="1600"/>
              <a:t>Update information in a controlled manner to ensure that we can recover the stable data after any failure during data transfer or recovery</a:t>
            </a:r>
          </a:p>
          <a:p>
            <a:r>
              <a:rPr lang="en-US" altLang="en-US" sz="1600"/>
              <a:t>Disk write has 1 of 3 outcomes</a:t>
            </a:r>
          </a:p>
          <a:p>
            <a:pPr lvl="1">
              <a:buFont typeface="Arial" panose="020B0604020202020204" pitchFamily="34" charset="0"/>
              <a:buAutoNum type="arabicPeriod"/>
            </a:pPr>
            <a:r>
              <a:rPr lang="en-US" altLang="en-US" sz="1600" b="1"/>
              <a:t>Successful completion - </a:t>
            </a:r>
            <a:r>
              <a:rPr lang="en-US" altLang="en-US" sz="1600"/>
              <a:t>The data were written correctly on disk</a:t>
            </a:r>
            <a:r>
              <a:rPr lang="en-US" altLang="en-US" sz="1600" b="1"/>
              <a:t> </a:t>
            </a:r>
          </a:p>
          <a:p>
            <a:pPr lvl="1">
              <a:buFont typeface="Arial" panose="020B0604020202020204" pitchFamily="34" charset="0"/>
              <a:buAutoNum type="arabicPeriod"/>
            </a:pPr>
            <a:r>
              <a:rPr lang="en-US" altLang="en-US" sz="1600" b="1"/>
              <a:t>Partial failure - </a:t>
            </a:r>
            <a:r>
              <a:rPr lang="en-US" altLang="en-US" sz="1600"/>
              <a:t>A failure occurred in the midst of transfer, so only some of the sectors were written with the new data, and the sector being written during the failure may have been corrupted</a:t>
            </a:r>
          </a:p>
          <a:p>
            <a:pPr lvl="1">
              <a:buFont typeface="Arial" panose="020B0604020202020204" pitchFamily="34" charset="0"/>
              <a:buAutoNum type="arabicPeriod"/>
            </a:pPr>
            <a:r>
              <a:rPr lang="en-US" altLang="en-US" sz="1600" b="1"/>
              <a:t>Total failure - </a:t>
            </a:r>
            <a:r>
              <a:rPr lang="en-US" altLang="en-US" sz="1600"/>
              <a:t>The failure occurred before the disk write started, so the previous data values on the disk remain intact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157288" y="150813"/>
            <a:ext cx="7732712" cy="576262"/>
          </a:xfrm>
        </p:spPr>
        <p:txBody>
          <a:bodyPr/>
          <a:lstStyle/>
          <a:p>
            <a:pPr eaLnBrk="1" hangingPunct="1"/>
            <a:r>
              <a:rPr lang="en-US" altLang="en-US" sz="2800"/>
              <a:t>Stable-Storage Implementation (Cont.)</a:t>
            </a:r>
          </a:p>
        </p:txBody>
      </p:sp>
      <p:sp>
        <p:nvSpPr>
          <p:cNvPr id="46083" name="Rectangle 3"/>
          <p:cNvSpPr>
            <a:spLocks noGrp="1" noChangeArrowheads="1"/>
          </p:cNvSpPr>
          <p:nvPr>
            <p:ph type="body" idx="1"/>
          </p:nvPr>
        </p:nvSpPr>
        <p:spPr>
          <a:xfrm>
            <a:off x="831850" y="1182688"/>
            <a:ext cx="6318250" cy="4530725"/>
          </a:xfrm>
        </p:spPr>
        <p:txBody>
          <a:bodyPr/>
          <a:lstStyle/>
          <a:p>
            <a:r>
              <a:rPr lang="en-US" altLang="en-US" sz="1600"/>
              <a:t>If failure occurs during block write, recovery procedure restores block to consistent state</a:t>
            </a:r>
          </a:p>
          <a:p>
            <a:pPr lvl="1"/>
            <a:r>
              <a:rPr lang="en-US" altLang="en-US" sz="1600"/>
              <a:t>System maintains 2 physical blocks per logical block and does the following:</a:t>
            </a:r>
          </a:p>
          <a:p>
            <a:pPr lvl="2">
              <a:buFont typeface="Arial" panose="020B0604020202020204" pitchFamily="34" charset="0"/>
              <a:buAutoNum type="arabicPeriod"/>
            </a:pPr>
            <a:r>
              <a:rPr lang="en-US" altLang="en-US" sz="1600"/>
              <a:t>Write to 1</a:t>
            </a:r>
            <a:r>
              <a:rPr lang="en-US" altLang="en-US" sz="1600" baseline="30000"/>
              <a:t>st</a:t>
            </a:r>
            <a:r>
              <a:rPr lang="en-US" altLang="en-US" sz="1600"/>
              <a:t> physical</a:t>
            </a:r>
          </a:p>
          <a:p>
            <a:pPr lvl="2">
              <a:buFont typeface="Arial" panose="020B0604020202020204" pitchFamily="34" charset="0"/>
              <a:buAutoNum type="arabicPeriod"/>
            </a:pPr>
            <a:r>
              <a:rPr lang="en-US" altLang="en-US" sz="1600"/>
              <a:t>When successful, write to 2</a:t>
            </a:r>
            <a:r>
              <a:rPr lang="en-US" altLang="en-US" sz="1600" baseline="30000"/>
              <a:t>nd</a:t>
            </a:r>
            <a:r>
              <a:rPr lang="en-US" altLang="en-US" sz="1600"/>
              <a:t> physical</a:t>
            </a:r>
          </a:p>
          <a:p>
            <a:pPr lvl="2">
              <a:buFont typeface="Arial" panose="020B0604020202020204" pitchFamily="34" charset="0"/>
              <a:buAutoNum type="arabicPeriod"/>
            </a:pPr>
            <a:r>
              <a:rPr lang="en-US" altLang="en-US" sz="1600"/>
              <a:t>Declare complete only after second write completes successfully</a:t>
            </a:r>
          </a:p>
          <a:p>
            <a:pPr lvl="1">
              <a:buFont typeface="Monotype Sorts" pitchFamily="-84" charset="2"/>
              <a:buNone/>
            </a:pPr>
            <a:r>
              <a:rPr lang="en-US" altLang="en-US" sz="1600"/>
              <a:t>Systems frequently use NVRAM as one physical to accelerate</a:t>
            </a:r>
          </a:p>
          <a:p>
            <a:pPr lvl="1">
              <a:buFont typeface="Monotype Sorts" pitchFamily="-84" charset="2"/>
              <a:buNone/>
            </a:pPr>
            <a:endParaRPr lang="en-US" altLang="en-US" sz="16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p:txBody>
          <a:bodyPr/>
          <a:lstStyle/>
          <a:p>
            <a:pPr eaLnBrk="1" hangingPunct="1"/>
            <a:r>
              <a:rPr lang="en-US" altLang="en-US"/>
              <a:t>End of Chapter 10</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54113" y="168275"/>
            <a:ext cx="7683500" cy="576263"/>
          </a:xfrm>
        </p:spPr>
        <p:txBody>
          <a:bodyPr/>
          <a:lstStyle/>
          <a:p>
            <a:pPr eaLnBrk="1" hangingPunct="1"/>
            <a:r>
              <a:rPr lang="en-US" altLang="en-US"/>
              <a:t>Overview of Mass Storage Structure</a:t>
            </a:r>
          </a:p>
        </p:txBody>
      </p:sp>
      <p:sp>
        <p:nvSpPr>
          <p:cNvPr id="6147" name="Rectangle 3"/>
          <p:cNvSpPr>
            <a:spLocks noGrp="1" noChangeArrowheads="1"/>
          </p:cNvSpPr>
          <p:nvPr>
            <p:ph type="body" idx="1"/>
          </p:nvPr>
        </p:nvSpPr>
        <p:spPr>
          <a:xfrm>
            <a:off x="865188" y="1096963"/>
            <a:ext cx="7996237" cy="5270500"/>
          </a:xfrm>
        </p:spPr>
        <p:txBody>
          <a:bodyPr/>
          <a:lstStyle/>
          <a:p>
            <a:pPr>
              <a:buFont typeface="Wingdings" panose="05000000000000000000" pitchFamily="2" charset="2"/>
              <a:buChar char="q"/>
            </a:pPr>
            <a:r>
              <a:rPr lang="en-US" altLang="en-US" b="1" dirty="0">
                <a:solidFill>
                  <a:srgbClr val="3366FF"/>
                </a:solidFill>
              </a:rPr>
              <a:t>Magnetic disks</a:t>
            </a:r>
            <a:r>
              <a:rPr lang="en-US" altLang="en-US" dirty="0">
                <a:solidFill>
                  <a:srgbClr val="3366FF"/>
                </a:solidFill>
              </a:rPr>
              <a:t> </a:t>
            </a:r>
            <a:r>
              <a:rPr lang="en-US" altLang="en-US" dirty="0"/>
              <a:t>provide bulk of secondary storage of modern computers</a:t>
            </a:r>
          </a:p>
          <a:p>
            <a:pPr lvl="1">
              <a:buFont typeface="Wingdings" panose="05000000000000000000" pitchFamily="2" charset="2"/>
              <a:buChar char="q"/>
            </a:pPr>
            <a:r>
              <a:rPr lang="en-US" altLang="en-US" dirty="0"/>
              <a:t>Drives rotate at 60 to 250 times per second</a:t>
            </a:r>
          </a:p>
          <a:p>
            <a:pPr lvl="1">
              <a:buFont typeface="Wingdings" panose="05000000000000000000" pitchFamily="2" charset="2"/>
              <a:buChar char="q"/>
            </a:pPr>
            <a:r>
              <a:rPr lang="en-US" altLang="en-US" b="1" dirty="0">
                <a:solidFill>
                  <a:srgbClr val="3366FF"/>
                </a:solidFill>
              </a:rPr>
              <a:t>Transfer rate</a:t>
            </a:r>
            <a:r>
              <a:rPr lang="en-US" altLang="en-US" dirty="0">
                <a:solidFill>
                  <a:srgbClr val="3366FF"/>
                </a:solidFill>
              </a:rPr>
              <a:t> </a:t>
            </a:r>
            <a:r>
              <a:rPr lang="en-US" altLang="en-US" dirty="0"/>
              <a:t>is rate at which data flow between drive and computer</a:t>
            </a:r>
          </a:p>
          <a:p>
            <a:pPr lvl="1">
              <a:buFont typeface="Wingdings" panose="05000000000000000000" pitchFamily="2" charset="2"/>
              <a:buChar char="q"/>
            </a:pPr>
            <a:r>
              <a:rPr lang="en-US" altLang="en-US" b="1" dirty="0">
                <a:solidFill>
                  <a:srgbClr val="3366FF"/>
                </a:solidFill>
              </a:rPr>
              <a:t>Positioning time</a:t>
            </a:r>
            <a:r>
              <a:rPr lang="en-US" altLang="en-US" dirty="0">
                <a:solidFill>
                  <a:srgbClr val="3366FF"/>
                </a:solidFill>
              </a:rPr>
              <a:t> </a:t>
            </a:r>
            <a:r>
              <a:rPr lang="en-US" altLang="en-US" dirty="0"/>
              <a:t>is time to move disk arm to desired cylinder (</a:t>
            </a:r>
            <a:r>
              <a:rPr lang="en-US" altLang="en-US" b="1" dirty="0">
                <a:solidFill>
                  <a:srgbClr val="3366FF"/>
                </a:solidFill>
              </a:rPr>
              <a:t>seek time</a:t>
            </a:r>
            <a:r>
              <a:rPr lang="en-US" altLang="en-US" dirty="0"/>
              <a:t>) and time for desired sector to rotate under the disk head (</a:t>
            </a:r>
            <a:r>
              <a:rPr lang="en-US" altLang="en-US" b="1" dirty="0">
                <a:solidFill>
                  <a:srgbClr val="3366FF"/>
                </a:solidFill>
              </a:rPr>
              <a:t>rotational latency</a:t>
            </a:r>
            <a:r>
              <a:rPr lang="en-US" altLang="en-US" dirty="0"/>
              <a:t>)</a:t>
            </a:r>
          </a:p>
          <a:p>
            <a:pPr lvl="2">
              <a:buFont typeface="Wingdings" panose="05000000000000000000" pitchFamily="2" charset="2"/>
              <a:buChar char="q"/>
            </a:pPr>
            <a:r>
              <a:rPr lang="en-US" altLang="en-US" b="1" dirty="0">
                <a:solidFill>
                  <a:srgbClr val="3366FF"/>
                </a:solidFill>
              </a:rPr>
              <a:t>Seek time </a:t>
            </a:r>
            <a:r>
              <a:rPr lang="en-US" altLang="en-US" dirty="0"/>
              <a:t>is given in </a:t>
            </a:r>
            <a:r>
              <a:rPr lang="en-US" altLang="en-US" b="1" dirty="0">
                <a:solidFill>
                  <a:srgbClr val="3366FF"/>
                </a:solidFill>
              </a:rPr>
              <a:t>track-to-track</a:t>
            </a:r>
            <a:r>
              <a:rPr lang="en-US" altLang="en-US" dirty="0"/>
              <a:t> and </a:t>
            </a:r>
            <a:r>
              <a:rPr lang="en-US" altLang="en-US" b="1" dirty="0">
                <a:solidFill>
                  <a:srgbClr val="3366FF"/>
                </a:solidFill>
              </a:rPr>
              <a:t>full-stroke </a:t>
            </a:r>
            <a:r>
              <a:rPr lang="en-US" altLang="en-US" dirty="0"/>
              <a:t>measures</a:t>
            </a:r>
          </a:p>
          <a:p>
            <a:pPr lvl="1">
              <a:buFont typeface="Wingdings" panose="05000000000000000000" pitchFamily="2" charset="2"/>
              <a:buChar char="q"/>
            </a:pPr>
            <a:r>
              <a:rPr lang="en-US" altLang="en-US" b="1" dirty="0">
                <a:solidFill>
                  <a:srgbClr val="3366FF"/>
                </a:solidFill>
              </a:rPr>
              <a:t>Head crash</a:t>
            </a:r>
            <a:r>
              <a:rPr lang="en-US" altLang="en-US" dirty="0">
                <a:solidFill>
                  <a:srgbClr val="3366FF"/>
                </a:solidFill>
              </a:rPr>
              <a:t> </a:t>
            </a:r>
            <a:r>
              <a:rPr lang="en-US" altLang="en-US" dirty="0"/>
              <a:t>results from disk head making contact with the disk surface  -- (That’</a:t>
            </a:r>
            <a:r>
              <a:rPr lang="en-US" altLang="ja-JP" dirty="0"/>
              <a:t>s bad, by the way!)</a:t>
            </a:r>
          </a:p>
          <a:p>
            <a:pPr>
              <a:buFont typeface="Wingdings" panose="05000000000000000000" pitchFamily="2" charset="2"/>
              <a:buChar char="q"/>
            </a:pPr>
            <a:r>
              <a:rPr lang="en-US" altLang="en-US" dirty="0"/>
              <a:t>Disks can be removable</a:t>
            </a:r>
          </a:p>
          <a:p>
            <a:pPr>
              <a:buFont typeface="Wingdings" panose="05000000000000000000" pitchFamily="2" charset="2"/>
              <a:buChar char="q"/>
            </a:pPr>
            <a:r>
              <a:rPr lang="en-US" altLang="en-US" dirty="0"/>
              <a:t>Drive attached to computer via </a:t>
            </a:r>
            <a:r>
              <a:rPr lang="en-US" altLang="en-US" b="1" dirty="0">
                <a:solidFill>
                  <a:srgbClr val="3366FF"/>
                </a:solidFill>
              </a:rPr>
              <a:t>I/O bus</a:t>
            </a:r>
          </a:p>
          <a:p>
            <a:pPr lvl="1">
              <a:buFont typeface="Wingdings" panose="05000000000000000000" pitchFamily="2" charset="2"/>
              <a:buChar char="q"/>
            </a:pPr>
            <a:r>
              <a:rPr lang="en-US" altLang="en-US" dirty="0"/>
              <a:t>Busses vary, including </a:t>
            </a:r>
            <a:r>
              <a:rPr lang="en-US" altLang="en-US" b="1" dirty="0">
                <a:solidFill>
                  <a:srgbClr val="3366FF"/>
                </a:solidFill>
              </a:rPr>
              <a:t>EIDE</a:t>
            </a:r>
            <a:r>
              <a:rPr lang="en-US" altLang="en-US" dirty="0"/>
              <a:t>,</a:t>
            </a:r>
            <a:r>
              <a:rPr lang="en-US" altLang="en-US" b="1" dirty="0">
                <a:solidFill>
                  <a:srgbClr val="3366FF"/>
                </a:solidFill>
              </a:rPr>
              <a:t> ATA</a:t>
            </a:r>
            <a:r>
              <a:rPr lang="en-US" altLang="en-US" dirty="0"/>
              <a:t>,</a:t>
            </a:r>
            <a:r>
              <a:rPr lang="en-US" altLang="en-US" b="1" dirty="0">
                <a:solidFill>
                  <a:srgbClr val="3366FF"/>
                </a:solidFill>
              </a:rPr>
              <a:t> SATA</a:t>
            </a:r>
            <a:r>
              <a:rPr lang="en-US" altLang="en-US" dirty="0"/>
              <a:t>,</a:t>
            </a:r>
            <a:r>
              <a:rPr lang="en-US" altLang="en-US" b="1" dirty="0">
                <a:solidFill>
                  <a:srgbClr val="3366FF"/>
                </a:solidFill>
              </a:rPr>
              <a:t> USB</a:t>
            </a:r>
            <a:r>
              <a:rPr lang="en-US" altLang="en-US" dirty="0"/>
              <a:t>,</a:t>
            </a:r>
            <a:r>
              <a:rPr lang="en-US" altLang="en-US" b="1" dirty="0">
                <a:solidFill>
                  <a:srgbClr val="3366FF"/>
                </a:solidFill>
              </a:rPr>
              <a:t> </a:t>
            </a:r>
            <a:r>
              <a:rPr lang="en-US" altLang="en-US" b="1" dirty="0" err="1">
                <a:solidFill>
                  <a:srgbClr val="3366FF"/>
                </a:solidFill>
              </a:rPr>
              <a:t>Fibre</a:t>
            </a:r>
            <a:r>
              <a:rPr lang="en-US" altLang="en-US" b="1" dirty="0">
                <a:solidFill>
                  <a:srgbClr val="3366FF"/>
                </a:solidFill>
              </a:rPr>
              <a:t> Channel</a:t>
            </a:r>
            <a:r>
              <a:rPr lang="en-US" altLang="en-US" dirty="0"/>
              <a:t>,</a:t>
            </a:r>
            <a:r>
              <a:rPr lang="en-US" altLang="en-US" b="1" dirty="0">
                <a:solidFill>
                  <a:srgbClr val="3366FF"/>
                </a:solidFill>
              </a:rPr>
              <a:t> SCSI, SAS, Firewire</a:t>
            </a:r>
          </a:p>
          <a:p>
            <a:pPr lvl="1">
              <a:buFont typeface="Wingdings" panose="05000000000000000000" pitchFamily="2" charset="2"/>
              <a:buChar char="q"/>
            </a:pPr>
            <a:r>
              <a:rPr lang="en-US" altLang="en-US" b="1" dirty="0">
                <a:solidFill>
                  <a:srgbClr val="3366FF"/>
                </a:solidFill>
              </a:rPr>
              <a:t>Host controller</a:t>
            </a:r>
            <a:r>
              <a:rPr lang="en-US" altLang="en-US" dirty="0">
                <a:solidFill>
                  <a:srgbClr val="3366FF"/>
                </a:solidFill>
              </a:rPr>
              <a:t> </a:t>
            </a:r>
            <a:r>
              <a:rPr lang="en-US" altLang="en-US" dirty="0"/>
              <a:t>in computer uses bus to talk to </a:t>
            </a:r>
            <a:r>
              <a:rPr lang="en-US" altLang="en-US" b="1" dirty="0">
                <a:solidFill>
                  <a:srgbClr val="3366FF"/>
                </a:solidFill>
              </a:rPr>
              <a:t>disk controller</a:t>
            </a:r>
            <a:r>
              <a:rPr lang="en-US" altLang="en-US" dirty="0">
                <a:solidFill>
                  <a:srgbClr val="3366FF"/>
                </a:solidFill>
              </a:rPr>
              <a:t> </a:t>
            </a:r>
            <a:r>
              <a:rPr lang="en-US" altLang="en-US" dirty="0"/>
              <a:t>built into drive or storage array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127000"/>
            <a:ext cx="8229600" cy="576263"/>
          </a:xfrm>
        </p:spPr>
        <p:txBody>
          <a:bodyPr/>
          <a:lstStyle/>
          <a:p>
            <a:r>
              <a:rPr lang="en-US" altLang="en-US"/>
              <a:t>Hard Disks</a:t>
            </a:r>
          </a:p>
        </p:txBody>
      </p:sp>
      <p:sp>
        <p:nvSpPr>
          <p:cNvPr id="8195" name="Content Placeholder 2"/>
          <p:cNvSpPr>
            <a:spLocks noGrp="1"/>
          </p:cNvSpPr>
          <p:nvPr>
            <p:ph idx="1"/>
          </p:nvPr>
        </p:nvSpPr>
        <p:spPr>
          <a:xfrm>
            <a:off x="792163" y="1028700"/>
            <a:ext cx="4940300" cy="4935538"/>
          </a:xfrm>
        </p:spPr>
        <p:txBody>
          <a:bodyPr/>
          <a:lstStyle/>
          <a:p>
            <a:r>
              <a:rPr lang="en-US" altLang="en-US"/>
              <a:t>Platters range from .85</a:t>
            </a:r>
            <a:r>
              <a:rPr lang="ja-JP" altLang="en-US"/>
              <a:t>”</a:t>
            </a:r>
            <a:r>
              <a:rPr lang="en-US" altLang="ja-JP"/>
              <a:t> to 14</a:t>
            </a:r>
            <a:r>
              <a:rPr lang="ja-JP" altLang="en-US"/>
              <a:t>”</a:t>
            </a:r>
            <a:r>
              <a:rPr lang="en-US" altLang="ja-JP"/>
              <a:t> (historically)</a:t>
            </a:r>
          </a:p>
          <a:p>
            <a:pPr lvl="1"/>
            <a:r>
              <a:rPr lang="en-US" altLang="en-US"/>
              <a:t>Commonly 3.5</a:t>
            </a:r>
            <a:r>
              <a:rPr lang="ja-JP" altLang="en-US"/>
              <a:t>”</a:t>
            </a:r>
            <a:r>
              <a:rPr lang="en-US" altLang="ja-JP"/>
              <a:t>, 2.5</a:t>
            </a:r>
            <a:r>
              <a:rPr lang="ja-JP" altLang="en-US"/>
              <a:t>”</a:t>
            </a:r>
            <a:r>
              <a:rPr lang="en-US" altLang="ja-JP"/>
              <a:t>, and 1.8</a:t>
            </a:r>
            <a:r>
              <a:rPr lang="ja-JP" altLang="en-US"/>
              <a:t>”</a:t>
            </a:r>
            <a:endParaRPr lang="en-US" altLang="ja-JP"/>
          </a:p>
          <a:p>
            <a:r>
              <a:rPr lang="en-US" altLang="en-US"/>
              <a:t>Range from 30GB to 3TB per drive</a:t>
            </a:r>
          </a:p>
          <a:p>
            <a:r>
              <a:rPr lang="en-US" altLang="en-US"/>
              <a:t>Performance </a:t>
            </a:r>
          </a:p>
          <a:p>
            <a:pPr lvl="1"/>
            <a:r>
              <a:rPr lang="en-US" altLang="en-US"/>
              <a:t>Transfer Rate – theoretical – 6 Gb/sec</a:t>
            </a:r>
          </a:p>
          <a:p>
            <a:pPr lvl="1"/>
            <a:r>
              <a:rPr lang="en-US" altLang="en-US"/>
              <a:t>Effective Transfer Rate – real – 1Gb/sec</a:t>
            </a:r>
          </a:p>
          <a:p>
            <a:pPr lvl="1"/>
            <a:r>
              <a:rPr lang="en-US" altLang="en-US"/>
              <a:t>Seek time from 3ms to 12ms – 9ms common for desktop drives</a:t>
            </a:r>
          </a:p>
          <a:p>
            <a:pPr lvl="1"/>
            <a:r>
              <a:rPr lang="en-US" altLang="en-US"/>
              <a:t>Average seek time measured or calculated based on 1/3 of tracks</a:t>
            </a:r>
          </a:p>
          <a:p>
            <a:pPr lvl="1"/>
            <a:r>
              <a:rPr lang="en-US" altLang="en-US"/>
              <a:t>Latency based on spindle speed</a:t>
            </a:r>
          </a:p>
          <a:p>
            <a:pPr lvl="2"/>
            <a:r>
              <a:rPr lang="en-US" altLang="en-US"/>
              <a:t>1 / (RPM / 60) = 60 / RPM</a:t>
            </a:r>
          </a:p>
          <a:p>
            <a:pPr lvl="1"/>
            <a:r>
              <a:rPr lang="en-US" altLang="en-US"/>
              <a:t>Average latency = ½ latency</a:t>
            </a:r>
          </a:p>
          <a:p>
            <a:pPr lvl="1"/>
            <a:endParaRPr lang="en-US" altLang="en-US"/>
          </a:p>
          <a:p>
            <a:endParaRPr lang="en-US" altLang="en-US"/>
          </a:p>
        </p:txBody>
      </p:sp>
      <p:pic>
        <p:nvPicPr>
          <p:cNvPr id="819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34038" y="2911475"/>
            <a:ext cx="33147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Box 4"/>
          <p:cNvSpPr txBox="1">
            <a:spLocks noChangeArrowheads="1"/>
          </p:cNvSpPr>
          <p:nvPr/>
        </p:nvSpPr>
        <p:spPr bwMode="auto">
          <a:xfrm>
            <a:off x="6134100" y="5297488"/>
            <a:ext cx="2341563"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5" tIns="32003" rIns="64005" bIns="32003">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a:t>(From Wikipedia)</a:t>
            </a:r>
          </a:p>
        </p:txBody>
      </p:sp>
      <p:pic>
        <p:nvPicPr>
          <p:cNvPr id="1026" name="Picture 2" descr="Image result for mainframe. disk dri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5960" y="1186618"/>
            <a:ext cx="2762250" cy="1647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195263"/>
            <a:ext cx="8229600" cy="576262"/>
          </a:xfrm>
        </p:spPr>
        <p:txBody>
          <a:bodyPr/>
          <a:lstStyle/>
          <a:p>
            <a:r>
              <a:rPr lang="en-US" altLang="en-US"/>
              <a:t>Hard Disk Performance</a:t>
            </a:r>
          </a:p>
        </p:txBody>
      </p:sp>
      <p:sp>
        <p:nvSpPr>
          <p:cNvPr id="9219" name="Content Placeholder 2"/>
          <p:cNvSpPr>
            <a:spLocks noGrp="1"/>
          </p:cNvSpPr>
          <p:nvPr>
            <p:ph idx="1"/>
          </p:nvPr>
        </p:nvSpPr>
        <p:spPr>
          <a:xfrm>
            <a:off x="847725" y="1082675"/>
            <a:ext cx="7191375" cy="5059363"/>
          </a:xfrm>
        </p:spPr>
        <p:txBody>
          <a:bodyPr/>
          <a:lstStyle/>
          <a:p>
            <a:pPr>
              <a:buFont typeface="Wingdings" panose="05000000000000000000" pitchFamily="2" charset="2"/>
              <a:buChar char="q"/>
            </a:pPr>
            <a:r>
              <a:rPr lang="en-US" altLang="en-US" b="1" dirty="0">
                <a:solidFill>
                  <a:srgbClr val="3366FF"/>
                </a:solidFill>
              </a:rPr>
              <a:t>Access Latency </a:t>
            </a:r>
            <a:r>
              <a:rPr lang="en-US" altLang="en-US" dirty="0"/>
              <a:t>= </a:t>
            </a:r>
            <a:r>
              <a:rPr lang="en-US" altLang="en-US" b="1" dirty="0">
                <a:solidFill>
                  <a:srgbClr val="3366FF"/>
                </a:solidFill>
              </a:rPr>
              <a:t>Average access time </a:t>
            </a:r>
            <a:r>
              <a:rPr lang="en-US" altLang="en-US" dirty="0"/>
              <a:t>= average seek time + average latency</a:t>
            </a:r>
          </a:p>
          <a:p>
            <a:pPr lvl="1">
              <a:buFont typeface="Wingdings" panose="05000000000000000000" pitchFamily="2" charset="2"/>
              <a:buChar char="q"/>
            </a:pPr>
            <a:r>
              <a:rPr lang="en-US" altLang="en-US" dirty="0"/>
              <a:t>For fastest disk 3ms + 2ms = 5ms</a:t>
            </a:r>
          </a:p>
          <a:p>
            <a:pPr lvl="1">
              <a:buFont typeface="Wingdings" panose="05000000000000000000" pitchFamily="2" charset="2"/>
              <a:buChar char="q"/>
            </a:pPr>
            <a:r>
              <a:rPr lang="en-US" altLang="en-US" dirty="0"/>
              <a:t>For slow disk 9ms + 5.56ms = 14.56ms</a:t>
            </a:r>
          </a:p>
          <a:p>
            <a:pPr>
              <a:buFont typeface="Wingdings" panose="05000000000000000000" pitchFamily="2" charset="2"/>
              <a:buChar char="q"/>
            </a:pPr>
            <a:r>
              <a:rPr lang="en-US" altLang="en-US" dirty="0"/>
              <a:t>Average I/O time = average access time + (amount to transfer / transfer rate) + controller overhead</a:t>
            </a:r>
          </a:p>
          <a:p>
            <a:pPr>
              <a:buFont typeface="Wingdings" panose="05000000000000000000" pitchFamily="2" charset="2"/>
              <a:buChar char="q"/>
            </a:pPr>
            <a:r>
              <a:rPr lang="en-US" altLang="en-US" dirty="0"/>
              <a:t>For example to transfer a 4KB block on a 7200 RPM disk with a </a:t>
            </a:r>
            <a:r>
              <a:rPr lang="en-US" altLang="en-US" dirty="0">
                <a:solidFill>
                  <a:srgbClr val="FF0000"/>
                </a:solidFill>
              </a:rPr>
              <a:t>5ms</a:t>
            </a:r>
            <a:r>
              <a:rPr lang="en-US" altLang="en-US" dirty="0"/>
              <a:t> average seek time, 1Gb/sec transfer rate with a </a:t>
            </a:r>
            <a:r>
              <a:rPr lang="en-US" altLang="en-US" dirty="0">
                <a:solidFill>
                  <a:srgbClr val="0070C0"/>
                </a:solidFill>
              </a:rPr>
              <a:t>.1ms </a:t>
            </a:r>
            <a:r>
              <a:rPr lang="en-US" altLang="en-US" dirty="0"/>
              <a:t>controller overhead =</a:t>
            </a:r>
          </a:p>
          <a:p>
            <a:pPr lvl="1">
              <a:buFont typeface="Wingdings" panose="05000000000000000000" pitchFamily="2" charset="2"/>
              <a:buChar char="q"/>
            </a:pPr>
            <a:r>
              <a:rPr lang="en-US" altLang="en-US" dirty="0">
                <a:solidFill>
                  <a:srgbClr val="FF0000"/>
                </a:solidFill>
              </a:rPr>
              <a:t>5ms</a:t>
            </a:r>
            <a:r>
              <a:rPr lang="en-US" altLang="en-US" dirty="0"/>
              <a:t> + 4.17ms + </a:t>
            </a:r>
            <a:r>
              <a:rPr lang="en-US" altLang="en-US" dirty="0">
                <a:solidFill>
                  <a:srgbClr val="0070C0"/>
                </a:solidFill>
              </a:rPr>
              <a:t>0.1ms</a:t>
            </a:r>
            <a:r>
              <a:rPr lang="en-US" altLang="en-US" dirty="0"/>
              <a:t> + transfer time =</a:t>
            </a:r>
          </a:p>
          <a:p>
            <a:pPr lvl="1">
              <a:buFont typeface="Wingdings" panose="05000000000000000000" pitchFamily="2" charset="2"/>
              <a:buChar char="q"/>
            </a:pPr>
            <a:r>
              <a:rPr lang="en-US" altLang="en-US" dirty="0"/>
              <a:t>Transfer time = 4KB / 1Gb/s * 8Gb / GB * 1GB / 1024</a:t>
            </a:r>
            <a:r>
              <a:rPr lang="en-US" altLang="en-US" baseline="30000" dirty="0"/>
              <a:t>2</a:t>
            </a:r>
            <a:r>
              <a:rPr lang="en-US" altLang="en-US" dirty="0"/>
              <a:t>KB = 32 / (1024</a:t>
            </a:r>
            <a:r>
              <a:rPr lang="en-US" altLang="en-US" baseline="30000" dirty="0"/>
              <a:t>2</a:t>
            </a:r>
            <a:r>
              <a:rPr lang="en-US" altLang="en-US" dirty="0"/>
              <a:t>) = 0.031 </a:t>
            </a:r>
            <a:r>
              <a:rPr lang="en-US" altLang="en-US" dirty="0" err="1"/>
              <a:t>ms</a:t>
            </a:r>
            <a:r>
              <a:rPr lang="en-US" altLang="en-US" dirty="0"/>
              <a:t> </a:t>
            </a:r>
          </a:p>
          <a:p>
            <a:pPr lvl="1">
              <a:buFont typeface="Wingdings" panose="05000000000000000000" pitchFamily="2" charset="2"/>
              <a:buChar char="q"/>
            </a:pPr>
            <a:r>
              <a:rPr lang="en-US" altLang="en-US" dirty="0"/>
              <a:t>Average I/O time for 4KB block = 9.27ms + .031ms = 9.301ms</a:t>
            </a:r>
          </a:p>
          <a:p>
            <a:endParaRPr lang="en-US" altLang="en-US" dirty="0"/>
          </a:p>
          <a:p>
            <a:endParaRPr lang="en-US" altLang="en-US" dirty="0"/>
          </a:p>
          <a:p>
            <a:endParaRPr lang="en-US" altLang="en-US" dirty="0"/>
          </a:p>
          <a:p>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757238" y="141288"/>
            <a:ext cx="8229600" cy="576262"/>
          </a:xfrm>
        </p:spPr>
        <p:txBody>
          <a:bodyPr/>
          <a:lstStyle/>
          <a:p>
            <a:r>
              <a:rPr lang="en-US" altLang="en-US"/>
              <a:t>The First Commercial Disk Drive</a:t>
            </a:r>
          </a:p>
        </p:txBody>
      </p:sp>
      <p:pic>
        <p:nvPicPr>
          <p:cNvPr id="1024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214438"/>
            <a:ext cx="3481388" cy="438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extBox 3"/>
          <p:cNvSpPr txBox="1">
            <a:spLocks noChangeArrowheads="1"/>
          </p:cNvSpPr>
          <p:nvPr/>
        </p:nvSpPr>
        <p:spPr bwMode="auto">
          <a:xfrm>
            <a:off x="5594350" y="1698625"/>
            <a:ext cx="3328988" cy="3877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dirty="0"/>
              <a:t>1956</a:t>
            </a:r>
          </a:p>
          <a:p>
            <a:r>
              <a:rPr lang="en-US" altLang="en-US" dirty="0"/>
              <a:t>IBM RAMDAC computer included the IBM Model 350 disk storage system</a:t>
            </a:r>
          </a:p>
          <a:p>
            <a:endParaRPr lang="en-US" altLang="en-US" dirty="0"/>
          </a:p>
          <a:p>
            <a:r>
              <a:rPr lang="en-US" altLang="en-US" dirty="0"/>
              <a:t>5M (7 bit) characters</a:t>
            </a:r>
          </a:p>
          <a:p>
            <a:r>
              <a:rPr lang="en-US" altLang="en-US" dirty="0"/>
              <a:t>50 x 24</a:t>
            </a:r>
            <a:r>
              <a:rPr lang="ja-JP" altLang="en-US" dirty="0"/>
              <a:t>”</a:t>
            </a:r>
            <a:r>
              <a:rPr lang="en-US" altLang="ja-JP" dirty="0"/>
              <a:t> platters</a:t>
            </a:r>
          </a:p>
          <a:p>
            <a:r>
              <a:rPr lang="en-US" altLang="en-US" dirty="0"/>
              <a:t>Access time = &lt; 1 second</a:t>
            </a:r>
          </a:p>
          <a:p>
            <a:endParaRPr lang="en-US" altLang="en-US" dirty="0" smtClean="0"/>
          </a:p>
          <a:p>
            <a:r>
              <a:rPr lang="en-US" sz="1400" dirty="0" smtClean="0"/>
              <a:t>In </a:t>
            </a:r>
            <a:r>
              <a:rPr lang="en-US" sz="1400" dirty="0"/>
              <a:t>1958, </a:t>
            </a:r>
            <a:r>
              <a:rPr lang="en-US" sz="1400"/>
              <a:t>the </a:t>
            </a:r>
            <a:r>
              <a:rPr lang="en-US" sz="1400" smtClean="0"/>
              <a:t>system </a:t>
            </a:r>
            <a:r>
              <a:rPr lang="en-US" sz="1400" dirty="0"/>
              <a:t>was enhanced to permit an optional additional 350 Disk Storage Unit, thereby doubling storage capacity; and an additional access arm for each 350.</a:t>
            </a:r>
            <a:endParaRPr lang="en-US" altLang="en-US" sz="1400" dirty="0"/>
          </a:p>
        </p:txBody>
      </p:sp>
      <p:sp>
        <p:nvSpPr>
          <p:cNvPr id="2" name="TextBox 1"/>
          <p:cNvSpPr txBox="1"/>
          <p:nvPr/>
        </p:nvSpPr>
        <p:spPr>
          <a:xfrm>
            <a:off x="3783228" y="5793445"/>
            <a:ext cx="4579722" cy="923330"/>
          </a:xfrm>
          <a:prstGeom prst="rect">
            <a:avLst/>
          </a:prstGeom>
          <a:noFill/>
          <a:ln>
            <a:solidFill>
              <a:srgbClr val="FF0000"/>
            </a:solidFill>
          </a:ln>
        </p:spPr>
        <p:txBody>
          <a:bodyPr wrap="square" rtlCol="0">
            <a:spAutoFit/>
          </a:bodyPr>
          <a:lstStyle/>
          <a:p>
            <a:r>
              <a:rPr lang="en-US" dirty="0">
                <a:solidFill>
                  <a:srgbClr val="FF0000"/>
                </a:solidFill>
              </a:rPr>
              <a:t>Remember that we were taking about latency in milliseconds for current disk storage systems.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barn(inVertical)">
                                      <p:cBhvr>
                                        <p:cTn id="7" dur="500"/>
                                        <p:tgtEl>
                                          <p:spTgt spid="102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244"/>
                                        </p:tgtEl>
                                        <p:attrNameLst>
                                          <p:attrName>style.visibility</p:attrName>
                                        </p:attrNameLst>
                                      </p:cBhvr>
                                      <p:to>
                                        <p:strVal val="visible"/>
                                      </p:to>
                                    </p:set>
                                    <p:animEffect transition="in" filter="wipe(down)">
                                      <p:cBhvr>
                                        <p:cTn id="12" dur="500"/>
                                        <p:tgtEl>
                                          <p:spTgt spid="1024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195263"/>
            <a:ext cx="8229600" cy="576262"/>
          </a:xfrm>
        </p:spPr>
        <p:txBody>
          <a:bodyPr/>
          <a:lstStyle/>
          <a:p>
            <a:r>
              <a:rPr lang="en-US" altLang="en-US"/>
              <a:t>Solid-State Disks</a:t>
            </a:r>
          </a:p>
        </p:txBody>
      </p:sp>
      <p:sp>
        <p:nvSpPr>
          <p:cNvPr id="11267" name="Content Placeholder 2"/>
          <p:cNvSpPr>
            <a:spLocks noGrp="1"/>
          </p:cNvSpPr>
          <p:nvPr>
            <p:ph idx="1"/>
          </p:nvPr>
        </p:nvSpPr>
        <p:spPr>
          <a:xfrm>
            <a:off x="860425" y="1111250"/>
            <a:ext cx="7191375" cy="4530725"/>
          </a:xfrm>
        </p:spPr>
        <p:txBody>
          <a:bodyPr/>
          <a:lstStyle/>
          <a:p>
            <a:pPr>
              <a:buFont typeface="Wingdings" panose="05000000000000000000" pitchFamily="2" charset="2"/>
              <a:buChar char="q"/>
            </a:pPr>
            <a:r>
              <a:rPr lang="en-US" altLang="en-US" dirty="0"/>
              <a:t>Nonvolatile memory used like a hard drive</a:t>
            </a:r>
          </a:p>
          <a:p>
            <a:pPr lvl="1">
              <a:buFont typeface="Wingdings" panose="05000000000000000000" pitchFamily="2" charset="2"/>
              <a:buChar char="q"/>
            </a:pPr>
            <a:r>
              <a:rPr lang="en-US" altLang="en-US" dirty="0"/>
              <a:t>Many technology variations</a:t>
            </a:r>
          </a:p>
          <a:p>
            <a:pPr>
              <a:buFont typeface="Wingdings" panose="05000000000000000000" pitchFamily="2" charset="2"/>
              <a:buChar char="q"/>
            </a:pPr>
            <a:r>
              <a:rPr lang="en-US" altLang="en-US" dirty="0"/>
              <a:t>Can be more reliable than HDDs</a:t>
            </a:r>
          </a:p>
          <a:p>
            <a:pPr>
              <a:buFont typeface="Wingdings" panose="05000000000000000000" pitchFamily="2" charset="2"/>
              <a:buChar char="q"/>
            </a:pPr>
            <a:r>
              <a:rPr lang="en-US" altLang="en-US" dirty="0"/>
              <a:t>More expensive per MB</a:t>
            </a:r>
          </a:p>
          <a:p>
            <a:pPr>
              <a:buFont typeface="Wingdings" panose="05000000000000000000" pitchFamily="2" charset="2"/>
              <a:buChar char="q"/>
            </a:pPr>
            <a:r>
              <a:rPr lang="en-US" altLang="en-US" dirty="0"/>
              <a:t>May have shorter life span</a:t>
            </a:r>
            <a:r>
              <a:rPr lang="en-US" altLang="en-US" dirty="0">
                <a:solidFill>
                  <a:srgbClr val="FF0000"/>
                </a:solidFill>
              </a:rPr>
              <a:t>*</a:t>
            </a:r>
            <a:r>
              <a:rPr lang="en-US" altLang="en-US" dirty="0"/>
              <a:t> </a:t>
            </a:r>
          </a:p>
          <a:p>
            <a:pPr>
              <a:buFont typeface="Wingdings" panose="05000000000000000000" pitchFamily="2" charset="2"/>
              <a:buChar char="q"/>
            </a:pPr>
            <a:r>
              <a:rPr lang="en-US" altLang="en-US" dirty="0"/>
              <a:t>Less capacity</a:t>
            </a:r>
          </a:p>
          <a:p>
            <a:pPr>
              <a:buFont typeface="Wingdings" panose="05000000000000000000" pitchFamily="2" charset="2"/>
              <a:buChar char="q"/>
            </a:pPr>
            <a:r>
              <a:rPr lang="en-US" altLang="en-US" dirty="0"/>
              <a:t>But much faster</a:t>
            </a:r>
          </a:p>
          <a:p>
            <a:pPr>
              <a:buFont typeface="Wingdings" panose="05000000000000000000" pitchFamily="2" charset="2"/>
              <a:buChar char="q"/>
            </a:pPr>
            <a:r>
              <a:rPr lang="en-US" altLang="en-US" dirty="0"/>
              <a:t>Standard Bus interfaces can be too slow -&gt; connect directly to PCI (</a:t>
            </a:r>
            <a:r>
              <a:rPr lang="en-US" dirty="0">
                <a:effectLst/>
              </a:rPr>
              <a:t>Peripheral Component Interconnect) </a:t>
            </a:r>
            <a:r>
              <a:rPr lang="en-US" altLang="en-US" dirty="0"/>
              <a:t>for example</a:t>
            </a:r>
          </a:p>
          <a:p>
            <a:pPr>
              <a:buFont typeface="Wingdings" panose="05000000000000000000" pitchFamily="2" charset="2"/>
              <a:buChar char="q"/>
            </a:pPr>
            <a:r>
              <a:rPr lang="en-US" altLang="en-US" dirty="0"/>
              <a:t>No moving parts, so no seek time or rotational latency</a:t>
            </a:r>
          </a:p>
        </p:txBody>
      </p:sp>
      <p:pic>
        <p:nvPicPr>
          <p:cNvPr id="2050" name="Picture 2" descr="Image result for ssd dr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952" y="1409552"/>
            <a:ext cx="3919861" cy="227685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100831" y="5370990"/>
            <a:ext cx="6676008" cy="646331"/>
          </a:xfrm>
          <a:prstGeom prst="rect">
            <a:avLst/>
          </a:prstGeom>
          <a:noFill/>
          <a:ln>
            <a:solidFill>
              <a:srgbClr val="FF0000"/>
            </a:solidFill>
          </a:ln>
        </p:spPr>
        <p:txBody>
          <a:bodyPr wrap="square" rtlCol="0">
            <a:spAutoFit/>
          </a:bodyPr>
          <a:lstStyle/>
          <a:p>
            <a:r>
              <a:rPr lang="en-US" dirty="0">
                <a:solidFill>
                  <a:srgbClr val="FF0000"/>
                </a:solidFill>
              </a:rPr>
              <a:t>*this myth is overrated. Most PC SSDs will outlast other PC components.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anim calcmode="lin" valueType="num">
                                      <p:cBhvr additive="base">
                                        <p:cTn id="11" dur="5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 calcmode="lin" valueType="num">
                                      <p:cBhvr additive="base">
                                        <p:cTn id="17"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267">
                                            <p:txEl>
                                              <p:pRg st="3" end="3"/>
                                            </p:txEl>
                                          </p:spTgt>
                                        </p:tgtEl>
                                        <p:attrNameLst>
                                          <p:attrName>style.visibility</p:attrName>
                                        </p:attrNameLst>
                                      </p:cBhvr>
                                      <p:to>
                                        <p:strVal val="visible"/>
                                      </p:to>
                                    </p:set>
                                    <p:anim calcmode="lin" valueType="num">
                                      <p:cBhvr additive="base">
                                        <p:cTn id="23"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267">
                                            <p:txEl>
                                              <p:pRg st="4" end="4"/>
                                            </p:txEl>
                                          </p:spTgt>
                                        </p:tgtEl>
                                        <p:attrNameLst>
                                          <p:attrName>style.visibility</p:attrName>
                                        </p:attrNameLst>
                                      </p:cBhvr>
                                      <p:to>
                                        <p:strVal val="visible"/>
                                      </p:to>
                                    </p:set>
                                    <p:anim calcmode="lin" valueType="num">
                                      <p:cBhvr additive="base">
                                        <p:cTn id="29" dur="5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2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267">
                                            <p:txEl>
                                              <p:pRg st="5" end="5"/>
                                            </p:txEl>
                                          </p:spTgt>
                                        </p:tgtEl>
                                        <p:attrNameLst>
                                          <p:attrName>style.visibility</p:attrName>
                                        </p:attrNameLst>
                                      </p:cBhvr>
                                      <p:to>
                                        <p:strVal val="visible"/>
                                      </p:to>
                                    </p:set>
                                    <p:anim calcmode="lin" valueType="num">
                                      <p:cBhvr additive="base">
                                        <p:cTn id="35" dur="5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2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267">
                                            <p:txEl>
                                              <p:pRg st="6" end="6"/>
                                            </p:txEl>
                                          </p:spTgt>
                                        </p:tgtEl>
                                        <p:attrNameLst>
                                          <p:attrName>style.visibility</p:attrName>
                                        </p:attrNameLst>
                                      </p:cBhvr>
                                      <p:to>
                                        <p:strVal val="visible"/>
                                      </p:to>
                                    </p:set>
                                    <p:anim calcmode="lin" valueType="num">
                                      <p:cBhvr additive="base">
                                        <p:cTn id="41" dur="5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2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1267">
                                            <p:txEl>
                                              <p:pRg st="7" end="7"/>
                                            </p:txEl>
                                          </p:spTgt>
                                        </p:tgtEl>
                                        <p:attrNameLst>
                                          <p:attrName>style.visibility</p:attrName>
                                        </p:attrNameLst>
                                      </p:cBhvr>
                                      <p:to>
                                        <p:strVal val="visible"/>
                                      </p:to>
                                    </p:set>
                                    <p:anim calcmode="lin" valueType="num">
                                      <p:cBhvr additive="base">
                                        <p:cTn id="47" dur="500" fill="hold"/>
                                        <p:tgtEl>
                                          <p:spTgt spid="11267">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2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1267">
                                            <p:txEl>
                                              <p:pRg st="8" end="8"/>
                                            </p:txEl>
                                          </p:spTgt>
                                        </p:tgtEl>
                                        <p:attrNameLst>
                                          <p:attrName>style.visibility</p:attrName>
                                        </p:attrNameLst>
                                      </p:cBhvr>
                                      <p:to>
                                        <p:strVal val="visible"/>
                                      </p:to>
                                    </p:set>
                                    <p:anim calcmode="lin" valueType="num">
                                      <p:cBhvr additive="base">
                                        <p:cTn id="53" dur="500" fill="hold"/>
                                        <p:tgtEl>
                                          <p:spTgt spid="11267">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126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05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6" presetClass="entr" presetSubtype="0" fill="hold" grpId="0" nodeType="click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wipe(down)">
                                      <p:cBhvr>
                                        <p:cTn id="63" dur="580">
                                          <p:stCondLst>
                                            <p:cond delay="0"/>
                                          </p:stCondLst>
                                        </p:cTn>
                                        <p:tgtEl>
                                          <p:spTgt spid="2"/>
                                        </p:tgtEl>
                                      </p:cBhvr>
                                    </p:animEffect>
                                    <p:anim calcmode="lin" valueType="num">
                                      <p:cBhvr>
                                        <p:cTn id="6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6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6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6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6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69" dur="26">
                                          <p:stCondLst>
                                            <p:cond delay="650"/>
                                          </p:stCondLst>
                                        </p:cTn>
                                        <p:tgtEl>
                                          <p:spTgt spid="2"/>
                                        </p:tgtEl>
                                      </p:cBhvr>
                                      <p:to x="100000" y="60000"/>
                                    </p:animScale>
                                    <p:animScale>
                                      <p:cBhvr>
                                        <p:cTn id="70" dur="166" decel="50000">
                                          <p:stCondLst>
                                            <p:cond delay="676"/>
                                          </p:stCondLst>
                                        </p:cTn>
                                        <p:tgtEl>
                                          <p:spTgt spid="2"/>
                                        </p:tgtEl>
                                      </p:cBhvr>
                                      <p:to x="100000" y="100000"/>
                                    </p:animScale>
                                    <p:animScale>
                                      <p:cBhvr>
                                        <p:cTn id="71" dur="26">
                                          <p:stCondLst>
                                            <p:cond delay="1312"/>
                                          </p:stCondLst>
                                        </p:cTn>
                                        <p:tgtEl>
                                          <p:spTgt spid="2"/>
                                        </p:tgtEl>
                                      </p:cBhvr>
                                      <p:to x="100000" y="80000"/>
                                    </p:animScale>
                                    <p:animScale>
                                      <p:cBhvr>
                                        <p:cTn id="72" dur="166" decel="50000">
                                          <p:stCondLst>
                                            <p:cond delay="1338"/>
                                          </p:stCondLst>
                                        </p:cTn>
                                        <p:tgtEl>
                                          <p:spTgt spid="2"/>
                                        </p:tgtEl>
                                      </p:cBhvr>
                                      <p:to x="100000" y="100000"/>
                                    </p:animScale>
                                    <p:animScale>
                                      <p:cBhvr>
                                        <p:cTn id="73" dur="26">
                                          <p:stCondLst>
                                            <p:cond delay="1642"/>
                                          </p:stCondLst>
                                        </p:cTn>
                                        <p:tgtEl>
                                          <p:spTgt spid="2"/>
                                        </p:tgtEl>
                                      </p:cBhvr>
                                      <p:to x="100000" y="90000"/>
                                    </p:animScale>
                                    <p:animScale>
                                      <p:cBhvr>
                                        <p:cTn id="74" dur="166" decel="50000">
                                          <p:stCondLst>
                                            <p:cond delay="1668"/>
                                          </p:stCondLst>
                                        </p:cTn>
                                        <p:tgtEl>
                                          <p:spTgt spid="2"/>
                                        </p:tgtEl>
                                      </p:cBhvr>
                                      <p:to x="100000" y="100000"/>
                                    </p:animScale>
                                    <p:animScale>
                                      <p:cBhvr>
                                        <p:cTn id="75" dur="26">
                                          <p:stCondLst>
                                            <p:cond delay="1808"/>
                                          </p:stCondLst>
                                        </p:cTn>
                                        <p:tgtEl>
                                          <p:spTgt spid="2"/>
                                        </p:tgtEl>
                                      </p:cBhvr>
                                      <p:to x="100000" y="95000"/>
                                    </p:animScale>
                                    <p:animScale>
                                      <p:cBhvr>
                                        <p:cTn id="7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P spid="2" grpId="0" animBg="1"/>
    </p:bld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10197</TotalTime>
  <Words>2760</Words>
  <Application>Microsoft Office PowerPoint</Application>
  <PresentationFormat>On-screen Show (4:3)</PresentationFormat>
  <Paragraphs>322</Paragraphs>
  <Slides>45</Slides>
  <Notes>38</Notes>
  <HiddenSlides>22</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os-8</vt:lpstr>
      <vt:lpstr>Chapter 10:  Mass-Storage Systems</vt:lpstr>
      <vt:lpstr>Chapter 10:  Mass-Storage Systems</vt:lpstr>
      <vt:lpstr>Objectives</vt:lpstr>
      <vt:lpstr>Moving-head Disk Mechanism</vt:lpstr>
      <vt:lpstr>Overview of Mass Storage Structure</vt:lpstr>
      <vt:lpstr>Hard Disks</vt:lpstr>
      <vt:lpstr>Hard Disk Performance</vt:lpstr>
      <vt:lpstr>The First Commercial Disk Drive</vt:lpstr>
      <vt:lpstr>Solid-State Disks</vt:lpstr>
      <vt:lpstr>Magnetic Tape</vt:lpstr>
      <vt:lpstr>Disk Structure</vt:lpstr>
      <vt:lpstr>Track Length Variance Compensation </vt:lpstr>
      <vt:lpstr>Disk Attachment</vt:lpstr>
      <vt:lpstr>Storage Array</vt:lpstr>
      <vt:lpstr>Storage Area Network</vt:lpstr>
      <vt:lpstr>Storage Area Network (Cont.)</vt:lpstr>
      <vt:lpstr>Network-Attached Storage</vt:lpstr>
      <vt:lpstr>Disk Scheduling</vt:lpstr>
      <vt:lpstr>Disk Scheduling (Cont.)</vt:lpstr>
      <vt:lpstr>Disk Scheduling (Cont.)</vt:lpstr>
      <vt:lpstr>FCFS</vt:lpstr>
      <vt:lpstr>SSTF</vt:lpstr>
      <vt:lpstr>SCAN</vt:lpstr>
      <vt:lpstr>SCAN (Cont.)</vt:lpstr>
      <vt:lpstr>C-SCAN</vt:lpstr>
      <vt:lpstr>C-SCAN (Cont.)</vt:lpstr>
      <vt:lpstr>C-LOOK</vt:lpstr>
      <vt:lpstr>C-LOOK (Cont.)</vt:lpstr>
      <vt:lpstr>Selecting a Disk-Scheduling Algorithm</vt:lpstr>
      <vt:lpstr>Disk Management</vt:lpstr>
      <vt:lpstr>Disk Management (Cont.)</vt:lpstr>
      <vt:lpstr>Booting from a Disk in Windows</vt:lpstr>
      <vt:lpstr>Swap-Space Management</vt:lpstr>
      <vt:lpstr>Data Structures for Swapping on Linux Systems</vt:lpstr>
      <vt:lpstr>RAID Structure</vt:lpstr>
      <vt:lpstr>RAID (Cont.)</vt:lpstr>
      <vt:lpstr>RAID Levels</vt:lpstr>
      <vt:lpstr>RAID (0 + 1) and (1 + 0)</vt:lpstr>
      <vt:lpstr>Other Features</vt:lpstr>
      <vt:lpstr>Extensions</vt:lpstr>
      <vt:lpstr>ZFS Checksums All Metadata and Data</vt:lpstr>
      <vt:lpstr>Traditional and Pooled Storage</vt:lpstr>
      <vt:lpstr>Stable-Storage Implementation</vt:lpstr>
      <vt:lpstr>Stable-Storage Implementation (Cont.)</vt:lpstr>
      <vt:lpstr>End of Chapter 10</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jdoe</cp:lastModifiedBy>
  <cp:revision>209</cp:revision>
  <cp:lastPrinted>2013-09-10T17:57:57Z</cp:lastPrinted>
  <dcterms:created xsi:type="dcterms:W3CDTF">2011-01-13T23:43:38Z</dcterms:created>
  <dcterms:modified xsi:type="dcterms:W3CDTF">2018-04-10T22:17:17Z</dcterms:modified>
</cp:coreProperties>
</file>