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99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9" r:id="rId15"/>
    <p:sldId id="268" r:id="rId16"/>
    <p:sldId id="323" r:id="rId17"/>
    <p:sldId id="270" r:id="rId18"/>
    <p:sldId id="317" r:id="rId19"/>
    <p:sldId id="321" r:id="rId20"/>
    <p:sldId id="271" r:id="rId21"/>
    <p:sldId id="322" r:id="rId22"/>
    <p:sldId id="272" r:id="rId23"/>
    <p:sldId id="273" r:id="rId24"/>
    <p:sldId id="318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19" r:id="rId35"/>
    <p:sldId id="320" r:id="rId36"/>
    <p:sldId id="284" r:id="rId37"/>
    <p:sldId id="285" r:id="rId38"/>
    <p:sldId id="286" r:id="rId39"/>
    <p:sldId id="288" r:id="rId40"/>
    <p:sldId id="289" r:id="rId41"/>
    <p:sldId id="291" r:id="rId42"/>
    <p:sldId id="292" r:id="rId43"/>
    <p:sldId id="293" r:id="rId44"/>
    <p:sldId id="294" r:id="rId45"/>
    <p:sldId id="295" r:id="rId46"/>
    <p:sldId id="297" r:id="rId47"/>
    <p:sldId id="298" r:id="rId48"/>
    <p:sldId id="314" r:id="rId4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301" y="-82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1F52C5B-A2A5-4938-9828-CBF4C42179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359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5B93927-764A-44E0-84CA-B43BC7B17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699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5A98F67-ACA8-4836-A3F1-58C569C8E337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1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632D777-AB8C-4C14-A4C1-2E3743A9E54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517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703DE61-616B-4921-B145-53FB59FF07D0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589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2427998-0266-48CA-8138-14CD89A615F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705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EC76B89-081E-408E-9B4C-99272F995D2F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39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426C9B6-D1F9-424A-B9B6-35AADD5349B1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21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8C3F1A9-B6D5-476B-94B5-893A60806F40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0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A10E1C0-FD94-4528-9920-FC8200AAD9D2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628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4B27260-6F8F-460D-B13D-427A38D20F02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382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5D54A22-9425-4C4A-8F9B-E4F388524296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896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21DA5FD-B07F-4153-97CD-723D40C5FFE5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58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DD00F04-807B-4DF6-B023-F3FFFFCBBF80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301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39A8985-7833-4239-9562-CC762991B195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965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01899EF-4F6F-474A-853E-B407F33FF1DB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380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796AA7E-9CB9-403B-B8B9-0B534C72FA4E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76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E650ADB-5525-49DB-983C-714F23A283CA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149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6D79F24-7191-4B49-879A-BCB9EE44DF4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36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40BCD14-EA13-4A12-905A-C44A2C5FA257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59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B064C53-32E4-484E-93D0-16DCF1BFF157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50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9ACBB9A-87A8-4F47-804E-4E6ACCB693D0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515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7F49A93-75A5-4A48-B622-DCF3BF8B328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739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B378F26-15F8-4A88-A83B-BAFA5E663D4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62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D41564F-044E-4B7D-A881-89087A374F2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684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72B91E1-09DF-490E-9386-B948B0F6FD87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99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457378A-4532-49CB-97A7-83587D193C67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73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457378A-4532-49CB-97A7-83587D193C67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73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457378A-4532-49CB-97A7-83587D193C67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73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C65EF80-6812-4618-9D96-87DCD2138ED6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97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6B0A93D-061A-411D-96EF-A28630B22D1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177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114D2B9-9DF3-4A2F-BF9D-806410B61328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207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3B26CF5-D578-47E3-85EF-DBAC8F3E8423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3413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E7B9865-841A-4B69-862D-AE682C3AC6D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401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FB469BD-5FD9-42E6-96FB-E238B9D1CE56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1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2504432-A683-4E4C-9F23-36DCBFE199ED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3797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6DD709C-2710-4A3A-B7A7-882D50B6ED70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214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7970869-3806-45DD-85A1-F0C17F96EAE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3962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0BCA2A1-EC73-451C-85F4-A8DBB936F358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338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FD84286-9EA5-425C-9C32-6896E3FF9A0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1038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092E876-32BA-47B2-8C65-B51459979F6E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618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159D01C-5003-44E6-B0C5-CB477651BA93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355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4E5B473-34CD-4C88-9674-38D3B826DBF5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58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EA2C449-0147-49E2-88EA-242E254E35F8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00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934B0BC-461D-4FBD-AED3-6A23CA60C0DA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17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4ADA7DF-65E1-4D0A-8F27-DF4023977952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82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82CE587-2810-4F13-993E-F2D6A655CE7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86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C3B10EA-FD16-4423-BCD5-6AA3CE0BB399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81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8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833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0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1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3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50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74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6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64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9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11.</a:t>
            </a:r>
            <a:fld id="{C40B508A-1E32-425F-B329-A57B036315E2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11: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79388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/>
              <a:t>File Locking Example – Java API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863" y="12334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public class LockingExample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>
                <a:solidFill>
                  <a:srgbClr val="0033CC"/>
                </a:solidFill>
              </a:rPr>
              <a:t>	</a:t>
            </a:r>
            <a:r>
              <a:rPr lang="en-US" altLang="en-US" sz="1400">
                <a:solidFill>
                  <a:srgbClr val="0033CC"/>
                </a:solidFill>
              </a:rPr>
              <a:t>public static final boolean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public static final boolean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public static void main(String arsg[]) throws IOException </a:t>
            </a:r>
            <a:r>
              <a:rPr lang="en-US" alt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FileLock sharedLock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FileLock exclusiveLock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RandomAccessFile raf = new RandomAccessFile("file.txt", "rw");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FileChannel ch = raf.getChannel();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exclusiveLock = ch.lock(0, raf.length()/2,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47638"/>
            <a:ext cx="7996238" cy="576262"/>
          </a:xfrm>
        </p:spPr>
        <p:txBody>
          <a:bodyPr/>
          <a:lstStyle/>
          <a:p>
            <a:pPr eaLnBrk="1" hangingPunct="1"/>
            <a:r>
              <a:rPr lang="en-US" altLang="en-US" sz="3000"/>
              <a:t>File Locking Example – Java API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7243762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sharedLock = ch.lock(raf.length()/2+1, raf.length(),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>
                <a:solidFill>
                  <a:srgbClr val="0033CC"/>
                </a:solidFill>
              </a:rPr>
              <a:t>		</a:t>
            </a:r>
            <a:r>
              <a:rPr lang="en-US" altLang="en-US" sz="1600">
                <a:solidFill>
                  <a:srgbClr val="0033CC"/>
                </a:solidFill>
              </a:rPr>
              <a:t>}</a:t>
            </a:r>
            <a:r>
              <a:rPr lang="en-US" altLang="en-US" sz="1600" i="1">
                <a:solidFill>
                  <a:srgbClr val="0033CC"/>
                </a:solidFill>
              </a:rPr>
              <a:t> </a:t>
            </a:r>
            <a:r>
              <a:rPr lang="en-US" altLang="en-US" sz="1600">
                <a:solidFill>
                  <a:srgbClr val="0033CC"/>
                </a:solidFill>
              </a:rPr>
              <a:t>catch (java.io.IOException ioe) {</a:t>
            </a:r>
            <a:r>
              <a:rPr lang="en-US" altLang="en-US" sz="1600" i="1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>
                <a:solidFill>
                  <a:srgbClr val="0033CC"/>
                </a:solidFill>
              </a:rPr>
              <a:t>			</a:t>
            </a:r>
            <a:r>
              <a:rPr lang="en-US" altLang="en-US" sz="1600">
                <a:solidFill>
                  <a:srgbClr val="0033CC"/>
                </a:solidFill>
              </a:rPr>
              <a:t>System.err.println(ioe);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>
                <a:solidFill>
                  <a:srgbClr val="0033CC"/>
                </a:solidFill>
              </a:rPr>
              <a:t>		</a:t>
            </a:r>
            <a:r>
              <a:rPr lang="en-US" altLang="en-US" sz="1600">
                <a:solidFill>
                  <a:srgbClr val="0033CC"/>
                </a:solidFill>
              </a:rPr>
              <a:t>}finally {</a:t>
            </a:r>
            <a:r>
              <a:rPr lang="en-US" altLang="en-US" sz="1600" i="1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if (exclusiveLock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if (sharedLock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>
                <a:solidFill>
                  <a:srgbClr val="0033CC"/>
                </a:solidFill>
              </a:rPr>
              <a:t>		</a:t>
            </a:r>
            <a:r>
              <a:rPr lang="en-US" alt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>
                <a:solidFill>
                  <a:srgbClr val="0033CC"/>
                </a:solidFill>
              </a:rPr>
              <a:t>	</a:t>
            </a:r>
            <a:r>
              <a:rPr lang="en-US" alt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165100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/>
              <a:t>File Types – Name, Extension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what's missing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4" b="89901" l="4070" r="99670">
                        <a14:foregroundMark x1="52915" y1="50331" x2="52915" y2="50331"/>
                        <a14:foregroundMark x1="8801" y1="56291" x2="8801" y2="56291"/>
                        <a14:foregroundMark x1="80858" y1="44868" x2="80858" y2="44868"/>
                        <a14:foregroundMark x1="89989" y1="42053" x2="89989" y2="42053"/>
                        <a14:foregroundMark x1="31353" y1="47020" x2="41694" y2="62252"/>
                        <a14:backgroundMark x1="20462" y1="70199" x2="91529" y2="54470"/>
                        <a14:backgroundMark x1="86249" y1="40397" x2="87459" y2="51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6" b="29085"/>
          <a:stretch/>
        </p:blipFill>
        <p:spPr bwMode="auto">
          <a:xfrm>
            <a:off x="4667250" y="5524500"/>
            <a:ext cx="42386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2450" y="231457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99 CAD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849" y="334117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62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849" y="6105525"/>
            <a:ext cx="24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68 Raster Graphics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2800" y="1579046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76 Document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248" y="1112321"/>
            <a:ext cx="227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76 3D-Graphics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799" y="3346449"/>
            <a:ext cx="174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en.wikipedia.org/wiki/</a:t>
            </a:r>
            <a:r>
              <a:rPr lang="en-US" dirty="0" err="1">
                <a:solidFill>
                  <a:srgbClr val="FF0000"/>
                </a:solidFill>
              </a:rPr>
              <a:t>List_of_file_formats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50813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/>
              <a:t>File Structure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06488"/>
            <a:ext cx="6705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Sequential-access File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211263"/>
            <a:ext cx="7343775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1600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1600" b="1" dirty="0">
                <a:solidFill>
                  <a:srgbClr val="000000"/>
                </a:solidFill>
              </a:rPr>
              <a:t>Direct Access – </a:t>
            </a:r>
            <a:r>
              <a:rPr lang="en-US" altLang="en-US" sz="1600" dirty="0">
                <a:solidFill>
                  <a:srgbClr val="000000"/>
                </a:solidFill>
              </a:rPr>
              <a:t>file is fixed length </a:t>
            </a:r>
            <a:r>
              <a:rPr lang="en-US" altLang="en-US" sz="1600" dirty="0">
                <a:solidFill>
                  <a:srgbClr val="0033CC"/>
                </a:solidFill>
              </a:rPr>
              <a:t>logical 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/>
              <a:t>	</a:t>
            </a:r>
            <a:r>
              <a:rPr lang="en-US" altLang="en-US" sz="1600" i="1" dirty="0"/>
              <a:t>n</a:t>
            </a:r>
            <a:r>
              <a:rPr lang="en-US" altLang="en-US" sz="1600" dirty="0"/>
              <a:t> = </a:t>
            </a:r>
            <a:r>
              <a:rPr lang="en-US" altLang="en-US" sz="1600" dirty="0">
                <a:solidFill>
                  <a:srgbClr val="0033CC"/>
                </a:solidFill>
              </a:rPr>
              <a:t>relative block 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endParaRPr lang="en-US" altLang="en-US" sz="16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1600" dirty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1600" dirty="0"/>
              <a:t>See </a:t>
            </a:r>
            <a:r>
              <a:rPr lang="en-US" altLang="en-US" sz="1600" dirty="0">
                <a:solidFill>
                  <a:srgbClr val="0033CC"/>
                </a:solidFill>
              </a:rPr>
              <a:t>allocation problem </a:t>
            </a:r>
            <a:r>
              <a:rPr lang="en-US" altLang="en-US" sz="1600" dirty="0"/>
              <a:t>in </a:t>
            </a:r>
            <a:r>
              <a:rPr lang="en-US" altLang="en-US" sz="1600" dirty="0" err="1"/>
              <a:t>Ch</a:t>
            </a:r>
            <a:r>
              <a:rPr lang="en-US" altLang="en-US" sz="1600" dirty="0"/>
              <a:t> 12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5401977"/>
            <a:ext cx="1971675" cy="12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 idx="4294967295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Disk Structure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4294967295"/>
          </p:nvPr>
        </p:nvSpPr>
        <p:spPr>
          <a:xfrm>
            <a:off x="862013" y="1120775"/>
            <a:ext cx="7043737" cy="4530725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3366FF"/>
                </a:solidFill>
              </a:rPr>
              <a:t>partitions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3366FF"/>
                </a:solidFill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3366FF"/>
                </a:solidFill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known as a </a:t>
            </a:r>
            <a:r>
              <a:rPr lang="en-US" altLang="en-US" b="1" dirty="0">
                <a:solidFill>
                  <a:srgbClr val="3366FF"/>
                </a:solidFill>
              </a:rPr>
              <a:t>volume</a:t>
            </a:r>
          </a:p>
          <a:p>
            <a:r>
              <a:rPr lang="en-US" altLang="en-US" dirty="0"/>
              <a:t>Each volume containing file system also tracks that file system</a:t>
            </a:r>
            <a:r>
              <a:rPr lang="en-US" altLang="ja-JP" dirty="0"/>
              <a:t>’s info in </a:t>
            </a:r>
            <a:r>
              <a:rPr lang="en-US" altLang="ja-JP" b="1" dirty="0">
                <a:solidFill>
                  <a:srgbClr val="3366FF"/>
                </a:solidFill>
              </a:rPr>
              <a:t>device 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 altLang="en-US" dirty="0"/>
              <a:t>As well as </a:t>
            </a:r>
            <a:r>
              <a:rPr lang="en-US" altLang="en-US" b="1" dirty="0">
                <a:solidFill>
                  <a:srgbClr val="3366FF"/>
                </a:solidFill>
              </a:rPr>
              <a:t>general-purpose file 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3366FF"/>
                </a:solidFill>
              </a:rPr>
              <a:t>special-purpose file 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  <p:extLst>
      <p:ext uri="{BB962C8B-B14F-4D97-AF65-F5344CB8AC3E}">
        <p14:creationId xmlns:p14="http://schemas.microsoft.com/office/powerpoint/2010/main" val="2237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96850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000"/>
              <a:t>Simulation of Sequential Access on Direct-access File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Other Access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6780212" cy="4233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dirty="0">
                <a:solidFill>
                  <a:srgbClr val="0033CC"/>
                </a:solidFill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Indices can be created on any field in the file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ISAM Index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98" y="1526958"/>
            <a:ext cx="6067843" cy="32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40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193675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11:  File-System Interface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strike="sngStrike" dirty="0">
                <a:solidFill>
                  <a:srgbClr val="FF0000"/>
                </a:solidFill>
              </a:rPr>
              <a:t>File Sharing</a:t>
            </a:r>
          </a:p>
          <a:p>
            <a:r>
              <a:rPr lang="en-US" altLang="en-US" strike="sngStrike" dirty="0">
                <a:solidFill>
                  <a:srgbClr val="FF0000"/>
                </a:solidFill>
              </a:rPr>
              <a:t>Protection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79" y="2652880"/>
            <a:ext cx="4861560" cy="36499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6302188" y="4410635"/>
            <a:ext cx="2008094" cy="12281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Index and Relative Files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228165"/>
            <a:ext cx="4274243" cy="2393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77" y="2424952"/>
            <a:ext cx="4008528" cy="2371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66" y="3443380"/>
            <a:ext cx="4121360" cy="27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Directory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1374775"/>
            <a:ext cx="7370762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collection of nodes containing information about all files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793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 Typical File-system Organization</a:t>
            </a:r>
          </a:p>
        </p:txBody>
      </p:sp>
      <p:pic>
        <p:nvPicPr>
          <p:cNvPr id="23555" name="Picture 6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 idx="4294967295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Types of File Systems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4294967295"/>
          </p:nvPr>
        </p:nvSpPr>
        <p:spPr>
          <a:xfrm>
            <a:off x="806450" y="1135063"/>
            <a:ext cx="7380288" cy="4530725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Performed on Directory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92200"/>
            <a:ext cx="8229600" cy="4530725"/>
          </a:xfrm>
        </p:spPr>
        <p:txBody>
          <a:bodyPr/>
          <a:lstStyle/>
          <a:p>
            <a:r>
              <a:rPr lang="en-US" altLang="en-US"/>
              <a:t>Search for a file</a:t>
            </a:r>
          </a:p>
          <a:p>
            <a:endParaRPr lang="en-US" altLang="en-US" sz="800"/>
          </a:p>
          <a:p>
            <a:r>
              <a:rPr lang="en-US" altLang="en-US"/>
              <a:t>Create a file</a:t>
            </a:r>
          </a:p>
          <a:p>
            <a:endParaRPr lang="en-US" altLang="en-US" sz="800"/>
          </a:p>
          <a:p>
            <a:r>
              <a:rPr lang="en-US" altLang="en-US"/>
              <a:t>Delete a file</a:t>
            </a:r>
          </a:p>
          <a:p>
            <a:endParaRPr lang="en-US" altLang="en-US" sz="800"/>
          </a:p>
          <a:p>
            <a:r>
              <a:rPr lang="en-US" altLang="en-US"/>
              <a:t>List a directory</a:t>
            </a:r>
          </a:p>
          <a:p>
            <a:endParaRPr lang="en-US" altLang="en-US" sz="800"/>
          </a:p>
          <a:p>
            <a:r>
              <a:rPr lang="en-US" altLang="en-US"/>
              <a:t>Rename a file</a:t>
            </a:r>
          </a:p>
          <a:p>
            <a:endParaRPr lang="en-US" altLang="en-US" sz="800"/>
          </a:p>
          <a:p>
            <a:r>
              <a:rPr lang="en-US" altLang="en-US"/>
              <a:t>Traverse the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24130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Directory Organization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1627188"/>
            <a:ext cx="6438900" cy="4460875"/>
          </a:xfrm>
        </p:spPr>
        <p:txBody>
          <a:bodyPr/>
          <a:lstStyle/>
          <a:p>
            <a:r>
              <a:rPr lang="en-US" altLang="en-US"/>
              <a:t>Efficiency – locating a file quickly</a:t>
            </a:r>
          </a:p>
          <a:p>
            <a:r>
              <a:rPr lang="en-US" altLang="en-US"/>
              <a:t>Naming – convenient to users</a:t>
            </a:r>
          </a:p>
          <a:p>
            <a:pPr lvl="1"/>
            <a:r>
              <a:rPr lang="en-US" altLang="en-US"/>
              <a:t>Two users can have same name for different files</a:t>
            </a:r>
          </a:p>
          <a:p>
            <a:pPr lvl="1"/>
            <a:r>
              <a:rPr lang="en-US" altLang="en-US"/>
              <a:t>The same file can have several different names</a:t>
            </a:r>
          </a:p>
          <a:p>
            <a:r>
              <a:rPr lang="en-US" altLang="en-US"/>
              <a:t>Grouping – logical grouping of files by properties, (e.g., all Java programs, all games, …)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00113" y="1079500"/>
            <a:ext cx="718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The directory is organized logically  to obtain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B5FA301-78AF-4279-BCA3-E48BD6DEA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53" y="4033154"/>
            <a:ext cx="3495285" cy="24418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694" y="4890230"/>
            <a:ext cx="3863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MS-DOS FAT file </a:t>
            </a:r>
            <a:r>
              <a:rPr lang="en-US" sz="1400" dirty="0" smtClean="0">
                <a:solidFill>
                  <a:srgbClr val="FF0000"/>
                </a:solidFill>
              </a:rPr>
              <a:t>system: 8.3 file names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Windows </a:t>
            </a:r>
            <a:r>
              <a:rPr lang="en-US" sz="1400" dirty="0">
                <a:solidFill>
                  <a:srgbClr val="FF0000"/>
                </a:solidFill>
              </a:rPr>
              <a:t>FAT and </a:t>
            </a:r>
            <a:r>
              <a:rPr lang="en-US" sz="1400" dirty="0" smtClean="0">
                <a:solidFill>
                  <a:srgbClr val="FF0000"/>
                </a:solidFill>
              </a:rPr>
              <a:t>NTFS: long file name support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Single-Level Directory</a:t>
            </a:r>
            <a:endParaRPr lang="en-US" altLang="en-US" sz="24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990600"/>
            <a:ext cx="7275512" cy="4130675"/>
          </a:xfrm>
        </p:spPr>
        <p:txBody>
          <a:bodyPr/>
          <a:lstStyle/>
          <a:p>
            <a:r>
              <a:rPr lang="en-US" altLang="en-US"/>
              <a:t>A single directory for all users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Naming problem</a:t>
            </a:r>
          </a:p>
          <a:p>
            <a:r>
              <a:rPr lang="en-US" altLang="en-US"/>
              <a:t>Grouping problem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577975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Two-Level Directory</a:t>
            </a:r>
            <a:endParaRPr lang="en-US" altLang="en-US" sz="2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/>
              <a:t>Separate directory for each user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Tree-Structured Directories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719888" cy="4530725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strike="sngStrike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1936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Tree-Structured Directories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079500"/>
            <a:ext cx="8229600" cy="4530725"/>
          </a:xfrm>
        </p:spPr>
        <p:txBody>
          <a:bodyPr/>
          <a:lstStyle/>
          <a:p>
            <a:r>
              <a:rPr lang="en-US" altLang="en-US"/>
              <a:t>Efficient searching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Grouping Capability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Current directory (working directory)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Tree-Structured Directories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Absolute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3366FF"/>
                </a:solidFill>
              </a:rPr>
              <a:t>relative</a:t>
            </a:r>
            <a:r>
              <a:rPr lang="en-US" altLang="en-US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/>
              <a:t>	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/>
              <a:t>	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&lt;dir-name&gt;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/>
              <a:t>	Example:  if in current directory  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mkdir count</a:t>
            </a:r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r>
              <a:rPr lang="en-US" altLang="en-US" sz="2000">
                <a:latin typeface="Helvetica" panose="020B0604020202020204" pitchFamily="34" charset="0"/>
              </a:rPr>
              <a:t>Deleting </a:t>
            </a:r>
            <a:r>
              <a:rPr lang="ja-JP" altLang="en-US" sz="2000">
                <a:latin typeface="Helvetica" panose="020B0604020202020204" pitchFamily="34" charset="0"/>
              </a:rPr>
              <a:t>“</a:t>
            </a:r>
            <a:r>
              <a:rPr lang="en-US" altLang="ja-JP" sz="2000">
                <a:latin typeface="Helvetica" panose="020B0604020202020204" pitchFamily="34" charset="0"/>
              </a:rPr>
              <a:t>mail</a:t>
            </a:r>
            <a:r>
              <a:rPr lang="ja-JP" altLang="en-US" sz="2000">
                <a:latin typeface="Helvetica" panose="020B0604020202020204" pitchFamily="34" charset="0"/>
              </a:rPr>
              <a:t>”</a:t>
            </a:r>
            <a:r>
              <a:rPr lang="en-US" altLang="ja-JP" sz="2000">
                <a:latin typeface="Helvetica" panose="020B0604020202020204" pitchFamily="34" charset="0"/>
              </a:rPr>
              <a:t> </a:t>
            </a:r>
            <a:r>
              <a:rPr lang="en-U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Acyclic-Graph Directories</a:t>
            </a:r>
            <a:endParaRPr lang="en-US" altLang="en-US" sz="24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093788"/>
            <a:ext cx="7029450" cy="522287"/>
          </a:xfrm>
        </p:spPr>
        <p:txBody>
          <a:bodyPr/>
          <a:lstStyle/>
          <a:p>
            <a:r>
              <a:rPr lang="en-US" altLang="en-US"/>
              <a:t>Have shared subdirectories and files</a:t>
            </a:r>
          </a:p>
        </p:txBody>
      </p:sp>
      <p:pic>
        <p:nvPicPr>
          <p:cNvPr id="32772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36525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/>
              <a:t>Acyclic-Graph Directories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Link</a:t>
            </a:r>
            <a:r>
              <a:rPr lang="en-US" altLang="en-US" dirty="0"/>
              <a:t> – another name (pointer – either a relative or absolute path name) to an existing file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Resolve the link </a:t>
            </a:r>
            <a:r>
              <a:rPr lang="en-US" altLang="en-US" dirty="0"/>
              <a:t>– follow pointer to locate the file</a:t>
            </a:r>
          </a:p>
          <a:p>
            <a:r>
              <a:rPr lang="en-US" altLang="en-US" dirty="0"/>
              <a:t>Another strategy is to duplicate all information about the file in all sharing directories.</a:t>
            </a:r>
          </a:p>
          <a:p>
            <a:pPr lvl="1"/>
            <a:r>
              <a:rPr lang="en-US" altLang="en-US" dirty="0"/>
              <a:t>A major problem is maintaining consistency when a file is modified. </a:t>
            </a:r>
          </a:p>
          <a:p>
            <a:pPr lvl="1"/>
            <a:r>
              <a:rPr lang="en-US" altLang="en-US" dirty="0"/>
              <a:t>Files may have multiple absolute path names. </a:t>
            </a:r>
          </a:p>
          <a:p>
            <a:pPr lvl="2"/>
            <a:r>
              <a:rPr lang="en-US" altLang="en-US" dirty="0"/>
              <a:t>Not a big deal unless you are gather file usage stats or doing backups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36525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/>
              <a:t>Acyclic-Graph Directories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20775"/>
            <a:ext cx="7564437" cy="4530725"/>
          </a:xfrm>
        </p:spPr>
        <p:txBody>
          <a:bodyPr/>
          <a:lstStyle/>
          <a:p>
            <a:pPr lvl="1"/>
            <a:r>
              <a:rPr lang="en-US" altLang="en-US" dirty="0"/>
              <a:t>Another problem involves deletion</a:t>
            </a:r>
          </a:p>
          <a:p>
            <a:pPr lvl="2"/>
            <a:r>
              <a:rPr lang="en-US" altLang="en-US" dirty="0"/>
              <a:t>When can the space allocated to a shared file be deallocated and reused?</a:t>
            </a:r>
          </a:p>
          <a:p>
            <a:pPr lvl="3"/>
            <a:r>
              <a:rPr lang="en-US" altLang="en-US" dirty="0"/>
              <a:t>Whenever anyone deletes it? But what happens to the dangling pointers in the other directories.. </a:t>
            </a:r>
          </a:p>
          <a:p>
            <a:pPr lvl="3"/>
            <a:r>
              <a:rPr lang="en-US" altLang="en-US" dirty="0"/>
              <a:t>And what if there is an actual disk address in the other directories and the space is reused for other files?</a:t>
            </a:r>
          </a:p>
          <a:p>
            <a:pPr lvl="2"/>
            <a:r>
              <a:rPr lang="en-US" altLang="en-US" dirty="0"/>
              <a:t>One solution is to maintain a file-reference count.</a:t>
            </a:r>
          </a:p>
          <a:p>
            <a:pPr lvl="3"/>
            <a:r>
              <a:rPr lang="en-US" altLang="en-US" dirty="0"/>
              <a:t>Each time a reference to the file is added, we increment the count. And we decrement it when a reference is deleted.</a:t>
            </a:r>
          </a:p>
          <a:p>
            <a:pPr lvl="3"/>
            <a:r>
              <a:rPr lang="en-US" altLang="en-US" dirty="0"/>
              <a:t>The actual file is not deleted until the reference count =0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36525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/>
              <a:t>Acyclic-Graph Directories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20775"/>
            <a:ext cx="7564437" cy="4530725"/>
          </a:xfrm>
        </p:spPr>
        <p:txBody>
          <a:bodyPr/>
          <a:lstStyle/>
          <a:p>
            <a:pPr lvl="1"/>
            <a:r>
              <a:rPr lang="en-US" altLang="en-US" dirty="0"/>
              <a:t>Deletion is not an issue with symbolic links</a:t>
            </a:r>
          </a:p>
          <a:p>
            <a:pPr lvl="2"/>
            <a:r>
              <a:rPr lang="en-US" altLang="en-US" dirty="0"/>
              <a:t>If a directory just has a link then it can be deleted without affecting anything else</a:t>
            </a:r>
          </a:p>
          <a:p>
            <a:pPr lvl="2"/>
            <a:r>
              <a:rPr lang="en-US" altLang="en-US" dirty="0"/>
              <a:t>If the actual file entry is deleted, then worst case is we have dangling pointers that will be discovered when someone attempts to use them. </a:t>
            </a:r>
          </a:p>
          <a:p>
            <a:pPr lvl="1"/>
            <a:r>
              <a:rPr lang="en-US" altLang="en-US" dirty="0"/>
              <a:t>UNIX leaves symbolic links in place when a file is deleted, and it is up to the user to realize that the original file is gone or has been replaced. </a:t>
            </a:r>
          </a:p>
          <a:p>
            <a:pPr lvl="1"/>
            <a:r>
              <a:rPr lang="en-US" altLang="en-US" dirty="0"/>
              <a:t>By effectively prohibiting multiple references to directories we can maintain acyclic-graph structure. </a:t>
            </a:r>
            <a:r>
              <a:rPr lang="en-US" altLang="en-US" dirty="0">
                <a:solidFill>
                  <a:srgbClr val="FF0000"/>
                </a:solidFill>
              </a:rPr>
              <a:t>Why is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17938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/>
              <a:t>General Graph Directory</a:t>
            </a:r>
            <a:endParaRPr lang="en-US" altLang="en-US" sz="2400"/>
          </a:p>
        </p:txBody>
      </p:sp>
      <p:pic>
        <p:nvPicPr>
          <p:cNvPr id="34819" name="Picture 6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179388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/>
              <a:t>General Graph Directory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135063"/>
            <a:ext cx="6959600" cy="4530725"/>
          </a:xfrm>
        </p:spPr>
        <p:txBody>
          <a:bodyPr/>
          <a:lstStyle/>
          <a:p>
            <a:r>
              <a:rPr lang="en-US" altLang="en-US"/>
              <a:t>How do we guarantee no cycles?</a:t>
            </a:r>
          </a:p>
          <a:p>
            <a:pPr lvl="1"/>
            <a:r>
              <a:rPr lang="en-US" altLang="en-US"/>
              <a:t>Allow only links to file not subdirectories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Garbage collection</a:t>
            </a:r>
          </a:p>
          <a:p>
            <a:pPr lvl="1"/>
            <a:r>
              <a:rPr lang="en-US" altLang="en-US"/>
              <a:t>Every time a new link is added use a cycle detection algorithm to determine whether it is 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136525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/>
              <a:t>File System Mounting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6821487" cy="3067050"/>
          </a:xfrm>
        </p:spPr>
        <p:txBody>
          <a:bodyPr/>
          <a:lstStyle/>
          <a:p>
            <a:r>
              <a:rPr lang="en-US" altLang="en-US" dirty="0"/>
              <a:t>A file system must be </a:t>
            </a:r>
            <a:r>
              <a:rPr lang="en-US" altLang="en-US" b="1" dirty="0">
                <a:solidFill>
                  <a:srgbClr val="3366FF"/>
                </a:solidFill>
              </a:rPr>
              <a:t>mounted</a:t>
            </a:r>
            <a:r>
              <a:rPr lang="en-US" altLang="en-US" dirty="0"/>
              <a:t> before it can be accessed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dirty="0"/>
              <a:t>A unmounted file system (i.e., Fig. 11-14(b)) is mounted at a </a:t>
            </a:r>
            <a:r>
              <a:rPr lang="en-US" altLang="en-US" b="1" dirty="0">
                <a:solidFill>
                  <a:srgbClr val="3366FF"/>
                </a:solidFill>
              </a:rPr>
              <a:t>mount point</a:t>
            </a:r>
          </a:p>
        </p:txBody>
      </p:sp>
      <p:pic>
        <p:nvPicPr>
          <p:cNvPr id="36868" name="Picture 1" descr="11_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00288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Mount Point</a:t>
            </a:r>
            <a:endParaRPr lang="en-US" altLang="en-US" sz="2400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6825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6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 File?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120775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</a:t>
            </a:r>
            <a:r>
              <a:rPr lang="en-US" altLang="en-US" dirty="0">
                <a:solidFill>
                  <a:srgbClr val="FF0000"/>
                </a:solidFill>
              </a:rPr>
              <a:t>logical</a:t>
            </a:r>
            <a:r>
              <a:rPr lang="en-US" altLang="en-US" dirty="0"/>
              <a:t>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3366FF"/>
                </a:solidFill>
              </a:rPr>
              <a:t>text file, source file, executable </a:t>
            </a:r>
            <a:r>
              <a:rPr lang="en-US" altLang="en-US" b="1" dirty="0" smtClean="0">
                <a:solidFill>
                  <a:srgbClr val="3366FF"/>
                </a:solidFill>
              </a:rPr>
              <a:t>file </a:t>
            </a:r>
            <a:r>
              <a:rPr lang="en-US" altLang="en-US" dirty="0"/>
              <a:t>for starters</a:t>
            </a:r>
            <a:endParaRPr lang="en-US" altLang="en-US" dirty="0"/>
          </a:p>
        </p:txBody>
      </p:sp>
      <p:pic>
        <p:nvPicPr>
          <p:cNvPr id="1026" name="Picture 2" descr="Image result for what's a fil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6" y="148424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10" y="4861438"/>
            <a:ext cx="2236925" cy="16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File Sharing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25" y="1106488"/>
            <a:ext cx="7099300" cy="4530725"/>
          </a:xfrm>
        </p:spPr>
        <p:txBody>
          <a:bodyPr/>
          <a:lstStyle/>
          <a:p>
            <a:r>
              <a:rPr lang="en-US" altLang="en-US"/>
              <a:t>Sharing of files on multi-user systems is desirable</a:t>
            </a:r>
          </a:p>
          <a:p>
            <a:r>
              <a:rPr lang="en-US" altLang="en-US"/>
              <a:t>Sharing may be done through a </a:t>
            </a:r>
            <a:r>
              <a:rPr lang="en-US" altLang="en-US" b="1">
                <a:solidFill>
                  <a:srgbClr val="3366FF"/>
                </a:solidFill>
              </a:rPr>
              <a:t>protection</a:t>
            </a:r>
            <a:r>
              <a:rPr lang="en-US" altLang="en-US"/>
              <a:t> scheme</a:t>
            </a:r>
          </a:p>
          <a:p>
            <a:r>
              <a:rPr lang="en-US" altLang="en-US"/>
              <a:t>On distributed systems, files may be shared across a network</a:t>
            </a:r>
          </a:p>
          <a:p>
            <a:r>
              <a:rPr lang="en-US" altLang="en-US"/>
              <a:t>Network File System (NFS) is a common distributed file-sharing method</a:t>
            </a:r>
          </a:p>
          <a:p>
            <a:r>
              <a:rPr lang="en-US" altLang="en-US"/>
              <a:t>If multi-user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User IDs </a:t>
            </a:r>
            <a:r>
              <a:rPr lang="en-US" altLang="en-US"/>
              <a:t>identify users, allowing permissions and protections to be per-user</a:t>
            </a:r>
            <a:br>
              <a:rPr lang="en-US" altLang="en-US"/>
            </a:br>
            <a:r>
              <a:rPr lang="en-US" altLang="en-US" b="1">
                <a:solidFill>
                  <a:srgbClr val="3366FF"/>
                </a:solidFill>
              </a:rPr>
              <a:t>Group IDs </a:t>
            </a:r>
            <a:r>
              <a:rPr lang="en-US" altLang="en-US"/>
              <a:t>allow users to be in groups, permitting group access rights</a:t>
            </a:r>
          </a:p>
          <a:p>
            <a:pPr lvl="1"/>
            <a:r>
              <a:rPr lang="en-US" altLang="en-US"/>
              <a:t>Owner of a file / directory</a:t>
            </a:r>
          </a:p>
          <a:p>
            <a:pPr lvl="1"/>
            <a:r>
              <a:rPr lang="en-US" altLang="en-US"/>
              <a:t>Group of a file / directory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207963"/>
            <a:ext cx="8531225" cy="576262"/>
          </a:xfrm>
        </p:spPr>
        <p:txBody>
          <a:bodyPr/>
          <a:lstStyle/>
          <a:p>
            <a:pPr eaLnBrk="1" hangingPunct="1"/>
            <a:r>
              <a:rPr lang="en-US" altLang="en-US"/>
              <a:t>File Sharing – Remote File Systems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853362" cy="5275263"/>
          </a:xfrm>
        </p:spPr>
        <p:txBody>
          <a:bodyPr/>
          <a:lstStyle/>
          <a:p>
            <a:r>
              <a:rPr lang="en-US" altLang="en-US"/>
              <a:t>Uses networking to allow file system access between systems</a:t>
            </a:r>
          </a:p>
          <a:p>
            <a:pPr lvl="1"/>
            <a:r>
              <a:rPr lang="en-US" altLang="en-US"/>
              <a:t>Manually via programs like FTP</a:t>
            </a:r>
          </a:p>
          <a:p>
            <a:pPr lvl="1"/>
            <a:r>
              <a:rPr lang="en-US" altLang="en-US"/>
              <a:t>Automatically, seamlessly using </a:t>
            </a:r>
            <a:r>
              <a:rPr lang="en-US" altLang="en-US" b="1">
                <a:solidFill>
                  <a:srgbClr val="3366FF"/>
                </a:solidFill>
              </a:rPr>
              <a:t>distributed file systems</a:t>
            </a:r>
          </a:p>
          <a:p>
            <a:pPr lvl="1"/>
            <a:r>
              <a:rPr lang="en-US" altLang="en-US"/>
              <a:t>Semi automatically via the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 b="1">
                <a:solidFill>
                  <a:srgbClr val="3366FF"/>
                </a:solidFill>
              </a:rPr>
              <a:t>world wide web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Client-server </a:t>
            </a:r>
            <a:r>
              <a:rPr lang="en-US" altLang="en-US"/>
              <a:t>model allows clients to mount remote file systems from servers</a:t>
            </a:r>
          </a:p>
          <a:p>
            <a:pPr lvl="1"/>
            <a:r>
              <a:rPr lang="en-US" altLang="en-US"/>
              <a:t>Server can serve multiple clients</a:t>
            </a:r>
          </a:p>
          <a:p>
            <a:pPr lvl="1"/>
            <a:r>
              <a:rPr lang="en-US" altLang="en-US"/>
              <a:t>Client and user-on-client identification is insecure or complicated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NFS</a:t>
            </a:r>
            <a:r>
              <a:rPr lang="en-US" altLang="en-US"/>
              <a:t> is standard UNIX client-server file sharing protocol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CIFS</a:t>
            </a:r>
            <a:r>
              <a:rPr lang="en-US" altLang="en-US"/>
              <a:t> is standard Windows protocol</a:t>
            </a:r>
          </a:p>
          <a:p>
            <a:pPr lvl="1"/>
            <a:r>
              <a:rPr lang="en-US" altLang="en-US"/>
              <a:t>Standard operating system file calls are translated into remote calls</a:t>
            </a:r>
          </a:p>
          <a:p>
            <a:r>
              <a:rPr lang="en-US" altLang="en-US"/>
              <a:t>Distributed Information Systems </a:t>
            </a:r>
            <a:r>
              <a:rPr lang="en-US" altLang="en-US" b="1"/>
              <a:t>(</a:t>
            </a:r>
            <a:r>
              <a:rPr lang="en-US" altLang="en-US" b="1">
                <a:solidFill>
                  <a:srgbClr val="3366FF"/>
                </a:solidFill>
              </a:rPr>
              <a:t>distributed naming services</a:t>
            </a:r>
            <a:r>
              <a:rPr lang="en-US" altLang="en-US" b="1"/>
              <a:t>)</a:t>
            </a:r>
            <a:r>
              <a:rPr lang="en-US" altLang="en-US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36525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/>
              <a:t>File Sharing – Failure Modes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77925"/>
            <a:ext cx="6916737" cy="4429125"/>
          </a:xfrm>
        </p:spPr>
        <p:txBody>
          <a:bodyPr/>
          <a:lstStyle/>
          <a:p>
            <a:r>
              <a:rPr lang="en-US" altLang="en-US"/>
              <a:t>All file systems have failure modes</a:t>
            </a:r>
          </a:p>
          <a:p>
            <a:pPr lvl="1"/>
            <a:r>
              <a:rPr lang="en-US" altLang="en-US"/>
              <a:t>For example corruption of directory structures or other non-user data, called </a:t>
            </a:r>
            <a:r>
              <a:rPr lang="en-US" altLang="en-US" b="1">
                <a:solidFill>
                  <a:srgbClr val="3366FF"/>
                </a:solidFill>
              </a:rPr>
              <a:t>metadata</a:t>
            </a:r>
          </a:p>
          <a:p>
            <a:r>
              <a:rPr lang="en-US" altLang="en-US"/>
              <a:t>Remote file systems add new failure modes, due to network failure, server failure</a:t>
            </a:r>
          </a:p>
          <a:p>
            <a:r>
              <a:rPr lang="en-US" altLang="en-US"/>
              <a:t>Recovery from failure can involve </a:t>
            </a:r>
            <a:r>
              <a:rPr lang="en-US" altLang="en-US" b="1">
                <a:solidFill>
                  <a:srgbClr val="3366FF"/>
                </a:solidFill>
              </a:rPr>
              <a:t>state information </a:t>
            </a:r>
            <a:r>
              <a:rPr lang="en-US" altLang="en-US"/>
              <a:t>about status of each remote request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Stateless</a:t>
            </a:r>
            <a:r>
              <a:rPr lang="en-US" altLang="en-US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187325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/>
              <a:t>File Sharing – Consistency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09663"/>
            <a:ext cx="7296150" cy="5003800"/>
          </a:xfrm>
        </p:spPr>
        <p:txBody>
          <a:bodyPr/>
          <a:lstStyle/>
          <a:p>
            <a:r>
              <a:rPr lang="en-US" altLang="en-US"/>
              <a:t>Specify how multiple users are to access a shared file simultaneously</a:t>
            </a:r>
          </a:p>
          <a:p>
            <a:pPr lvl="1"/>
            <a:r>
              <a:rPr lang="en-US" altLang="en-US"/>
              <a:t>Similar to Ch 5 process synchronization algorithms</a:t>
            </a:r>
          </a:p>
          <a:p>
            <a:pPr lvl="2"/>
            <a:r>
              <a:rPr lang="en-US" altLang="en-US"/>
              <a:t>Tend to be less complex due to disk I/O and network latency (for remote file systems</a:t>
            </a:r>
          </a:p>
          <a:p>
            <a:pPr lvl="1"/>
            <a:r>
              <a:rPr lang="en-US" altLang="en-US"/>
              <a:t>Andrew File System (AFS) implemented complex remote file sharing semantics</a:t>
            </a:r>
          </a:p>
          <a:p>
            <a:pPr lvl="1"/>
            <a:r>
              <a:rPr lang="en-US" altLang="en-US"/>
              <a:t>Unix file system (UFS) implements:</a:t>
            </a:r>
          </a:p>
          <a:p>
            <a:pPr lvl="2"/>
            <a:r>
              <a:rPr lang="en-US" altLang="en-US"/>
              <a:t>Writes to an open file visible immediately to other users of the same open file</a:t>
            </a:r>
          </a:p>
          <a:p>
            <a:pPr lvl="2"/>
            <a:r>
              <a:rPr lang="en-US" altLang="en-US"/>
              <a:t>Sharing file pointer to allow multiple users to read and write concurrently</a:t>
            </a:r>
          </a:p>
          <a:p>
            <a:pPr lvl="1"/>
            <a:r>
              <a:rPr lang="en-US" altLang="en-US"/>
              <a:t>AFS has session semantics</a:t>
            </a:r>
          </a:p>
          <a:p>
            <a:pPr lvl="2"/>
            <a:r>
              <a:rPr lang="en-US" altLang="en-US"/>
              <a:t>Writes only visible to sessions starting after the file is closed</a:t>
            </a:r>
          </a:p>
          <a:p>
            <a:pPr lvl="2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/>
              <a:t>File owner/creator should be able to control:</a:t>
            </a:r>
          </a:p>
          <a:p>
            <a:pPr lvl="1"/>
            <a:r>
              <a:rPr lang="en-US" altLang="en-US"/>
              <a:t>what can be done</a:t>
            </a:r>
          </a:p>
          <a:p>
            <a:pPr lvl="1"/>
            <a:r>
              <a:rPr lang="en-US" altLang="en-US"/>
              <a:t>by whom</a:t>
            </a:r>
          </a:p>
          <a:p>
            <a:r>
              <a:rPr lang="en-US" altLang="en-US"/>
              <a:t>Types of access</a:t>
            </a:r>
          </a:p>
          <a:p>
            <a:pPr lvl="1"/>
            <a:r>
              <a:rPr lang="en-US" altLang="en-US" b="1"/>
              <a:t>Read</a:t>
            </a:r>
          </a:p>
          <a:p>
            <a:pPr lvl="1"/>
            <a:r>
              <a:rPr lang="en-US" altLang="en-US" b="1"/>
              <a:t>Write</a:t>
            </a:r>
          </a:p>
          <a:p>
            <a:pPr lvl="1"/>
            <a:r>
              <a:rPr lang="en-US" altLang="en-US" b="1"/>
              <a:t>Execute</a:t>
            </a:r>
          </a:p>
          <a:p>
            <a:pPr lvl="1"/>
            <a:r>
              <a:rPr lang="en-US" altLang="en-US" b="1"/>
              <a:t>Append</a:t>
            </a:r>
          </a:p>
          <a:p>
            <a:pPr lvl="1"/>
            <a:r>
              <a:rPr lang="en-US" altLang="en-US" b="1"/>
              <a:t>Delete</a:t>
            </a:r>
          </a:p>
          <a:p>
            <a:pPr lvl="1"/>
            <a:r>
              <a:rPr lang="en-US" altLang="en-US" b="1"/>
              <a:t>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165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Access Lists and Groups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/>
              <a:t>	</a:t>
            </a:r>
            <a:r>
              <a:rPr lang="en-US" altLang="en-US" sz="800"/>
              <a:t>	</a:t>
            </a:r>
            <a:r>
              <a:rPr lang="en-US" altLang="en-US" sz="160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/>
              <a:t>		a) </a:t>
            </a:r>
            <a:r>
              <a:rPr lang="en-US" altLang="en-US" sz="1600" b="1"/>
              <a:t>owner access</a:t>
            </a:r>
            <a:r>
              <a:rPr lang="en-US" altLang="en-US" sz="1600"/>
              <a:t> 	7	</a:t>
            </a:r>
            <a:r>
              <a:rPr lang="en-US" altLang="en-US" sz="1600">
                <a:sym typeface="Symbol" panose="05050102010706020507" pitchFamily="18" charset="2"/>
              </a:rPr>
              <a:t>	1 1 1</a:t>
            </a:r>
            <a:br>
              <a:rPr lang="en-US" altLang="en-US" sz="1600">
                <a:sym typeface="Symbol" panose="05050102010706020507" pitchFamily="18" charset="2"/>
              </a:rPr>
            </a:br>
            <a:r>
              <a:rPr lang="en-US" altLang="en-US" sz="160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>
                <a:sym typeface="Symbol" panose="05050102010706020507" pitchFamily="18" charset="2"/>
              </a:rPr>
              <a:t>		b) </a:t>
            </a:r>
            <a:r>
              <a:rPr lang="en-US" altLang="en-US" sz="1600" b="1">
                <a:sym typeface="Symbol" panose="05050102010706020507" pitchFamily="18" charset="2"/>
              </a:rPr>
              <a:t>group access</a:t>
            </a:r>
            <a:r>
              <a:rPr lang="en-US" altLang="en-US" sz="160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>
                <a:sym typeface="Symbol" panose="05050102010706020507" pitchFamily="18" charset="2"/>
              </a:rPr>
              <a:t>		c) </a:t>
            </a:r>
            <a:r>
              <a:rPr lang="en-US" altLang="en-US" sz="1600" b="1">
                <a:sym typeface="Symbol" panose="05050102010706020507" pitchFamily="18" charset="2"/>
              </a:rPr>
              <a:t>public access</a:t>
            </a:r>
            <a:r>
              <a:rPr lang="en-US" altLang="en-US" sz="160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>
                <a:sym typeface="Symbol" panose="05050102010706020507" pitchFamily="18" charset="2"/>
              </a:rPr>
              <a:t>For a particular file (say </a:t>
            </a:r>
            <a:r>
              <a:rPr lang="en-US" altLang="en-US" i="1">
                <a:sym typeface="Symbol" panose="05050102010706020507" pitchFamily="18" charset="2"/>
              </a:rPr>
              <a:t>game</a:t>
            </a:r>
            <a:r>
              <a:rPr lang="en-US" altLang="en-US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     G    game</a:t>
            </a:r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38" y="904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/>
              <a:t>Windows 7 Access-Control List Management</a:t>
            </a:r>
          </a:p>
        </p:txBody>
      </p:sp>
      <p:pic>
        <p:nvPicPr>
          <p:cNvPr id="45059" name="Picture 2" descr="11_1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150813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/>
              <a:t>A Sample UNIX Directory Listing</a:t>
            </a:r>
          </a:p>
        </p:txBody>
      </p:sp>
      <p:pic>
        <p:nvPicPr>
          <p:cNvPr id="4608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208088"/>
            <a:ext cx="6629400" cy="3030537"/>
          </a:xfr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File Attributes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25" y="1092200"/>
            <a:ext cx="7591425" cy="4530725"/>
          </a:xfrm>
        </p:spPr>
        <p:txBody>
          <a:bodyPr/>
          <a:lstStyle/>
          <a:p>
            <a:r>
              <a:rPr lang="en-US" altLang="en-US" b="1"/>
              <a:t>Name</a:t>
            </a:r>
            <a:r>
              <a:rPr lang="en-US" altLang="en-US"/>
              <a:t> – only information kept in human-readable form</a:t>
            </a:r>
          </a:p>
          <a:p>
            <a:r>
              <a:rPr lang="en-US" altLang="en-US" b="1"/>
              <a:t>Identifier</a:t>
            </a:r>
            <a:r>
              <a:rPr lang="en-US" altLang="en-US"/>
              <a:t> – unique tag (number) identifies file within file system</a:t>
            </a:r>
          </a:p>
          <a:p>
            <a:r>
              <a:rPr lang="en-US" altLang="en-US" b="1"/>
              <a:t>Type</a:t>
            </a:r>
            <a:r>
              <a:rPr lang="en-US" altLang="en-US"/>
              <a:t> – needed for systems that support different types</a:t>
            </a:r>
          </a:p>
          <a:p>
            <a:r>
              <a:rPr lang="en-US" altLang="en-US" b="1"/>
              <a:t>Location</a:t>
            </a:r>
            <a:r>
              <a:rPr lang="en-US" altLang="en-US"/>
              <a:t> – pointer to file location on device</a:t>
            </a:r>
          </a:p>
          <a:p>
            <a:r>
              <a:rPr lang="en-US" altLang="en-US" b="1"/>
              <a:t>Size</a:t>
            </a:r>
            <a:r>
              <a:rPr lang="en-US" altLang="en-US"/>
              <a:t> – current file size</a:t>
            </a:r>
          </a:p>
          <a:p>
            <a:r>
              <a:rPr lang="en-US" altLang="en-US" b="1"/>
              <a:t>Protection</a:t>
            </a:r>
            <a:r>
              <a:rPr lang="en-US" altLang="en-US"/>
              <a:t> – controls who can do reading, writing, executing</a:t>
            </a:r>
          </a:p>
          <a:p>
            <a:r>
              <a:rPr lang="en-US" altLang="en-US" b="1"/>
              <a:t>Time, date, and user identification</a:t>
            </a:r>
            <a:r>
              <a:rPr lang="en-US" altLang="en-US"/>
              <a:t> – data for protection, security, and usage monitoring</a:t>
            </a:r>
          </a:p>
          <a:p>
            <a:r>
              <a:rPr lang="en-US" altLang="en-US"/>
              <a:t>Information about files are kept in the directory structure, which is maintained on the disk</a:t>
            </a:r>
          </a:p>
          <a:p>
            <a:r>
              <a:rPr lang="en-US" altLang="en-US"/>
              <a:t>Many variations, including extended file attributes such as file checksum</a:t>
            </a:r>
          </a:p>
          <a:p>
            <a:r>
              <a:rPr lang="en-US" altLang="en-US"/>
              <a:t>Information kept in the directory structure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File info Window on Mac OS X</a:t>
            </a:r>
          </a:p>
        </p:txBody>
      </p:sp>
      <p:pic>
        <p:nvPicPr>
          <p:cNvPr id="8195" name="Picture 4" descr="11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File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06488"/>
            <a:ext cx="6775450" cy="4530725"/>
          </a:xfrm>
        </p:spPr>
        <p:txBody>
          <a:bodyPr/>
          <a:lstStyle/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write pointer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read pointer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3366FF"/>
                </a:solidFill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contents of entry to the </a:t>
            </a:r>
            <a:r>
              <a:rPr lang="en-US" altLang="en-US" b="1" dirty="0">
                <a:solidFill>
                  <a:srgbClr val="3366FF"/>
                </a:solidFill>
              </a:rPr>
              <a:t>open-file table</a:t>
            </a:r>
          </a:p>
          <a:p>
            <a:r>
              <a:rPr lang="en-US" altLang="en-US" b="1" i="1" dirty="0"/>
              <a:t>Close 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(not so simple when multiple processes may open the file simultaneously)</a:t>
            </a:r>
          </a:p>
        </p:txBody>
      </p:sp>
      <p:sp>
        <p:nvSpPr>
          <p:cNvPr id="2" name="AutoShape 2" descr="Image result for stay tuned for more details to c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53" y="4422167"/>
            <a:ext cx="2236925" cy="16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25" y="1120775"/>
            <a:ext cx="7270288" cy="4530725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Open-file 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File pointer</a:t>
            </a:r>
            <a:r>
              <a:rPr lang="en-US" altLang="en-US" dirty="0"/>
              <a:t>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File-open count</a:t>
            </a:r>
            <a:r>
              <a:rPr lang="en-US" altLang="en-US" dirty="0"/>
              <a:t>: counter of number of times a file is open – to allow removal of data from open-file table when last process closes it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Disk location of the file</a:t>
            </a:r>
            <a:r>
              <a:rPr lang="en-US" altLang="en-US" dirty="0"/>
              <a:t>: cache of data access information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Access rights</a:t>
            </a:r>
            <a:r>
              <a:rPr lang="en-US" altLang="en-US" dirty="0"/>
              <a:t>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Open File Locking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06488"/>
            <a:ext cx="7142163" cy="4530725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Exclusive lock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  <p:sp>
        <p:nvSpPr>
          <p:cNvPr id="2" name="AutoShape 2" descr="Image result for file lo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file lo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/>
          <a:stretch/>
        </p:blipFill>
        <p:spPr bwMode="auto">
          <a:xfrm>
            <a:off x="6565900" y="2314671"/>
            <a:ext cx="2031447" cy="12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11391</TotalTime>
  <Words>1776</Words>
  <Application>Microsoft Office PowerPoint</Application>
  <PresentationFormat>On-screen Show (4:3)</PresentationFormat>
  <Paragraphs>367</Paragraphs>
  <Slides>48</Slides>
  <Notes>46</Notes>
  <HiddenSlides>21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os-8</vt:lpstr>
      <vt:lpstr>Chapter 11:   File-System Interface</vt:lpstr>
      <vt:lpstr>Chapter 11:  File-System Interface</vt:lpstr>
      <vt:lpstr>Objectives</vt:lpstr>
      <vt:lpstr>What is a File?</vt:lpstr>
      <vt:lpstr>File Attributes</vt:lpstr>
      <vt:lpstr>File info Window on Mac OS X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Name, Extension</vt:lpstr>
      <vt:lpstr>File Structure</vt:lpstr>
      <vt:lpstr>Sequential-access File</vt:lpstr>
      <vt:lpstr>Access Methods</vt:lpstr>
      <vt:lpstr>Disk Structure</vt:lpstr>
      <vt:lpstr>Simulation of Sequential Access on Direct-access File</vt:lpstr>
      <vt:lpstr>Other Access Methods</vt:lpstr>
      <vt:lpstr>ISAM Index Structure</vt:lpstr>
      <vt:lpstr>Example of Index and Relative Files</vt:lpstr>
      <vt:lpstr>Directories</vt:lpstr>
      <vt:lpstr>Directory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Acyclic-Graph Directories (Cont.)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7 Access-Control List Management</vt:lpstr>
      <vt:lpstr>A Sample UNIX Directory Listing</vt:lpstr>
      <vt:lpstr>End of Chapter 11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Harry Goldberg</cp:lastModifiedBy>
  <cp:revision>138</cp:revision>
  <dcterms:created xsi:type="dcterms:W3CDTF">2004-10-07T18:29:30Z</dcterms:created>
  <dcterms:modified xsi:type="dcterms:W3CDTF">2018-04-17T16:23:45Z</dcterms:modified>
</cp:coreProperties>
</file>