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49"/>
  </p:notesMasterIdLst>
  <p:handoutMasterIdLst>
    <p:handoutMasterId r:id="rId50"/>
  </p:handoutMasterIdLst>
  <p:sldIdLst>
    <p:sldId id="331" r:id="rId2"/>
    <p:sldId id="332" r:id="rId3"/>
    <p:sldId id="333" r:id="rId4"/>
    <p:sldId id="334" r:id="rId5"/>
    <p:sldId id="335" r:id="rId6"/>
    <p:sldId id="336" r:id="rId7"/>
    <p:sldId id="337" r:id="rId8"/>
    <p:sldId id="338" r:id="rId9"/>
    <p:sldId id="339" r:id="rId10"/>
    <p:sldId id="340" r:id="rId11"/>
    <p:sldId id="341" r:id="rId12"/>
    <p:sldId id="342" r:id="rId13"/>
    <p:sldId id="343" r:id="rId14"/>
    <p:sldId id="344" r:id="rId15"/>
    <p:sldId id="345" r:id="rId16"/>
    <p:sldId id="346" r:id="rId17"/>
    <p:sldId id="347" r:id="rId18"/>
    <p:sldId id="348" r:id="rId19"/>
    <p:sldId id="349" r:id="rId20"/>
    <p:sldId id="350" r:id="rId21"/>
    <p:sldId id="351" r:id="rId22"/>
    <p:sldId id="352" r:id="rId23"/>
    <p:sldId id="353" r:id="rId24"/>
    <p:sldId id="354" r:id="rId25"/>
    <p:sldId id="355" r:id="rId26"/>
    <p:sldId id="356" r:id="rId27"/>
    <p:sldId id="357" r:id="rId28"/>
    <p:sldId id="358" r:id="rId29"/>
    <p:sldId id="359" r:id="rId30"/>
    <p:sldId id="360" r:id="rId31"/>
    <p:sldId id="361" r:id="rId32"/>
    <p:sldId id="362" r:id="rId33"/>
    <p:sldId id="363" r:id="rId34"/>
    <p:sldId id="364" r:id="rId35"/>
    <p:sldId id="365" r:id="rId36"/>
    <p:sldId id="366" r:id="rId37"/>
    <p:sldId id="367" r:id="rId38"/>
    <p:sldId id="368" r:id="rId39"/>
    <p:sldId id="369" r:id="rId40"/>
    <p:sldId id="370" r:id="rId41"/>
    <p:sldId id="371" r:id="rId42"/>
    <p:sldId id="372" r:id="rId43"/>
    <p:sldId id="373" r:id="rId44"/>
    <p:sldId id="374" r:id="rId45"/>
    <p:sldId id="375" r:id="rId46"/>
    <p:sldId id="376" r:id="rId47"/>
    <p:sldId id="377" r:id="rId48"/>
  </p:sldIdLst>
  <p:sldSz cx="9144000" cy="6858000" type="screen4x3"/>
  <p:notesSz cx="7086600" cy="93726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xmlns="">
        <p15:guide id="1" orient="horz" pos="816">
          <p15:clr>
            <a:srgbClr val="A4A3A4"/>
          </p15:clr>
        </p15:guide>
        <p15:guide id="2" pos="4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71" autoAdjust="0"/>
    <p:restoredTop sz="94660"/>
  </p:normalViewPr>
  <p:slideViewPr>
    <p:cSldViewPr snapToGrid="0">
      <p:cViewPr varScale="1">
        <p:scale>
          <a:sx n="105" d="100"/>
          <a:sy n="105" d="100"/>
        </p:scale>
        <p:origin x="-198" y="-78"/>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106738"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defTabSz="891460">
              <a:defRPr sz="1100">
                <a:latin typeface="Helvetica" charset="0"/>
                <a:ea typeface="ＭＳ Ｐゴシック" charset="-128"/>
                <a:cs typeface="ＭＳ Ｐゴシック" charset="-128"/>
              </a:defRPr>
            </a:lvl1pPr>
          </a:lstStyle>
          <a:p>
            <a:pPr>
              <a:defRPr/>
            </a:pPr>
            <a:endParaRPr lang="en-US"/>
          </a:p>
        </p:txBody>
      </p:sp>
      <p:sp>
        <p:nvSpPr>
          <p:cNvPr id="46083" name="Rectangle 3"/>
          <p:cNvSpPr>
            <a:spLocks noGrp="1" noChangeArrowheads="1"/>
          </p:cNvSpPr>
          <p:nvPr>
            <p:ph type="dt" sz="quarter" idx="1"/>
          </p:nvPr>
        </p:nvSpPr>
        <p:spPr bwMode="auto">
          <a:xfrm>
            <a:off x="3994150" y="0"/>
            <a:ext cx="3105150"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algn="r" defTabSz="891460">
              <a:defRPr sz="1100">
                <a:latin typeface="Helvetica" charset="0"/>
                <a:ea typeface="ＭＳ Ｐゴシック" charset="-128"/>
                <a:cs typeface="ＭＳ Ｐゴシック" charset="-128"/>
              </a:defRPr>
            </a:lvl1pPr>
          </a:lstStyle>
          <a:p>
            <a:pPr>
              <a:defRPr/>
            </a:pPr>
            <a:endParaRPr lang="en-US"/>
          </a:p>
        </p:txBody>
      </p:sp>
      <p:sp>
        <p:nvSpPr>
          <p:cNvPr id="46084" name="Rectangle 4"/>
          <p:cNvSpPr>
            <a:spLocks noGrp="1" noChangeArrowheads="1"/>
          </p:cNvSpPr>
          <p:nvPr>
            <p:ph type="ftr" sz="quarter" idx="2"/>
          </p:nvPr>
        </p:nvSpPr>
        <p:spPr bwMode="auto">
          <a:xfrm>
            <a:off x="0" y="8939213"/>
            <a:ext cx="3106738"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defTabSz="891460">
              <a:defRPr sz="1100">
                <a:latin typeface="Helvetica" charset="0"/>
                <a:ea typeface="ＭＳ Ｐゴシック" charset="-128"/>
                <a:cs typeface="ＭＳ Ｐゴシック" charset="-128"/>
              </a:defRPr>
            </a:lvl1pPr>
          </a:lstStyle>
          <a:p>
            <a:pPr>
              <a:defRPr/>
            </a:pPr>
            <a:endParaRPr lang="en-US"/>
          </a:p>
        </p:txBody>
      </p:sp>
      <p:sp>
        <p:nvSpPr>
          <p:cNvPr id="46085" name="Rectangle 5"/>
          <p:cNvSpPr>
            <a:spLocks noGrp="1" noChangeArrowheads="1"/>
          </p:cNvSpPr>
          <p:nvPr>
            <p:ph type="sldNum" sz="quarter" idx="3"/>
          </p:nvPr>
        </p:nvSpPr>
        <p:spPr bwMode="auto">
          <a:xfrm>
            <a:off x="3994150" y="8939213"/>
            <a:ext cx="3105150"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algn="r" defTabSz="890588">
              <a:defRPr sz="1100">
                <a:latin typeface="Helvetica" panose="020B0604020202020204" pitchFamily="34" charset="0"/>
              </a:defRPr>
            </a:lvl1pPr>
          </a:lstStyle>
          <a:p>
            <a:fld id="{B9527558-013E-497D-8A25-C789B4D742F7}" type="slidenum">
              <a:rPr lang="en-US" altLang="en-US"/>
              <a:pPr/>
              <a:t>‹#›</a:t>
            </a:fld>
            <a:endParaRPr lang="en-US" altLang="en-US"/>
          </a:p>
        </p:txBody>
      </p:sp>
    </p:spTree>
    <p:extLst>
      <p:ext uri="{BB962C8B-B14F-4D97-AF65-F5344CB8AC3E}">
        <p14:creationId xmlns:p14="http://schemas.microsoft.com/office/powerpoint/2010/main" val="41630681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defTabSz="939909">
              <a:defRPr sz="1200">
                <a:latin typeface="Times New Roman" charset="0"/>
                <a:ea typeface="ＭＳ Ｐゴシック" charset="-128"/>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4016375"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algn="r" defTabSz="939909">
              <a:defRPr sz="1200">
                <a:latin typeface="Times New Roman" charset="0"/>
                <a:ea typeface="ＭＳ Ｐゴシック" charset="-128"/>
                <a:cs typeface="ＭＳ Ｐゴシック" charset="-128"/>
              </a:defRPr>
            </a:lvl1pPr>
          </a:lstStyle>
          <a:p>
            <a:pPr>
              <a:defRPr/>
            </a:pPr>
            <a:endParaRPr lang="en-US"/>
          </a:p>
        </p:txBody>
      </p:sp>
      <p:sp>
        <p:nvSpPr>
          <p:cNvPr id="51204" name="Rectangle 4"/>
          <p:cNvSpPr>
            <a:spLocks noGrp="1" noRot="1" noChangeAspect="1" noChangeArrowheads="1" noTextEdit="1"/>
          </p:cNvSpPr>
          <p:nvPr>
            <p:ph type="sldImg" idx="2"/>
          </p:nvPr>
        </p:nvSpPr>
        <p:spPr bwMode="auto">
          <a:xfrm>
            <a:off x="1200150" y="704850"/>
            <a:ext cx="4687888" cy="3514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44563" y="4452938"/>
            <a:ext cx="5197475" cy="4214812"/>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defTabSz="939909">
              <a:defRPr sz="1200">
                <a:latin typeface="Times New Roman" charset="0"/>
                <a:ea typeface="ＭＳ Ｐゴシック" charset="-128"/>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4016375"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algn="r" defTabSz="939800">
              <a:defRPr sz="1200">
                <a:latin typeface="Times New Roman" panose="02020603050405020304" pitchFamily="18" charset="0"/>
              </a:defRPr>
            </a:lvl1pPr>
          </a:lstStyle>
          <a:p>
            <a:fld id="{AC12056C-AF46-4365-9893-EE315E5D6EC8}" type="slidenum">
              <a:rPr lang="en-US" altLang="en-US"/>
              <a:pPr/>
              <a:t>‹#›</a:t>
            </a:fld>
            <a:endParaRPr lang="en-US" altLang="en-US"/>
          </a:p>
        </p:txBody>
      </p:sp>
    </p:spTree>
    <p:extLst>
      <p:ext uri="{BB962C8B-B14F-4D97-AF65-F5344CB8AC3E}">
        <p14:creationId xmlns:p14="http://schemas.microsoft.com/office/powerpoint/2010/main" val="9155801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ED32824-9051-4D7C-ADFF-01314607082F}" type="slidenum">
              <a:rPr lang="en-US" altLang="en-US">
                <a:latin typeface="Helvetica" panose="020B0604020202020204" pitchFamily="34" charset="0"/>
              </a:rPr>
              <a:pPr/>
              <a:t>1</a:t>
            </a:fld>
            <a:endParaRPr lang="en-US" altLang="en-US">
              <a:latin typeface="Helvetica" panose="020B0604020202020204"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A725176-32F1-49CB-8FD9-E95D668CE31C}" type="slidenum">
              <a:rPr lang="en-US" altLang="en-US">
                <a:latin typeface="Helvetica" panose="020B0604020202020204" pitchFamily="34" charset="0"/>
              </a:rPr>
              <a:pPr/>
              <a:t>2</a:t>
            </a:fld>
            <a:endParaRPr lang="en-US" altLang="en-US">
              <a:latin typeface="Helvetica" panose="020B0604020202020204" pitchFamily="3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54CE7FF-3792-4698-B426-C50E14A1A6F9}" type="slidenum">
              <a:rPr lang="en-US" altLang="en-US">
                <a:latin typeface="Helvetica" panose="020B0604020202020204" pitchFamily="34" charset="0"/>
              </a:rPr>
              <a:pPr/>
              <a:t>3</a:t>
            </a:fld>
            <a:endParaRPr lang="en-US" altLang="en-US">
              <a:latin typeface="Helvetica" panose="020B0604020202020204" pitchFamily="3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82945EB-7157-499C-9C33-200E3B1CE68E}" type="slidenum">
              <a:rPr lang="en-US" altLang="en-US">
                <a:latin typeface="Helvetica" panose="020B0604020202020204" pitchFamily="34" charset="0"/>
              </a:rPr>
              <a:pPr/>
              <a:t>47</a:t>
            </a:fld>
            <a:endParaRPr lang="en-US" altLang="en-US">
              <a:latin typeface="Helvetica" panose="020B0604020202020204" pitchFamily="3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p:cNvSpPr>
              <a:spLocks noChangeArrowheads="1"/>
            </p:cNvSpPr>
            <p:nvPr/>
          </p:nvSpPr>
          <p:spPr bwMode="auto">
            <a:xfrm>
              <a:off x="1933" y="1865"/>
              <a:ext cx="1808" cy="127"/>
            </a:xfrm>
            <a:prstGeom prst="rect">
              <a:avLst/>
            </a:prstGeom>
            <a:solidFill>
              <a:srgbClr val="99CCFF"/>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p:cNvSpPr>
              <a:spLocks noChangeArrowheads="1"/>
            </p:cNvSpPr>
            <p:nvPr/>
          </p:nvSpPr>
          <p:spPr bwMode="auto">
            <a:xfrm>
              <a:off x="3741" y="1865"/>
              <a:ext cx="1808" cy="127"/>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p:cNvSpPr txBox="1">
            <a:spLocks noChangeArrowheads="1"/>
          </p:cNvSpPr>
          <p:nvPr/>
        </p:nvSpPr>
        <p:spPr bwMode="auto">
          <a:xfrm>
            <a:off x="6489700" y="6588125"/>
            <a:ext cx="2713038" cy="244475"/>
          </a:xfrm>
          <a:prstGeom prst="rect">
            <a:avLst/>
          </a:prstGeom>
          <a:noFill/>
          <a:ln>
            <a:noFill/>
          </a:ln>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a:solidFill>
                  <a:srgbClr val="336699"/>
                </a:solidFill>
                <a:latin typeface="Helvetica" pitchFamily="-84" charset="0"/>
              </a:rPr>
              <a:t>Silberschatz, Galvin and Gagne ©2013</a:t>
            </a:r>
          </a:p>
        </p:txBody>
      </p:sp>
      <p:sp>
        <p:nvSpPr>
          <p:cNvPr id="8" name="Text Box 8"/>
          <p:cNvSpPr txBox="1">
            <a:spLocks noChangeArrowheads="1"/>
          </p:cNvSpPr>
          <p:nvPr/>
        </p:nvSpPr>
        <p:spPr bwMode="auto">
          <a:xfrm>
            <a:off x="26988" y="6613525"/>
            <a:ext cx="2695575" cy="246063"/>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a:solidFill>
                  <a:srgbClr val="336699"/>
                </a:solidFill>
                <a:latin typeface="Helvetica" pitchFamily="-84" charset="0"/>
              </a:rPr>
              <a:t>Operating System Concepts – 9</a:t>
            </a:r>
            <a:r>
              <a:rPr lang="en-US" altLang="en-US" sz="1000" b="1" baseline="30000">
                <a:solidFill>
                  <a:srgbClr val="336699"/>
                </a:solidFill>
                <a:latin typeface="Helvetica" pitchFamily="-84" charset="0"/>
              </a:rPr>
              <a:t>th</a:t>
            </a:r>
            <a:r>
              <a:rPr lang="en-US" altLang="en-US" sz="1000" b="1">
                <a:solidFill>
                  <a:srgbClr val="336699"/>
                </a:solidFill>
                <a:latin typeface="Helvetica" pitchFamily="-84" charset="0"/>
              </a:rPr>
              <a:t> Edition</a:t>
            </a:r>
          </a:p>
        </p:txBody>
      </p:sp>
      <p:pic>
        <p:nvPicPr>
          <p:cNvPr id="9" name="Picture 9" descr="dino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2847151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8792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7358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9111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161013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416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5909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30268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3018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84635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01507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p:cNvSpPr>
            <a:spLocks noGrp="1" noChangeArrowheads="1"/>
          </p:cNvSpPr>
          <p:nvPr>
            <p:ph type="body" idx="1"/>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p:cNvSpPr>
            <a:spLocks noChangeArrowheads="1"/>
          </p:cNvSpPr>
          <p:nvPr/>
        </p:nvSpPr>
        <p:spPr bwMode="auto">
          <a:xfrm>
            <a:off x="0" y="0"/>
            <a:ext cx="228600" cy="2286000"/>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0" name="Line 6"/>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Rectangle 7"/>
          <p:cNvSpPr>
            <a:spLocks noChangeArrowheads="1"/>
          </p:cNvSpPr>
          <p:nvPr/>
        </p:nvSpPr>
        <p:spPr bwMode="auto">
          <a:xfrm>
            <a:off x="0" y="2286000"/>
            <a:ext cx="228600" cy="2286000"/>
          </a:xfrm>
          <a:prstGeom prst="rect">
            <a:avLst/>
          </a:prstGeom>
          <a:solidFill>
            <a:srgbClr val="99CCFF"/>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2" name="Rectangle 8"/>
          <p:cNvSpPr>
            <a:spLocks noChangeArrowheads="1"/>
          </p:cNvSpPr>
          <p:nvPr/>
        </p:nvSpPr>
        <p:spPr bwMode="auto">
          <a:xfrm>
            <a:off x="0" y="4572000"/>
            <a:ext cx="228600" cy="2286000"/>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3" name="Text Box 9"/>
          <p:cNvSpPr txBox="1">
            <a:spLocks noChangeArrowheads="1"/>
          </p:cNvSpPr>
          <p:nvPr/>
        </p:nvSpPr>
        <p:spPr bwMode="auto">
          <a:xfrm>
            <a:off x="4221163" y="6613525"/>
            <a:ext cx="517525" cy="246063"/>
          </a:xfrm>
          <a:prstGeom prst="rect">
            <a:avLst/>
          </a:prstGeom>
          <a:noFill/>
          <a:ln>
            <a:noFill/>
          </a:ln>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000" b="1">
                <a:solidFill>
                  <a:srgbClr val="006699"/>
                </a:solidFill>
                <a:latin typeface="Helvetica" panose="020B0604020202020204" pitchFamily="34" charset="0"/>
              </a:rPr>
              <a:t>16.</a:t>
            </a:r>
            <a:fld id="{36669C38-6178-42F1-A640-AA0F2F1864FE}" type="slidenum">
              <a:rPr lang="en-US" altLang="en-US" sz="1000" b="1">
                <a:solidFill>
                  <a:srgbClr val="006699"/>
                </a:solidFill>
                <a:latin typeface="Helvetica" panose="020B0604020202020204" pitchFamily="34" charset="0"/>
              </a:rPr>
              <a:pPr algn="ctr">
                <a:spcBef>
                  <a:spcPct val="50000"/>
                </a:spcBef>
              </a:pPr>
              <a:t>‹#›</a:t>
            </a:fld>
            <a:endParaRPr lang="en-US" altLang="en-US" sz="1000" b="1">
              <a:solidFill>
                <a:srgbClr val="006699"/>
              </a:solidFill>
              <a:latin typeface="Helvetica" panose="020B0604020202020204" pitchFamily="34" charset="0"/>
            </a:endParaRPr>
          </a:p>
        </p:txBody>
      </p:sp>
      <p:sp>
        <p:nvSpPr>
          <p:cNvPr id="1034" name="Text Box 10"/>
          <p:cNvSpPr txBox="1">
            <a:spLocks noChangeArrowheads="1"/>
          </p:cNvSpPr>
          <p:nvPr/>
        </p:nvSpPr>
        <p:spPr bwMode="auto">
          <a:xfrm>
            <a:off x="6489700" y="6588125"/>
            <a:ext cx="2713038" cy="244475"/>
          </a:xfrm>
          <a:prstGeom prst="rect">
            <a:avLst/>
          </a:prstGeom>
          <a:noFill/>
          <a:ln>
            <a:noFill/>
          </a:ln>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a:solidFill>
                  <a:srgbClr val="006699"/>
                </a:solidFill>
                <a:latin typeface="Helvetica" pitchFamily="-84" charset="0"/>
              </a:rPr>
              <a:t>Silberschatz, Galvin and Gagne ©2013</a:t>
            </a:r>
          </a:p>
        </p:txBody>
      </p:sp>
      <p:sp>
        <p:nvSpPr>
          <p:cNvPr id="1035" name="Text Box 11"/>
          <p:cNvSpPr txBox="1">
            <a:spLocks noChangeArrowheads="1"/>
          </p:cNvSpPr>
          <p:nvPr/>
        </p:nvSpPr>
        <p:spPr bwMode="auto">
          <a:xfrm>
            <a:off x="185738" y="6621463"/>
            <a:ext cx="2638425" cy="244475"/>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a:solidFill>
                  <a:srgbClr val="006699"/>
                </a:solidFill>
                <a:latin typeface="Helvetica" pitchFamily="-84" charset="0"/>
              </a:rPr>
              <a:t>Operating System Concepts – 9</a:t>
            </a:r>
            <a:r>
              <a:rPr lang="en-US" altLang="en-US" sz="1000" b="1" baseline="30000">
                <a:solidFill>
                  <a:srgbClr val="006699"/>
                </a:solidFill>
                <a:latin typeface="Helvetica" pitchFamily="-84" charset="0"/>
              </a:rPr>
              <a:t>th</a:t>
            </a:r>
            <a:r>
              <a:rPr lang="en-US" altLang="en-US" sz="1000" b="1">
                <a:solidFill>
                  <a:srgbClr val="006699"/>
                </a:solidFill>
                <a:latin typeface="Helvetica" pitchFamily="-84" charset="0"/>
              </a:rPr>
              <a:t> Edition</a:t>
            </a:r>
          </a:p>
        </p:txBody>
      </p:sp>
      <p:pic>
        <p:nvPicPr>
          <p:cNvPr id="1036" name="Picture 12" descr="dino_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23"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38125" y="1781175"/>
            <a:ext cx="8458200" cy="1143000"/>
          </a:xfrm>
        </p:spPr>
        <p:txBody>
          <a:bodyPr/>
          <a:lstStyle/>
          <a:p>
            <a:pPr eaLnBrk="1" hangingPunct="1"/>
            <a:r>
              <a:rPr lang="en-US" altLang="en-US"/>
              <a:t>Chapter 16:  Virtual Machines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555625" y="193675"/>
            <a:ext cx="8229600" cy="576263"/>
          </a:xfrm>
        </p:spPr>
        <p:txBody>
          <a:bodyPr/>
          <a:lstStyle/>
          <a:p>
            <a:r>
              <a:rPr lang="en-US" altLang="en-US"/>
              <a:t>Benefits and Features (cont.)</a:t>
            </a:r>
          </a:p>
        </p:txBody>
      </p:sp>
      <p:sp>
        <p:nvSpPr>
          <p:cNvPr id="12291" name="Content Placeholder 2"/>
          <p:cNvSpPr>
            <a:spLocks noGrp="1"/>
          </p:cNvSpPr>
          <p:nvPr>
            <p:ph idx="1"/>
          </p:nvPr>
        </p:nvSpPr>
        <p:spPr>
          <a:xfrm>
            <a:off x="849313" y="1233488"/>
            <a:ext cx="7126287" cy="4530725"/>
          </a:xfrm>
        </p:spPr>
        <p:txBody>
          <a:bodyPr/>
          <a:lstStyle/>
          <a:p>
            <a:pPr>
              <a:buFont typeface="Wingdings" panose="05000000000000000000" pitchFamily="2" charset="2"/>
              <a:buChar char="q"/>
            </a:pPr>
            <a:r>
              <a:rPr lang="en-US" altLang="en-US" b="1" dirty="0">
                <a:solidFill>
                  <a:srgbClr val="3366FF"/>
                </a:solidFill>
              </a:rPr>
              <a:t>Templating</a:t>
            </a:r>
            <a:r>
              <a:rPr lang="en-US" altLang="en-US" dirty="0"/>
              <a:t> – create an OS + application VM, provide it to customers, use it to create multiple instances of that combination</a:t>
            </a:r>
          </a:p>
          <a:p>
            <a:pPr>
              <a:buFont typeface="Wingdings" panose="05000000000000000000" pitchFamily="2" charset="2"/>
              <a:buChar char="q"/>
            </a:pPr>
            <a:r>
              <a:rPr lang="en-US" altLang="en-US" b="1" dirty="0">
                <a:solidFill>
                  <a:srgbClr val="3366FF"/>
                </a:solidFill>
              </a:rPr>
              <a:t>Live migration </a:t>
            </a:r>
            <a:r>
              <a:rPr lang="en-US" altLang="en-US" dirty="0"/>
              <a:t>– move a running VM from one host to another!</a:t>
            </a:r>
          </a:p>
          <a:p>
            <a:pPr lvl="1">
              <a:buFont typeface="Wingdings" panose="05000000000000000000" pitchFamily="2" charset="2"/>
              <a:buChar char="q"/>
            </a:pPr>
            <a:r>
              <a:rPr lang="en-US" altLang="en-US" dirty="0"/>
              <a:t>No interruption of user access </a:t>
            </a:r>
            <a:r>
              <a:rPr lang="en-US" altLang="en-US" dirty="0">
                <a:solidFill>
                  <a:srgbClr val="FF0000"/>
                </a:solidFill>
              </a:rPr>
              <a:t>(more about this later)</a:t>
            </a:r>
          </a:p>
          <a:p>
            <a:pPr>
              <a:buFont typeface="Wingdings" panose="05000000000000000000" pitchFamily="2" charset="2"/>
              <a:buChar char="q"/>
            </a:pPr>
            <a:r>
              <a:rPr lang="en-US" altLang="en-US" dirty="0"/>
              <a:t>All those features taken together -&gt; </a:t>
            </a:r>
            <a:r>
              <a:rPr lang="en-US" altLang="en-US" b="1" dirty="0">
                <a:solidFill>
                  <a:srgbClr val="3366FF"/>
                </a:solidFill>
              </a:rPr>
              <a:t>Cloud Computing</a:t>
            </a:r>
          </a:p>
          <a:p>
            <a:pPr lvl="1">
              <a:buFont typeface="Wingdings" panose="05000000000000000000" pitchFamily="2" charset="2"/>
              <a:buChar char="q"/>
            </a:pPr>
            <a:r>
              <a:rPr lang="en-US" altLang="en-US" dirty="0"/>
              <a:t>Using web-based APIs, programs tell cloud infrastructure (servers, networking, storage) to create thousands of new guests, VMs, virtual desktops</a:t>
            </a:r>
          </a:p>
          <a:p>
            <a:pPr lvl="2">
              <a:buFont typeface="Wingdings" panose="05000000000000000000" pitchFamily="2" charset="2"/>
              <a:buChar char="q"/>
            </a:pPr>
            <a:r>
              <a:rPr lang="en-US" altLang="en-US" dirty="0"/>
              <a:t>This is used by many multiuser gaming and photo-sharing sites today</a:t>
            </a:r>
          </a:p>
          <a:p>
            <a:pPr>
              <a:buFont typeface="Wingdings" panose="05000000000000000000" pitchFamily="2" charset="2"/>
              <a:buChar char="q"/>
            </a:pPr>
            <a:r>
              <a:rPr lang="en-US" altLang="en-US" dirty="0"/>
              <a:t>A Virtual Environment might include 100 physical servers, each running 20 virtual servers. Without virtualization, 2,000 servers would require several system administrators. VMMs make it possible for one or two system administrators to manage this environment.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165100"/>
            <a:ext cx="8229600" cy="576263"/>
          </a:xfrm>
        </p:spPr>
        <p:txBody>
          <a:bodyPr/>
          <a:lstStyle/>
          <a:p>
            <a:r>
              <a:rPr lang="en-US" altLang="en-US"/>
              <a:t>Building Blocks</a:t>
            </a:r>
          </a:p>
        </p:txBody>
      </p:sp>
      <p:sp>
        <p:nvSpPr>
          <p:cNvPr id="40962" name="Content Placeholder 2"/>
          <p:cNvSpPr>
            <a:spLocks noGrp="1"/>
          </p:cNvSpPr>
          <p:nvPr>
            <p:ph idx="1"/>
          </p:nvPr>
        </p:nvSpPr>
        <p:spPr>
          <a:xfrm>
            <a:off x="862013" y="1149350"/>
            <a:ext cx="7156450" cy="4530725"/>
          </a:xfrm>
        </p:spPr>
        <p:txBody>
          <a:bodyPr/>
          <a:lstStyle/>
          <a:p>
            <a:pPr>
              <a:buFont typeface="Wingdings" panose="05000000000000000000" pitchFamily="2" charset="2"/>
              <a:buChar char="q"/>
              <a:defRPr/>
            </a:pPr>
            <a:r>
              <a:rPr lang="en-US" dirty="0">
                <a:ea typeface="ＭＳ Ｐゴシック" charset="0"/>
              </a:rPr>
              <a:t>Generally difficult to provide an </a:t>
            </a:r>
            <a:r>
              <a:rPr lang="en-US" b="1" i="1" dirty="0">
                <a:ea typeface="ＭＳ Ｐゴシック" charset="0"/>
              </a:rPr>
              <a:t>exact</a:t>
            </a:r>
            <a:r>
              <a:rPr lang="en-US" dirty="0">
                <a:ea typeface="ＭＳ Ｐゴシック" charset="0"/>
              </a:rPr>
              <a:t> duplicate of underlying machine</a:t>
            </a:r>
          </a:p>
          <a:p>
            <a:pPr lvl="1">
              <a:buFont typeface="Wingdings" panose="05000000000000000000" pitchFamily="2" charset="2"/>
              <a:buChar char="q"/>
              <a:defRPr/>
            </a:pPr>
            <a:r>
              <a:rPr lang="en-US" dirty="0">
                <a:ea typeface="ＭＳ Ｐゴシック" charset="0"/>
              </a:rPr>
              <a:t>Especially if only dual-mode operation available on CPU</a:t>
            </a:r>
          </a:p>
          <a:p>
            <a:pPr lvl="1">
              <a:buFont typeface="Wingdings" panose="05000000000000000000" pitchFamily="2" charset="2"/>
              <a:buChar char="q"/>
              <a:defRPr/>
            </a:pPr>
            <a:r>
              <a:rPr lang="en-US" dirty="0">
                <a:ea typeface="ＭＳ Ｐゴシック" charset="0"/>
              </a:rPr>
              <a:t>But getting easier over time as CPU features and support for VMM improves</a:t>
            </a:r>
          </a:p>
          <a:p>
            <a:pPr lvl="1">
              <a:buFont typeface="Wingdings" panose="05000000000000000000" pitchFamily="2" charset="2"/>
              <a:buChar char="q"/>
              <a:defRPr/>
            </a:pPr>
            <a:r>
              <a:rPr lang="en-US" dirty="0">
                <a:ea typeface="ＭＳ Ｐゴシック" charset="0"/>
              </a:rPr>
              <a:t>Most VMMs implement </a:t>
            </a:r>
            <a:r>
              <a:rPr lang="en-US" b="1" dirty="0">
                <a:solidFill>
                  <a:srgbClr val="3366FF"/>
                </a:solidFill>
                <a:ea typeface="ＭＳ Ｐゴシック" charset="0"/>
                <a:cs typeface="ＭＳ Ｐゴシック" charset="0"/>
              </a:rPr>
              <a:t>Virtual CPU </a:t>
            </a:r>
            <a:r>
              <a:rPr lang="en-US" dirty="0">
                <a:ea typeface="ＭＳ Ｐゴシック" charset="0"/>
              </a:rPr>
              <a:t>(</a:t>
            </a:r>
            <a:r>
              <a:rPr lang="en-US" b="1" dirty="0">
                <a:solidFill>
                  <a:srgbClr val="3366FF"/>
                </a:solidFill>
                <a:ea typeface="ＭＳ Ｐゴシック" charset="0"/>
                <a:cs typeface="ＭＳ Ｐゴシック" charset="0"/>
              </a:rPr>
              <a:t>VCPU</a:t>
            </a:r>
            <a:r>
              <a:rPr lang="en-US" dirty="0">
                <a:ea typeface="ＭＳ Ｐゴシック" charset="0"/>
              </a:rPr>
              <a:t>) to represent state of CPU per guest as guest believes it to be</a:t>
            </a:r>
          </a:p>
          <a:p>
            <a:pPr lvl="2">
              <a:buFont typeface="Wingdings" panose="05000000000000000000" pitchFamily="2" charset="2"/>
              <a:buChar char="q"/>
              <a:defRPr/>
            </a:pPr>
            <a:r>
              <a:rPr lang="en-US" dirty="0">
                <a:ea typeface="ＭＳ Ｐゴシック" charset="0"/>
              </a:rPr>
              <a:t>When guest context switched onto CPU by VMM, information from VCPU loaded and stored </a:t>
            </a:r>
          </a:p>
          <a:p>
            <a:pPr lvl="3">
              <a:buFont typeface="Wingdings" panose="05000000000000000000" pitchFamily="2" charset="2"/>
              <a:buChar char="q"/>
              <a:defRPr/>
            </a:pPr>
            <a:r>
              <a:rPr lang="en-US" dirty="0">
                <a:ea typeface="ＭＳ Ｐゴシック" charset="0"/>
              </a:rPr>
              <a:t>Just as a general-purpose OS would use a PCB</a:t>
            </a:r>
          </a:p>
          <a:p>
            <a:pPr lvl="1">
              <a:buFont typeface="Wingdings" panose="05000000000000000000" pitchFamily="2" charset="2"/>
              <a:buChar char="q"/>
              <a:defRPr/>
            </a:pPr>
            <a:r>
              <a:rPr lang="en-US" dirty="0">
                <a:ea typeface="ＭＳ Ｐゴシック" charset="0"/>
              </a:rPr>
              <a:t>We will examine one technique that is used</a:t>
            </a:r>
          </a:p>
          <a:p>
            <a:pPr marL="0" indent="0">
              <a:buFont typeface="Monotype Sorts" charset="0"/>
              <a:buNone/>
              <a:defRPr/>
            </a:pPr>
            <a:endParaRPr lang="en-US" dirty="0">
              <a:ea typeface="ＭＳ Ｐゴシック"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092200" y="150813"/>
            <a:ext cx="7904163" cy="576262"/>
          </a:xfrm>
        </p:spPr>
        <p:txBody>
          <a:bodyPr/>
          <a:lstStyle/>
          <a:p>
            <a:r>
              <a:rPr lang="en-US" altLang="en-US"/>
              <a:t>Building Block – Trap and Emulate</a:t>
            </a:r>
          </a:p>
        </p:txBody>
      </p:sp>
      <p:sp>
        <p:nvSpPr>
          <p:cNvPr id="14339" name="Content Placeholder 2"/>
          <p:cNvSpPr>
            <a:spLocks noGrp="1"/>
          </p:cNvSpPr>
          <p:nvPr>
            <p:ph idx="1"/>
          </p:nvPr>
        </p:nvSpPr>
        <p:spPr>
          <a:xfrm>
            <a:off x="835024" y="1177925"/>
            <a:ext cx="7919231" cy="4530725"/>
          </a:xfrm>
        </p:spPr>
        <p:txBody>
          <a:bodyPr/>
          <a:lstStyle/>
          <a:p>
            <a:pPr>
              <a:buFont typeface="Wingdings" panose="05000000000000000000" pitchFamily="2" charset="2"/>
              <a:buChar char="q"/>
            </a:pPr>
            <a:r>
              <a:rPr lang="en-US" altLang="en-US" dirty="0"/>
              <a:t>Dual mode CPU means guest executes in user mode</a:t>
            </a:r>
          </a:p>
          <a:p>
            <a:pPr lvl="1">
              <a:buFont typeface="Wingdings" panose="05000000000000000000" pitchFamily="2" charset="2"/>
              <a:buChar char="q"/>
            </a:pPr>
            <a:r>
              <a:rPr lang="en-US" altLang="en-US" dirty="0"/>
              <a:t>Kernel runs in kernel mode</a:t>
            </a:r>
          </a:p>
          <a:p>
            <a:pPr lvl="1">
              <a:buFont typeface="Wingdings" panose="05000000000000000000" pitchFamily="2" charset="2"/>
              <a:buChar char="q"/>
            </a:pPr>
            <a:r>
              <a:rPr lang="en-US" altLang="en-US" dirty="0"/>
              <a:t>Not safe to let guest kernel run in kernel mode too</a:t>
            </a:r>
          </a:p>
          <a:p>
            <a:pPr lvl="1">
              <a:buFont typeface="Wingdings" panose="05000000000000000000" pitchFamily="2" charset="2"/>
              <a:buChar char="q"/>
            </a:pPr>
            <a:r>
              <a:rPr lang="en-US" altLang="en-US" dirty="0"/>
              <a:t>So VM needs two modes – virtual user mode and virtual kernel mode</a:t>
            </a:r>
          </a:p>
          <a:p>
            <a:pPr lvl="2">
              <a:buFont typeface="Wingdings" panose="05000000000000000000" pitchFamily="2" charset="2"/>
              <a:buChar char="q"/>
            </a:pPr>
            <a:r>
              <a:rPr lang="en-US" altLang="en-US" dirty="0"/>
              <a:t>Both of which run in real user mode</a:t>
            </a:r>
          </a:p>
          <a:p>
            <a:pPr lvl="1">
              <a:buFont typeface="Wingdings" panose="05000000000000000000" pitchFamily="2" charset="2"/>
              <a:buChar char="q"/>
            </a:pPr>
            <a:r>
              <a:rPr lang="en-US" altLang="en-US" dirty="0"/>
              <a:t>Actions in guest that usually cause switch to kernel mode must cause switch to virtual kernel mode</a:t>
            </a:r>
          </a:p>
          <a:p>
            <a:pPr>
              <a:buFont typeface="Monotype Sorts" pitchFamily="-84" charset="2"/>
              <a:buNone/>
            </a:pPr>
            <a:endParaRPr lang="en-US" altLang="en-US" dirty="0"/>
          </a:p>
        </p:txBody>
      </p:sp>
      <p:pic>
        <p:nvPicPr>
          <p:cNvPr id="1026" name="Picture 2" descr="Image result for who's on fir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5069" y="4238138"/>
            <a:ext cx="2362200" cy="19335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179388"/>
            <a:ext cx="8229600" cy="576262"/>
          </a:xfrm>
        </p:spPr>
        <p:txBody>
          <a:bodyPr/>
          <a:lstStyle/>
          <a:p>
            <a:r>
              <a:rPr lang="en-US" altLang="en-US"/>
              <a:t>Trap-and-Emulate (cont.)</a:t>
            </a:r>
          </a:p>
        </p:txBody>
      </p:sp>
      <p:sp>
        <p:nvSpPr>
          <p:cNvPr id="15363" name="Content Placeholder 2"/>
          <p:cNvSpPr>
            <a:spLocks noGrp="1"/>
          </p:cNvSpPr>
          <p:nvPr>
            <p:ph idx="1"/>
          </p:nvPr>
        </p:nvSpPr>
        <p:spPr>
          <a:xfrm>
            <a:off x="849313" y="1106488"/>
            <a:ext cx="7435850" cy="5111750"/>
          </a:xfrm>
        </p:spPr>
        <p:txBody>
          <a:bodyPr/>
          <a:lstStyle/>
          <a:p>
            <a:pPr>
              <a:buFont typeface="Wingdings" panose="05000000000000000000" pitchFamily="2" charset="2"/>
              <a:buChar char="q"/>
            </a:pPr>
            <a:r>
              <a:rPr lang="en-US" altLang="en-US" dirty="0"/>
              <a:t>How does switch from virtual user mode to virtual kernel mode occur?</a:t>
            </a:r>
          </a:p>
          <a:p>
            <a:pPr lvl="1">
              <a:buFont typeface="Wingdings" panose="05000000000000000000" pitchFamily="2" charset="2"/>
              <a:buChar char="q"/>
            </a:pPr>
            <a:r>
              <a:rPr lang="en-US" altLang="en-US" dirty="0"/>
              <a:t>Attempting a privileged instruction in user mode causes an error -&gt; trap</a:t>
            </a:r>
          </a:p>
          <a:p>
            <a:pPr lvl="1">
              <a:buFont typeface="Wingdings" panose="05000000000000000000" pitchFamily="2" charset="2"/>
              <a:buChar char="q"/>
            </a:pPr>
            <a:r>
              <a:rPr lang="en-US" altLang="en-US" dirty="0"/>
              <a:t>VMM gains control, analyzes error, executes operation as attempted by guest</a:t>
            </a:r>
          </a:p>
          <a:p>
            <a:pPr lvl="1">
              <a:buFont typeface="Wingdings" panose="05000000000000000000" pitchFamily="2" charset="2"/>
              <a:buChar char="q"/>
            </a:pPr>
            <a:r>
              <a:rPr lang="en-US" altLang="en-US" dirty="0"/>
              <a:t>Returns control to guest in user mode</a:t>
            </a:r>
          </a:p>
          <a:p>
            <a:pPr lvl="1">
              <a:buFont typeface="Wingdings" panose="05000000000000000000" pitchFamily="2" charset="2"/>
              <a:buChar char="q"/>
            </a:pPr>
            <a:r>
              <a:rPr lang="en-US" altLang="en-US" dirty="0"/>
              <a:t>Most virtualization products use this at least in part</a:t>
            </a:r>
          </a:p>
          <a:p>
            <a:pPr>
              <a:buFont typeface="Wingdings" panose="05000000000000000000" pitchFamily="2" charset="2"/>
              <a:buChar char="q"/>
            </a:pPr>
            <a:r>
              <a:rPr lang="en-US" altLang="en-US" dirty="0"/>
              <a:t>User mode instructions in guest runs at same speed as if not a guest</a:t>
            </a:r>
          </a:p>
          <a:p>
            <a:pPr>
              <a:buFont typeface="Wingdings" panose="05000000000000000000" pitchFamily="2" charset="2"/>
              <a:buChar char="q"/>
            </a:pPr>
            <a:r>
              <a:rPr lang="en-US" altLang="en-US" dirty="0"/>
              <a:t>But kernel mode privileged runs slower due to trap-and-emulate</a:t>
            </a:r>
          </a:p>
          <a:p>
            <a:pPr lvl="1">
              <a:buFont typeface="Wingdings" panose="05000000000000000000" pitchFamily="2" charset="2"/>
              <a:buChar char="q"/>
            </a:pPr>
            <a:r>
              <a:rPr lang="en-US" altLang="en-US" dirty="0"/>
              <a:t>Especially a problem when multiple guests running, each needing trap-and-emulate</a:t>
            </a:r>
          </a:p>
          <a:p>
            <a:pPr>
              <a:buFont typeface="Wingdings" panose="05000000000000000000" pitchFamily="2" charset="2"/>
              <a:buChar char="q"/>
            </a:pPr>
            <a:r>
              <a:rPr lang="en-US" altLang="en-US" dirty="0"/>
              <a:t>CPUs adding hardware support, and more CPU modes and guest state management to improve virtualization performance</a:t>
            </a:r>
          </a:p>
          <a:p>
            <a:endParaRPr lang="en-US"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089025" y="115888"/>
            <a:ext cx="8047038" cy="576262"/>
          </a:xfrm>
        </p:spPr>
        <p:txBody>
          <a:bodyPr/>
          <a:lstStyle/>
          <a:p>
            <a:r>
              <a:rPr lang="en-US" altLang="en-US" sz="2400"/>
              <a:t>Trap-and-Emulate  Virtualization Implementation</a:t>
            </a:r>
          </a:p>
        </p:txBody>
      </p:sp>
      <p:pic>
        <p:nvPicPr>
          <p:cNvPr id="16387" name="Content Placeholder 3" descr="16_02.pdf"/>
          <p:cNvPicPr>
            <a:picLocks noGrp="1" noChangeAspect="1"/>
          </p:cNvPicPr>
          <p:nvPr>
            <p:ph idx="1"/>
          </p:nvPr>
        </p:nvPicPr>
        <p:blipFill>
          <a:blip r:embed="rId2">
            <a:extLst>
              <a:ext uri="{28A0092B-C50C-407E-A947-70E740481C1C}">
                <a14:useLocalDpi xmlns:a14="http://schemas.microsoft.com/office/drawing/2010/main" val="0"/>
              </a:ext>
            </a:extLst>
          </a:blip>
          <a:srcRect l="-11562" r="-11562"/>
          <a:stretch>
            <a:fillRect/>
          </a:stretch>
        </p:blipFill>
        <p:spPr>
          <a:xfrm>
            <a:off x="1163638" y="1252538"/>
            <a:ext cx="7281862" cy="4008437"/>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1"/>
          <p:cNvSpPr>
            <a:spLocks noGrp="1"/>
          </p:cNvSpPr>
          <p:nvPr>
            <p:ph type="title"/>
          </p:nvPr>
        </p:nvSpPr>
        <p:spPr>
          <a:xfrm>
            <a:off x="1222375" y="165100"/>
            <a:ext cx="7675563" cy="576263"/>
          </a:xfrm>
        </p:spPr>
        <p:txBody>
          <a:bodyPr/>
          <a:lstStyle/>
          <a:p>
            <a:r>
              <a:rPr lang="en-US" altLang="en-US"/>
              <a:t>Building Block – Binary Translation</a:t>
            </a:r>
          </a:p>
        </p:txBody>
      </p:sp>
      <p:sp>
        <p:nvSpPr>
          <p:cNvPr id="17411" name="Content Placeholder 2"/>
          <p:cNvSpPr>
            <a:spLocks noGrp="1"/>
          </p:cNvSpPr>
          <p:nvPr>
            <p:ph idx="1"/>
          </p:nvPr>
        </p:nvSpPr>
        <p:spPr>
          <a:xfrm>
            <a:off x="904875" y="1163638"/>
            <a:ext cx="6888163" cy="4530725"/>
          </a:xfrm>
        </p:spPr>
        <p:txBody>
          <a:bodyPr/>
          <a:lstStyle/>
          <a:p>
            <a:pPr>
              <a:buFont typeface="Wingdings" panose="05000000000000000000" pitchFamily="2" charset="2"/>
              <a:buChar char="q"/>
            </a:pPr>
            <a:r>
              <a:rPr lang="en-US" altLang="en-US" dirty="0"/>
              <a:t>Some CPUs don’t have clean separation between privileged and nonprivileged instructions</a:t>
            </a:r>
          </a:p>
          <a:p>
            <a:pPr lvl="1">
              <a:buFont typeface="Wingdings" panose="05000000000000000000" pitchFamily="2" charset="2"/>
              <a:buChar char="q"/>
            </a:pPr>
            <a:r>
              <a:rPr lang="en-US" altLang="en-US" dirty="0"/>
              <a:t>Earlier Intel x86 CPUs are among them</a:t>
            </a:r>
          </a:p>
          <a:p>
            <a:pPr lvl="2">
              <a:buFont typeface="Wingdings" panose="05000000000000000000" pitchFamily="2" charset="2"/>
              <a:buChar char="q"/>
            </a:pPr>
            <a:r>
              <a:rPr lang="en-US" altLang="en-US" dirty="0"/>
              <a:t>Earliest Intel CPU designed for a calculator</a:t>
            </a:r>
          </a:p>
          <a:p>
            <a:pPr lvl="1">
              <a:buFont typeface="Wingdings" panose="05000000000000000000" pitchFamily="2" charset="2"/>
              <a:buChar char="q"/>
            </a:pPr>
            <a:r>
              <a:rPr lang="en-US" altLang="en-US" dirty="0"/>
              <a:t>Backward compatibility means difficult to improve</a:t>
            </a:r>
          </a:p>
          <a:p>
            <a:pPr lvl="1">
              <a:buFont typeface="Wingdings" panose="05000000000000000000" pitchFamily="2" charset="2"/>
              <a:buChar char="q"/>
            </a:pPr>
            <a:r>
              <a:rPr lang="en-US" altLang="en-US" dirty="0"/>
              <a:t>Consider Intel x86 </a:t>
            </a:r>
            <a:r>
              <a:rPr lang="en-US" altLang="en-US" b="1" dirty="0" err="1">
                <a:latin typeface="Courier New" panose="02070309020205020404" pitchFamily="49" charset="0"/>
                <a:cs typeface="Courier New" panose="02070309020205020404" pitchFamily="49" charset="0"/>
              </a:rPr>
              <a:t>popf</a:t>
            </a:r>
            <a:r>
              <a:rPr lang="en-US" altLang="en-US" dirty="0"/>
              <a:t> instruction</a:t>
            </a:r>
          </a:p>
          <a:p>
            <a:pPr lvl="2">
              <a:buFont typeface="Wingdings" panose="05000000000000000000" pitchFamily="2" charset="2"/>
              <a:buChar char="q"/>
            </a:pPr>
            <a:r>
              <a:rPr lang="en-US" altLang="en-US" dirty="0"/>
              <a:t>Loads CPU flags register from contents of the stack</a:t>
            </a:r>
          </a:p>
          <a:p>
            <a:pPr lvl="2">
              <a:buFont typeface="Wingdings" panose="05000000000000000000" pitchFamily="2" charset="2"/>
              <a:buChar char="q"/>
            </a:pPr>
            <a:r>
              <a:rPr lang="en-US" altLang="en-US" dirty="0"/>
              <a:t>If CPU in privileged mode -&gt; all flags replaced</a:t>
            </a:r>
          </a:p>
          <a:p>
            <a:pPr lvl="2">
              <a:buFont typeface="Wingdings" panose="05000000000000000000" pitchFamily="2" charset="2"/>
              <a:buChar char="q"/>
            </a:pPr>
            <a:r>
              <a:rPr lang="en-US" altLang="en-US" dirty="0"/>
              <a:t>If CPU in user mode -&gt; only some flags replaced</a:t>
            </a:r>
          </a:p>
          <a:p>
            <a:pPr lvl="3">
              <a:buFont typeface="Wingdings" panose="05000000000000000000" pitchFamily="2" charset="2"/>
              <a:buChar char="q"/>
            </a:pPr>
            <a:r>
              <a:rPr lang="en-US" altLang="en-US" dirty="0"/>
              <a:t>No trap is generated</a:t>
            </a:r>
          </a:p>
          <a:p>
            <a:pPr lvl="2"/>
            <a:endParaRPr lang="en-US" altLang="en-US" dirty="0"/>
          </a:p>
          <a:p>
            <a:pPr>
              <a:buFont typeface="Monotype Sorts" pitchFamily="-84" charset="2"/>
              <a:buNone/>
            </a:pPr>
            <a:endParaRPr lang="en-US" altLang="en-US" dirty="0">
              <a:latin typeface="Courier New" panose="02070309020205020404" pitchFamily="49" charset="0"/>
              <a:cs typeface="Courier New" panose="02070309020205020404"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150813"/>
            <a:ext cx="8229600" cy="576262"/>
          </a:xfrm>
        </p:spPr>
        <p:txBody>
          <a:bodyPr/>
          <a:lstStyle/>
          <a:p>
            <a:r>
              <a:rPr lang="en-US" altLang="en-US"/>
              <a:t>Binary Translation (cont.)</a:t>
            </a:r>
          </a:p>
        </p:txBody>
      </p:sp>
      <p:sp>
        <p:nvSpPr>
          <p:cNvPr id="40962" name="Content Placeholder 2"/>
          <p:cNvSpPr>
            <a:spLocks noGrp="1"/>
          </p:cNvSpPr>
          <p:nvPr>
            <p:ph idx="1"/>
          </p:nvPr>
        </p:nvSpPr>
        <p:spPr>
          <a:xfrm>
            <a:off x="806450" y="1233488"/>
            <a:ext cx="7802563" cy="4530725"/>
          </a:xfrm>
        </p:spPr>
        <p:txBody>
          <a:bodyPr/>
          <a:lstStyle/>
          <a:p>
            <a:pPr>
              <a:buFont typeface="Monotype Sorts" charset="0"/>
              <a:buChar char="n"/>
              <a:defRPr/>
            </a:pPr>
            <a:r>
              <a:rPr lang="en-US" dirty="0">
                <a:ea typeface="ＭＳ Ｐゴシック" charset="0"/>
              </a:rPr>
              <a:t>Other similar problem instructions we will call </a:t>
            </a:r>
            <a:r>
              <a:rPr lang="en-US" b="1" i="1" dirty="0">
                <a:ea typeface="ＭＳ Ｐゴシック" charset="0"/>
              </a:rPr>
              <a:t>special instructions</a:t>
            </a:r>
            <a:endParaRPr lang="en-US" b="1" dirty="0">
              <a:ea typeface="ＭＳ Ｐゴシック" charset="0"/>
            </a:endParaRPr>
          </a:p>
          <a:p>
            <a:pPr lvl="1">
              <a:buFont typeface="Monotype Sorts" charset="0"/>
              <a:buChar char="l"/>
              <a:defRPr/>
            </a:pPr>
            <a:r>
              <a:rPr lang="en-US" dirty="0">
                <a:ea typeface="ＭＳ Ｐゴシック" charset="0"/>
              </a:rPr>
              <a:t>Caused trap-and-emulate method considered impossible until 1998</a:t>
            </a:r>
          </a:p>
          <a:p>
            <a:pPr>
              <a:buFont typeface="Monotype Sorts" charset="0"/>
              <a:buChar char="n"/>
              <a:defRPr/>
            </a:pPr>
            <a:r>
              <a:rPr lang="en-US" dirty="0">
                <a:ea typeface="ＭＳ Ｐゴシック" charset="0"/>
              </a:rPr>
              <a:t>Binary translation solves the problem</a:t>
            </a:r>
          </a:p>
          <a:p>
            <a:pPr lvl="1">
              <a:buFont typeface="Monotype Sorts" charset="0"/>
              <a:buChar char="l"/>
              <a:defRPr/>
            </a:pPr>
            <a:r>
              <a:rPr lang="en-US" dirty="0">
                <a:ea typeface="ＭＳ Ｐゴシック" charset="0"/>
              </a:rPr>
              <a:t>Basics are simple, but implementation very complex</a:t>
            </a:r>
          </a:p>
          <a:p>
            <a:pPr marL="800100" lvl="1" indent="-342900">
              <a:buFont typeface="+mj-lt"/>
              <a:buAutoNum type="arabicPeriod"/>
              <a:defRPr/>
            </a:pPr>
            <a:r>
              <a:rPr lang="en-US" dirty="0">
                <a:ea typeface="ＭＳ Ｐゴシック" charset="0"/>
              </a:rPr>
              <a:t>If guest VCPU is in user mode, guest can run instructions natively</a:t>
            </a:r>
          </a:p>
          <a:p>
            <a:pPr marL="800100" lvl="1" indent="-342900">
              <a:buFont typeface="+mj-lt"/>
              <a:buAutoNum type="arabicPeriod"/>
              <a:defRPr/>
            </a:pPr>
            <a:r>
              <a:rPr lang="en-US" dirty="0">
                <a:ea typeface="ＭＳ Ｐゴシック" charset="0"/>
              </a:rPr>
              <a:t>If guest VCPU in kernel mode (guest believes it is in kernel mode)</a:t>
            </a:r>
          </a:p>
          <a:p>
            <a:pPr marL="1143000" lvl="2" indent="-342900">
              <a:buFont typeface="+mj-lt"/>
              <a:buAutoNum type="arabicPeriod"/>
              <a:defRPr/>
            </a:pPr>
            <a:r>
              <a:rPr lang="en-US" dirty="0">
                <a:ea typeface="ＭＳ Ｐゴシック" charset="0"/>
              </a:rPr>
              <a:t>VMM examines every instruction guest is about to execute by reading a few instructions ahead of program counter</a:t>
            </a:r>
          </a:p>
          <a:p>
            <a:pPr marL="1143000" lvl="2" indent="-342900">
              <a:buFont typeface="+mj-lt"/>
              <a:buAutoNum type="arabicPeriod"/>
              <a:defRPr/>
            </a:pPr>
            <a:r>
              <a:rPr lang="en-US" dirty="0">
                <a:ea typeface="ＭＳ Ｐゴシック" charset="0"/>
              </a:rPr>
              <a:t>Non-special-instructions run natively</a:t>
            </a:r>
          </a:p>
          <a:p>
            <a:pPr marL="1143000" lvl="2" indent="-342900">
              <a:buFont typeface="+mj-lt"/>
              <a:buAutoNum type="arabicPeriod"/>
              <a:defRPr/>
            </a:pPr>
            <a:r>
              <a:rPr lang="en-US" dirty="0">
                <a:ea typeface="ＭＳ Ｐゴシック" charset="0"/>
              </a:rPr>
              <a:t>Special instructions translated into new set of instructions that perform equivalent task (for example changing the flags in the VCPU)</a:t>
            </a:r>
          </a:p>
          <a:p>
            <a:pPr lvl="2">
              <a:buFont typeface="Webdings" charset="0"/>
              <a:buChar char="4"/>
              <a:defRPr/>
            </a:pPr>
            <a:endParaRPr lang="en-US" dirty="0">
              <a:ea typeface="ＭＳ Ｐゴシック" charset="0"/>
            </a:endParaRPr>
          </a:p>
          <a:p>
            <a:pPr marL="0" indent="0">
              <a:buFont typeface="Monotype Sorts" charset="0"/>
              <a:buNone/>
              <a:defRPr/>
            </a:pPr>
            <a:endParaRPr lang="en-US" dirty="0">
              <a:latin typeface="Courier New"/>
              <a:ea typeface="ＭＳ Ｐゴシック" charset="0"/>
              <a:cs typeface="Courier New"/>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193675"/>
            <a:ext cx="8229600" cy="576263"/>
          </a:xfrm>
        </p:spPr>
        <p:txBody>
          <a:bodyPr/>
          <a:lstStyle/>
          <a:p>
            <a:r>
              <a:rPr lang="en-US" altLang="en-US"/>
              <a:t>Binary Translation (cont.)</a:t>
            </a:r>
          </a:p>
        </p:txBody>
      </p:sp>
      <p:sp>
        <p:nvSpPr>
          <p:cNvPr id="40962" name="Content Placeholder 2"/>
          <p:cNvSpPr>
            <a:spLocks noGrp="1"/>
          </p:cNvSpPr>
          <p:nvPr>
            <p:ph idx="1"/>
          </p:nvPr>
        </p:nvSpPr>
        <p:spPr>
          <a:xfrm>
            <a:off x="806450" y="1149350"/>
            <a:ext cx="7423150" cy="4530725"/>
          </a:xfrm>
        </p:spPr>
        <p:txBody>
          <a:bodyPr/>
          <a:lstStyle/>
          <a:p>
            <a:pPr>
              <a:buFont typeface="Monotype Sorts" charset="0"/>
              <a:buChar char="n"/>
              <a:defRPr/>
            </a:pPr>
            <a:r>
              <a:rPr lang="en-US" dirty="0">
                <a:ea typeface="ＭＳ Ｐゴシック" charset="0"/>
              </a:rPr>
              <a:t>Implemented by translation of code within VMM</a:t>
            </a:r>
          </a:p>
          <a:p>
            <a:pPr>
              <a:buFont typeface="Monotype Sorts" charset="0"/>
              <a:buChar char="n"/>
              <a:defRPr/>
            </a:pPr>
            <a:r>
              <a:rPr lang="en-US" dirty="0">
                <a:ea typeface="ＭＳ Ｐゴシック" charset="0"/>
              </a:rPr>
              <a:t>Code reads native instructions dynamically from guest, on demand, generates native binary code that executes in place of original code</a:t>
            </a:r>
          </a:p>
          <a:p>
            <a:pPr>
              <a:buFont typeface="Monotype Sorts" charset="0"/>
              <a:buChar char="n"/>
              <a:defRPr/>
            </a:pPr>
            <a:r>
              <a:rPr lang="en-US" dirty="0">
                <a:ea typeface="ＭＳ Ｐゴシック" charset="0"/>
              </a:rPr>
              <a:t>Performance of this method would be poor without optimizations</a:t>
            </a:r>
          </a:p>
          <a:p>
            <a:pPr lvl="1">
              <a:buFont typeface="Monotype Sorts" charset="0"/>
              <a:buChar char="l"/>
              <a:defRPr/>
            </a:pPr>
            <a:r>
              <a:rPr lang="en-US" dirty="0">
                <a:ea typeface="ＭＳ Ｐゴシック" charset="0"/>
              </a:rPr>
              <a:t>Products like VMware use caching</a:t>
            </a:r>
          </a:p>
          <a:p>
            <a:pPr lvl="2">
              <a:buFont typeface="Webdings" charset="0"/>
              <a:buChar char="4"/>
              <a:defRPr/>
            </a:pPr>
            <a:r>
              <a:rPr lang="en-US" dirty="0">
                <a:ea typeface="ＭＳ Ｐゴシック" charset="0"/>
              </a:rPr>
              <a:t>Translate once, and when guest executes code containing special instruction cached translation used instead of translating again</a:t>
            </a:r>
          </a:p>
          <a:p>
            <a:pPr lvl="2">
              <a:buFont typeface="Webdings" charset="0"/>
              <a:buChar char="4"/>
              <a:defRPr/>
            </a:pPr>
            <a:r>
              <a:rPr lang="en-US" dirty="0">
                <a:ea typeface="ＭＳ Ｐゴシック" charset="0"/>
              </a:rPr>
              <a:t>Testing showed booting Windows XP as guest caused 950,000 translations, at 3 microseconds each, or 3 second (5 %) slowdown over native</a:t>
            </a:r>
          </a:p>
          <a:p>
            <a:pPr lvl="1">
              <a:buFont typeface="Monotype Sorts" charset="0"/>
              <a:buChar char="l"/>
              <a:defRPr/>
            </a:pPr>
            <a:endParaRPr lang="en-US" dirty="0">
              <a:ea typeface="ＭＳ Ｐゴシック" charset="0"/>
            </a:endParaRPr>
          </a:p>
          <a:p>
            <a:pPr lvl="2">
              <a:buFont typeface="Webdings" charset="0"/>
              <a:buChar char="4"/>
              <a:defRPr/>
            </a:pPr>
            <a:endParaRPr lang="en-US" dirty="0">
              <a:ea typeface="ＭＳ Ｐゴシック" charset="0"/>
            </a:endParaRPr>
          </a:p>
          <a:p>
            <a:pPr marL="0" indent="0">
              <a:buFont typeface="Monotype Sorts" charset="0"/>
              <a:buNone/>
              <a:defRPr/>
            </a:pPr>
            <a:endParaRPr lang="en-US" dirty="0">
              <a:latin typeface="Courier New"/>
              <a:ea typeface="ＭＳ Ｐゴシック" charset="0"/>
              <a:cs typeface="Courier New"/>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Title 1"/>
          <p:cNvSpPr>
            <a:spLocks noGrp="1"/>
          </p:cNvSpPr>
          <p:nvPr>
            <p:ph type="title"/>
          </p:nvPr>
        </p:nvSpPr>
        <p:spPr>
          <a:xfrm>
            <a:off x="1143000" y="87313"/>
            <a:ext cx="8229600" cy="576262"/>
          </a:xfrm>
        </p:spPr>
        <p:txBody>
          <a:bodyPr/>
          <a:lstStyle/>
          <a:p>
            <a:r>
              <a:rPr lang="en-US" altLang="en-US" sz="2400"/>
              <a:t>Binary Translation Virtualization Implementation</a:t>
            </a:r>
          </a:p>
        </p:txBody>
      </p:sp>
      <p:pic>
        <p:nvPicPr>
          <p:cNvPr id="20483" name="Content Placeholder 3" descr="16_03.pdf"/>
          <p:cNvPicPr>
            <a:picLocks noGrp="1" noChangeAspect="1"/>
          </p:cNvPicPr>
          <p:nvPr>
            <p:ph idx="1"/>
          </p:nvPr>
        </p:nvPicPr>
        <p:blipFill>
          <a:blip r:embed="rId2">
            <a:extLst>
              <a:ext uri="{28A0092B-C50C-407E-A947-70E740481C1C}">
                <a14:useLocalDpi xmlns:a14="http://schemas.microsoft.com/office/drawing/2010/main" val="0"/>
              </a:ext>
            </a:extLst>
          </a:blip>
          <a:srcRect l="-11771" r="-11771"/>
          <a:stretch>
            <a:fillRect/>
          </a:stretch>
        </p:blipFill>
        <p:spPr>
          <a:xfrm>
            <a:off x="1125538" y="1384300"/>
            <a:ext cx="7264400" cy="4000500"/>
          </a:xfr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179388"/>
            <a:ext cx="8229600" cy="576262"/>
          </a:xfrm>
        </p:spPr>
        <p:txBody>
          <a:bodyPr/>
          <a:lstStyle/>
          <a:p>
            <a:r>
              <a:rPr lang="en-US" altLang="en-US"/>
              <a:t>Nested Page Tables</a:t>
            </a:r>
          </a:p>
        </p:txBody>
      </p:sp>
      <p:sp>
        <p:nvSpPr>
          <p:cNvPr id="21507" name="Content Placeholder 2"/>
          <p:cNvSpPr>
            <a:spLocks noGrp="1"/>
          </p:cNvSpPr>
          <p:nvPr>
            <p:ph idx="1"/>
          </p:nvPr>
        </p:nvSpPr>
        <p:spPr>
          <a:xfrm>
            <a:off x="890588" y="1106488"/>
            <a:ext cx="7507287" cy="4530725"/>
          </a:xfrm>
        </p:spPr>
        <p:txBody>
          <a:bodyPr/>
          <a:lstStyle/>
          <a:p>
            <a:pPr>
              <a:buFont typeface="Wingdings" panose="05000000000000000000" pitchFamily="2" charset="2"/>
              <a:buChar char="q"/>
            </a:pPr>
            <a:r>
              <a:rPr lang="en-US" altLang="en-US" sz="1600" dirty="0"/>
              <a:t>Memory management another general challenge to VMM implementations</a:t>
            </a:r>
          </a:p>
          <a:p>
            <a:pPr>
              <a:buFont typeface="Wingdings" panose="05000000000000000000" pitchFamily="2" charset="2"/>
              <a:buChar char="q"/>
            </a:pPr>
            <a:r>
              <a:rPr lang="en-US" altLang="en-US" sz="1600" dirty="0"/>
              <a:t>How can VMM keep page-table state for both guests believing they control the page tables and VMM that does control the tables?</a:t>
            </a:r>
          </a:p>
          <a:p>
            <a:pPr>
              <a:buFont typeface="Wingdings" panose="05000000000000000000" pitchFamily="2" charset="2"/>
              <a:buChar char="q"/>
            </a:pPr>
            <a:r>
              <a:rPr lang="en-US" altLang="en-US" sz="1600" dirty="0"/>
              <a:t>Common method (for trap-and-emulate and binary translation) is </a:t>
            </a:r>
            <a:r>
              <a:rPr lang="en-US" altLang="en-US" sz="1600" b="1" dirty="0">
                <a:solidFill>
                  <a:srgbClr val="3366FF"/>
                </a:solidFill>
              </a:rPr>
              <a:t>Nested Page</a:t>
            </a:r>
            <a:r>
              <a:rPr lang="en-US" altLang="en-US" sz="1600" dirty="0"/>
              <a:t> </a:t>
            </a:r>
            <a:r>
              <a:rPr lang="en-US" altLang="en-US" sz="1600" b="1" dirty="0">
                <a:solidFill>
                  <a:srgbClr val="3366FF"/>
                </a:solidFill>
              </a:rPr>
              <a:t>Tables</a:t>
            </a:r>
            <a:r>
              <a:rPr lang="en-US" altLang="en-US" sz="1600" dirty="0"/>
              <a:t> (</a:t>
            </a:r>
            <a:r>
              <a:rPr lang="en-US" altLang="en-US" sz="1600" b="1" dirty="0">
                <a:solidFill>
                  <a:srgbClr val="3366FF"/>
                </a:solidFill>
              </a:rPr>
              <a:t>NPTs</a:t>
            </a:r>
            <a:r>
              <a:rPr lang="en-US" altLang="en-US" sz="1600" dirty="0"/>
              <a:t>) </a:t>
            </a:r>
          </a:p>
          <a:p>
            <a:pPr lvl="1">
              <a:buFont typeface="Wingdings" panose="05000000000000000000" pitchFamily="2" charset="2"/>
              <a:buChar char="q"/>
            </a:pPr>
            <a:r>
              <a:rPr lang="en-US" altLang="en-US" sz="1600" dirty="0"/>
              <a:t>Each guest maintains page tables to translate virtual to physical addresses</a:t>
            </a:r>
          </a:p>
          <a:p>
            <a:pPr lvl="1">
              <a:buFont typeface="Wingdings" panose="05000000000000000000" pitchFamily="2" charset="2"/>
              <a:buChar char="q"/>
            </a:pPr>
            <a:r>
              <a:rPr lang="en-US" altLang="en-US" sz="1600" dirty="0"/>
              <a:t>VMM maintains per guest NPTs to represent guest’s page-table state</a:t>
            </a:r>
          </a:p>
          <a:p>
            <a:pPr lvl="2">
              <a:buFont typeface="Wingdings" panose="05000000000000000000" pitchFamily="2" charset="2"/>
              <a:buChar char="q"/>
            </a:pPr>
            <a:r>
              <a:rPr lang="en-US" altLang="en-US" sz="1600" dirty="0"/>
              <a:t>Just as VCPU stores guest CPU state</a:t>
            </a:r>
          </a:p>
          <a:p>
            <a:pPr lvl="1">
              <a:buFont typeface="Wingdings" panose="05000000000000000000" pitchFamily="2" charset="2"/>
              <a:buChar char="q"/>
            </a:pPr>
            <a:r>
              <a:rPr lang="en-US" altLang="en-US" sz="1600" dirty="0"/>
              <a:t>When guest on CPU -&gt; VMM makes that guest’s NPTs the active system page tables</a:t>
            </a:r>
          </a:p>
          <a:p>
            <a:pPr lvl="1">
              <a:buFont typeface="Wingdings" panose="05000000000000000000" pitchFamily="2" charset="2"/>
              <a:buChar char="q"/>
            </a:pPr>
            <a:r>
              <a:rPr lang="en-US" altLang="en-US" sz="1600" dirty="0"/>
              <a:t>Guest tries to change page table -&gt; VMM makes equivalent change to NPTs and its own page tables</a:t>
            </a:r>
          </a:p>
          <a:p>
            <a:pPr lvl="1">
              <a:buFont typeface="Wingdings" panose="05000000000000000000" pitchFamily="2" charset="2"/>
              <a:buChar char="q"/>
            </a:pPr>
            <a:r>
              <a:rPr lang="en-US" altLang="en-US" sz="1600" dirty="0"/>
              <a:t>Can cause many more TLB* misses -&gt; much slower performance</a:t>
            </a:r>
          </a:p>
          <a:p>
            <a:pPr lvl="1">
              <a:buFont typeface="Wingdings" panose="05000000000000000000" pitchFamily="2" charset="2"/>
              <a:buChar char="q"/>
            </a:pPr>
            <a:endParaRPr lang="en-US" altLang="en-US" dirty="0"/>
          </a:p>
          <a:p>
            <a:pPr lvl="1"/>
            <a:endParaRPr lang="en-US" altLang="en-US" dirty="0"/>
          </a:p>
          <a:p>
            <a:pPr marL="857250" lvl="2" indent="0">
              <a:buNone/>
            </a:pPr>
            <a:r>
              <a:rPr lang="en-US" altLang="en-US" sz="1400" dirty="0">
                <a:solidFill>
                  <a:srgbClr val="FF0000"/>
                </a:solidFill>
              </a:rPr>
              <a:t>*Translation Lookaside Buffer</a:t>
            </a:r>
          </a:p>
          <a:p>
            <a:pPr>
              <a:buFont typeface="Monotype Sorts" pitchFamily="-84" charset="2"/>
              <a:buNone/>
            </a:pPr>
            <a:endParaRPr lang="en-US" altLang="en-US" dirty="0">
              <a:latin typeface="Courier New" panose="02070309020205020404" pitchFamily="49" charset="0"/>
              <a:cs typeface="Courier New" panose="02070309020205020404"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001713" y="95250"/>
            <a:ext cx="7685087" cy="576263"/>
          </a:xfrm>
        </p:spPr>
        <p:txBody>
          <a:bodyPr/>
          <a:lstStyle/>
          <a:p>
            <a:pPr eaLnBrk="1" hangingPunct="1"/>
            <a:r>
              <a:rPr lang="en-US" altLang="en-US" sz="2800"/>
              <a:t>Chapter 16: Virtual Machines</a:t>
            </a:r>
          </a:p>
        </p:txBody>
      </p:sp>
      <p:sp>
        <p:nvSpPr>
          <p:cNvPr id="4099" name="Rectangle 3"/>
          <p:cNvSpPr>
            <a:spLocks noGrp="1" noChangeArrowheads="1"/>
          </p:cNvSpPr>
          <p:nvPr>
            <p:ph type="body" idx="1"/>
          </p:nvPr>
        </p:nvSpPr>
        <p:spPr>
          <a:xfrm>
            <a:off x="839788" y="1108075"/>
            <a:ext cx="7351712" cy="4483100"/>
          </a:xfrm>
        </p:spPr>
        <p:txBody>
          <a:bodyPr/>
          <a:lstStyle/>
          <a:p>
            <a:pPr>
              <a:buFont typeface="Wingdings" panose="05000000000000000000" pitchFamily="2" charset="2"/>
              <a:buChar char="q"/>
            </a:pPr>
            <a:r>
              <a:rPr lang="en-US" altLang="en-US" dirty="0"/>
              <a:t>Overview</a:t>
            </a:r>
          </a:p>
          <a:p>
            <a:pPr>
              <a:buFont typeface="Wingdings" panose="05000000000000000000" pitchFamily="2" charset="2"/>
              <a:buChar char="q"/>
            </a:pPr>
            <a:r>
              <a:rPr lang="en-US" altLang="en-US" dirty="0"/>
              <a:t>History</a:t>
            </a:r>
          </a:p>
          <a:p>
            <a:pPr>
              <a:buFont typeface="Wingdings" panose="05000000000000000000" pitchFamily="2" charset="2"/>
              <a:buChar char="q"/>
            </a:pPr>
            <a:r>
              <a:rPr lang="en-US" altLang="en-US" dirty="0"/>
              <a:t>Benefits and Features</a:t>
            </a:r>
          </a:p>
          <a:p>
            <a:pPr>
              <a:buFont typeface="Wingdings" panose="05000000000000000000" pitchFamily="2" charset="2"/>
              <a:buChar char="q"/>
            </a:pPr>
            <a:r>
              <a:rPr lang="en-US" altLang="en-US" dirty="0"/>
              <a:t>Building Blocks</a:t>
            </a:r>
          </a:p>
          <a:p>
            <a:pPr>
              <a:buFont typeface="Wingdings" panose="05000000000000000000" pitchFamily="2" charset="2"/>
              <a:buChar char="q"/>
            </a:pPr>
            <a:r>
              <a:rPr lang="en-US" altLang="en-US" dirty="0"/>
              <a:t>Types of Virtual Machines and Their Implementations</a:t>
            </a:r>
          </a:p>
          <a:p>
            <a:pPr>
              <a:buFont typeface="Wingdings" panose="05000000000000000000" pitchFamily="2" charset="2"/>
              <a:buChar char="q"/>
            </a:pPr>
            <a:r>
              <a:rPr lang="en-US" altLang="en-US" dirty="0"/>
              <a:t>Virtualization and Operating-System Components</a:t>
            </a:r>
          </a:p>
          <a:p>
            <a:pPr>
              <a:buFont typeface="Wingdings" panose="05000000000000000000" pitchFamily="2" charset="2"/>
              <a:buChar char="q"/>
            </a:pPr>
            <a:r>
              <a:rPr lang="en-US" altLang="en-US" dirty="0"/>
              <a:t>Examples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312863" y="193675"/>
            <a:ext cx="7697787" cy="576263"/>
          </a:xfrm>
        </p:spPr>
        <p:txBody>
          <a:bodyPr/>
          <a:lstStyle/>
          <a:p>
            <a:r>
              <a:rPr lang="en-US" altLang="en-US" sz="3000"/>
              <a:t>Building Blocks – Hardware Assistance</a:t>
            </a:r>
          </a:p>
        </p:txBody>
      </p:sp>
      <p:sp>
        <p:nvSpPr>
          <p:cNvPr id="22531" name="Content Placeholder 2"/>
          <p:cNvSpPr>
            <a:spLocks noGrp="1"/>
          </p:cNvSpPr>
          <p:nvPr>
            <p:ph idx="1"/>
          </p:nvPr>
        </p:nvSpPr>
        <p:spPr>
          <a:xfrm>
            <a:off x="806450" y="1106488"/>
            <a:ext cx="7493000" cy="4530725"/>
          </a:xfrm>
        </p:spPr>
        <p:txBody>
          <a:bodyPr/>
          <a:lstStyle/>
          <a:p>
            <a:pPr>
              <a:buFont typeface="Wingdings" panose="05000000000000000000" pitchFamily="2" charset="2"/>
              <a:buChar char="q"/>
            </a:pPr>
            <a:r>
              <a:rPr lang="en-US" altLang="en-US" dirty="0"/>
              <a:t>All virtualization needs some HW support</a:t>
            </a:r>
          </a:p>
          <a:p>
            <a:pPr>
              <a:buFont typeface="Wingdings" panose="05000000000000000000" pitchFamily="2" charset="2"/>
              <a:buChar char="q"/>
            </a:pPr>
            <a:r>
              <a:rPr lang="en-US" altLang="en-US" dirty="0"/>
              <a:t>More support -&gt; more feature rich, stable, better performance of guests</a:t>
            </a:r>
          </a:p>
          <a:p>
            <a:pPr>
              <a:buFont typeface="Wingdings" panose="05000000000000000000" pitchFamily="2" charset="2"/>
              <a:buChar char="q"/>
            </a:pPr>
            <a:r>
              <a:rPr lang="en-US" altLang="en-US" dirty="0"/>
              <a:t>Intel added new </a:t>
            </a:r>
            <a:r>
              <a:rPr lang="en-US" altLang="en-US" b="1" dirty="0">
                <a:solidFill>
                  <a:srgbClr val="3366FF"/>
                </a:solidFill>
              </a:rPr>
              <a:t>VT-x</a:t>
            </a:r>
            <a:r>
              <a:rPr lang="en-US" altLang="en-US" dirty="0"/>
              <a:t> instructions in 2005 and AMD the </a:t>
            </a:r>
            <a:r>
              <a:rPr lang="en-US" altLang="en-US" b="1" dirty="0">
                <a:solidFill>
                  <a:srgbClr val="3366FF"/>
                </a:solidFill>
              </a:rPr>
              <a:t>AMD-V </a:t>
            </a:r>
            <a:r>
              <a:rPr lang="en-US" altLang="en-US" dirty="0"/>
              <a:t>instructions in 2006</a:t>
            </a:r>
          </a:p>
          <a:p>
            <a:pPr lvl="1">
              <a:buFont typeface="Wingdings" panose="05000000000000000000" pitchFamily="2" charset="2"/>
              <a:buChar char="q"/>
            </a:pPr>
            <a:r>
              <a:rPr lang="en-US" altLang="en-US" sz="1600" dirty="0"/>
              <a:t>Generally define more CPU modes – “guest” and “host”</a:t>
            </a:r>
          </a:p>
          <a:p>
            <a:pPr lvl="1">
              <a:buFont typeface="Wingdings" panose="05000000000000000000" pitchFamily="2" charset="2"/>
              <a:buChar char="q"/>
            </a:pPr>
            <a:r>
              <a:rPr lang="en-US" altLang="en-US" sz="1600" dirty="0"/>
              <a:t>VMM can enable host mode, define characteristics of each guest VM, switch to guest mode and guest(s) on CPU(s)</a:t>
            </a:r>
          </a:p>
          <a:p>
            <a:pPr lvl="1">
              <a:buFont typeface="Wingdings" panose="05000000000000000000" pitchFamily="2" charset="2"/>
              <a:buChar char="q"/>
            </a:pPr>
            <a:r>
              <a:rPr lang="en-US" altLang="en-US" sz="1600" dirty="0"/>
              <a:t>In guest mode, guest OS thinks it is running natively, sees devices (as defined by VMM for that guest) </a:t>
            </a:r>
          </a:p>
          <a:p>
            <a:pPr lvl="2">
              <a:buFont typeface="Wingdings" panose="05000000000000000000" pitchFamily="2" charset="2"/>
              <a:buChar char="q"/>
            </a:pPr>
            <a:r>
              <a:rPr lang="en-US" altLang="en-US" sz="1600" dirty="0"/>
              <a:t>Access to virtualized device, privileged instructions cause trap to VMM</a:t>
            </a:r>
          </a:p>
          <a:p>
            <a:pPr lvl="2">
              <a:buFont typeface="Wingdings" panose="05000000000000000000" pitchFamily="2" charset="2"/>
              <a:buChar char="q"/>
            </a:pPr>
            <a:r>
              <a:rPr lang="en-US" altLang="en-US" sz="1600" dirty="0"/>
              <a:t>CPU maintains VCPU, context switches it as needed</a:t>
            </a:r>
          </a:p>
          <a:p>
            <a:pPr lvl="1"/>
            <a:endParaRPr lang="en-US" altLang="en-US" dirty="0"/>
          </a:p>
          <a:p>
            <a:pPr lvl="2"/>
            <a:endParaRPr lang="en-US" altLang="en-US" dirty="0"/>
          </a:p>
          <a:p>
            <a:pPr>
              <a:buFont typeface="Monotype Sorts" pitchFamily="-84" charset="2"/>
              <a:buNone/>
            </a:pPr>
            <a:endParaRPr lang="en-US" altLang="en-US" dirty="0">
              <a:latin typeface="Courier New" panose="02070309020205020404" pitchFamily="49" charset="0"/>
              <a:cs typeface="Courier New" panose="02070309020205020404" pitchFamily="49" charset="0"/>
            </a:endParaRPr>
          </a:p>
        </p:txBody>
      </p:sp>
      <p:sp>
        <p:nvSpPr>
          <p:cNvPr id="2" name="AutoShape 2" descr="Image result for partnershi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Image result for partnershi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partnership"/>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4186" y="5099034"/>
            <a:ext cx="3095625" cy="147637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150813"/>
            <a:ext cx="8229600" cy="576262"/>
          </a:xfrm>
        </p:spPr>
        <p:txBody>
          <a:bodyPr/>
          <a:lstStyle/>
          <a:p>
            <a:r>
              <a:rPr lang="en-US" altLang="en-US"/>
              <a:t>Nested Page Tables</a:t>
            </a:r>
          </a:p>
        </p:txBody>
      </p:sp>
      <p:pic>
        <p:nvPicPr>
          <p:cNvPr id="23555" name="Content Placeholder 3" descr="16_04.pdf"/>
          <p:cNvPicPr>
            <a:picLocks noGrp="1" noChangeAspect="1"/>
          </p:cNvPicPr>
          <p:nvPr>
            <p:ph idx="1"/>
          </p:nvPr>
        </p:nvPicPr>
        <p:blipFill>
          <a:blip r:embed="rId2">
            <a:extLst>
              <a:ext uri="{28A0092B-C50C-407E-A947-70E740481C1C}">
                <a14:useLocalDpi xmlns:a14="http://schemas.microsoft.com/office/drawing/2010/main" val="0"/>
              </a:ext>
            </a:extLst>
          </a:blip>
          <a:srcRect l="-65543" r="-65543"/>
          <a:stretch>
            <a:fillRect/>
          </a:stretch>
        </p:blipFill>
        <p:spPr>
          <a:xfrm>
            <a:off x="1012825" y="1050925"/>
            <a:ext cx="7778750" cy="5181600"/>
          </a:xfr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Title 1"/>
          <p:cNvSpPr>
            <a:spLocks noGrp="1"/>
          </p:cNvSpPr>
          <p:nvPr>
            <p:ph type="title"/>
          </p:nvPr>
        </p:nvSpPr>
        <p:spPr>
          <a:xfrm>
            <a:off x="1101725" y="115888"/>
            <a:ext cx="8229600" cy="576262"/>
          </a:xfrm>
        </p:spPr>
        <p:txBody>
          <a:bodyPr/>
          <a:lstStyle/>
          <a:p>
            <a:r>
              <a:rPr lang="en-US" altLang="en-US" sz="2400"/>
              <a:t>Types of Virtual Machines and Implementations</a:t>
            </a:r>
          </a:p>
        </p:txBody>
      </p:sp>
      <p:sp>
        <p:nvSpPr>
          <p:cNvPr id="40962" name="Content Placeholder 2"/>
          <p:cNvSpPr>
            <a:spLocks noGrp="1"/>
          </p:cNvSpPr>
          <p:nvPr>
            <p:ph idx="1"/>
          </p:nvPr>
        </p:nvSpPr>
        <p:spPr>
          <a:xfrm>
            <a:off x="849313" y="1120775"/>
            <a:ext cx="7721600" cy="4530725"/>
          </a:xfrm>
        </p:spPr>
        <p:txBody>
          <a:bodyPr/>
          <a:lstStyle/>
          <a:p>
            <a:pPr>
              <a:buFont typeface="Wingdings" panose="05000000000000000000" pitchFamily="2" charset="2"/>
              <a:buChar char="q"/>
              <a:defRPr/>
            </a:pPr>
            <a:r>
              <a:rPr lang="en-US" dirty="0">
                <a:ea typeface="ＭＳ Ｐゴシック" charset="0"/>
              </a:rPr>
              <a:t>Many variations as well as HW details</a:t>
            </a:r>
          </a:p>
          <a:p>
            <a:pPr lvl="1">
              <a:buFont typeface="Wingdings" panose="05000000000000000000" pitchFamily="2" charset="2"/>
              <a:buChar char="q"/>
              <a:defRPr/>
            </a:pPr>
            <a:r>
              <a:rPr lang="en-US" dirty="0">
                <a:ea typeface="ＭＳ Ｐゴシック" charset="0"/>
              </a:rPr>
              <a:t>Assume VMMs take advantage of HW features</a:t>
            </a:r>
          </a:p>
          <a:p>
            <a:pPr lvl="2">
              <a:buFont typeface="Wingdings" panose="05000000000000000000" pitchFamily="2" charset="2"/>
              <a:buChar char="q"/>
              <a:defRPr/>
            </a:pPr>
            <a:r>
              <a:rPr lang="en-US" dirty="0">
                <a:ea typeface="ＭＳ Ｐゴシック" charset="0"/>
              </a:rPr>
              <a:t>HW features can simplify implementation, improve performance</a:t>
            </a:r>
          </a:p>
          <a:p>
            <a:pPr>
              <a:buFont typeface="Wingdings" panose="05000000000000000000" pitchFamily="2" charset="2"/>
              <a:buChar char="q"/>
              <a:defRPr/>
            </a:pPr>
            <a:r>
              <a:rPr lang="en-US" dirty="0">
                <a:ea typeface="ＭＳ Ｐゴシック" charset="0"/>
              </a:rPr>
              <a:t>Whatever the type, a VM has a lifecycle</a:t>
            </a:r>
          </a:p>
          <a:p>
            <a:pPr lvl="1">
              <a:buFont typeface="Wingdings" panose="05000000000000000000" pitchFamily="2" charset="2"/>
              <a:buChar char="q"/>
              <a:defRPr/>
            </a:pPr>
            <a:r>
              <a:rPr lang="en-US" dirty="0">
                <a:ea typeface="ＭＳ Ｐゴシック" charset="0"/>
              </a:rPr>
              <a:t>Created by VMM</a:t>
            </a:r>
          </a:p>
          <a:p>
            <a:pPr lvl="1">
              <a:buFont typeface="Wingdings" panose="05000000000000000000" pitchFamily="2" charset="2"/>
              <a:buChar char="q"/>
              <a:defRPr/>
            </a:pPr>
            <a:r>
              <a:rPr lang="en-US" dirty="0">
                <a:ea typeface="ＭＳ Ｐゴシック" charset="0"/>
              </a:rPr>
              <a:t>Resources assigned to it (number of cores, amount of memory, networking details, storage details)</a:t>
            </a:r>
          </a:p>
          <a:p>
            <a:pPr lvl="1">
              <a:buFont typeface="Wingdings" panose="05000000000000000000" pitchFamily="2" charset="2"/>
              <a:buChar char="q"/>
              <a:defRPr/>
            </a:pPr>
            <a:r>
              <a:rPr lang="en-US" dirty="0">
                <a:ea typeface="ＭＳ Ｐゴシック" charset="0"/>
              </a:rPr>
              <a:t>In type 0 hypervisor, resources usually dedicated</a:t>
            </a:r>
          </a:p>
          <a:p>
            <a:pPr lvl="1">
              <a:buFont typeface="Wingdings" panose="05000000000000000000" pitchFamily="2" charset="2"/>
              <a:buChar char="q"/>
              <a:defRPr/>
            </a:pPr>
            <a:r>
              <a:rPr lang="en-US" dirty="0">
                <a:ea typeface="ＭＳ Ｐゴシック" charset="0"/>
              </a:rPr>
              <a:t>Other types dedicate or share resources, or a mix</a:t>
            </a:r>
          </a:p>
          <a:p>
            <a:pPr lvl="1">
              <a:buFont typeface="Wingdings" panose="05000000000000000000" pitchFamily="2" charset="2"/>
              <a:buChar char="q"/>
              <a:defRPr/>
            </a:pPr>
            <a:r>
              <a:rPr lang="en-US" dirty="0">
                <a:ea typeface="ＭＳ Ｐゴシック" charset="0"/>
              </a:rPr>
              <a:t>When no longer needed, VM can be deleted, freeing resources</a:t>
            </a:r>
          </a:p>
          <a:p>
            <a:pPr>
              <a:buFont typeface="Wingdings" panose="05000000000000000000" pitchFamily="2" charset="2"/>
              <a:buChar char="q"/>
              <a:defRPr/>
            </a:pPr>
            <a:r>
              <a:rPr lang="en-US" dirty="0">
                <a:ea typeface="ＭＳ Ｐゴシック" charset="0"/>
              </a:rPr>
              <a:t>Steps simpler, faster than with a physical machine install</a:t>
            </a:r>
          </a:p>
          <a:p>
            <a:pPr lvl="1">
              <a:buFont typeface="Wingdings" panose="05000000000000000000" pitchFamily="2" charset="2"/>
              <a:buChar char="q"/>
              <a:defRPr/>
            </a:pPr>
            <a:r>
              <a:rPr lang="en-US" dirty="0">
                <a:ea typeface="ＭＳ Ｐゴシック" charset="0"/>
              </a:rPr>
              <a:t>Can lead to </a:t>
            </a:r>
            <a:r>
              <a:rPr lang="en-US" b="1" dirty="0">
                <a:solidFill>
                  <a:srgbClr val="3366FF"/>
                </a:solidFill>
                <a:ea typeface="ＭＳ Ｐゴシック" charset="0"/>
              </a:rPr>
              <a:t>virtual machine sprawl </a:t>
            </a:r>
            <a:r>
              <a:rPr lang="en-US" dirty="0">
                <a:ea typeface="ＭＳ Ｐゴシック" charset="0"/>
              </a:rPr>
              <a:t>with lots of VMs, history and state difficult to track</a:t>
            </a:r>
          </a:p>
          <a:p>
            <a:pPr lvl="1">
              <a:buFont typeface="Monotype Sorts" charset="0"/>
              <a:buChar char="l"/>
              <a:defRPr/>
            </a:pPr>
            <a:endParaRPr lang="en-US" dirty="0">
              <a:ea typeface="ＭＳ Ｐゴシック" charset="0"/>
            </a:endParaRPr>
          </a:p>
          <a:p>
            <a:pPr lvl="2">
              <a:buFont typeface="Webdings" charset="0"/>
              <a:buChar char="4"/>
              <a:defRPr/>
            </a:pPr>
            <a:endParaRPr lang="en-US" dirty="0">
              <a:ea typeface="ＭＳ Ｐゴシック" charset="0"/>
            </a:endParaRPr>
          </a:p>
          <a:p>
            <a:pPr marL="0" indent="0">
              <a:buFont typeface="Monotype Sorts" charset="0"/>
              <a:buNone/>
              <a:defRPr/>
            </a:pPr>
            <a:endParaRPr lang="en-US" dirty="0">
              <a:latin typeface="Courier New"/>
              <a:ea typeface="ＭＳ Ｐゴシック" charset="0"/>
              <a:cs typeface="Courier New"/>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595313" y="193675"/>
            <a:ext cx="8229600" cy="576263"/>
          </a:xfrm>
        </p:spPr>
        <p:txBody>
          <a:bodyPr/>
          <a:lstStyle/>
          <a:p>
            <a:r>
              <a:rPr lang="en-US" altLang="en-US" sz="2800"/>
              <a:t>Types of VMs – Type 0 Hypervisor</a:t>
            </a:r>
          </a:p>
        </p:txBody>
      </p:sp>
      <p:sp>
        <p:nvSpPr>
          <p:cNvPr id="25603" name="Content Placeholder 2"/>
          <p:cNvSpPr>
            <a:spLocks noGrp="1"/>
          </p:cNvSpPr>
          <p:nvPr>
            <p:ph idx="1"/>
          </p:nvPr>
        </p:nvSpPr>
        <p:spPr>
          <a:xfrm>
            <a:off x="806450" y="1120775"/>
            <a:ext cx="8127688" cy="4530725"/>
          </a:xfrm>
        </p:spPr>
        <p:txBody>
          <a:bodyPr/>
          <a:lstStyle/>
          <a:p>
            <a:pPr>
              <a:buFont typeface="Wingdings" panose="05000000000000000000" pitchFamily="2" charset="2"/>
              <a:buChar char="q"/>
            </a:pPr>
            <a:r>
              <a:rPr lang="en-US" altLang="en-US" dirty="0"/>
              <a:t>Old idea, under many names by HW manufacturers</a:t>
            </a:r>
          </a:p>
          <a:p>
            <a:pPr lvl="1">
              <a:buFont typeface="Wingdings" panose="05000000000000000000" pitchFamily="2" charset="2"/>
              <a:buChar char="q"/>
            </a:pPr>
            <a:r>
              <a:rPr lang="en-US" altLang="en-US" dirty="0"/>
              <a:t>“partitions”, “domains”</a:t>
            </a:r>
          </a:p>
          <a:p>
            <a:pPr lvl="1">
              <a:buFont typeface="Wingdings" panose="05000000000000000000" pitchFamily="2" charset="2"/>
              <a:buChar char="q"/>
            </a:pPr>
            <a:r>
              <a:rPr lang="en-US" altLang="en-US" dirty="0"/>
              <a:t>A HW feature implemented by firmware</a:t>
            </a:r>
          </a:p>
          <a:p>
            <a:pPr lvl="1">
              <a:buFont typeface="Wingdings" panose="05000000000000000000" pitchFamily="2" charset="2"/>
              <a:buChar char="q"/>
            </a:pPr>
            <a:r>
              <a:rPr lang="en-US" altLang="en-US" dirty="0"/>
              <a:t>OS need to nothing special, VMM is in firmware that loads at boot time</a:t>
            </a:r>
          </a:p>
          <a:p>
            <a:pPr lvl="1">
              <a:buFont typeface="Wingdings" panose="05000000000000000000" pitchFamily="2" charset="2"/>
              <a:buChar char="q"/>
            </a:pPr>
            <a:r>
              <a:rPr lang="en-US" altLang="en-US" dirty="0"/>
              <a:t>Smaller feature set than other types</a:t>
            </a:r>
          </a:p>
          <a:p>
            <a:pPr lvl="1">
              <a:buFont typeface="Wingdings" panose="05000000000000000000" pitchFamily="2" charset="2"/>
              <a:buChar char="q"/>
            </a:pPr>
            <a:r>
              <a:rPr lang="en-US" altLang="en-US" dirty="0"/>
              <a:t>Each guest has dedicated HW</a:t>
            </a:r>
          </a:p>
          <a:p>
            <a:pPr>
              <a:buFont typeface="Wingdings" panose="05000000000000000000" pitchFamily="2" charset="2"/>
              <a:buChar char="q"/>
            </a:pPr>
            <a:r>
              <a:rPr lang="en-US" altLang="en-US" dirty="0"/>
              <a:t>I/O a challenge </a:t>
            </a:r>
            <a:r>
              <a:rPr lang="en-US" altLang="en-US" dirty="0" smtClean="0"/>
              <a:t>- difficult </a:t>
            </a:r>
            <a:r>
              <a:rPr lang="en-US" altLang="en-US" dirty="0"/>
              <a:t>to have enough devices, controllers to dedicate to each guest</a:t>
            </a:r>
          </a:p>
          <a:p>
            <a:pPr>
              <a:buFont typeface="Wingdings" panose="05000000000000000000" pitchFamily="2" charset="2"/>
              <a:buChar char="q"/>
            </a:pPr>
            <a:r>
              <a:rPr lang="en-US" altLang="en-US" dirty="0"/>
              <a:t>Sometimes VMM implements a </a:t>
            </a:r>
            <a:r>
              <a:rPr lang="en-US" altLang="en-US" b="1" dirty="0">
                <a:solidFill>
                  <a:srgbClr val="3366FF"/>
                </a:solidFill>
              </a:rPr>
              <a:t>control partition </a:t>
            </a:r>
            <a:r>
              <a:rPr lang="en-US" altLang="en-US" dirty="0"/>
              <a:t>running daemons that other guests communicate with for shared I/O</a:t>
            </a:r>
          </a:p>
          <a:p>
            <a:pPr>
              <a:buFont typeface="Wingdings" panose="05000000000000000000" pitchFamily="2" charset="2"/>
              <a:buChar char="q"/>
            </a:pPr>
            <a:r>
              <a:rPr lang="en-US" altLang="en-US" dirty="0">
                <a:solidFill>
                  <a:srgbClr val="FF0000"/>
                </a:solidFill>
              </a:rPr>
              <a:t>Can provide virtualization-within-virtualization (guest itself can be a VMM with guests (see next slide)</a:t>
            </a:r>
          </a:p>
          <a:p>
            <a:pPr lvl="1">
              <a:buFont typeface="Wingdings" panose="05000000000000000000" pitchFamily="2" charset="2"/>
              <a:buChar char="q"/>
            </a:pPr>
            <a:r>
              <a:rPr lang="en-US" altLang="en-US" dirty="0"/>
              <a:t>Other types have difficulty doing </a:t>
            </a:r>
            <a:r>
              <a:rPr lang="en-US" altLang="en-US" dirty="0" smtClean="0"/>
              <a:t>this……</a:t>
            </a:r>
            <a:endParaRPr lang="en-US" altLang="en-US" dirty="0"/>
          </a:p>
          <a:p>
            <a:pPr lvl="1"/>
            <a:endParaRPr lang="en-US" altLang="en-US" dirty="0"/>
          </a:p>
          <a:p>
            <a:pPr lvl="2"/>
            <a:endParaRPr lang="en-US" altLang="en-US" dirty="0"/>
          </a:p>
          <a:p>
            <a:pPr>
              <a:buFont typeface="Monotype Sorts" pitchFamily="-84" charset="2"/>
              <a:buNone/>
            </a:pPr>
            <a:endParaRPr lang="en-US" altLang="en-US" dirty="0">
              <a:latin typeface="Courier New" panose="02070309020205020404" pitchFamily="49" charset="0"/>
              <a:cs typeface="Courier New" panose="02070309020205020404" pitchFamily="49" charset="0"/>
            </a:endParaRPr>
          </a:p>
        </p:txBody>
      </p:sp>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backgroundRemoval t="1724" b="98707" l="9217" r="89862"/>
                    </a14:imgEffect>
                  </a14:imgLayer>
                </a14:imgProps>
              </a:ext>
              <a:ext uri="{28A0092B-C50C-407E-A947-70E740481C1C}">
                <a14:useLocalDpi xmlns:a14="http://schemas.microsoft.com/office/drawing/2010/main" val="0"/>
              </a:ext>
            </a:extLst>
          </a:blip>
          <a:stretch>
            <a:fillRect/>
          </a:stretch>
        </p:blipFill>
        <p:spPr>
          <a:xfrm>
            <a:off x="7439214" y="780130"/>
            <a:ext cx="1351701" cy="1445137"/>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123825"/>
            <a:ext cx="8229600" cy="576263"/>
          </a:xfrm>
        </p:spPr>
        <p:txBody>
          <a:bodyPr/>
          <a:lstStyle/>
          <a:p>
            <a:r>
              <a:rPr lang="en-US" altLang="en-US" sz="2800"/>
              <a:t>Type 0 Hypervisor</a:t>
            </a:r>
          </a:p>
        </p:txBody>
      </p:sp>
      <p:pic>
        <p:nvPicPr>
          <p:cNvPr id="26627" name="Content Placeholder 3" descr="16_05.pdf"/>
          <p:cNvPicPr>
            <a:picLocks noGrp="1" noChangeAspect="1"/>
          </p:cNvPicPr>
          <p:nvPr>
            <p:ph idx="1"/>
          </p:nvPr>
        </p:nvPicPr>
        <p:blipFill>
          <a:blip r:embed="rId2">
            <a:extLst>
              <a:ext uri="{28A0092B-C50C-407E-A947-70E740481C1C}">
                <a14:useLocalDpi xmlns:a14="http://schemas.microsoft.com/office/drawing/2010/main" val="0"/>
              </a:ext>
            </a:extLst>
          </a:blip>
          <a:srcRect t="-10861" b="-10861"/>
          <a:stretch>
            <a:fillRect/>
          </a:stretch>
        </p:blipFill>
        <p:spPr>
          <a:xfrm>
            <a:off x="1855788" y="1139825"/>
            <a:ext cx="5916612" cy="3257550"/>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552450" y="136525"/>
            <a:ext cx="8229600" cy="576263"/>
          </a:xfrm>
        </p:spPr>
        <p:txBody>
          <a:bodyPr/>
          <a:lstStyle/>
          <a:p>
            <a:r>
              <a:rPr lang="en-US" altLang="en-US" sz="2800"/>
              <a:t>Types of VMs – Type 1 Hypervisor</a:t>
            </a:r>
          </a:p>
        </p:txBody>
      </p:sp>
      <p:sp>
        <p:nvSpPr>
          <p:cNvPr id="27651" name="Content Placeholder 2"/>
          <p:cNvSpPr>
            <a:spLocks noGrp="1"/>
          </p:cNvSpPr>
          <p:nvPr>
            <p:ph idx="1"/>
          </p:nvPr>
        </p:nvSpPr>
        <p:spPr>
          <a:xfrm>
            <a:off x="849313" y="1050925"/>
            <a:ext cx="7450137" cy="5026025"/>
          </a:xfrm>
        </p:spPr>
        <p:txBody>
          <a:bodyPr/>
          <a:lstStyle/>
          <a:p>
            <a:pPr>
              <a:buFont typeface="Wingdings" panose="05000000000000000000" pitchFamily="2" charset="2"/>
              <a:buChar char="q"/>
            </a:pPr>
            <a:r>
              <a:rPr lang="en-US" altLang="en-US" sz="1600" dirty="0"/>
              <a:t>Commonly found in company datacenters</a:t>
            </a:r>
          </a:p>
          <a:p>
            <a:pPr lvl="1">
              <a:buFont typeface="Wingdings" panose="05000000000000000000" pitchFamily="2" charset="2"/>
              <a:buChar char="q"/>
            </a:pPr>
            <a:r>
              <a:rPr lang="en-US" altLang="en-US" sz="1600" dirty="0"/>
              <a:t>In a sense becoming “datacenter operating systems”</a:t>
            </a:r>
          </a:p>
          <a:p>
            <a:pPr lvl="2">
              <a:buFont typeface="Wingdings" panose="05000000000000000000" pitchFamily="2" charset="2"/>
              <a:buChar char="q"/>
            </a:pPr>
            <a:r>
              <a:rPr lang="en-US" altLang="en-US" sz="1600" dirty="0"/>
              <a:t>Datacenter managers control and manage OSs in new, sophisticated ways by controlling the Type 1 hypervisor</a:t>
            </a:r>
          </a:p>
          <a:p>
            <a:pPr lvl="2">
              <a:buFont typeface="Wingdings" panose="05000000000000000000" pitchFamily="2" charset="2"/>
              <a:buChar char="q"/>
            </a:pPr>
            <a:r>
              <a:rPr lang="en-US" altLang="en-US" sz="1600" dirty="0"/>
              <a:t>Consolidation of multiple OSs and apps onto less HW</a:t>
            </a:r>
          </a:p>
          <a:p>
            <a:pPr lvl="2">
              <a:buFont typeface="Wingdings" panose="05000000000000000000" pitchFamily="2" charset="2"/>
              <a:buChar char="q"/>
            </a:pPr>
            <a:r>
              <a:rPr lang="en-US" altLang="en-US" sz="1600" dirty="0"/>
              <a:t>Move guests between systems to balance performance</a:t>
            </a:r>
          </a:p>
          <a:p>
            <a:pPr lvl="2">
              <a:buFont typeface="Wingdings" panose="05000000000000000000" pitchFamily="2" charset="2"/>
              <a:buChar char="q"/>
            </a:pPr>
            <a:r>
              <a:rPr lang="en-US" altLang="en-US" sz="1600" dirty="0"/>
              <a:t>Snapshots and cloning</a:t>
            </a:r>
          </a:p>
          <a:p>
            <a:pPr>
              <a:buFont typeface="Wingdings" panose="05000000000000000000" pitchFamily="2" charset="2"/>
              <a:buChar char="q"/>
            </a:pPr>
            <a:r>
              <a:rPr lang="en-US" altLang="en-US" sz="1600" dirty="0"/>
              <a:t>Special purpose operating systems that run natively on HW</a:t>
            </a:r>
          </a:p>
          <a:p>
            <a:pPr lvl="1">
              <a:buFont typeface="Wingdings" panose="05000000000000000000" pitchFamily="2" charset="2"/>
              <a:buChar char="q"/>
            </a:pPr>
            <a:r>
              <a:rPr lang="en-US" altLang="en-US" sz="1600" dirty="0"/>
              <a:t>Rather than providing system call interface, create run and manage guest OSs</a:t>
            </a:r>
          </a:p>
          <a:p>
            <a:pPr lvl="1">
              <a:buFont typeface="Wingdings" panose="05000000000000000000" pitchFamily="2" charset="2"/>
              <a:buChar char="q"/>
            </a:pPr>
            <a:r>
              <a:rPr lang="en-US" altLang="en-US" sz="1600" dirty="0"/>
              <a:t>Can run on Type 0 hypervisors but not on other Type 1s</a:t>
            </a:r>
          </a:p>
          <a:p>
            <a:pPr lvl="1">
              <a:buFont typeface="Wingdings" panose="05000000000000000000" pitchFamily="2" charset="2"/>
              <a:buChar char="q"/>
            </a:pPr>
            <a:r>
              <a:rPr lang="en-US" altLang="en-US" sz="1600" dirty="0"/>
              <a:t>Run in kernel </a:t>
            </a:r>
            <a:r>
              <a:rPr lang="en-US" altLang="en-US" sz="1600" dirty="0" smtClean="0"/>
              <a:t>mode</a:t>
            </a:r>
            <a:endParaRPr lang="en-US" altLang="en-US" sz="1600" dirty="0"/>
          </a:p>
          <a:p>
            <a:pPr lvl="1">
              <a:buFont typeface="Wingdings" panose="05000000000000000000" pitchFamily="2" charset="2"/>
              <a:buChar char="q"/>
            </a:pPr>
            <a:r>
              <a:rPr lang="en-US" altLang="en-US" sz="1600" dirty="0"/>
              <a:t>Guests generally don’t know they are running in a VM</a:t>
            </a:r>
          </a:p>
          <a:p>
            <a:pPr lvl="1">
              <a:buFont typeface="Wingdings" panose="05000000000000000000" pitchFamily="2" charset="2"/>
              <a:buChar char="q"/>
            </a:pPr>
            <a:r>
              <a:rPr lang="en-US" altLang="en-US" sz="1600" dirty="0"/>
              <a:t>Implement device drivers for host HW because no other component can</a:t>
            </a:r>
          </a:p>
          <a:p>
            <a:pPr lvl="1">
              <a:buFont typeface="Wingdings" panose="05000000000000000000" pitchFamily="2" charset="2"/>
              <a:buChar char="q"/>
            </a:pPr>
            <a:r>
              <a:rPr lang="en-US" altLang="en-US" sz="1600" dirty="0"/>
              <a:t>Also provide other traditional OS services like CPU and memory management</a:t>
            </a:r>
          </a:p>
          <a:p>
            <a:pPr lvl="2"/>
            <a:endParaRPr lang="en-US" altLang="en-US" sz="1600" dirty="0"/>
          </a:p>
          <a:p>
            <a:pPr>
              <a:buFont typeface="Monotype Sorts" pitchFamily="-84" charset="2"/>
              <a:buNone/>
            </a:pPr>
            <a:endParaRPr lang="en-US" altLang="en-US" sz="1600" dirty="0">
              <a:latin typeface="Courier New" panose="02070309020205020404" pitchFamily="49" charset="0"/>
              <a:cs typeface="Courier New" panose="02070309020205020404" pitchFamily="49" charset="0"/>
            </a:endParaRPr>
          </a:p>
        </p:txBody>
      </p:sp>
      <p:sp>
        <p:nvSpPr>
          <p:cNvPr id="2" name="AutoShape 2" descr="Image result for 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backgroundRemoval t="4297" b="94922" l="10000" r="90000"/>
                    </a14:imgEffect>
                  </a14:imgLayer>
                </a14:imgProps>
              </a:ext>
              <a:ext uri="{28A0092B-C50C-407E-A947-70E740481C1C}">
                <a14:useLocalDpi xmlns:a14="http://schemas.microsoft.com/office/drawing/2010/main" val="0"/>
              </a:ext>
            </a:extLst>
          </a:blip>
          <a:stretch>
            <a:fillRect/>
          </a:stretch>
        </p:blipFill>
        <p:spPr>
          <a:xfrm>
            <a:off x="6911064" y="992122"/>
            <a:ext cx="2133349" cy="237451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123950" y="136525"/>
            <a:ext cx="7727950" cy="576263"/>
          </a:xfrm>
        </p:spPr>
        <p:txBody>
          <a:bodyPr/>
          <a:lstStyle/>
          <a:p>
            <a:r>
              <a:rPr lang="en-US" altLang="en-US" sz="2800"/>
              <a:t>Types of VMs – Type 1 Hypervisor (cont.)</a:t>
            </a:r>
          </a:p>
        </p:txBody>
      </p:sp>
      <p:sp>
        <p:nvSpPr>
          <p:cNvPr id="40962" name="Content Placeholder 2"/>
          <p:cNvSpPr>
            <a:spLocks noGrp="1"/>
          </p:cNvSpPr>
          <p:nvPr>
            <p:ph idx="1"/>
          </p:nvPr>
        </p:nvSpPr>
        <p:spPr>
          <a:xfrm>
            <a:off x="904875" y="1106488"/>
            <a:ext cx="7127875" cy="4530725"/>
          </a:xfrm>
        </p:spPr>
        <p:txBody>
          <a:bodyPr/>
          <a:lstStyle/>
          <a:p>
            <a:pPr>
              <a:buFont typeface="Wingdings" panose="05000000000000000000" pitchFamily="2" charset="2"/>
              <a:buChar char="q"/>
              <a:defRPr/>
            </a:pPr>
            <a:r>
              <a:rPr lang="en-US" dirty="0">
                <a:ea typeface="ＭＳ Ｐゴシック" charset="0"/>
              </a:rPr>
              <a:t>Another variation is a general purpose OS that also provides VMM functionality</a:t>
            </a:r>
          </a:p>
          <a:p>
            <a:pPr lvl="1">
              <a:buFont typeface="Wingdings" panose="05000000000000000000" pitchFamily="2" charset="2"/>
              <a:buChar char="q"/>
              <a:defRPr/>
            </a:pPr>
            <a:r>
              <a:rPr lang="en-US" dirty="0" err="1">
                <a:ea typeface="ＭＳ Ｐゴシック" charset="0"/>
              </a:rPr>
              <a:t>RedHat</a:t>
            </a:r>
            <a:r>
              <a:rPr lang="en-US" dirty="0">
                <a:ea typeface="ＭＳ Ｐゴシック" charset="0"/>
              </a:rPr>
              <a:t> Enterprise Linux with KVM, Windows with Hyper-V, Oracle Solaris</a:t>
            </a:r>
          </a:p>
          <a:p>
            <a:pPr lvl="1">
              <a:buFont typeface="Wingdings" panose="05000000000000000000" pitchFamily="2" charset="2"/>
              <a:buChar char="q"/>
              <a:defRPr/>
            </a:pPr>
            <a:r>
              <a:rPr lang="en-US" dirty="0">
                <a:ea typeface="ＭＳ Ｐゴシック" charset="0"/>
              </a:rPr>
              <a:t>Perform normal duties as well as VMM duties</a:t>
            </a:r>
          </a:p>
          <a:p>
            <a:pPr lvl="1">
              <a:buFont typeface="Wingdings" panose="05000000000000000000" pitchFamily="2" charset="2"/>
              <a:buChar char="q"/>
              <a:defRPr/>
            </a:pPr>
            <a:r>
              <a:rPr lang="en-US" dirty="0">
                <a:ea typeface="ＭＳ Ｐゴシック" charset="0"/>
              </a:rPr>
              <a:t>Typically less feature rich than dedicated Type 1 hypervisors</a:t>
            </a:r>
          </a:p>
          <a:p>
            <a:pPr>
              <a:buFont typeface="Wingdings" panose="05000000000000000000" pitchFamily="2" charset="2"/>
              <a:buChar char="q"/>
              <a:defRPr/>
            </a:pPr>
            <a:r>
              <a:rPr lang="en-US" dirty="0">
                <a:ea typeface="ＭＳ Ｐゴシック" charset="0"/>
              </a:rPr>
              <a:t>In many ways, treat guests OSs as just another process</a:t>
            </a:r>
          </a:p>
          <a:p>
            <a:pPr lvl="1">
              <a:buFont typeface="Wingdings" panose="05000000000000000000" pitchFamily="2" charset="2"/>
              <a:buChar char="q"/>
              <a:defRPr/>
            </a:pPr>
            <a:r>
              <a:rPr lang="en-US" dirty="0">
                <a:ea typeface="ＭＳ Ｐゴシック" charset="0"/>
              </a:rPr>
              <a:t>Albeit with special handling when guest tries to execute special instructions</a:t>
            </a:r>
          </a:p>
          <a:p>
            <a:pPr lvl="2">
              <a:buFont typeface="Webdings" charset="0"/>
              <a:buChar char="4"/>
              <a:defRPr/>
            </a:pPr>
            <a:endParaRPr lang="en-US" sz="1600" dirty="0">
              <a:ea typeface="ＭＳ Ｐゴシック" charset="0"/>
            </a:endParaRPr>
          </a:p>
          <a:p>
            <a:pPr marL="0" indent="0">
              <a:buFont typeface="Monotype Sorts" charset="0"/>
              <a:buNone/>
              <a:defRPr/>
            </a:pPr>
            <a:endParaRPr lang="en-US" sz="1600" dirty="0">
              <a:latin typeface="Courier New"/>
              <a:ea typeface="ＭＳ Ｐゴシック" charset="0"/>
              <a:cs typeface="Courier New"/>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ackgroundRemoval t="4297" b="94922" l="10000" r="90000"/>
                    </a14:imgEffect>
                  </a14:imgLayer>
                </a14:imgProps>
              </a:ext>
              <a:ext uri="{28A0092B-C50C-407E-A947-70E740481C1C}">
                <a14:useLocalDpi xmlns:a14="http://schemas.microsoft.com/office/drawing/2010/main" val="0"/>
              </a:ext>
            </a:extLst>
          </a:blip>
          <a:stretch>
            <a:fillRect/>
          </a:stretch>
        </p:blipFill>
        <p:spPr>
          <a:xfrm>
            <a:off x="5498723" y="3979765"/>
            <a:ext cx="2133349" cy="237451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847725" y="123825"/>
            <a:ext cx="8229600" cy="576263"/>
          </a:xfrm>
        </p:spPr>
        <p:txBody>
          <a:bodyPr/>
          <a:lstStyle/>
          <a:p>
            <a:r>
              <a:rPr lang="en-US" altLang="en-US" sz="2800"/>
              <a:t>Types of VMs – Type 2 Hypervisor</a:t>
            </a:r>
          </a:p>
        </p:txBody>
      </p:sp>
      <p:sp>
        <p:nvSpPr>
          <p:cNvPr id="29699" name="Content Placeholder 2"/>
          <p:cNvSpPr>
            <a:spLocks noGrp="1"/>
          </p:cNvSpPr>
          <p:nvPr>
            <p:ph idx="1"/>
          </p:nvPr>
        </p:nvSpPr>
        <p:spPr>
          <a:xfrm>
            <a:off x="862013" y="1120775"/>
            <a:ext cx="7113587" cy="4530725"/>
          </a:xfrm>
        </p:spPr>
        <p:txBody>
          <a:bodyPr/>
          <a:lstStyle/>
          <a:p>
            <a:pPr>
              <a:buFont typeface="Wingdings" panose="05000000000000000000" pitchFamily="2" charset="2"/>
              <a:buChar char="q"/>
            </a:pPr>
            <a:r>
              <a:rPr lang="en-US" altLang="en-US" dirty="0"/>
              <a:t>Less interesting from an OS perspective </a:t>
            </a:r>
          </a:p>
          <a:p>
            <a:pPr lvl="1">
              <a:buFont typeface="Wingdings" panose="05000000000000000000" pitchFamily="2" charset="2"/>
              <a:buChar char="q"/>
            </a:pPr>
            <a:r>
              <a:rPr lang="en-US" altLang="en-US" dirty="0"/>
              <a:t>Very little OS involvement in virtualization</a:t>
            </a:r>
          </a:p>
          <a:p>
            <a:pPr lvl="1">
              <a:buFont typeface="Wingdings" panose="05000000000000000000" pitchFamily="2" charset="2"/>
              <a:buChar char="q"/>
            </a:pPr>
            <a:r>
              <a:rPr lang="en-US" altLang="en-US" dirty="0"/>
              <a:t>VMM is simply another process, run and managed by host</a:t>
            </a:r>
          </a:p>
          <a:p>
            <a:pPr lvl="2">
              <a:buFont typeface="Wingdings" panose="05000000000000000000" pitchFamily="2" charset="2"/>
              <a:buChar char="q"/>
            </a:pPr>
            <a:r>
              <a:rPr lang="en-US" altLang="en-US" dirty="0"/>
              <a:t>Even the host doesn’t know they are a VMM running guests</a:t>
            </a:r>
          </a:p>
          <a:p>
            <a:pPr lvl="1">
              <a:buFont typeface="Wingdings" panose="05000000000000000000" pitchFamily="2" charset="2"/>
              <a:buChar char="q"/>
            </a:pPr>
            <a:r>
              <a:rPr lang="en-US" altLang="en-US" dirty="0"/>
              <a:t>Tend to have poorer overall performance because can’t take advantage of some HW features</a:t>
            </a:r>
          </a:p>
          <a:p>
            <a:pPr lvl="1">
              <a:buFont typeface="Wingdings" panose="05000000000000000000" pitchFamily="2" charset="2"/>
              <a:buChar char="q"/>
            </a:pPr>
            <a:r>
              <a:rPr lang="en-US" altLang="en-US" dirty="0"/>
              <a:t>But also a benefit because require no changes to host OS and run on a variety of general purpose OSs</a:t>
            </a:r>
          </a:p>
          <a:p>
            <a:pPr lvl="2">
              <a:buFont typeface="Wingdings" panose="05000000000000000000" pitchFamily="2" charset="2"/>
              <a:buChar char="q"/>
            </a:pPr>
            <a:r>
              <a:rPr lang="en-US" altLang="en-US" dirty="0" smtClean="0"/>
              <a:t>User could </a:t>
            </a:r>
            <a:r>
              <a:rPr lang="en-US" altLang="en-US" dirty="0"/>
              <a:t>have Type 2 hypervisor on an Apple laptop, run multiple guests, all on standard host OS such as Windows, Linux, </a:t>
            </a:r>
            <a:r>
              <a:rPr lang="en-US" altLang="en-US" dirty="0" err="1"/>
              <a:t>MacOS</a:t>
            </a:r>
            <a:endParaRPr lang="en-US" altLang="en-US" dirty="0"/>
          </a:p>
          <a:p>
            <a:pPr lvl="1"/>
            <a:endParaRPr lang="en-US" altLang="en-US" dirty="0"/>
          </a:p>
          <a:p>
            <a:pPr lvl="2"/>
            <a:endParaRPr lang="en-US" altLang="en-US" dirty="0"/>
          </a:p>
          <a:p>
            <a:pPr>
              <a:buFont typeface="Monotype Sorts" pitchFamily="-84" charset="2"/>
              <a:buNone/>
            </a:pPr>
            <a:endParaRPr lang="en-US" altLang="en-US" dirty="0">
              <a:latin typeface="Courier New" panose="02070309020205020404" pitchFamily="49" charset="0"/>
              <a:cs typeface="Courier New" panose="02070309020205020404" pitchFamily="49" charset="0"/>
            </a:endParaRPr>
          </a:p>
        </p:txBody>
      </p:sp>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backgroundRemoval t="4000" b="96000" l="9778" r="89778"/>
                    </a14:imgEffect>
                  </a14:imgLayer>
                </a14:imgProps>
              </a:ext>
              <a:ext uri="{28A0092B-C50C-407E-A947-70E740481C1C}">
                <a14:useLocalDpi xmlns:a14="http://schemas.microsoft.com/office/drawing/2010/main" val="0"/>
              </a:ext>
            </a:extLst>
          </a:blip>
          <a:stretch>
            <a:fillRect/>
          </a:stretch>
        </p:blipFill>
        <p:spPr>
          <a:xfrm>
            <a:off x="7000875" y="926990"/>
            <a:ext cx="2143125" cy="2143125"/>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552450" y="150813"/>
            <a:ext cx="8229600" cy="576262"/>
          </a:xfrm>
        </p:spPr>
        <p:txBody>
          <a:bodyPr/>
          <a:lstStyle/>
          <a:p>
            <a:r>
              <a:rPr lang="en-US" altLang="en-US" sz="2800"/>
              <a:t>Types of VMs – Paravirtualization</a:t>
            </a:r>
          </a:p>
        </p:txBody>
      </p:sp>
      <p:sp>
        <p:nvSpPr>
          <p:cNvPr id="30723" name="Content Placeholder 2"/>
          <p:cNvSpPr>
            <a:spLocks noGrp="1"/>
          </p:cNvSpPr>
          <p:nvPr>
            <p:ph idx="1"/>
          </p:nvPr>
        </p:nvSpPr>
        <p:spPr>
          <a:xfrm>
            <a:off x="849313" y="1079500"/>
            <a:ext cx="7212012" cy="4530725"/>
          </a:xfrm>
        </p:spPr>
        <p:txBody>
          <a:bodyPr/>
          <a:lstStyle/>
          <a:p>
            <a:pPr>
              <a:buFont typeface="Wingdings" panose="05000000000000000000" pitchFamily="2" charset="2"/>
              <a:buChar char="q"/>
            </a:pPr>
            <a:r>
              <a:rPr lang="en-US" altLang="en-US" dirty="0"/>
              <a:t>Does not fit the definition of virtualization – VMM not presenting an exact duplication of underlying hardware</a:t>
            </a:r>
          </a:p>
          <a:p>
            <a:pPr lvl="1">
              <a:buFont typeface="Wingdings" panose="05000000000000000000" pitchFamily="2" charset="2"/>
              <a:buChar char="q"/>
            </a:pPr>
            <a:r>
              <a:rPr lang="en-US" altLang="en-US" dirty="0"/>
              <a:t>But still useful!</a:t>
            </a:r>
          </a:p>
          <a:p>
            <a:pPr lvl="1">
              <a:buFont typeface="Wingdings" panose="05000000000000000000" pitchFamily="2" charset="2"/>
              <a:buChar char="q"/>
            </a:pPr>
            <a:r>
              <a:rPr lang="en-US" altLang="en-US" dirty="0"/>
              <a:t>VMM provides services that guest must be modified to use</a:t>
            </a:r>
          </a:p>
          <a:p>
            <a:pPr lvl="1">
              <a:buFont typeface="Wingdings" panose="05000000000000000000" pitchFamily="2" charset="2"/>
              <a:buChar char="q"/>
            </a:pPr>
            <a:r>
              <a:rPr lang="en-US" altLang="en-US" dirty="0"/>
              <a:t>Leads to increased performance</a:t>
            </a:r>
          </a:p>
          <a:p>
            <a:pPr lvl="1">
              <a:buFont typeface="Wingdings" panose="05000000000000000000" pitchFamily="2" charset="2"/>
              <a:buChar char="q"/>
            </a:pPr>
            <a:r>
              <a:rPr lang="en-US" altLang="en-US" dirty="0"/>
              <a:t>Less needed as hardware support for VMs grows</a:t>
            </a:r>
          </a:p>
          <a:p>
            <a:pPr>
              <a:buFont typeface="Wingdings" panose="05000000000000000000" pitchFamily="2" charset="2"/>
              <a:buChar char="q"/>
            </a:pPr>
            <a:r>
              <a:rPr lang="en-US" altLang="en-US" dirty="0"/>
              <a:t>Xen, leader in paravirtualized space, adds several techniques </a:t>
            </a:r>
          </a:p>
          <a:p>
            <a:pPr lvl="1">
              <a:buFont typeface="Wingdings" panose="05000000000000000000" pitchFamily="2" charset="2"/>
              <a:buChar char="q"/>
            </a:pPr>
            <a:r>
              <a:rPr lang="en-US" altLang="en-US" dirty="0"/>
              <a:t>including clean and simple device abstractions resulting in</a:t>
            </a:r>
          </a:p>
          <a:p>
            <a:pPr lvl="2">
              <a:buFont typeface="Wingdings" panose="05000000000000000000" pitchFamily="2" charset="2"/>
              <a:buChar char="q"/>
            </a:pPr>
            <a:r>
              <a:rPr lang="en-US" altLang="en-US" dirty="0"/>
              <a:t>Efficient I/O</a:t>
            </a:r>
          </a:p>
          <a:p>
            <a:pPr lvl="2">
              <a:buFont typeface="Wingdings" panose="05000000000000000000" pitchFamily="2" charset="2"/>
              <a:buChar char="q"/>
            </a:pPr>
            <a:r>
              <a:rPr lang="en-US" altLang="en-US" dirty="0"/>
              <a:t>Good communication between guest and VMM about device I/O</a:t>
            </a:r>
          </a:p>
          <a:p>
            <a:pPr lvl="2"/>
            <a:endParaRPr lang="en-US" altLang="en-US" dirty="0"/>
          </a:p>
          <a:p>
            <a:pPr>
              <a:buFont typeface="Monotype Sorts" pitchFamily="-84" charset="2"/>
              <a:buNone/>
            </a:pPr>
            <a:endParaRPr lang="en-US" altLang="en-US" dirty="0">
              <a:latin typeface="Courier New" panose="02070309020205020404" pitchFamily="49" charset="0"/>
              <a:cs typeface="Courier New" panose="02070309020205020404" pitchFamily="49"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9409" y="4801307"/>
            <a:ext cx="2533650" cy="1800225"/>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Title 1"/>
          <p:cNvSpPr>
            <a:spLocks noGrp="1"/>
          </p:cNvSpPr>
          <p:nvPr>
            <p:ph type="title"/>
          </p:nvPr>
        </p:nvSpPr>
        <p:spPr>
          <a:xfrm>
            <a:off x="992188" y="193675"/>
            <a:ext cx="8229600" cy="576263"/>
          </a:xfrm>
        </p:spPr>
        <p:txBody>
          <a:bodyPr/>
          <a:lstStyle/>
          <a:p>
            <a:r>
              <a:rPr lang="en-US" altLang="en-US"/>
              <a:t>Xen I/O via Shared Circular Buffer</a:t>
            </a:r>
          </a:p>
        </p:txBody>
      </p:sp>
      <p:pic>
        <p:nvPicPr>
          <p:cNvPr id="31747" name="Content Placeholder 3" descr="16_06.pdf"/>
          <p:cNvPicPr>
            <a:picLocks noGrp="1" noChangeAspect="1"/>
          </p:cNvPicPr>
          <p:nvPr>
            <p:ph idx="1"/>
          </p:nvPr>
        </p:nvPicPr>
        <p:blipFill>
          <a:blip r:embed="rId2">
            <a:extLst>
              <a:ext uri="{28A0092B-C50C-407E-A947-70E740481C1C}">
                <a14:useLocalDpi xmlns:a14="http://schemas.microsoft.com/office/drawing/2010/main" val="0"/>
              </a:ext>
            </a:extLst>
          </a:blip>
          <a:srcRect l="-5573" r="-5573"/>
          <a:stretch>
            <a:fillRect/>
          </a:stretch>
        </p:blipFill>
        <p:spPr>
          <a:xfrm>
            <a:off x="1076325" y="1266825"/>
            <a:ext cx="7569200" cy="4167188"/>
          </a:xfr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123825"/>
            <a:ext cx="8229600" cy="576263"/>
          </a:xfrm>
        </p:spPr>
        <p:txBody>
          <a:bodyPr/>
          <a:lstStyle/>
          <a:p>
            <a:pPr eaLnBrk="1" hangingPunct="1"/>
            <a:r>
              <a:rPr lang="en-US" altLang="en-US"/>
              <a:t>Chapter Objectives</a:t>
            </a:r>
          </a:p>
        </p:txBody>
      </p:sp>
      <p:sp>
        <p:nvSpPr>
          <p:cNvPr id="5123" name="Rectangle 3"/>
          <p:cNvSpPr>
            <a:spLocks noGrp="1" noChangeArrowheads="1"/>
          </p:cNvSpPr>
          <p:nvPr>
            <p:ph type="body" idx="1"/>
          </p:nvPr>
        </p:nvSpPr>
        <p:spPr>
          <a:xfrm>
            <a:off x="890588" y="1143000"/>
            <a:ext cx="7593845" cy="4030663"/>
          </a:xfrm>
        </p:spPr>
        <p:txBody>
          <a:bodyPr/>
          <a:lstStyle/>
          <a:p>
            <a:pPr>
              <a:buFont typeface="Wingdings" panose="05000000000000000000" pitchFamily="2" charset="2"/>
              <a:buChar char="q"/>
            </a:pPr>
            <a:r>
              <a:rPr lang="en-US" altLang="en-US" dirty="0"/>
              <a:t>To explore the history and benefits of virtual machines</a:t>
            </a:r>
          </a:p>
          <a:p>
            <a:pPr>
              <a:buFont typeface="Wingdings" panose="05000000000000000000" pitchFamily="2" charset="2"/>
              <a:buChar char="q"/>
            </a:pPr>
            <a:r>
              <a:rPr lang="en-US" altLang="en-US" dirty="0"/>
              <a:t>To discuss the various virtual machine technologies</a:t>
            </a:r>
          </a:p>
          <a:p>
            <a:pPr>
              <a:buFont typeface="Wingdings" panose="05000000000000000000" pitchFamily="2" charset="2"/>
              <a:buChar char="q"/>
            </a:pPr>
            <a:r>
              <a:rPr lang="en-US" altLang="en-US" dirty="0"/>
              <a:t>To describe the methods used to implement virtualization</a:t>
            </a:r>
          </a:p>
          <a:p>
            <a:pPr>
              <a:buFont typeface="Wingdings" panose="05000000000000000000" pitchFamily="2" charset="2"/>
              <a:buChar char="q"/>
            </a:pPr>
            <a:r>
              <a:rPr lang="en-US" altLang="en-US" dirty="0"/>
              <a:t>To show the most common hardware features that support virtualization and explain how they are used by operating-system modules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Title 1"/>
          <p:cNvSpPr>
            <a:spLocks noGrp="1"/>
          </p:cNvSpPr>
          <p:nvPr>
            <p:ph type="title"/>
          </p:nvPr>
        </p:nvSpPr>
        <p:spPr>
          <a:xfrm>
            <a:off x="1239838" y="95250"/>
            <a:ext cx="7739062" cy="576263"/>
          </a:xfrm>
        </p:spPr>
        <p:txBody>
          <a:bodyPr/>
          <a:lstStyle/>
          <a:p>
            <a:r>
              <a:rPr lang="en-US" altLang="en-US" sz="2800"/>
              <a:t>Types of VMs – Paravirtualization (cont.)</a:t>
            </a:r>
          </a:p>
        </p:txBody>
      </p:sp>
      <p:sp>
        <p:nvSpPr>
          <p:cNvPr id="40962" name="Content Placeholder 2"/>
          <p:cNvSpPr>
            <a:spLocks noGrp="1"/>
          </p:cNvSpPr>
          <p:nvPr>
            <p:ph idx="1"/>
          </p:nvPr>
        </p:nvSpPr>
        <p:spPr>
          <a:xfrm>
            <a:off x="862013" y="1177925"/>
            <a:ext cx="7043737" cy="4530725"/>
          </a:xfrm>
        </p:spPr>
        <p:txBody>
          <a:bodyPr/>
          <a:lstStyle/>
          <a:p>
            <a:pPr>
              <a:buFont typeface="Wingdings" panose="05000000000000000000" pitchFamily="2" charset="2"/>
              <a:buChar char="q"/>
              <a:defRPr/>
            </a:pPr>
            <a:r>
              <a:rPr lang="en-US" altLang="en-US" dirty="0"/>
              <a:t>Xen, leader in paravirtualized space, adds several techniques (Cont.) </a:t>
            </a:r>
            <a:endParaRPr lang="en-US" dirty="0">
              <a:ea typeface="ＭＳ Ｐゴシック" charset="0"/>
            </a:endParaRPr>
          </a:p>
          <a:p>
            <a:pPr lvl="1">
              <a:buFont typeface="Wingdings" panose="05000000000000000000" pitchFamily="2" charset="2"/>
              <a:buChar char="q"/>
              <a:defRPr/>
            </a:pPr>
            <a:r>
              <a:rPr lang="en-US" dirty="0">
                <a:ea typeface="ＭＳ Ｐゴシック" charset="0"/>
              </a:rPr>
              <a:t>Memory management does not include nested page tables</a:t>
            </a:r>
          </a:p>
          <a:p>
            <a:pPr lvl="2">
              <a:buFont typeface="Wingdings" panose="05000000000000000000" pitchFamily="2" charset="2"/>
              <a:buChar char="q"/>
              <a:defRPr/>
            </a:pPr>
            <a:r>
              <a:rPr lang="en-US" dirty="0">
                <a:ea typeface="ＭＳ Ｐゴシック" charset="0"/>
              </a:rPr>
              <a:t>Each guest has own read-only tables</a:t>
            </a:r>
          </a:p>
          <a:p>
            <a:pPr lvl="2">
              <a:buFont typeface="Wingdings" panose="05000000000000000000" pitchFamily="2" charset="2"/>
              <a:buChar char="q"/>
              <a:defRPr/>
            </a:pPr>
            <a:r>
              <a:rPr lang="en-US" dirty="0">
                <a:ea typeface="ＭＳ Ｐゴシック" charset="0"/>
              </a:rPr>
              <a:t>Guest uses </a:t>
            </a:r>
            <a:r>
              <a:rPr lang="en-US" b="1" dirty="0" err="1">
                <a:solidFill>
                  <a:srgbClr val="3366FF"/>
                </a:solidFill>
                <a:ea typeface="ＭＳ Ｐゴシック" charset="0"/>
                <a:cs typeface="ＭＳ Ｐゴシック" charset="0"/>
              </a:rPr>
              <a:t>hypercall</a:t>
            </a:r>
            <a:r>
              <a:rPr lang="en-US" dirty="0">
                <a:ea typeface="ＭＳ Ｐゴシック" charset="0"/>
              </a:rPr>
              <a:t> (call to hypervisor) when page-table changes needed</a:t>
            </a:r>
          </a:p>
          <a:p>
            <a:pPr>
              <a:buFont typeface="Wingdings" panose="05000000000000000000" pitchFamily="2" charset="2"/>
              <a:buChar char="q"/>
              <a:defRPr/>
            </a:pPr>
            <a:r>
              <a:rPr lang="en-US" dirty="0" err="1">
                <a:ea typeface="ＭＳ Ｐゴシック" charset="0"/>
              </a:rPr>
              <a:t>Paravirtualization</a:t>
            </a:r>
            <a:r>
              <a:rPr lang="en-US" dirty="0">
                <a:ea typeface="ＭＳ Ｐゴシック" charset="0"/>
              </a:rPr>
              <a:t> allowed virtualization of older x86 CPUs (and others) without binary translation</a:t>
            </a:r>
          </a:p>
          <a:p>
            <a:pPr>
              <a:buFont typeface="Wingdings" panose="05000000000000000000" pitchFamily="2" charset="2"/>
              <a:buChar char="q"/>
              <a:defRPr/>
            </a:pPr>
            <a:r>
              <a:rPr lang="en-US" dirty="0">
                <a:ea typeface="ＭＳ Ｐゴシック" charset="0"/>
              </a:rPr>
              <a:t>Guest had to be modified to use run on paravirtualized VMM</a:t>
            </a:r>
          </a:p>
          <a:p>
            <a:pPr>
              <a:buFont typeface="Wingdings" panose="05000000000000000000" pitchFamily="2" charset="2"/>
              <a:buChar char="q"/>
              <a:defRPr/>
            </a:pPr>
            <a:r>
              <a:rPr lang="en-US" dirty="0">
                <a:ea typeface="ＭＳ Ｐゴシック" charset="0"/>
              </a:rPr>
              <a:t>But on modern CPUs </a:t>
            </a:r>
            <a:r>
              <a:rPr lang="en-US" dirty="0" err="1">
                <a:ea typeface="ＭＳ Ｐゴシック" charset="0"/>
              </a:rPr>
              <a:t>Xen</a:t>
            </a:r>
            <a:r>
              <a:rPr lang="en-US" dirty="0">
                <a:ea typeface="ＭＳ Ｐゴシック" charset="0"/>
              </a:rPr>
              <a:t> no longer requires guest modification -&gt; no longer </a:t>
            </a:r>
            <a:r>
              <a:rPr lang="en-US" dirty="0" err="1">
                <a:ea typeface="ＭＳ Ｐゴシック" charset="0"/>
              </a:rPr>
              <a:t>paravirtualization</a:t>
            </a:r>
            <a:endParaRPr lang="en-US" dirty="0">
              <a:ea typeface="ＭＳ Ｐゴシック" charset="0"/>
            </a:endParaRPr>
          </a:p>
          <a:p>
            <a:pPr marL="857250" lvl="2" indent="0">
              <a:buFont typeface="Webdings" charset="0"/>
              <a:buNone/>
              <a:defRPr/>
            </a:pPr>
            <a:endParaRPr lang="en-US" dirty="0">
              <a:ea typeface="ＭＳ Ｐゴシック"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1128713" y="46038"/>
            <a:ext cx="8229600" cy="576262"/>
          </a:xfrm>
        </p:spPr>
        <p:txBody>
          <a:bodyPr/>
          <a:lstStyle/>
          <a:p>
            <a:r>
              <a:rPr lang="en-US" altLang="en-US" sz="2000"/>
              <a:t>Types of VMs – Programming Environment Virtualization</a:t>
            </a:r>
          </a:p>
        </p:txBody>
      </p:sp>
      <p:sp>
        <p:nvSpPr>
          <p:cNvPr id="40962" name="Content Placeholder 2"/>
          <p:cNvSpPr>
            <a:spLocks noGrp="1"/>
          </p:cNvSpPr>
          <p:nvPr>
            <p:ph idx="1"/>
          </p:nvPr>
        </p:nvSpPr>
        <p:spPr>
          <a:xfrm>
            <a:off x="862013" y="1065213"/>
            <a:ext cx="7339012" cy="4530725"/>
          </a:xfrm>
        </p:spPr>
        <p:txBody>
          <a:bodyPr/>
          <a:lstStyle/>
          <a:p>
            <a:pPr>
              <a:buFont typeface="Wingdings" panose="05000000000000000000" pitchFamily="2" charset="2"/>
              <a:buChar char="q"/>
              <a:defRPr/>
            </a:pPr>
            <a:r>
              <a:rPr lang="en-US" dirty="0">
                <a:ea typeface="ＭＳ Ｐゴシック" charset="0"/>
              </a:rPr>
              <a:t>Also not-really-virtualization but using same techniques, providing similar features</a:t>
            </a:r>
          </a:p>
          <a:p>
            <a:pPr>
              <a:buFont typeface="Wingdings" panose="05000000000000000000" pitchFamily="2" charset="2"/>
              <a:buChar char="q"/>
              <a:defRPr/>
            </a:pPr>
            <a:r>
              <a:rPr lang="en-US" dirty="0">
                <a:ea typeface="ＭＳ Ｐゴシック" charset="0"/>
              </a:rPr>
              <a:t>Programming language is designed to run within custom-built virtualized environment</a:t>
            </a:r>
          </a:p>
          <a:p>
            <a:pPr lvl="1">
              <a:buFont typeface="Wingdings" panose="05000000000000000000" pitchFamily="2" charset="2"/>
              <a:buChar char="q"/>
              <a:defRPr/>
            </a:pPr>
            <a:r>
              <a:rPr lang="en-US" dirty="0">
                <a:ea typeface="ＭＳ Ｐゴシック" charset="0"/>
              </a:rPr>
              <a:t>For example Oracle Java has many features that depend on running in </a:t>
            </a:r>
            <a:r>
              <a:rPr lang="en-US" b="1" dirty="0">
                <a:solidFill>
                  <a:srgbClr val="3366FF"/>
                </a:solidFill>
                <a:ea typeface="ＭＳ Ｐゴシック" charset="0"/>
              </a:rPr>
              <a:t>Java Virtual Machine</a:t>
            </a:r>
            <a:r>
              <a:rPr lang="en-US" dirty="0">
                <a:ea typeface="ＭＳ Ｐゴシック" charset="0"/>
              </a:rPr>
              <a:t> (</a:t>
            </a:r>
            <a:r>
              <a:rPr lang="en-US" b="1" dirty="0">
                <a:solidFill>
                  <a:srgbClr val="3366FF"/>
                </a:solidFill>
                <a:ea typeface="ＭＳ Ｐゴシック" charset="0"/>
              </a:rPr>
              <a:t>JVM</a:t>
            </a:r>
            <a:r>
              <a:rPr lang="en-US" dirty="0">
                <a:ea typeface="ＭＳ Ｐゴシック" charset="0"/>
              </a:rPr>
              <a:t>)</a:t>
            </a:r>
          </a:p>
          <a:p>
            <a:pPr>
              <a:buFont typeface="Wingdings" panose="05000000000000000000" pitchFamily="2" charset="2"/>
              <a:buChar char="q"/>
              <a:defRPr/>
            </a:pPr>
            <a:r>
              <a:rPr lang="en-US" dirty="0">
                <a:ea typeface="ＭＳ Ｐゴシック" charset="0"/>
              </a:rPr>
              <a:t>In </a:t>
            </a:r>
            <a:r>
              <a:rPr lang="en-US" dirty="0" smtClean="0">
                <a:ea typeface="ＭＳ Ｐゴシック" charset="0"/>
              </a:rPr>
              <a:t>this case, virtualization </a:t>
            </a:r>
            <a:r>
              <a:rPr lang="en-US" dirty="0">
                <a:ea typeface="ＭＳ Ｐゴシック" charset="0"/>
              </a:rPr>
              <a:t>is defined as providing APIs that define a set of features made available to a language and programs written in that language to provide an improved execution environment</a:t>
            </a:r>
          </a:p>
          <a:p>
            <a:pPr>
              <a:buFont typeface="Wingdings" panose="05000000000000000000" pitchFamily="2" charset="2"/>
              <a:buChar char="q"/>
              <a:defRPr/>
            </a:pPr>
            <a:r>
              <a:rPr lang="en-US" dirty="0">
                <a:ea typeface="ＭＳ Ｐゴシック" charset="0"/>
              </a:rPr>
              <a:t>JVM compiled to run on many systems (including some smart phones)</a:t>
            </a:r>
          </a:p>
          <a:p>
            <a:pPr>
              <a:buFont typeface="Wingdings" panose="05000000000000000000" pitchFamily="2" charset="2"/>
              <a:buChar char="q"/>
              <a:defRPr/>
            </a:pPr>
            <a:r>
              <a:rPr lang="en-US" dirty="0">
                <a:ea typeface="ＭＳ Ｐゴシック" charset="0"/>
              </a:rPr>
              <a:t>Programs written in Java run in the JVM no matter the underlying system</a:t>
            </a:r>
          </a:p>
          <a:p>
            <a:pPr>
              <a:buFont typeface="Wingdings" panose="05000000000000000000" pitchFamily="2" charset="2"/>
              <a:buChar char="q"/>
              <a:defRPr/>
            </a:pPr>
            <a:r>
              <a:rPr lang="en-US" dirty="0">
                <a:ea typeface="ＭＳ Ｐゴシック" charset="0"/>
              </a:rPr>
              <a:t>Similar to </a:t>
            </a:r>
            <a:r>
              <a:rPr lang="en-US" b="1" dirty="0">
                <a:solidFill>
                  <a:srgbClr val="3366FF"/>
                </a:solidFill>
                <a:ea typeface="ＭＳ Ｐゴシック" charset="0"/>
              </a:rPr>
              <a:t>interpreted languages</a:t>
            </a:r>
          </a:p>
          <a:p>
            <a:pPr lvl="1">
              <a:buFont typeface="Monotype Sorts" charset="0"/>
              <a:buChar char="l"/>
              <a:defRPr/>
            </a:pPr>
            <a:endParaRPr lang="en-US" dirty="0">
              <a:ea typeface="ＭＳ Ｐゴシック" charset="0"/>
            </a:endParaRPr>
          </a:p>
          <a:p>
            <a:pPr lvl="2">
              <a:buFont typeface="Webdings" charset="0"/>
              <a:buChar char="4"/>
              <a:defRPr/>
            </a:pPr>
            <a:endParaRPr lang="en-US" dirty="0">
              <a:ea typeface="ＭＳ Ｐゴシック" charset="0"/>
            </a:endParaRPr>
          </a:p>
          <a:p>
            <a:pPr marL="0" indent="0">
              <a:buFont typeface="Monotype Sorts" charset="0"/>
              <a:buNone/>
              <a:defRPr/>
            </a:pPr>
            <a:endParaRPr lang="en-US" dirty="0">
              <a:latin typeface="Courier New"/>
              <a:ea typeface="ＭＳ Ｐゴシック" charset="0"/>
              <a:cs typeface="Courier New"/>
            </a:endParaRPr>
          </a:p>
        </p:txBody>
      </p:sp>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backgroundRemoval t="0" b="96000" l="889" r="100000"/>
                    </a14:imgEffect>
                  </a14:imgLayer>
                </a14:imgProps>
              </a:ext>
              <a:ext uri="{28A0092B-C50C-407E-A947-70E740481C1C}">
                <a14:useLocalDpi xmlns:a14="http://schemas.microsoft.com/office/drawing/2010/main" val="0"/>
              </a:ext>
            </a:extLst>
          </a:blip>
          <a:stretch>
            <a:fillRect/>
          </a:stretch>
        </p:blipFill>
        <p:spPr>
          <a:xfrm>
            <a:off x="5086641" y="4714875"/>
            <a:ext cx="2143125" cy="2143125"/>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552450" y="165100"/>
            <a:ext cx="8229600" cy="576263"/>
          </a:xfrm>
        </p:spPr>
        <p:txBody>
          <a:bodyPr/>
          <a:lstStyle/>
          <a:p>
            <a:r>
              <a:rPr lang="en-US" altLang="en-US"/>
              <a:t>Types of VMs – Emulation</a:t>
            </a:r>
          </a:p>
        </p:txBody>
      </p:sp>
      <p:sp>
        <p:nvSpPr>
          <p:cNvPr id="34819" name="Content Placeholder 2"/>
          <p:cNvSpPr>
            <a:spLocks noGrp="1"/>
          </p:cNvSpPr>
          <p:nvPr>
            <p:ph idx="1"/>
          </p:nvPr>
        </p:nvSpPr>
        <p:spPr>
          <a:xfrm>
            <a:off x="849313" y="1079500"/>
            <a:ext cx="7394575" cy="5026025"/>
          </a:xfrm>
        </p:spPr>
        <p:txBody>
          <a:bodyPr/>
          <a:lstStyle/>
          <a:p>
            <a:pPr>
              <a:buFont typeface="Wingdings" panose="05000000000000000000" pitchFamily="2" charset="2"/>
              <a:buChar char="q"/>
            </a:pPr>
            <a:r>
              <a:rPr lang="en-US" altLang="en-US" sz="1700" dirty="0"/>
              <a:t>Another (older) way for running one operating system on a different operating system</a:t>
            </a:r>
          </a:p>
          <a:p>
            <a:pPr lvl="1">
              <a:buFont typeface="Wingdings" panose="05000000000000000000" pitchFamily="2" charset="2"/>
              <a:buChar char="q"/>
            </a:pPr>
            <a:r>
              <a:rPr lang="en-US" altLang="en-US" sz="1700" dirty="0"/>
              <a:t>Virtualization requires underlying CPU to be same as guest was compiled for</a:t>
            </a:r>
          </a:p>
          <a:p>
            <a:pPr lvl="1">
              <a:buFont typeface="Wingdings" panose="05000000000000000000" pitchFamily="2" charset="2"/>
              <a:buChar char="q"/>
            </a:pPr>
            <a:r>
              <a:rPr lang="en-US" altLang="en-US" sz="1700" dirty="0"/>
              <a:t>Emulation allows guest to run on different CPU</a:t>
            </a:r>
          </a:p>
          <a:p>
            <a:pPr>
              <a:buFont typeface="Wingdings" panose="05000000000000000000" pitchFamily="2" charset="2"/>
              <a:buChar char="q"/>
            </a:pPr>
            <a:r>
              <a:rPr lang="en-US" altLang="en-US" sz="1700" dirty="0"/>
              <a:t>Necessary to translate all guest instructions from guest CPU to native CPU</a:t>
            </a:r>
          </a:p>
          <a:p>
            <a:pPr lvl="1">
              <a:buFont typeface="Wingdings" panose="05000000000000000000" pitchFamily="2" charset="2"/>
              <a:buChar char="q"/>
            </a:pPr>
            <a:r>
              <a:rPr lang="en-US" altLang="en-US" sz="1700" dirty="0"/>
              <a:t>Emulation, not virtualization</a:t>
            </a:r>
          </a:p>
          <a:p>
            <a:pPr>
              <a:buFont typeface="Wingdings" panose="05000000000000000000" pitchFamily="2" charset="2"/>
              <a:buChar char="q"/>
            </a:pPr>
            <a:r>
              <a:rPr lang="en-US" altLang="en-US" sz="1700" dirty="0"/>
              <a:t>Useful when host system has one architecture, guest compiled for other architecture</a:t>
            </a:r>
          </a:p>
          <a:p>
            <a:pPr lvl="1">
              <a:buFont typeface="Wingdings" panose="05000000000000000000" pitchFamily="2" charset="2"/>
              <a:buChar char="q"/>
            </a:pPr>
            <a:r>
              <a:rPr lang="en-US" altLang="en-US" sz="1700" dirty="0"/>
              <a:t>Company replacing outdated servers with new servers containing different CPU architecture, but still want to run old applications</a:t>
            </a:r>
          </a:p>
          <a:p>
            <a:pPr>
              <a:buFont typeface="Wingdings" panose="05000000000000000000" pitchFamily="2" charset="2"/>
              <a:buChar char="q"/>
            </a:pPr>
            <a:r>
              <a:rPr lang="en-US" altLang="en-US" sz="1700" dirty="0"/>
              <a:t>Performance challenge – order of magnitude slower than native code</a:t>
            </a:r>
          </a:p>
          <a:p>
            <a:pPr lvl="1">
              <a:buFont typeface="Wingdings" panose="05000000000000000000" pitchFamily="2" charset="2"/>
              <a:buChar char="q"/>
            </a:pPr>
            <a:r>
              <a:rPr lang="en-US" altLang="en-US" sz="1700" dirty="0"/>
              <a:t>New machines faster than older machines so can reduce slowdown</a:t>
            </a:r>
          </a:p>
          <a:p>
            <a:pPr>
              <a:buFont typeface="Wingdings" panose="05000000000000000000" pitchFamily="2" charset="2"/>
              <a:buChar char="q"/>
            </a:pPr>
            <a:r>
              <a:rPr lang="en-US" altLang="en-US" sz="1700" dirty="0"/>
              <a:t>Very popular – especially in gaming where old consoles emulated on new</a:t>
            </a:r>
          </a:p>
          <a:p>
            <a:pPr lvl="1"/>
            <a:endParaRPr lang="en-US" altLang="en-US" dirty="0"/>
          </a:p>
          <a:p>
            <a:pPr lvl="2"/>
            <a:endParaRPr lang="en-US" altLang="en-US" dirty="0"/>
          </a:p>
          <a:p>
            <a:pPr>
              <a:buFont typeface="Monotype Sorts" pitchFamily="-84" charset="2"/>
              <a:buNone/>
            </a:pPr>
            <a:endParaRPr lang="en-US" altLang="en-US" dirty="0">
              <a:latin typeface="Courier New" panose="02070309020205020404" pitchFamily="49" charset="0"/>
              <a:cs typeface="Courier New" panose="02070309020205020404" pitchFamily="49" charset="0"/>
            </a:endParaRPr>
          </a:p>
        </p:txBody>
      </p:sp>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backgroundRemoval t="0" b="100000" l="0" r="98925"/>
                    </a14:imgEffect>
                  </a14:imgLayer>
                </a14:imgProps>
              </a:ext>
              <a:ext uri="{28A0092B-C50C-407E-A947-70E740481C1C}">
                <a14:useLocalDpi xmlns:a14="http://schemas.microsoft.com/office/drawing/2010/main" val="0"/>
              </a:ext>
            </a:extLst>
          </a:blip>
          <a:stretch>
            <a:fillRect/>
          </a:stretch>
        </p:blipFill>
        <p:spPr>
          <a:xfrm>
            <a:off x="8004678" y="1233680"/>
            <a:ext cx="994467" cy="1448928"/>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319213" y="165100"/>
            <a:ext cx="7856537" cy="576263"/>
          </a:xfrm>
        </p:spPr>
        <p:txBody>
          <a:bodyPr/>
          <a:lstStyle/>
          <a:p>
            <a:r>
              <a:rPr lang="en-US" altLang="en-US" sz="2800"/>
              <a:t>Types of VMs – Application Containment</a:t>
            </a:r>
          </a:p>
        </p:txBody>
      </p:sp>
      <p:sp>
        <p:nvSpPr>
          <p:cNvPr id="35843" name="Content Placeholder 2"/>
          <p:cNvSpPr>
            <a:spLocks noGrp="1"/>
          </p:cNvSpPr>
          <p:nvPr>
            <p:ph idx="1"/>
          </p:nvPr>
        </p:nvSpPr>
        <p:spPr>
          <a:xfrm>
            <a:off x="820738" y="1050925"/>
            <a:ext cx="7689850" cy="4899025"/>
          </a:xfrm>
        </p:spPr>
        <p:txBody>
          <a:bodyPr/>
          <a:lstStyle/>
          <a:p>
            <a:pPr>
              <a:buFont typeface="Wingdings" panose="05000000000000000000" pitchFamily="2" charset="2"/>
              <a:buChar char="q"/>
            </a:pPr>
            <a:r>
              <a:rPr lang="en-US" altLang="en-US" dirty="0"/>
              <a:t>Some goals of virtualization are segregation of apps, performance and resource management, easy start, stop, move, and management of them</a:t>
            </a:r>
          </a:p>
          <a:p>
            <a:pPr>
              <a:buFont typeface="Wingdings" panose="05000000000000000000" pitchFamily="2" charset="2"/>
              <a:buChar char="q"/>
            </a:pPr>
            <a:r>
              <a:rPr lang="en-US" altLang="en-US" dirty="0"/>
              <a:t>Can do those things without full-fledged virtualization</a:t>
            </a:r>
          </a:p>
          <a:p>
            <a:pPr lvl="1">
              <a:buFont typeface="Wingdings" panose="05000000000000000000" pitchFamily="2" charset="2"/>
              <a:buChar char="q"/>
            </a:pPr>
            <a:r>
              <a:rPr lang="en-US" altLang="en-US" dirty="0"/>
              <a:t>If applications compiled for the host operating system, don’t need full virtualization to meet these goals</a:t>
            </a:r>
          </a:p>
          <a:p>
            <a:pPr>
              <a:buFont typeface="Wingdings" panose="05000000000000000000" pitchFamily="2" charset="2"/>
              <a:buChar char="q"/>
            </a:pPr>
            <a:r>
              <a:rPr lang="en-US" altLang="en-US" dirty="0"/>
              <a:t>Oracle </a:t>
            </a:r>
            <a:r>
              <a:rPr lang="en-US" altLang="en-US" b="1" dirty="0">
                <a:solidFill>
                  <a:srgbClr val="3366FF"/>
                </a:solidFill>
              </a:rPr>
              <a:t>containers</a:t>
            </a:r>
            <a:r>
              <a:rPr lang="en-US" altLang="en-US" dirty="0"/>
              <a:t> / </a:t>
            </a:r>
            <a:r>
              <a:rPr lang="en-US" altLang="en-US" b="1" dirty="0">
                <a:solidFill>
                  <a:srgbClr val="3366FF"/>
                </a:solidFill>
              </a:rPr>
              <a:t>zones</a:t>
            </a:r>
            <a:r>
              <a:rPr lang="en-US" altLang="en-US" dirty="0"/>
              <a:t> for example create virtual layer between OS and apps</a:t>
            </a:r>
          </a:p>
          <a:p>
            <a:pPr lvl="1">
              <a:buFont typeface="Wingdings" panose="05000000000000000000" pitchFamily="2" charset="2"/>
              <a:buChar char="q"/>
            </a:pPr>
            <a:r>
              <a:rPr lang="en-US" altLang="en-US" dirty="0"/>
              <a:t>Only one kernel running – host OS</a:t>
            </a:r>
          </a:p>
          <a:p>
            <a:pPr lvl="1">
              <a:buFont typeface="Wingdings" panose="05000000000000000000" pitchFamily="2" charset="2"/>
              <a:buChar char="q"/>
            </a:pPr>
            <a:r>
              <a:rPr lang="en-US" altLang="en-US" dirty="0"/>
              <a:t>OS and devices are virtualized, providing resources within zone with impression that they are only processes on system</a:t>
            </a:r>
          </a:p>
          <a:p>
            <a:pPr lvl="1">
              <a:buFont typeface="Wingdings" panose="05000000000000000000" pitchFamily="2" charset="2"/>
              <a:buChar char="q"/>
            </a:pPr>
            <a:r>
              <a:rPr lang="en-US" altLang="en-US" dirty="0"/>
              <a:t>Each zone has its own applications; networking stack, addresses, and ports; user accounts, </a:t>
            </a:r>
            <a:r>
              <a:rPr lang="en-US" altLang="en-US" dirty="0" err="1"/>
              <a:t>etc</a:t>
            </a:r>
            <a:endParaRPr lang="en-US" altLang="en-US" dirty="0"/>
          </a:p>
          <a:p>
            <a:pPr lvl="1">
              <a:buFont typeface="Wingdings" panose="05000000000000000000" pitchFamily="2" charset="2"/>
              <a:buChar char="q"/>
            </a:pPr>
            <a:r>
              <a:rPr lang="en-US" altLang="en-US" dirty="0"/>
              <a:t>CPU and memory resources divided between zones</a:t>
            </a:r>
          </a:p>
          <a:p>
            <a:pPr lvl="2">
              <a:buFont typeface="Wingdings" panose="05000000000000000000" pitchFamily="2" charset="2"/>
              <a:buChar char="q"/>
            </a:pPr>
            <a:r>
              <a:rPr lang="en-US" altLang="en-US" dirty="0"/>
              <a:t>Zone can have its own scheduler to use those resources</a:t>
            </a:r>
          </a:p>
          <a:p>
            <a:pPr lvl="1">
              <a:buFont typeface="Monotype Sorts" pitchFamily="-84" charset="2"/>
              <a:buNone/>
            </a:pPr>
            <a:endParaRPr lang="en-US" altLang="en-US" dirty="0"/>
          </a:p>
          <a:p>
            <a:pPr lvl="2"/>
            <a:endParaRPr lang="en-US" altLang="en-US" dirty="0"/>
          </a:p>
          <a:p>
            <a:pPr>
              <a:buFont typeface="Monotype Sorts" pitchFamily="-84" charset="2"/>
              <a:buNone/>
            </a:pPr>
            <a:endParaRPr lang="en-US" altLang="en-US" dirty="0">
              <a:latin typeface="Courier New" panose="02070309020205020404" pitchFamily="49" charset="0"/>
              <a:cs typeface="Courier New" panose="02070309020205020404" pitchFamily="49" charset="0"/>
            </a:endParaRPr>
          </a:p>
        </p:txBody>
      </p:sp>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backgroundRemoval t="4000" b="89778" l="1778" r="98667">
                        <a14:foregroundMark x1="92000" y1="53333" x2="94667" y2="56889"/>
                      </a14:backgroundRemoval>
                    </a14:imgEffect>
                  </a14:imgLayer>
                </a14:imgProps>
              </a:ext>
              <a:ext uri="{28A0092B-C50C-407E-A947-70E740481C1C}">
                <a14:useLocalDpi xmlns:a14="http://schemas.microsoft.com/office/drawing/2010/main" val="0"/>
              </a:ext>
            </a:extLst>
          </a:blip>
          <a:stretch>
            <a:fillRect/>
          </a:stretch>
        </p:blipFill>
        <p:spPr>
          <a:xfrm>
            <a:off x="96334" y="3811509"/>
            <a:ext cx="1639667" cy="1639667"/>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193675"/>
            <a:ext cx="8229600" cy="576263"/>
          </a:xfrm>
        </p:spPr>
        <p:txBody>
          <a:bodyPr/>
          <a:lstStyle/>
          <a:p>
            <a:r>
              <a:rPr lang="en-US" altLang="en-US"/>
              <a:t>Solaris 10 with Two Zones</a:t>
            </a:r>
          </a:p>
        </p:txBody>
      </p:sp>
      <p:pic>
        <p:nvPicPr>
          <p:cNvPr id="36867" name="Content Placeholder 3" descr="16_07.pdf"/>
          <p:cNvPicPr>
            <a:picLocks noGrp="1" noChangeAspect="1"/>
          </p:cNvPicPr>
          <p:nvPr>
            <p:ph idx="1"/>
          </p:nvPr>
        </p:nvPicPr>
        <p:blipFill>
          <a:blip r:embed="rId2">
            <a:extLst>
              <a:ext uri="{28A0092B-C50C-407E-A947-70E740481C1C}">
                <a14:useLocalDpi xmlns:a14="http://schemas.microsoft.com/office/drawing/2010/main" val="0"/>
              </a:ext>
            </a:extLst>
          </a:blip>
          <a:srcRect l="-38374" r="-38374"/>
          <a:stretch>
            <a:fillRect/>
          </a:stretch>
        </p:blipFill>
        <p:spPr>
          <a:xfrm>
            <a:off x="615950" y="1236663"/>
            <a:ext cx="8229600" cy="4530725"/>
          </a:xfr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Title 1"/>
          <p:cNvSpPr>
            <a:spLocks noGrp="1"/>
          </p:cNvSpPr>
          <p:nvPr>
            <p:ph type="title"/>
          </p:nvPr>
        </p:nvSpPr>
        <p:spPr>
          <a:xfrm>
            <a:off x="1036638" y="101600"/>
            <a:ext cx="8229600" cy="576263"/>
          </a:xfrm>
        </p:spPr>
        <p:txBody>
          <a:bodyPr/>
          <a:lstStyle/>
          <a:p>
            <a:r>
              <a:rPr lang="en-US" altLang="en-US" sz="2400"/>
              <a:t>Virtualization and Operating-System Components</a:t>
            </a:r>
          </a:p>
        </p:txBody>
      </p:sp>
      <p:sp>
        <p:nvSpPr>
          <p:cNvPr id="40962" name="Content Placeholder 2"/>
          <p:cNvSpPr>
            <a:spLocks noGrp="1"/>
          </p:cNvSpPr>
          <p:nvPr>
            <p:ph idx="1"/>
          </p:nvPr>
        </p:nvSpPr>
        <p:spPr>
          <a:xfrm>
            <a:off x="849313" y="769938"/>
            <a:ext cx="7169150" cy="4530725"/>
          </a:xfrm>
        </p:spPr>
        <p:txBody>
          <a:bodyPr/>
          <a:lstStyle/>
          <a:p>
            <a:pPr>
              <a:buFont typeface="Monotype Sorts" charset="0"/>
              <a:buChar char="n"/>
              <a:defRPr/>
            </a:pPr>
            <a:endParaRPr lang="en-US" dirty="0">
              <a:ea typeface="ＭＳ Ｐゴシック" charset="0"/>
            </a:endParaRPr>
          </a:p>
          <a:p>
            <a:pPr>
              <a:buFont typeface="Wingdings" panose="05000000000000000000" pitchFamily="2" charset="2"/>
              <a:buChar char="q"/>
              <a:defRPr/>
            </a:pPr>
            <a:r>
              <a:rPr lang="en-US" dirty="0">
                <a:ea typeface="ＭＳ Ｐゴシック" charset="0"/>
              </a:rPr>
              <a:t>Now look at operating system aspects of virtualization</a:t>
            </a:r>
          </a:p>
          <a:p>
            <a:pPr lvl="1">
              <a:buFont typeface="Wingdings" panose="05000000000000000000" pitchFamily="2" charset="2"/>
              <a:buChar char="q"/>
              <a:defRPr/>
            </a:pPr>
            <a:r>
              <a:rPr lang="en-US" dirty="0">
                <a:ea typeface="ＭＳ Ｐゴシック" charset="0"/>
              </a:rPr>
              <a:t>CPU scheduling, memory management, I/O, storage, and unique VM migration feature</a:t>
            </a:r>
          </a:p>
          <a:p>
            <a:pPr lvl="2">
              <a:buFont typeface="Wingdings" panose="05000000000000000000" pitchFamily="2" charset="2"/>
              <a:buChar char="q"/>
              <a:defRPr/>
            </a:pPr>
            <a:r>
              <a:rPr lang="en-US" dirty="0">
                <a:ea typeface="ＭＳ Ｐゴシック" charset="0"/>
              </a:rPr>
              <a:t>How do VMMs schedule CPU use when guests believe they have dedicated CPUs?</a:t>
            </a:r>
          </a:p>
          <a:p>
            <a:pPr lvl="2">
              <a:buFont typeface="Wingdings" panose="05000000000000000000" pitchFamily="2" charset="2"/>
              <a:buChar char="q"/>
              <a:defRPr/>
            </a:pPr>
            <a:r>
              <a:rPr lang="en-US" dirty="0">
                <a:ea typeface="ＭＳ Ｐゴシック" charset="0"/>
              </a:rPr>
              <a:t>How can memory management work when many guests require large amounts of memory?</a:t>
            </a:r>
          </a:p>
          <a:p>
            <a:pPr marL="857250" lvl="2" indent="0">
              <a:buFont typeface="Webdings" charset="0"/>
              <a:buNone/>
              <a:defRPr/>
            </a:pPr>
            <a:endParaRPr lang="en-US" dirty="0">
              <a:ea typeface="ＭＳ Ｐゴシック" charset="0"/>
            </a:endParaRPr>
          </a:p>
          <a:p>
            <a:pPr marL="457200" lvl="1" indent="0">
              <a:buFont typeface="Monotype Sorts" charset="0"/>
              <a:buNone/>
              <a:defRPr/>
            </a:pPr>
            <a:endParaRPr lang="en-US" dirty="0">
              <a:ea typeface="ＭＳ Ｐゴシック" charset="0"/>
            </a:endParaRPr>
          </a:p>
          <a:p>
            <a:pPr lvl="2">
              <a:buFont typeface="Webdings" charset="0"/>
              <a:buChar char="4"/>
              <a:defRPr/>
            </a:pPr>
            <a:endParaRPr lang="en-US" dirty="0">
              <a:ea typeface="ＭＳ Ｐゴシック" charset="0"/>
            </a:endParaRPr>
          </a:p>
          <a:p>
            <a:pPr marL="0" indent="0">
              <a:buFont typeface="Monotype Sorts" charset="0"/>
              <a:buNone/>
              <a:defRPr/>
            </a:pPr>
            <a:endParaRPr lang="en-US" dirty="0">
              <a:latin typeface="Courier New"/>
              <a:ea typeface="ＭＳ Ｐゴシック" charset="0"/>
              <a:cs typeface="Courier New"/>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Title 1"/>
          <p:cNvSpPr>
            <a:spLocks noGrp="1"/>
          </p:cNvSpPr>
          <p:nvPr>
            <p:ph type="title"/>
          </p:nvPr>
        </p:nvSpPr>
        <p:spPr>
          <a:xfrm>
            <a:off x="938213" y="150813"/>
            <a:ext cx="8229600" cy="576262"/>
          </a:xfrm>
        </p:spPr>
        <p:txBody>
          <a:bodyPr/>
          <a:lstStyle/>
          <a:p>
            <a:r>
              <a:rPr lang="en-US" altLang="en-US"/>
              <a:t>OS Component – CPU Scheduling</a:t>
            </a:r>
          </a:p>
        </p:txBody>
      </p:sp>
      <p:sp>
        <p:nvSpPr>
          <p:cNvPr id="40962" name="Content Placeholder 2"/>
          <p:cNvSpPr>
            <a:spLocks noGrp="1"/>
          </p:cNvSpPr>
          <p:nvPr>
            <p:ph idx="1"/>
          </p:nvPr>
        </p:nvSpPr>
        <p:spPr>
          <a:xfrm>
            <a:off x="835025" y="1022350"/>
            <a:ext cx="7678738" cy="4745038"/>
          </a:xfrm>
        </p:spPr>
        <p:txBody>
          <a:bodyPr/>
          <a:lstStyle/>
          <a:p>
            <a:pPr>
              <a:buFont typeface="Monotype Sorts" charset="0"/>
              <a:buChar char="n"/>
              <a:defRPr/>
            </a:pPr>
            <a:r>
              <a:rPr lang="en-US" dirty="0">
                <a:ea typeface="ＭＳ Ｐゴシック" charset="0"/>
              </a:rPr>
              <a:t>Even single-CPU systems act like multiprocessor ones when virtualized</a:t>
            </a:r>
          </a:p>
          <a:p>
            <a:pPr lvl="1">
              <a:buFont typeface="Monotype Sorts" charset="0"/>
              <a:buChar char="l"/>
              <a:defRPr/>
            </a:pPr>
            <a:r>
              <a:rPr lang="en-US" dirty="0">
                <a:ea typeface="ＭＳ Ｐゴシック" charset="0"/>
              </a:rPr>
              <a:t>One or more virtual CPUs per guest</a:t>
            </a:r>
          </a:p>
          <a:p>
            <a:pPr>
              <a:buFont typeface="Monotype Sorts" charset="0"/>
              <a:buChar char="n"/>
              <a:defRPr/>
            </a:pPr>
            <a:r>
              <a:rPr lang="en-US" dirty="0">
                <a:ea typeface="ＭＳ Ｐゴシック" charset="0"/>
              </a:rPr>
              <a:t>Generally VMM has one or more physical CPUs and number of threads to run on them</a:t>
            </a:r>
          </a:p>
          <a:p>
            <a:pPr lvl="1">
              <a:buFont typeface="Monotype Sorts" charset="0"/>
              <a:buChar char="l"/>
              <a:defRPr/>
            </a:pPr>
            <a:r>
              <a:rPr lang="en-US" dirty="0">
                <a:ea typeface="ＭＳ Ｐゴシック" charset="0"/>
              </a:rPr>
              <a:t>Guests configured with certain number of VCPUs</a:t>
            </a:r>
          </a:p>
          <a:p>
            <a:pPr lvl="2">
              <a:buFont typeface="Webdings" charset="0"/>
              <a:buChar char="4"/>
              <a:defRPr/>
            </a:pPr>
            <a:r>
              <a:rPr lang="en-US" dirty="0">
                <a:ea typeface="ＭＳ Ｐゴシック" charset="0"/>
              </a:rPr>
              <a:t>Can be adjusted throughout life of VM</a:t>
            </a:r>
          </a:p>
          <a:p>
            <a:pPr lvl="1">
              <a:buFont typeface="Monotype Sorts" charset="0"/>
              <a:buChar char="l"/>
              <a:defRPr/>
            </a:pPr>
            <a:r>
              <a:rPr lang="en-US" dirty="0">
                <a:ea typeface="ＭＳ Ｐゴシック" charset="0"/>
              </a:rPr>
              <a:t>When enough CPUs for all guests -&gt; VMM can allocate dedicated CPUs, each guest much like native operating system managing its CPUs</a:t>
            </a:r>
          </a:p>
          <a:p>
            <a:pPr lvl="1">
              <a:buFont typeface="Monotype Sorts" charset="0"/>
              <a:buChar char="l"/>
              <a:defRPr/>
            </a:pPr>
            <a:r>
              <a:rPr lang="en-US" dirty="0">
                <a:ea typeface="ＭＳ Ｐゴシック" charset="0"/>
              </a:rPr>
              <a:t>Usually not enough CPUs -&gt; CPU </a:t>
            </a:r>
            <a:r>
              <a:rPr lang="en-US" b="1" dirty="0" err="1">
                <a:solidFill>
                  <a:srgbClr val="3366FF"/>
                </a:solidFill>
                <a:ea typeface="ＭＳ Ｐゴシック" charset="0"/>
                <a:cs typeface="ＭＳ Ｐゴシック" charset="0"/>
              </a:rPr>
              <a:t>overcommitment</a:t>
            </a:r>
            <a:endParaRPr lang="en-US" b="1" dirty="0">
              <a:solidFill>
                <a:srgbClr val="3366FF"/>
              </a:solidFill>
              <a:ea typeface="ＭＳ Ｐゴシック" charset="0"/>
              <a:cs typeface="ＭＳ Ｐゴシック" charset="0"/>
            </a:endParaRPr>
          </a:p>
          <a:p>
            <a:pPr lvl="2">
              <a:buFont typeface="Webdings" charset="0"/>
              <a:buChar char="4"/>
              <a:defRPr/>
            </a:pPr>
            <a:r>
              <a:rPr lang="en-US" dirty="0">
                <a:ea typeface="ＭＳ Ｐゴシック" charset="0"/>
              </a:rPr>
              <a:t>VMM can use standard scheduling algorithms to put threads on CPUs</a:t>
            </a:r>
          </a:p>
          <a:p>
            <a:pPr lvl="2">
              <a:buFont typeface="Webdings" charset="0"/>
              <a:buChar char="4"/>
              <a:defRPr/>
            </a:pPr>
            <a:r>
              <a:rPr lang="en-US" dirty="0">
                <a:ea typeface="ＭＳ Ｐゴシック" charset="0"/>
              </a:rPr>
              <a:t>Some add fairness aspect</a:t>
            </a:r>
          </a:p>
          <a:p>
            <a:pPr lvl="2">
              <a:buFont typeface="Webdings" charset="0"/>
              <a:buChar char="4"/>
              <a:defRPr/>
            </a:pPr>
            <a:endParaRPr lang="en-US" dirty="0">
              <a:ea typeface="ＭＳ Ｐゴシック" charset="0"/>
            </a:endParaRPr>
          </a:p>
          <a:p>
            <a:pPr marL="0" indent="0">
              <a:buFont typeface="Monotype Sorts" charset="0"/>
              <a:buNone/>
              <a:defRPr/>
            </a:pPr>
            <a:endParaRPr lang="en-US" dirty="0">
              <a:latin typeface="Courier New"/>
              <a:ea typeface="ＭＳ Ｐゴシック" charset="0"/>
              <a:cs typeface="Courier New"/>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Title 1"/>
          <p:cNvSpPr>
            <a:spLocks noGrp="1"/>
          </p:cNvSpPr>
          <p:nvPr>
            <p:ph type="title"/>
          </p:nvPr>
        </p:nvSpPr>
        <p:spPr>
          <a:xfrm>
            <a:off x="1176338" y="123825"/>
            <a:ext cx="7921625" cy="576263"/>
          </a:xfrm>
        </p:spPr>
        <p:txBody>
          <a:bodyPr/>
          <a:lstStyle/>
          <a:p>
            <a:r>
              <a:rPr lang="en-US" altLang="en-US" sz="2800"/>
              <a:t>OS Component – CPU Scheduling (cont.)</a:t>
            </a:r>
          </a:p>
        </p:txBody>
      </p:sp>
      <p:sp>
        <p:nvSpPr>
          <p:cNvPr id="39939" name="Content Placeholder 2"/>
          <p:cNvSpPr>
            <a:spLocks noGrp="1"/>
          </p:cNvSpPr>
          <p:nvPr>
            <p:ph idx="1"/>
          </p:nvPr>
        </p:nvSpPr>
        <p:spPr>
          <a:xfrm>
            <a:off x="862013" y="1092200"/>
            <a:ext cx="6818312" cy="4530725"/>
          </a:xfrm>
        </p:spPr>
        <p:txBody>
          <a:bodyPr/>
          <a:lstStyle/>
          <a:p>
            <a:r>
              <a:rPr lang="en-US" altLang="en-US"/>
              <a:t>Cycle stealing by VMM and oversubscription of CPUs means guests don’t get CPU cycles they expect</a:t>
            </a:r>
          </a:p>
          <a:p>
            <a:pPr lvl="1"/>
            <a:r>
              <a:rPr lang="en-US" altLang="en-US"/>
              <a:t>Consider timesharing scheduler in a guest trying to schedule 100ms time slices -&gt; each may take 100ms, 1 second, or longer</a:t>
            </a:r>
          </a:p>
          <a:p>
            <a:pPr lvl="2"/>
            <a:r>
              <a:rPr lang="en-US" altLang="en-US"/>
              <a:t>Poor response times for users of guest</a:t>
            </a:r>
          </a:p>
          <a:p>
            <a:pPr lvl="2"/>
            <a:r>
              <a:rPr lang="en-US" altLang="en-US"/>
              <a:t>Time-of-day clocks incorrect</a:t>
            </a:r>
          </a:p>
          <a:p>
            <a:pPr lvl="1"/>
            <a:r>
              <a:rPr lang="en-US" altLang="en-US"/>
              <a:t>Some VMMs provide application to run in each guest to fix time-of-day and provide other integration features</a:t>
            </a:r>
          </a:p>
          <a:p>
            <a:pPr lvl="1"/>
            <a:endParaRPr lang="en-US" altLang="en-US"/>
          </a:p>
          <a:p>
            <a:pPr lvl="2"/>
            <a:endParaRPr lang="en-US" altLang="en-US"/>
          </a:p>
          <a:p>
            <a:pPr>
              <a:buFont typeface="Monotype Sorts" pitchFamily="-84" charset="2"/>
              <a:buNone/>
            </a:pPr>
            <a:endParaRPr lang="en-US" altLang="en-US">
              <a:latin typeface="Courier New" panose="02070309020205020404" pitchFamily="49" charset="0"/>
              <a:cs typeface="Courier New" panose="02070309020205020404"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Title 1"/>
          <p:cNvSpPr>
            <a:spLocks noGrp="1"/>
          </p:cNvSpPr>
          <p:nvPr>
            <p:ph type="title"/>
          </p:nvPr>
        </p:nvSpPr>
        <p:spPr>
          <a:xfrm>
            <a:off x="1122363" y="136525"/>
            <a:ext cx="8229600" cy="576263"/>
          </a:xfrm>
        </p:spPr>
        <p:txBody>
          <a:bodyPr/>
          <a:lstStyle/>
          <a:p>
            <a:r>
              <a:rPr lang="en-US" altLang="en-US" sz="3000"/>
              <a:t>OS Component – Memory Management</a:t>
            </a:r>
          </a:p>
        </p:txBody>
      </p:sp>
      <p:sp>
        <p:nvSpPr>
          <p:cNvPr id="2" name="Content Placeholder 2"/>
          <p:cNvSpPr>
            <a:spLocks noGrp="1"/>
          </p:cNvSpPr>
          <p:nvPr>
            <p:ph idx="1"/>
          </p:nvPr>
        </p:nvSpPr>
        <p:spPr>
          <a:xfrm>
            <a:off x="849313" y="1092200"/>
            <a:ext cx="7099300" cy="4816475"/>
          </a:xfrm>
        </p:spPr>
        <p:txBody>
          <a:bodyPr/>
          <a:lstStyle/>
          <a:p>
            <a:pPr>
              <a:buFont typeface="Monotype Sorts" charset="0"/>
              <a:buChar char="n"/>
              <a:defRPr/>
            </a:pPr>
            <a:r>
              <a:rPr lang="en-US" sz="1600" dirty="0">
                <a:ea typeface="ＭＳ Ｐゴシック" charset="0"/>
              </a:rPr>
              <a:t>Also suffers from oversubscription -&gt; requires extra management efficiency from VMM</a:t>
            </a:r>
          </a:p>
          <a:p>
            <a:pPr>
              <a:buFont typeface="Monotype Sorts" charset="0"/>
              <a:buChar char="n"/>
              <a:defRPr/>
            </a:pPr>
            <a:r>
              <a:rPr lang="en-US" sz="1600" dirty="0">
                <a:ea typeface="ＭＳ Ｐゴシック" charset="0"/>
              </a:rPr>
              <a:t>For example, VMware ESX guests have a configured amount of physical memory, then ESX uses 3 methods of memory management</a:t>
            </a:r>
          </a:p>
          <a:p>
            <a:pPr marL="800100" lvl="1" indent="-342900">
              <a:buFont typeface="+mj-lt"/>
              <a:buAutoNum type="arabicPeriod"/>
              <a:defRPr/>
            </a:pPr>
            <a:r>
              <a:rPr lang="en-US" sz="1600" dirty="0">
                <a:ea typeface="ＭＳ Ｐゴシック" charset="0"/>
              </a:rPr>
              <a:t>Double-paging, in which the guest page table indicates a page is in a physical frame but the VMM moves some of those pages to backing store</a:t>
            </a:r>
          </a:p>
          <a:p>
            <a:pPr marL="800100" lvl="1" indent="-342900">
              <a:buFont typeface="+mj-lt"/>
              <a:buAutoNum type="arabicPeriod"/>
              <a:defRPr/>
            </a:pPr>
            <a:r>
              <a:rPr lang="en-US" sz="1600" dirty="0">
                <a:ea typeface="ＭＳ Ｐゴシック" charset="0"/>
              </a:rPr>
              <a:t>Install a </a:t>
            </a:r>
            <a:r>
              <a:rPr lang="en-US" sz="1600" b="1" dirty="0">
                <a:solidFill>
                  <a:srgbClr val="3366FF"/>
                </a:solidFill>
                <a:ea typeface="ＭＳ Ｐゴシック" charset="0"/>
                <a:cs typeface="ＭＳ Ｐゴシック" charset="0"/>
              </a:rPr>
              <a:t>pseudo-device driver </a:t>
            </a:r>
            <a:r>
              <a:rPr lang="en-US" sz="1600" dirty="0">
                <a:ea typeface="ＭＳ Ｐゴシック" charset="0"/>
              </a:rPr>
              <a:t>in each guest (it looks like a device driver to the guest kernel but really just adds kernel-mode code to the guest) </a:t>
            </a:r>
          </a:p>
          <a:p>
            <a:pPr marL="1143000" lvl="2" indent="-342900">
              <a:buFont typeface="Webdings" charset="0"/>
              <a:buChar char="4"/>
              <a:defRPr/>
            </a:pPr>
            <a:r>
              <a:rPr lang="en-US" sz="1600" b="1" dirty="0">
                <a:solidFill>
                  <a:srgbClr val="3366FF"/>
                </a:solidFill>
                <a:ea typeface="ＭＳ Ｐゴシック" charset="0"/>
                <a:cs typeface="ＭＳ Ｐゴシック" charset="0"/>
              </a:rPr>
              <a:t>Balloon</a:t>
            </a:r>
            <a:r>
              <a:rPr lang="en-US" sz="1600" dirty="0">
                <a:ea typeface="ＭＳ Ｐゴシック" charset="0"/>
              </a:rPr>
              <a:t> memory manager communicates with VMM and is told to allocate or </a:t>
            </a:r>
            <a:r>
              <a:rPr lang="en-US" sz="1600" dirty="0" err="1">
                <a:ea typeface="ＭＳ Ｐゴシック" charset="0"/>
              </a:rPr>
              <a:t>deallocate</a:t>
            </a:r>
            <a:r>
              <a:rPr lang="en-US" sz="1600" dirty="0">
                <a:ea typeface="ＭＳ Ｐゴシック" charset="0"/>
              </a:rPr>
              <a:t> memory to decrease or increase physical memory use of guest, causing guest OS to free or have more memory available</a:t>
            </a:r>
          </a:p>
          <a:p>
            <a:pPr marL="800100" lvl="1" indent="-342900">
              <a:buFont typeface="+mj-lt"/>
              <a:buAutoNum type="arabicPeriod"/>
              <a:defRPr/>
            </a:pPr>
            <a:r>
              <a:rPr lang="en-US" sz="1600" dirty="0" err="1">
                <a:ea typeface="ＭＳ Ｐゴシック" charset="0"/>
              </a:rPr>
              <a:t>Deduplication</a:t>
            </a:r>
            <a:r>
              <a:rPr lang="en-US" sz="1600" dirty="0">
                <a:ea typeface="ＭＳ Ｐゴシック" charset="0"/>
              </a:rPr>
              <a:t> by VMM determining if same page loaded more than once, memory mapping the same page into multiple guests</a:t>
            </a:r>
          </a:p>
          <a:p>
            <a:pPr marL="800100" lvl="1" indent="-342900">
              <a:buFont typeface="+mj-lt"/>
              <a:buAutoNum type="arabicPeriod"/>
              <a:defRPr/>
            </a:pPr>
            <a:endParaRPr lang="en-US" dirty="0">
              <a:ea typeface="ＭＳ Ｐゴシック" charset="0"/>
            </a:endParaRPr>
          </a:p>
          <a:p>
            <a:pPr marL="457200" lvl="1" indent="0">
              <a:buFont typeface="Monotype Sorts" charset="0"/>
              <a:buNone/>
              <a:defRPr/>
            </a:pPr>
            <a:endParaRPr lang="en-US" dirty="0">
              <a:ea typeface="ＭＳ Ｐゴシック" charset="0"/>
            </a:endParaRPr>
          </a:p>
          <a:p>
            <a:pPr lvl="2">
              <a:buFont typeface="Webdings" charset="0"/>
              <a:buChar char="4"/>
              <a:defRPr/>
            </a:pPr>
            <a:endParaRPr lang="en-US" dirty="0">
              <a:ea typeface="ＭＳ Ｐゴシック" charset="0"/>
            </a:endParaRPr>
          </a:p>
          <a:p>
            <a:pPr marL="0" indent="0">
              <a:buFont typeface="Monotype Sorts" charset="0"/>
              <a:buNone/>
              <a:defRPr/>
            </a:pPr>
            <a:endParaRPr lang="en-US" dirty="0">
              <a:latin typeface="Courier New"/>
              <a:ea typeface="ＭＳ Ｐゴシック" charset="0"/>
              <a:cs typeface="Courier New"/>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Title 1"/>
          <p:cNvSpPr>
            <a:spLocks noGrp="1"/>
          </p:cNvSpPr>
          <p:nvPr>
            <p:ph type="title"/>
          </p:nvPr>
        </p:nvSpPr>
        <p:spPr>
          <a:xfrm>
            <a:off x="671513" y="165100"/>
            <a:ext cx="8229600" cy="576263"/>
          </a:xfrm>
        </p:spPr>
        <p:txBody>
          <a:bodyPr/>
          <a:lstStyle/>
          <a:p>
            <a:r>
              <a:rPr lang="en-US" altLang="en-US"/>
              <a:t>OS Component – I/O</a:t>
            </a:r>
          </a:p>
        </p:txBody>
      </p:sp>
      <p:sp>
        <p:nvSpPr>
          <p:cNvPr id="40962" name="Content Placeholder 2"/>
          <p:cNvSpPr>
            <a:spLocks noGrp="1"/>
          </p:cNvSpPr>
          <p:nvPr>
            <p:ph idx="1"/>
          </p:nvPr>
        </p:nvSpPr>
        <p:spPr>
          <a:xfrm>
            <a:off x="835025" y="993775"/>
            <a:ext cx="7651750" cy="4857750"/>
          </a:xfrm>
        </p:spPr>
        <p:txBody>
          <a:bodyPr/>
          <a:lstStyle/>
          <a:p>
            <a:pPr>
              <a:buFont typeface="Monotype Sorts" charset="0"/>
              <a:buChar char="n"/>
              <a:defRPr/>
            </a:pPr>
            <a:r>
              <a:rPr lang="en-US" dirty="0">
                <a:ea typeface="ＭＳ Ｐゴシック" charset="0"/>
              </a:rPr>
              <a:t>Easier for VMMs to integrate with guests because I/O has lots of variation</a:t>
            </a:r>
          </a:p>
          <a:p>
            <a:pPr lvl="1">
              <a:buFont typeface="Monotype Sorts" charset="0"/>
              <a:buChar char="l"/>
              <a:defRPr/>
            </a:pPr>
            <a:r>
              <a:rPr lang="en-US" sz="1600" dirty="0">
                <a:ea typeface="ＭＳ Ｐゴシック" charset="0"/>
              </a:rPr>
              <a:t>Already somewhat segregated / flexible via device drivers</a:t>
            </a:r>
          </a:p>
          <a:p>
            <a:pPr lvl="1">
              <a:buFont typeface="Monotype Sorts" charset="0"/>
              <a:buChar char="l"/>
              <a:defRPr/>
            </a:pPr>
            <a:r>
              <a:rPr lang="en-US" sz="1600" dirty="0">
                <a:ea typeface="ＭＳ Ｐゴシック" charset="0"/>
              </a:rPr>
              <a:t>VMM can provide new devices and device drivers</a:t>
            </a:r>
          </a:p>
          <a:p>
            <a:pPr>
              <a:buFont typeface="Monotype Sorts" charset="0"/>
              <a:buChar char="n"/>
              <a:defRPr/>
            </a:pPr>
            <a:r>
              <a:rPr lang="en-US" dirty="0">
                <a:ea typeface="ＭＳ Ｐゴシック" charset="0"/>
              </a:rPr>
              <a:t>But overall I/O is complicated for VMMs</a:t>
            </a:r>
          </a:p>
          <a:p>
            <a:pPr lvl="1">
              <a:buFont typeface="Monotype Sorts" charset="0"/>
              <a:buChar char="l"/>
              <a:defRPr/>
            </a:pPr>
            <a:r>
              <a:rPr lang="en-US" sz="1600" dirty="0">
                <a:ea typeface="ＭＳ Ｐゴシック" charset="0"/>
              </a:rPr>
              <a:t>Many short paths for I/O in standard </a:t>
            </a:r>
            <a:r>
              <a:rPr lang="en-US" sz="1600" dirty="0" err="1">
                <a:ea typeface="ＭＳ Ｐゴシック" charset="0"/>
              </a:rPr>
              <a:t>OSes</a:t>
            </a:r>
            <a:r>
              <a:rPr lang="en-US" sz="1600" dirty="0">
                <a:ea typeface="ＭＳ Ｐゴシック" charset="0"/>
              </a:rPr>
              <a:t> for improved performance</a:t>
            </a:r>
          </a:p>
          <a:p>
            <a:pPr lvl="1">
              <a:buFont typeface="Monotype Sorts" charset="0"/>
              <a:buChar char="l"/>
              <a:defRPr/>
            </a:pPr>
            <a:r>
              <a:rPr lang="en-US" sz="1600" dirty="0">
                <a:ea typeface="ＭＳ Ｐゴシック" charset="0"/>
              </a:rPr>
              <a:t>Less hypervisor needs to do for I/O for guests, the better</a:t>
            </a:r>
          </a:p>
          <a:p>
            <a:pPr lvl="1">
              <a:buFont typeface="Monotype Sorts" charset="0"/>
              <a:buChar char="l"/>
              <a:defRPr/>
            </a:pPr>
            <a:r>
              <a:rPr lang="en-US" sz="1600" dirty="0">
                <a:ea typeface="ＭＳ Ｐゴシック" charset="0"/>
              </a:rPr>
              <a:t>Possibilities include direct device access, DMA pass-through, direct interrupt delivery </a:t>
            </a:r>
          </a:p>
          <a:p>
            <a:pPr lvl="2">
              <a:buFont typeface="Webdings" charset="0"/>
              <a:buChar char="4"/>
              <a:defRPr/>
            </a:pPr>
            <a:r>
              <a:rPr lang="en-US" sz="1600" dirty="0">
                <a:ea typeface="ＭＳ Ｐゴシック" charset="0"/>
              </a:rPr>
              <a:t>Again, HW support needed for these</a:t>
            </a:r>
          </a:p>
          <a:p>
            <a:pPr>
              <a:buFont typeface="Monotype Sorts" charset="0"/>
              <a:buChar char="n"/>
              <a:defRPr/>
            </a:pPr>
            <a:r>
              <a:rPr lang="en-US" dirty="0">
                <a:ea typeface="ＭＳ Ｐゴシック" charset="0"/>
              </a:rPr>
              <a:t>Networking also complex as VMM and guests all need network access</a:t>
            </a:r>
          </a:p>
          <a:p>
            <a:pPr lvl="1">
              <a:buFont typeface="Monotype Sorts" charset="0"/>
              <a:buChar char="l"/>
              <a:defRPr/>
            </a:pPr>
            <a:r>
              <a:rPr lang="en-US" sz="1600" dirty="0">
                <a:ea typeface="ＭＳ Ｐゴシック" charset="0"/>
              </a:rPr>
              <a:t>VMM can </a:t>
            </a:r>
            <a:r>
              <a:rPr lang="en-US" sz="1600" b="1" dirty="0">
                <a:solidFill>
                  <a:srgbClr val="3366FF"/>
                </a:solidFill>
                <a:ea typeface="ＭＳ Ｐゴシック" charset="0"/>
              </a:rPr>
              <a:t>bridge</a:t>
            </a:r>
            <a:r>
              <a:rPr lang="en-US" sz="1600" dirty="0">
                <a:ea typeface="ＭＳ Ｐゴシック" charset="0"/>
              </a:rPr>
              <a:t> guest to network (allowing direct access)</a:t>
            </a:r>
          </a:p>
          <a:p>
            <a:pPr lvl="1">
              <a:buFont typeface="Monotype Sorts" charset="0"/>
              <a:buChar char="l"/>
              <a:defRPr/>
            </a:pPr>
            <a:r>
              <a:rPr lang="en-US" sz="1600" dirty="0">
                <a:ea typeface="ＭＳ Ｐゴシック" charset="0"/>
              </a:rPr>
              <a:t>And / or provide </a:t>
            </a:r>
            <a:r>
              <a:rPr lang="en-US" sz="1600" b="1" dirty="0">
                <a:solidFill>
                  <a:srgbClr val="3366FF"/>
                </a:solidFill>
                <a:ea typeface="ＭＳ Ｐゴシック" charset="0"/>
              </a:rPr>
              <a:t>network address translation </a:t>
            </a:r>
            <a:r>
              <a:rPr lang="en-US" sz="1600" dirty="0">
                <a:ea typeface="ＭＳ Ｐゴシック" charset="0"/>
              </a:rPr>
              <a:t>(</a:t>
            </a:r>
            <a:r>
              <a:rPr lang="en-US" sz="1600" b="1" dirty="0">
                <a:solidFill>
                  <a:srgbClr val="3366FF"/>
                </a:solidFill>
                <a:ea typeface="ＭＳ Ｐゴシック" charset="0"/>
              </a:rPr>
              <a:t>NAT</a:t>
            </a:r>
            <a:r>
              <a:rPr lang="en-US" sz="1600" dirty="0">
                <a:ea typeface="ＭＳ Ｐゴシック" charset="0"/>
              </a:rPr>
              <a:t>)</a:t>
            </a:r>
          </a:p>
          <a:p>
            <a:pPr lvl="2">
              <a:buFont typeface="Webdings" charset="0"/>
              <a:buChar char="4"/>
              <a:defRPr/>
            </a:pPr>
            <a:r>
              <a:rPr lang="en-US" sz="1600" dirty="0">
                <a:ea typeface="ＭＳ Ｐゴシック" charset="0"/>
              </a:rPr>
              <a:t>NAT address local to machine on which guest is running, VMM provides address translation to guest to hide its address</a:t>
            </a:r>
          </a:p>
          <a:p>
            <a:pPr lvl="2">
              <a:buFont typeface="Webdings" charset="0"/>
              <a:buChar char="4"/>
              <a:defRPr/>
            </a:pPr>
            <a:endParaRPr lang="en-US" dirty="0">
              <a:ea typeface="ＭＳ Ｐゴシック" charset="0"/>
            </a:endParaRPr>
          </a:p>
          <a:p>
            <a:pPr marL="0" indent="0">
              <a:buFont typeface="Monotype Sorts" charset="0"/>
              <a:buNone/>
              <a:defRPr/>
            </a:pPr>
            <a:endParaRPr lang="en-US" dirty="0">
              <a:latin typeface="Courier New"/>
              <a:ea typeface="ＭＳ Ｐゴシック" charset="0"/>
              <a:cs typeface="Courier New"/>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165100"/>
            <a:ext cx="8229600" cy="576263"/>
          </a:xfrm>
        </p:spPr>
        <p:txBody>
          <a:bodyPr/>
          <a:lstStyle/>
          <a:p>
            <a:r>
              <a:rPr lang="en-US" altLang="en-US"/>
              <a:t>Overview</a:t>
            </a:r>
          </a:p>
        </p:txBody>
      </p:sp>
      <p:sp>
        <p:nvSpPr>
          <p:cNvPr id="6147" name="Content Placeholder 2"/>
          <p:cNvSpPr>
            <a:spLocks noGrp="1"/>
          </p:cNvSpPr>
          <p:nvPr>
            <p:ph idx="1"/>
          </p:nvPr>
        </p:nvSpPr>
        <p:spPr>
          <a:xfrm>
            <a:off x="862013" y="1036638"/>
            <a:ext cx="7732712" cy="5124450"/>
          </a:xfrm>
        </p:spPr>
        <p:txBody>
          <a:bodyPr/>
          <a:lstStyle/>
          <a:p>
            <a:pPr>
              <a:buFont typeface="Wingdings" panose="05000000000000000000" pitchFamily="2" charset="2"/>
              <a:buChar char="q"/>
            </a:pPr>
            <a:r>
              <a:rPr lang="en-US" altLang="en-US" dirty="0"/>
              <a:t>Fundamental idea – abstract the hardware of a single computer into several different execution environments</a:t>
            </a:r>
          </a:p>
          <a:p>
            <a:pPr>
              <a:buFont typeface="Wingdings" panose="05000000000000000000" pitchFamily="2" charset="2"/>
              <a:buChar char="q"/>
            </a:pPr>
            <a:r>
              <a:rPr lang="en-US" altLang="en-US" dirty="0"/>
              <a:t>Several components</a:t>
            </a:r>
          </a:p>
          <a:p>
            <a:pPr lvl="1">
              <a:buFont typeface="Wingdings" panose="05000000000000000000" pitchFamily="2" charset="2"/>
              <a:buChar char="q"/>
            </a:pPr>
            <a:r>
              <a:rPr lang="en-US" altLang="en-US" b="1" dirty="0">
                <a:solidFill>
                  <a:srgbClr val="3366FF"/>
                </a:solidFill>
              </a:rPr>
              <a:t>Host</a:t>
            </a:r>
            <a:r>
              <a:rPr lang="en-US" altLang="en-US" dirty="0"/>
              <a:t> – underlying hardware system that runs the virtual machines</a:t>
            </a:r>
          </a:p>
          <a:p>
            <a:pPr lvl="1">
              <a:buFont typeface="Wingdings" panose="05000000000000000000" pitchFamily="2" charset="2"/>
              <a:buChar char="q"/>
            </a:pPr>
            <a:r>
              <a:rPr lang="en-US" altLang="en-US" b="1" dirty="0">
                <a:solidFill>
                  <a:srgbClr val="3366FF"/>
                </a:solidFill>
              </a:rPr>
              <a:t>Virtual machine manager </a:t>
            </a:r>
            <a:r>
              <a:rPr lang="en-US" altLang="en-US" dirty="0"/>
              <a:t>(</a:t>
            </a:r>
            <a:r>
              <a:rPr lang="en-US" altLang="en-US" b="1" dirty="0">
                <a:solidFill>
                  <a:srgbClr val="3366FF"/>
                </a:solidFill>
              </a:rPr>
              <a:t>VMM</a:t>
            </a:r>
            <a:r>
              <a:rPr lang="en-US" altLang="en-US" dirty="0"/>
              <a:t>) or </a:t>
            </a:r>
            <a:r>
              <a:rPr lang="en-US" altLang="en-US" b="1" dirty="0">
                <a:solidFill>
                  <a:srgbClr val="3366FF"/>
                </a:solidFill>
              </a:rPr>
              <a:t>hypervisor</a:t>
            </a:r>
            <a:r>
              <a:rPr lang="en-US" altLang="en-US" dirty="0"/>
              <a:t> – creates and runs virtual machines by providing interface that is </a:t>
            </a:r>
            <a:r>
              <a:rPr lang="en-US" altLang="en-US" b="1" i="1" dirty="0"/>
              <a:t>identical</a:t>
            </a:r>
            <a:r>
              <a:rPr lang="en-US" altLang="en-US" dirty="0"/>
              <a:t> to the host</a:t>
            </a:r>
          </a:p>
          <a:p>
            <a:pPr lvl="2">
              <a:buFont typeface="Wingdings" panose="05000000000000000000" pitchFamily="2" charset="2"/>
              <a:buChar char="q"/>
            </a:pPr>
            <a:r>
              <a:rPr lang="en-US" altLang="en-US" dirty="0"/>
              <a:t>(Except in the case of paravirtualization)</a:t>
            </a:r>
          </a:p>
          <a:p>
            <a:pPr lvl="1">
              <a:buFont typeface="Wingdings" panose="05000000000000000000" pitchFamily="2" charset="2"/>
              <a:buChar char="q"/>
            </a:pPr>
            <a:r>
              <a:rPr lang="en-US" altLang="en-US" b="1" dirty="0">
                <a:solidFill>
                  <a:srgbClr val="3366FF"/>
                </a:solidFill>
              </a:rPr>
              <a:t>Guest</a:t>
            </a:r>
            <a:r>
              <a:rPr lang="en-US" altLang="en-US" dirty="0"/>
              <a:t> – process provided with virtual copy of the host</a:t>
            </a:r>
          </a:p>
          <a:p>
            <a:pPr lvl="2">
              <a:buFont typeface="Wingdings" panose="05000000000000000000" pitchFamily="2" charset="2"/>
              <a:buChar char="q"/>
            </a:pPr>
            <a:r>
              <a:rPr lang="en-US" altLang="en-US" dirty="0"/>
              <a:t>The </a:t>
            </a:r>
            <a:r>
              <a:rPr lang="en-US" altLang="en-US" b="1" dirty="0">
                <a:solidFill>
                  <a:srgbClr val="3366FF"/>
                </a:solidFill>
              </a:rPr>
              <a:t>Guest </a:t>
            </a:r>
            <a:r>
              <a:rPr lang="en-US" altLang="en-US" dirty="0"/>
              <a:t>is usually an operating system</a:t>
            </a:r>
          </a:p>
          <a:p>
            <a:pPr>
              <a:buFont typeface="Wingdings" panose="05000000000000000000" pitchFamily="2" charset="2"/>
              <a:buChar char="q"/>
            </a:pPr>
            <a:r>
              <a:rPr lang="en-US" altLang="en-US" dirty="0"/>
              <a:t>Single physical machine can run multiple operating systems concurrently, each in its own virtual machine</a:t>
            </a:r>
          </a:p>
          <a:p>
            <a:pPr marL="857250" lvl="2" indent="0">
              <a:buNone/>
            </a:pPr>
            <a:endParaRPr lang="en-US" altLang="en-US" dirty="0"/>
          </a:p>
        </p:txBody>
      </p:sp>
      <p:sp>
        <p:nvSpPr>
          <p:cNvPr id="2" name="TextBox 1"/>
          <p:cNvSpPr txBox="1"/>
          <p:nvPr/>
        </p:nvSpPr>
        <p:spPr>
          <a:xfrm>
            <a:off x="966866" y="5351489"/>
            <a:ext cx="7210268" cy="646331"/>
          </a:xfrm>
          <a:prstGeom prst="rect">
            <a:avLst/>
          </a:prstGeom>
          <a:noFill/>
        </p:spPr>
        <p:txBody>
          <a:bodyPr wrap="square" rtlCol="0">
            <a:spAutoFit/>
          </a:bodyPr>
          <a:lstStyle/>
          <a:p>
            <a:r>
              <a:rPr lang="en-US" dirty="0">
                <a:solidFill>
                  <a:srgbClr val="FF0000"/>
                </a:solidFill>
              </a:rPr>
              <a:t>The software component that provides virtual environments is a VMM.</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Title 1"/>
          <p:cNvSpPr>
            <a:spLocks noGrp="1"/>
          </p:cNvSpPr>
          <p:nvPr>
            <p:ph type="title"/>
          </p:nvPr>
        </p:nvSpPr>
        <p:spPr>
          <a:xfrm>
            <a:off x="1168400" y="165100"/>
            <a:ext cx="7986713" cy="576263"/>
          </a:xfrm>
        </p:spPr>
        <p:txBody>
          <a:bodyPr/>
          <a:lstStyle/>
          <a:p>
            <a:r>
              <a:rPr lang="en-US" altLang="en-US"/>
              <a:t>OS Component – Storage Management</a:t>
            </a:r>
          </a:p>
        </p:txBody>
      </p:sp>
      <p:sp>
        <p:nvSpPr>
          <p:cNvPr id="43011" name="Content Placeholder 2"/>
          <p:cNvSpPr>
            <a:spLocks noGrp="1"/>
          </p:cNvSpPr>
          <p:nvPr>
            <p:ph idx="1"/>
          </p:nvPr>
        </p:nvSpPr>
        <p:spPr>
          <a:xfrm>
            <a:off x="806450" y="1050925"/>
            <a:ext cx="7731125" cy="4829175"/>
          </a:xfrm>
        </p:spPr>
        <p:txBody>
          <a:bodyPr/>
          <a:lstStyle/>
          <a:p>
            <a:r>
              <a:rPr lang="en-US" altLang="en-US"/>
              <a:t>Both boot disk and general data access need  be provided by VMM</a:t>
            </a:r>
          </a:p>
          <a:p>
            <a:r>
              <a:rPr lang="en-US" altLang="en-US"/>
              <a:t>Need to support potentially dozens of guests per VMM (so standard disk partitioning not sufficient)</a:t>
            </a:r>
          </a:p>
          <a:p>
            <a:r>
              <a:rPr lang="en-US" altLang="en-US"/>
              <a:t>Type 1 – storage guest root disks and config information within file system provided by VMM as a </a:t>
            </a:r>
            <a:r>
              <a:rPr lang="en-US" altLang="en-US" b="1">
                <a:solidFill>
                  <a:srgbClr val="3366FF"/>
                </a:solidFill>
              </a:rPr>
              <a:t>disk image</a:t>
            </a:r>
          </a:p>
          <a:p>
            <a:r>
              <a:rPr lang="en-US" altLang="en-US"/>
              <a:t>Type 2 – store as files in file system provided by host OS</a:t>
            </a:r>
          </a:p>
          <a:p>
            <a:r>
              <a:rPr lang="en-US" altLang="en-US"/>
              <a:t>Duplicate file -&gt; create new guest</a:t>
            </a:r>
          </a:p>
          <a:p>
            <a:r>
              <a:rPr lang="en-US" altLang="en-US"/>
              <a:t>Move file to another system -&gt; move guest</a:t>
            </a:r>
          </a:p>
          <a:p>
            <a:r>
              <a:rPr lang="en-US" altLang="en-US" b="1">
                <a:solidFill>
                  <a:srgbClr val="3366FF"/>
                </a:solidFill>
              </a:rPr>
              <a:t>Physical-to-virtual </a:t>
            </a:r>
            <a:r>
              <a:rPr lang="en-US" altLang="en-US"/>
              <a:t>(</a:t>
            </a:r>
            <a:r>
              <a:rPr lang="en-US" altLang="en-US" b="1">
                <a:solidFill>
                  <a:srgbClr val="3366FF"/>
                </a:solidFill>
              </a:rPr>
              <a:t>P-to-V</a:t>
            </a:r>
            <a:r>
              <a:rPr lang="en-US" altLang="en-US"/>
              <a:t>) convert native disk blocks into VMM format</a:t>
            </a:r>
          </a:p>
          <a:p>
            <a:r>
              <a:rPr lang="en-US" altLang="en-US" b="1">
                <a:solidFill>
                  <a:srgbClr val="3366FF"/>
                </a:solidFill>
              </a:rPr>
              <a:t>Virtual-to-physical </a:t>
            </a:r>
            <a:r>
              <a:rPr lang="en-US" altLang="en-US"/>
              <a:t>(</a:t>
            </a:r>
            <a:r>
              <a:rPr lang="en-US" altLang="en-US" b="1">
                <a:solidFill>
                  <a:srgbClr val="3366FF"/>
                </a:solidFill>
              </a:rPr>
              <a:t>V-to-P</a:t>
            </a:r>
            <a:r>
              <a:rPr lang="en-US" altLang="en-US"/>
              <a:t>) convert from virtual format to native or disk format</a:t>
            </a:r>
          </a:p>
          <a:p>
            <a:r>
              <a:rPr lang="en-US" altLang="en-US"/>
              <a:t>VMM also needs to provide access to network attached storage (just networking) and other disk images, disk partitions, disks, etc</a:t>
            </a:r>
          </a:p>
          <a:p>
            <a:pPr marL="457200" lvl="1" indent="0">
              <a:buFont typeface="Monotype Sorts" pitchFamily="-84" charset="2"/>
              <a:buNone/>
            </a:pPr>
            <a:endParaRPr lang="en-US" altLang="en-US"/>
          </a:p>
          <a:p>
            <a:pPr lvl="2"/>
            <a:endParaRPr lang="en-US" altLang="en-US"/>
          </a:p>
          <a:p>
            <a:pPr>
              <a:buFont typeface="Monotype Sorts" pitchFamily="-84" charset="2"/>
              <a:buNone/>
            </a:pPr>
            <a:endParaRPr lang="en-US" altLang="en-US">
              <a:latin typeface="Courier New" panose="02070309020205020404" pitchFamily="49" charset="0"/>
              <a:cs typeface="Courier New" panose="02070309020205020404"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784225" y="123825"/>
            <a:ext cx="8229600" cy="576263"/>
          </a:xfrm>
        </p:spPr>
        <p:txBody>
          <a:bodyPr/>
          <a:lstStyle/>
          <a:p>
            <a:r>
              <a:rPr lang="en-US" altLang="en-US"/>
              <a:t>OS Component – Live Migration</a:t>
            </a:r>
          </a:p>
        </p:txBody>
      </p:sp>
      <p:sp>
        <p:nvSpPr>
          <p:cNvPr id="44035" name="Content Placeholder 2"/>
          <p:cNvSpPr>
            <a:spLocks noGrp="1"/>
          </p:cNvSpPr>
          <p:nvPr>
            <p:ph idx="1"/>
          </p:nvPr>
        </p:nvSpPr>
        <p:spPr>
          <a:xfrm>
            <a:off x="820738" y="1008063"/>
            <a:ext cx="7662862" cy="4970462"/>
          </a:xfrm>
        </p:spPr>
        <p:txBody>
          <a:bodyPr/>
          <a:lstStyle/>
          <a:p>
            <a:pPr>
              <a:buFont typeface="Wingdings" panose="05000000000000000000" pitchFamily="2" charset="2"/>
              <a:buChar char="q"/>
            </a:pPr>
            <a:r>
              <a:rPr lang="en-US" altLang="en-US" sz="1600" dirty="0"/>
              <a:t>Taking advantage of VMM features leads to new functionality not found on general operating systems such as live migration</a:t>
            </a:r>
          </a:p>
          <a:p>
            <a:pPr>
              <a:buFont typeface="Wingdings" panose="05000000000000000000" pitchFamily="2" charset="2"/>
              <a:buChar char="q"/>
            </a:pPr>
            <a:r>
              <a:rPr lang="en-US" altLang="en-US" sz="1600" dirty="0"/>
              <a:t>Running guest can be moved between systems, without interrupting user access to the guest or its apps</a:t>
            </a:r>
          </a:p>
          <a:p>
            <a:pPr>
              <a:buFont typeface="Wingdings" panose="05000000000000000000" pitchFamily="2" charset="2"/>
              <a:buChar char="q"/>
            </a:pPr>
            <a:r>
              <a:rPr lang="en-US" altLang="en-US" sz="1600" dirty="0"/>
              <a:t>Very useful for resource management, maintenance downtime windows, </a:t>
            </a:r>
            <a:r>
              <a:rPr lang="en-US" altLang="en-US" sz="1600" dirty="0" err="1"/>
              <a:t>etc</a:t>
            </a:r>
            <a:endParaRPr lang="en-US" altLang="en-US" sz="1600" dirty="0"/>
          </a:p>
          <a:p>
            <a:pPr lvl="1">
              <a:buFont typeface="Arial" panose="020B0604020202020204" pitchFamily="34" charset="0"/>
              <a:buAutoNum type="arabicPeriod"/>
            </a:pPr>
            <a:r>
              <a:rPr lang="en-US" altLang="en-US" sz="1600" dirty="0"/>
              <a:t>The source VMM establishes a connection with the target VMM</a:t>
            </a:r>
          </a:p>
          <a:p>
            <a:pPr lvl="1">
              <a:buFont typeface="Arial" panose="020B0604020202020204" pitchFamily="34" charset="0"/>
              <a:buAutoNum type="arabicPeriod"/>
            </a:pPr>
            <a:r>
              <a:rPr lang="en-US" altLang="en-US" sz="1600" dirty="0"/>
              <a:t>The target creates a new guest by creating a new VCPU, </a:t>
            </a:r>
            <a:r>
              <a:rPr lang="en-US" altLang="en-US" sz="1600" dirty="0" err="1"/>
              <a:t>etc</a:t>
            </a:r>
            <a:r>
              <a:rPr lang="en-US" altLang="en-US" sz="1600" dirty="0"/>
              <a:t> </a:t>
            </a:r>
          </a:p>
          <a:p>
            <a:pPr lvl="1">
              <a:buFont typeface="Arial" panose="020B0604020202020204" pitchFamily="34" charset="0"/>
              <a:buAutoNum type="arabicPeriod"/>
            </a:pPr>
            <a:r>
              <a:rPr lang="en-US" altLang="en-US" sz="1600" dirty="0"/>
              <a:t>The source sends all read-only guest memory pages to the target</a:t>
            </a:r>
          </a:p>
          <a:p>
            <a:pPr lvl="1">
              <a:buFont typeface="Arial" panose="020B0604020202020204" pitchFamily="34" charset="0"/>
              <a:buAutoNum type="arabicPeriod"/>
            </a:pPr>
            <a:r>
              <a:rPr lang="en-US" altLang="en-US" sz="1600" dirty="0"/>
              <a:t>The source sends all read-write pages to the target, marking them as clean </a:t>
            </a:r>
          </a:p>
          <a:p>
            <a:pPr lvl="1">
              <a:buFont typeface="Arial" panose="020B0604020202020204" pitchFamily="34" charset="0"/>
              <a:buAutoNum type="arabicPeriod"/>
            </a:pPr>
            <a:r>
              <a:rPr lang="en-US" altLang="en-US" sz="1600" dirty="0"/>
              <a:t>The source repeats step 4, as during that step some pages were probably modified by the guest and are now dirty</a:t>
            </a:r>
          </a:p>
          <a:p>
            <a:pPr lvl="1">
              <a:buFont typeface="Arial" panose="020B0604020202020204" pitchFamily="34" charset="0"/>
              <a:buAutoNum type="arabicPeriod"/>
            </a:pPr>
            <a:r>
              <a:rPr lang="en-US" altLang="en-US" sz="1600" dirty="0"/>
              <a:t>When cycle of steps 4 and 5 becomes very short, source VMM freezes guest, sends VCPU’s final state, sends other state details, sends final dirty pages, and tells target to start running the guest</a:t>
            </a:r>
          </a:p>
          <a:p>
            <a:pPr lvl="2"/>
            <a:r>
              <a:rPr lang="en-US" altLang="en-US" sz="1600" dirty="0"/>
              <a:t>Once target acknowledges that guest running, source terminates guest</a:t>
            </a:r>
          </a:p>
          <a:p>
            <a:pPr lvl="2"/>
            <a:endParaRPr lang="en-US" altLang="en-US" dirty="0"/>
          </a:p>
          <a:p>
            <a:pPr>
              <a:buFont typeface="Monotype Sorts" pitchFamily="-84" charset="2"/>
              <a:buNone/>
            </a:pPr>
            <a:endParaRPr lang="en-US" altLang="en-US"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1173163" y="123825"/>
            <a:ext cx="8001000" cy="576263"/>
          </a:xfrm>
        </p:spPr>
        <p:txBody>
          <a:bodyPr/>
          <a:lstStyle/>
          <a:p>
            <a:r>
              <a:rPr lang="en-US" altLang="en-US" sz="2800"/>
              <a:t>Live Migration of Guest Between Servers</a:t>
            </a:r>
          </a:p>
        </p:txBody>
      </p:sp>
      <p:pic>
        <p:nvPicPr>
          <p:cNvPr id="45059" name="Content Placeholder 3" descr="16_08.pdf"/>
          <p:cNvPicPr>
            <a:picLocks noGrp="1" noChangeAspect="1"/>
          </p:cNvPicPr>
          <p:nvPr>
            <p:ph idx="1"/>
          </p:nvPr>
        </p:nvPicPr>
        <p:blipFill>
          <a:blip r:embed="rId2">
            <a:extLst>
              <a:ext uri="{28A0092B-C50C-407E-A947-70E740481C1C}">
                <a14:useLocalDpi xmlns:a14="http://schemas.microsoft.com/office/drawing/2010/main" val="0"/>
              </a:ext>
            </a:extLst>
          </a:blip>
          <a:srcRect t="-17900" b="-17900"/>
          <a:stretch>
            <a:fillRect/>
          </a:stretch>
        </p:blipFill>
        <p:spPr>
          <a:xfrm>
            <a:off x="1031875" y="1068388"/>
            <a:ext cx="7454900" cy="4105275"/>
          </a:xfrm>
        </p:spPr>
      </p:pic>
      <p:sp>
        <p:nvSpPr>
          <p:cNvPr id="2" name="TextBox 1"/>
          <p:cNvSpPr txBox="1"/>
          <p:nvPr/>
        </p:nvSpPr>
        <p:spPr>
          <a:xfrm>
            <a:off x="1334125" y="5173663"/>
            <a:ext cx="6490741" cy="923330"/>
          </a:xfrm>
          <a:prstGeom prst="rect">
            <a:avLst/>
          </a:prstGeom>
          <a:noFill/>
          <a:ln>
            <a:solidFill>
              <a:srgbClr val="FF0000"/>
            </a:solidFill>
          </a:ln>
        </p:spPr>
        <p:txBody>
          <a:bodyPr wrap="square" rtlCol="0">
            <a:spAutoFit/>
          </a:bodyPr>
          <a:lstStyle/>
          <a:p>
            <a:r>
              <a:rPr lang="en-US" dirty="0">
                <a:solidFill>
                  <a:srgbClr val="FF0000"/>
                </a:solidFill>
              </a:rPr>
              <a:t>Disk space cannot be moved as part of a live migration. Disk access is maintained via remote access.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671513" y="136525"/>
            <a:ext cx="8229600" cy="576263"/>
          </a:xfrm>
        </p:spPr>
        <p:txBody>
          <a:bodyPr/>
          <a:lstStyle/>
          <a:p>
            <a:r>
              <a:rPr lang="en-US" altLang="en-US"/>
              <a:t>Examples - VMware</a:t>
            </a:r>
          </a:p>
        </p:txBody>
      </p:sp>
      <p:sp>
        <p:nvSpPr>
          <p:cNvPr id="40962" name="Content Placeholder 2"/>
          <p:cNvSpPr>
            <a:spLocks noGrp="1"/>
          </p:cNvSpPr>
          <p:nvPr>
            <p:ph idx="1"/>
          </p:nvPr>
        </p:nvSpPr>
        <p:spPr>
          <a:xfrm>
            <a:off x="862013" y="727075"/>
            <a:ext cx="6945312" cy="4530725"/>
          </a:xfrm>
        </p:spPr>
        <p:txBody>
          <a:bodyPr/>
          <a:lstStyle/>
          <a:p>
            <a:pPr>
              <a:buFont typeface="Monotype Sorts" charset="0"/>
              <a:buChar char="n"/>
              <a:defRPr/>
            </a:pPr>
            <a:endParaRPr lang="en-US" dirty="0">
              <a:ea typeface="ＭＳ Ｐゴシック" charset="0"/>
            </a:endParaRPr>
          </a:p>
          <a:p>
            <a:pPr>
              <a:buFont typeface="Wingdings" panose="05000000000000000000" pitchFamily="2" charset="2"/>
              <a:buChar char="q"/>
              <a:defRPr/>
            </a:pPr>
            <a:r>
              <a:rPr lang="en-US" dirty="0">
                <a:ea typeface="ＭＳ Ｐゴシック" charset="0"/>
              </a:rPr>
              <a:t>VMware Workstation runs on x86, provides VMM for guests</a:t>
            </a:r>
          </a:p>
          <a:p>
            <a:pPr>
              <a:buFont typeface="Wingdings" panose="05000000000000000000" pitchFamily="2" charset="2"/>
              <a:buChar char="q"/>
              <a:defRPr/>
            </a:pPr>
            <a:r>
              <a:rPr lang="en-US" dirty="0">
                <a:ea typeface="ＭＳ Ｐゴシック" charset="0"/>
              </a:rPr>
              <a:t>Runs as application on other native, installed host operating system -&gt; Type 2</a:t>
            </a:r>
          </a:p>
          <a:p>
            <a:pPr>
              <a:buFont typeface="Wingdings" panose="05000000000000000000" pitchFamily="2" charset="2"/>
              <a:buChar char="q"/>
              <a:defRPr/>
            </a:pPr>
            <a:r>
              <a:rPr lang="en-US" dirty="0">
                <a:ea typeface="ＭＳ Ｐゴシック" charset="0"/>
              </a:rPr>
              <a:t>Lots of guests possible, including Windows, Linux, </a:t>
            </a:r>
            <a:r>
              <a:rPr lang="en-US" dirty="0" err="1">
                <a:ea typeface="ＭＳ Ｐゴシック" charset="0"/>
              </a:rPr>
              <a:t>etc</a:t>
            </a:r>
            <a:r>
              <a:rPr lang="en-US" dirty="0">
                <a:ea typeface="ＭＳ Ｐゴシック" charset="0"/>
              </a:rPr>
              <a:t> all runnable concurrently (as resources allow)</a:t>
            </a:r>
          </a:p>
          <a:p>
            <a:pPr>
              <a:buFont typeface="Wingdings" panose="05000000000000000000" pitchFamily="2" charset="2"/>
              <a:buChar char="q"/>
              <a:defRPr/>
            </a:pPr>
            <a:r>
              <a:rPr lang="en-US" dirty="0">
                <a:ea typeface="ＭＳ Ｐゴシック" charset="0"/>
              </a:rPr>
              <a:t>Virtualization layer abstracts underlying HW, providing guest with is own virtual CPUs, memory, disk drives, network interfaces, </a:t>
            </a:r>
            <a:r>
              <a:rPr lang="en-US" dirty="0" err="1">
                <a:ea typeface="ＭＳ Ｐゴシック" charset="0"/>
              </a:rPr>
              <a:t>etc</a:t>
            </a:r>
            <a:endParaRPr lang="en-US" dirty="0">
              <a:ea typeface="ＭＳ Ｐゴシック" charset="0"/>
            </a:endParaRPr>
          </a:p>
          <a:p>
            <a:pPr>
              <a:buFont typeface="Wingdings" panose="05000000000000000000" pitchFamily="2" charset="2"/>
              <a:buChar char="q"/>
              <a:defRPr/>
            </a:pPr>
            <a:r>
              <a:rPr lang="en-US" dirty="0">
                <a:ea typeface="ＭＳ Ｐゴシック" charset="0"/>
              </a:rPr>
              <a:t>Physical disks can be provided to guests, or virtual physical disks (just files within host file system)</a:t>
            </a:r>
          </a:p>
          <a:p>
            <a:pPr marL="0" indent="0">
              <a:buFont typeface="Monotype Sorts" charset="0"/>
              <a:buNone/>
              <a:defRPr/>
            </a:pPr>
            <a:endParaRPr lang="en-US" dirty="0">
              <a:ea typeface="ＭＳ Ｐゴシック" charset="0"/>
            </a:endParaRPr>
          </a:p>
          <a:p>
            <a:pPr marL="457200" lvl="1" indent="0">
              <a:buFont typeface="Monotype Sorts" charset="0"/>
              <a:buNone/>
              <a:defRPr/>
            </a:pPr>
            <a:endParaRPr lang="en-US" dirty="0">
              <a:ea typeface="ＭＳ Ｐゴシック" charset="0"/>
            </a:endParaRPr>
          </a:p>
          <a:p>
            <a:pPr lvl="2">
              <a:buFont typeface="Webdings" charset="0"/>
              <a:buChar char="4"/>
              <a:defRPr/>
            </a:pPr>
            <a:endParaRPr lang="en-US" dirty="0">
              <a:ea typeface="ＭＳ Ｐゴシック" charset="0"/>
            </a:endParaRPr>
          </a:p>
          <a:p>
            <a:pPr marL="0" indent="0">
              <a:buFont typeface="Monotype Sorts" charset="0"/>
              <a:buNone/>
              <a:defRPr/>
            </a:pPr>
            <a:endParaRPr lang="en-US" dirty="0">
              <a:latin typeface="Courier New"/>
              <a:ea typeface="ＭＳ Ｐゴシック" charset="0"/>
              <a:cs typeface="Courier New"/>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1033463" y="165100"/>
            <a:ext cx="8229600" cy="576263"/>
          </a:xfrm>
        </p:spPr>
        <p:txBody>
          <a:bodyPr/>
          <a:lstStyle/>
          <a:p>
            <a:r>
              <a:rPr lang="en-US" altLang="en-US"/>
              <a:t>VMware Workstation Architecture</a:t>
            </a:r>
          </a:p>
        </p:txBody>
      </p:sp>
      <p:pic>
        <p:nvPicPr>
          <p:cNvPr id="47107" name="Content Placeholder 3" descr="16_09.pdf"/>
          <p:cNvPicPr>
            <a:picLocks noGrp="1" noChangeAspect="1"/>
          </p:cNvPicPr>
          <p:nvPr>
            <p:ph idx="1"/>
          </p:nvPr>
        </p:nvPicPr>
        <p:blipFill>
          <a:blip r:embed="rId2">
            <a:extLst>
              <a:ext uri="{28A0092B-C50C-407E-A947-70E740481C1C}">
                <a14:useLocalDpi xmlns:a14="http://schemas.microsoft.com/office/drawing/2010/main" val="0"/>
              </a:ext>
            </a:extLst>
          </a:blip>
          <a:srcRect l="-14153" r="-14153"/>
          <a:stretch>
            <a:fillRect/>
          </a:stretch>
        </p:blipFill>
        <p:spPr>
          <a:xfrm>
            <a:off x="1152525" y="1181100"/>
            <a:ext cx="7627938" cy="4200525"/>
          </a:xfr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798513" y="150813"/>
            <a:ext cx="8229600" cy="576262"/>
          </a:xfrm>
        </p:spPr>
        <p:txBody>
          <a:bodyPr/>
          <a:lstStyle/>
          <a:p>
            <a:r>
              <a:rPr lang="en-US" altLang="en-US"/>
              <a:t>Examples – Java Virtual Machine</a:t>
            </a:r>
          </a:p>
        </p:txBody>
      </p:sp>
      <p:sp>
        <p:nvSpPr>
          <p:cNvPr id="40962" name="Content Placeholder 2"/>
          <p:cNvSpPr>
            <a:spLocks noGrp="1"/>
          </p:cNvSpPr>
          <p:nvPr>
            <p:ph idx="1"/>
          </p:nvPr>
        </p:nvSpPr>
        <p:spPr>
          <a:xfrm>
            <a:off x="806450" y="1065213"/>
            <a:ext cx="7281863" cy="4800600"/>
          </a:xfrm>
        </p:spPr>
        <p:txBody>
          <a:bodyPr/>
          <a:lstStyle/>
          <a:p>
            <a:pPr>
              <a:buFont typeface="Wingdings" panose="05000000000000000000" pitchFamily="2" charset="2"/>
              <a:buChar char="q"/>
              <a:defRPr/>
            </a:pPr>
            <a:r>
              <a:rPr lang="en-US" dirty="0">
                <a:ea typeface="ＭＳ Ｐゴシック" charset="0"/>
              </a:rPr>
              <a:t>Example of programming-environment virtualization</a:t>
            </a:r>
          </a:p>
          <a:p>
            <a:pPr>
              <a:buFont typeface="Wingdings" panose="05000000000000000000" pitchFamily="2" charset="2"/>
              <a:buChar char="q"/>
              <a:defRPr/>
            </a:pPr>
            <a:r>
              <a:rPr lang="en-US" dirty="0">
                <a:ea typeface="ＭＳ Ｐゴシック" charset="0"/>
              </a:rPr>
              <a:t>Very popular language / application environment invented by Sun Microsystems in 1995</a:t>
            </a:r>
          </a:p>
          <a:p>
            <a:pPr>
              <a:buFont typeface="Wingdings" panose="05000000000000000000" pitchFamily="2" charset="2"/>
              <a:buChar char="q"/>
              <a:defRPr/>
            </a:pPr>
            <a:r>
              <a:rPr lang="en-US" dirty="0">
                <a:ea typeface="ＭＳ Ｐゴシック" charset="0"/>
              </a:rPr>
              <a:t>Write once, run anywhere</a:t>
            </a:r>
          </a:p>
          <a:p>
            <a:pPr>
              <a:buFont typeface="Wingdings" panose="05000000000000000000" pitchFamily="2" charset="2"/>
              <a:buChar char="q"/>
              <a:defRPr/>
            </a:pPr>
            <a:r>
              <a:rPr lang="en-US" dirty="0">
                <a:ea typeface="ＭＳ Ｐゴシック" charset="0"/>
              </a:rPr>
              <a:t>Includes language specification (Java), API library, Java virtual machine (JVM)</a:t>
            </a:r>
          </a:p>
          <a:p>
            <a:pPr>
              <a:buFont typeface="Wingdings" panose="05000000000000000000" pitchFamily="2" charset="2"/>
              <a:buChar char="q"/>
              <a:defRPr/>
            </a:pPr>
            <a:r>
              <a:rPr lang="en-US" dirty="0">
                <a:ea typeface="ＭＳ Ｐゴシック" charset="0"/>
              </a:rPr>
              <a:t>Java objects specified by class construct, Java program is one or more objects</a:t>
            </a:r>
          </a:p>
          <a:p>
            <a:pPr>
              <a:buFont typeface="Wingdings" panose="05000000000000000000" pitchFamily="2" charset="2"/>
              <a:buChar char="q"/>
              <a:defRPr/>
            </a:pPr>
            <a:r>
              <a:rPr lang="en-US" dirty="0">
                <a:ea typeface="ＭＳ Ｐゴシック" charset="0"/>
              </a:rPr>
              <a:t>Each Java object compiled into architecture-neutral </a:t>
            </a:r>
            <a:r>
              <a:rPr lang="en-US" b="1" dirty="0" err="1">
                <a:solidFill>
                  <a:srgbClr val="3366FF"/>
                </a:solidFill>
                <a:ea typeface="ＭＳ Ｐゴシック" charset="0"/>
              </a:rPr>
              <a:t>bytecode</a:t>
            </a:r>
            <a:r>
              <a:rPr lang="en-US" dirty="0">
                <a:ea typeface="ＭＳ Ｐゴシック" charset="0"/>
              </a:rPr>
              <a:t> output (</a:t>
            </a:r>
            <a:r>
              <a:rPr lang="en-US" b="1" dirty="0">
                <a:latin typeface="Courier New"/>
                <a:ea typeface="ＭＳ Ｐゴシック" charset="0"/>
                <a:cs typeface="Courier New"/>
              </a:rPr>
              <a:t>.class</a:t>
            </a:r>
            <a:r>
              <a:rPr lang="en-US" dirty="0">
                <a:ea typeface="ＭＳ Ｐゴシック" charset="0"/>
              </a:rPr>
              <a:t>) which JVM </a:t>
            </a:r>
            <a:r>
              <a:rPr lang="en-US" b="1" dirty="0">
                <a:solidFill>
                  <a:srgbClr val="3366FF"/>
                </a:solidFill>
                <a:ea typeface="ＭＳ Ｐゴシック" charset="0"/>
              </a:rPr>
              <a:t>class loader </a:t>
            </a:r>
            <a:r>
              <a:rPr lang="en-US" dirty="0">
                <a:ea typeface="ＭＳ Ｐゴシック" charset="0"/>
              </a:rPr>
              <a:t>loads</a:t>
            </a:r>
          </a:p>
          <a:p>
            <a:pPr>
              <a:buFont typeface="Wingdings" panose="05000000000000000000" pitchFamily="2" charset="2"/>
              <a:buChar char="q"/>
              <a:defRPr/>
            </a:pPr>
            <a:r>
              <a:rPr lang="en-US" dirty="0">
                <a:ea typeface="ＭＳ Ｐゴシック" charset="0"/>
              </a:rPr>
              <a:t>JVM compiled per architecture, reads </a:t>
            </a:r>
            <a:r>
              <a:rPr lang="en-US" dirty="0" err="1">
                <a:ea typeface="ＭＳ Ｐゴシック" charset="0"/>
              </a:rPr>
              <a:t>bytecode</a:t>
            </a:r>
            <a:r>
              <a:rPr lang="en-US" dirty="0">
                <a:ea typeface="ＭＳ Ｐゴシック" charset="0"/>
              </a:rPr>
              <a:t> and executes</a:t>
            </a:r>
          </a:p>
          <a:p>
            <a:pPr>
              <a:buFont typeface="Wingdings" panose="05000000000000000000" pitchFamily="2" charset="2"/>
              <a:buChar char="q"/>
              <a:defRPr/>
            </a:pPr>
            <a:r>
              <a:rPr lang="en-US" dirty="0">
                <a:ea typeface="ＭＳ Ｐゴシック" charset="0"/>
              </a:rPr>
              <a:t>Includes </a:t>
            </a:r>
            <a:r>
              <a:rPr lang="en-US" b="1" dirty="0">
                <a:solidFill>
                  <a:srgbClr val="3366FF"/>
                </a:solidFill>
                <a:ea typeface="ＭＳ Ｐゴシック" charset="0"/>
              </a:rPr>
              <a:t>garbage collection </a:t>
            </a:r>
            <a:r>
              <a:rPr lang="en-US" dirty="0">
                <a:ea typeface="ＭＳ Ｐゴシック" charset="0"/>
              </a:rPr>
              <a:t>to reclaim memory no longer in use</a:t>
            </a:r>
          </a:p>
          <a:p>
            <a:pPr>
              <a:buFont typeface="Wingdings" panose="05000000000000000000" pitchFamily="2" charset="2"/>
              <a:buChar char="q"/>
              <a:defRPr/>
            </a:pPr>
            <a:r>
              <a:rPr lang="en-US" dirty="0">
                <a:ea typeface="ＭＳ Ｐゴシック" charset="0"/>
              </a:rPr>
              <a:t>Made faster by </a:t>
            </a:r>
            <a:r>
              <a:rPr lang="en-US" b="1" dirty="0">
                <a:solidFill>
                  <a:srgbClr val="3366FF"/>
                </a:solidFill>
                <a:ea typeface="ＭＳ Ｐゴシック" charset="0"/>
              </a:rPr>
              <a:t>just-in-time </a:t>
            </a:r>
            <a:r>
              <a:rPr lang="en-US" dirty="0">
                <a:ea typeface="ＭＳ Ｐゴシック" charset="0"/>
              </a:rPr>
              <a:t>(</a:t>
            </a:r>
            <a:r>
              <a:rPr lang="en-US" b="1" dirty="0">
                <a:solidFill>
                  <a:srgbClr val="3366FF"/>
                </a:solidFill>
                <a:ea typeface="ＭＳ Ｐゴシック" charset="0"/>
              </a:rPr>
              <a:t>JIT</a:t>
            </a:r>
            <a:r>
              <a:rPr lang="en-US" dirty="0">
                <a:ea typeface="ＭＳ Ｐゴシック" charset="0"/>
              </a:rPr>
              <a:t>) compiler that turns bytecodes into native code and caches them</a:t>
            </a:r>
          </a:p>
          <a:p>
            <a:pPr>
              <a:buFont typeface="Wingdings" panose="05000000000000000000" pitchFamily="2" charset="2"/>
              <a:buChar char="q"/>
              <a:defRPr/>
            </a:pPr>
            <a:r>
              <a:rPr lang="en-US" dirty="0">
                <a:ea typeface="ＭＳ Ｐゴシック" charset="0"/>
              </a:rPr>
              <a:t>Java on a chip is JVM implemented in hardware executing bytecode operations as native code.</a:t>
            </a:r>
          </a:p>
          <a:p>
            <a:pPr marL="0" indent="0">
              <a:buFont typeface="Monotype Sorts" charset="0"/>
              <a:buNone/>
              <a:defRPr/>
            </a:pPr>
            <a:endParaRPr lang="en-US" dirty="0">
              <a:ea typeface="ＭＳ Ｐゴシック" charset="0"/>
            </a:endParaRPr>
          </a:p>
          <a:p>
            <a:pPr marL="457200" lvl="1" indent="0">
              <a:buFont typeface="Monotype Sorts" charset="0"/>
              <a:buNone/>
              <a:defRPr/>
            </a:pPr>
            <a:endParaRPr lang="en-US" dirty="0">
              <a:ea typeface="ＭＳ Ｐゴシック" charset="0"/>
            </a:endParaRPr>
          </a:p>
          <a:p>
            <a:pPr lvl="2">
              <a:buFont typeface="Webdings" charset="0"/>
              <a:buChar char="4"/>
              <a:defRPr/>
            </a:pPr>
            <a:endParaRPr lang="en-US" dirty="0">
              <a:ea typeface="ＭＳ Ｐゴシック" charset="0"/>
            </a:endParaRPr>
          </a:p>
          <a:p>
            <a:pPr marL="0" indent="0">
              <a:buFont typeface="Monotype Sorts" charset="0"/>
              <a:buNone/>
              <a:defRPr/>
            </a:pPr>
            <a:endParaRPr lang="en-US" dirty="0">
              <a:latin typeface="Courier New"/>
              <a:ea typeface="ＭＳ Ｐゴシック" charset="0"/>
              <a:cs typeface="Courier New"/>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457200" y="123825"/>
            <a:ext cx="8229600" cy="576263"/>
          </a:xfrm>
        </p:spPr>
        <p:txBody>
          <a:bodyPr/>
          <a:lstStyle/>
          <a:p>
            <a:r>
              <a:rPr lang="en-US" altLang="en-US"/>
              <a:t>The Java Virtual Machine</a:t>
            </a:r>
          </a:p>
        </p:txBody>
      </p:sp>
      <p:pic>
        <p:nvPicPr>
          <p:cNvPr id="49155" name="Content Placeholder 3" descr="16_10.pdf"/>
          <p:cNvPicPr>
            <a:picLocks noGrp="1" noChangeAspect="1"/>
          </p:cNvPicPr>
          <p:nvPr>
            <p:ph idx="1"/>
          </p:nvPr>
        </p:nvPicPr>
        <p:blipFill>
          <a:blip r:embed="rId2">
            <a:extLst>
              <a:ext uri="{28A0092B-C50C-407E-A947-70E740481C1C}">
                <a14:useLocalDpi xmlns:a14="http://schemas.microsoft.com/office/drawing/2010/main" val="0"/>
              </a:ext>
            </a:extLst>
          </a:blip>
          <a:srcRect t="-8986" b="-8986"/>
          <a:stretch>
            <a:fillRect/>
          </a:stretch>
        </p:blipFill>
        <p:spPr>
          <a:xfrm>
            <a:off x="1236663" y="1238250"/>
            <a:ext cx="7219950" cy="3975100"/>
          </a:xfr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ctrTitle"/>
          </p:nvPr>
        </p:nvSpPr>
        <p:spPr>
          <a:xfrm>
            <a:off x="685800" y="814388"/>
            <a:ext cx="7772400" cy="2127250"/>
          </a:xfrm>
        </p:spPr>
        <p:txBody>
          <a:bodyPr/>
          <a:lstStyle/>
          <a:p>
            <a:pPr eaLnBrk="1" hangingPunct="1"/>
            <a:r>
              <a:rPr lang="en-US" altLang="en-US"/>
              <a:t>End of Chapter 16</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165100"/>
            <a:ext cx="8229600" cy="576263"/>
          </a:xfrm>
        </p:spPr>
        <p:txBody>
          <a:bodyPr/>
          <a:lstStyle/>
          <a:p>
            <a:r>
              <a:rPr lang="en-US" altLang="en-US"/>
              <a:t>System Models</a:t>
            </a:r>
          </a:p>
        </p:txBody>
      </p:sp>
      <p:pic>
        <p:nvPicPr>
          <p:cNvPr id="7171" name="Content Placeholder 3" descr="16_01.pdf"/>
          <p:cNvPicPr>
            <a:picLocks noGrp="1" noChangeAspect="1"/>
          </p:cNvPicPr>
          <p:nvPr>
            <p:ph idx="1"/>
          </p:nvPr>
        </p:nvPicPr>
        <p:blipFill>
          <a:blip r:embed="rId2">
            <a:extLst>
              <a:ext uri="{28A0092B-C50C-407E-A947-70E740481C1C}">
                <a14:useLocalDpi xmlns:a14="http://schemas.microsoft.com/office/drawing/2010/main" val="0"/>
              </a:ext>
            </a:extLst>
          </a:blip>
          <a:srcRect t="9419" b="9419"/>
          <a:stretch>
            <a:fillRect/>
          </a:stretch>
        </p:blipFill>
        <p:spPr>
          <a:xfrm>
            <a:off x="1701800" y="1198563"/>
            <a:ext cx="6467475" cy="3559175"/>
          </a:xfrm>
        </p:spPr>
      </p:pic>
      <p:sp>
        <p:nvSpPr>
          <p:cNvPr id="7172" name="TextBox 4"/>
          <p:cNvSpPr txBox="1">
            <a:spLocks noChangeArrowheads="1"/>
          </p:cNvSpPr>
          <p:nvPr/>
        </p:nvSpPr>
        <p:spPr bwMode="auto">
          <a:xfrm>
            <a:off x="989013" y="5200650"/>
            <a:ext cx="30114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latin typeface="Verdana" panose="020B0604030504040204" pitchFamily="34" charset="0"/>
              </a:rPr>
              <a:t>    Non-virtual machine</a:t>
            </a:r>
          </a:p>
        </p:txBody>
      </p:sp>
      <p:sp>
        <p:nvSpPr>
          <p:cNvPr id="7173" name="TextBox 5"/>
          <p:cNvSpPr txBox="1">
            <a:spLocks noChangeArrowheads="1"/>
          </p:cNvSpPr>
          <p:nvPr/>
        </p:nvSpPr>
        <p:spPr bwMode="auto">
          <a:xfrm>
            <a:off x="5456238" y="5186363"/>
            <a:ext cx="2813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latin typeface="Verdana" panose="020B0604030504040204" pitchFamily="34" charset="0"/>
              </a:rPr>
              <a:t>     Virtual machine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193675"/>
            <a:ext cx="8229600" cy="576263"/>
          </a:xfrm>
        </p:spPr>
        <p:txBody>
          <a:bodyPr/>
          <a:lstStyle/>
          <a:p>
            <a:r>
              <a:rPr lang="en-US" altLang="en-US"/>
              <a:t>Implementation of VMMs</a:t>
            </a:r>
          </a:p>
        </p:txBody>
      </p:sp>
      <p:sp>
        <p:nvSpPr>
          <p:cNvPr id="8195" name="Content Placeholder 2"/>
          <p:cNvSpPr>
            <a:spLocks noGrp="1"/>
          </p:cNvSpPr>
          <p:nvPr>
            <p:ph idx="1"/>
          </p:nvPr>
        </p:nvSpPr>
        <p:spPr>
          <a:xfrm>
            <a:off x="835025" y="1050925"/>
            <a:ext cx="7669213" cy="4814888"/>
          </a:xfrm>
        </p:spPr>
        <p:txBody>
          <a:bodyPr/>
          <a:lstStyle/>
          <a:p>
            <a:pPr>
              <a:buFont typeface="Wingdings" panose="05000000000000000000" pitchFamily="2" charset="2"/>
              <a:buChar char="q"/>
            </a:pPr>
            <a:r>
              <a:rPr lang="en-US" altLang="en-US" dirty="0"/>
              <a:t>Vary greatly, with options including:</a:t>
            </a:r>
          </a:p>
          <a:p>
            <a:pPr lvl="1">
              <a:buFont typeface="Wingdings" panose="05000000000000000000" pitchFamily="2" charset="2"/>
              <a:buChar char="q"/>
            </a:pPr>
            <a:r>
              <a:rPr lang="en-US" altLang="en-US" b="1" dirty="0">
                <a:solidFill>
                  <a:srgbClr val="3366FF"/>
                </a:solidFill>
              </a:rPr>
              <a:t>Type 0 Hypervisors </a:t>
            </a:r>
            <a:r>
              <a:rPr lang="en-US" altLang="en-US" b="1" dirty="0"/>
              <a:t>- </a:t>
            </a:r>
            <a:r>
              <a:rPr lang="en-US" altLang="en-US" dirty="0"/>
              <a:t>Hardware-based solutions that provide support for virtual machine creation and management via firmware</a:t>
            </a:r>
          </a:p>
          <a:p>
            <a:pPr lvl="2">
              <a:buFont typeface="Wingdings" panose="05000000000000000000" pitchFamily="2" charset="2"/>
              <a:buChar char="q"/>
            </a:pPr>
            <a:r>
              <a:rPr lang="en-US" altLang="en-US" sz="1600" dirty="0"/>
              <a:t>IBM LPARs and Oracle LDOMs are examples</a:t>
            </a:r>
          </a:p>
          <a:p>
            <a:pPr lvl="1">
              <a:buFont typeface="Wingdings" panose="05000000000000000000" pitchFamily="2" charset="2"/>
              <a:buChar char="q"/>
            </a:pPr>
            <a:r>
              <a:rPr lang="en-US" altLang="en-US" b="1" dirty="0">
                <a:solidFill>
                  <a:srgbClr val="3366FF"/>
                </a:solidFill>
              </a:rPr>
              <a:t>Type 1 Hypervisors </a:t>
            </a:r>
            <a:r>
              <a:rPr lang="en-US" altLang="en-US" b="1" dirty="0"/>
              <a:t>– </a:t>
            </a:r>
          </a:p>
          <a:p>
            <a:pPr lvl="2">
              <a:buFont typeface="Wingdings" panose="05000000000000000000" pitchFamily="2" charset="2"/>
              <a:buChar char="q"/>
            </a:pPr>
            <a:r>
              <a:rPr lang="en-US" altLang="en-US" dirty="0"/>
              <a:t>Operating-system-like software built to provide virtualization</a:t>
            </a:r>
          </a:p>
          <a:p>
            <a:pPr lvl="3">
              <a:buFont typeface="Wingdings" panose="05000000000000000000" pitchFamily="2" charset="2"/>
              <a:buChar char="q"/>
            </a:pPr>
            <a:r>
              <a:rPr lang="en-US" altLang="en-US" sz="1600" dirty="0"/>
              <a:t>Including VMware ESX, </a:t>
            </a:r>
            <a:r>
              <a:rPr lang="en-US" altLang="en-US" sz="1600" dirty="0" err="1"/>
              <a:t>Joyent</a:t>
            </a:r>
            <a:r>
              <a:rPr lang="en-US" altLang="en-US" sz="1600" dirty="0"/>
              <a:t> </a:t>
            </a:r>
            <a:r>
              <a:rPr lang="en-US" altLang="en-US" sz="1600" dirty="0" err="1"/>
              <a:t>SmartOS</a:t>
            </a:r>
            <a:r>
              <a:rPr lang="en-US" altLang="en-US" sz="1600" dirty="0"/>
              <a:t>, and Citrix </a:t>
            </a:r>
            <a:r>
              <a:rPr lang="en-US" altLang="en-US" sz="1600" dirty="0" err="1"/>
              <a:t>XenServer</a:t>
            </a:r>
            <a:r>
              <a:rPr lang="en-US" altLang="en-US" sz="1600" dirty="0"/>
              <a:t> </a:t>
            </a:r>
          </a:p>
          <a:p>
            <a:pPr lvl="2">
              <a:buFont typeface="Wingdings" panose="05000000000000000000" pitchFamily="2" charset="2"/>
              <a:buChar char="q"/>
            </a:pPr>
            <a:r>
              <a:rPr lang="en-US" altLang="en-US" dirty="0"/>
              <a:t>Also includes general-purpose operating systems that provide standard functions as well as </a:t>
            </a:r>
            <a:r>
              <a:rPr lang="en-US" altLang="en-US" sz="1600" dirty="0"/>
              <a:t>VMM </a:t>
            </a:r>
            <a:r>
              <a:rPr lang="en-US" altLang="en-US" dirty="0"/>
              <a:t>functions</a:t>
            </a:r>
          </a:p>
          <a:p>
            <a:pPr lvl="3">
              <a:buFont typeface="Wingdings" panose="05000000000000000000" pitchFamily="2" charset="2"/>
              <a:buChar char="q"/>
            </a:pPr>
            <a:r>
              <a:rPr lang="en-US" altLang="en-US" sz="1600" dirty="0"/>
              <a:t>Including Microsoft Windows Server with </a:t>
            </a:r>
            <a:r>
              <a:rPr lang="en-US" altLang="en-US" sz="1600" dirty="0" err="1"/>
              <a:t>HyperV</a:t>
            </a:r>
            <a:r>
              <a:rPr lang="en-US" altLang="en-US" sz="1600" dirty="0"/>
              <a:t> and </a:t>
            </a:r>
            <a:r>
              <a:rPr lang="en-US" altLang="en-US" sz="1600" dirty="0" err="1"/>
              <a:t>RedHat</a:t>
            </a:r>
            <a:r>
              <a:rPr lang="en-US" altLang="en-US" sz="1600" dirty="0"/>
              <a:t> Linux with KVM</a:t>
            </a:r>
          </a:p>
          <a:p>
            <a:pPr lvl="1">
              <a:buFont typeface="Wingdings" panose="05000000000000000000" pitchFamily="2" charset="2"/>
              <a:buChar char="q"/>
            </a:pPr>
            <a:r>
              <a:rPr lang="en-US" altLang="en-US" b="1" dirty="0">
                <a:solidFill>
                  <a:srgbClr val="3366FF"/>
                </a:solidFill>
              </a:rPr>
              <a:t>Type 2 Hypervisors </a:t>
            </a:r>
            <a:r>
              <a:rPr lang="en-US" altLang="en-US" b="1" dirty="0"/>
              <a:t>- </a:t>
            </a:r>
            <a:r>
              <a:rPr lang="en-US" altLang="en-US" dirty="0"/>
              <a:t>Applications that run on standard operating systems but provide </a:t>
            </a:r>
            <a:r>
              <a:rPr lang="en-US" altLang="en-US" sz="1600" dirty="0"/>
              <a:t>VMM </a:t>
            </a:r>
            <a:r>
              <a:rPr lang="en-US" altLang="en-US" dirty="0"/>
              <a:t>features to guest operating systems</a:t>
            </a:r>
          </a:p>
          <a:p>
            <a:pPr lvl="2">
              <a:buFont typeface="Wingdings" panose="05000000000000000000" pitchFamily="2" charset="2"/>
              <a:buChar char="q"/>
            </a:pPr>
            <a:r>
              <a:rPr lang="en-US" altLang="en-US" sz="1600" dirty="0"/>
              <a:t>Including VMware Workstation and Fusion, Parallels Desktop, and Oracle </a:t>
            </a:r>
            <a:r>
              <a:rPr lang="en-US" altLang="en-US" sz="1600" dirty="0" err="1"/>
              <a:t>VirtualBox</a:t>
            </a:r>
            <a:endParaRPr lang="en-US" altLang="en-US" sz="1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569913" y="179388"/>
            <a:ext cx="8229600" cy="576262"/>
          </a:xfrm>
        </p:spPr>
        <p:txBody>
          <a:bodyPr/>
          <a:lstStyle/>
          <a:p>
            <a:r>
              <a:rPr lang="en-US" altLang="en-US" sz="2800"/>
              <a:t>Implementation of VMMs (cont.)</a:t>
            </a:r>
          </a:p>
        </p:txBody>
      </p:sp>
      <p:sp>
        <p:nvSpPr>
          <p:cNvPr id="9219" name="Content Placeholder 2"/>
          <p:cNvSpPr>
            <a:spLocks noGrp="1"/>
          </p:cNvSpPr>
          <p:nvPr>
            <p:ph idx="1"/>
          </p:nvPr>
        </p:nvSpPr>
        <p:spPr>
          <a:xfrm>
            <a:off x="569913" y="1120775"/>
            <a:ext cx="7996237" cy="4530725"/>
          </a:xfrm>
        </p:spPr>
        <p:txBody>
          <a:bodyPr/>
          <a:lstStyle/>
          <a:p>
            <a:pPr>
              <a:buFont typeface="Wingdings" panose="05000000000000000000" pitchFamily="2" charset="2"/>
              <a:buChar char="q"/>
            </a:pPr>
            <a:r>
              <a:rPr lang="en-US" altLang="en-US" dirty="0"/>
              <a:t>Other variations include: </a:t>
            </a:r>
          </a:p>
          <a:p>
            <a:pPr lvl="1">
              <a:buFont typeface="Wingdings" panose="05000000000000000000" pitchFamily="2" charset="2"/>
              <a:buChar char="q"/>
            </a:pPr>
            <a:r>
              <a:rPr lang="en-US" altLang="en-US" b="1" dirty="0">
                <a:solidFill>
                  <a:srgbClr val="3366FF"/>
                </a:solidFill>
              </a:rPr>
              <a:t>Paravirtualization</a:t>
            </a:r>
            <a:r>
              <a:rPr lang="en-US" altLang="en-US" dirty="0"/>
              <a:t> - Technique in which the guest operating system is modified to work in cooperation with the VMM to optimize performance </a:t>
            </a:r>
          </a:p>
          <a:p>
            <a:pPr lvl="1">
              <a:buFont typeface="Wingdings" panose="05000000000000000000" pitchFamily="2" charset="2"/>
              <a:buChar char="q"/>
            </a:pPr>
            <a:r>
              <a:rPr lang="en-US" altLang="en-US" b="1" dirty="0">
                <a:solidFill>
                  <a:srgbClr val="3366FF"/>
                </a:solidFill>
              </a:rPr>
              <a:t>Programming-environment virtualization </a:t>
            </a:r>
            <a:r>
              <a:rPr lang="en-US" altLang="en-US" dirty="0"/>
              <a:t>- VMMs do not virtualize real hardware but instead create an optimized virtual system</a:t>
            </a:r>
          </a:p>
          <a:p>
            <a:pPr lvl="2">
              <a:buFont typeface="Wingdings" panose="05000000000000000000" pitchFamily="2" charset="2"/>
              <a:buChar char="q"/>
            </a:pPr>
            <a:r>
              <a:rPr lang="en-US" altLang="en-US" dirty="0"/>
              <a:t>Used by Oracle Java and </a:t>
            </a:r>
            <a:r>
              <a:rPr lang="en-US" altLang="en-US" dirty="0" err="1"/>
              <a:t>Microsoft.Net</a:t>
            </a:r>
            <a:endParaRPr lang="en-US" altLang="en-US" dirty="0"/>
          </a:p>
          <a:p>
            <a:pPr lvl="1">
              <a:buFont typeface="Wingdings" panose="05000000000000000000" pitchFamily="2" charset="2"/>
              <a:buChar char="q"/>
            </a:pPr>
            <a:r>
              <a:rPr lang="en-US" altLang="en-US" b="1" dirty="0">
                <a:solidFill>
                  <a:srgbClr val="3366FF"/>
                </a:solidFill>
              </a:rPr>
              <a:t>Emulators</a:t>
            </a:r>
            <a:r>
              <a:rPr lang="en-US" altLang="en-US" b="1" dirty="0"/>
              <a:t> – </a:t>
            </a:r>
            <a:r>
              <a:rPr lang="en-US" altLang="en-US" dirty="0"/>
              <a:t>Allow applications written for one hardware environment to run on a very different hardware environment, such as a different type of CPU</a:t>
            </a:r>
          </a:p>
          <a:p>
            <a:pPr lvl="1">
              <a:buFont typeface="Wingdings" panose="05000000000000000000" pitchFamily="2" charset="2"/>
              <a:buChar char="q"/>
            </a:pPr>
            <a:r>
              <a:rPr lang="en-US" altLang="en-US" b="1" dirty="0">
                <a:solidFill>
                  <a:srgbClr val="3366FF"/>
                </a:solidFill>
              </a:rPr>
              <a:t>Application containment </a:t>
            </a:r>
            <a:r>
              <a:rPr lang="en-US" altLang="en-US" dirty="0"/>
              <a:t>- Not virtualization at all but rather provides virtualization-like features by segregating applications from the operating system, making them more secure, manageable</a:t>
            </a:r>
          </a:p>
          <a:p>
            <a:pPr lvl="2">
              <a:buFont typeface="Wingdings" panose="05000000000000000000" pitchFamily="2" charset="2"/>
              <a:buChar char="q"/>
            </a:pPr>
            <a:r>
              <a:rPr lang="en-US" altLang="en-US" sz="1600" dirty="0"/>
              <a:t>Including Oracle Solaris Zones, BSD Jails, and IBM AIX WPARs </a:t>
            </a:r>
          </a:p>
          <a:p>
            <a:pPr>
              <a:buFont typeface="Wingdings" panose="05000000000000000000" pitchFamily="2" charset="2"/>
              <a:buChar char="q"/>
            </a:pPr>
            <a:r>
              <a:rPr lang="en-US" altLang="en-US" dirty="0"/>
              <a:t>Much variation due to breadth, depth and importance of virtualization in modern computing</a:t>
            </a:r>
          </a:p>
          <a:p>
            <a:pPr lvl="1"/>
            <a:endParaRPr lang="en-US"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179388"/>
            <a:ext cx="8229600" cy="576262"/>
          </a:xfrm>
        </p:spPr>
        <p:txBody>
          <a:bodyPr/>
          <a:lstStyle/>
          <a:p>
            <a:r>
              <a:rPr lang="en-US" altLang="en-US"/>
              <a:t>History</a:t>
            </a:r>
          </a:p>
        </p:txBody>
      </p:sp>
      <p:sp>
        <p:nvSpPr>
          <p:cNvPr id="10243" name="Content Placeholder 2"/>
          <p:cNvSpPr>
            <a:spLocks noGrp="1"/>
          </p:cNvSpPr>
          <p:nvPr>
            <p:ph idx="1"/>
          </p:nvPr>
        </p:nvSpPr>
        <p:spPr>
          <a:xfrm>
            <a:off x="835025" y="1092200"/>
            <a:ext cx="7851775" cy="4530725"/>
          </a:xfrm>
        </p:spPr>
        <p:txBody>
          <a:bodyPr/>
          <a:lstStyle/>
          <a:p>
            <a:pPr>
              <a:buFont typeface="Wingdings" panose="05000000000000000000" pitchFamily="2" charset="2"/>
              <a:buChar char="q"/>
            </a:pPr>
            <a:r>
              <a:rPr lang="en-US" altLang="en-US" dirty="0"/>
              <a:t>First appeared in IBM mainframes in 1972</a:t>
            </a:r>
          </a:p>
          <a:p>
            <a:pPr>
              <a:buFont typeface="Wingdings" panose="05000000000000000000" pitchFamily="2" charset="2"/>
              <a:buChar char="q"/>
            </a:pPr>
            <a:r>
              <a:rPr lang="en-US" altLang="en-US" dirty="0"/>
              <a:t>Allowed multiple users to share a batch-oriented system</a:t>
            </a:r>
          </a:p>
          <a:p>
            <a:pPr>
              <a:buFont typeface="Wingdings" panose="05000000000000000000" pitchFamily="2" charset="2"/>
              <a:buChar char="q"/>
            </a:pPr>
            <a:r>
              <a:rPr lang="en-US" altLang="en-US" dirty="0"/>
              <a:t>Formal definition of virtualization helped move it beyond IBM</a:t>
            </a:r>
          </a:p>
          <a:p>
            <a:pPr lvl="1">
              <a:buFont typeface="Wingdings" panose="05000000000000000000" pitchFamily="2" charset="2"/>
              <a:buChar char="q"/>
            </a:pPr>
            <a:r>
              <a:rPr lang="en-US" altLang="en-US" dirty="0"/>
              <a:t>A </a:t>
            </a:r>
            <a:r>
              <a:rPr lang="en-US" altLang="en-US" sz="1600" dirty="0"/>
              <a:t>VMM </a:t>
            </a:r>
            <a:r>
              <a:rPr lang="en-US" altLang="en-US" dirty="0"/>
              <a:t>provides an environment for programs that is essentially identical to the original machine</a:t>
            </a:r>
          </a:p>
          <a:p>
            <a:pPr lvl="1">
              <a:buFont typeface="Wingdings" panose="05000000000000000000" pitchFamily="2" charset="2"/>
              <a:buChar char="q"/>
            </a:pPr>
            <a:r>
              <a:rPr lang="en-US" altLang="en-US" dirty="0"/>
              <a:t>Programs running within that environment show only minor performance decreases</a:t>
            </a:r>
          </a:p>
          <a:p>
            <a:pPr lvl="1">
              <a:buFont typeface="Wingdings" panose="05000000000000000000" pitchFamily="2" charset="2"/>
              <a:buChar char="q"/>
            </a:pPr>
            <a:r>
              <a:rPr lang="en-US" altLang="en-US" dirty="0"/>
              <a:t>The </a:t>
            </a:r>
            <a:r>
              <a:rPr lang="en-US" altLang="en-US" sz="1600" dirty="0"/>
              <a:t>VMM </a:t>
            </a:r>
            <a:r>
              <a:rPr lang="en-US" altLang="en-US" dirty="0"/>
              <a:t>is in complete control of system resources</a:t>
            </a:r>
          </a:p>
          <a:p>
            <a:pPr>
              <a:buFont typeface="Wingdings" panose="05000000000000000000" pitchFamily="2" charset="2"/>
              <a:buChar char="q"/>
            </a:pPr>
            <a:r>
              <a:rPr lang="en-US" altLang="en-US" dirty="0"/>
              <a:t>In late 1990s Intel CPUs fast enough for researchers to try virtualizing on general purpose PCs</a:t>
            </a:r>
          </a:p>
          <a:p>
            <a:pPr lvl="1">
              <a:buFont typeface="Wingdings" panose="05000000000000000000" pitchFamily="2" charset="2"/>
              <a:buChar char="q"/>
            </a:pPr>
            <a:r>
              <a:rPr lang="en-US" altLang="en-US" b="1" dirty="0">
                <a:solidFill>
                  <a:srgbClr val="3366FF"/>
                </a:solidFill>
              </a:rPr>
              <a:t>Xen</a:t>
            </a:r>
            <a:r>
              <a:rPr lang="en-US" altLang="en-US" dirty="0"/>
              <a:t> and </a:t>
            </a:r>
            <a:r>
              <a:rPr lang="en-US" altLang="en-US" b="1" dirty="0">
                <a:solidFill>
                  <a:srgbClr val="3366FF"/>
                </a:solidFill>
              </a:rPr>
              <a:t>VMware</a:t>
            </a:r>
            <a:r>
              <a:rPr lang="en-US" altLang="en-US" dirty="0"/>
              <a:t> created technologies, still used today</a:t>
            </a:r>
          </a:p>
          <a:p>
            <a:pPr lvl="1">
              <a:buFont typeface="Wingdings" panose="05000000000000000000" pitchFamily="2" charset="2"/>
              <a:buChar char="q"/>
            </a:pPr>
            <a:r>
              <a:rPr lang="en-US" altLang="en-US" dirty="0"/>
              <a:t>Virtualization has expanded to many OSs, CPUs, VMMs</a:t>
            </a:r>
          </a:p>
        </p:txBody>
      </p:sp>
      <p:sp>
        <p:nvSpPr>
          <p:cNvPr id="2" name="TextBox 1"/>
          <p:cNvSpPr txBox="1"/>
          <p:nvPr/>
        </p:nvSpPr>
        <p:spPr>
          <a:xfrm>
            <a:off x="835025" y="5438259"/>
            <a:ext cx="7375161" cy="369332"/>
          </a:xfrm>
          <a:prstGeom prst="rect">
            <a:avLst/>
          </a:prstGeom>
          <a:noFill/>
          <a:ln>
            <a:solidFill>
              <a:srgbClr val="FF0000"/>
            </a:solidFill>
          </a:ln>
        </p:spPr>
        <p:txBody>
          <a:bodyPr wrap="square" rtlCol="0">
            <a:spAutoFit/>
          </a:bodyPr>
          <a:lstStyle/>
          <a:p>
            <a:r>
              <a:rPr lang="en-US" dirty="0">
                <a:solidFill>
                  <a:srgbClr val="FF0000"/>
                </a:solidFill>
              </a:rPr>
              <a:t>For a robust open-source VMM check out www.virtualbox.org</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193675"/>
            <a:ext cx="8229600" cy="576263"/>
          </a:xfrm>
        </p:spPr>
        <p:txBody>
          <a:bodyPr/>
          <a:lstStyle/>
          <a:p>
            <a:r>
              <a:rPr lang="en-US" altLang="en-US"/>
              <a:t>Benefits and Features</a:t>
            </a:r>
          </a:p>
        </p:txBody>
      </p:sp>
      <p:sp>
        <p:nvSpPr>
          <p:cNvPr id="11267" name="Content Placeholder 2"/>
          <p:cNvSpPr>
            <a:spLocks noGrp="1"/>
          </p:cNvSpPr>
          <p:nvPr>
            <p:ph idx="1"/>
          </p:nvPr>
        </p:nvSpPr>
        <p:spPr>
          <a:xfrm>
            <a:off x="876300" y="1120775"/>
            <a:ext cx="7408863" cy="4530725"/>
          </a:xfrm>
        </p:spPr>
        <p:txBody>
          <a:bodyPr/>
          <a:lstStyle/>
          <a:p>
            <a:pPr>
              <a:buFont typeface="Wingdings" panose="05000000000000000000" pitchFamily="2" charset="2"/>
              <a:buChar char="q"/>
            </a:pPr>
            <a:r>
              <a:rPr lang="en-US" altLang="en-US" dirty="0"/>
              <a:t>Host system protected from VMs, VMs protected from each other</a:t>
            </a:r>
          </a:p>
          <a:p>
            <a:pPr lvl="1">
              <a:buFont typeface="Wingdings" panose="05000000000000000000" pitchFamily="2" charset="2"/>
              <a:buChar char="q"/>
            </a:pPr>
            <a:r>
              <a:rPr lang="en-US" altLang="en-US" dirty="0"/>
              <a:t>A virus less likely to spread</a:t>
            </a:r>
          </a:p>
          <a:p>
            <a:pPr lvl="1">
              <a:buFont typeface="Wingdings" panose="05000000000000000000" pitchFamily="2" charset="2"/>
              <a:buChar char="q"/>
            </a:pPr>
            <a:r>
              <a:rPr lang="en-US" altLang="en-US" dirty="0"/>
              <a:t>Sharing is provided though via shared file system volume, or via virtual or physical network communications</a:t>
            </a:r>
          </a:p>
          <a:p>
            <a:pPr>
              <a:buFont typeface="Wingdings" panose="05000000000000000000" pitchFamily="2" charset="2"/>
              <a:buChar char="q"/>
            </a:pPr>
            <a:r>
              <a:rPr lang="en-US" altLang="en-US" dirty="0"/>
              <a:t>Common Feature: Freeze, </a:t>
            </a:r>
            <a:r>
              <a:rPr lang="en-US" altLang="en-US" b="1" dirty="0">
                <a:solidFill>
                  <a:srgbClr val="3366FF"/>
                </a:solidFill>
              </a:rPr>
              <a:t>suspend</a:t>
            </a:r>
            <a:r>
              <a:rPr lang="en-US" altLang="en-US" dirty="0"/>
              <a:t> a running VM</a:t>
            </a:r>
          </a:p>
          <a:p>
            <a:pPr lvl="1">
              <a:buFont typeface="Wingdings" panose="05000000000000000000" pitchFamily="2" charset="2"/>
              <a:buChar char="q"/>
            </a:pPr>
            <a:r>
              <a:rPr lang="en-US" altLang="en-US" dirty="0"/>
              <a:t>Take Snapshot of a given state enabling </a:t>
            </a:r>
          </a:p>
          <a:p>
            <a:pPr lvl="2">
              <a:buFont typeface="Wingdings" panose="05000000000000000000" pitchFamily="2" charset="2"/>
              <a:buChar char="q"/>
            </a:pPr>
            <a:r>
              <a:rPr lang="en-US" altLang="en-US" b="1" dirty="0">
                <a:solidFill>
                  <a:srgbClr val="3366FF"/>
                </a:solidFill>
              </a:rPr>
              <a:t>Clone</a:t>
            </a:r>
            <a:r>
              <a:rPr lang="en-US" altLang="en-US" dirty="0"/>
              <a:t> by creating copy on another machine and running both original and copy</a:t>
            </a:r>
          </a:p>
          <a:p>
            <a:pPr>
              <a:buFont typeface="Wingdings" panose="05000000000000000000" pitchFamily="2" charset="2"/>
              <a:buChar char="q"/>
            </a:pPr>
            <a:r>
              <a:rPr lang="en-US" altLang="en-US" dirty="0"/>
              <a:t>Great for OS research, better system development efficiency</a:t>
            </a:r>
          </a:p>
          <a:p>
            <a:pPr>
              <a:buFont typeface="Wingdings" panose="05000000000000000000" pitchFamily="2" charset="2"/>
              <a:buChar char="q"/>
            </a:pPr>
            <a:r>
              <a:rPr lang="en-US" altLang="en-US" dirty="0"/>
              <a:t>Run multiple, different OSs on a single machine</a:t>
            </a:r>
          </a:p>
          <a:p>
            <a:pPr lvl="1">
              <a:buFont typeface="Wingdings" panose="05000000000000000000" pitchFamily="2" charset="2"/>
              <a:buChar char="q"/>
            </a:pPr>
            <a:r>
              <a:rPr lang="en-US" altLang="en-US" b="1" dirty="0">
                <a:solidFill>
                  <a:srgbClr val="3366FF"/>
                </a:solidFill>
              </a:rPr>
              <a:t>Consolidation</a:t>
            </a:r>
            <a:r>
              <a:rPr lang="en-US" altLang="en-US" dirty="0"/>
              <a:t> – running two or more separate systems and running them in VMs on one system. </a:t>
            </a:r>
          </a:p>
          <a:p>
            <a:pPr lvl="1">
              <a:buFont typeface="Wingdings" panose="05000000000000000000" pitchFamily="2" charset="2"/>
              <a:buChar char="q"/>
            </a:pPr>
            <a:r>
              <a:rPr lang="en-US" altLang="en-US" dirty="0"/>
              <a:t>app development – test the app on multiple operating systems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10523</TotalTime>
  <Words>3688</Words>
  <Application>Microsoft Office PowerPoint</Application>
  <PresentationFormat>On-screen Show (4:3)</PresentationFormat>
  <Paragraphs>364</Paragraphs>
  <Slides>47</Slides>
  <Notes>4</Notes>
  <HiddenSlides>16</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os-8</vt:lpstr>
      <vt:lpstr>Chapter 16:  Virtual Machines</vt:lpstr>
      <vt:lpstr>Chapter 16: Virtual Machines</vt:lpstr>
      <vt:lpstr>Chapter Objectives</vt:lpstr>
      <vt:lpstr>Overview</vt:lpstr>
      <vt:lpstr>System Models</vt:lpstr>
      <vt:lpstr>Implementation of VMMs</vt:lpstr>
      <vt:lpstr>Implementation of VMMs (cont.)</vt:lpstr>
      <vt:lpstr>History</vt:lpstr>
      <vt:lpstr>Benefits and Features</vt:lpstr>
      <vt:lpstr>Benefits and Features (cont.)</vt:lpstr>
      <vt:lpstr>Building Blocks</vt:lpstr>
      <vt:lpstr>Building Block – Trap and Emulate</vt:lpstr>
      <vt:lpstr>Trap-and-Emulate (cont.)</vt:lpstr>
      <vt:lpstr>Trap-and-Emulate  Virtualization Implementation</vt:lpstr>
      <vt:lpstr>Building Block – Binary Translation</vt:lpstr>
      <vt:lpstr>Binary Translation (cont.)</vt:lpstr>
      <vt:lpstr>Binary Translation (cont.)</vt:lpstr>
      <vt:lpstr>Binary Translation Virtualization Implementation</vt:lpstr>
      <vt:lpstr>Nested Page Tables</vt:lpstr>
      <vt:lpstr>Building Blocks – Hardware Assistance</vt:lpstr>
      <vt:lpstr>Nested Page Tables</vt:lpstr>
      <vt:lpstr>Types of Virtual Machines and Implementations</vt:lpstr>
      <vt:lpstr>Types of VMs – Type 0 Hypervisor</vt:lpstr>
      <vt:lpstr>Type 0 Hypervisor</vt:lpstr>
      <vt:lpstr>Types of VMs – Type 1 Hypervisor</vt:lpstr>
      <vt:lpstr>Types of VMs – Type 1 Hypervisor (cont.)</vt:lpstr>
      <vt:lpstr>Types of VMs – Type 2 Hypervisor</vt:lpstr>
      <vt:lpstr>Types of VMs – Paravirtualization</vt:lpstr>
      <vt:lpstr>Xen I/O via Shared Circular Buffer</vt:lpstr>
      <vt:lpstr>Types of VMs – Paravirtualization (cont.)</vt:lpstr>
      <vt:lpstr>Types of VMs – Programming Environment Virtualization</vt:lpstr>
      <vt:lpstr>Types of VMs – Emulation</vt:lpstr>
      <vt:lpstr>Types of VMs – Application Containment</vt:lpstr>
      <vt:lpstr>Solaris 10 with Two Zones</vt:lpstr>
      <vt:lpstr>Virtualization and Operating-System Components</vt:lpstr>
      <vt:lpstr>OS Component – CPU Scheduling</vt:lpstr>
      <vt:lpstr>OS Component – CPU Scheduling (cont.)</vt:lpstr>
      <vt:lpstr>OS Component – Memory Management</vt:lpstr>
      <vt:lpstr>OS Component – I/O</vt:lpstr>
      <vt:lpstr>OS Component – Storage Management</vt:lpstr>
      <vt:lpstr>OS Component – Live Migration</vt:lpstr>
      <vt:lpstr>Live Migration of Guest Between Servers</vt:lpstr>
      <vt:lpstr>Examples - VMware</vt:lpstr>
      <vt:lpstr>VMware Workstation Architecture</vt:lpstr>
      <vt:lpstr>Examples – Java Virtual Machine</vt:lpstr>
      <vt:lpstr>The Java Virtual Machine</vt:lpstr>
      <vt:lpstr>End of Chapter 16</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Staff</cp:lastModifiedBy>
  <cp:revision>211</cp:revision>
  <cp:lastPrinted>2013-09-10T17:57:57Z</cp:lastPrinted>
  <dcterms:created xsi:type="dcterms:W3CDTF">2011-01-13T23:43:38Z</dcterms:created>
  <dcterms:modified xsi:type="dcterms:W3CDTF">2018-05-15T21:56:29Z</dcterms:modified>
</cp:coreProperties>
</file>