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1"/>
  </p:notesMasterIdLst>
  <p:handoutMasterIdLst>
    <p:handoutMasterId r:id="rId72"/>
  </p:handoutMasterIdLst>
  <p:sldIdLst>
    <p:sldId id="330" r:id="rId2"/>
    <p:sldId id="411" r:id="rId3"/>
    <p:sldId id="412" r:id="rId4"/>
    <p:sldId id="413" r:id="rId5"/>
    <p:sldId id="504" r:id="rId6"/>
    <p:sldId id="468" r:id="rId7"/>
    <p:sldId id="414" r:id="rId8"/>
    <p:sldId id="415" r:id="rId9"/>
    <p:sldId id="416" r:id="rId10"/>
    <p:sldId id="506" r:id="rId11"/>
    <p:sldId id="417" r:id="rId12"/>
    <p:sldId id="418" r:id="rId13"/>
    <p:sldId id="419" r:id="rId14"/>
    <p:sldId id="469" r:id="rId15"/>
    <p:sldId id="421" r:id="rId16"/>
    <p:sldId id="422" r:id="rId17"/>
    <p:sldId id="423" r:id="rId18"/>
    <p:sldId id="424" r:id="rId19"/>
    <p:sldId id="425" r:id="rId20"/>
    <p:sldId id="426" r:id="rId21"/>
    <p:sldId id="428" r:id="rId22"/>
    <p:sldId id="429" r:id="rId23"/>
    <p:sldId id="430" r:id="rId24"/>
    <p:sldId id="499" r:id="rId25"/>
    <p:sldId id="431" r:id="rId26"/>
    <p:sldId id="505" r:id="rId27"/>
    <p:sldId id="432" r:id="rId28"/>
    <p:sldId id="478" r:id="rId29"/>
    <p:sldId id="434" r:id="rId30"/>
    <p:sldId id="471" r:id="rId31"/>
    <p:sldId id="435" r:id="rId32"/>
    <p:sldId id="436" r:id="rId33"/>
    <p:sldId id="437" r:id="rId34"/>
    <p:sldId id="443" r:id="rId35"/>
    <p:sldId id="489" r:id="rId36"/>
    <p:sldId id="501" r:id="rId37"/>
    <p:sldId id="490" r:id="rId38"/>
    <p:sldId id="491" r:id="rId39"/>
    <p:sldId id="492" r:id="rId40"/>
    <p:sldId id="479" r:id="rId41"/>
    <p:sldId id="473" r:id="rId42"/>
    <p:sldId id="476" r:id="rId43"/>
    <p:sldId id="445" r:id="rId44"/>
    <p:sldId id="500" r:id="rId45"/>
    <p:sldId id="446" r:id="rId46"/>
    <p:sldId id="448" r:id="rId47"/>
    <p:sldId id="447" r:id="rId48"/>
    <p:sldId id="502" r:id="rId49"/>
    <p:sldId id="449" r:id="rId50"/>
    <p:sldId id="503" r:id="rId51"/>
    <p:sldId id="495" r:id="rId52"/>
    <p:sldId id="451" r:id="rId53"/>
    <p:sldId id="496" r:id="rId54"/>
    <p:sldId id="497" r:id="rId55"/>
    <p:sldId id="498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77" r:id="rId65"/>
    <p:sldId id="463" r:id="rId66"/>
    <p:sldId id="464" r:id="rId67"/>
    <p:sldId id="465" r:id="rId68"/>
    <p:sldId id="466" r:id="rId69"/>
    <p:sldId id="467" r:id="rId7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CCFF"/>
    <a:srgbClr val="CCE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7" y="-8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266" y="51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386526E9-1D0A-4293-B381-EC1C71505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44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AF282058-FE9E-4993-A907-64EA2B58F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361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F5D3507-88A1-4D37-9371-2765F547EA15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6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8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5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2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6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4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03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2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7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6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44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1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03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3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execlp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*path, </a:t>
            </a:r>
            <a:r>
              <a:rPr lang="en-US" dirty="0" err="1"/>
              <a:t>const</a:t>
            </a:r>
            <a:r>
              <a:rPr lang="en-US" dirty="0"/>
              <a:t> char *arg0, ..., NULL); </a:t>
            </a:r>
            <a:r>
              <a:rPr lang="en-US" b="1" dirty="0"/>
              <a:t>DESCRIPTION</a:t>
            </a:r>
          </a:p>
          <a:p>
            <a:r>
              <a:rPr lang="en-US" dirty="0"/>
              <a:t>Like all of the exec functions, </a:t>
            </a:r>
            <a:r>
              <a:rPr lang="en-US" dirty="0" err="1"/>
              <a:t>execlp</a:t>
            </a:r>
            <a:r>
              <a:rPr lang="en-US" dirty="0"/>
              <a:t> replaces the calling process image with a new process image. This has the effect of running a new program with the process ID of the calling process. Note that a new process is not started; the new process image simply overlays the original process image. The </a:t>
            </a:r>
            <a:r>
              <a:rPr lang="en-US" dirty="0" err="1"/>
              <a:t>execlp</a:t>
            </a:r>
            <a:r>
              <a:rPr lang="en-US" dirty="0"/>
              <a:t> function is most commonly used to overlay a process image that has been created by a call to the fork function.</a:t>
            </a:r>
          </a:p>
          <a:p>
            <a:r>
              <a:rPr lang="en-US" dirty="0" err="1"/>
              <a:t>pathidentifies</a:t>
            </a:r>
            <a:r>
              <a:rPr lang="en-US" dirty="0"/>
              <a:t> the location of the new process image within the hierarchical file system (HFS). If the path argument contains a slash (/), it is assumed that either an absolute or a relative pathname has been specified. If the path argument does not contain a slash, the directories specified by the PATH environment variable are searched in an attempt to locate the file.</a:t>
            </a:r>
          </a:p>
          <a:p>
            <a:r>
              <a:rPr lang="en-US" dirty="0"/>
              <a:t>arg0, ..., </a:t>
            </a:r>
            <a:r>
              <a:rPr lang="en-US" dirty="0" err="1"/>
              <a:t>NULLis</a:t>
            </a:r>
            <a:r>
              <a:rPr lang="en-US" dirty="0"/>
              <a:t> a variable length list of arguments that are passed to the new process image. Each argument is specified as a null-terminated string, and the list must end with a NULL pointer. The first argument, arg0, is required and must contain the name of the executable file for the new process image. If the new process image is a normal SAS/C main program, the list of arguments will be passed to </a:t>
            </a:r>
            <a:r>
              <a:rPr lang="en-US" dirty="0" err="1"/>
              <a:t>argv</a:t>
            </a:r>
            <a:r>
              <a:rPr lang="en-US" dirty="0"/>
              <a:t> as a pointer to an array of strings. The number of strings in the array is passed to </a:t>
            </a:r>
            <a:r>
              <a:rPr lang="en-US" dirty="0" err="1"/>
              <a:t>themain</a:t>
            </a:r>
            <a:r>
              <a:rPr lang="en-US" dirty="0"/>
              <a:t>() function as </a:t>
            </a:r>
            <a:r>
              <a:rPr lang="en-US" dirty="0" err="1"/>
              <a:t>argc</a:t>
            </a:r>
            <a:r>
              <a:rPr lang="en-US" dirty="0"/>
              <a:t>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7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41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07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3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5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56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50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68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87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8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21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38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60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19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" y="4466957"/>
            <a:ext cx="3640348" cy="3994657"/>
          </a:xfrm>
          <a:prstGeom prst="rect">
            <a:avLst/>
          </a:prstGeom>
        </p:spPr>
      </p:pic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4667250"/>
            <a:ext cx="4189413" cy="393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04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11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2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22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27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34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10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107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50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670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5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91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13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79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97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808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038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92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9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91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3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803837"/>
            <a:ext cx="3182788" cy="3492563"/>
          </a:xfrm>
          <a:prstGeom prst="rect">
            <a:avLst/>
          </a:prstGeom>
        </p:spPr>
      </p:pic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28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094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816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513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896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62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424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8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2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7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6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25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34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7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9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0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6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00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97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8EE27873-E07B-41D1-91E8-B5D30449764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</a:rPr>
              <a:t>save the state </a:t>
            </a:r>
            <a:r>
              <a:rPr lang="en-US" altLang="en-US" dirty="0"/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</a:rPr>
              <a:t>saved state </a:t>
            </a:r>
            <a:r>
              <a:rPr lang="en-US" altLang="en-US" dirty="0"/>
              <a:t>for the new process via a </a:t>
            </a:r>
            <a:r>
              <a:rPr lang="en-US" altLang="en-US" b="1" dirty="0">
                <a:solidFill>
                  <a:srgbClr val="3366FF"/>
                </a:solidFill>
              </a:rPr>
              <a:t>context switch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Context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Context-switch time </a:t>
            </a:r>
            <a:r>
              <a:rPr lang="en-US" altLang="en-US" dirty="0"/>
              <a:t>is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Context-switch time </a:t>
            </a:r>
            <a:r>
              <a:rPr lang="en-US" altLang="en-US" dirty="0"/>
              <a:t>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 </a:t>
            </a:r>
            <a:r>
              <a:rPr lang="en-US" altLang="en-US" dirty="0">
                <a:solidFill>
                  <a:srgbClr val="FF0000"/>
                </a:solidFill>
              </a:rPr>
              <a:t>and a pointer is used to indicate the active context</a:t>
            </a:r>
          </a:p>
        </p:txBody>
      </p:sp>
    </p:spTree>
    <p:extLst>
      <p:ext uri="{BB962C8B-B14F-4D97-AF65-F5344CB8AC3E}">
        <p14:creationId xmlns:p14="http://schemas.microsoft.com/office/powerpoint/2010/main" val="40762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3366FF"/>
                </a:solidFill>
              </a:rPr>
              <a:t>task control block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 state – running, waiting,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Program counter – location of instruction to next execute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CPU registers – contents of all process-centric registers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CPU scheduling information- priorities, scheduling queue 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Memory-management information – memory allocated to the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Accounting information – CPU used, clock time elapsed since start, time limits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So far, process has a single thread of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Consider having multiple program counters per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Multiple locations can execute at once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Multiple threads of control -&gt; </a:t>
            </a:r>
            <a:r>
              <a:rPr lang="en-US" altLang="en-US" b="1" dirty="0">
                <a:solidFill>
                  <a:srgbClr val="3366FF"/>
                </a:solidFill>
              </a:rPr>
              <a:t>threads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PCB expanded to include thread details, multiple program counters.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/>
              <a:t>LOTS</a:t>
            </a:r>
            <a:r>
              <a:rPr lang="en-US" altLang="en-US" dirty="0"/>
              <a:t> more about threads in Chapter 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7651280" cy="3983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Multiprogramming goal: Maximize CPU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Time sharing goal: quickly switch CPU between processes for time sharing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Process scheduler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Selects among available processes for next execution on CPU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In a single processor system, there will never be more than one running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Maintains </a:t>
            </a:r>
            <a:r>
              <a:rPr lang="en-US" altLang="en-US" b="1" dirty="0">
                <a:solidFill>
                  <a:srgbClr val="3366FF"/>
                </a:solidFill>
              </a:rPr>
              <a:t>scheduling queues </a:t>
            </a:r>
            <a:r>
              <a:rPr lang="en-US" altLang="en-US" dirty="0"/>
              <a:t>of processes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Job queue </a:t>
            </a:r>
            <a:r>
              <a:rPr lang="en-US" altLang="en-US" dirty="0"/>
              <a:t>– entry point of all processes in the system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Ready queue </a:t>
            </a:r>
            <a:r>
              <a:rPr lang="en-US" altLang="en-US" dirty="0"/>
              <a:t>– set of all processes residing in main memory, ready and waiting to execute (linked list)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Device queues </a:t>
            </a:r>
            <a:r>
              <a:rPr lang="en-US" altLang="en-US" dirty="0"/>
              <a:t>– set of processes waiting for an I/O device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r>
              <a:rPr lang="en-US" altLang="en-US" dirty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955473" y="3942545"/>
            <a:ext cx="2539151" cy="1648078"/>
            <a:chOff x="5955473" y="3942545"/>
            <a:chExt cx="2539151" cy="1648078"/>
          </a:xfrm>
        </p:grpSpPr>
        <p:sp>
          <p:nvSpPr>
            <p:cNvPr id="2" name="TextBox 1"/>
            <p:cNvSpPr txBox="1"/>
            <p:nvPr/>
          </p:nvSpPr>
          <p:spPr>
            <a:xfrm>
              <a:off x="5955473" y="4944292"/>
              <a:ext cx="2402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 what state are these processes?</a:t>
              </a:r>
            </a:p>
          </p:txBody>
        </p:sp>
        <p:sp>
          <p:nvSpPr>
            <p:cNvPr id="3" name="Curved Left Arrow 2"/>
            <p:cNvSpPr/>
            <p:nvPr/>
          </p:nvSpPr>
          <p:spPr bwMode="auto">
            <a:xfrm rot="20480841" flipV="1">
              <a:off x="7894750" y="3942545"/>
              <a:ext cx="599874" cy="1262129"/>
            </a:xfrm>
            <a:prstGeom prst="curvedLeftArrow">
              <a:avLst>
                <a:gd name="adj1" fmla="val 25000"/>
                <a:gd name="adj2" fmla="val 51782"/>
                <a:gd name="adj3" fmla="val 25000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Long-term scheduler  </a:t>
            </a:r>
            <a:r>
              <a:rPr lang="en-US" altLang="en-US" sz="1600" dirty="0"/>
              <a:t>(or </a:t>
            </a:r>
            <a:r>
              <a:rPr lang="en-US" altLang="en-US" sz="1600" b="1" dirty="0">
                <a:solidFill>
                  <a:srgbClr val="3366FF"/>
                </a:solidFill>
              </a:rPr>
              <a:t>job scheduler</a:t>
            </a:r>
            <a:r>
              <a:rPr lang="en-US" altLang="en-US" sz="1600" dirty="0"/>
              <a:t>) – selects which processes spooled on a mass storage device should be brought into the ready queue in memory  </a:t>
            </a:r>
            <a:r>
              <a:rPr lang="en-US" altLang="en-US" sz="1600" dirty="0">
                <a:solidFill>
                  <a:srgbClr val="FF0000"/>
                </a:solidFill>
              </a:rPr>
              <a:t>(usually found in batch environments only)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</a:rPr>
              <a:t>Short-term scheduler  </a:t>
            </a:r>
            <a:r>
              <a:rPr lang="en-US" altLang="en-US" sz="1600" dirty="0"/>
              <a:t>(or </a:t>
            </a:r>
            <a:r>
              <a:rPr lang="en-US" altLang="en-US" sz="1600" b="1" dirty="0">
                <a:solidFill>
                  <a:srgbClr val="3366FF"/>
                </a:solidFill>
              </a:rPr>
              <a:t>CPU scheduler</a:t>
            </a:r>
            <a:r>
              <a:rPr lang="en-US" altLang="en-US" sz="1600" dirty="0"/>
              <a:t>) – selects which process on the ready queue should be executed next and allocates CPU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/>
              <a:t>Sometimes the only scheduler in a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/>
              <a:t>Short-term scheduler is invoked frequently (milliseconds) </a:t>
            </a:r>
            <a:r>
              <a:rPr lang="en-US" altLang="en-US" sz="1600" dirty="0">
                <a:sym typeface="Symbol" panose="05050102010706020507" pitchFamily="18" charset="2"/>
              </a:rPr>
              <a:t> (must be fast)  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it had better be efficient!!</a:t>
            </a:r>
            <a:endParaRPr lang="en-US" altLang="en-US" sz="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>
                <a:sym typeface="Symbol" panose="05050102010706020507" pitchFamily="18" charset="2"/>
              </a:rPr>
              <a:t>Processes can be described as either: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 dirty="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 dirty="0">
                <a:sym typeface="Symbol" panose="05050102010706020507" pitchFamily="18" charset="2"/>
              </a:rPr>
              <a:t>process mix </a:t>
            </a:r>
            <a:r>
              <a:rPr lang="en-US" altLang="en-US" sz="1600" dirty="0">
                <a:sym typeface="Symbol" panose="05050102010706020507" pitchFamily="18" charset="2"/>
              </a:rPr>
              <a:t>to ensure utilization of all resources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059160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49" y="1160463"/>
            <a:ext cx="807997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</a:pP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 dirty="0">
                <a:latin typeface="Helvetica" panose="020B0604020202020204" pitchFamily="34" charset="0"/>
              </a:rPr>
              <a:t>can be added if degree of multiprogramming needs to decrease due to unforeseen rise in memory requirements.  </a:t>
            </a:r>
            <a:br>
              <a:rPr kumimoji="1" lang="en-US" altLang="en-US" dirty="0">
                <a:latin typeface="Helvetica" panose="020B0604020202020204" pitchFamily="34" charset="0"/>
              </a:rPr>
            </a:br>
            <a:r>
              <a:rPr kumimoji="1"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(this is usually found in time-sharing systems)</a:t>
            </a:r>
          </a:p>
          <a:p>
            <a:pPr marL="857250" lvl="1" indent="-285750">
              <a:spcBef>
                <a:spcPct val="35000"/>
              </a:spcBef>
              <a:buClr>
                <a:srgbClr val="CC66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Removes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swapping  </a:t>
            </a:r>
            <a:r>
              <a:rPr kumimoji="1"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(more in Chapter 8)</a:t>
            </a:r>
            <a:endParaRPr kumimoji="1" lang="en-US" altLang="en-US" dirty="0">
              <a:solidFill>
                <a:srgbClr val="3366FF"/>
              </a:solidFill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372" y="3427507"/>
            <a:ext cx="114300" cy="11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dirty="0">
                <a:solidFill>
                  <a:srgbClr val="3366FF"/>
                </a:solidFill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processes in most systems can execute concurrently, and they may be created and deleted dynamically.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Operating Systems must provide a mechanism for process creation and termination.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3366FF"/>
                </a:solidFill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 may, in turn, create other processes, forming a </a:t>
            </a:r>
            <a:r>
              <a:rPr lang="en-US" altLang="en-US" b="1" dirty="0">
                <a:solidFill>
                  <a:srgbClr val="3366FF"/>
                </a:solidFill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Generally, a process is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process identifier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3366FF"/>
                </a:solidFill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4867275" y="4210050"/>
            <a:ext cx="1095375" cy="561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Kernel</a:t>
            </a:r>
            <a:r>
              <a:rPr lang="en-US" sz="1000" dirty="0">
                <a:latin typeface="Verdana" charset="0"/>
              </a:rPr>
              <a:t>-related </a:t>
            </a:r>
            <a:br>
              <a:rPr lang="en-US" sz="1000" dirty="0">
                <a:latin typeface="Verdana" charset="0"/>
              </a:rPr>
            </a:br>
            <a:r>
              <a:rPr lang="en-US" sz="1000" dirty="0">
                <a:latin typeface="Verdana" charset="0"/>
              </a:rPr>
              <a:t>processes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16200000">
            <a:off x="5157788" y="3762375"/>
            <a:ext cx="376237" cy="409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9153" y="3334045"/>
            <a:ext cx="1603717" cy="82772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Bash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is a type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Linux shell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aseline="0" dirty="0">
                <a:latin typeface="Verdana" charset="0"/>
              </a:rPr>
              <a:t>(replaces Bourne shell)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901826" y="3557587"/>
            <a:ext cx="376237" cy="409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32525" y="5337175"/>
            <a:ext cx="1209675" cy="561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>
                <a:latin typeface="Verdana" charset="0"/>
              </a:rPr>
              <a:t>t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csh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is a type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Linux shell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8755967">
            <a:off x="7001886" y="4934765"/>
            <a:ext cx="392736" cy="375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69452" y="1522893"/>
            <a:ext cx="1461824" cy="561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>
                <a:latin typeface="Verdana" charset="0"/>
              </a:rPr>
              <a:t>sshd</a:t>
            </a:r>
            <a:r>
              <a:rPr lang="en-US" sz="1000" dirty="0">
                <a:latin typeface="Verdana" charset="0"/>
              </a:rPr>
              <a:t> 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is the daemon</a:t>
            </a:r>
            <a:b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</a:b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program for </a:t>
            </a:r>
            <a:r>
              <a:rPr kumimoji="0" lang="en-US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ssh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7879637">
            <a:off x="7639081" y="2123971"/>
            <a:ext cx="392736" cy="3757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" y="5542671"/>
            <a:ext cx="5055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SSH stands for </a:t>
            </a:r>
            <a:r>
              <a:rPr lang="en-US" sz="1200" b="1" dirty="0">
                <a:solidFill>
                  <a:srgbClr val="FF0000"/>
                </a:solidFill>
              </a:rPr>
              <a:t>Secure SHell</a:t>
            </a:r>
            <a:r>
              <a:rPr lang="en-US" sz="1200" dirty="0">
                <a:solidFill>
                  <a:srgbClr val="FF0000"/>
                </a:solidFill>
              </a:rPr>
              <a:t>. It is a program designed to allow users to log into another computer over a network, to execute commands on that computer and to move files to and from that computer. It effectively replaces telnet, ftp and the rcp/rsh/remsh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7616825" cy="5076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Resource sharing options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Parent and children share all available OS-managed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Children share subset of parent’</a:t>
            </a:r>
            <a:r>
              <a:rPr lang="en-US" altLang="ja-JP" dirty="0"/>
              <a:t>s resources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When a process creates a new process… .Either the….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Parent and children execute concurrently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Parent waits until some or all children terminate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Address space options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child process is a duplicate of the parent process (it has the same program and data as the parent)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child program has a new program loaded into it</a:t>
            </a:r>
          </a:p>
          <a:p>
            <a:pPr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38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UNIX examples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2"/>
            <a:r>
              <a:rPr lang="en-US" altLang="en-US" dirty="0"/>
              <a:t>Returns PID to parent process</a:t>
            </a:r>
          </a:p>
          <a:p>
            <a:pPr lvl="2"/>
            <a:r>
              <a:rPr lang="en-US" altLang="en-US" dirty="0"/>
              <a:t>Returns 0 (zero) to child process</a:t>
            </a:r>
          </a:p>
          <a:p>
            <a:pPr lvl="2"/>
            <a:r>
              <a:rPr lang="en-US" dirty="0"/>
              <a:t>If the fork system call is successful, a child process is produced that continues execution at the point where it was called by the parent process.</a:t>
            </a:r>
          </a:p>
          <a:p>
            <a:pPr lvl="2"/>
            <a:r>
              <a:rPr lang="en-US" dirty="0"/>
              <a:t>After the fork system call, both the parent and child processes are running and continue their execution </a:t>
            </a:r>
            <a:r>
              <a:rPr lang="en-US" u="sng" dirty="0"/>
              <a:t>at the next statement in the parent process.</a:t>
            </a:r>
            <a:endParaRPr lang="en-US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UNIX examples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Returns PID to parent process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Returns 0 (zero) to child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dirty="0"/>
              <a:t> system call used after a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  <a:endParaRPr lang="en-US" altLang="en-US" dirty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73463"/>
            <a:ext cx="8077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146300" y="3484563"/>
            <a:ext cx="152400" cy="182403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2500" y="406296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Identical address spaces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9902" y="530971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Loads a new program</a:t>
            </a:r>
          </a:p>
          <a:p>
            <a:r>
              <a:rPr lang="en-US" dirty="0">
                <a:solidFill>
                  <a:srgbClr val="FF0000"/>
                </a:solidFill>
              </a:rPr>
              <a:t>And new address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4601" y="32229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5533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9100" y="5118100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Wait(NULL) waits for all child processes to complete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1" y="4230287"/>
            <a:ext cx="2623624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this system call is used when the number of  arguments to be passed to the program to be executed is known in advance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dirty="0">
                <a:cs typeface="Courier New" panose="02070309020205020404" pitchFamily="49" charset="0"/>
              </a:rPr>
              <a:t> system call.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Returns  status data from child to parent (via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Parent may terminate the execution of children processes  using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abort()(UNIX) or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TerminateProcess</a:t>
            </a:r>
            <a:r>
              <a:rPr lang="en-US" altLang="en-US" dirty="0">
                <a:cs typeface="Courier New" panose="02070309020205020404" pitchFamily="49" charset="0"/>
              </a:rPr>
              <a:t> (Windows) system call.  Some reasons for doing so: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Child has exceeded allocated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Task assigned to child is no longer required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parent is exiting and the operating systems does not allow a child to continue if its parent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introduce the notion of a process -- a program in execution, which forms the basis of all computation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describe the various features of processes, including scheduling, creation and termination, and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explore interprocess communication using shared memory and message passing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describe 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863526"/>
            <a:ext cx="7369175" cy="4530725"/>
          </a:xfrm>
        </p:spPr>
        <p:txBody>
          <a:bodyPr/>
          <a:lstStyle/>
          <a:p>
            <a:pPr lvl="1"/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cascading termination - </a:t>
            </a:r>
            <a:r>
              <a:rPr lang="en-US" altLang="en-US" dirty="0"/>
              <a:t>initiated by the operating system</a:t>
            </a:r>
            <a:r>
              <a:rPr lang="en-US" altLang="en-US" b="1" dirty="0"/>
              <a:t>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All children, grandchildren, etc.  are  terminated when parent process terminates</a:t>
            </a:r>
            <a:endParaRPr lang="en-US" alt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</a:t>
            </a:r>
            <a:r>
              <a:rPr lang="en-US" altLang="en-US" dirty="0" err="1"/>
              <a:t>pid</a:t>
            </a:r>
            <a:r>
              <a:rPr lang="en-US" altLang="en-US" dirty="0"/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process has terminated and parent did not yet invoke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process is a </a:t>
            </a:r>
            <a:r>
              <a:rPr lang="en-US" altLang="en-US" b="1" dirty="0">
                <a:solidFill>
                  <a:srgbClr val="3366FF"/>
                </a:solidFill>
              </a:rPr>
              <a:t>zombie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 dirty="0"/>
              <a:t> , process is an </a:t>
            </a:r>
            <a:r>
              <a:rPr lang="en-US" altLang="en-US" b="1" dirty="0">
                <a:solidFill>
                  <a:srgbClr val="3366FF"/>
                </a:solidFill>
              </a:rPr>
              <a:t>orphan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Linux and Unix will assign the orphan process as a child of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that issues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periodically to allow for graceful exit.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altLang="en-US" dirty="0">
                <a:solidFill>
                  <a:srgbClr val="FF0000"/>
                </a:solidFill>
              </a:rPr>
              <a:t>is root of process hierarchy in UNIX/LINUX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 dirty="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Many web browsers ran as single process (some still do)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If one web site causes trouble, entire browser can hang or crash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Google Chrome Browser is multiprocess with 3 different types of processes: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Only one Browser process will exist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. A new renderer created for each website opened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3366FF"/>
                </a:solidFill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Plug-in </a:t>
            </a:r>
            <a:r>
              <a:rPr lang="en-US" altLang="en-US" dirty="0"/>
              <a:t>process for each type of plug-in </a:t>
            </a:r>
            <a:r>
              <a:rPr lang="en-US" altLang="en-US" dirty="0">
                <a:solidFill>
                  <a:srgbClr val="FF0000"/>
                </a:solidFill>
              </a:rPr>
              <a:t>(e.g., Flash, QuickTime)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091113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450166" y="6232525"/>
            <a:ext cx="196948" cy="2386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dirty="0"/>
              <a:t>Interprocess Communication (3.4)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27037" y="1103313"/>
            <a:ext cx="7485063" cy="5068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Cooperating process can affect or be affected by other processes, including sharing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Reasons for cooperating processes: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Information sharing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Computation speedup (requires multiple processing cores)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Modularity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Convenience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3366FF"/>
                </a:solidFill>
              </a:rPr>
              <a:t>interprocess communication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IPC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Two models of IPC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Shared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Message passing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Multicore systems make message passing more efficient due to cache coherency issues with shared memory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Goal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Synchronization is discussed in great detail in Chapter 5.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7779744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Paradigm for cooperating processes, </a:t>
            </a:r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So, what’s the problem?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Allowing both processes to run concurrently and not requiring the consumer to wait until the producer has terminated.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One Solution: Shared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 buffer that is filled by the producer and emptied by the consumer.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Producer and consumer must be synchronized so that the consumer doesn’t try to consume an item that has not yet been produced.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5723622"/>
            <a:ext cx="62655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think the answer is trivial.. You may be right… stay tuned.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134" y="1185863"/>
            <a:ext cx="8053209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Two buffer choices: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unbounded-buffer </a:t>
            </a:r>
            <a:r>
              <a:rPr lang="en-US" altLang="en-US" dirty="0"/>
              <a:t>places no practical limit on the size of the buffer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Consumer may have to wait for new items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Producer can always produce new items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bounded-buffer </a:t>
            </a:r>
            <a:r>
              <a:rPr lang="en-US" altLang="en-US" dirty="0"/>
              <a:t>assumes that there is a fixed buffer size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Consumer may have to wait for new items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Producer may have to wait if buffer is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Shared data</a:t>
            </a:r>
          </a:p>
          <a:p>
            <a:pPr marL="1370013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370013" lvl="3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70013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370013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370013" lvl="3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0013" lvl="3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370013" lvl="3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370013" lvl="3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</a:p>
          <a:p>
            <a:pPr marL="1655763" lvl="3" indent="-285750"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76712" y="3477419"/>
            <a:ext cx="42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 points to next free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6712" y="3794919"/>
            <a:ext cx="42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 points to first full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5388" y="5093167"/>
            <a:ext cx="713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Buffer is empty when in == out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Buffer has unread contents when out &lt; (</a:t>
            </a:r>
            <a:r>
              <a:rPr lang="en-US" sz="1600" dirty="0" err="1">
                <a:solidFill>
                  <a:srgbClr val="FF0000"/>
                </a:solidFill>
              </a:rPr>
              <a:t>in%BUFFERSIZE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Buffer is full when (in+1) % BUFFERSIZE ==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0213" y="1483519"/>
            <a:ext cx="33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Treated as a circular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item next_produced;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buffer[in] = next_produced;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operating system executes a variety of programs: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Batch system – </a:t>
            </a:r>
            <a:r>
              <a:rPr lang="en-US" altLang="en-US" b="1" dirty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Time-shared systems – </a:t>
            </a:r>
            <a:r>
              <a:rPr lang="en-US" altLang="en-US" b="1" dirty="0">
                <a:solidFill>
                  <a:srgbClr val="3366FF"/>
                </a:solidFill>
              </a:rPr>
              <a:t>user programs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tasks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Textbook uses the terms </a:t>
            </a:r>
            <a:r>
              <a:rPr lang="en-US" altLang="en-US" b="1" i="1" dirty="0"/>
              <a:t>job</a:t>
            </a:r>
            <a:r>
              <a:rPr lang="en-US" altLang="en-US" dirty="0"/>
              <a:t> and </a:t>
            </a:r>
            <a:r>
              <a:rPr lang="en-US" altLang="en-US" b="1" i="1" dirty="0"/>
              <a:t>process</a:t>
            </a:r>
            <a:r>
              <a:rPr lang="en-US" altLang="en-US" dirty="0"/>
              <a:t> almost interchangeably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Process</a:t>
            </a:r>
            <a:r>
              <a:rPr lang="en-US" altLang="en-US" dirty="0"/>
              <a:t> – a program in execution; process execution must progress in sequential fashion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 &gt; Program    Multiple parts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3366FF"/>
                </a:solidFill>
              </a:rPr>
              <a:t>text section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Function parameters, return addresses, local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Data 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4" y="1201738"/>
            <a:ext cx="7648575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Mechanism for processes to communicate and to synchronize their actions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Particularly useful in distributed systems where processes may reside on different computers connected by a network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Variable</a:t>
            </a:r>
            <a:r>
              <a:rPr lang="en-US" altLang="en-US" dirty="0"/>
              <a:t> messages are harder for the OS programmer to implement and make the life of the application programmer easier.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Fixed</a:t>
            </a:r>
            <a:r>
              <a:rPr lang="en-US" altLang="en-US" dirty="0"/>
              <a:t> messages are easier for the OS programmer to implement and make the life of the application programmer harder.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Implementation issues: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How are links established?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Can a link be associated with more than two processes?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How many links can there be between every pair of communicating processes?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What is the capacity of a link?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Is the size of a message that the link can accommodate fixed or variable?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Implementation of communication link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Physical: </a:t>
            </a:r>
            <a:r>
              <a:rPr lang="en-US" altLang="en-US" dirty="0">
                <a:solidFill>
                  <a:srgbClr val="FF0000"/>
                </a:solidFill>
              </a:rPr>
              <a:t>(Covered in Chapter 17)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Processes must name each other explicitly: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Properties of communication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Links are established automatically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 link is associated with exactly one pair of communicating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Between each pair there exists exactly one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The link may be unidirectional, but is usually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70C0"/>
                </a:solidFill>
              </a:rPr>
              <a:t>Symmetric Addressing: </a:t>
            </a:r>
            <a:r>
              <a:rPr lang="en-US" altLang="en-US" dirty="0"/>
              <a:t>sender and receiver name their partner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70C0"/>
                </a:solidFill>
              </a:rPr>
              <a:t>Asymmetric Addressing: </a:t>
            </a:r>
            <a:r>
              <a:rPr lang="en-US" altLang="en-US" dirty="0"/>
              <a:t>only sender names partner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id, message</a:t>
            </a:r>
            <a:r>
              <a:rPr lang="en-US" altLang="en-US" dirty="0"/>
              <a:t>) – receive a message from any process. </a:t>
            </a:r>
            <a:r>
              <a:rPr lang="en-US" altLang="en-US" i="1" dirty="0"/>
              <a:t>Id </a:t>
            </a:r>
            <a:r>
              <a:rPr lang="en-US" altLang="en-US" dirty="0"/>
              <a:t>is set to the id of the sender process.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Significant Disadvantage: </a:t>
            </a:r>
            <a:r>
              <a:rPr lang="en-US" altLang="en-US" dirty="0"/>
              <a:t>If process names change or PID values change, all referring processes must be modified. </a:t>
            </a: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Messages are directed and received from mailboxes (also referred to as ports)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Each mailbox has a unique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Processes can communicate only if they share a mailbox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Properties of communication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Link established between two processes IFF only if processes share a common mailbox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 link may be associated with many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Each pair of processes may share several communication links with each link corresponding to one mailbox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Link may be unidirectional or bi-directional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Primitives are defined 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734695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Mailbox sharing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</a:t>
            </a:r>
            <a:r>
              <a:rPr lang="en-US" altLang="en-US" dirty="0"/>
              <a:t> 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share mailbox 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, sends;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3</a:t>
            </a:r>
            <a:r>
              <a:rPr lang="en-US" altLang="en-US" dirty="0"/>
              <a:t> receive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Who gets the message?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Assumption (message is consumed when received)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Solutions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 a link to be associated with at most two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 only one process at a time to execute a receive operation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 the system to select arbitrarily the receiver (or use an algorithm –e.g., round-robin).  Sender is notified who the receiver was.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Mailboxes can be </a:t>
            </a:r>
            <a:r>
              <a:rPr lang="en-US" altLang="en-US" b="1" dirty="0">
                <a:solidFill>
                  <a:srgbClr val="002060"/>
                </a:solidFill>
              </a:rPr>
              <a:t>owned</a:t>
            </a:r>
            <a:r>
              <a:rPr lang="en-US" altLang="en-US" dirty="0"/>
              <a:t> by a </a:t>
            </a:r>
            <a:r>
              <a:rPr lang="en-US" altLang="en-US" b="1" dirty="0">
                <a:solidFill>
                  <a:srgbClr val="002060"/>
                </a:solidFill>
              </a:rPr>
              <a:t>process</a:t>
            </a:r>
            <a:r>
              <a:rPr lang="en-US" altLang="en-US" dirty="0"/>
              <a:t> or the </a:t>
            </a:r>
            <a:r>
              <a:rPr lang="en-US" altLang="en-US" b="1" dirty="0">
                <a:solidFill>
                  <a:srgbClr val="002060"/>
                </a:solidFill>
              </a:rPr>
              <a:t>operating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Process-owned mailboxes are part of the address space of the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Mailbox owner (can only receive messages from the mailbox)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Mailbox user (can only send messages to the mailbox)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Since each mailbox has a unique owner (receiver), then there can be no confusion about which process should receive a message sent to this mailbox.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When the process terminates, the mailbox disappears. Senders to the mailbox are informed that the mailbox no longer exists.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772400" cy="3821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OS-owned mailboxes are independent and not attached to any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Required Operations</a:t>
            </a:r>
          </a:p>
          <a:p>
            <a:pPr lvl="2"/>
            <a:r>
              <a:rPr lang="en-US" altLang="en-US" dirty="0"/>
              <a:t>Create a new mailbox (become the owner, and have exclusive rights to receive)</a:t>
            </a:r>
          </a:p>
          <a:p>
            <a:pPr lvl="2"/>
            <a:r>
              <a:rPr lang="en-US" altLang="en-US" dirty="0"/>
              <a:t>Send and receive messages through mailbox</a:t>
            </a:r>
          </a:p>
          <a:p>
            <a:pPr lvl="2"/>
            <a:r>
              <a:rPr lang="en-US" altLang="en-US" dirty="0"/>
              <a:t>Pass ownership and receiving privileges</a:t>
            </a:r>
          </a:p>
          <a:p>
            <a:pPr lvl="3"/>
            <a:r>
              <a:rPr lang="en-US" altLang="en-US" dirty="0">
                <a:solidFill>
                  <a:srgbClr val="FF0000"/>
                </a:solidFill>
              </a:rPr>
              <a:t>And run the risk of ambiguity of receiving process</a:t>
            </a:r>
          </a:p>
          <a:p>
            <a:pPr lvl="2"/>
            <a:r>
              <a:rPr lang="en-US" altLang="en-US" dirty="0"/>
              <a:t>Destroy a mailbox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/>
              <a:t>Message passing may be either blocking or non-blocking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 by the receiving process or mailbox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resumes operation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buFont typeface="Wingdings" panose="05000000000000000000" pitchFamily="2" charset="2"/>
              <a:buChar char="q"/>
              <a:defRPr/>
            </a:pPr>
            <a:r>
              <a:rPr lang="en-US" dirty="0"/>
              <a:t> A valid message,  or </a:t>
            </a:r>
          </a:p>
          <a:p>
            <a:pPr marL="1141413" lvl="2" indent="-341313">
              <a:buFont typeface="Wingdings" panose="05000000000000000000" pitchFamily="2" charset="2"/>
              <a:buChar char="q"/>
              <a:defRPr/>
            </a:pPr>
            <a:r>
              <a:rPr lang="en-US" dirty="0"/>
              <a:t> Null message</a:t>
            </a:r>
          </a:p>
          <a:p>
            <a:pPr marL="398939"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Heap?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5" y="1155425"/>
            <a:ext cx="4851918" cy="53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203325"/>
            <a:ext cx="6599237" cy="534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Producer-consumer problem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becomes trivial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Producer invokes a non blocking send() call.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ＭＳ Ｐゴシック" charset="0"/>
              </a:rPr>
              <a:t>Consumer invokes a blocking receive() and waits until a message is available.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1600" dirty="0">
              <a:latin typeface="Courier New"/>
              <a:ea typeface="ＭＳ Ｐゴシック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2056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problem becomes trivial 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762125" y="3675063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alt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Messages exchanged between communicating processes reside in a temporary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implemented in one of three ways</a:t>
            </a:r>
          </a:p>
          <a:p>
            <a:pPr marL="800100" lvl="1" indent="-342900">
              <a:buFont typeface="Monotype Sorts" pitchFamily="-84" charset="2"/>
              <a:buAutoNum type="arabicPeriod"/>
            </a:pPr>
            <a:r>
              <a:rPr lang="en-US" altLang="en-US" dirty="0"/>
              <a:t>No Buffering System:</a:t>
            </a:r>
          </a:p>
          <a:p>
            <a:pPr marL="1143000" lvl="2" indent="-342900">
              <a:buFont typeface="Monotype Sorts" pitchFamily="-84" charset="2"/>
              <a:buAutoNum type="arabicPeriod"/>
            </a:pPr>
            <a:r>
              <a:rPr lang="en-US" altLang="en-US" dirty="0"/>
              <a:t>Zero capacity – no messages are queued on a link.</a:t>
            </a:r>
            <a:br>
              <a:rPr lang="en-US" altLang="en-US" dirty="0"/>
            </a:br>
            <a:r>
              <a:rPr lang="en-US" altLang="en-US" dirty="0"/>
              <a:t>Sender must wait for receiver (rendezvous)</a:t>
            </a:r>
          </a:p>
          <a:p>
            <a:pPr marL="800100" lvl="1" indent="-342900">
              <a:buFont typeface="Monotype Sorts" pitchFamily="-84" charset="2"/>
              <a:buAutoNum type="arabicPeriod" startAt="2"/>
            </a:pPr>
            <a:r>
              <a:rPr lang="en-US" altLang="en-US" dirty="0"/>
              <a:t>Automatic Buffering:</a:t>
            </a:r>
          </a:p>
          <a:p>
            <a:pPr marL="1143000" lvl="2" indent="-342900">
              <a:buFont typeface="+mj-lt"/>
              <a:buAutoNum type="arabicPeriod"/>
            </a:pPr>
            <a:r>
              <a:rPr lang="en-US" altLang="en-US" dirty="0"/>
              <a:t>Bounded capacity – finite length of </a:t>
            </a:r>
            <a:r>
              <a:rPr lang="en-US" altLang="en-US" i="1" dirty="0"/>
              <a:t>n</a:t>
            </a:r>
            <a:r>
              <a:rPr lang="en-US" altLang="en-US" dirty="0"/>
              <a:t> messages</a:t>
            </a:r>
            <a:br>
              <a:rPr lang="en-US" altLang="en-US" dirty="0"/>
            </a:br>
            <a:r>
              <a:rPr lang="en-US" altLang="en-US" dirty="0"/>
              <a:t>Sender must wait if link full</a:t>
            </a:r>
          </a:p>
          <a:p>
            <a:pPr marL="1143000" lvl="2" indent="-342900">
              <a:buFont typeface="Monotype Sorts" pitchFamily="-84" charset="2"/>
              <a:buAutoNum type="arabicPeriod"/>
            </a:pPr>
            <a:r>
              <a:rPr lang="en-US" altLang="en-US" dirty="0"/>
              <a:t>Unbounded capacity – infinite length </a:t>
            </a:r>
            <a:br>
              <a:rPr lang="en-US" altLang="en-US" dirty="0"/>
            </a:br>
            <a:r>
              <a:rPr lang="en-US" altLang="en-US" dirty="0"/>
              <a:t>Sender never waits</a:t>
            </a:r>
          </a:p>
        </p:txBody>
      </p:sp>
      <p:sp>
        <p:nvSpPr>
          <p:cNvPr id="2" name="Isosceles Triangle 1"/>
          <p:cNvSpPr/>
          <p:nvPr/>
        </p:nvSpPr>
        <p:spPr bwMode="auto">
          <a:xfrm>
            <a:off x="618978" y="6035040"/>
            <a:ext cx="270022" cy="29542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en-US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RDWR, 0666);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Name – name of shared memory object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O CREAT – create if it does not exist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O RDWR – open for reading and writing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 – directory permissions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mmap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 </a:t>
            </a:r>
            <a:r>
              <a:rPr lang="en-US" dirty="0">
                <a:ea typeface="ＭＳ Ｐゴシック" charset="0"/>
              </a:rPr>
              <a:t>establishes a memory-mapped file containing the shared-memory object – returning a pointer to the file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altLang="en-US"/>
              <a:t>IPC POSIX Producer</a:t>
            </a:r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4733925" y="5124450"/>
            <a:ext cx="695325" cy="2190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1275" y="5029200"/>
            <a:ext cx="2395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Visible to all processes sharing the object.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altLang="en-US"/>
              <a:t>IPC POSIX Consumer</a:t>
            </a:r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 altLang="en-US" dirty="0"/>
              <a:t>Mach communication is message based</a:t>
            </a:r>
          </a:p>
          <a:p>
            <a:pPr lvl="1"/>
            <a:r>
              <a:rPr lang="en-US" altLang="en-US" dirty="0"/>
              <a:t>Even system calls are messages</a:t>
            </a:r>
          </a:p>
          <a:p>
            <a:pPr lvl="1"/>
            <a:r>
              <a:rPr lang="en-US" altLang="en-US" dirty="0"/>
              <a:t>Each task gets two mailboxes </a:t>
            </a:r>
            <a:r>
              <a:rPr lang="en-US" altLang="en-US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called </a:t>
            </a:r>
            <a:r>
              <a:rPr lang="en-US" altLang="en-US" dirty="0">
                <a:solidFill>
                  <a:srgbClr val="002060"/>
                </a:solidFill>
              </a:rPr>
              <a:t>ports</a:t>
            </a:r>
            <a:r>
              <a:rPr lang="en-US" altLang="en-US" dirty="0"/>
              <a:t>) at creation- Kernel and Notify</a:t>
            </a:r>
          </a:p>
          <a:p>
            <a:pPr lvl="1"/>
            <a:r>
              <a:rPr lang="en-US" altLang="en-US" dirty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msg_send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msg_receive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Mailboxes needed for communication,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Send and receive are flexible, for example four options if mailbox full:</a:t>
            </a:r>
          </a:p>
          <a:p>
            <a:pPr lvl="2"/>
            <a:r>
              <a:rPr lang="en-US" altLang="en-US" dirty="0"/>
              <a:t>Wait indefinitely</a:t>
            </a:r>
          </a:p>
          <a:p>
            <a:pPr lvl="2"/>
            <a:r>
              <a:rPr lang="en-US" altLang="en-US" dirty="0"/>
              <a:t>Wait at most n milliseconds</a:t>
            </a:r>
          </a:p>
          <a:p>
            <a:pPr lvl="2"/>
            <a:r>
              <a:rPr lang="en-US" altLang="en-US" dirty="0"/>
              <a:t>Return immediately</a:t>
            </a:r>
          </a:p>
          <a:p>
            <a:pPr lvl="2"/>
            <a:r>
              <a:rPr lang="en-US" altLang="en-US" dirty="0"/>
              <a:t>Temporarily cache a message</a:t>
            </a:r>
          </a:p>
          <a:p>
            <a:pPr lvl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/>
              <a:t>Examples of IPC Systems – Windows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66750" y="1154113"/>
            <a:ext cx="7981950" cy="4530725"/>
          </a:xfrm>
        </p:spPr>
        <p:txBody>
          <a:bodyPr/>
          <a:lstStyle/>
          <a:p>
            <a:r>
              <a:rPr lang="en-US" altLang="en-US" dirty="0"/>
              <a:t>Message-passing centric via </a:t>
            </a:r>
            <a:r>
              <a:rPr lang="en-US" altLang="en-US" b="1" dirty="0">
                <a:solidFill>
                  <a:srgbClr val="0000FF"/>
                </a:solidFill>
              </a:rPr>
              <a:t>advanced local procedure call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ALPC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/>
              <a:t> facility</a:t>
            </a:r>
          </a:p>
          <a:p>
            <a:pPr lvl="1"/>
            <a:r>
              <a:rPr lang="en-US" altLang="en-US" dirty="0"/>
              <a:t>Only works between processes on the same machine</a:t>
            </a:r>
          </a:p>
          <a:p>
            <a:pPr lvl="1"/>
            <a:r>
              <a:rPr lang="en-US" altLang="en-US" dirty="0"/>
              <a:t>Uses ports (like mailboxes) to establish and maintain communication between two processes</a:t>
            </a:r>
          </a:p>
          <a:p>
            <a:pPr lvl="1"/>
            <a:r>
              <a:rPr lang="en-US" altLang="en-US" dirty="0"/>
              <a:t>Communication works as follows:</a:t>
            </a:r>
          </a:p>
          <a:p>
            <a:pPr lvl="2"/>
            <a:r>
              <a:rPr lang="en-US" altLang="en-US" sz="1600" dirty="0"/>
              <a:t>Servers publish connection-port objects visible to all processes. </a:t>
            </a:r>
          </a:p>
          <a:p>
            <a:pPr lvl="2"/>
            <a:r>
              <a:rPr lang="en-US" altLang="en-US" sz="1600" dirty="0"/>
              <a:t>The client opens a handle to the subsystem’</a:t>
            </a:r>
            <a:r>
              <a:rPr lang="en-US" altLang="ja-JP" sz="1600" dirty="0"/>
              <a:t>s </a:t>
            </a:r>
            <a:r>
              <a:rPr lang="en-US" altLang="ja-JP" sz="1600" b="1" dirty="0">
                <a:solidFill>
                  <a:srgbClr val="0000FF"/>
                </a:solidFill>
              </a:rPr>
              <a:t>connection port</a:t>
            </a:r>
            <a:r>
              <a:rPr lang="en-US" altLang="ja-JP" sz="1600" dirty="0"/>
              <a:t> object and </a:t>
            </a:r>
            <a:r>
              <a:rPr lang="en-US" altLang="en-US" sz="1600" dirty="0"/>
              <a:t>sends a connection request.</a:t>
            </a:r>
          </a:p>
          <a:p>
            <a:pPr lvl="2"/>
            <a:r>
              <a:rPr lang="en-US" altLang="en-US" sz="1600" dirty="0"/>
              <a:t>The server creates two private </a:t>
            </a:r>
            <a:r>
              <a:rPr lang="en-US" altLang="en-US" sz="1600" b="1" dirty="0">
                <a:solidFill>
                  <a:srgbClr val="0000FF"/>
                </a:solidFill>
              </a:rPr>
              <a:t>communication ports (</a:t>
            </a:r>
            <a:r>
              <a:rPr lang="en-US" altLang="en-US" sz="1600" dirty="0"/>
              <a:t>one for client -&gt; server messages and one for server -&gt; client messages)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and returns the handle to one of them to the client.</a:t>
            </a:r>
          </a:p>
          <a:p>
            <a:pPr lvl="2"/>
            <a:r>
              <a:rPr lang="en-US" altLang="en-US" sz="1600" dirty="0"/>
              <a:t>The client and server use the corresponding port handles to send messages or callbacks and to listen for replies.</a:t>
            </a:r>
          </a:p>
          <a:p>
            <a:pPr lvl="2"/>
            <a:r>
              <a:rPr lang="en-US" altLang="en-US" sz="1600" dirty="0"/>
              <a:t>Callback is supported (allows client and server to accept a request when they would normally be expecting a reply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/>
              <a:t>Local Procedure Calls in Windows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8900" y="4973300"/>
            <a:ext cx="645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Small messages (&lt;256  bytes) </a:t>
            </a:r>
            <a:r>
              <a:rPr lang="en-US" sz="1400" dirty="0"/>
              <a:t>use the port’s message queue as intermediate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Section objects </a:t>
            </a:r>
            <a:r>
              <a:rPr lang="en-US" sz="1400" dirty="0"/>
              <a:t>are used for messages &gt; 256 bytes and are created by the process requiring larger message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Larger messages are written directly into client address space by server. 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9538" y="1284288"/>
            <a:ext cx="6567487" cy="3419475"/>
            <a:chOff x="1379538" y="1792288"/>
            <a:chExt cx="6567487" cy="3419475"/>
          </a:xfrm>
        </p:grpSpPr>
        <p:pic>
          <p:nvPicPr>
            <p:cNvPr id="55299" name="Picture 4" descr="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38" y="1792288"/>
              <a:ext cx="6567487" cy="338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4144169" y="4913313"/>
              <a:ext cx="304006" cy="298450"/>
            </a:xfrm>
            <a:prstGeom prst="rect">
              <a:avLst/>
            </a:prstGeom>
            <a:solidFill>
              <a:srgbClr val="66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rPr>
                <a:t>&gt;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86525" y="3038475"/>
            <a:ext cx="1323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creates two ports in response to connection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  <a:p>
            <a:r>
              <a:rPr lang="en-US" altLang="en-US"/>
              <a:t>Pipes</a:t>
            </a:r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Program is </a:t>
            </a:r>
            <a:r>
              <a:rPr lang="en-US" altLang="en-US" b="1" i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/>
              <a:t>active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Program becomes process when executable file loaded into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Execution of program started via GUI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One program can become several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Consider multiple users executing the same program (e.g. email program, web browser)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process can also be an execution environment for other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Java programming environment is a good example.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An executable Java program is executed within the JVM.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JVM executes as a process that interprets the loaded Java code and takes actions via native machine instructions on behalf of that code.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54113"/>
            <a:ext cx="6977063" cy="45307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 sz="800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 sz="800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sz="800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 sz="800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 sz="800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6823075" cy="4867275"/>
          </a:xfrm>
        </p:spPr>
        <p:txBody>
          <a:bodyPr/>
          <a:lstStyle/>
          <a:p>
            <a:r>
              <a:rPr lang="en-US" altLang="en-US"/>
              <a:t>Remote procedure call (RPC) abstracts procedure calls between processes on networked systems</a:t>
            </a:r>
          </a:p>
          <a:p>
            <a:pPr lvl="1"/>
            <a:r>
              <a:rPr lang="en-US" altLang="en-US"/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Stubs</a:t>
            </a:r>
            <a:r>
              <a:rPr lang="en-US" altLang="en-US"/>
              <a:t> – client-side proxy for the actual procedure on the server</a:t>
            </a:r>
          </a:p>
          <a:p>
            <a:r>
              <a:rPr lang="en-US" altLang="en-US"/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</a:rPr>
              <a:t>marshalls</a:t>
            </a:r>
            <a:r>
              <a:rPr lang="en-US" altLang="en-US"/>
              <a:t> the parameters</a:t>
            </a:r>
          </a:p>
          <a:p>
            <a:r>
              <a:rPr lang="en-US" altLang="en-US"/>
              <a:t>The server-side stub receives this message, unpacks the marshalled parameters, and performs the procedure on the server</a:t>
            </a:r>
          </a:p>
          <a:p>
            <a:r>
              <a:rPr lang="en-US" altLang="en-US"/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MIDL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777875"/>
            <a:ext cx="6818312" cy="48672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/>
              <a:t>Data representation handled via </a:t>
            </a:r>
            <a:r>
              <a:rPr lang="en-US" altLang="en-US" b="1">
                <a:solidFill>
                  <a:srgbClr val="0000FF"/>
                </a:solidFill>
              </a:rPr>
              <a:t>External Data Representation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XDL</a:t>
            </a:r>
            <a:r>
              <a:rPr lang="en-US" altLang="en-US"/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Big-endian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/>
              <a:t>Remote communication has more failure scenarios than local</a:t>
            </a:r>
          </a:p>
          <a:p>
            <a:pPr lvl="1"/>
            <a:r>
              <a:rPr lang="en-US" altLang="en-US"/>
              <a:t>Messages can be delivered </a:t>
            </a:r>
            <a:r>
              <a:rPr lang="en-US" altLang="en-US" b="1" i="1"/>
              <a:t>exactly once </a:t>
            </a:r>
            <a:r>
              <a:rPr lang="en-US" altLang="en-US"/>
              <a:t>rather than </a:t>
            </a:r>
            <a:r>
              <a:rPr lang="en-US" altLang="en-US" b="1" i="1"/>
              <a:t>at most once</a:t>
            </a:r>
          </a:p>
          <a:p>
            <a:r>
              <a:rPr lang="en-US" altLang="en-US"/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</a:rPr>
              <a:t>matchmaker</a:t>
            </a:r>
            <a:r>
              <a:rPr lang="en-US" altLang="en-US"/>
              <a:t>) service to connect client and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(i.e.,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  <a:p>
            <a:r>
              <a:rPr lang="en-US" altLang="en-US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31311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0" y="3600536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18858</TotalTime>
  <Words>3719</Words>
  <Application>Microsoft Office PowerPoint</Application>
  <PresentationFormat>On-screen Show (4:3)</PresentationFormat>
  <Paragraphs>513</Paragraphs>
  <Slides>69</Slides>
  <Notes>67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os-8</vt:lpstr>
      <vt:lpstr>Chapter 3:  Processes</vt:lpstr>
      <vt:lpstr>Chapter 3:  Processes</vt:lpstr>
      <vt:lpstr>Objectives</vt:lpstr>
      <vt:lpstr>Process Concept</vt:lpstr>
      <vt:lpstr>What is a Heap?</vt:lpstr>
      <vt:lpstr>Process Concept (Cont.)</vt:lpstr>
      <vt:lpstr>Process in Memory</vt:lpstr>
      <vt:lpstr>Process State</vt:lpstr>
      <vt:lpstr>Diagram of Process State</vt:lpstr>
      <vt:lpstr>Context Switch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Operations on Processes</vt:lpstr>
      <vt:lpstr>Process Creation</vt:lpstr>
      <vt:lpstr>A Tree of Processes in Linux</vt:lpstr>
      <vt:lpstr>Process Creation</vt:lpstr>
      <vt:lpstr>Process Creation (Cont.)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 (3.4)</vt:lpstr>
      <vt:lpstr>Communications Models </vt:lpstr>
      <vt:lpstr>Interprocess Communication –  Shared Memory</vt:lpstr>
      <vt:lpstr>Producer-Consumer Problem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Message Passing (Cont.)</vt:lpstr>
      <vt:lpstr>Message Passing (Cont.)</vt:lpstr>
      <vt:lpstr>Direct Communication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jdoe</cp:lastModifiedBy>
  <cp:revision>351</cp:revision>
  <cp:lastPrinted>2013-10-02T18:16:40Z</cp:lastPrinted>
  <dcterms:created xsi:type="dcterms:W3CDTF">2011-01-13T23:43:38Z</dcterms:created>
  <dcterms:modified xsi:type="dcterms:W3CDTF">2018-02-13T23:13:54Z</dcterms:modified>
</cp:coreProperties>
</file>