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0"/>
  </p:notesMasterIdLst>
  <p:handoutMasterIdLst>
    <p:handoutMasterId r:id="rId61"/>
  </p:handoutMasterIdLst>
  <p:sldIdLst>
    <p:sldId id="331" r:id="rId2"/>
    <p:sldId id="332" r:id="rId3"/>
    <p:sldId id="333" r:id="rId4"/>
    <p:sldId id="334" r:id="rId5"/>
    <p:sldId id="339" r:id="rId6"/>
    <p:sldId id="382" r:id="rId7"/>
    <p:sldId id="335" r:id="rId8"/>
    <p:sldId id="336" r:id="rId9"/>
    <p:sldId id="337" r:id="rId10"/>
    <p:sldId id="338" r:id="rId11"/>
    <p:sldId id="383" r:id="rId12"/>
    <p:sldId id="374" r:id="rId13"/>
    <p:sldId id="388" r:id="rId14"/>
    <p:sldId id="340" r:id="rId15"/>
    <p:sldId id="341" r:id="rId16"/>
    <p:sldId id="342" r:id="rId17"/>
    <p:sldId id="343" r:id="rId18"/>
    <p:sldId id="344" r:id="rId19"/>
    <p:sldId id="345" r:id="rId20"/>
    <p:sldId id="384" r:id="rId21"/>
    <p:sldId id="346" r:id="rId22"/>
    <p:sldId id="377" r:id="rId23"/>
    <p:sldId id="347" r:id="rId24"/>
    <p:sldId id="348" r:id="rId25"/>
    <p:sldId id="349" r:id="rId26"/>
    <p:sldId id="350" r:id="rId27"/>
    <p:sldId id="351" r:id="rId28"/>
    <p:sldId id="352" r:id="rId29"/>
    <p:sldId id="353" r:id="rId30"/>
    <p:sldId id="354" r:id="rId31"/>
    <p:sldId id="355" r:id="rId32"/>
    <p:sldId id="356" r:id="rId33"/>
    <p:sldId id="357" r:id="rId34"/>
    <p:sldId id="378" r:id="rId35"/>
    <p:sldId id="358" r:id="rId36"/>
    <p:sldId id="359" r:id="rId37"/>
    <p:sldId id="379" r:id="rId38"/>
    <p:sldId id="360" r:id="rId39"/>
    <p:sldId id="373" r:id="rId40"/>
    <p:sldId id="361" r:id="rId41"/>
    <p:sldId id="385" r:id="rId42"/>
    <p:sldId id="362" r:id="rId43"/>
    <p:sldId id="363" r:id="rId44"/>
    <p:sldId id="375" r:id="rId45"/>
    <p:sldId id="364" r:id="rId46"/>
    <p:sldId id="365" r:id="rId47"/>
    <p:sldId id="366" r:id="rId48"/>
    <p:sldId id="367" r:id="rId49"/>
    <p:sldId id="380" r:id="rId50"/>
    <p:sldId id="381" r:id="rId51"/>
    <p:sldId id="368" r:id="rId52"/>
    <p:sldId id="376" r:id="rId53"/>
    <p:sldId id="369" r:id="rId54"/>
    <p:sldId id="370" r:id="rId55"/>
    <p:sldId id="371" r:id="rId56"/>
    <p:sldId id="386" r:id="rId57"/>
    <p:sldId id="387" r:id="rId58"/>
    <p:sldId id="372" r:id="rId5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99"/>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snapToGrid="0">
      <p:cViewPr varScale="1">
        <p:scale>
          <a:sx n="64" d="100"/>
          <a:sy n="64" d="100"/>
        </p:scale>
        <p:origin x="1008"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6"/>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fld id="{0FDA9419-39BB-46CF-8622-3C80B1FFD5AE}" type="slidenum">
              <a:rPr lang="en-US" altLang="en-US"/>
              <a:pPr/>
              <a:t>‹#›</a:t>
            </a:fld>
            <a:endParaRPr lang="en-US" altLang="en-US"/>
          </a:p>
        </p:txBody>
      </p:sp>
    </p:spTree>
    <p:extLst>
      <p:ext uri="{BB962C8B-B14F-4D97-AF65-F5344CB8AC3E}">
        <p14:creationId xmlns:p14="http://schemas.microsoft.com/office/powerpoint/2010/main" val="112765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fld id="{E7DD2782-D4BD-4AEF-9F2C-0B9A59066276}" type="slidenum">
              <a:rPr lang="en-US" altLang="en-US"/>
              <a:pPr/>
              <a:t>‹#›</a:t>
            </a:fld>
            <a:endParaRPr lang="en-US" altLang="en-US"/>
          </a:p>
        </p:txBody>
      </p:sp>
    </p:spTree>
    <p:extLst>
      <p:ext uri="{BB962C8B-B14F-4D97-AF65-F5344CB8AC3E}">
        <p14:creationId xmlns:p14="http://schemas.microsoft.com/office/powerpoint/2010/main" val="349126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A1B9504A-E796-4F98-ABE4-19AD4ED70826}"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2022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544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50295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109BF7F4-2C23-463D-A0BB-B58BADA8C9F4}"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3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AE898AC4-35EE-4C9D-A706-9E9D45E10932}"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517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AC9523EF-7846-4597-9912-A7FD57A4DCC3}"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03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81E4E038-D162-485E-89AC-DD23FF7404A0}"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3135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88E2098-FD75-4157-BE60-093AE38C77F8}" type="slidenum">
              <a:rPr lang="en-US" altLang="en-US">
                <a:latin typeface="Helvetica" panose="020B0604020202020204" pitchFamily="34" charset="0"/>
              </a:rPr>
              <a:pPr/>
              <a:t>18</a:t>
            </a:fld>
            <a:endParaRPr lang="en-US" altLang="en-US">
              <a:latin typeface="Helvetica"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2059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D5C3C4C7-95B2-45E4-B858-7DEC8403F64C}" type="slidenum">
              <a:rPr lang="en-US" altLang="en-US">
                <a:latin typeface="Helvetica" panose="020B0604020202020204" pitchFamily="34" charset="0"/>
              </a:rPr>
              <a:pPr/>
              <a:t>19</a:t>
            </a:fld>
            <a:endParaRPr lang="en-US" altLang="en-US">
              <a:latin typeface="Helvetica"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88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D5C3C4C7-95B2-45E4-B858-7DEC8403F64C}" type="slidenum">
              <a:rPr lang="en-US" altLang="en-US">
                <a:latin typeface="Helvetica" panose="020B0604020202020204" pitchFamily="34" charset="0"/>
              </a:rPr>
              <a:pPr/>
              <a:t>20</a:t>
            </a:fld>
            <a:endParaRPr lang="en-US" altLang="en-US">
              <a:latin typeface="Helvetica"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4818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0A65F76-84E4-4BA0-935F-8909B417F91F}" type="slidenum">
              <a:rPr lang="en-US" altLang="en-US">
                <a:latin typeface="Helvetica" panose="020B0604020202020204" pitchFamily="34" charset="0"/>
              </a:rPr>
              <a:pPr/>
              <a:t>21</a:t>
            </a:fld>
            <a:endParaRPr lang="en-US" altLang="en-US">
              <a:latin typeface="Helvetica"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323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E8893BD-F30D-4377-9B4F-2F33C83F9A9F}"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3842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0A65F76-84E4-4BA0-935F-8909B417F91F}" type="slidenum">
              <a:rPr lang="en-US" altLang="en-US">
                <a:latin typeface="Helvetica" panose="020B0604020202020204" pitchFamily="34" charset="0"/>
              </a:rPr>
              <a:pPr/>
              <a:t>22</a:t>
            </a:fld>
            <a:endParaRPr lang="en-US" altLang="en-US">
              <a:latin typeface="Helvetica"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1430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193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498B963D-9F18-4B3A-BCC5-9CEC4B09DB2A}"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96995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BC0455E5-1599-49D9-9986-17FAF0F6B44B}" type="slidenum">
              <a:rPr lang="en-US" altLang="en-US">
                <a:latin typeface="Helvetica" panose="020B0604020202020204" pitchFamily="34" charset="0"/>
              </a:rPr>
              <a:pPr/>
              <a:t>30</a:t>
            </a:fld>
            <a:endParaRPr lang="en-US" altLang="en-US">
              <a:latin typeface="Helvetica"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8598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4EB19BAC-5D09-4511-A80B-323536F0A8B4}"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2590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D00D58E-769F-4425-B96C-5241E16B3994}"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6704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D00D58E-769F-4425-B96C-5241E16B3994}"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1271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83928C7A-A8F4-48C7-9144-09196BAAD0D4}" type="slidenum">
              <a:rPr lang="en-US" altLang="en-US">
                <a:latin typeface="Helvetica" panose="020B0604020202020204" pitchFamily="34" charset="0"/>
              </a:rPr>
              <a:pPr/>
              <a:t>36</a:t>
            </a:fld>
            <a:endParaRPr lang="en-US" altLang="en-US">
              <a:latin typeface="Helvetica"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3028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83928C7A-A8F4-48C7-9144-09196BAAD0D4}" type="slidenum">
              <a:rPr lang="en-US" altLang="en-US">
                <a:latin typeface="Helvetica" panose="020B0604020202020204" pitchFamily="34" charset="0"/>
              </a:rPr>
              <a:pPr/>
              <a:t>37</a:t>
            </a:fld>
            <a:endParaRPr lang="en-US" altLang="en-US">
              <a:latin typeface="Helvetica"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3028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40703530-1E7A-4C25-B0C3-89C943368B26}"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769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276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3FA87DE6-0760-4C79-AA78-882BCB6297FA}" type="slidenum">
              <a:rPr lang="en-US" altLang="en-US">
                <a:latin typeface="Helvetica" panose="020B0604020202020204" pitchFamily="34" charset="0"/>
              </a:rPr>
              <a:pPr/>
              <a:t>39</a:t>
            </a:fld>
            <a:endParaRPr lang="en-US" altLang="en-US">
              <a:latin typeface="Helvetica"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1328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1127C0EC-C7D7-4B5E-8463-458735B7EC44}" type="slidenum">
              <a:rPr lang="en-US" altLang="en-US">
                <a:latin typeface="Helvetica" panose="020B0604020202020204" pitchFamily="34" charset="0"/>
              </a:rPr>
              <a:pPr/>
              <a:t>40</a:t>
            </a:fld>
            <a:endParaRPr lang="en-US" altLang="en-US">
              <a:latin typeface="Helvetica"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2566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1127C0EC-C7D7-4B5E-8463-458735B7EC44}"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2566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A770A022-939D-46B9-9096-92FABC7E29F9}"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45373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408C72E4-6FE5-47AB-8D62-499F3703D27E}"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942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DF3006D-506F-4325-AE8F-582266663531}"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4845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8BA54C2-AE0D-42BC-B79C-53DBB1F1934E}"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451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55F7533A-C7B7-429C-A182-C2DCD0A784B8}" type="slidenum">
              <a:rPr lang="en-US" altLang="en-US">
                <a:latin typeface="Helvetica" panose="020B0604020202020204" pitchFamily="34" charset="0"/>
              </a:rPr>
              <a:pPr/>
              <a:t>46</a:t>
            </a:fld>
            <a:endParaRPr lang="en-US" altLang="en-US">
              <a:latin typeface="Helvetica"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8658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BAE8DAE-31A8-4C9C-A049-1DECC78B32CD}"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027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E885AB5-D997-40D7-8AA6-08DA238C188A}"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064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DC462E13-2459-4651-A8A9-A0277F57C757}" type="slidenum">
              <a:rPr lang="en-US" altLang="en-US">
                <a:latin typeface="Helvetica" panose="020B0604020202020204" pitchFamily="34" charset="0"/>
              </a:rPr>
              <a:pPr/>
              <a:t>5</a:t>
            </a:fld>
            <a:endParaRPr lang="en-US" altLang="en-US">
              <a:latin typeface="Helvetica"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1007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E885AB5-D997-40D7-8AA6-08DA238C188A}"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833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E885AB5-D997-40D7-8AA6-08DA238C188A}" type="slidenum">
              <a:rPr lang="en-US" altLang="en-US">
                <a:latin typeface="Helvetica" panose="020B0604020202020204" pitchFamily="34" charset="0"/>
              </a:rPr>
              <a:pPr/>
              <a:t>50</a:t>
            </a:fld>
            <a:endParaRPr lang="en-US" altLang="en-US">
              <a:latin typeface="Helvetica"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168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3513" y="8853488"/>
            <a:ext cx="305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604" tIns="45801" rIns="91604" bIns="45801" anchor="b"/>
          <a:lstStyle>
            <a:lvl1pPr defTabSz="898525">
              <a:defRPr>
                <a:solidFill>
                  <a:schemeClr val="tx1"/>
                </a:solidFill>
                <a:latin typeface="Verdana" panose="020B0604030504040204" pitchFamily="34" charset="0"/>
                <a:ea typeface="MS PGothic" pitchFamily="34" charset="-128"/>
              </a:defRPr>
            </a:lvl1pPr>
            <a:lvl2pPr marL="742950" indent="-285750" defTabSz="898525">
              <a:defRPr>
                <a:solidFill>
                  <a:schemeClr val="tx1"/>
                </a:solidFill>
                <a:latin typeface="Verdana" panose="020B0604030504040204" pitchFamily="34" charset="0"/>
                <a:ea typeface="MS PGothic" pitchFamily="34" charset="-128"/>
              </a:defRPr>
            </a:lvl2pPr>
            <a:lvl3pPr marL="1143000" indent="-228600" defTabSz="898525">
              <a:defRPr>
                <a:solidFill>
                  <a:schemeClr val="tx1"/>
                </a:solidFill>
                <a:latin typeface="Verdana" panose="020B0604030504040204" pitchFamily="34" charset="0"/>
                <a:ea typeface="MS PGothic" pitchFamily="34" charset="-128"/>
              </a:defRPr>
            </a:lvl3pPr>
            <a:lvl4pPr marL="1600200" indent="-228600" defTabSz="898525">
              <a:defRPr>
                <a:solidFill>
                  <a:schemeClr val="tx1"/>
                </a:solidFill>
                <a:latin typeface="Verdana" panose="020B0604030504040204" pitchFamily="34" charset="0"/>
                <a:ea typeface="MS PGothic" pitchFamily="34" charset="-128"/>
              </a:defRPr>
            </a:lvl4pPr>
            <a:lvl5pPr marL="2057400" indent="-228600" defTabSz="898525">
              <a:defRPr>
                <a:solidFill>
                  <a:schemeClr val="tx1"/>
                </a:solidFill>
                <a:latin typeface="Verdana" panose="020B0604030504040204" pitchFamily="34" charset="0"/>
                <a:ea typeface="MS PGothic" pitchFamily="34" charset="-128"/>
              </a:defRPr>
            </a:lvl5pPr>
            <a:lvl6pPr marL="2514600" indent="-228600" defTabSz="8985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8985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8985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8985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lgn="r"/>
            <a:fld id="{82CFC26A-3D44-4D6B-BD2B-08B2CF65F908}" type="slidenum">
              <a:rPr lang="en-US" altLang="en-US" sz="1200">
                <a:latin typeface="Helvetica" panose="020B0604020202020204" pitchFamily="34" charset="0"/>
              </a:rPr>
              <a:pPr algn="r"/>
              <a:t>51</a:t>
            </a:fld>
            <a:endParaRPr lang="en-US" altLang="en-US" sz="1200">
              <a:latin typeface="Helvetica"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490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EDD54D6B-680E-4259-8EA4-79E3A8E1334A}" type="slidenum">
              <a:rPr lang="en-US" altLang="en-US">
                <a:latin typeface="Helvetica" panose="020B0604020202020204" pitchFamily="34" charset="0"/>
              </a:rPr>
              <a:pPr/>
              <a:t>52</a:t>
            </a:fld>
            <a:endParaRPr lang="en-US" altLang="en-US">
              <a:latin typeface="Helvetica"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3479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76DD4765-5CB5-4DEE-B1C3-E2E746D63720}" type="slidenum">
              <a:rPr lang="en-US" altLang="en-US">
                <a:latin typeface="Helvetica" panose="020B0604020202020204" pitchFamily="34" charset="0"/>
              </a:rPr>
              <a:pPr/>
              <a:t>53</a:t>
            </a:fld>
            <a:endParaRPr lang="en-US" altLang="en-US">
              <a:latin typeface="Helvetica"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23560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2514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65F53FEA-01B0-4077-886E-C108734E0A48}" type="slidenum">
              <a:rPr lang="en-US" altLang="en-US">
                <a:latin typeface="Helvetica" panose="020B0604020202020204" pitchFamily="34" charset="0"/>
              </a:rPr>
              <a:pPr/>
              <a:t>55</a:t>
            </a:fld>
            <a:endParaRPr lang="en-US" altLang="en-US">
              <a:latin typeface="Helvetica"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07457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9496B9F7-E9C5-4636-AEA0-1F802194A745}" type="slidenum">
              <a:rPr lang="en-US" altLang="en-US">
                <a:latin typeface="Helvetica" panose="020B0604020202020204" pitchFamily="34" charset="0"/>
              </a:rPr>
              <a:pPr/>
              <a:t>58</a:t>
            </a:fld>
            <a:endParaRPr lang="en-US" altLang="en-US">
              <a:latin typeface="Helvetica"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921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062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itchFamily="34" charset="-128"/>
              </a:defRPr>
            </a:lvl1pPr>
            <a:lvl2pPr marL="742950" indent="-285750" defTabSz="912813">
              <a:defRPr>
                <a:solidFill>
                  <a:schemeClr val="tx1"/>
                </a:solidFill>
                <a:latin typeface="Verdana" panose="020B0604030504040204" pitchFamily="34" charset="0"/>
                <a:ea typeface="MS PGothic" pitchFamily="34" charset="-128"/>
              </a:defRPr>
            </a:lvl2pPr>
            <a:lvl3pPr marL="1143000" indent="-228600" defTabSz="912813">
              <a:defRPr>
                <a:solidFill>
                  <a:schemeClr val="tx1"/>
                </a:solidFill>
                <a:latin typeface="Verdana" panose="020B0604030504040204" pitchFamily="34" charset="0"/>
                <a:ea typeface="MS PGothic" pitchFamily="34" charset="-128"/>
              </a:defRPr>
            </a:lvl3pPr>
            <a:lvl4pPr marL="1600200" indent="-228600" defTabSz="912813">
              <a:defRPr>
                <a:solidFill>
                  <a:schemeClr val="tx1"/>
                </a:solidFill>
                <a:latin typeface="Verdana" panose="020B0604030504040204" pitchFamily="34" charset="0"/>
                <a:ea typeface="MS PGothic" pitchFamily="34" charset="-128"/>
              </a:defRPr>
            </a:lvl4pPr>
            <a:lvl5pPr marL="2057400" indent="-228600" defTabSz="912813">
              <a:defRPr>
                <a:solidFill>
                  <a:schemeClr val="tx1"/>
                </a:solidFill>
                <a:latin typeface="Verdana" panose="020B0604030504040204" pitchFamily="34" charset="0"/>
                <a:ea typeface="MS PGothic"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2B09FDB0-16D3-4148-8D80-2EB5A08F2378}"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599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988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99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5004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336699"/>
                </a:solidFill>
                <a:latin typeface="Helvetica" pitchFamily="-84" charset="0"/>
              </a:rPr>
              <a:t>Operating System Concepts – 9</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69032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1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5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6114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05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33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974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42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53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450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lgn="ctr">
              <a:spcBef>
                <a:spcPct val="50000"/>
              </a:spcBef>
            </a:pPr>
            <a:r>
              <a:rPr lang="en-US" altLang="en-US" sz="1000" b="1">
                <a:solidFill>
                  <a:srgbClr val="006699"/>
                </a:solidFill>
                <a:latin typeface="Helvetica" panose="020B0604020202020204" pitchFamily="34" charset="0"/>
              </a:rPr>
              <a:t>4.</a:t>
            </a:r>
            <a:fld id="{107E10A1-3761-44E2-A294-0B21335DD0D1}"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006699"/>
                </a:solidFill>
                <a:latin typeface="Helvetica" pitchFamily="-84" charset="0"/>
              </a:rPr>
              <a:t>Operating System Concepts – 9</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7"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782638"/>
            <a:ext cx="7772400" cy="2127250"/>
          </a:xfrm>
        </p:spPr>
        <p:txBody>
          <a:bodyPr/>
          <a:lstStyle/>
          <a:p>
            <a:pPr eaLnBrk="1" hangingPunct="1"/>
            <a:r>
              <a:rPr lang="en-US" altLang="en-US"/>
              <a:t>Chapter 4:  Threads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76275" y="296863"/>
            <a:ext cx="8229600" cy="576262"/>
          </a:xfrm>
        </p:spPr>
        <p:txBody>
          <a:bodyPr/>
          <a:lstStyle/>
          <a:p>
            <a:pPr eaLnBrk="1" hangingPunct="1"/>
            <a:r>
              <a:rPr lang="en-US" altLang="en-US"/>
              <a:t>Concurrency vs. Parallelism</a:t>
            </a:r>
          </a:p>
        </p:txBody>
      </p:sp>
      <p:pic>
        <p:nvPicPr>
          <p:cNvPr id="11269" name="Picture 2" descr="4_0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9788" y="3089509"/>
            <a:ext cx="39465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882650" y="1208088"/>
            <a:ext cx="7723188" cy="4530725"/>
          </a:xfrm>
        </p:spPr>
        <p:txBody>
          <a:bodyPr/>
          <a:lstStyle/>
          <a:p>
            <a:pPr>
              <a:buFont typeface="Wingdings" panose="05000000000000000000" pitchFamily="2" charset="2"/>
              <a:buChar char="q"/>
            </a:pPr>
            <a:r>
              <a:rPr lang="en-US" altLang="en-US" b="1" i="1" dirty="0"/>
              <a:t>Parallelism</a:t>
            </a:r>
            <a:r>
              <a:rPr lang="en-US" altLang="en-US" dirty="0"/>
              <a:t> implies a system can perform more than one task simultaneously (requires multicore or multiprocessor)</a:t>
            </a:r>
            <a:r>
              <a:rPr lang="en-US" altLang="en-US" b="1" dirty="0">
                <a:solidFill>
                  <a:srgbClr val="3366FF"/>
                </a:solidFill>
              </a:rPr>
              <a:t> </a:t>
            </a:r>
          </a:p>
          <a:p>
            <a:pPr>
              <a:buFont typeface="Wingdings" panose="05000000000000000000" pitchFamily="2" charset="2"/>
              <a:buChar char="q"/>
            </a:pPr>
            <a:r>
              <a:rPr lang="en-US" altLang="en-US" b="1" dirty="0">
                <a:solidFill>
                  <a:srgbClr val="3366FF"/>
                </a:solidFill>
              </a:rPr>
              <a:t>Multithreaded programming </a:t>
            </a:r>
            <a:r>
              <a:rPr lang="en-US" altLang="en-US" dirty="0"/>
              <a:t>takes advantage of </a:t>
            </a:r>
            <a:r>
              <a:rPr lang="en-US" altLang="en-US" b="1" dirty="0">
                <a:solidFill>
                  <a:srgbClr val="3366FF"/>
                </a:solidFill>
              </a:rPr>
              <a:t>Multicore</a:t>
            </a:r>
            <a:r>
              <a:rPr lang="en-US" altLang="en-US" dirty="0"/>
              <a:t> or </a:t>
            </a:r>
            <a:r>
              <a:rPr lang="en-US" altLang="en-US" b="1" dirty="0">
                <a:solidFill>
                  <a:srgbClr val="3366FF"/>
                </a:solidFill>
              </a:rPr>
              <a:t>multiprocessor</a:t>
            </a:r>
            <a:r>
              <a:rPr lang="en-US" altLang="en-US" dirty="0"/>
              <a:t> systems and achieves parallelism…. If….</a:t>
            </a:r>
          </a:p>
          <a:p>
            <a:endParaRPr lang="en-US" altLang="en-US" dirty="0"/>
          </a:p>
          <a:p>
            <a:pPr lvl="1">
              <a:buFont typeface="Monotype Sorts" pitchFamily="-84" charset="2"/>
              <a:buNone/>
            </a:pPr>
            <a:endParaRPr lang="en-US" altLang="en-US" dirty="0"/>
          </a:p>
          <a:p>
            <a:pPr lvl="1">
              <a:buFont typeface="Monotype Sorts" pitchFamily="-84" charset="2"/>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12825" y="176213"/>
            <a:ext cx="7673975" cy="576262"/>
          </a:xfrm>
        </p:spPr>
        <p:txBody>
          <a:bodyPr/>
          <a:lstStyle/>
          <a:p>
            <a:pPr eaLnBrk="1" hangingPunct="1"/>
            <a:r>
              <a:rPr lang="en-US" altLang="en-US"/>
              <a:t>Multicore Programming</a:t>
            </a:r>
          </a:p>
        </p:txBody>
      </p:sp>
      <p:sp>
        <p:nvSpPr>
          <p:cNvPr id="9219" name="Content Placeholder 2"/>
          <p:cNvSpPr>
            <a:spLocks noGrp="1"/>
          </p:cNvSpPr>
          <p:nvPr>
            <p:ph idx="1"/>
          </p:nvPr>
        </p:nvSpPr>
        <p:spPr>
          <a:xfrm>
            <a:off x="882650" y="1208088"/>
            <a:ext cx="7723188" cy="4530725"/>
          </a:xfrm>
        </p:spPr>
        <p:txBody>
          <a:bodyPr/>
          <a:lstStyle/>
          <a:p>
            <a:pPr>
              <a:buFont typeface="Wingdings" panose="05000000000000000000" pitchFamily="2" charset="2"/>
              <a:buChar char="q"/>
            </a:pPr>
            <a:r>
              <a:rPr lang="en-US" altLang="en-US" b="1" dirty="0">
                <a:solidFill>
                  <a:srgbClr val="3366FF"/>
                </a:solidFill>
              </a:rPr>
              <a:t>Multicore</a:t>
            </a:r>
            <a:r>
              <a:rPr lang="en-US" altLang="en-US" dirty="0"/>
              <a:t> or </a:t>
            </a:r>
            <a:r>
              <a:rPr lang="en-US" altLang="en-US" b="1" dirty="0">
                <a:solidFill>
                  <a:srgbClr val="3366FF"/>
                </a:solidFill>
              </a:rPr>
              <a:t>multiprocessor</a:t>
            </a:r>
            <a:r>
              <a:rPr lang="en-US" altLang="en-US" dirty="0"/>
              <a:t> systems put pressure on both OS and application programmers.</a:t>
            </a:r>
          </a:p>
          <a:p>
            <a:pPr>
              <a:buFont typeface="Wingdings" panose="05000000000000000000" pitchFamily="2" charset="2"/>
              <a:buChar char="q"/>
            </a:pPr>
            <a:r>
              <a:rPr lang="en-US" altLang="en-US" dirty="0"/>
              <a:t> Challenges include:</a:t>
            </a:r>
          </a:p>
          <a:p>
            <a:pPr lvl="1">
              <a:buFont typeface="Wingdings" panose="05000000000000000000" pitchFamily="2" charset="2"/>
              <a:buChar char="q"/>
            </a:pPr>
            <a:r>
              <a:rPr lang="en-US" altLang="en-US" dirty="0"/>
              <a:t>Dividing activities</a:t>
            </a:r>
          </a:p>
          <a:p>
            <a:pPr lvl="1">
              <a:buFont typeface="Wingdings" panose="05000000000000000000" pitchFamily="2" charset="2"/>
              <a:buChar char="q"/>
            </a:pPr>
            <a:r>
              <a:rPr lang="en-US" altLang="en-US" dirty="0"/>
              <a:t>Balance – ensuring that separate execution is worth the cost</a:t>
            </a:r>
          </a:p>
          <a:p>
            <a:pPr lvl="1">
              <a:buFont typeface="Wingdings" panose="05000000000000000000" pitchFamily="2" charset="2"/>
              <a:buChar char="q"/>
            </a:pPr>
            <a:r>
              <a:rPr lang="en-US" altLang="en-US" dirty="0"/>
              <a:t>Data splitting</a:t>
            </a:r>
          </a:p>
          <a:p>
            <a:pPr lvl="1">
              <a:buFont typeface="Wingdings" panose="05000000000000000000" pitchFamily="2" charset="2"/>
              <a:buChar char="q"/>
            </a:pPr>
            <a:r>
              <a:rPr lang="en-US" altLang="en-US" dirty="0"/>
              <a:t>Data dependency</a:t>
            </a:r>
          </a:p>
          <a:p>
            <a:pPr lvl="1">
              <a:buFont typeface="Wingdings" panose="05000000000000000000" pitchFamily="2" charset="2"/>
              <a:buChar char="q"/>
            </a:pPr>
            <a:r>
              <a:rPr lang="en-US" altLang="en-US" dirty="0"/>
              <a:t>Testing and debugging – more challenging to debug concurrent programs than single-threaded applications. </a:t>
            </a:r>
          </a:p>
          <a:p>
            <a:pPr lvl="1">
              <a:buFont typeface="Wingdings" panose="05000000000000000000" pitchFamily="2" charset="2"/>
              <a:buChar char="q"/>
            </a:pPr>
            <a:endParaRPr lang="en-US" altLang="en-US" dirty="0"/>
          </a:p>
          <a:p>
            <a:pPr lvl="1">
              <a:buFont typeface="Monotype Sorts" pitchFamily="-84" charset="2"/>
              <a:buNone/>
            </a:pPr>
            <a:endParaRPr lang="en-US" altLang="en-US" dirty="0"/>
          </a:p>
        </p:txBody>
      </p:sp>
      <p:sp>
        <p:nvSpPr>
          <p:cNvPr id="2" name="TextBox 1"/>
          <p:cNvSpPr txBox="1"/>
          <p:nvPr/>
        </p:nvSpPr>
        <p:spPr>
          <a:xfrm>
            <a:off x="1012825" y="4954137"/>
            <a:ext cx="6752751" cy="646331"/>
          </a:xfrm>
          <a:prstGeom prst="rect">
            <a:avLst/>
          </a:prstGeom>
          <a:noFill/>
          <a:ln>
            <a:solidFill>
              <a:srgbClr val="FF0000"/>
            </a:solidFill>
          </a:ln>
        </p:spPr>
        <p:txBody>
          <a:bodyPr wrap="square" rtlCol="0">
            <a:spAutoFit/>
          </a:bodyPr>
          <a:lstStyle/>
          <a:p>
            <a:r>
              <a:rPr lang="en-US" dirty="0">
                <a:solidFill>
                  <a:srgbClr val="FF0000"/>
                </a:solidFill>
              </a:rPr>
              <a:t>Should software development be taught with increased emphasis on parallel programming?</a:t>
            </a:r>
          </a:p>
        </p:txBody>
      </p:sp>
    </p:spTree>
    <p:extLst>
      <p:ext uri="{BB962C8B-B14F-4D97-AF65-F5344CB8AC3E}">
        <p14:creationId xmlns:p14="http://schemas.microsoft.com/office/powerpoint/2010/main" val="71533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219">
                                            <p:txEl>
                                              <p:pRg st="6" end="6"/>
                                            </p:txEl>
                                          </p:spTgt>
                                        </p:tgtEl>
                                        <p:attrNameLst>
                                          <p:attrName>style.visibility</p:attrName>
                                        </p:attrNameLst>
                                      </p:cBhvr>
                                      <p:to>
                                        <p:strVal val="visible"/>
                                      </p:to>
                                    </p:set>
                                    <p:anim calcmode="lin" valueType="num">
                                      <p:cBhvr additive="base">
                                        <p:cTn id="3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12825" y="176213"/>
            <a:ext cx="7673975" cy="576262"/>
          </a:xfrm>
        </p:spPr>
        <p:txBody>
          <a:bodyPr/>
          <a:lstStyle/>
          <a:p>
            <a:pPr eaLnBrk="1" hangingPunct="1"/>
            <a:r>
              <a:rPr lang="en-US" altLang="en-US"/>
              <a:t>Multicore Programming (Cont.)</a:t>
            </a:r>
          </a:p>
        </p:txBody>
      </p:sp>
      <p:sp>
        <p:nvSpPr>
          <p:cNvPr id="10243" name="Content Placeholder 2"/>
          <p:cNvSpPr>
            <a:spLocks noGrp="1"/>
          </p:cNvSpPr>
          <p:nvPr>
            <p:ph idx="1"/>
          </p:nvPr>
        </p:nvSpPr>
        <p:spPr>
          <a:xfrm>
            <a:off x="806450" y="1233488"/>
            <a:ext cx="7156450" cy="4530725"/>
          </a:xfrm>
        </p:spPr>
        <p:txBody>
          <a:bodyPr/>
          <a:lstStyle/>
          <a:p>
            <a:pPr>
              <a:buFont typeface="Wingdings" panose="05000000000000000000" pitchFamily="2" charset="2"/>
              <a:buChar char="q"/>
            </a:pPr>
            <a:r>
              <a:rPr lang="en-US" altLang="en-US" dirty="0"/>
              <a:t>Types of parallelism </a:t>
            </a:r>
          </a:p>
          <a:p>
            <a:pPr lvl="1">
              <a:buFont typeface="Wingdings" panose="05000000000000000000" pitchFamily="2" charset="2"/>
              <a:buChar char="q"/>
            </a:pPr>
            <a:r>
              <a:rPr lang="en-US" altLang="en-US" b="1" dirty="0">
                <a:solidFill>
                  <a:srgbClr val="3366FF"/>
                </a:solidFill>
              </a:rPr>
              <a:t>Data parallelism</a:t>
            </a:r>
            <a:r>
              <a:rPr lang="en-US" altLang="en-US" dirty="0"/>
              <a:t> – distributes subsets of the same data across multiple cores, same operation on each</a:t>
            </a:r>
          </a:p>
          <a:p>
            <a:pPr lvl="2">
              <a:buFont typeface="Wingdings" panose="05000000000000000000" pitchFamily="2" charset="2"/>
              <a:buChar char="q"/>
            </a:pPr>
            <a:r>
              <a:rPr lang="en-US" altLang="en-US" dirty="0"/>
              <a:t>Add up the elements in an array A.  Use two threads on two cores- subsets of the same data. Same operation </a:t>
            </a:r>
          </a:p>
          <a:p>
            <a:pPr lvl="1">
              <a:buFont typeface="Wingdings" panose="05000000000000000000" pitchFamily="2" charset="2"/>
              <a:buChar char="q"/>
            </a:pPr>
            <a:r>
              <a:rPr lang="en-US" altLang="en-US" b="1" dirty="0">
                <a:solidFill>
                  <a:srgbClr val="3366FF"/>
                </a:solidFill>
              </a:rPr>
              <a:t>Task parallelism </a:t>
            </a:r>
            <a:r>
              <a:rPr lang="en-US" altLang="en-US" dirty="0"/>
              <a:t>– distributing threads across cores, each thread performing unique operation</a:t>
            </a:r>
          </a:p>
          <a:p>
            <a:pPr lvl="2">
              <a:buFont typeface="Wingdings" panose="05000000000000000000" pitchFamily="2" charset="2"/>
              <a:buChar char="q"/>
            </a:pPr>
            <a:r>
              <a:rPr lang="en-US" altLang="en-US" dirty="0"/>
              <a:t>Perform two distinct statistical operations on array A. Use two threads on two cores. Two distinct operations. </a:t>
            </a:r>
            <a:br>
              <a:rPr lang="en-US" altLang="en-US" dirty="0"/>
            </a:br>
            <a:r>
              <a:rPr lang="en-US" altLang="en-US" dirty="0"/>
              <a:t>(Data may or may not be the same)</a:t>
            </a:r>
          </a:p>
          <a:p>
            <a:pPr>
              <a:buFont typeface="Wingdings" panose="05000000000000000000" pitchFamily="2" charset="2"/>
              <a:buChar char="q"/>
            </a:pPr>
            <a:r>
              <a:rPr lang="en-US" altLang="en-US" dirty="0"/>
              <a:t>As # of threads grows, so does architectural support for threading</a:t>
            </a:r>
          </a:p>
          <a:p>
            <a:pPr lvl="1">
              <a:buFont typeface="Wingdings" panose="05000000000000000000" pitchFamily="2" charset="2"/>
              <a:buChar char="q"/>
            </a:pPr>
            <a:r>
              <a:rPr lang="en-US" altLang="en-US" dirty="0"/>
              <a:t>CPUs have cores as well as </a:t>
            </a:r>
            <a:r>
              <a:rPr lang="en-US" altLang="en-US" b="1" i="1" dirty="0"/>
              <a:t>hardware threads</a:t>
            </a:r>
          </a:p>
          <a:p>
            <a:pPr lvl="1">
              <a:buFont typeface="Wingdings" panose="05000000000000000000" pitchFamily="2" charset="2"/>
              <a:buChar char="q"/>
            </a:pPr>
            <a:r>
              <a:rPr lang="en-US" altLang="en-US" dirty="0"/>
              <a:t>Consider Oracle SPARC T4 with 8 cores, and 8 hardware threads per core</a:t>
            </a:r>
          </a:p>
          <a:p>
            <a:pPr lvl="1"/>
            <a:endParaRPr lang="en-US" altLang="en-US" dirty="0"/>
          </a:p>
          <a:p>
            <a:pPr lvl="1">
              <a:buFont typeface="Monotype Sorts" pitchFamily="-84" charset="2"/>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12825" y="176213"/>
            <a:ext cx="7673975" cy="576262"/>
          </a:xfrm>
        </p:spPr>
        <p:txBody>
          <a:bodyPr/>
          <a:lstStyle/>
          <a:p>
            <a:pPr eaLnBrk="1" hangingPunct="1"/>
            <a:r>
              <a:rPr lang="en-US" altLang="en-US" dirty="0"/>
              <a:t>Threads. Cores. Logical Processors.</a:t>
            </a:r>
          </a:p>
        </p:txBody>
      </p:sp>
      <p:pic>
        <p:nvPicPr>
          <p:cNvPr id="3" name="Picture 2"/>
          <p:cNvPicPr>
            <a:picLocks noChangeAspect="1"/>
          </p:cNvPicPr>
          <p:nvPr/>
        </p:nvPicPr>
        <p:blipFill>
          <a:blip r:embed="rId3"/>
          <a:stretch>
            <a:fillRect/>
          </a:stretch>
        </p:blipFill>
        <p:spPr>
          <a:xfrm>
            <a:off x="2579309" y="1045879"/>
            <a:ext cx="4541005" cy="4709581"/>
          </a:xfrm>
          <a:prstGeom prst="rect">
            <a:avLst/>
          </a:prstGeom>
        </p:spPr>
      </p:pic>
      <p:sp>
        <p:nvSpPr>
          <p:cNvPr id="4" name="Oval 3"/>
          <p:cNvSpPr/>
          <p:nvPr/>
        </p:nvSpPr>
        <p:spPr bwMode="auto">
          <a:xfrm>
            <a:off x="3342808" y="4497052"/>
            <a:ext cx="854438" cy="674558"/>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Oval 6"/>
          <p:cNvSpPr/>
          <p:nvPr/>
        </p:nvSpPr>
        <p:spPr bwMode="auto">
          <a:xfrm>
            <a:off x="5893636" y="4377130"/>
            <a:ext cx="854438" cy="457201"/>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kumimoji="0" lang="en-US" sz="1800" b="0" i="0" u="none" strike="noStrike" cap="none" normalizeH="0" baseline="0" dirty="0">
              <a:ln>
                <a:noFill/>
              </a:ln>
              <a:solidFill>
                <a:schemeClr val="tx1"/>
              </a:solidFill>
              <a:effectLst/>
              <a:latin typeface="Verdana" charset="0"/>
            </a:endParaRPr>
          </a:p>
        </p:txBody>
      </p:sp>
      <p:sp>
        <p:nvSpPr>
          <p:cNvPr id="5" name="TextBox 4"/>
          <p:cNvSpPr txBox="1"/>
          <p:nvPr/>
        </p:nvSpPr>
        <p:spPr>
          <a:xfrm>
            <a:off x="359764" y="5657671"/>
            <a:ext cx="8064708" cy="1107996"/>
          </a:xfrm>
          <a:prstGeom prst="rect">
            <a:avLst/>
          </a:prstGeom>
          <a:noFill/>
          <a:ln>
            <a:solidFill>
              <a:srgbClr val="FF0000"/>
            </a:solidFill>
          </a:ln>
        </p:spPr>
        <p:txBody>
          <a:bodyPr wrap="square" rtlCol="0">
            <a:spAutoFit/>
          </a:bodyPr>
          <a:lstStyle/>
          <a:p>
            <a:r>
              <a:rPr lang="en-US" sz="1600" b="1" dirty="0">
                <a:solidFill>
                  <a:srgbClr val="FF0000"/>
                </a:solidFill>
              </a:rPr>
              <a:t>Logical</a:t>
            </a:r>
            <a:r>
              <a:rPr lang="en-US" sz="1600" dirty="0">
                <a:solidFill>
                  <a:srgbClr val="FF0000"/>
                </a:solidFill>
              </a:rPr>
              <a:t> cores enable a single core to do 2 or more things simultaneously. </a:t>
            </a:r>
            <a:br>
              <a:rPr lang="en-US" sz="1600" dirty="0">
                <a:solidFill>
                  <a:srgbClr val="FF0000"/>
                </a:solidFill>
              </a:rPr>
            </a:br>
            <a:r>
              <a:rPr lang="en-US" sz="1600" dirty="0">
                <a:solidFill>
                  <a:srgbClr val="FF0000"/>
                </a:solidFill>
              </a:rPr>
              <a:t>This grew out of the early Pentium 4 CPUs ability to do what was termed Hyper Threading </a:t>
            </a:r>
            <a:endParaRPr lang="en-US" sz="1600" dirty="0">
              <a:solidFill>
                <a:srgbClr val="FF0000"/>
              </a:solidFill>
              <a:latin typeface="Verdana" charset="0"/>
            </a:endParaRPr>
          </a:p>
          <a:p>
            <a:endParaRPr lang="en-US" dirty="0">
              <a:solidFill>
                <a:srgbClr val="FF0000"/>
              </a:solidFill>
            </a:endParaRPr>
          </a:p>
        </p:txBody>
      </p:sp>
    </p:spTree>
    <p:extLst>
      <p:ext uri="{BB962C8B-B14F-4D97-AF65-F5344CB8AC3E}">
        <p14:creationId xmlns:p14="http://schemas.microsoft.com/office/powerpoint/2010/main" val="46011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01613"/>
            <a:ext cx="8229600" cy="576262"/>
          </a:xfrm>
        </p:spPr>
        <p:txBody>
          <a:bodyPr/>
          <a:lstStyle/>
          <a:p>
            <a:pPr eaLnBrk="1" hangingPunct="1"/>
            <a:r>
              <a:rPr lang="en-US" altLang="en-US"/>
              <a:t>Amdahl’s Law</a:t>
            </a:r>
          </a:p>
        </p:txBody>
      </p:sp>
      <p:sp>
        <p:nvSpPr>
          <p:cNvPr id="12291" name="Rectangle 3"/>
          <p:cNvSpPr>
            <a:spLocks noGrp="1" noChangeArrowheads="1"/>
          </p:cNvSpPr>
          <p:nvPr>
            <p:ph type="body" idx="1"/>
          </p:nvPr>
        </p:nvSpPr>
        <p:spPr>
          <a:xfrm>
            <a:off x="869950" y="1106488"/>
            <a:ext cx="7900988" cy="4530725"/>
          </a:xfrm>
        </p:spPr>
        <p:txBody>
          <a:bodyPr/>
          <a:lstStyle/>
          <a:p>
            <a:pPr>
              <a:defRPr/>
            </a:pPr>
            <a:r>
              <a:rPr lang="en-US" altLang="en-US" dirty="0"/>
              <a:t>Identifies performance gains from adding additional cores to an application that has both serial and parallel components</a:t>
            </a:r>
          </a:p>
          <a:p>
            <a:pPr>
              <a:defRPr/>
            </a:pPr>
            <a:r>
              <a:rPr lang="en-US" altLang="en-US" i="1" dirty="0"/>
              <a:t>S</a:t>
            </a:r>
            <a:r>
              <a:rPr lang="en-US" altLang="en-US" dirty="0"/>
              <a:t> is serial portion</a:t>
            </a:r>
          </a:p>
          <a:p>
            <a:pPr>
              <a:defRPr/>
            </a:pPr>
            <a:r>
              <a:rPr lang="en-US" altLang="en-US" i="1" dirty="0"/>
              <a:t>N</a:t>
            </a:r>
            <a:r>
              <a:rPr lang="en-US" altLang="en-US" dirty="0"/>
              <a:t> processing cores</a:t>
            </a:r>
          </a:p>
          <a:p>
            <a:pPr>
              <a:defRPr/>
            </a:pPr>
            <a:endParaRPr lang="en-US" altLang="en-US" dirty="0"/>
          </a:p>
          <a:p>
            <a:pPr>
              <a:defRPr/>
            </a:pPr>
            <a:endParaRPr lang="en-US" altLang="en-US" dirty="0"/>
          </a:p>
          <a:p>
            <a:pPr marL="0" indent="0">
              <a:buFont typeface="Monotype Sorts" pitchFamily="-84" charset="2"/>
              <a:buNone/>
              <a:defRPr/>
            </a:pPr>
            <a:endParaRPr lang="en-US" altLang="en-US" dirty="0"/>
          </a:p>
          <a:p>
            <a:pPr>
              <a:defRPr/>
            </a:pPr>
            <a:r>
              <a:rPr lang="en-US" altLang="en-US" dirty="0"/>
              <a:t>That is, if application is 75% parallel / 25% serial, moving from 1 to 2 cores results in speedup of 1.6 times</a:t>
            </a:r>
          </a:p>
          <a:p>
            <a:pPr>
              <a:defRPr/>
            </a:pPr>
            <a:r>
              <a:rPr lang="en-US" altLang="en-US" dirty="0"/>
              <a:t>As </a:t>
            </a:r>
            <a:r>
              <a:rPr lang="en-US" altLang="en-US" i="1" dirty="0"/>
              <a:t>N</a:t>
            </a:r>
            <a:r>
              <a:rPr lang="en-US" altLang="en-US" dirty="0"/>
              <a:t> approaches infinity, speedup approaches 1 / </a:t>
            </a:r>
            <a:r>
              <a:rPr lang="en-US" altLang="en-US" i="1" dirty="0"/>
              <a:t>S.</a:t>
            </a:r>
            <a:br>
              <a:rPr lang="en-US" altLang="en-US" i="1" dirty="0"/>
            </a:br>
            <a:r>
              <a:rPr lang="en-US" altLang="en-US" i="1" dirty="0"/>
              <a:t>i.e., at some point, adding more cores doesn’t improve speedup.</a:t>
            </a:r>
          </a:p>
          <a:p>
            <a:pPr>
              <a:defRPr/>
            </a:pPr>
            <a:r>
              <a:rPr lang="en-US" altLang="en-US" dirty="0"/>
              <a:t>But does the law take into account contemporary multicore systems?</a:t>
            </a:r>
          </a:p>
        </p:txBody>
      </p:sp>
      <p:pic>
        <p:nvPicPr>
          <p:cNvPr id="13316" name="Picture 1" descr="Screen Shot 2012-12-04 at 7.54.0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2676525"/>
            <a:ext cx="243046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36625" y="201613"/>
            <a:ext cx="7826375" cy="576262"/>
          </a:xfrm>
        </p:spPr>
        <p:txBody>
          <a:bodyPr/>
          <a:lstStyle/>
          <a:p>
            <a:pPr eaLnBrk="1" hangingPunct="1"/>
            <a:r>
              <a:rPr lang="en-US" altLang="en-US"/>
              <a:t>User Threads and Kernel Threads</a:t>
            </a:r>
          </a:p>
        </p:txBody>
      </p:sp>
      <p:sp>
        <p:nvSpPr>
          <p:cNvPr id="14339" name="Rectangle 3"/>
          <p:cNvSpPr>
            <a:spLocks noGrp="1" noChangeArrowheads="1"/>
          </p:cNvSpPr>
          <p:nvPr>
            <p:ph type="body" idx="1"/>
          </p:nvPr>
        </p:nvSpPr>
        <p:spPr/>
        <p:txBody>
          <a:bodyPr/>
          <a:lstStyle/>
          <a:p>
            <a:pPr>
              <a:buFont typeface="Wingdings" panose="05000000000000000000" pitchFamily="2" charset="2"/>
              <a:buChar char="q"/>
            </a:pPr>
            <a:r>
              <a:rPr lang="en-US" altLang="en-US" b="1" dirty="0">
                <a:solidFill>
                  <a:srgbClr val="3366FF"/>
                </a:solidFill>
              </a:rPr>
              <a:t>User threads</a:t>
            </a:r>
            <a:r>
              <a:rPr lang="en-US" altLang="en-US" dirty="0"/>
              <a:t> - management done by user-level threads library</a:t>
            </a:r>
          </a:p>
          <a:p>
            <a:pPr>
              <a:buFont typeface="Wingdings" panose="05000000000000000000" pitchFamily="2" charset="2"/>
              <a:buChar char="q"/>
            </a:pPr>
            <a:r>
              <a:rPr lang="en-US" altLang="en-US" dirty="0"/>
              <a:t>Three primary thread libraries:</a:t>
            </a:r>
          </a:p>
          <a:p>
            <a:pPr lvl="1">
              <a:buFont typeface="Wingdings" panose="05000000000000000000" pitchFamily="2" charset="2"/>
              <a:buChar char="q"/>
            </a:pPr>
            <a:r>
              <a:rPr lang="en-US" altLang="en-US" dirty="0"/>
              <a:t> POSIX </a:t>
            </a:r>
            <a:r>
              <a:rPr lang="en-US" altLang="en-US" b="1" dirty="0" err="1">
                <a:solidFill>
                  <a:srgbClr val="3366FF"/>
                </a:solidFill>
              </a:rPr>
              <a:t>Pthreads</a:t>
            </a:r>
            <a:r>
              <a:rPr lang="en-US" altLang="en-US" b="1" dirty="0">
                <a:solidFill>
                  <a:srgbClr val="3366FF"/>
                </a:solidFill>
              </a:rPr>
              <a:t> </a:t>
            </a:r>
            <a:r>
              <a:rPr lang="en-US" altLang="en-US" dirty="0">
                <a:cs typeface="ＭＳ Ｐゴシック" charset="-128"/>
              </a:rPr>
              <a:t>(either user-level or kernel level)</a:t>
            </a:r>
          </a:p>
          <a:p>
            <a:pPr lvl="1">
              <a:buFont typeface="Wingdings" panose="05000000000000000000" pitchFamily="2" charset="2"/>
              <a:buChar char="q"/>
            </a:pPr>
            <a:r>
              <a:rPr lang="en-US" altLang="en-US" dirty="0"/>
              <a:t> Windows threads (kernel level)</a:t>
            </a:r>
          </a:p>
          <a:p>
            <a:pPr lvl="1">
              <a:buFont typeface="Wingdings" panose="05000000000000000000" pitchFamily="2" charset="2"/>
              <a:buChar char="q"/>
            </a:pPr>
            <a:r>
              <a:rPr lang="en-US" altLang="en-US" dirty="0"/>
              <a:t> Java threads (implemented using host system API)</a:t>
            </a:r>
          </a:p>
          <a:p>
            <a:pPr>
              <a:buFont typeface="Wingdings" panose="05000000000000000000" pitchFamily="2" charset="2"/>
              <a:buChar char="q"/>
            </a:pPr>
            <a:r>
              <a:rPr lang="en-US" altLang="en-US" b="1" dirty="0">
                <a:solidFill>
                  <a:srgbClr val="3366FF"/>
                </a:solidFill>
              </a:rPr>
              <a:t>Kernel threads </a:t>
            </a:r>
            <a:r>
              <a:rPr lang="en-US" altLang="en-US" dirty="0"/>
              <a:t>- Supported by the Kernel</a:t>
            </a:r>
          </a:p>
          <a:p>
            <a:pPr>
              <a:buFont typeface="Wingdings" panose="05000000000000000000" pitchFamily="2" charset="2"/>
              <a:buChar char="q"/>
            </a:pPr>
            <a:r>
              <a:rPr lang="en-US" altLang="en-US" dirty="0"/>
              <a:t>Examples – virtually all general purpose operating systems, including:</a:t>
            </a:r>
          </a:p>
          <a:p>
            <a:pPr lvl="1">
              <a:buFont typeface="Wingdings" panose="05000000000000000000" pitchFamily="2" charset="2"/>
              <a:buChar char="q"/>
            </a:pPr>
            <a:r>
              <a:rPr lang="en-US" altLang="en-US" dirty="0"/>
              <a:t>Windows </a:t>
            </a:r>
          </a:p>
          <a:p>
            <a:pPr lvl="1">
              <a:buFont typeface="Wingdings" panose="05000000000000000000" pitchFamily="2" charset="2"/>
              <a:buChar char="q"/>
            </a:pPr>
            <a:r>
              <a:rPr lang="en-US" altLang="en-US" dirty="0"/>
              <a:t>Solaris</a:t>
            </a:r>
          </a:p>
          <a:p>
            <a:pPr lvl="1">
              <a:buFont typeface="Wingdings" panose="05000000000000000000" pitchFamily="2" charset="2"/>
              <a:buChar char="q"/>
            </a:pPr>
            <a:r>
              <a:rPr lang="en-US" altLang="en-US" dirty="0"/>
              <a:t>Linux</a:t>
            </a:r>
          </a:p>
          <a:p>
            <a:pPr lvl="1">
              <a:buFont typeface="Wingdings" panose="05000000000000000000" pitchFamily="2" charset="2"/>
              <a:buChar char="q"/>
            </a:pPr>
            <a:r>
              <a:rPr lang="en-US" altLang="en-US" dirty="0"/>
              <a:t>Tru64 UNIX</a:t>
            </a:r>
          </a:p>
          <a:p>
            <a:pPr lvl="1">
              <a:buFont typeface="Wingdings" panose="05000000000000000000" pitchFamily="2" charset="2"/>
              <a:buChar char="q"/>
            </a:pPr>
            <a:r>
              <a:rPr lang="en-US" altLang="en-US" dirty="0"/>
              <a:t>Mac OS X</a:t>
            </a:r>
          </a:p>
          <a:p>
            <a:pPr lvl="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88913"/>
            <a:ext cx="8229600" cy="576262"/>
          </a:xfrm>
        </p:spPr>
        <p:txBody>
          <a:bodyPr/>
          <a:lstStyle/>
          <a:p>
            <a:pPr eaLnBrk="1" hangingPunct="1"/>
            <a:r>
              <a:rPr lang="en-US" altLang="en-US"/>
              <a:t>Multithreading Models</a:t>
            </a:r>
          </a:p>
        </p:txBody>
      </p:sp>
      <p:sp>
        <p:nvSpPr>
          <p:cNvPr id="15363" name="Rectangle 3"/>
          <p:cNvSpPr>
            <a:spLocks noGrp="1" noChangeArrowheads="1"/>
          </p:cNvSpPr>
          <p:nvPr>
            <p:ph type="body" idx="1"/>
          </p:nvPr>
        </p:nvSpPr>
        <p:spPr/>
        <p:txBody>
          <a:bodyPr/>
          <a:lstStyle/>
          <a:p>
            <a:pPr>
              <a:buFont typeface="Wingdings" panose="05000000000000000000" pitchFamily="2" charset="2"/>
              <a:buChar char="q"/>
            </a:pPr>
            <a:r>
              <a:rPr lang="en-US" altLang="en-US" dirty="0"/>
              <a:t>A relationship must exist between user threads and kernel threads. </a:t>
            </a:r>
          </a:p>
          <a:p>
            <a:pPr>
              <a:buFont typeface="Wingdings" panose="05000000000000000000" pitchFamily="2" charset="2"/>
              <a:buChar char="q"/>
            </a:pPr>
            <a:endParaRPr lang="en-US" altLang="en-US" dirty="0"/>
          </a:p>
          <a:p>
            <a:pPr lvl="1">
              <a:buFont typeface="Wingdings" panose="05000000000000000000" pitchFamily="2" charset="2"/>
              <a:buChar char="q"/>
            </a:pPr>
            <a:r>
              <a:rPr lang="en-US" altLang="en-US" dirty="0"/>
              <a:t>Many-to-One</a:t>
            </a:r>
            <a:br>
              <a:rPr lang="en-US" altLang="en-US" dirty="0"/>
            </a:br>
            <a:endParaRPr lang="en-US" altLang="en-US" dirty="0"/>
          </a:p>
          <a:p>
            <a:pPr lvl="1">
              <a:buFont typeface="Wingdings" panose="05000000000000000000" pitchFamily="2" charset="2"/>
              <a:buChar char="q"/>
            </a:pPr>
            <a:r>
              <a:rPr lang="en-US" altLang="en-US" dirty="0"/>
              <a:t>One-to-One</a:t>
            </a:r>
            <a:br>
              <a:rPr lang="en-US" altLang="en-US" dirty="0"/>
            </a:br>
            <a:endParaRPr lang="en-US" altLang="en-US" dirty="0"/>
          </a:p>
          <a:p>
            <a:pPr lvl="1">
              <a:buFont typeface="Wingdings" panose="05000000000000000000" pitchFamily="2" charset="2"/>
              <a:buChar char="q"/>
            </a:pPr>
            <a:r>
              <a:rPr lang="en-US" altLang="en-US" dirty="0"/>
              <a:t>Many-to-Many</a:t>
            </a:r>
          </a:p>
          <a:p>
            <a:endParaRPr lang="en-US" altLang="en-US" dirty="0"/>
          </a:p>
        </p:txBody>
      </p:sp>
      <p:sp>
        <p:nvSpPr>
          <p:cNvPr id="2" name="TextBox 1"/>
          <p:cNvSpPr txBox="1"/>
          <p:nvPr/>
        </p:nvSpPr>
        <p:spPr>
          <a:xfrm>
            <a:off x="402609" y="913527"/>
            <a:ext cx="8284191" cy="2585323"/>
          </a:xfrm>
          <a:prstGeom prst="rect">
            <a:avLst/>
          </a:prstGeom>
          <a:noFill/>
        </p:spPr>
        <p:txBody>
          <a:bodyPr wrap="square" rtlCol="0">
            <a:spAutoFit/>
          </a:bodyPr>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r>
              <a:rPr lang="en-US" dirty="0"/>
              <a:t>				</a:t>
            </a:r>
            <a:r>
              <a:rPr lang="en-US" sz="7200" dirty="0">
                <a:solidFill>
                  <a:srgbClr val="FF0000"/>
                </a:solidFill>
              </a:rPr>
              <a:t>Why?</a:t>
            </a:r>
            <a:endParaRPr lang="en-US" dirty="0">
              <a:solidFill>
                <a:srgbClr val="FF0000"/>
              </a:solidFill>
            </a:endParaRPr>
          </a:p>
        </p:txBody>
      </p:sp>
      <p:sp>
        <p:nvSpPr>
          <p:cNvPr id="3" name="TextBox 2"/>
          <p:cNvSpPr txBox="1"/>
          <p:nvPr/>
        </p:nvSpPr>
        <p:spPr>
          <a:xfrm>
            <a:off x="806450" y="4042370"/>
            <a:ext cx="76905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By itself a user thread is just a bunch of data in a user program. </a:t>
            </a:r>
          </a:p>
          <a:p>
            <a:pPr marL="285750" indent="-285750">
              <a:buFont typeface="Arial" panose="020B0604020202020204" pitchFamily="34" charset="0"/>
              <a:buChar char="•"/>
            </a:pPr>
            <a:r>
              <a:rPr lang="en-US" dirty="0">
                <a:solidFill>
                  <a:srgbClr val="FF0000"/>
                </a:solidFill>
              </a:rPr>
              <a:t>Kernel threads are the real threads in the system, so for a user thread to make progress the user program has to have its scheduler take a user thread and then run it on a kernel thread.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anim calcmode="lin" valueType="num">
                                      <p:cBhvr additive="base">
                                        <p:cTn id="11"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 calcmode="lin" valueType="num">
                                      <p:cBhvr additive="base">
                                        <p:cTn id="1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 calcmode="lin" valueType="num">
                                      <p:cBhvr additive="base">
                                        <p:cTn id="19"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anim calcmode="lin" valueType="num">
                                      <p:cBhvr>
                                        <p:cTn id="26" dur="2000" fill="hold"/>
                                        <p:tgtEl>
                                          <p:spTgt spid="2"/>
                                        </p:tgtEl>
                                        <p:attrNameLst>
                                          <p:attrName>ppt_w</p:attrName>
                                        </p:attrNameLst>
                                      </p:cBhvr>
                                      <p:tavLst>
                                        <p:tav tm="0" fmla="#ppt_w*sin(2.5*pi*$)">
                                          <p:val>
                                            <p:fltVal val="0"/>
                                          </p:val>
                                        </p:tav>
                                        <p:tav tm="100000">
                                          <p:val>
                                            <p:fltVal val="1"/>
                                          </p:val>
                                        </p:tav>
                                      </p:tavLst>
                                    </p:anim>
                                    <p:anim calcmode="lin" valueType="num">
                                      <p:cBhvr>
                                        <p:cTn id="2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76213"/>
            <a:ext cx="8229600" cy="576262"/>
          </a:xfrm>
        </p:spPr>
        <p:txBody>
          <a:bodyPr/>
          <a:lstStyle/>
          <a:p>
            <a:pPr eaLnBrk="1" hangingPunct="1"/>
            <a:r>
              <a:rPr lang="en-US" altLang="en-US"/>
              <a:t>Many-to-One</a:t>
            </a:r>
          </a:p>
        </p:txBody>
      </p:sp>
      <p:sp>
        <p:nvSpPr>
          <p:cNvPr id="16387" name="Rectangle 3"/>
          <p:cNvSpPr>
            <a:spLocks noGrp="1" noChangeArrowheads="1"/>
          </p:cNvSpPr>
          <p:nvPr>
            <p:ph type="body" idx="1"/>
          </p:nvPr>
        </p:nvSpPr>
        <p:spPr>
          <a:xfrm>
            <a:off x="457200" y="1588331"/>
            <a:ext cx="5003800" cy="4530725"/>
          </a:xfrm>
        </p:spPr>
        <p:txBody>
          <a:bodyPr/>
          <a:lstStyle/>
          <a:p>
            <a:pPr>
              <a:buFont typeface="Wingdings" panose="05000000000000000000" pitchFamily="2" charset="2"/>
              <a:buChar char="q"/>
            </a:pPr>
            <a:r>
              <a:rPr lang="en-US" altLang="en-US" dirty="0"/>
              <a:t>Many user-level threads mapped to single kernel thread</a:t>
            </a:r>
          </a:p>
          <a:p>
            <a:pPr>
              <a:buFont typeface="Wingdings" panose="05000000000000000000" pitchFamily="2" charset="2"/>
              <a:buChar char="q"/>
            </a:pPr>
            <a:r>
              <a:rPr lang="en-US" altLang="en-US" dirty="0"/>
              <a:t>Thread management is done efficiently in the user space by the thread library</a:t>
            </a:r>
          </a:p>
          <a:p>
            <a:pPr>
              <a:buFont typeface="Wingdings" panose="05000000000000000000" pitchFamily="2" charset="2"/>
              <a:buChar char="q"/>
            </a:pPr>
            <a:r>
              <a:rPr lang="en-US" altLang="en-US" dirty="0"/>
              <a:t>One thread blocking causes all to block</a:t>
            </a:r>
          </a:p>
          <a:p>
            <a:pPr>
              <a:buFont typeface="Wingdings" panose="05000000000000000000" pitchFamily="2" charset="2"/>
              <a:buChar char="q"/>
            </a:pPr>
            <a:r>
              <a:rPr lang="en-US" altLang="en-US" dirty="0"/>
              <a:t>Multiple threads may not run in parallel on multicore system because only one user  thread may access the kernel at a time</a:t>
            </a:r>
          </a:p>
          <a:p>
            <a:pPr>
              <a:buFont typeface="Wingdings" panose="05000000000000000000" pitchFamily="2" charset="2"/>
              <a:buChar char="q"/>
            </a:pPr>
            <a:r>
              <a:rPr lang="en-US" altLang="en-US" dirty="0">
                <a:solidFill>
                  <a:srgbClr val="FF0000"/>
                </a:solidFill>
              </a:rPr>
              <a:t>Few systems currently use this model</a:t>
            </a:r>
          </a:p>
          <a:p>
            <a:pPr>
              <a:buFont typeface="Wingdings" panose="05000000000000000000" pitchFamily="2" charset="2"/>
              <a:buChar char="q"/>
            </a:pPr>
            <a:r>
              <a:rPr lang="en-US" altLang="en-US" dirty="0"/>
              <a:t>Example:</a:t>
            </a:r>
          </a:p>
          <a:p>
            <a:pPr lvl="1">
              <a:buFont typeface="Wingdings" panose="05000000000000000000" pitchFamily="2" charset="2"/>
              <a:buChar char="q"/>
            </a:pPr>
            <a:r>
              <a:rPr lang="en-US" altLang="en-US" b="1" dirty="0">
                <a:solidFill>
                  <a:srgbClr val="3366FF"/>
                </a:solidFill>
              </a:rPr>
              <a:t>Solaris Green Threads</a:t>
            </a:r>
          </a:p>
        </p:txBody>
      </p:sp>
      <p:pic>
        <p:nvPicPr>
          <p:cNvPr id="16388" name="Picture 1" descr="4_0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1712172"/>
            <a:ext cx="2743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One-to-One</a:t>
            </a:r>
          </a:p>
        </p:txBody>
      </p:sp>
      <p:sp>
        <p:nvSpPr>
          <p:cNvPr id="17411" name="Rectangle 3"/>
          <p:cNvSpPr>
            <a:spLocks noGrp="1" noChangeArrowheads="1"/>
          </p:cNvSpPr>
          <p:nvPr>
            <p:ph type="body" idx="1"/>
          </p:nvPr>
        </p:nvSpPr>
        <p:spPr>
          <a:xfrm>
            <a:off x="806450" y="1233488"/>
            <a:ext cx="7720392" cy="4530725"/>
          </a:xfrm>
        </p:spPr>
        <p:txBody>
          <a:bodyPr/>
          <a:lstStyle/>
          <a:p>
            <a:pPr>
              <a:buFont typeface="Wingdings" panose="05000000000000000000" pitchFamily="2" charset="2"/>
              <a:buChar char="q"/>
            </a:pPr>
            <a:r>
              <a:rPr lang="en-US" altLang="en-US" dirty="0"/>
              <a:t>Each user-level thread maps to a kernel thread</a:t>
            </a:r>
          </a:p>
          <a:p>
            <a:pPr>
              <a:buFont typeface="Wingdings" panose="05000000000000000000" pitchFamily="2" charset="2"/>
              <a:buChar char="q"/>
            </a:pPr>
            <a:r>
              <a:rPr lang="en-US" altLang="en-US" dirty="0"/>
              <a:t>Creating a user-level thread creates a kernel thread (cost issue)</a:t>
            </a:r>
          </a:p>
          <a:p>
            <a:pPr>
              <a:buFont typeface="Wingdings" panose="05000000000000000000" pitchFamily="2" charset="2"/>
              <a:buChar char="q"/>
            </a:pPr>
            <a:r>
              <a:rPr lang="en-US" altLang="en-US" dirty="0"/>
              <a:t>More concurrency than many-to-one – another thread can run when a thread makes a blocking system call</a:t>
            </a:r>
          </a:p>
          <a:p>
            <a:pPr>
              <a:buFont typeface="Wingdings" panose="05000000000000000000" pitchFamily="2" charset="2"/>
              <a:buChar char="q"/>
            </a:pPr>
            <a:r>
              <a:rPr lang="en-US" altLang="en-US" dirty="0"/>
              <a:t>More parallelism in multiprocessor environment</a:t>
            </a:r>
          </a:p>
          <a:p>
            <a:pPr>
              <a:buFont typeface="Wingdings" panose="05000000000000000000" pitchFamily="2" charset="2"/>
              <a:buChar char="q"/>
            </a:pPr>
            <a:r>
              <a:rPr lang="en-US" altLang="en-US" dirty="0"/>
              <a:t>Number of threads per process sometimes restricted due to overhead</a:t>
            </a:r>
          </a:p>
          <a:p>
            <a:pPr>
              <a:buFont typeface="Wingdings" panose="05000000000000000000" pitchFamily="2" charset="2"/>
              <a:buChar char="q"/>
            </a:pPr>
            <a:r>
              <a:rPr lang="en-US" altLang="en-US" dirty="0"/>
              <a:t>Examples</a:t>
            </a:r>
          </a:p>
          <a:p>
            <a:pPr lvl="1">
              <a:buFont typeface="Wingdings" panose="05000000000000000000" pitchFamily="2" charset="2"/>
              <a:buChar char="q"/>
            </a:pPr>
            <a:r>
              <a:rPr lang="en-US" altLang="en-US" dirty="0"/>
              <a:t>Windows</a:t>
            </a:r>
          </a:p>
          <a:p>
            <a:pPr lvl="1">
              <a:buFont typeface="Wingdings" panose="05000000000000000000" pitchFamily="2" charset="2"/>
              <a:buChar char="q"/>
            </a:pPr>
            <a:r>
              <a:rPr lang="en-US" altLang="en-US" dirty="0"/>
              <a:t>Linux</a:t>
            </a:r>
          </a:p>
          <a:p>
            <a:pPr lvl="1">
              <a:buFont typeface="Wingdings" panose="05000000000000000000" pitchFamily="2" charset="2"/>
              <a:buChar char="q"/>
            </a:pPr>
            <a:r>
              <a:rPr lang="en-US" altLang="en-US" dirty="0"/>
              <a:t>Solaris 9 and later</a:t>
            </a:r>
          </a:p>
        </p:txBody>
      </p:sp>
      <p:pic>
        <p:nvPicPr>
          <p:cNvPr id="17412" name="Picture 1" descr="4_06.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1679" y="3771334"/>
            <a:ext cx="4475163"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Many-to-Many Model</a:t>
            </a:r>
          </a:p>
        </p:txBody>
      </p:sp>
      <p:sp>
        <p:nvSpPr>
          <p:cNvPr id="18435" name="Rectangle 3"/>
          <p:cNvSpPr>
            <a:spLocks noGrp="1" noChangeArrowheads="1"/>
          </p:cNvSpPr>
          <p:nvPr>
            <p:ph type="body" idx="1"/>
          </p:nvPr>
        </p:nvSpPr>
        <p:spPr>
          <a:xfrm>
            <a:off x="827088" y="1155700"/>
            <a:ext cx="7334273" cy="4445000"/>
          </a:xfrm>
        </p:spPr>
        <p:txBody>
          <a:bodyPr/>
          <a:lstStyle/>
          <a:p>
            <a:pPr>
              <a:buFont typeface="Wingdings" panose="05000000000000000000" pitchFamily="2" charset="2"/>
              <a:buChar char="q"/>
            </a:pPr>
            <a:r>
              <a:rPr lang="en-US" altLang="en-US" dirty="0"/>
              <a:t>Allows many user level threads to be mapped to many kernel threads</a:t>
            </a:r>
          </a:p>
          <a:p>
            <a:pPr>
              <a:buFont typeface="Wingdings" panose="05000000000000000000" pitchFamily="2" charset="2"/>
              <a:buChar char="q"/>
            </a:pPr>
            <a:r>
              <a:rPr lang="en-US" altLang="en-US" dirty="0"/>
              <a:t>Allows the  operating system to create the appropriate number of kernel threads based on application or hardware requirements </a:t>
            </a:r>
          </a:p>
          <a:p>
            <a:pPr>
              <a:buFont typeface="Wingdings" panose="05000000000000000000" pitchFamily="2" charset="2"/>
              <a:buChar char="q"/>
            </a:pPr>
            <a:r>
              <a:rPr lang="en-US" altLang="en-US" dirty="0"/>
              <a:t>Solaris prior to version 9</a:t>
            </a:r>
          </a:p>
          <a:p>
            <a:pPr>
              <a:buFont typeface="Wingdings" panose="05000000000000000000" pitchFamily="2" charset="2"/>
              <a:buChar char="q"/>
            </a:pPr>
            <a:r>
              <a:rPr lang="en-US" altLang="en-US" dirty="0"/>
              <a:t>Windows  with the </a:t>
            </a:r>
            <a:r>
              <a:rPr lang="en-US" altLang="en-US" i="1" dirty="0" err="1"/>
              <a:t>ThreadFiber</a:t>
            </a:r>
            <a:r>
              <a:rPr lang="en-US" altLang="en-US" dirty="0"/>
              <a:t> package</a:t>
            </a:r>
          </a:p>
        </p:txBody>
      </p:sp>
      <p:pic>
        <p:nvPicPr>
          <p:cNvPr id="18436" name="Picture 1" descr="4_0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2476" y="2942421"/>
            <a:ext cx="31591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Chapter 4: Threads</a:t>
            </a:r>
          </a:p>
        </p:txBody>
      </p:sp>
      <p:sp>
        <p:nvSpPr>
          <p:cNvPr id="4099" name="Rectangle 3"/>
          <p:cNvSpPr>
            <a:spLocks noGrp="1" noChangeArrowheads="1"/>
          </p:cNvSpPr>
          <p:nvPr>
            <p:ph type="body" idx="1"/>
          </p:nvPr>
        </p:nvSpPr>
        <p:spPr/>
        <p:txBody>
          <a:bodyPr/>
          <a:lstStyle/>
          <a:p>
            <a:r>
              <a:rPr lang="en-US" altLang="en-US"/>
              <a:t>Overview</a:t>
            </a:r>
          </a:p>
          <a:p>
            <a:r>
              <a:rPr lang="en-US" altLang="en-US"/>
              <a:t>Multicore Programming</a:t>
            </a:r>
          </a:p>
          <a:p>
            <a:r>
              <a:rPr lang="en-US" altLang="en-US"/>
              <a:t>Multithreading Models</a:t>
            </a:r>
          </a:p>
          <a:p>
            <a:r>
              <a:rPr lang="en-US" altLang="en-US"/>
              <a:t>Thread Libraries</a:t>
            </a:r>
          </a:p>
          <a:p>
            <a:r>
              <a:rPr lang="en-US" altLang="en-US"/>
              <a:t>Implicit Threading</a:t>
            </a:r>
          </a:p>
          <a:p>
            <a:r>
              <a:rPr lang="en-US" altLang="en-US"/>
              <a:t>Threading Issues</a:t>
            </a:r>
          </a:p>
          <a:p>
            <a:r>
              <a:rPr lang="en-US" altLang="en-US"/>
              <a:t>Operating System Examples</a:t>
            </a:r>
          </a:p>
          <a:p>
            <a:pPr>
              <a:buFont typeface="Monotype Sorts" pitchFamily="-84"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User to Kernel Thread Mapping Models </a:t>
            </a:r>
          </a:p>
        </p:txBody>
      </p:sp>
      <p:sp>
        <p:nvSpPr>
          <p:cNvPr id="18435" name="Rectangle 3"/>
          <p:cNvSpPr>
            <a:spLocks noGrp="1" noChangeArrowheads="1"/>
          </p:cNvSpPr>
          <p:nvPr>
            <p:ph type="body" idx="1"/>
          </p:nvPr>
        </p:nvSpPr>
        <p:spPr>
          <a:xfrm>
            <a:off x="827088" y="1155700"/>
            <a:ext cx="7334273" cy="4445000"/>
          </a:xfrm>
        </p:spPr>
        <p:txBody>
          <a:bodyPr/>
          <a:lstStyle/>
          <a:p>
            <a:pPr>
              <a:buFont typeface="Wingdings" panose="05000000000000000000" pitchFamily="2" charset="2"/>
              <a:buChar char="q"/>
            </a:pPr>
            <a:r>
              <a:rPr lang="en-US" altLang="en-US" dirty="0"/>
              <a:t>Impact on Concurrency</a:t>
            </a:r>
          </a:p>
          <a:p>
            <a:pPr lvl="1">
              <a:buFont typeface="Wingdings" panose="05000000000000000000" pitchFamily="2" charset="2"/>
              <a:buChar char="q"/>
            </a:pPr>
            <a:r>
              <a:rPr lang="en-US" altLang="en-US" dirty="0"/>
              <a:t>Many-to-one allows </a:t>
            </a:r>
            <a:r>
              <a:rPr lang="en-US" altLang="en-US" dirty="0">
                <a:solidFill>
                  <a:srgbClr val="FF0000"/>
                </a:solidFill>
              </a:rPr>
              <a:t>‘</a:t>
            </a:r>
            <a:r>
              <a:rPr lang="en-US" altLang="en-US" dirty="0"/>
              <a:t>unlimited</a:t>
            </a:r>
            <a:r>
              <a:rPr lang="en-US" altLang="en-US" dirty="0">
                <a:solidFill>
                  <a:srgbClr val="FF0000"/>
                </a:solidFill>
              </a:rPr>
              <a:t>’</a:t>
            </a:r>
            <a:r>
              <a:rPr lang="en-US" altLang="en-US" dirty="0"/>
              <a:t> user kernels </a:t>
            </a:r>
          </a:p>
          <a:p>
            <a:pPr lvl="2">
              <a:buFont typeface="Wingdings" panose="05000000000000000000" pitchFamily="2" charset="2"/>
              <a:buChar char="q"/>
            </a:pPr>
            <a:r>
              <a:rPr lang="en-US" altLang="en-US" dirty="0"/>
              <a:t>Not true concurrency since only one kernel thread executes at a time</a:t>
            </a:r>
          </a:p>
          <a:p>
            <a:pPr lvl="1">
              <a:buFont typeface="Wingdings" panose="05000000000000000000" pitchFamily="2" charset="2"/>
              <a:buChar char="q"/>
            </a:pPr>
            <a:r>
              <a:rPr lang="en-US" altLang="en-US" dirty="0"/>
              <a:t>One-to-one allows greater concurrency but sets limits on the number of threads</a:t>
            </a:r>
          </a:p>
          <a:p>
            <a:pPr lvl="1">
              <a:buFont typeface="Wingdings" panose="05000000000000000000" pitchFamily="2" charset="2"/>
              <a:buChar char="q"/>
            </a:pPr>
            <a:r>
              <a:rPr lang="en-US" altLang="en-US" dirty="0"/>
              <a:t>Many-to-many allows </a:t>
            </a:r>
            <a:r>
              <a:rPr lang="en-US" altLang="en-US" dirty="0">
                <a:solidFill>
                  <a:srgbClr val="FF0000"/>
                </a:solidFill>
              </a:rPr>
              <a:t>‘</a:t>
            </a:r>
            <a:r>
              <a:rPr lang="en-US" altLang="en-US" dirty="0"/>
              <a:t>unlimited</a:t>
            </a:r>
            <a:r>
              <a:rPr lang="en-US" altLang="en-US" dirty="0">
                <a:solidFill>
                  <a:srgbClr val="FF0000"/>
                </a:solidFill>
              </a:rPr>
              <a:t>’</a:t>
            </a:r>
            <a:r>
              <a:rPr lang="en-US" altLang="en-US" dirty="0"/>
              <a:t> user kernels and the kernel threads can run in parallel on a multiprocessor.</a:t>
            </a:r>
          </a:p>
        </p:txBody>
      </p:sp>
    </p:spTree>
    <p:extLst>
      <p:ext uri="{BB962C8B-B14F-4D97-AF65-F5344CB8AC3E}">
        <p14:creationId xmlns:p14="http://schemas.microsoft.com/office/powerpoint/2010/main" val="303483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3513"/>
            <a:ext cx="8229600" cy="576262"/>
          </a:xfrm>
        </p:spPr>
        <p:txBody>
          <a:bodyPr/>
          <a:lstStyle/>
          <a:p>
            <a:pPr eaLnBrk="1" hangingPunct="1"/>
            <a:r>
              <a:rPr lang="en-US" altLang="en-US"/>
              <a:t>Two-level Model</a:t>
            </a:r>
          </a:p>
        </p:txBody>
      </p:sp>
      <p:sp>
        <p:nvSpPr>
          <p:cNvPr id="19459" name="Rectangle 3"/>
          <p:cNvSpPr>
            <a:spLocks noGrp="1" noChangeArrowheads="1"/>
          </p:cNvSpPr>
          <p:nvPr>
            <p:ph type="body" idx="1"/>
          </p:nvPr>
        </p:nvSpPr>
        <p:spPr>
          <a:xfrm>
            <a:off x="839788" y="1155700"/>
            <a:ext cx="6450012" cy="4456113"/>
          </a:xfrm>
        </p:spPr>
        <p:txBody>
          <a:bodyPr/>
          <a:lstStyle/>
          <a:p>
            <a:r>
              <a:rPr lang="en-US" altLang="en-US"/>
              <a:t>Similar to M:M, except that it allows a user thread to be </a:t>
            </a:r>
            <a:r>
              <a:rPr lang="en-US" altLang="en-US" b="1"/>
              <a:t>bound</a:t>
            </a:r>
            <a:r>
              <a:rPr lang="en-US" altLang="en-US"/>
              <a:t> to kernel thread</a:t>
            </a:r>
          </a:p>
          <a:p>
            <a:r>
              <a:rPr lang="en-US" altLang="en-US"/>
              <a:t>Examples</a:t>
            </a:r>
          </a:p>
          <a:p>
            <a:pPr lvl="1"/>
            <a:r>
              <a:rPr lang="en-US" altLang="en-US"/>
              <a:t>IRIX</a:t>
            </a:r>
          </a:p>
          <a:p>
            <a:pPr lvl="1"/>
            <a:r>
              <a:rPr lang="en-US" altLang="en-US"/>
              <a:t>HP-UX</a:t>
            </a:r>
          </a:p>
          <a:p>
            <a:pPr lvl="1"/>
            <a:r>
              <a:rPr lang="en-US" altLang="en-US"/>
              <a:t>Tru64 UNIX</a:t>
            </a:r>
          </a:p>
          <a:p>
            <a:pPr lvl="1"/>
            <a:r>
              <a:rPr lang="en-US" altLang="en-US"/>
              <a:t>Solaris 8 and earlier</a:t>
            </a:r>
          </a:p>
        </p:txBody>
      </p:sp>
      <p:pic>
        <p:nvPicPr>
          <p:cNvPr id="19460" name="Picture 1" descr="4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76438"/>
            <a:ext cx="3778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3513"/>
            <a:ext cx="8229600" cy="576262"/>
          </a:xfrm>
        </p:spPr>
        <p:txBody>
          <a:bodyPr/>
          <a:lstStyle/>
          <a:p>
            <a:pPr eaLnBrk="1" hangingPunct="1"/>
            <a:r>
              <a:rPr lang="en-US" altLang="en-US" dirty="0"/>
              <a:t>Asynchronous/Synchronous Threading</a:t>
            </a:r>
          </a:p>
        </p:txBody>
      </p:sp>
      <p:sp>
        <p:nvSpPr>
          <p:cNvPr id="19459" name="Rectangle 3"/>
          <p:cNvSpPr>
            <a:spLocks noGrp="1" noChangeArrowheads="1"/>
          </p:cNvSpPr>
          <p:nvPr>
            <p:ph type="body" idx="1"/>
          </p:nvPr>
        </p:nvSpPr>
        <p:spPr>
          <a:xfrm>
            <a:off x="894379" y="1177131"/>
            <a:ext cx="6450012" cy="4456113"/>
          </a:xfrm>
        </p:spPr>
        <p:txBody>
          <a:bodyPr/>
          <a:lstStyle/>
          <a:p>
            <a:pPr>
              <a:buFont typeface="Wingdings" panose="05000000000000000000" pitchFamily="2" charset="2"/>
              <a:buChar char="q"/>
            </a:pPr>
            <a:r>
              <a:rPr lang="en-US" altLang="en-US" b="1" dirty="0">
                <a:solidFill>
                  <a:srgbClr val="006699"/>
                </a:solidFill>
              </a:rPr>
              <a:t>Asynchronous Threading</a:t>
            </a:r>
            <a:r>
              <a:rPr lang="en-US" altLang="en-US" b="1" dirty="0"/>
              <a:t>: </a:t>
            </a:r>
          </a:p>
          <a:p>
            <a:pPr lvl="1">
              <a:buFont typeface="Wingdings" panose="05000000000000000000" pitchFamily="2" charset="2"/>
              <a:buChar char="q"/>
            </a:pPr>
            <a:r>
              <a:rPr lang="en-US" altLang="en-US" dirty="0"/>
              <a:t>Once the parent creates a child thread, the parent resumes its execution.</a:t>
            </a:r>
          </a:p>
          <a:p>
            <a:pPr lvl="1">
              <a:buFont typeface="Wingdings" panose="05000000000000000000" pitchFamily="2" charset="2"/>
              <a:buChar char="q"/>
            </a:pPr>
            <a:r>
              <a:rPr lang="en-US" altLang="en-US" dirty="0"/>
              <a:t>Parent and child execute concurrently. </a:t>
            </a:r>
          </a:p>
          <a:p>
            <a:pPr lvl="1">
              <a:buFont typeface="Wingdings" panose="05000000000000000000" pitchFamily="2" charset="2"/>
              <a:buChar char="q"/>
            </a:pPr>
            <a:r>
              <a:rPr lang="en-US" altLang="en-US" dirty="0"/>
              <a:t>Each thread runs independently of every other thread</a:t>
            </a:r>
          </a:p>
          <a:p>
            <a:pPr lvl="1">
              <a:buFont typeface="Wingdings" panose="05000000000000000000" pitchFamily="2" charset="2"/>
              <a:buChar char="q"/>
            </a:pPr>
            <a:r>
              <a:rPr lang="en-US" altLang="en-US" dirty="0"/>
              <a:t>Parent thread agnostic to child terminations</a:t>
            </a:r>
            <a:r>
              <a:rPr lang="en-US" altLang="en-US" b="1" dirty="0"/>
              <a:t>.</a:t>
            </a:r>
          </a:p>
          <a:p>
            <a:pPr>
              <a:buFont typeface="Wingdings" panose="05000000000000000000" pitchFamily="2" charset="2"/>
              <a:buChar char="q"/>
            </a:pPr>
            <a:r>
              <a:rPr lang="en-US" altLang="en-US" b="1" dirty="0">
                <a:solidFill>
                  <a:srgbClr val="006699"/>
                </a:solidFill>
              </a:rPr>
              <a:t>Synchronous Threading</a:t>
            </a:r>
            <a:r>
              <a:rPr lang="en-US" altLang="en-US" b="1" dirty="0"/>
              <a:t>: (fork-join strategy)</a:t>
            </a:r>
          </a:p>
          <a:p>
            <a:pPr lvl="1">
              <a:buFont typeface="Wingdings" panose="05000000000000000000" pitchFamily="2" charset="2"/>
              <a:buChar char="q"/>
            </a:pPr>
            <a:r>
              <a:rPr lang="en-US" altLang="en-US" dirty="0"/>
              <a:t>Once the parent creates a child thread it must wait for all child threads to terminate</a:t>
            </a:r>
          </a:p>
          <a:p>
            <a:pPr lvl="1">
              <a:buFont typeface="Wingdings" panose="05000000000000000000" pitchFamily="2" charset="2"/>
              <a:buChar char="q"/>
            </a:pPr>
            <a:r>
              <a:rPr lang="en-US" altLang="en-US" dirty="0"/>
              <a:t>Child threads work concurrently, but parent must wait.</a:t>
            </a:r>
          </a:p>
          <a:p>
            <a:pPr lvl="1">
              <a:buFont typeface="Wingdings" panose="05000000000000000000" pitchFamily="2" charset="2"/>
              <a:buChar char="q"/>
            </a:pPr>
            <a:r>
              <a:rPr lang="en-US" altLang="en-US" dirty="0"/>
              <a:t>Typically involved significant data sharing amongst threads. </a:t>
            </a:r>
          </a:p>
        </p:txBody>
      </p:sp>
    </p:spTree>
    <p:extLst>
      <p:ext uri="{BB962C8B-B14F-4D97-AF65-F5344CB8AC3E}">
        <p14:creationId xmlns:p14="http://schemas.microsoft.com/office/powerpoint/2010/main" val="7103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88913"/>
            <a:ext cx="8229600" cy="576262"/>
          </a:xfrm>
        </p:spPr>
        <p:txBody>
          <a:bodyPr/>
          <a:lstStyle/>
          <a:p>
            <a:pPr eaLnBrk="1" hangingPunct="1"/>
            <a:r>
              <a:rPr lang="en-US" altLang="en-US"/>
              <a:t>Thread Libraries</a:t>
            </a:r>
          </a:p>
        </p:txBody>
      </p:sp>
      <p:sp>
        <p:nvSpPr>
          <p:cNvPr id="20483" name="Content Placeholder 2"/>
          <p:cNvSpPr>
            <a:spLocks noGrp="1"/>
          </p:cNvSpPr>
          <p:nvPr>
            <p:ph idx="1"/>
          </p:nvPr>
        </p:nvSpPr>
        <p:spPr>
          <a:xfrm>
            <a:off x="806450" y="1233488"/>
            <a:ext cx="6559550" cy="4530725"/>
          </a:xfrm>
        </p:spPr>
        <p:txBody>
          <a:bodyPr/>
          <a:lstStyle/>
          <a:p>
            <a:pPr>
              <a:buFont typeface="Wingdings" panose="05000000000000000000" pitchFamily="2" charset="2"/>
              <a:buChar char="q"/>
            </a:pPr>
            <a:r>
              <a:rPr lang="en-US" altLang="en-US" b="1" dirty="0">
                <a:solidFill>
                  <a:srgbClr val="3366FF"/>
                </a:solidFill>
              </a:rPr>
              <a:t>Thread library</a:t>
            </a:r>
            <a:r>
              <a:rPr lang="en-US" altLang="en-US" dirty="0">
                <a:solidFill>
                  <a:srgbClr val="3366FF"/>
                </a:solidFill>
              </a:rPr>
              <a:t> </a:t>
            </a:r>
            <a:r>
              <a:rPr lang="en-US" altLang="en-US" dirty="0"/>
              <a:t>provides programmer with API for creating and managing threads</a:t>
            </a:r>
          </a:p>
          <a:p>
            <a:pPr>
              <a:buFont typeface="Wingdings" panose="05000000000000000000" pitchFamily="2" charset="2"/>
              <a:buChar char="q"/>
            </a:pPr>
            <a:r>
              <a:rPr lang="en-US" altLang="en-US" dirty="0"/>
              <a:t>Two primary ways of implementing</a:t>
            </a:r>
          </a:p>
          <a:p>
            <a:pPr lvl="1">
              <a:buFont typeface="Wingdings" panose="05000000000000000000" pitchFamily="2" charset="2"/>
              <a:buChar char="q"/>
            </a:pPr>
            <a:r>
              <a:rPr lang="en-US" altLang="en-US" dirty="0"/>
              <a:t>Library entirely in user space </a:t>
            </a:r>
          </a:p>
          <a:p>
            <a:pPr lvl="2">
              <a:buFont typeface="Wingdings" panose="05000000000000000000" pitchFamily="2" charset="2"/>
              <a:buChar char="q"/>
            </a:pPr>
            <a:r>
              <a:rPr lang="en-US" altLang="en-US" dirty="0"/>
              <a:t>less overhead to create a thread</a:t>
            </a:r>
          </a:p>
          <a:p>
            <a:pPr lvl="1">
              <a:buFont typeface="Wingdings" panose="05000000000000000000" pitchFamily="2" charset="2"/>
              <a:buChar char="q"/>
            </a:pPr>
            <a:r>
              <a:rPr lang="en-US" altLang="en-US" dirty="0"/>
              <a:t>Kernel-level library supported by the OS </a:t>
            </a:r>
          </a:p>
          <a:p>
            <a:pPr lvl="2">
              <a:buFont typeface="Wingdings" panose="05000000000000000000" pitchFamily="2" charset="2"/>
              <a:buChar char="q"/>
            </a:pPr>
            <a:r>
              <a:rPr lang="en-US" altLang="en-US" dirty="0"/>
              <a:t>requires system call to kernel each time a thread is created.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01613"/>
            <a:ext cx="8229600" cy="576262"/>
          </a:xfrm>
        </p:spPr>
        <p:txBody>
          <a:bodyPr/>
          <a:lstStyle/>
          <a:p>
            <a:pPr eaLnBrk="1" hangingPunct="1"/>
            <a:r>
              <a:rPr lang="en-US" altLang="en-US"/>
              <a:t>Pthreads</a:t>
            </a:r>
          </a:p>
        </p:txBody>
      </p:sp>
      <p:sp>
        <p:nvSpPr>
          <p:cNvPr id="21507" name="Rectangle 3"/>
          <p:cNvSpPr>
            <a:spLocks noGrp="1" noChangeArrowheads="1"/>
          </p:cNvSpPr>
          <p:nvPr>
            <p:ph type="body" idx="1"/>
          </p:nvPr>
        </p:nvSpPr>
        <p:spPr>
          <a:xfrm>
            <a:off x="806450" y="1233488"/>
            <a:ext cx="7016750" cy="4465637"/>
          </a:xfrm>
        </p:spPr>
        <p:txBody>
          <a:bodyPr/>
          <a:lstStyle/>
          <a:p>
            <a:pPr>
              <a:buFont typeface="Wingdings" panose="05000000000000000000" pitchFamily="2" charset="2"/>
              <a:buChar char="q"/>
            </a:pPr>
            <a:r>
              <a:rPr lang="en-US" altLang="en-US" dirty="0"/>
              <a:t>May be provided either as user-level or kernel-level</a:t>
            </a:r>
          </a:p>
          <a:p>
            <a:pPr>
              <a:buFont typeface="Wingdings" panose="05000000000000000000" pitchFamily="2" charset="2"/>
              <a:buChar char="q"/>
            </a:pPr>
            <a:r>
              <a:rPr lang="en-US" altLang="en-US" dirty="0"/>
              <a:t>A POSIX standard (IEEE 1003.1c) API for thread creation and synchronization</a:t>
            </a:r>
          </a:p>
          <a:p>
            <a:pPr>
              <a:buFont typeface="Wingdings" panose="05000000000000000000" pitchFamily="2" charset="2"/>
              <a:buChar char="q"/>
            </a:pPr>
            <a:r>
              <a:rPr lang="en-US" altLang="en-US" b="1" i="1" dirty="0"/>
              <a:t>Specification</a:t>
            </a:r>
            <a:r>
              <a:rPr lang="en-US" altLang="en-US" dirty="0"/>
              <a:t>, not </a:t>
            </a:r>
            <a:r>
              <a:rPr lang="en-US" altLang="en-US" b="1" i="1" dirty="0"/>
              <a:t>implementation </a:t>
            </a:r>
            <a:r>
              <a:rPr lang="en-US" altLang="en-US" b="1" i="1" dirty="0">
                <a:solidFill>
                  <a:srgbClr val="FF0000"/>
                </a:solidFill>
              </a:rPr>
              <a:t>What’s the difference?</a:t>
            </a:r>
            <a:endParaRPr lang="en-US" altLang="en-US" dirty="0"/>
          </a:p>
          <a:p>
            <a:pPr>
              <a:buFont typeface="Wingdings" panose="05000000000000000000" pitchFamily="2" charset="2"/>
              <a:buChar char="q"/>
            </a:pPr>
            <a:r>
              <a:rPr lang="en-US" altLang="en-US" dirty="0"/>
              <a:t>API specifies behavior of the thread library, implementation is up to development of the library</a:t>
            </a:r>
          </a:p>
          <a:p>
            <a:pPr>
              <a:buFont typeface="Wingdings" panose="05000000000000000000" pitchFamily="2" charset="2"/>
              <a:buChar char="q"/>
            </a:pPr>
            <a:r>
              <a:rPr lang="en-US" altLang="en-US" dirty="0"/>
              <a:t>Common in UNIX operating systems (Solaris, Linux, Mac OS X)</a:t>
            </a:r>
          </a:p>
          <a:p>
            <a:pPr>
              <a:buFont typeface="Monotype Sorts" pitchFamily="-84"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01613"/>
            <a:ext cx="8229600" cy="576262"/>
          </a:xfrm>
        </p:spPr>
        <p:txBody>
          <a:bodyPr/>
          <a:lstStyle/>
          <a:p>
            <a:r>
              <a:rPr lang="en-US" altLang="en-US"/>
              <a:t>Pthreads Example</a:t>
            </a:r>
          </a:p>
        </p:txBody>
      </p:sp>
      <p:pic>
        <p:nvPicPr>
          <p:cNvPr id="22531" name="Picture 1" descr="Screen Shot 2012-12-04 at 8.50.3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1090613"/>
            <a:ext cx="6529388"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76213"/>
            <a:ext cx="8229600" cy="576262"/>
          </a:xfrm>
        </p:spPr>
        <p:txBody>
          <a:bodyPr/>
          <a:lstStyle/>
          <a:p>
            <a:r>
              <a:rPr lang="en-US" altLang="en-US"/>
              <a:t>Pthreads Example (Cont.)</a:t>
            </a:r>
          </a:p>
        </p:txBody>
      </p:sp>
      <p:pic>
        <p:nvPicPr>
          <p:cNvPr id="2355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995363"/>
            <a:ext cx="5795962"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23938" y="176213"/>
            <a:ext cx="7793037" cy="576262"/>
          </a:xfrm>
        </p:spPr>
        <p:txBody>
          <a:bodyPr/>
          <a:lstStyle/>
          <a:p>
            <a:r>
              <a:rPr lang="en-US" altLang="en-US" sz="2800"/>
              <a:t>Pthreads Code for Joining 10 Threads</a:t>
            </a:r>
          </a:p>
        </p:txBody>
      </p:sp>
      <p:pic>
        <p:nvPicPr>
          <p:cNvPr id="245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447800"/>
            <a:ext cx="5438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84300" y="188913"/>
            <a:ext cx="7772400" cy="576262"/>
          </a:xfrm>
        </p:spPr>
        <p:txBody>
          <a:bodyPr/>
          <a:lstStyle/>
          <a:p>
            <a:r>
              <a:rPr lang="en-US" altLang="en-US"/>
              <a:t>Windows  Multithreaded C Program</a:t>
            </a:r>
          </a:p>
        </p:txBody>
      </p:sp>
      <p:pic>
        <p:nvPicPr>
          <p:cNvPr id="25603" name="Picture 1" descr="Screen Shot 2012-12-04 at 9.06.5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939800"/>
            <a:ext cx="5307012"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a:xfrm>
            <a:off x="1300163" y="176213"/>
            <a:ext cx="7780337" cy="576262"/>
          </a:xfrm>
        </p:spPr>
        <p:txBody>
          <a:bodyPr/>
          <a:lstStyle/>
          <a:p>
            <a:r>
              <a:rPr lang="en-US" altLang="en-US" sz="2800"/>
              <a:t>Windows  Multithreaded C Program (Cont.)</a:t>
            </a:r>
          </a:p>
        </p:txBody>
      </p:sp>
      <p:pic>
        <p:nvPicPr>
          <p:cNvPr id="26627" name="Picture 1" descr="Screen Shot 2012-12-04 at 9.08.0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196975"/>
            <a:ext cx="6523037"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Objectives</a:t>
            </a:r>
          </a:p>
        </p:txBody>
      </p:sp>
      <p:sp>
        <p:nvSpPr>
          <p:cNvPr id="5123" name="Content Placeholder 2"/>
          <p:cNvSpPr>
            <a:spLocks noGrp="1"/>
          </p:cNvSpPr>
          <p:nvPr>
            <p:ph idx="1"/>
          </p:nvPr>
        </p:nvSpPr>
        <p:spPr>
          <a:xfrm>
            <a:off x="806450" y="1233488"/>
            <a:ext cx="6940550" cy="4530725"/>
          </a:xfrm>
        </p:spPr>
        <p:txBody>
          <a:bodyPr/>
          <a:lstStyle/>
          <a:p>
            <a:pPr>
              <a:buFont typeface="Wingdings" panose="05000000000000000000" pitchFamily="2" charset="2"/>
              <a:buChar char="q"/>
            </a:pPr>
            <a:r>
              <a:rPr lang="en-US" altLang="en-US" dirty="0"/>
              <a:t>To introduce the notion of a thread—a fundamental unit of CPU utilization that forms the basis of multithreaded computer systems</a:t>
            </a:r>
          </a:p>
          <a:p>
            <a:pPr>
              <a:buFont typeface="Wingdings" panose="05000000000000000000" pitchFamily="2" charset="2"/>
              <a:buChar char="q"/>
            </a:pPr>
            <a:r>
              <a:rPr lang="en-US" altLang="en-US" dirty="0"/>
              <a:t>To discuss the APIs for the </a:t>
            </a:r>
            <a:r>
              <a:rPr lang="en-US" altLang="en-US" dirty="0" err="1"/>
              <a:t>Pthreads</a:t>
            </a:r>
            <a:r>
              <a:rPr lang="en-US" altLang="en-US" dirty="0"/>
              <a:t>, Windows, and Java thread libraries</a:t>
            </a:r>
          </a:p>
          <a:p>
            <a:pPr>
              <a:buFont typeface="Wingdings" panose="05000000000000000000" pitchFamily="2" charset="2"/>
              <a:buChar char="q"/>
            </a:pPr>
            <a:r>
              <a:rPr lang="en-US" altLang="en-US" dirty="0"/>
              <a:t>To explore several strategies that provide implicit threading</a:t>
            </a:r>
          </a:p>
          <a:p>
            <a:pPr>
              <a:buFont typeface="Wingdings" panose="05000000000000000000" pitchFamily="2" charset="2"/>
              <a:buChar char="q"/>
            </a:pPr>
            <a:r>
              <a:rPr lang="en-US" altLang="en-US" dirty="0"/>
              <a:t>To examine issues related to multithreaded programming</a:t>
            </a:r>
          </a:p>
          <a:p>
            <a:pPr>
              <a:buFont typeface="Wingdings" panose="05000000000000000000" pitchFamily="2" charset="2"/>
              <a:buChar char="q"/>
            </a:pPr>
            <a:r>
              <a:rPr lang="en-US" altLang="en-US" dirty="0"/>
              <a:t>To cover operating system support for threads in Windows and Linux</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57200" y="188913"/>
            <a:ext cx="8229600" cy="576262"/>
          </a:xfrm>
        </p:spPr>
        <p:txBody>
          <a:bodyPr/>
          <a:lstStyle/>
          <a:p>
            <a:pPr eaLnBrk="1" hangingPunct="1"/>
            <a:r>
              <a:rPr lang="en-US" altLang="en-US"/>
              <a:t>Java Threads</a:t>
            </a:r>
          </a:p>
        </p:txBody>
      </p:sp>
      <p:sp>
        <p:nvSpPr>
          <p:cNvPr id="27651" name="Rectangle 5"/>
          <p:cNvSpPr>
            <a:spLocks noGrp="1" noChangeArrowheads="1"/>
          </p:cNvSpPr>
          <p:nvPr>
            <p:ph type="body" idx="1"/>
          </p:nvPr>
        </p:nvSpPr>
        <p:spPr>
          <a:xfrm>
            <a:off x="811213" y="1231900"/>
            <a:ext cx="7031037" cy="3746500"/>
          </a:xfrm>
        </p:spPr>
        <p:txBody>
          <a:bodyPr/>
          <a:lstStyle/>
          <a:p>
            <a:r>
              <a:rPr lang="en-US" altLang="en-US"/>
              <a:t>Java threads are managed by the JVM</a:t>
            </a:r>
          </a:p>
          <a:p>
            <a:r>
              <a:rPr lang="en-US" altLang="en-US"/>
              <a:t>Typically implemented using the threads model provided by underlying OS</a:t>
            </a:r>
          </a:p>
          <a:p>
            <a:r>
              <a:rPr lang="en-US" altLang="en-US"/>
              <a:t>Java threads may be created by:</a:t>
            </a:r>
            <a:br>
              <a:rPr lang="en-US" altLang="en-US"/>
            </a:br>
            <a:endParaRPr lang="en-US" altLang="en-US"/>
          </a:p>
          <a:p>
            <a:endParaRPr lang="en-US" altLang="en-US"/>
          </a:p>
          <a:p>
            <a:pPr>
              <a:buFont typeface="Monotype Sorts" pitchFamily="-84" charset="2"/>
              <a:buNone/>
            </a:pPr>
            <a:endParaRPr lang="en-US" altLang="en-US"/>
          </a:p>
          <a:p>
            <a:endParaRPr lang="en-US" altLang="en-US"/>
          </a:p>
          <a:p>
            <a:pPr lvl="1"/>
            <a:r>
              <a:rPr lang="en-US" altLang="en-US"/>
              <a:t>Extending Thread class</a:t>
            </a:r>
          </a:p>
          <a:p>
            <a:pPr lvl="1"/>
            <a:r>
              <a:rPr lang="en-US" altLang="en-US"/>
              <a:t>Implementing the Runnable interface</a:t>
            </a:r>
            <a:br>
              <a:rPr lang="en-US" altLang="en-US"/>
            </a:br>
            <a:endParaRPr lang="en-US" altLang="en-US"/>
          </a:p>
        </p:txBody>
      </p:sp>
      <p:pic>
        <p:nvPicPr>
          <p:cNvPr id="27652" name="Picture 1" descr="Screen Shot 2012-12-04 at 9.09.2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2676525"/>
            <a:ext cx="377348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38113"/>
            <a:ext cx="8229600" cy="576262"/>
          </a:xfrm>
        </p:spPr>
        <p:txBody>
          <a:bodyPr/>
          <a:lstStyle/>
          <a:p>
            <a:r>
              <a:rPr lang="en-US" altLang="en-US"/>
              <a:t>Java Multithreaded Program</a:t>
            </a:r>
          </a:p>
        </p:txBody>
      </p:sp>
      <p:pic>
        <p:nvPicPr>
          <p:cNvPr id="2867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877888"/>
            <a:ext cx="4202113"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a:xfrm>
            <a:off x="1196975" y="163513"/>
            <a:ext cx="7718425" cy="576262"/>
          </a:xfrm>
        </p:spPr>
        <p:txBody>
          <a:bodyPr/>
          <a:lstStyle/>
          <a:p>
            <a:r>
              <a:rPr lang="en-US" altLang="en-US"/>
              <a:t>Java Multithreaded Program (Cont.)</a:t>
            </a:r>
          </a:p>
        </p:txBody>
      </p:sp>
      <p:pic>
        <p:nvPicPr>
          <p:cNvPr id="2969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66775"/>
            <a:ext cx="7456488"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63513"/>
            <a:ext cx="8229600" cy="576262"/>
          </a:xfrm>
        </p:spPr>
        <p:txBody>
          <a:bodyPr/>
          <a:lstStyle/>
          <a:p>
            <a:pPr eaLnBrk="1" hangingPunct="1"/>
            <a:r>
              <a:rPr lang="en-US" altLang="en-US"/>
              <a:t>Implicit Threading</a:t>
            </a:r>
          </a:p>
        </p:txBody>
      </p:sp>
      <p:sp>
        <p:nvSpPr>
          <p:cNvPr id="30723" name="Rectangle 3"/>
          <p:cNvSpPr>
            <a:spLocks noGrp="1" noChangeArrowheads="1"/>
          </p:cNvSpPr>
          <p:nvPr>
            <p:ph type="body" idx="1"/>
          </p:nvPr>
        </p:nvSpPr>
        <p:spPr>
          <a:xfrm>
            <a:off x="806450" y="1233488"/>
            <a:ext cx="6889750" cy="4478337"/>
          </a:xfrm>
        </p:spPr>
        <p:txBody>
          <a:bodyPr/>
          <a:lstStyle/>
          <a:p>
            <a:pPr>
              <a:buFont typeface="Wingdings" panose="05000000000000000000" pitchFamily="2" charset="2"/>
              <a:buChar char="q"/>
            </a:pPr>
            <a:r>
              <a:rPr lang="en-US" altLang="en-US" dirty="0"/>
              <a:t>Growing in popularity as numbers of threads increase, program correctness more difficult with explicit threads</a:t>
            </a:r>
          </a:p>
          <a:p>
            <a:pPr>
              <a:buFont typeface="Wingdings" panose="05000000000000000000" pitchFamily="2" charset="2"/>
              <a:buChar char="q"/>
            </a:pPr>
            <a:r>
              <a:rPr lang="en-US" altLang="en-US" dirty="0"/>
              <a:t>Creation and management of threads done by compilers and run-time libraries rather than programmers</a:t>
            </a:r>
          </a:p>
          <a:p>
            <a:pPr>
              <a:buFont typeface="Wingdings" panose="05000000000000000000" pitchFamily="2" charset="2"/>
              <a:buChar char="q"/>
            </a:pPr>
            <a:r>
              <a:rPr lang="en-US" altLang="en-US" dirty="0"/>
              <a:t>Three methods for designing multithreaded programs that can take advantage of multicore processing  through implicit threading:</a:t>
            </a:r>
          </a:p>
          <a:p>
            <a:pPr lvl="1">
              <a:buFont typeface="Wingdings" panose="05000000000000000000" pitchFamily="2" charset="2"/>
              <a:buChar char="q"/>
            </a:pPr>
            <a:r>
              <a:rPr lang="en-US" altLang="en-US" dirty="0"/>
              <a:t>Thread Pools</a:t>
            </a:r>
          </a:p>
          <a:p>
            <a:pPr lvl="1">
              <a:buFont typeface="Wingdings" panose="05000000000000000000" pitchFamily="2" charset="2"/>
              <a:buChar char="q"/>
            </a:pPr>
            <a:r>
              <a:rPr lang="en-US" altLang="en-US" dirty="0" err="1"/>
              <a:t>OpenMP</a:t>
            </a:r>
            <a:endParaRPr lang="en-US" altLang="en-US" dirty="0"/>
          </a:p>
          <a:p>
            <a:pPr lvl="1">
              <a:buFont typeface="Wingdings" panose="05000000000000000000" pitchFamily="2" charset="2"/>
              <a:buChar char="q"/>
            </a:pPr>
            <a:r>
              <a:rPr lang="en-US" altLang="en-US" dirty="0"/>
              <a:t>Grand Central Dispatch</a:t>
            </a:r>
          </a:p>
          <a:p>
            <a:pPr>
              <a:buFont typeface="Wingdings" panose="05000000000000000000" pitchFamily="2" charset="2"/>
              <a:buChar char="q"/>
            </a:pPr>
            <a:r>
              <a:rPr lang="en-US" altLang="en-US" dirty="0"/>
              <a:t>Other methods include Microsoft Threading Building Blocks (TBB),</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java.util.concurrent</a:t>
            </a:r>
            <a:r>
              <a:rPr lang="en-US" altLang="en-US" b="1" dirty="0">
                <a:latin typeface="Courier New" panose="02070309020205020404" pitchFamily="49" charset="0"/>
                <a:cs typeface="Courier New" panose="02070309020205020404" pitchFamily="49" charset="0"/>
              </a:rPr>
              <a:t> </a:t>
            </a:r>
            <a:r>
              <a:rPr lang="en-US" altLang="en-US" dirty="0"/>
              <a:t>package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0813"/>
            <a:ext cx="8229600" cy="576262"/>
          </a:xfrm>
        </p:spPr>
        <p:txBody>
          <a:bodyPr/>
          <a:lstStyle/>
          <a:p>
            <a:pPr eaLnBrk="1" hangingPunct="1"/>
            <a:r>
              <a:rPr lang="en-US" altLang="en-US" dirty="0"/>
              <a:t>Thread Pools – Why?</a:t>
            </a:r>
          </a:p>
        </p:txBody>
      </p:sp>
      <p:sp>
        <p:nvSpPr>
          <p:cNvPr id="31747" name="Rectangle 3"/>
          <p:cNvSpPr>
            <a:spLocks noGrp="1" noChangeArrowheads="1"/>
          </p:cNvSpPr>
          <p:nvPr>
            <p:ph type="body" idx="1"/>
          </p:nvPr>
        </p:nvSpPr>
        <p:spPr>
          <a:xfrm>
            <a:off x="869950" y="1081089"/>
            <a:ext cx="7816850" cy="3163366"/>
          </a:xfrm>
        </p:spPr>
        <p:txBody>
          <a:bodyPr/>
          <a:lstStyle/>
          <a:p>
            <a:pPr>
              <a:buFont typeface="Wingdings" panose="05000000000000000000" pitchFamily="2" charset="2"/>
              <a:buChar char="q"/>
            </a:pPr>
            <a:r>
              <a:rPr lang="en-US" altLang="en-US" dirty="0"/>
              <a:t>Earlier web server example:</a:t>
            </a:r>
          </a:p>
          <a:p>
            <a:pPr marL="0" indent="0">
              <a:buNone/>
            </a:pPr>
            <a:r>
              <a:rPr lang="en-US" altLang="en-US" dirty="0"/>
              <a:t> 		</a:t>
            </a:r>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r>
              <a:rPr lang="en-US" altLang="en-US" dirty="0"/>
              <a:t>Issues with This Solution:</a:t>
            </a:r>
          </a:p>
          <a:p>
            <a:pPr lvl="1">
              <a:buFont typeface="Wingdings" panose="05000000000000000000" pitchFamily="2" charset="2"/>
              <a:buChar char="q"/>
            </a:pPr>
            <a:r>
              <a:rPr lang="en-US" altLang="en-US" dirty="0"/>
              <a:t>Thread creation still takes time (albeit less than process creation)</a:t>
            </a:r>
          </a:p>
          <a:p>
            <a:pPr lvl="1">
              <a:buFont typeface="Wingdings" panose="05000000000000000000" pitchFamily="2" charset="2"/>
              <a:buChar char="q"/>
            </a:pPr>
            <a:r>
              <a:rPr lang="en-US" altLang="en-US" dirty="0"/>
              <a:t>Threads are discarded after they complete their tasks</a:t>
            </a:r>
          </a:p>
          <a:p>
            <a:pPr lvl="1">
              <a:buFont typeface="Wingdings" panose="05000000000000000000" pitchFamily="2" charset="2"/>
              <a:buChar char="q"/>
            </a:pPr>
            <a:r>
              <a:rPr lang="en-US" altLang="en-US" dirty="0"/>
              <a:t>‘Unlimited’ threads could exhaust CPU or memory.</a:t>
            </a:r>
          </a:p>
        </p:txBody>
      </p:sp>
      <p:pic>
        <p:nvPicPr>
          <p:cNvPr id="5" name="Picture 1" descr="4_0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1351" y="1990984"/>
            <a:ext cx="4701297" cy="18968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63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0813"/>
            <a:ext cx="8229600" cy="576262"/>
          </a:xfrm>
        </p:spPr>
        <p:txBody>
          <a:bodyPr/>
          <a:lstStyle/>
          <a:p>
            <a:pPr eaLnBrk="1" hangingPunct="1"/>
            <a:r>
              <a:rPr lang="en-US" altLang="en-US"/>
              <a:t>Thread Pools</a:t>
            </a:r>
          </a:p>
        </p:txBody>
      </p:sp>
      <p:sp>
        <p:nvSpPr>
          <p:cNvPr id="31747" name="Rectangle 3"/>
          <p:cNvSpPr>
            <a:spLocks noGrp="1" noChangeArrowheads="1"/>
          </p:cNvSpPr>
          <p:nvPr>
            <p:ph type="body" idx="1"/>
          </p:nvPr>
        </p:nvSpPr>
        <p:spPr>
          <a:xfrm>
            <a:off x="869949" y="1081088"/>
            <a:ext cx="7816851" cy="4478337"/>
          </a:xfrm>
        </p:spPr>
        <p:txBody>
          <a:bodyPr/>
          <a:lstStyle/>
          <a:p>
            <a:pPr>
              <a:buFont typeface="Wingdings" panose="05000000000000000000" pitchFamily="2" charset="2"/>
              <a:buChar char="q"/>
            </a:pPr>
            <a:r>
              <a:rPr lang="en-US" altLang="en-US" dirty="0"/>
              <a:t>Create a number of threads at process startup in a pool where they await work</a:t>
            </a:r>
          </a:p>
          <a:p>
            <a:pPr>
              <a:buFont typeface="Wingdings" panose="05000000000000000000" pitchFamily="2" charset="2"/>
              <a:buChar char="q"/>
            </a:pPr>
            <a:r>
              <a:rPr lang="en-US" altLang="en-US" dirty="0"/>
              <a:t>Advantages:</a:t>
            </a:r>
          </a:p>
          <a:p>
            <a:pPr lvl="1">
              <a:buFont typeface="Wingdings" panose="05000000000000000000" pitchFamily="2" charset="2"/>
              <a:buChar char="q"/>
            </a:pPr>
            <a:r>
              <a:rPr lang="en-US" altLang="en-US" dirty="0"/>
              <a:t>Usually slightly faster to service a request with an existing thread than create a new thread</a:t>
            </a:r>
          </a:p>
          <a:p>
            <a:pPr lvl="1">
              <a:buFont typeface="Wingdings" panose="05000000000000000000" pitchFamily="2" charset="2"/>
              <a:buChar char="q"/>
            </a:pPr>
            <a:r>
              <a:rPr lang="en-US" altLang="en-US" dirty="0"/>
              <a:t>Allows the number of threads in the application(s) to be bound to the size of the pool</a:t>
            </a:r>
          </a:p>
          <a:p>
            <a:pPr lvl="1">
              <a:buFont typeface="Wingdings" panose="05000000000000000000" pitchFamily="2" charset="2"/>
              <a:buChar char="q"/>
            </a:pPr>
            <a:r>
              <a:rPr lang="en-US" altLang="en-US" dirty="0"/>
              <a:t>Separating task to be performed from mechanics of creating task allows different strategies for running task</a:t>
            </a:r>
          </a:p>
          <a:p>
            <a:pPr lvl="2">
              <a:buFont typeface="Wingdings" panose="05000000000000000000" pitchFamily="2" charset="2"/>
              <a:buChar char="q"/>
            </a:pPr>
            <a:r>
              <a:rPr lang="en-US" altLang="en-US" dirty="0"/>
              <a:t>i.e. Tasks could be scheduled to run periodically or after a delay</a:t>
            </a:r>
          </a:p>
          <a:p>
            <a:pPr>
              <a:buFont typeface="Wingdings" panose="05000000000000000000" pitchFamily="2" charset="2"/>
              <a:buChar char="q"/>
            </a:pPr>
            <a:r>
              <a:rPr lang="en-US" altLang="en-US" dirty="0"/>
              <a:t>Thread pool size can be</a:t>
            </a:r>
          </a:p>
          <a:p>
            <a:pPr lvl="1">
              <a:buFont typeface="Wingdings" panose="05000000000000000000" pitchFamily="2" charset="2"/>
              <a:buChar char="q"/>
            </a:pPr>
            <a:r>
              <a:rPr lang="en-US" altLang="en-US" dirty="0"/>
              <a:t>Set heuristically based on system resources and expected concurrent client requests</a:t>
            </a:r>
          </a:p>
          <a:p>
            <a:pPr lvl="1">
              <a:buFont typeface="Wingdings" panose="05000000000000000000" pitchFamily="2" charset="2"/>
              <a:buChar char="q"/>
            </a:pPr>
            <a:r>
              <a:rPr lang="en-US" altLang="en-US" dirty="0"/>
              <a:t>Dynamically adjusted (e.g., Apple’s Grand Central Dispatch) 	</a:t>
            </a:r>
          </a:p>
        </p:txBody>
      </p:sp>
      <p:sp>
        <p:nvSpPr>
          <p:cNvPr id="2" name="Oval 1"/>
          <p:cNvSpPr/>
          <p:nvPr/>
        </p:nvSpPr>
        <p:spPr bwMode="auto">
          <a:xfrm>
            <a:off x="457200" y="6400800"/>
            <a:ext cx="412749" cy="19487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38113"/>
            <a:ext cx="8229600" cy="576262"/>
          </a:xfrm>
        </p:spPr>
        <p:txBody>
          <a:bodyPr/>
          <a:lstStyle/>
          <a:p>
            <a:pPr eaLnBrk="1" hangingPunct="1"/>
            <a:r>
              <a:rPr lang="en-US" altLang="en-US"/>
              <a:t>OpenMP</a:t>
            </a:r>
          </a:p>
        </p:txBody>
      </p:sp>
      <p:sp>
        <p:nvSpPr>
          <p:cNvPr id="32771" name="Rectangle 3"/>
          <p:cNvSpPr>
            <a:spLocks noGrp="1" noChangeArrowheads="1"/>
          </p:cNvSpPr>
          <p:nvPr>
            <p:ph type="body" idx="1"/>
          </p:nvPr>
        </p:nvSpPr>
        <p:spPr>
          <a:xfrm>
            <a:off x="806450" y="992188"/>
            <a:ext cx="3560763" cy="4478337"/>
          </a:xfrm>
        </p:spPr>
        <p:txBody>
          <a:bodyPr/>
          <a:lstStyle/>
          <a:p>
            <a:pPr>
              <a:buFont typeface="Wingdings" panose="05000000000000000000" pitchFamily="2" charset="2"/>
              <a:buChar char="q"/>
            </a:pPr>
            <a:r>
              <a:rPr lang="en-US" altLang="en-US" sz="1600" dirty="0"/>
              <a:t>Set of compiler directives and an API for C, C++, FORTRAN </a:t>
            </a:r>
          </a:p>
          <a:p>
            <a:pPr>
              <a:buFont typeface="Wingdings" panose="05000000000000000000" pitchFamily="2" charset="2"/>
              <a:buChar char="q"/>
            </a:pPr>
            <a:r>
              <a:rPr lang="en-US" altLang="en-US" sz="1600" dirty="0"/>
              <a:t>Provides support for parallel programming in shared-memory environments</a:t>
            </a:r>
          </a:p>
          <a:p>
            <a:pPr>
              <a:buFont typeface="Wingdings" panose="05000000000000000000" pitchFamily="2" charset="2"/>
              <a:buChar char="q"/>
            </a:pPr>
            <a:r>
              <a:rPr lang="en-US" altLang="en-US" sz="1600" dirty="0"/>
              <a:t>Identifies </a:t>
            </a:r>
            <a:r>
              <a:rPr lang="en-US" altLang="en-US" sz="1600" b="1" dirty="0">
                <a:solidFill>
                  <a:srgbClr val="3366FF"/>
                </a:solidFill>
              </a:rPr>
              <a:t>parallel regions </a:t>
            </a:r>
            <a:r>
              <a:rPr lang="en-US" altLang="en-US" sz="1600" dirty="0"/>
              <a:t>– blocks of code that can run in parallel</a:t>
            </a:r>
          </a:p>
          <a:p>
            <a:pPr>
              <a:buFont typeface="Wingdings" panose="05000000000000000000" pitchFamily="2" charset="2"/>
              <a:buChar char="q"/>
            </a:pPr>
            <a:r>
              <a:rPr lang="en-US" altLang="en-US" sz="1600" b="1" dirty="0">
                <a:latin typeface="Courier New" panose="02070309020205020404" pitchFamily="49" charset="0"/>
                <a:cs typeface="Courier New" panose="02070309020205020404" pitchFamily="49" charset="0"/>
              </a:rPr>
              <a:t>#pragma </a:t>
            </a:r>
            <a:r>
              <a:rPr lang="en-US" altLang="en-US" sz="1600" b="1" dirty="0" err="1">
                <a:latin typeface="Courier New" panose="02070309020205020404" pitchFamily="49" charset="0"/>
                <a:cs typeface="Courier New" panose="02070309020205020404" pitchFamily="49" charset="0"/>
              </a:rPr>
              <a:t>omp</a:t>
            </a:r>
            <a:r>
              <a:rPr lang="en-US" altLang="en-US" sz="1600" b="1" dirty="0">
                <a:latin typeface="Courier New" panose="02070309020205020404" pitchFamily="49" charset="0"/>
                <a:cs typeface="Courier New" panose="02070309020205020404" pitchFamily="49" charset="0"/>
              </a:rPr>
              <a:t> parallel </a:t>
            </a:r>
          </a:p>
          <a:p>
            <a:pPr>
              <a:buFont typeface="Wingdings" panose="05000000000000000000" pitchFamily="2" charset="2"/>
              <a:buChar char="q"/>
            </a:pPr>
            <a:r>
              <a:rPr lang="en-US" altLang="en-US" sz="1600" dirty="0"/>
              <a:t>Create as many threads as there are cores</a:t>
            </a:r>
          </a:p>
        </p:txBody>
      </p:sp>
      <p:pic>
        <p:nvPicPr>
          <p:cNvPr id="3277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1473200"/>
            <a:ext cx="44831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eft Brace 2"/>
          <p:cNvSpPr/>
          <p:nvPr/>
        </p:nvSpPr>
        <p:spPr bwMode="auto">
          <a:xfrm>
            <a:off x="4689695" y="3195873"/>
            <a:ext cx="190123" cy="1077363"/>
          </a:xfrm>
          <a:prstGeom prst="leftBrac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38113"/>
            <a:ext cx="8229600" cy="576262"/>
          </a:xfrm>
        </p:spPr>
        <p:txBody>
          <a:bodyPr/>
          <a:lstStyle/>
          <a:p>
            <a:pPr eaLnBrk="1" hangingPunct="1"/>
            <a:r>
              <a:rPr lang="en-US" altLang="en-US"/>
              <a:t>OpenMP</a:t>
            </a:r>
          </a:p>
        </p:txBody>
      </p:sp>
      <p:sp>
        <p:nvSpPr>
          <p:cNvPr id="32771" name="Rectangle 3"/>
          <p:cNvSpPr>
            <a:spLocks noGrp="1" noChangeArrowheads="1"/>
          </p:cNvSpPr>
          <p:nvPr>
            <p:ph type="body" idx="1"/>
          </p:nvPr>
        </p:nvSpPr>
        <p:spPr>
          <a:xfrm>
            <a:off x="2518593" y="2507088"/>
            <a:ext cx="3560763" cy="1382523"/>
          </a:xfrm>
        </p:spPr>
        <p:txBody>
          <a:bodyPr/>
          <a:lstStyle/>
          <a:p>
            <a:pPr>
              <a:buFont typeface="Monotype Sorts" pitchFamily="-84" charset="2"/>
              <a:buNone/>
            </a:pPr>
            <a:r>
              <a:rPr lang="da-DK" altLang="en-US" sz="1600" b="1" dirty="0">
                <a:latin typeface="Courier New" panose="02070309020205020404" pitchFamily="49" charset="0"/>
                <a:cs typeface="Courier New" panose="02070309020205020404" pitchFamily="49" charset="0"/>
              </a:rPr>
              <a:t>#pragma omp parallel for for(i=0;i&lt;N;i++) { </a:t>
            </a:r>
          </a:p>
          <a:p>
            <a:pPr>
              <a:buFont typeface="Monotype Sorts" pitchFamily="-84" charset="2"/>
              <a:buNone/>
            </a:pPr>
            <a:r>
              <a:rPr lang="da-DK" altLang="en-US" sz="1600" b="1" dirty="0">
                <a:latin typeface="Courier New" panose="02070309020205020404" pitchFamily="49" charset="0"/>
                <a:cs typeface="Courier New" panose="02070309020205020404" pitchFamily="49" charset="0"/>
              </a:rPr>
              <a:t>    c[i] = a[i] + b[i]; </a:t>
            </a:r>
          </a:p>
          <a:p>
            <a:pPr>
              <a:buFont typeface="Monotype Sorts" pitchFamily="-84" charset="2"/>
              <a:buNone/>
            </a:pPr>
            <a:r>
              <a:rPr lang="da-DK" altLang="en-US" sz="1600" b="1" dirty="0">
                <a:latin typeface="Courier New" panose="02070309020205020404" pitchFamily="49" charset="0"/>
                <a:cs typeface="Courier New" panose="02070309020205020404" pitchFamily="49" charset="0"/>
              </a:rPr>
              <a:t>} </a:t>
            </a:r>
          </a:p>
          <a:p>
            <a:endParaRPr lang="en-US" altLang="en-US" dirty="0"/>
          </a:p>
        </p:txBody>
      </p:sp>
      <p:sp>
        <p:nvSpPr>
          <p:cNvPr id="6" name="Rectangle 3"/>
          <p:cNvSpPr txBox="1">
            <a:spLocks noChangeArrowheads="1"/>
          </p:cNvSpPr>
          <p:nvPr/>
        </p:nvSpPr>
        <p:spPr bwMode="auto">
          <a:xfrm>
            <a:off x="683620" y="1251495"/>
            <a:ext cx="8003180" cy="171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Wingdings" panose="05000000000000000000" pitchFamily="2" charset="2"/>
              <a:buChar char="q"/>
            </a:pPr>
            <a:r>
              <a:rPr lang="en-US" altLang="en-US" sz="1600" kern="0" dirty="0" err="1"/>
              <a:t>OpenMP</a:t>
            </a:r>
            <a:r>
              <a:rPr lang="en-US" altLang="en-US" sz="1600" kern="0" dirty="0"/>
              <a:t> supports parallelizing loops.</a:t>
            </a:r>
          </a:p>
          <a:p>
            <a:pPr>
              <a:buFont typeface="Wingdings" panose="05000000000000000000" pitchFamily="2" charset="2"/>
              <a:buChar char="q"/>
            </a:pPr>
            <a:r>
              <a:rPr lang="en-US" altLang="en-US" sz="1600" kern="0" dirty="0"/>
              <a:t>To sum the contents of Arrays A and B into C we would use the following syntax:</a:t>
            </a:r>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endParaRPr lang="en-US" altLang="en-US" sz="1600" kern="0" dirty="0"/>
          </a:p>
          <a:p>
            <a:pPr>
              <a:buFont typeface="Wingdings" panose="05000000000000000000" pitchFamily="2" charset="2"/>
              <a:buChar char="q"/>
            </a:pPr>
            <a:r>
              <a:rPr lang="en-US" altLang="en-US" sz="1600" kern="0" dirty="0"/>
              <a:t>The work of summing the arrays is divided among the created threads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38113"/>
            <a:ext cx="8229600" cy="576262"/>
          </a:xfrm>
        </p:spPr>
        <p:txBody>
          <a:bodyPr/>
          <a:lstStyle/>
          <a:p>
            <a:pPr eaLnBrk="1" hangingPunct="1"/>
            <a:r>
              <a:rPr lang="en-US" altLang="en-US"/>
              <a:t>Grand Central Dispatch</a:t>
            </a:r>
          </a:p>
        </p:txBody>
      </p:sp>
      <p:sp>
        <p:nvSpPr>
          <p:cNvPr id="33795" name="Rectangle 3"/>
          <p:cNvSpPr>
            <a:spLocks noGrp="1" noChangeArrowheads="1"/>
          </p:cNvSpPr>
          <p:nvPr>
            <p:ph type="body" idx="1"/>
          </p:nvPr>
        </p:nvSpPr>
        <p:spPr>
          <a:xfrm>
            <a:off x="928688" y="1187450"/>
            <a:ext cx="7224712" cy="4478338"/>
          </a:xfrm>
        </p:spPr>
        <p:txBody>
          <a:bodyPr/>
          <a:lstStyle/>
          <a:p>
            <a:pPr>
              <a:buFont typeface="Wingdings" panose="05000000000000000000" pitchFamily="2" charset="2"/>
              <a:buChar char="q"/>
            </a:pPr>
            <a:r>
              <a:rPr lang="en-US" altLang="en-US" dirty="0"/>
              <a:t>Apple technology for Mac OS X and iOS operating systems</a:t>
            </a:r>
          </a:p>
          <a:p>
            <a:pPr>
              <a:buFont typeface="Wingdings" panose="05000000000000000000" pitchFamily="2" charset="2"/>
              <a:buChar char="q"/>
            </a:pPr>
            <a:r>
              <a:rPr lang="en-US" altLang="en-US" dirty="0"/>
              <a:t>Extensions to C, C++ languages, API, and run-time library</a:t>
            </a:r>
          </a:p>
          <a:p>
            <a:pPr>
              <a:buFont typeface="Wingdings" panose="05000000000000000000" pitchFamily="2" charset="2"/>
              <a:buChar char="q"/>
            </a:pPr>
            <a:r>
              <a:rPr lang="en-US" altLang="en-US" dirty="0"/>
              <a:t>Allows identification of parallel sections</a:t>
            </a:r>
          </a:p>
          <a:p>
            <a:pPr>
              <a:buFont typeface="Wingdings" panose="05000000000000000000" pitchFamily="2" charset="2"/>
              <a:buChar char="q"/>
            </a:pPr>
            <a:r>
              <a:rPr lang="en-US" altLang="en-US" dirty="0"/>
              <a:t>Manages most of the details of threading</a:t>
            </a:r>
          </a:p>
          <a:p>
            <a:pPr>
              <a:buFont typeface="Wingdings" panose="05000000000000000000" pitchFamily="2" charset="2"/>
              <a:buChar char="q"/>
            </a:pPr>
            <a:r>
              <a:rPr lang="en-US" altLang="en-US" dirty="0"/>
              <a:t>Block is in “^{ }” -   </a:t>
            </a:r>
            <a:r>
              <a:rPr lang="ro-RO" altLang="en-US" b="1" dirty="0">
                <a:latin typeface="Courier New" panose="02070309020205020404" pitchFamily="49" charset="0"/>
                <a:cs typeface="Courier New" panose="02070309020205020404" pitchFamily="49" charset="0"/>
              </a:rPr>
              <a:t>ˆ{ printf("I am a block"); } </a:t>
            </a:r>
            <a:endParaRPr lang="en-US" altLang="en-US" dirty="0"/>
          </a:p>
          <a:p>
            <a:pPr>
              <a:buFont typeface="Wingdings" panose="05000000000000000000" pitchFamily="2" charset="2"/>
              <a:buChar char="q"/>
            </a:pPr>
            <a:r>
              <a:rPr lang="en-US" altLang="en-US" dirty="0"/>
              <a:t>Blocks placed in dispatch queue</a:t>
            </a:r>
          </a:p>
          <a:p>
            <a:pPr lvl="1">
              <a:buFont typeface="Wingdings" panose="05000000000000000000" pitchFamily="2" charset="2"/>
              <a:buChar char="q"/>
            </a:pPr>
            <a:r>
              <a:rPr lang="en-US" altLang="en-US" dirty="0"/>
              <a:t>Assigned to available thread in thread pool when removed from queue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76213"/>
            <a:ext cx="8229600" cy="576262"/>
          </a:xfrm>
        </p:spPr>
        <p:txBody>
          <a:bodyPr/>
          <a:lstStyle/>
          <a:p>
            <a:pPr eaLnBrk="1" hangingPunct="1"/>
            <a:r>
              <a:rPr lang="en-US" altLang="en-US"/>
              <a:t>Grand Central Dispatch</a:t>
            </a:r>
          </a:p>
        </p:txBody>
      </p:sp>
      <p:sp>
        <p:nvSpPr>
          <p:cNvPr id="34819" name="Rectangle 3"/>
          <p:cNvSpPr>
            <a:spLocks noGrp="1" noChangeArrowheads="1"/>
          </p:cNvSpPr>
          <p:nvPr>
            <p:ph type="body" idx="1"/>
          </p:nvPr>
        </p:nvSpPr>
        <p:spPr>
          <a:xfrm>
            <a:off x="928688" y="1203325"/>
            <a:ext cx="7250112" cy="4478338"/>
          </a:xfrm>
        </p:spPr>
        <p:txBody>
          <a:bodyPr/>
          <a:lstStyle/>
          <a:p>
            <a:r>
              <a:rPr lang="en-US" altLang="en-US"/>
              <a:t>Two types of dispatch queues:</a:t>
            </a:r>
          </a:p>
          <a:p>
            <a:pPr lvl="1"/>
            <a:r>
              <a:rPr lang="en-US" altLang="en-US"/>
              <a:t>serial – blocks removed in FIFO order, queue is per process, called </a:t>
            </a:r>
            <a:r>
              <a:rPr lang="en-US" altLang="en-US" b="1">
                <a:solidFill>
                  <a:srgbClr val="3366FF"/>
                </a:solidFill>
              </a:rPr>
              <a:t>main queue</a:t>
            </a:r>
          </a:p>
          <a:p>
            <a:pPr lvl="2"/>
            <a:r>
              <a:rPr lang="en-US" altLang="en-US"/>
              <a:t>Programmers can create additional serial queues within program</a:t>
            </a:r>
          </a:p>
          <a:p>
            <a:pPr lvl="1"/>
            <a:r>
              <a:rPr lang="en-US" altLang="en-US"/>
              <a:t>concurrent – removed in FIFO order but several may be removed at a time</a:t>
            </a:r>
          </a:p>
          <a:p>
            <a:pPr lvl="2"/>
            <a:r>
              <a:rPr lang="en-US" altLang="en-US"/>
              <a:t>Three system wide queues with priorities low, default, high</a:t>
            </a:r>
          </a:p>
          <a:p>
            <a:pPr lvl="2"/>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76213"/>
            <a:ext cx="8229600" cy="576262"/>
          </a:xfrm>
        </p:spPr>
        <p:txBody>
          <a:bodyPr/>
          <a:lstStyle/>
          <a:p>
            <a:r>
              <a:rPr lang="en-US" altLang="en-US"/>
              <a:t>Motivation</a:t>
            </a:r>
          </a:p>
        </p:txBody>
      </p:sp>
      <p:sp>
        <p:nvSpPr>
          <p:cNvPr id="6147" name="Content Placeholder 2"/>
          <p:cNvSpPr>
            <a:spLocks noGrp="1"/>
          </p:cNvSpPr>
          <p:nvPr>
            <p:ph idx="1"/>
          </p:nvPr>
        </p:nvSpPr>
        <p:spPr>
          <a:xfrm>
            <a:off x="806449" y="1233488"/>
            <a:ext cx="8023652" cy="4530725"/>
          </a:xfrm>
        </p:spPr>
        <p:txBody>
          <a:bodyPr/>
          <a:lstStyle/>
          <a:p>
            <a:pPr>
              <a:buFont typeface="Wingdings" panose="05000000000000000000" pitchFamily="2" charset="2"/>
              <a:buChar char="q"/>
            </a:pPr>
            <a:r>
              <a:rPr lang="en-US" altLang="en-US" dirty="0"/>
              <a:t>Thread: Basic unit of CPU utilization. Comprises</a:t>
            </a:r>
          </a:p>
          <a:p>
            <a:pPr lvl="2">
              <a:buFont typeface="Wingdings" panose="05000000000000000000" pitchFamily="2" charset="2"/>
              <a:buChar char="q"/>
            </a:pPr>
            <a:r>
              <a:rPr lang="en-US" altLang="en-US" dirty="0"/>
              <a:t>Thread ID </a:t>
            </a:r>
          </a:p>
          <a:p>
            <a:pPr lvl="2">
              <a:buFont typeface="Wingdings" panose="05000000000000000000" pitchFamily="2" charset="2"/>
              <a:buChar char="q"/>
            </a:pPr>
            <a:r>
              <a:rPr lang="en-US" altLang="en-US" dirty="0"/>
              <a:t>Program Counter</a:t>
            </a:r>
          </a:p>
          <a:p>
            <a:pPr lvl="2">
              <a:buFont typeface="Wingdings" panose="05000000000000000000" pitchFamily="2" charset="2"/>
              <a:buChar char="q"/>
            </a:pPr>
            <a:r>
              <a:rPr lang="en-US" altLang="en-US" dirty="0"/>
              <a:t>Register Set</a:t>
            </a:r>
          </a:p>
          <a:p>
            <a:pPr lvl="2">
              <a:buFont typeface="Wingdings" panose="05000000000000000000" pitchFamily="2" charset="2"/>
              <a:buChar char="q"/>
            </a:pPr>
            <a:r>
              <a:rPr lang="en-US" altLang="en-US" dirty="0"/>
              <a:t>Stack</a:t>
            </a:r>
          </a:p>
          <a:p>
            <a:pPr>
              <a:buFont typeface="Wingdings" panose="05000000000000000000" pitchFamily="2" charset="2"/>
              <a:buChar char="q"/>
            </a:pPr>
            <a:r>
              <a:rPr lang="en-US" altLang="en-US" dirty="0"/>
              <a:t>Threads of a process share </a:t>
            </a:r>
          </a:p>
          <a:p>
            <a:pPr lvl="1">
              <a:buFont typeface="Wingdings" panose="05000000000000000000" pitchFamily="2" charset="2"/>
              <a:buChar char="q"/>
            </a:pPr>
            <a:r>
              <a:rPr lang="en-US" altLang="en-US" dirty="0"/>
              <a:t>Code section</a:t>
            </a:r>
          </a:p>
          <a:p>
            <a:pPr lvl="1">
              <a:buFont typeface="Wingdings" panose="05000000000000000000" pitchFamily="2" charset="2"/>
              <a:buChar char="q"/>
            </a:pPr>
            <a:r>
              <a:rPr lang="en-US" altLang="en-US" dirty="0"/>
              <a:t>Data section</a:t>
            </a:r>
          </a:p>
          <a:p>
            <a:pPr lvl="1">
              <a:buFont typeface="Wingdings" panose="05000000000000000000" pitchFamily="2" charset="2"/>
              <a:buChar char="q"/>
            </a:pPr>
            <a:r>
              <a:rPr lang="en-US" altLang="en-US" dirty="0"/>
              <a:t>Other OS resources (e.g., open files and signals)</a:t>
            </a:r>
          </a:p>
          <a:p>
            <a:pPr>
              <a:buFont typeface="Wingdings" panose="05000000000000000000" pitchFamily="2" charset="2"/>
              <a:buChar char="q"/>
            </a:pPr>
            <a:r>
              <a:rPr lang="en-US" altLang="en-US" dirty="0"/>
              <a:t>Most modern applications are multithreaded. Threads run within application.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0813"/>
            <a:ext cx="8229600" cy="576262"/>
          </a:xfrm>
        </p:spPr>
        <p:txBody>
          <a:bodyPr/>
          <a:lstStyle/>
          <a:p>
            <a:pPr eaLnBrk="1" hangingPunct="1"/>
            <a:r>
              <a:rPr lang="en-US" altLang="en-US"/>
              <a:t>Threading Issues</a:t>
            </a:r>
          </a:p>
        </p:txBody>
      </p:sp>
      <p:sp>
        <p:nvSpPr>
          <p:cNvPr id="35843" name="Rectangle 3"/>
          <p:cNvSpPr>
            <a:spLocks noGrp="1" noChangeArrowheads="1"/>
          </p:cNvSpPr>
          <p:nvPr>
            <p:ph type="body" idx="1"/>
          </p:nvPr>
        </p:nvSpPr>
        <p:spPr>
          <a:xfrm>
            <a:off x="928688" y="1143000"/>
            <a:ext cx="7351712" cy="4483100"/>
          </a:xfrm>
        </p:spPr>
        <p:txBody>
          <a:bodyPr/>
          <a:lstStyle/>
          <a:p>
            <a:pPr>
              <a:buFont typeface="Wingdings" panose="05000000000000000000" pitchFamily="2" charset="2"/>
              <a:buChar char="q"/>
            </a:pPr>
            <a:r>
              <a:rPr lang="en-US" altLang="en-US" dirty="0"/>
              <a:t>Semantics of </a:t>
            </a:r>
            <a:r>
              <a:rPr lang="en-US" altLang="en-US" b="1" dirty="0"/>
              <a:t>fork()</a:t>
            </a:r>
            <a:r>
              <a:rPr lang="en-US" altLang="en-US" dirty="0"/>
              <a:t> and </a:t>
            </a:r>
            <a:r>
              <a:rPr lang="en-US" altLang="en-US" b="1" dirty="0"/>
              <a:t>exec()</a:t>
            </a:r>
            <a:r>
              <a:rPr lang="en-US" altLang="en-US" dirty="0"/>
              <a:t> system calls in multithreaded program</a:t>
            </a:r>
          </a:p>
          <a:p>
            <a:pPr lvl="1">
              <a:buFont typeface="Wingdings" panose="05000000000000000000" pitchFamily="2" charset="2"/>
              <a:buChar char="q"/>
            </a:pPr>
            <a:r>
              <a:rPr lang="en-US" altLang="en-US" dirty="0"/>
              <a:t>Should </a:t>
            </a:r>
            <a:r>
              <a:rPr lang="en-US" altLang="en-US" b="1" dirty="0">
                <a:cs typeface="ＭＳ Ｐゴシック" charset="-128"/>
              </a:rPr>
              <a:t>fork() </a:t>
            </a:r>
            <a:r>
              <a:rPr lang="en-US" altLang="en-US" dirty="0"/>
              <a:t>duplicate all threads or is new process single-threaded? </a:t>
            </a:r>
          </a:p>
          <a:p>
            <a:pPr lvl="2">
              <a:buFont typeface="Wingdings" panose="05000000000000000000" pitchFamily="2" charset="2"/>
              <a:buChar char="q"/>
            </a:pPr>
            <a:r>
              <a:rPr lang="en-US" altLang="en-US" dirty="0"/>
              <a:t>what if one thread is deducting money from your checking account?</a:t>
            </a:r>
          </a:p>
          <a:p>
            <a:pPr lvl="1">
              <a:buFont typeface="Wingdings" panose="05000000000000000000" pitchFamily="2" charset="2"/>
              <a:buChar char="q"/>
            </a:pPr>
            <a:r>
              <a:rPr lang="en-US" altLang="en-US" dirty="0"/>
              <a:t>Some UNIX systems (e.g., Solaris) have two versions </a:t>
            </a:r>
            <a:r>
              <a:rPr lang="en-US" altLang="en-US" b="1" dirty="0">
                <a:cs typeface="ＭＳ Ｐゴシック" charset="-128"/>
              </a:rPr>
              <a:t>fork()</a:t>
            </a:r>
            <a:r>
              <a:rPr lang="en-US" altLang="en-US" dirty="0"/>
              <a:t> and </a:t>
            </a:r>
            <a:r>
              <a:rPr lang="en-US" altLang="en-US" b="1" dirty="0" err="1">
                <a:cs typeface="ＭＳ Ｐゴシック" charset="-128"/>
              </a:rPr>
              <a:t>forkall</a:t>
            </a:r>
            <a:r>
              <a:rPr lang="en-US" altLang="en-US" b="1" dirty="0">
                <a:cs typeface="ＭＳ Ｐゴシック" charset="-128"/>
              </a:rPr>
              <a:t>()</a:t>
            </a:r>
          </a:p>
          <a:p>
            <a:pPr lvl="1">
              <a:buFont typeface="Wingdings" panose="05000000000000000000" pitchFamily="2" charset="2"/>
              <a:buChar char="q"/>
            </a:pPr>
            <a:r>
              <a:rPr lang="en-US" altLang="en-US" dirty="0"/>
              <a:t>Use </a:t>
            </a:r>
            <a:r>
              <a:rPr lang="en-US" altLang="en-US" b="1" dirty="0"/>
              <a:t>fork() </a:t>
            </a:r>
            <a:r>
              <a:rPr lang="en-US" altLang="en-US" dirty="0"/>
              <a:t>when</a:t>
            </a:r>
            <a:r>
              <a:rPr lang="en-US" altLang="en-US" b="1" dirty="0"/>
              <a:t> exec() </a:t>
            </a:r>
            <a:r>
              <a:rPr lang="en-US" altLang="en-US" dirty="0"/>
              <a:t>will be called immediately after </a:t>
            </a:r>
            <a:r>
              <a:rPr lang="en-US" altLang="en-US" b="1" dirty="0"/>
              <a:t>fork</a:t>
            </a:r>
            <a:r>
              <a:rPr lang="en-US" altLang="en-US" dirty="0"/>
              <a:t>ing</a:t>
            </a:r>
            <a:r>
              <a:rPr lang="en-US" altLang="en-US" b="1" dirty="0"/>
              <a:t> </a:t>
            </a:r>
            <a:r>
              <a:rPr lang="en-US" altLang="en-US" dirty="0"/>
              <a:t>since </a:t>
            </a:r>
            <a:r>
              <a:rPr lang="en-US" altLang="en-US" b="1" dirty="0"/>
              <a:t>exec() </a:t>
            </a:r>
            <a:r>
              <a:rPr lang="en-US" altLang="en-US" dirty="0"/>
              <a:t>will replace the process</a:t>
            </a:r>
          </a:p>
          <a:p>
            <a:pPr lvl="1">
              <a:buFont typeface="Wingdings" panose="05000000000000000000" pitchFamily="2" charset="2"/>
              <a:buChar char="q"/>
            </a:pPr>
            <a:r>
              <a:rPr lang="en-US" altLang="en-US" dirty="0"/>
              <a:t>Use</a:t>
            </a:r>
            <a:r>
              <a:rPr lang="en-US" altLang="en-US" b="1" dirty="0">
                <a:cs typeface="ＭＳ Ｐゴシック" charset="-128"/>
              </a:rPr>
              <a:t> </a:t>
            </a:r>
            <a:r>
              <a:rPr lang="en-US" altLang="en-US" b="1" dirty="0" err="1">
                <a:cs typeface="ＭＳ Ｐゴシック" charset="-128"/>
              </a:rPr>
              <a:t>forkall</a:t>
            </a:r>
            <a:r>
              <a:rPr lang="en-US" altLang="en-US" b="1" dirty="0">
                <a:cs typeface="ＭＳ Ｐゴシック" charset="-128"/>
              </a:rPr>
              <a:t>() </a:t>
            </a:r>
            <a:r>
              <a:rPr lang="en-US" altLang="en-US" dirty="0"/>
              <a:t>when the new process does not ca</a:t>
            </a:r>
            <a:r>
              <a:rPr lang="en-US" altLang="en-US" b="1" dirty="0">
                <a:cs typeface="ＭＳ Ｐゴシック" charset="-128"/>
              </a:rPr>
              <a:t>ll exec() </a:t>
            </a:r>
            <a:r>
              <a:rPr lang="en-US" altLang="en-US" dirty="0"/>
              <a:t>so</a:t>
            </a:r>
            <a:r>
              <a:rPr lang="en-US" altLang="en-US" b="1" dirty="0">
                <a:cs typeface="ＭＳ Ｐゴシック" charset="-128"/>
              </a:rPr>
              <a:t> </a:t>
            </a:r>
            <a:r>
              <a:rPr lang="en-US" altLang="en-US" dirty="0"/>
              <a:t>the new process should duplicate all threads.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0813"/>
            <a:ext cx="8229600" cy="576262"/>
          </a:xfrm>
        </p:spPr>
        <p:txBody>
          <a:bodyPr/>
          <a:lstStyle/>
          <a:p>
            <a:pPr eaLnBrk="1" hangingPunct="1"/>
            <a:r>
              <a:rPr lang="en-US" altLang="en-US"/>
              <a:t>Threading Issues</a:t>
            </a:r>
          </a:p>
        </p:txBody>
      </p:sp>
      <p:sp>
        <p:nvSpPr>
          <p:cNvPr id="35843" name="Rectangle 3"/>
          <p:cNvSpPr>
            <a:spLocks noGrp="1" noChangeArrowheads="1"/>
          </p:cNvSpPr>
          <p:nvPr>
            <p:ph type="body" idx="1"/>
          </p:nvPr>
        </p:nvSpPr>
        <p:spPr>
          <a:xfrm>
            <a:off x="928688" y="1143000"/>
            <a:ext cx="7351712" cy="4483100"/>
          </a:xfrm>
        </p:spPr>
        <p:txBody>
          <a:bodyPr/>
          <a:lstStyle/>
          <a:p>
            <a:r>
              <a:rPr lang="en-US" altLang="en-US" dirty="0"/>
              <a:t>Signal: notification of an event occurring</a:t>
            </a:r>
          </a:p>
          <a:p>
            <a:pPr lvl="1"/>
            <a:r>
              <a:rPr lang="en-US" altLang="en-US" dirty="0"/>
              <a:t>Synchronous and asynchronous</a:t>
            </a:r>
            <a:endParaRPr lang="en-US" altLang="en-US" sz="800" dirty="0"/>
          </a:p>
          <a:p>
            <a:r>
              <a:rPr lang="en-US" altLang="en-US" dirty="0"/>
              <a:t>Thread cancellation of target thread</a:t>
            </a:r>
          </a:p>
          <a:p>
            <a:pPr lvl="1"/>
            <a:r>
              <a:rPr lang="en-US" altLang="en-US" dirty="0"/>
              <a:t>Asynchronous or deferred</a:t>
            </a:r>
            <a:endParaRPr lang="en-US" altLang="en-US" sz="800" dirty="0"/>
          </a:p>
          <a:p>
            <a:r>
              <a:rPr lang="en-US" altLang="en-US" dirty="0"/>
              <a:t>Thread-local storage</a:t>
            </a:r>
          </a:p>
          <a:p>
            <a:r>
              <a:rPr lang="en-US" altLang="en-US" dirty="0"/>
              <a:t>Scheduler Activations</a:t>
            </a:r>
          </a:p>
          <a:p>
            <a:endParaRPr lang="en-US" altLang="en-US" sz="800" dirty="0"/>
          </a:p>
          <a:p>
            <a:pPr lvl="1">
              <a:buFont typeface="Monotype Sorts" pitchFamily="-84" charset="2"/>
              <a:buNone/>
            </a:pPr>
            <a:endParaRPr lang="en-US" altLang="en-US" sz="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17600" y="176213"/>
            <a:ext cx="7569200" cy="576262"/>
          </a:xfrm>
        </p:spPr>
        <p:txBody>
          <a:bodyPr/>
          <a:lstStyle/>
          <a:p>
            <a:pPr eaLnBrk="1" hangingPunct="1"/>
            <a:r>
              <a:rPr lang="en-US" altLang="en-US" dirty="0"/>
              <a:t>Threading Issues: fork()/exec()</a:t>
            </a:r>
          </a:p>
        </p:txBody>
      </p:sp>
      <p:sp>
        <p:nvSpPr>
          <p:cNvPr id="36867" name="Rectangle 3"/>
          <p:cNvSpPr>
            <a:spLocks noGrp="1" noChangeArrowheads="1"/>
          </p:cNvSpPr>
          <p:nvPr>
            <p:ph type="body" idx="1"/>
          </p:nvPr>
        </p:nvSpPr>
        <p:spPr>
          <a:xfrm>
            <a:off x="806450" y="1233488"/>
            <a:ext cx="6597650" cy="4530725"/>
          </a:xfrm>
        </p:spPr>
        <p:txBody>
          <a:bodyPr/>
          <a:lstStyle/>
          <a:p>
            <a:r>
              <a:rPr lang="en-US" altLang="en-US" dirty="0"/>
              <a:t>Does </a:t>
            </a:r>
            <a:r>
              <a:rPr lang="en-US" altLang="en-US" b="1" dirty="0">
                <a:latin typeface="Courier New" panose="02070309020205020404" pitchFamily="49" charset="0"/>
                <a:cs typeface="Courier New" panose="02070309020205020404" pitchFamily="49" charset="0"/>
              </a:rPr>
              <a:t>fork()</a:t>
            </a:r>
            <a:r>
              <a:rPr lang="en-US" altLang="en-US" dirty="0"/>
              <a:t>duplicate only the calling thread or all threads?</a:t>
            </a:r>
          </a:p>
          <a:p>
            <a:pPr lvl="1"/>
            <a:r>
              <a:rPr lang="en-US" altLang="en-US" dirty="0"/>
              <a:t>what if one thread is deducting money from your checking account? Do you want that duplicated?</a:t>
            </a:r>
          </a:p>
          <a:p>
            <a:pPr lvl="1"/>
            <a:endParaRPr lang="en-US" altLang="en-US" dirty="0"/>
          </a:p>
          <a:p>
            <a:pPr lvl="1"/>
            <a:r>
              <a:rPr lang="en-US" altLang="en-US" dirty="0"/>
              <a:t>Some </a:t>
            </a:r>
            <a:r>
              <a:rPr lang="en-US" altLang="en-US" dirty="0" err="1"/>
              <a:t>UNIXes</a:t>
            </a:r>
            <a:r>
              <a:rPr lang="en-US" altLang="en-US" dirty="0"/>
              <a:t> have two versions of fork (Solaris’ </a:t>
            </a:r>
            <a:r>
              <a:rPr lang="en-US" altLang="en-US" dirty="0" err="1"/>
              <a:t>forkall</a:t>
            </a:r>
            <a:r>
              <a:rPr lang="en-US" altLang="en-US" dirty="0"/>
              <a:t>())</a:t>
            </a:r>
          </a:p>
          <a:p>
            <a:r>
              <a:rPr lang="en-US" altLang="en-US" b="1" dirty="0">
                <a:latin typeface="Courier New" panose="02070309020205020404" pitchFamily="49" charset="0"/>
                <a:cs typeface="Courier New" panose="02070309020205020404" pitchFamily="49" charset="0"/>
              </a:rPr>
              <a:t>exec() </a:t>
            </a:r>
            <a:r>
              <a:rPr lang="en-US" altLang="en-US" dirty="0"/>
              <a:t>usually works as normal – replace the running process including all threads</a:t>
            </a:r>
          </a:p>
          <a:p>
            <a:pPr lvl="1"/>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68400" y="188913"/>
            <a:ext cx="7518400" cy="576262"/>
          </a:xfrm>
        </p:spPr>
        <p:txBody>
          <a:bodyPr/>
          <a:lstStyle/>
          <a:p>
            <a:pPr eaLnBrk="1" hangingPunct="1"/>
            <a:r>
              <a:rPr lang="en-US" altLang="en-US"/>
              <a:t>Signal Handling</a:t>
            </a:r>
          </a:p>
        </p:txBody>
      </p:sp>
      <p:sp>
        <p:nvSpPr>
          <p:cNvPr id="37891" name="Rectangle 3"/>
          <p:cNvSpPr>
            <a:spLocks noGrp="1" noChangeArrowheads="1"/>
          </p:cNvSpPr>
          <p:nvPr>
            <p:ph type="body" idx="1"/>
          </p:nvPr>
        </p:nvSpPr>
        <p:spPr>
          <a:xfrm>
            <a:off x="827088" y="1146175"/>
            <a:ext cx="6704012" cy="5156200"/>
          </a:xfrm>
        </p:spPr>
        <p:txBody>
          <a:bodyPr/>
          <a:lstStyle/>
          <a:p>
            <a:pPr>
              <a:buFont typeface="Wingdings" panose="05000000000000000000" pitchFamily="2" charset="2"/>
              <a:buChar char="q"/>
              <a:defRPr/>
            </a:pPr>
            <a:r>
              <a:rPr lang="en-US" b="1" dirty="0">
                <a:solidFill>
                  <a:srgbClr val="3366FF"/>
                </a:solidFill>
                <a:ea typeface="ＭＳ Ｐゴシック" charset="0"/>
                <a:cs typeface="ＭＳ Ｐゴシック" charset="0"/>
              </a:rPr>
              <a:t>Signals </a:t>
            </a:r>
            <a:r>
              <a:rPr lang="en-US" dirty="0">
                <a:ea typeface="ＭＳ Ｐゴシック" charset="0"/>
                <a:cs typeface="ＭＳ Ｐゴシック" charset="0"/>
              </a:rPr>
              <a:t>are used in UNIX systems to notify a process that a particular event has occurred.</a:t>
            </a:r>
          </a:p>
          <a:p>
            <a:pPr>
              <a:buFont typeface="Wingdings" panose="05000000000000000000" pitchFamily="2" charset="2"/>
              <a:buChar char="q"/>
              <a:defRPr/>
            </a:pPr>
            <a:r>
              <a:rPr lang="en-US" dirty="0">
                <a:ea typeface="ＭＳ Ｐゴシック" charset="0"/>
                <a:cs typeface="ＭＳ Ｐゴシック" charset="0"/>
              </a:rPr>
              <a:t>A </a:t>
            </a:r>
            <a:r>
              <a:rPr lang="en-US" b="1" dirty="0">
                <a:solidFill>
                  <a:srgbClr val="3366FF"/>
                </a:solidFill>
                <a:ea typeface="ＭＳ Ｐゴシック" charset="0"/>
                <a:cs typeface="ＭＳ Ｐゴシック" charset="0"/>
              </a:rPr>
              <a:t>signal handler</a:t>
            </a:r>
            <a:r>
              <a:rPr lang="en-US" dirty="0">
                <a:solidFill>
                  <a:srgbClr val="3366FF"/>
                </a:solidFill>
                <a:ea typeface="ＭＳ Ｐゴシック" charset="0"/>
                <a:cs typeface="ＭＳ Ｐゴシック" charset="0"/>
              </a:rPr>
              <a:t> </a:t>
            </a:r>
            <a:r>
              <a:rPr lang="en-US" dirty="0">
                <a:ea typeface="ＭＳ Ｐゴシック" charset="0"/>
                <a:cs typeface="ＭＳ Ｐゴシック" charset="0"/>
              </a:rPr>
              <a:t>is used to process signals</a:t>
            </a:r>
          </a:p>
          <a:p>
            <a:pPr marL="798989" lvl="1" indent="-342265">
              <a:buFont typeface="Wingdings" panose="05000000000000000000" pitchFamily="2" charset="2"/>
              <a:buChar char="q"/>
              <a:defRPr/>
            </a:pPr>
            <a:r>
              <a:rPr lang="en-US" dirty="0">
                <a:ea typeface="ＭＳ Ｐゴシック" charset="0"/>
              </a:rPr>
              <a:t>A Signal is </a:t>
            </a:r>
          </a:p>
          <a:p>
            <a:pPr marL="1141889" lvl="2" indent="-342265">
              <a:buFont typeface="Wingdings" panose="05000000000000000000" pitchFamily="2" charset="2"/>
              <a:buChar char="q"/>
              <a:defRPr/>
            </a:pPr>
            <a:r>
              <a:rPr lang="en-US" dirty="0">
                <a:ea typeface="ＭＳ Ｐゴシック" charset="0"/>
              </a:rPr>
              <a:t>generated by particular event</a:t>
            </a:r>
          </a:p>
          <a:p>
            <a:pPr marL="1141889" lvl="2" indent="-342265">
              <a:buFont typeface="Wingdings" panose="05000000000000000000" pitchFamily="2" charset="2"/>
              <a:buChar char="q"/>
              <a:defRPr/>
            </a:pPr>
            <a:r>
              <a:rPr lang="en-US" dirty="0">
                <a:ea typeface="ＭＳ Ｐゴシック" charset="0"/>
              </a:rPr>
              <a:t>delivered to a process</a:t>
            </a:r>
          </a:p>
          <a:p>
            <a:pPr marL="1141889" lvl="2" indent="-342265">
              <a:buFont typeface="Wingdings" panose="05000000000000000000" pitchFamily="2" charset="2"/>
              <a:buChar char="q"/>
              <a:defRPr/>
            </a:pPr>
            <a:r>
              <a:rPr lang="en-US" dirty="0">
                <a:ea typeface="ＭＳ Ｐゴシック" charset="0"/>
              </a:rPr>
              <a:t>handled by one of two signal handlers:</a:t>
            </a:r>
          </a:p>
          <a:p>
            <a:pPr marL="1485266" lvl="3" indent="-342265">
              <a:buFont typeface="Wingdings" panose="05000000000000000000" pitchFamily="2" charset="2"/>
              <a:buChar char="q"/>
              <a:defRPr/>
            </a:pPr>
            <a:r>
              <a:rPr lang="en-US" dirty="0">
                <a:ea typeface="ＭＳ Ｐゴシック" charset="0"/>
              </a:rPr>
              <a:t>default</a:t>
            </a:r>
          </a:p>
          <a:p>
            <a:pPr marL="1485266" lvl="3" indent="-342265">
              <a:buFont typeface="Wingdings" panose="05000000000000000000" pitchFamily="2" charset="2"/>
              <a:buChar char="q"/>
              <a:defRPr/>
            </a:pPr>
            <a:r>
              <a:rPr lang="en-US" dirty="0">
                <a:ea typeface="ＭＳ Ｐゴシック" charset="0"/>
              </a:rPr>
              <a:t>user-defined</a:t>
            </a:r>
          </a:p>
          <a:p>
            <a:pPr>
              <a:buFont typeface="Wingdings" panose="05000000000000000000" pitchFamily="2" charset="2"/>
              <a:buChar char="q"/>
              <a:defRPr/>
            </a:pPr>
            <a:r>
              <a:rPr lang="en-US" dirty="0">
                <a:ea typeface="ＭＳ Ｐゴシック" charset="0"/>
                <a:cs typeface="ＭＳ Ｐゴシック" charset="0"/>
              </a:rPr>
              <a:t>Every signal has </a:t>
            </a:r>
            <a:r>
              <a:rPr lang="en-US" b="1" dirty="0">
                <a:solidFill>
                  <a:srgbClr val="3366FF"/>
                </a:solidFill>
                <a:ea typeface="ＭＳ Ｐゴシック" charset="0"/>
                <a:cs typeface="ＭＳ Ｐゴシック" charset="0"/>
              </a:rPr>
              <a:t>default handler </a:t>
            </a:r>
            <a:r>
              <a:rPr lang="en-US" dirty="0">
                <a:ea typeface="ＭＳ Ｐゴシック" charset="0"/>
                <a:cs typeface="ＭＳ Ｐゴシック" charset="0"/>
              </a:rPr>
              <a:t>that kernel runs when handling signal</a:t>
            </a:r>
          </a:p>
          <a:p>
            <a:pPr marL="780098" lvl="1" indent="-380048">
              <a:buFont typeface="Wingdings" panose="05000000000000000000" pitchFamily="2" charset="2"/>
              <a:buChar char="q"/>
              <a:defRPr/>
            </a:pPr>
            <a:r>
              <a:rPr lang="en-US" b="1" dirty="0">
                <a:solidFill>
                  <a:srgbClr val="3366FF"/>
                </a:solidFill>
                <a:ea typeface="ＭＳ Ｐゴシック" charset="0"/>
                <a:cs typeface="ＭＳ Ｐゴシック" charset="0"/>
              </a:rPr>
              <a:t>User-defined signal handler </a:t>
            </a:r>
            <a:r>
              <a:rPr lang="en-US" dirty="0">
                <a:ea typeface="ＭＳ Ｐゴシック" charset="0"/>
                <a:cs typeface="ＭＳ Ｐゴシック" charset="0"/>
              </a:rPr>
              <a:t>can override default</a:t>
            </a:r>
          </a:p>
          <a:p>
            <a:pPr marL="780098" lvl="1" indent="-380048">
              <a:buFont typeface="Wingdings" panose="05000000000000000000" pitchFamily="2" charset="2"/>
              <a:buChar char="q"/>
              <a:defRPr/>
            </a:pPr>
            <a:r>
              <a:rPr lang="en-US" dirty="0">
                <a:ea typeface="ＭＳ Ｐゴシック" charset="0"/>
                <a:cs typeface="ＭＳ Ｐゴシック" charset="0"/>
              </a:rPr>
              <a:t>For single-threaded process, signal delivered to process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68400" y="188913"/>
            <a:ext cx="7518400" cy="576262"/>
          </a:xfrm>
        </p:spPr>
        <p:txBody>
          <a:bodyPr/>
          <a:lstStyle/>
          <a:p>
            <a:pPr eaLnBrk="1" hangingPunct="1"/>
            <a:r>
              <a:rPr lang="en-US" altLang="en-US"/>
              <a:t>Signal Handling (Cont.)</a:t>
            </a:r>
          </a:p>
        </p:txBody>
      </p:sp>
      <p:sp>
        <p:nvSpPr>
          <p:cNvPr id="37891" name="Rectangle 3"/>
          <p:cNvSpPr>
            <a:spLocks noGrp="1" noChangeArrowheads="1"/>
          </p:cNvSpPr>
          <p:nvPr>
            <p:ph type="body" idx="1"/>
          </p:nvPr>
        </p:nvSpPr>
        <p:spPr>
          <a:xfrm>
            <a:off x="704258" y="1282652"/>
            <a:ext cx="7388864" cy="5156200"/>
          </a:xfrm>
        </p:spPr>
        <p:txBody>
          <a:bodyPr/>
          <a:lstStyle/>
          <a:p>
            <a:pPr>
              <a:buFont typeface="Wingdings" panose="05000000000000000000" pitchFamily="2" charset="2"/>
              <a:buChar char="q"/>
              <a:defRPr/>
            </a:pPr>
            <a:r>
              <a:rPr lang="en-US" dirty="0">
                <a:ea typeface="ＭＳ Ｐゴシック" charset="0"/>
                <a:cs typeface="ＭＳ Ｐゴシック" charset="0"/>
              </a:rPr>
              <a:t>Where should a signal be delivered for multi-threaded process? </a:t>
            </a:r>
          </a:p>
          <a:p>
            <a:pPr marL="780098" lvl="1" indent="-380048">
              <a:buFont typeface="Wingdings" panose="05000000000000000000" pitchFamily="2" charset="2"/>
              <a:buChar char="q"/>
              <a:defRPr/>
            </a:pPr>
            <a:r>
              <a:rPr lang="en-US" dirty="0">
                <a:ea typeface="ＭＳ Ｐゴシック" charset="0"/>
              </a:rPr>
              <a:t>Deliver the signal to the thread to which the signal applies</a:t>
            </a:r>
          </a:p>
          <a:p>
            <a:pPr marL="798989" lvl="1" indent="-342265">
              <a:buFont typeface="Wingdings" panose="05000000000000000000" pitchFamily="2" charset="2"/>
              <a:buChar char="q"/>
              <a:defRPr/>
            </a:pPr>
            <a:r>
              <a:rPr lang="en-US" dirty="0">
                <a:ea typeface="ＭＳ Ｐゴシック" charset="0"/>
              </a:rPr>
              <a:t>Deliver the signal to every thread in the process</a:t>
            </a:r>
          </a:p>
          <a:p>
            <a:pPr marL="798989" lvl="1" indent="-342265">
              <a:buFont typeface="Wingdings" panose="05000000000000000000" pitchFamily="2" charset="2"/>
              <a:buChar char="q"/>
              <a:defRPr/>
            </a:pPr>
            <a:r>
              <a:rPr lang="en-US" dirty="0">
                <a:ea typeface="ＭＳ Ｐゴシック" charset="0"/>
              </a:rPr>
              <a:t>Deliver the signal to certain threads in the process</a:t>
            </a:r>
          </a:p>
          <a:p>
            <a:pPr marL="798989" lvl="1" indent="-342265">
              <a:buFont typeface="Wingdings" panose="05000000000000000000" pitchFamily="2" charset="2"/>
              <a:buChar char="q"/>
              <a:defRPr/>
            </a:pPr>
            <a:r>
              <a:rPr lang="en-US" dirty="0">
                <a:ea typeface="ＭＳ Ｐゴシック" charset="0"/>
              </a:rPr>
              <a:t>Assign a specific thread to receive all signals for the process</a:t>
            </a:r>
          </a:p>
          <a:p>
            <a:pPr marL="398939" indent="-342265">
              <a:buFont typeface="Wingdings" panose="05000000000000000000" pitchFamily="2" charset="2"/>
              <a:buChar char="q"/>
              <a:defRPr/>
            </a:pPr>
            <a:r>
              <a:rPr lang="en-US" dirty="0">
                <a:ea typeface="ＭＳ Ｐゴシック" charset="0"/>
              </a:rPr>
              <a:t>Synchronous signals need to be delivered to the thread causing the signal (e.g., divide by 0 error)</a:t>
            </a:r>
          </a:p>
          <a:p>
            <a:pPr marL="398939" indent="-342265">
              <a:buFont typeface="Wingdings" panose="05000000000000000000" pitchFamily="2" charset="2"/>
              <a:buChar char="q"/>
              <a:defRPr/>
            </a:pPr>
            <a:r>
              <a:rPr lang="en-US" dirty="0">
                <a:ea typeface="ＭＳ Ｐゴシック" charset="0"/>
              </a:rPr>
              <a:t>Some Asynchronous signals should go to all threads (e.g., &lt;control&gt; &lt;C&gt;)</a:t>
            </a:r>
          </a:p>
          <a:p>
            <a:pPr marL="398939" indent="-342265">
              <a:buFont typeface="Wingdings" panose="05000000000000000000" pitchFamily="2" charset="2"/>
              <a:buChar char="q"/>
              <a:defRPr/>
            </a:pPr>
            <a:r>
              <a:rPr lang="en-US" dirty="0">
                <a:ea typeface="ＭＳ Ｐゴシック" charset="0"/>
              </a:rPr>
              <a:t>OSs vary in their support </a:t>
            </a:r>
          </a:p>
          <a:p>
            <a:pPr marL="798989" lvl="1" indent="-342265">
              <a:buFont typeface="Wingdings" panose="05000000000000000000" pitchFamily="2" charset="2"/>
              <a:buChar char="q"/>
              <a:defRPr/>
            </a:pPr>
            <a:r>
              <a:rPr lang="en-US" dirty="0">
                <a:ea typeface="ＭＳ Ｐゴシック" charset="0"/>
              </a:rPr>
              <a:t>to specify threads as destination (Windows APC), </a:t>
            </a:r>
          </a:p>
          <a:p>
            <a:pPr marL="798989" lvl="1" indent="-342265">
              <a:buFont typeface="Wingdings" panose="05000000000000000000" pitchFamily="2" charset="2"/>
              <a:buChar char="q"/>
              <a:defRPr/>
            </a:pPr>
            <a:r>
              <a:rPr lang="en-US" dirty="0">
                <a:ea typeface="ＭＳ Ｐゴシック" charset="0"/>
              </a:rPr>
              <a:t>the ability of threads to selectively block signals (some multithread UNIX systems)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1088" y="188913"/>
            <a:ext cx="7605712" cy="576262"/>
          </a:xfrm>
        </p:spPr>
        <p:txBody>
          <a:bodyPr/>
          <a:lstStyle/>
          <a:p>
            <a:pPr eaLnBrk="1" hangingPunct="1"/>
            <a:r>
              <a:rPr lang="en-US" altLang="en-US"/>
              <a:t>Thread Cancellation</a:t>
            </a:r>
          </a:p>
        </p:txBody>
      </p:sp>
      <p:sp>
        <p:nvSpPr>
          <p:cNvPr id="39939" name="Rectangle 3"/>
          <p:cNvSpPr>
            <a:spLocks noGrp="1" noChangeArrowheads="1"/>
          </p:cNvSpPr>
          <p:nvPr>
            <p:ph type="body" idx="1"/>
          </p:nvPr>
        </p:nvSpPr>
        <p:spPr>
          <a:xfrm>
            <a:off x="887413" y="1146175"/>
            <a:ext cx="7799387" cy="4430713"/>
          </a:xfrm>
        </p:spPr>
        <p:txBody>
          <a:bodyPr/>
          <a:lstStyle/>
          <a:p>
            <a:pPr>
              <a:buFont typeface="Wingdings" panose="05000000000000000000" pitchFamily="2" charset="2"/>
              <a:buChar char="q"/>
            </a:pPr>
            <a:r>
              <a:rPr lang="en-US" altLang="en-US" dirty="0"/>
              <a:t>Terminating a thread before it has finished</a:t>
            </a:r>
          </a:p>
          <a:p>
            <a:pPr lvl="1">
              <a:buFont typeface="Wingdings" panose="05000000000000000000" pitchFamily="2" charset="2"/>
              <a:buChar char="q"/>
            </a:pPr>
            <a:r>
              <a:rPr lang="en-US" altLang="en-US" dirty="0"/>
              <a:t>Multiple threads searching a database. When the data item is found by one thread, the others can be cancelled. </a:t>
            </a:r>
          </a:p>
          <a:p>
            <a:pPr lvl="1">
              <a:buFont typeface="Wingdings" panose="05000000000000000000" pitchFamily="2" charset="2"/>
              <a:buChar char="q"/>
            </a:pPr>
            <a:r>
              <a:rPr lang="en-US" altLang="en-US" dirty="0"/>
              <a:t>Pressing the X button on a browser window will cause multiple threads loading content (each image is loaded by a separate thread) to be cancelled.</a:t>
            </a:r>
          </a:p>
          <a:p>
            <a:pPr>
              <a:buFont typeface="Wingdings" panose="05000000000000000000" pitchFamily="2" charset="2"/>
              <a:buChar char="q"/>
            </a:pPr>
            <a:r>
              <a:rPr lang="en-US" altLang="en-US" dirty="0"/>
              <a:t>Thread to be canceled is </a:t>
            </a:r>
            <a:r>
              <a:rPr lang="en-US" altLang="en-US" b="1" dirty="0">
                <a:solidFill>
                  <a:srgbClr val="3366FF"/>
                </a:solidFill>
              </a:rPr>
              <a:t>target thread</a:t>
            </a:r>
            <a:endParaRPr lang="en-US" altLang="en-US" dirty="0"/>
          </a:p>
          <a:p>
            <a:pPr>
              <a:buFont typeface="Wingdings" panose="05000000000000000000" pitchFamily="2" charset="2"/>
              <a:buChar char="q"/>
            </a:pPr>
            <a:r>
              <a:rPr lang="en-US" altLang="en-US" dirty="0"/>
              <a:t>Two general approaches:</a:t>
            </a:r>
          </a:p>
          <a:p>
            <a:pPr lvl="1">
              <a:buFont typeface="Wingdings" panose="05000000000000000000" pitchFamily="2" charset="2"/>
              <a:buChar char="q"/>
            </a:pPr>
            <a:r>
              <a:rPr lang="en-US" altLang="en-US" b="1" dirty="0"/>
              <a:t>Asynchronous cancellation</a:t>
            </a:r>
            <a:r>
              <a:rPr lang="en-US" altLang="en-US" dirty="0"/>
              <a:t> terminates the target thread </a:t>
            </a:r>
            <a:r>
              <a:rPr lang="en-US" altLang="en-US" dirty="0">
                <a:solidFill>
                  <a:srgbClr val="FF0000"/>
                </a:solidFill>
              </a:rPr>
              <a:t>usually </a:t>
            </a:r>
            <a:r>
              <a:rPr lang="en-US" altLang="en-US" dirty="0"/>
              <a:t>immediately </a:t>
            </a:r>
            <a:r>
              <a:rPr lang="en-US" altLang="en-US" dirty="0">
                <a:solidFill>
                  <a:srgbClr val="FF0000"/>
                </a:solidFill>
              </a:rPr>
              <a:t>but not guaranteed to be so</a:t>
            </a:r>
            <a:endParaRPr lang="en-US" altLang="en-US" dirty="0"/>
          </a:p>
          <a:p>
            <a:pPr lvl="2">
              <a:buFont typeface="Wingdings" panose="05000000000000000000" pitchFamily="2" charset="2"/>
              <a:buChar char="q"/>
            </a:pPr>
            <a:r>
              <a:rPr lang="en-US" altLang="en-US" dirty="0"/>
              <a:t>Problems occur when resources have been allocated to the target thread or it is updating data shared by other threads</a:t>
            </a:r>
          </a:p>
          <a:p>
            <a:pPr lvl="2">
              <a:buFont typeface="Wingdings" panose="05000000000000000000" pitchFamily="2" charset="2"/>
              <a:buChar char="q"/>
            </a:pPr>
            <a:r>
              <a:rPr lang="en-US" altLang="en-US" dirty="0"/>
              <a:t>OSs may only reclaim system resources but not all resources</a:t>
            </a:r>
          </a:p>
          <a:p>
            <a:pPr lvl="1">
              <a:buFont typeface="Wingdings" panose="05000000000000000000" pitchFamily="2" charset="2"/>
              <a:buChar char="q"/>
            </a:pPr>
            <a:r>
              <a:rPr lang="en-US" altLang="en-US" b="1" dirty="0"/>
              <a:t>Deferred cancellation</a:t>
            </a:r>
            <a:r>
              <a:rPr lang="en-US" altLang="en-US" dirty="0"/>
              <a:t> allows the target thread to periodically check if it should be cancelled</a:t>
            </a:r>
          </a:p>
          <a:p>
            <a:pPr>
              <a:buFont typeface="Monotype Sorts" pitchFamily="-84" charset="2"/>
              <a:buNone/>
            </a:pPr>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Effect transition="in" filter="wipe(down)">
                                      <p:cBhvr>
                                        <p:cTn id="21" dur="580">
                                          <p:stCondLst>
                                            <p:cond delay="0"/>
                                          </p:stCondLst>
                                        </p:cTn>
                                        <p:tgtEl>
                                          <p:spTgt spid="39939">
                                            <p:txEl>
                                              <p:pRg st="3" end="3"/>
                                            </p:txEl>
                                          </p:spTgt>
                                        </p:tgtEl>
                                      </p:cBhvr>
                                    </p:animEffect>
                                    <p:anim calcmode="lin" valueType="num">
                                      <p:cBhvr>
                                        <p:cTn id="22" dur="1822" tmFilter="0,0; 0.14,0.36; 0.43,0.73; 0.71,0.91; 1.0,1.0">
                                          <p:stCondLst>
                                            <p:cond delay="0"/>
                                          </p:stCondLst>
                                        </p:cTn>
                                        <p:tgtEl>
                                          <p:spTgt spid="39939">
                                            <p:txEl>
                                              <p:pRg st="3" end="3"/>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9939">
                                            <p:txEl>
                                              <p:pRg st="3" end="3"/>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9939">
                                            <p:txEl>
                                              <p:pRg st="3" end="3"/>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9939">
                                            <p:txEl>
                                              <p:pRg st="3" end="3"/>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9939">
                                            <p:txEl>
                                              <p:pRg st="3" end="3"/>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9939">
                                            <p:txEl>
                                              <p:pRg st="3" end="3"/>
                                            </p:txEl>
                                          </p:spTgt>
                                        </p:tgtEl>
                                      </p:cBhvr>
                                      <p:to x="100000" y="60000"/>
                                    </p:animScale>
                                    <p:animScale>
                                      <p:cBhvr>
                                        <p:cTn id="28" dur="166" decel="50000">
                                          <p:stCondLst>
                                            <p:cond delay="676"/>
                                          </p:stCondLst>
                                        </p:cTn>
                                        <p:tgtEl>
                                          <p:spTgt spid="39939">
                                            <p:txEl>
                                              <p:pRg st="3" end="3"/>
                                            </p:txEl>
                                          </p:spTgt>
                                        </p:tgtEl>
                                      </p:cBhvr>
                                      <p:to x="100000" y="100000"/>
                                    </p:animScale>
                                    <p:animScale>
                                      <p:cBhvr>
                                        <p:cTn id="29" dur="26">
                                          <p:stCondLst>
                                            <p:cond delay="1312"/>
                                          </p:stCondLst>
                                        </p:cTn>
                                        <p:tgtEl>
                                          <p:spTgt spid="39939">
                                            <p:txEl>
                                              <p:pRg st="3" end="3"/>
                                            </p:txEl>
                                          </p:spTgt>
                                        </p:tgtEl>
                                      </p:cBhvr>
                                      <p:to x="100000" y="80000"/>
                                    </p:animScale>
                                    <p:animScale>
                                      <p:cBhvr>
                                        <p:cTn id="30" dur="166" decel="50000">
                                          <p:stCondLst>
                                            <p:cond delay="1338"/>
                                          </p:stCondLst>
                                        </p:cTn>
                                        <p:tgtEl>
                                          <p:spTgt spid="39939">
                                            <p:txEl>
                                              <p:pRg st="3" end="3"/>
                                            </p:txEl>
                                          </p:spTgt>
                                        </p:tgtEl>
                                      </p:cBhvr>
                                      <p:to x="100000" y="100000"/>
                                    </p:animScale>
                                    <p:animScale>
                                      <p:cBhvr>
                                        <p:cTn id="31" dur="26">
                                          <p:stCondLst>
                                            <p:cond delay="1642"/>
                                          </p:stCondLst>
                                        </p:cTn>
                                        <p:tgtEl>
                                          <p:spTgt spid="39939">
                                            <p:txEl>
                                              <p:pRg st="3" end="3"/>
                                            </p:txEl>
                                          </p:spTgt>
                                        </p:tgtEl>
                                      </p:cBhvr>
                                      <p:to x="100000" y="90000"/>
                                    </p:animScale>
                                    <p:animScale>
                                      <p:cBhvr>
                                        <p:cTn id="32" dur="166" decel="50000">
                                          <p:stCondLst>
                                            <p:cond delay="1668"/>
                                          </p:stCondLst>
                                        </p:cTn>
                                        <p:tgtEl>
                                          <p:spTgt spid="39939">
                                            <p:txEl>
                                              <p:pRg st="3" end="3"/>
                                            </p:txEl>
                                          </p:spTgt>
                                        </p:tgtEl>
                                      </p:cBhvr>
                                      <p:to x="100000" y="100000"/>
                                    </p:animScale>
                                    <p:animScale>
                                      <p:cBhvr>
                                        <p:cTn id="33" dur="26">
                                          <p:stCondLst>
                                            <p:cond delay="1808"/>
                                          </p:stCondLst>
                                        </p:cTn>
                                        <p:tgtEl>
                                          <p:spTgt spid="39939">
                                            <p:txEl>
                                              <p:pRg st="3" end="3"/>
                                            </p:txEl>
                                          </p:spTgt>
                                        </p:tgtEl>
                                      </p:cBhvr>
                                      <p:to x="100000" y="95000"/>
                                    </p:animScale>
                                    <p:animScale>
                                      <p:cBhvr>
                                        <p:cTn id="34" dur="166" decel="50000">
                                          <p:stCondLst>
                                            <p:cond delay="1834"/>
                                          </p:stCondLst>
                                        </p:cTn>
                                        <p:tgtEl>
                                          <p:spTgt spid="39939">
                                            <p:txEl>
                                              <p:pRg st="3" end="3"/>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39939">
                                            <p:txEl>
                                              <p:pRg st="4" end="4"/>
                                            </p:txEl>
                                          </p:spTgt>
                                        </p:tgtEl>
                                        <p:attrNameLst>
                                          <p:attrName>style.visibility</p:attrName>
                                        </p:attrNameLst>
                                      </p:cBhvr>
                                      <p:to>
                                        <p:strVal val="visible"/>
                                      </p:to>
                                    </p:set>
                                    <p:animEffect transition="in" filter="wipe(down)">
                                      <p:cBhvr>
                                        <p:cTn id="39" dur="580">
                                          <p:stCondLst>
                                            <p:cond delay="0"/>
                                          </p:stCondLst>
                                        </p:cTn>
                                        <p:tgtEl>
                                          <p:spTgt spid="39939">
                                            <p:txEl>
                                              <p:pRg st="4" end="4"/>
                                            </p:txEl>
                                          </p:spTgt>
                                        </p:tgtEl>
                                      </p:cBhvr>
                                    </p:animEffect>
                                    <p:anim calcmode="lin" valueType="num">
                                      <p:cBhvr>
                                        <p:cTn id="40" dur="1822" tmFilter="0,0; 0.14,0.36; 0.43,0.73; 0.71,0.91; 1.0,1.0">
                                          <p:stCondLst>
                                            <p:cond delay="0"/>
                                          </p:stCondLst>
                                        </p:cTn>
                                        <p:tgtEl>
                                          <p:spTgt spid="39939">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939">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939">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939">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939">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9939">
                                            <p:txEl>
                                              <p:pRg st="4" end="4"/>
                                            </p:txEl>
                                          </p:spTgt>
                                        </p:tgtEl>
                                      </p:cBhvr>
                                      <p:to x="100000" y="60000"/>
                                    </p:animScale>
                                    <p:animScale>
                                      <p:cBhvr>
                                        <p:cTn id="46" dur="166" decel="50000">
                                          <p:stCondLst>
                                            <p:cond delay="676"/>
                                          </p:stCondLst>
                                        </p:cTn>
                                        <p:tgtEl>
                                          <p:spTgt spid="39939">
                                            <p:txEl>
                                              <p:pRg st="4" end="4"/>
                                            </p:txEl>
                                          </p:spTgt>
                                        </p:tgtEl>
                                      </p:cBhvr>
                                      <p:to x="100000" y="100000"/>
                                    </p:animScale>
                                    <p:animScale>
                                      <p:cBhvr>
                                        <p:cTn id="47" dur="26">
                                          <p:stCondLst>
                                            <p:cond delay="1312"/>
                                          </p:stCondLst>
                                        </p:cTn>
                                        <p:tgtEl>
                                          <p:spTgt spid="39939">
                                            <p:txEl>
                                              <p:pRg st="4" end="4"/>
                                            </p:txEl>
                                          </p:spTgt>
                                        </p:tgtEl>
                                      </p:cBhvr>
                                      <p:to x="100000" y="80000"/>
                                    </p:animScale>
                                    <p:animScale>
                                      <p:cBhvr>
                                        <p:cTn id="48" dur="166" decel="50000">
                                          <p:stCondLst>
                                            <p:cond delay="1338"/>
                                          </p:stCondLst>
                                        </p:cTn>
                                        <p:tgtEl>
                                          <p:spTgt spid="39939">
                                            <p:txEl>
                                              <p:pRg st="4" end="4"/>
                                            </p:txEl>
                                          </p:spTgt>
                                        </p:tgtEl>
                                      </p:cBhvr>
                                      <p:to x="100000" y="100000"/>
                                    </p:animScale>
                                    <p:animScale>
                                      <p:cBhvr>
                                        <p:cTn id="49" dur="26">
                                          <p:stCondLst>
                                            <p:cond delay="1642"/>
                                          </p:stCondLst>
                                        </p:cTn>
                                        <p:tgtEl>
                                          <p:spTgt spid="39939">
                                            <p:txEl>
                                              <p:pRg st="4" end="4"/>
                                            </p:txEl>
                                          </p:spTgt>
                                        </p:tgtEl>
                                      </p:cBhvr>
                                      <p:to x="100000" y="90000"/>
                                    </p:animScale>
                                    <p:animScale>
                                      <p:cBhvr>
                                        <p:cTn id="50" dur="166" decel="50000">
                                          <p:stCondLst>
                                            <p:cond delay="1668"/>
                                          </p:stCondLst>
                                        </p:cTn>
                                        <p:tgtEl>
                                          <p:spTgt spid="39939">
                                            <p:txEl>
                                              <p:pRg st="4" end="4"/>
                                            </p:txEl>
                                          </p:spTgt>
                                        </p:tgtEl>
                                      </p:cBhvr>
                                      <p:to x="100000" y="100000"/>
                                    </p:animScale>
                                    <p:animScale>
                                      <p:cBhvr>
                                        <p:cTn id="51" dur="26">
                                          <p:stCondLst>
                                            <p:cond delay="1808"/>
                                          </p:stCondLst>
                                        </p:cTn>
                                        <p:tgtEl>
                                          <p:spTgt spid="39939">
                                            <p:txEl>
                                              <p:pRg st="4" end="4"/>
                                            </p:txEl>
                                          </p:spTgt>
                                        </p:tgtEl>
                                      </p:cBhvr>
                                      <p:to x="100000" y="95000"/>
                                    </p:animScale>
                                    <p:animScale>
                                      <p:cBhvr>
                                        <p:cTn id="52" dur="166" decel="50000">
                                          <p:stCondLst>
                                            <p:cond delay="1834"/>
                                          </p:stCondLst>
                                        </p:cTn>
                                        <p:tgtEl>
                                          <p:spTgt spid="39939">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9939">
                                            <p:txEl>
                                              <p:pRg st="5" end="5"/>
                                            </p:txEl>
                                          </p:spTgt>
                                        </p:tgtEl>
                                        <p:attrNameLst>
                                          <p:attrName>style.visibility</p:attrName>
                                        </p:attrNameLst>
                                      </p:cBhvr>
                                      <p:to>
                                        <p:strVal val="visible"/>
                                      </p:to>
                                    </p:set>
                                    <p:animEffect transition="in" filter="randombar(horizontal)">
                                      <p:cBhvr>
                                        <p:cTn id="57" dur="500"/>
                                        <p:tgtEl>
                                          <p:spTgt spid="39939">
                                            <p:txEl>
                                              <p:pRg st="5" end="5"/>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39939">
                                            <p:txEl>
                                              <p:pRg st="6" end="6"/>
                                            </p:txEl>
                                          </p:spTgt>
                                        </p:tgtEl>
                                        <p:attrNameLst>
                                          <p:attrName>style.visibility</p:attrName>
                                        </p:attrNameLst>
                                      </p:cBhvr>
                                      <p:to>
                                        <p:strVal val="visible"/>
                                      </p:to>
                                    </p:set>
                                    <p:animEffect transition="in" filter="randombar(horizontal)">
                                      <p:cBhvr>
                                        <p:cTn id="60" dur="500"/>
                                        <p:tgtEl>
                                          <p:spTgt spid="39939">
                                            <p:txEl>
                                              <p:pRg st="6" end="6"/>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39939">
                                            <p:txEl>
                                              <p:pRg st="7" end="7"/>
                                            </p:txEl>
                                          </p:spTgt>
                                        </p:tgtEl>
                                        <p:attrNameLst>
                                          <p:attrName>style.visibility</p:attrName>
                                        </p:attrNameLst>
                                      </p:cBhvr>
                                      <p:to>
                                        <p:strVal val="visible"/>
                                      </p:to>
                                    </p:set>
                                    <p:animEffect transition="in" filter="randombar(horizontal)">
                                      <p:cBhvr>
                                        <p:cTn id="63" dur="500"/>
                                        <p:tgtEl>
                                          <p:spTgt spid="39939">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39939">
                                            <p:txEl>
                                              <p:pRg st="8" end="8"/>
                                            </p:txEl>
                                          </p:spTgt>
                                        </p:tgtEl>
                                        <p:attrNameLst>
                                          <p:attrName>style.visibility</p:attrName>
                                        </p:attrNameLst>
                                      </p:cBhvr>
                                      <p:to>
                                        <p:strVal val="visible"/>
                                      </p:to>
                                    </p:set>
                                    <p:animEffect transition="in" filter="randombar(horizontal)">
                                      <p:cBhvr>
                                        <p:cTn id="68"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81088" y="176213"/>
            <a:ext cx="7605712" cy="576262"/>
          </a:xfrm>
        </p:spPr>
        <p:txBody>
          <a:bodyPr/>
          <a:lstStyle/>
          <a:p>
            <a:pPr eaLnBrk="1" hangingPunct="1"/>
            <a:r>
              <a:rPr lang="en-US" altLang="en-US"/>
              <a:t>Thread Cancellation (Cont.)</a:t>
            </a:r>
          </a:p>
        </p:txBody>
      </p:sp>
      <p:sp>
        <p:nvSpPr>
          <p:cNvPr id="37891" name="Rectangle 3"/>
          <p:cNvSpPr>
            <a:spLocks noGrp="1" noChangeArrowheads="1"/>
          </p:cNvSpPr>
          <p:nvPr>
            <p:ph type="body" idx="1"/>
          </p:nvPr>
        </p:nvSpPr>
        <p:spPr>
          <a:xfrm>
            <a:off x="919163" y="1057275"/>
            <a:ext cx="7208837" cy="4962525"/>
          </a:xfrm>
        </p:spPr>
        <p:txBody>
          <a:bodyPr/>
          <a:lstStyle/>
          <a:p>
            <a:pPr>
              <a:buFont typeface="Wingdings" panose="05000000000000000000" pitchFamily="2" charset="2"/>
              <a:buChar char="q"/>
              <a:defRPr/>
            </a:pPr>
            <a:r>
              <a:rPr lang="en-US" altLang="en-US" dirty="0" err="1"/>
              <a:t>Pthreads</a:t>
            </a:r>
            <a:r>
              <a:rPr lang="en-US" altLang="en-US" dirty="0"/>
              <a:t> Implementation: Invoking thread cancellation requests cancellation, but actual cancellation depends on thread state</a:t>
            </a:r>
          </a:p>
          <a:p>
            <a:pPr>
              <a:buFont typeface="Wingdings" panose="05000000000000000000" pitchFamily="2" charset="2"/>
              <a:buChar char="q"/>
              <a:defRPr/>
            </a:pPr>
            <a:endParaRPr lang="en-US" altLang="en-US" dirty="0"/>
          </a:p>
          <a:p>
            <a:pPr>
              <a:buFont typeface="Wingdings" panose="05000000000000000000" pitchFamily="2" charset="2"/>
              <a:buChar char="q"/>
              <a:defRPr/>
            </a:pPr>
            <a:endParaRPr lang="en-US" altLang="en-US" dirty="0"/>
          </a:p>
          <a:p>
            <a:pPr>
              <a:buFont typeface="Wingdings" panose="05000000000000000000" pitchFamily="2" charset="2"/>
              <a:buChar char="q"/>
              <a:defRPr/>
            </a:pPr>
            <a:endParaRPr lang="en-US" altLang="en-US" dirty="0"/>
          </a:p>
          <a:p>
            <a:pPr>
              <a:buFont typeface="Wingdings" panose="05000000000000000000" pitchFamily="2" charset="2"/>
              <a:buChar char="q"/>
              <a:defRPr/>
            </a:pPr>
            <a:endParaRPr lang="en-US" altLang="en-US" dirty="0"/>
          </a:p>
          <a:p>
            <a:pPr>
              <a:buFont typeface="Wingdings" panose="05000000000000000000" pitchFamily="2" charset="2"/>
              <a:buChar char="q"/>
              <a:defRPr/>
            </a:pPr>
            <a:r>
              <a:rPr lang="en-US" altLang="en-US" dirty="0"/>
              <a:t>If thread has cancellation disabled, cancellation remains pending until thread enables it</a:t>
            </a:r>
          </a:p>
          <a:p>
            <a:pPr>
              <a:buFont typeface="Wingdings" panose="05000000000000000000" pitchFamily="2" charset="2"/>
              <a:buChar char="q"/>
              <a:defRPr/>
            </a:pPr>
            <a:r>
              <a:rPr lang="en-US" altLang="en-US" dirty="0"/>
              <a:t>Default type is deferred</a:t>
            </a:r>
          </a:p>
          <a:p>
            <a:pPr lvl="1">
              <a:buFont typeface="Wingdings" panose="05000000000000000000" pitchFamily="2" charset="2"/>
              <a:buChar char="q"/>
              <a:defRPr/>
            </a:pPr>
            <a:r>
              <a:rPr lang="en-US" altLang="en-US" dirty="0"/>
              <a:t>Cancellation only occurs when thread reaches </a:t>
            </a:r>
            <a:r>
              <a:rPr lang="en-US" altLang="en-US" b="1" dirty="0">
                <a:solidFill>
                  <a:srgbClr val="3366FF"/>
                </a:solidFill>
              </a:rPr>
              <a:t>cancellation point</a:t>
            </a:r>
          </a:p>
          <a:p>
            <a:pPr lvl="2">
              <a:buFont typeface="Wingdings" panose="05000000000000000000" pitchFamily="2" charset="2"/>
              <a:buChar char="q"/>
              <a:defRPr/>
            </a:pPr>
            <a:r>
              <a:rPr lang="en-US" altLang="en-US" dirty="0"/>
              <a:t>I.e. </a:t>
            </a:r>
            <a:r>
              <a:rPr lang="en-US" altLang="en-US" b="1" dirty="0" err="1">
                <a:latin typeface="Courier New" pitchFamily="49" charset="0"/>
                <a:cs typeface="Courier New" pitchFamily="49" charset="0"/>
              </a:rPr>
              <a:t>pthread_testcancel</a:t>
            </a:r>
            <a:r>
              <a:rPr lang="en-US" altLang="en-US" b="1" dirty="0">
                <a:latin typeface="Courier New" pitchFamily="49" charset="0"/>
                <a:cs typeface="Courier New" pitchFamily="49" charset="0"/>
              </a:rPr>
              <a:t>()</a:t>
            </a:r>
          </a:p>
          <a:p>
            <a:pPr lvl="2">
              <a:buFont typeface="Wingdings" panose="05000000000000000000" pitchFamily="2" charset="2"/>
              <a:buChar char="q"/>
              <a:defRPr/>
            </a:pPr>
            <a:r>
              <a:rPr lang="en-US" altLang="en-US" dirty="0"/>
              <a:t>Then </a:t>
            </a:r>
            <a:r>
              <a:rPr lang="en-US" altLang="en-US" b="1" dirty="0">
                <a:solidFill>
                  <a:srgbClr val="3366FF"/>
                </a:solidFill>
              </a:rPr>
              <a:t>cleanup handler </a:t>
            </a:r>
            <a:r>
              <a:rPr lang="en-US" altLang="en-US" dirty="0"/>
              <a:t>is invoked</a:t>
            </a:r>
          </a:p>
          <a:p>
            <a:pPr>
              <a:buFont typeface="Wingdings" panose="05000000000000000000" pitchFamily="2" charset="2"/>
              <a:buChar char="q"/>
              <a:defRPr/>
            </a:pPr>
            <a:r>
              <a:rPr lang="en-US" altLang="en-US" dirty="0"/>
              <a:t>On Linux systems, thread cancellation is handled through signals</a:t>
            </a:r>
          </a:p>
        </p:txBody>
      </p:sp>
      <p:pic>
        <p:nvPicPr>
          <p:cNvPr id="4096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1825625"/>
            <a:ext cx="50546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76213"/>
            <a:ext cx="8229600" cy="576262"/>
          </a:xfrm>
        </p:spPr>
        <p:txBody>
          <a:bodyPr/>
          <a:lstStyle/>
          <a:p>
            <a:pPr eaLnBrk="1" hangingPunct="1"/>
            <a:r>
              <a:rPr lang="en-US" altLang="en-US"/>
              <a:t>Thread-Local Storage</a:t>
            </a:r>
          </a:p>
        </p:txBody>
      </p:sp>
      <p:sp>
        <p:nvSpPr>
          <p:cNvPr id="41987" name="Rectangle 3"/>
          <p:cNvSpPr>
            <a:spLocks noGrp="1" noChangeArrowheads="1"/>
          </p:cNvSpPr>
          <p:nvPr>
            <p:ph type="body" idx="1"/>
          </p:nvPr>
        </p:nvSpPr>
        <p:spPr>
          <a:xfrm>
            <a:off x="806450" y="1315375"/>
            <a:ext cx="7880350" cy="4478337"/>
          </a:xfrm>
        </p:spPr>
        <p:txBody>
          <a:bodyPr/>
          <a:lstStyle/>
          <a:p>
            <a:pPr>
              <a:buFont typeface="Wingdings" panose="05000000000000000000" pitchFamily="2" charset="2"/>
              <a:buChar char="q"/>
            </a:pPr>
            <a:r>
              <a:rPr lang="en-US" altLang="en-US" dirty="0"/>
              <a:t>Threads share the data of the process and reduces overhead in data sharing. </a:t>
            </a:r>
          </a:p>
          <a:p>
            <a:pPr>
              <a:buFont typeface="Wingdings" panose="05000000000000000000" pitchFamily="2" charset="2"/>
              <a:buChar char="q"/>
            </a:pPr>
            <a:r>
              <a:rPr lang="en-US" altLang="en-US" dirty="0"/>
              <a:t>Sometimes threads need their own copy of the data.</a:t>
            </a:r>
          </a:p>
          <a:p>
            <a:pPr lvl="1">
              <a:buFont typeface="Wingdings" panose="05000000000000000000" pitchFamily="2" charset="2"/>
              <a:buChar char="q"/>
            </a:pPr>
            <a:r>
              <a:rPr lang="en-US" altLang="en-US" dirty="0"/>
              <a:t>Transactions might store their Transaction IDs in TLS</a:t>
            </a:r>
          </a:p>
          <a:p>
            <a:pPr>
              <a:buFont typeface="Wingdings" panose="05000000000000000000" pitchFamily="2" charset="2"/>
              <a:buChar char="q"/>
            </a:pPr>
            <a:r>
              <a:rPr lang="en-US" altLang="en-US" b="1" dirty="0">
                <a:solidFill>
                  <a:srgbClr val="3366FF"/>
                </a:solidFill>
              </a:rPr>
              <a:t>Thread-local storage </a:t>
            </a:r>
            <a:r>
              <a:rPr lang="en-US" altLang="en-US" dirty="0"/>
              <a:t>(</a:t>
            </a:r>
            <a:r>
              <a:rPr lang="en-US" altLang="en-US" b="1" dirty="0">
                <a:solidFill>
                  <a:srgbClr val="3366FF"/>
                </a:solidFill>
              </a:rPr>
              <a:t>TLS</a:t>
            </a:r>
            <a:r>
              <a:rPr lang="en-US" altLang="en-US" dirty="0"/>
              <a:t>) allows each thread to have its own copy of data</a:t>
            </a:r>
          </a:p>
          <a:p>
            <a:pPr lvl="1">
              <a:buFont typeface="Wingdings" panose="05000000000000000000" pitchFamily="2" charset="2"/>
              <a:buChar char="q"/>
            </a:pPr>
            <a:r>
              <a:rPr lang="en-US" altLang="en-US" dirty="0"/>
              <a:t>e.g., use of </a:t>
            </a:r>
            <a:r>
              <a:rPr lang="en-US" altLang="en-US" b="1" dirty="0" err="1">
                <a:latin typeface="Courier New" panose="02070309020205020404" pitchFamily="49" charset="0"/>
                <a:cs typeface="Courier New" panose="02070309020205020404" pitchFamily="49" charset="0"/>
              </a:rPr>
              <a:t>errno</a:t>
            </a:r>
            <a:r>
              <a:rPr lang="en-US" altLang="en-US" dirty="0"/>
              <a:t> to specify system error code. If not protected can get overwritten by another thread</a:t>
            </a:r>
          </a:p>
          <a:p>
            <a:pPr>
              <a:buFont typeface="Wingdings" panose="05000000000000000000" pitchFamily="2" charset="2"/>
              <a:buChar char="q"/>
            </a:pPr>
            <a:r>
              <a:rPr lang="en-US" altLang="en-US" dirty="0"/>
              <a:t>Useful when you do not have control over the thread creation process (i.e., when using a thread pool)</a:t>
            </a:r>
          </a:p>
          <a:p>
            <a:pPr>
              <a:buFont typeface="Wingdings" panose="05000000000000000000" pitchFamily="2" charset="2"/>
              <a:buChar char="q"/>
            </a:pPr>
            <a:r>
              <a:rPr lang="en-US" altLang="en-US" dirty="0"/>
              <a:t>Different from local variables</a:t>
            </a:r>
          </a:p>
          <a:p>
            <a:pPr lvl="1">
              <a:buFont typeface="Wingdings" panose="05000000000000000000" pitchFamily="2" charset="2"/>
              <a:buChar char="q"/>
            </a:pPr>
            <a:r>
              <a:rPr lang="en-US" altLang="en-US" dirty="0"/>
              <a:t>Local variables visible only during single function invocation</a:t>
            </a:r>
          </a:p>
          <a:p>
            <a:pPr lvl="1">
              <a:buFont typeface="Wingdings" panose="05000000000000000000" pitchFamily="2" charset="2"/>
              <a:buChar char="q"/>
            </a:pPr>
            <a:r>
              <a:rPr lang="en-US" altLang="en-US" dirty="0"/>
              <a:t>TLS visible across function invocations (useful to save state)</a:t>
            </a:r>
          </a:p>
          <a:p>
            <a:pPr>
              <a:buFont typeface="Wingdings" panose="05000000000000000000" pitchFamily="2" charset="2"/>
              <a:buChar char="q"/>
            </a:pPr>
            <a:r>
              <a:rPr lang="en-US" altLang="en-US" dirty="0"/>
              <a:t>Similar to </a:t>
            </a:r>
            <a:r>
              <a:rPr lang="en-US" altLang="en-US" b="1" dirty="0">
                <a:latin typeface="Courier New" panose="02070309020205020404" pitchFamily="49" charset="0"/>
                <a:cs typeface="Courier New" panose="02070309020205020404" pitchFamily="49" charset="0"/>
              </a:rPr>
              <a:t>static</a:t>
            </a:r>
            <a:r>
              <a:rPr lang="en-US" altLang="en-US" dirty="0"/>
              <a:t> data</a:t>
            </a:r>
          </a:p>
          <a:p>
            <a:pPr lvl="1">
              <a:buFont typeface="Wingdings" panose="05000000000000000000" pitchFamily="2" charset="2"/>
              <a:buChar char="q"/>
            </a:pPr>
            <a:r>
              <a:rPr lang="en-US" altLang="en-US" dirty="0"/>
              <a:t>Except that TLS is unique to each thread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0463" y="163513"/>
            <a:ext cx="7526337" cy="576262"/>
          </a:xfrm>
        </p:spPr>
        <p:txBody>
          <a:bodyPr/>
          <a:lstStyle/>
          <a:p>
            <a:pPr eaLnBrk="1" hangingPunct="1"/>
            <a:r>
              <a:rPr lang="en-US" altLang="en-US"/>
              <a:t>Scheduler Activations</a:t>
            </a:r>
          </a:p>
        </p:txBody>
      </p:sp>
      <p:sp>
        <p:nvSpPr>
          <p:cNvPr id="43011" name="Rectangle 3"/>
          <p:cNvSpPr>
            <a:spLocks noGrp="1" noChangeArrowheads="1"/>
          </p:cNvSpPr>
          <p:nvPr>
            <p:ph type="body" idx="1"/>
          </p:nvPr>
        </p:nvSpPr>
        <p:spPr>
          <a:xfrm>
            <a:off x="806450" y="1017587"/>
            <a:ext cx="5316538" cy="6488681"/>
          </a:xfrm>
        </p:spPr>
        <p:txBody>
          <a:bodyPr/>
          <a:lstStyle/>
          <a:p>
            <a:pPr>
              <a:buFont typeface="Wingdings" panose="05000000000000000000" pitchFamily="2" charset="2"/>
              <a:buChar char="q"/>
            </a:pPr>
            <a:r>
              <a:rPr lang="en-US" altLang="en-US" dirty="0"/>
              <a:t>Both M:M and Two-level models require communication to maintain the appropriate number of kernel threads allocated to the application</a:t>
            </a:r>
          </a:p>
          <a:p>
            <a:pPr>
              <a:buFont typeface="Wingdings" panose="05000000000000000000" pitchFamily="2" charset="2"/>
              <a:buChar char="q"/>
            </a:pPr>
            <a:r>
              <a:rPr lang="en-US" altLang="en-US" dirty="0"/>
              <a:t>Typically use an intermediate data structure between user and kernel threads – </a:t>
            </a:r>
            <a:r>
              <a:rPr lang="en-US" altLang="en-US" b="1" dirty="0">
                <a:solidFill>
                  <a:srgbClr val="3366FF"/>
                </a:solidFill>
              </a:rPr>
              <a:t>lightweight process </a:t>
            </a:r>
            <a:r>
              <a:rPr lang="en-US" altLang="en-US" dirty="0"/>
              <a:t>(</a:t>
            </a:r>
            <a:r>
              <a:rPr lang="en-US" altLang="en-US" b="1" dirty="0">
                <a:solidFill>
                  <a:srgbClr val="3366FF"/>
                </a:solidFill>
              </a:rPr>
              <a:t>LWP</a:t>
            </a:r>
            <a:r>
              <a:rPr lang="en-US" altLang="en-US" dirty="0"/>
              <a:t>)</a:t>
            </a:r>
          </a:p>
          <a:p>
            <a:pPr lvl="1">
              <a:buFont typeface="Wingdings" panose="05000000000000000000" pitchFamily="2" charset="2"/>
              <a:buChar char="q"/>
            </a:pPr>
            <a:r>
              <a:rPr lang="en-US" altLang="en-US" dirty="0"/>
              <a:t>Appears to be a virtual processor on which process can schedule user thread to run</a:t>
            </a:r>
          </a:p>
          <a:p>
            <a:pPr lvl="1">
              <a:buFont typeface="Wingdings" panose="05000000000000000000" pitchFamily="2" charset="2"/>
              <a:buChar char="q"/>
            </a:pPr>
            <a:r>
              <a:rPr lang="en-US" altLang="en-US" dirty="0"/>
              <a:t>Each LWP attached to kernel thread</a:t>
            </a:r>
          </a:p>
          <a:p>
            <a:pPr lvl="1">
              <a:buFont typeface="Wingdings" panose="05000000000000000000" pitchFamily="2" charset="2"/>
              <a:buChar char="q"/>
            </a:pPr>
            <a:r>
              <a:rPr lang="en-US" altLang="en-US" dirty="0"/>
              <a:t>Kernel threads are scheduled to run on physical processors. </a:t>
            </a:r>
          </a:p>
          <a:p>
            <a:pPr lvl="1">
              <a:buFont typeface="Wingdings" panose="05000000000000000000" pitchFamily="2" charset="2"/>
              <a:buChar char="q"/>
            </a:pPr>
            <a:r>
              <a:rPr lang="en-US" altLang="en-US" dirty="0"/>
              <a:t>When a kernel thread blocks (e.g., waiting for I/O), the LWP blocks, and so does the thread. </a:t>
            </a:r>
          </a:p>
          <a:p>
            <a:pPr lvl="1">
              <a:buFont typeface="Wingdings" panose="05000000000000000000" pitchFamily="2" charset="2"/>
              <a:buChar char="q"/>
            </a:pPr>
            <a:r>
              <a:rPr lang="en-US" altLang="en-US" dirty="0"/>
              <a:t>Applications may have limited allocations of LWP and may be forced to wait when they exhaust their LWP quota.</a:t>
            </a:r>
          </a:p>
          <a:p>
            <a:endParaRPr lang="en-US" altLang="en-US" dirty="0"/>
          </a:p>
        </p:txBody>
      </p:sp>
      <p:pic>
        <p:nvPicPr>
          <p:cNvPr id="430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7788" y="1547813"/>
            <a:ext cx="23272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0463" y="163513"/>
            <a:ext cx="7526337" cy="576262"/>
          </a:xfrm>
        </p:spPr>
        <p:txBody>
          <a:bodyPr/>
          <a:lstStyle/>
          <a:p>
            <a:pPr eaLnBrk="1" hangingPunct="1"/>
            <a:r>
              <a:rPr lang="en-US" altLang="en-US" dirty="0"/>
              <a:t>Scheduler Activation </a:t>
            </a:r>
          </a:p>
        </p:txBody>
      </p:sp>
      <p:sp>
        <p:nvSpPr>
          <p:cNvPr id="43011" name="Rectangle 3"/>
          <p:cNvSpPr>
            <a:spLocks noGrp="1" noChangeArrowheads="1"/>
          </p:cNvSpPr>
          <p:nvPr>
            <p:ph type="body" idx="1"/>
          </p:nvPr>
        </p:nvSpPr>
        <p:spPr>
          <a:xfrm>
            <a:off x="806449" y="1017587"/>
            <a:ext cx="8146481" cy="6488681"/>
          </a:xfrm>
        </p:spPr>
        <p:txBody>
          <a:bodyPr/>
          <a:lstStyle/>
          <a:p>
            <a:pPr>
              <a:buFont typeface="Wingdings" panose="05000000000000000000" pitchFamily="2" charset="2"/>
              <a:buChar char="q"/>
            </a:pPr>
            <a:r>
              <a:rPr lang="en-US" altLang="en-US" dirty="0"/>
              <a:t>Communication between Kernel and User-thread library</a:t>
            </a:r>
          </a:p>
          <a:p>
            <a:pPr>
              <a:buFont typeface="Wingdings" panose="05000000000000000000" pitchFamily="2" charset="2"/>
              <a:buChar char="q"/>
            </a:pPr>
            <a:r>
              <a:rPr lang="en-US" altLang="en-US" dirty="0"/>
              <a:t>Kernel provides application with a set of virtual processors (LWPs)</a:t>
            </a:r>
          </a:p>
          <a:p>
            <a:pPr>
              <a:buFont typeface="Wingdings" panose="05000000000000000000" pitchFamily="2" charset="2"/>
              <a:buChar char="q"/>
            </a:pPr>
            <a:r>
              <a:rPr lang="en-US" altLang="en-US" dirty="0"/>
              <a:t>Application can schedule user threads on any available virtual processors </a:t>
            </a:r>
          </a:p>
          <a:p>
            <a:pPr>
              <a:buFont typeface="Wingdings" panose="05000000000000000000" pitchFamily="2" charset="2"/>
              <a:buChar char="q"/>
            </a:pPr>
            <a:r>
              <a:rPr lang="en-US" altLang="en-US" dirty="0"/>
              <a:t>Kernel informs application about events via an </a:t>
            </a:r>
            <a:r>
              <a:rPr lang="en-US" altLang="en-US" b="1" dirty="0">
                <a:solidFill>
                  <a:srgbClr val="006699"/>
                </a:solidFill>
              </a:rPr>
              <a:t>upcall</a:t>
            </a:r>
            <a:r>
              <a:rPr lang="en-US" altLang="en-US" dirty="0"/>
              <a:t>.</a:t>
            </a:r>
          </a:p>
          <a:p>
            <a:pPr>
              <a:buFont typeface="Wingdings" panose="05000000000000000000" pitchFamily="2" charset="2"/>
              <a:buChar char="q"/>
            </a:pPr>
            <a:r>
              <a:rPr lang="en-US" altLang="en-US" b="1" dirty="0" err="1">
                <a:solidFill>
                  <a:srgbClr val="006699"/>
                </a:solidFill>
              </a:rPr>
              <a:t>Upcall</a:t>
            </a:r>
            <a:r>
              <a:rPr lang="en-US" altLang="en-US" dirty="0" err="1"/>
              <a:t>s</a:t>
            </a:r>
            <a:r>
              <a:rPr lang="en-US" altLang="en-US" dirty="0"/>
              <a:t> are handled by </a:t>
            </a:r>
            <a:r>
              <a:rPr lang="en-US" altLang="en-US" b="1" dirty="0">
                <a:solidFill>
                  <a:srgbClr val="006699"/>
                </a:solidFill>
              </a:rPr>
              <a:t>upcall handlers </a:t>
            </a:r>
            <a:r>
              <a:rPr lang="en-US" altLang="en-US" dirty="0"/>
              <a:t>that run on virtual processors.</a:t>
            </a:r>
          </a:p>
          <a:p>
            <a:pPr lvl="1"/>
            <a:endParaRPr lang="en-US" altLang="en-US" dirty="0"/>
          </a:p>
        </p:txBody>
      </p:sp>
    </p:spTree>
    <p:extLst>
      <p:ext uri="{BB962C8B-B14F-4D97-AF65-F5344CB8AC3E}">
        <p14:creationId xmlns:p14="http://schemas.microsoft.com/office/powerpoint/2010/main" val="156703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19175" y="163513"/>
            <a:ext cx="8229600" cy="576262"/>
          </a:xfrm>
        </p:spPr>
        <p:txBody>
          <a:bodyPr/>
          <a:lstStyle/>
          <a:p>
            <a:pPr eaLnBrk="1" hangingPunct="1"/>
            <a:r>
              <a:rPr lang="en-US" altLang="en-US"/>
              <a:t>Single and Multithreaded Processes</a:t>
            </a:r>
          </a:p>
        </p:txBody>
      </p:sp>
      <p:pic>
        <p:nvPicPr>
          <p:cNvPr id="12291" name="Picture 1" descr="4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95400"/>
            <a:ext cx="6884988"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0463" y="163513"/>
            <a:ext cx="7526337" cy="576262"/>
          </a:xfrm>
        </p:spPr>
        <p:txBody>
          <a:bodyPr/>
          <a:lstStyle/>
          <a:p>
            <a:pPr eaLnBrk="1" hangingPunct="1"/>
            <a:r>
              <a:rPr lang="en-US" altLang="en-US" dirty="0"/>
              <a:t>Scheduler Activation </a:t>
            </a:r>
          </a:p>
        </p:txBody>
      </p:sp>
      <p:sp>
        <p:nvSpPr>
          <p:cNvPr id="43011" name="Rectangle 3"/>
          <p:cNvSpPr>
            <a:spLocks noGrp="1" noChangeArrowheads="1"/>
          </p:cNvSpPr>
          <p:nvPr>
            <p:ph type="body" idx="1"/>
          </p:nvPr>
        </p:nvSpPr>
        <p:spPr>
          <a:xfrm>
            <a:off x="806449" y="1017587"/>
            <a:ext cx="8146481" cy="6488681"/>
          </a:xfrm>
        </p:spPr>
        <p:txBody>
          <a:bodyPr/>
          <a:lstStyle/>
          <a:p>
            <a:pPr marL="0" indent="0">
              <a:buNone/>
            </a:pPr>
            <a:r>
              <a:rPr lang="en-US" altLang="en-US" dirty="0"/>
              <a:t>Blocking event upcall sequence:</a:t>
            </a:r>
          </a:p>
          <a:p>
            <a:pPr>
              <a:buFont typeface="+mj-lt"/>
              <a:buAutoNum type="arabicPeriod"/>
            </a:pPr>
            <a:r>
              <a:rPr lang="en-US" altLang="en-US" dirty="0"/>
              <a:t>Kernel makes an upcall to the application identifying the thread that is about to block</a:t>
            </a:r>
          </a:p>
          <a:p>
            <a:pPr>
              <a:buFont typeface="+mj-lt"/>
              <a:buAutoNum type="arabicPeriod"/>
            </a:pPr>
            <a:r>
              <a:rPr lang="en-US" altLang="en-US" dirty="0"/>
              <a:t>Kernel allocates a new virtual processor to the application.</a:t>
            </a:r>
          </a:p>
          <a:p>
            <a:pPr>
              <a:buFont typeface="+mj-lt"/>
              <a:buAutoNum type="arabicPeriod"/>
            </a:pPr>
            <a:r>
              <a:rPr lang="en-US" altLang="en-US" dirty="0"/>
              <a:t>Application runs an upcall handler on this new virtual processor which saves the state of the blocking thread, and releases the old virtual processor on which the blocking thread is running. </a:t>
            </a:r>
          </a:p>
          <a:p>
            <a:pPr>
              <a:buFont typeface="+mj-lt"/>
              <a:buAutoNum type="arabicPeriod"/>
            </a:pPr>
            <a:r>
              <a:rPr lang="en-US" altLang="en-US" dirty="0"/>
              <a:t>Upcall handler schedules another thread to run on the new virtual processor</a:t>
            </a:r>
          </a:p>
          <a:p>
            <a:pPr>
              <a:buFont typeface="+mj-lt"/>
              <a:buAutoNum type="arabicPeriod"/>
            </a:pPr>
            <a:r>
              <a:rPr lang="en-US" altLang="en-US" dirty="0"/>
              <a:t>When blocking is cleared, Kernel issues another upcall to the thread library, issues a new virtual processor.</a:t>
            </a:r>
          </a:p>
          <a:p>
            <a:pPr>
              <a:buFont typeface="+mj-lt"/>
              <a:buAutoNum type="arabicPeriod"/>
            </a:pPr>
            <a:r>
              <a:rPr lang="en-US" altLang="en-US" dirty="0"/>
              <a:t>Application marks thread as eligible to run and schedules it on an available virtual processor</a:t>
            </a:r>
          </a:p>
          <a:p>
            <a:pPr lvl="1"/>
            <a:endParaRPr lang="en-US" altLang="en-US" dirty="0"/>
          </a:p>
        </p:txBody>
      </p:sp>
    </p:spTree>
    <p:extLst>
      <p:ext uri="{BB962C8B-B14F-4D97-AF65-F5344CB8AC3E}">
        <p14:creationId xmlns:p14="http://schemas.microsoft.com/office/powerpoint/2010/main" val="2485068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25525" y="163513"/>
            <a:ext cx="7673975" cy="576262"/>
          </a:xfrm>
        </p:spPr>
        <p:txBody>
          <a:bodyPr/>
          <a:lstStyle/>
          <a:p>
            <a:pPr eaLnBrk="1" hangingPunct="1"/>
            <a:r>
              <a:rPr lang="en-US" altLang="en-US"/>
              <a:t>Operating System Examples</a:t>
            </a:r>
          </a:p>
        </p:txBody>
      </p:sp>
      <p:sp>
        <p:nvSpPr>
          <p:cNvPr id="44035" name="Rectangle 3"/>
          <p:cNvSpPr>
            <a:spLocks noGrp="1" noChangeArrowheads="1"/>
          </p:cNvSpPr>
          <p:nvPr>
            <p:ph type="body" idx="4294967295"/>
          </p:nvPr>
        </p:nvSpPr>
        <p:spPr>
          <a:xfrm>
            <a:off x="806450" y="1233488"/>
            <a:ext cx="7469188" cy="4492625"/>
          </a:xfrm>
        </p:spPr>
        <p:txBody>
          <a:bodyPr/>
          <a:lstStyle/>
          <a:p>
            <a:r>
              <a:rPr lang="en-US" altLang="en-US"/>
              <a:t>Windows Threads</a:t>
            </a:r>
          </a:p>
          <a:p>
            <a:r>
              <a:rPr lang="en-US" altLang="en-US"/>
              <a:t>Linux Threads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00013"/>
            <a:ext cx="8229600" cy="576262"/>
          </a:xfrm>
        </p:spPr>
        <p:txBody>
          <a:bodyPr/>
          <a:lstStyle/>
          <a:p>
            <a:pPr eaLnBrk="1" hangingPunct="1"/>
            <a:r>
              <a:rPr lang="en-US" altLang="en-US"/>
              <a:t>Windows Threads</a:t>
            </a:r>
          </a:p>
        </p:txBody>
      </p:sp>
      <p:sp>
        <p:nvSpPr>
          <p:cNvPr id="45059" name="Rectangle 3"/>
          <p:cNvSpPr>
            <a:spLocks noGrp="1" noChangeArrowheads="1"/>
          </p:cNvSpPr>
          <p:nvPr>
            <p:ph type="body" idx="1"/>
          </p:nvPr>
        </p:nvSpPr>
        <p:spPr>
          <a:xfrm>
            <a:off x="852488" y="1130300"/>
            <a:ext cx="6996112" cy="5141913"/>
          </a:xfrm>
        </p:spPr>
        <p:txBody>
          <a:bodyPr/>
          <a:lstStyle/>
          <a:p>
            <a:pPr>
              <a:buFont typeface="Wingdings" panose="05000000000000000000" pitchFamily="2" charset="2"/>
              <a:buChar char="q"/>
            </a:pPr>
            <a:r>
              <a:rPr lang="en-US" altLang="en-US" dirty="0"/>
              <a:t>Windows implements the Windows API – primary API for Win 98, Win NT, Win 2000, Win XP, and Win 7</a:t>
            </a:r>
          </a:p>
          <a:p>
            <a:pPr>
              <a:buFont typeface="Wingdings" panose="05000000000000000000" pitchFamily="2" charset="2"/>
              <a:buChar char="q"/>
            </a:pPr>
            <a:r>
              <a:rPr lang="en-US" altLang="en-US" dirty="0"/>
              <a:t>Implements the one-to-one mapping, kernel-level</a:t>
            </a:r>
          </a:p>
          <a:p>
            <a:pPr>
              <a:buFont typeface="Wingdings" panose="05000000000000000000" pitchFamily="2" charset="2"/>
              <a:buChar char="q"/>
            </a:pPr>
            <a:r>
              <a:rPr lang="en-US" altLang="en-US" dirty="0"/>
              <a:t>Each thread contains</a:t>
            </a:r>
          </a:p>
          <a:p>
            <a:pPr lvl="1">
              <a:buFont typeface="Wingdings" panose="05000000000000000000" pitchFamily="2" charset="2"/>
              <a:buChar char="q"/>
            </a:pPr>
            <a:r>
              <a:rPr lang="en-US" altLang="en-US" dirty="0"/>
              <a:t>A thread id</a:t>
            </a:r>
          </a:p>
          <a:p>
            <a:pPr lvl="1">
              <a:buFont typeface="Wingdings" panose="05000000000000000000" pitchFamily="2" charset="2"/>
              <a:buChar char="q"/>
            </a:pPr>
            <a:r>
              <a:rPr lang="en-US" altLang="en-US" dirty="0"/>
              <a:t>Register set representing state of processor</a:t>
            </a:r>
          </a:p>
          <a:p>
            <a:pPr lvl="1">
              <a:buFont typeface="Wingdings" panose="05000000000000000000" pitchFamily="2" charset="2"/>
              <a:buChar char="q"/>
            </a:pPr>
            <a:r>
              <a:rPr lang="en-US" altLang="en-US" dirty="0"/>
              <a:t>Separate user and kernel stacks for when thread runs in user mode or kernel mode</a:t>
            </a:r>
          </a:p>
          <a:p>
            <a:pPr lvl="1">
              <a:buFont typeface="Wingdings" panose="05000000000000000000" pitchFamily="2" charset="2"/>
              <a:buChar char="q"/>
            </a:pPr>
            <a:r>
              <a:rPr lang="en-US" altLang="en-US" dirty="0"/>
              <a:t>Private data storage area used by run-time libraries and dynamic link libraries (DLLs)</a:t>
            </a:r>
          </a:p>
          <a:p>
            <a:pPr>
              <a:buFont typeface="Wingdings" panose="05000000000000000000" pitchFamily="2" charset="2"/>
              <a:buChar char="q"/>
            </a:pPr>
            <a:r>
              <a:rPr lang="en-US" altLang="en-US" dirty="0"/>
              <a:t>The register set, stacks, and private storage area are known as the </a:t>
            </a:r>
            <a:r>
              <a:rPr lang="en-US" altLang="en-US" b="1" dirty="0">
                <a:solidFill>
                  <a:srgbClr val="3366FF"/>
                </a:solidFill>
              </a:rPr>
              <a:t>context</a:t>
            </a:r>
            <a:r>
              <a:rPr lang="en-US" altLang="en-US" dirty="0">
                <a:solidFill>
                  <a:srgbClr val="3366FF"/>
                </a:solidFill>
              </a:rPr>
              <a:t> </a:t>
            </a:r>
            <a:r>
              <a:rPr lang="en-US" altLang="en-US" dirty="0"/>
              <a:t>of the thread</a:t>
            </a:r>
          </a:p>
          <a:p>
            <a:pPr>
              <a:buFont typeface="Monotype Sorts" pitchFamily="-84" charset="2"/>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00013"/>
            <a:ext cx="8229600" cy="576262"/>
          </a:xfrm>
        </p:spPr>
        <p:txBody>
          <a:bodyPr/>
          <a:lstStyle/>
          <a:p>
            <a:pPr eaLnBrk="1" hangingPunct="1"/>
            <a:r>
              <a:rPr lang="en-US" altLang="en-US"/>
              <a:t>Windows Threads (Cont.)</a:t>
            </a:r>
          </a:p>
        </p:txBody>
      </p:sp>
      <p:sp>
        <p:nvSpPr>
          <p:cNvPr id="46083" name="Rectangle 3"/>
          <p:cNvSpPr>
            <a:spLocks noGrp="1" noChangeArrowheads="1"/>
          </p:cNvSpPr>
          <p:nvPr>
            <p:ph type="body" idx="1"/>
          </p:nvPr>
        </p:nvSpPr>
        <p:spPr>
          <a:xfrm>
            <a:off x="827088" y="1206500"/>
            <a:ext cx="6843712" cy="5141913"/>
          </a:xfrm>
        </p:spPr>
        <p:txBody>
          <a:bodyPr/>
          <a:lstStyle/>
          <a:p>
            <a:r>
              <a:rPr lang="en-US" altLang="en-US"/>
              <a:t>The primary data structures of a thread include:</a:t>
            </a:r>
          </a:p>
          <a:p>
            <a:pPr lvl="1"/>
            <a:r>
              <a:rPr lang="en-US" altLang="en-US"/>
              <a:t>ETHREAD (executive thread block) – includes pointer to process to which thread belongs and to KTHREAD, in kernel space</a:t>
            </a:r>
          </a:p>
          <a:p>
            <a:pPr lvl="1"/>
            <a:r>
              <a:rPr lang="en-US" altLang="en-US"/>
              <a:t>KTHREAD (kernel thread block) – scheduling and synchronization info, kernel-mode stack, pointer to TEB, in kernel space</a:t>
            </a:r>
          </a:p>
          <a:p>
            <a:pPr lvl="1"/>
            <a:r>
              <a:rPr lang="en-US" altLang="en-US"/>
              <a:t>TEB (thread environment block) – thread id, user-mode stack, thread-local storage, in user space</a:t>
            </a:r>
          </a:p>
          <a:p>
            <a:pPr>
              <a:buFont typeface="Monotype Sorts" pitchFamily="-84" charset="2"/>
              <a:buNone/>
            </a:pP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273175" y="163513"/>
            <a:ext cx="7693025" cy="576262"/>
          </a:xfrm>
        </p:spPr>
        <p:txBody>
          <a:bodyPr/>
          <a:lstStyle/>
          <a:p>
            <a:pPr eaLnBrk="1" hangingPunct="1"/>
            <a:r>
              <a:rPr lang="en-US" altLang="en-US"/>
              <a:t>Windows Threads Data Structures</a:t>
            </a:r>
          </a:p>
        </p:txBody>
      </p:sp>
      <p:pic>
        <p:nvPicPr>
          <p:cNvPr id="47107" name="Picture 1" descr="4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100" y="1271588"/>
            <a:ext cx="4065588"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0813"/>
            <a:ext cx="8229600" cy="576262"/>
          </a:xfrm>
        </p:spPr>
        <p:txBody>
          <a:bodyPr/>
          <a:lstStyle/>
          <a:p>
            <a:pPr eaLnBrk="1" hangingPunct="1"/>
            <a:r>
              <a:rPr lang="en-US" altLang="en-US"/>
              <a:t>Linux Threads</a:t>
            </a:r>
          </a:p>
        </p:txBody>
      </p:sp>
      <p:sp>
        <p:nvSpPr>
          <p:cNvPr id="44035" name="Rectangle 3"/>
          <p:cNvSpPr>
            <a:spLocks noGrp="1" noChangeArrowheads="1"/>
          </p:cNvSpPr>
          <p:nvPr>
            <p:ph type="body" idx="1"/>
          </p:nvPr>
        </p:nvSpPr>
        <p:spPr>
          <a:xfrm>
            <a:off x="877888" y="1092200"/>
            <a:ext cx="7173912" cy="4495800"/>
          </a:xfrm>
        </p:spPr>
        <p:txBody>
          <a:bodyPr/>
          <a:lstStyle/>
          <a:p>
            <a:pPr>
              <a:buFont typeface="Wingdings" panose="05000000000000000000" pitchFamily="2" charset="2"/>
              <a:buChar char="q"/>
              <a:defRPr/>
            </a:pPr>
            <a:r>
              <a:rPr lang="en-US" altLang="en-US" b="1" dirty="0">
                <a:latin typeface="Courier New" pitchFamily="49" charset="0"/>
                <a:cs typeface="Courier New" pitchFamily="49" charset="0"/>
              </a:rPr>
              <a:t>fork()</a:t>
            </a:r>
            <a:r>
              <a:rPr lang="en-US" altLang="en-US" dirty="0"/>
              <a:t>creates processes (shares all parent data structures)</a:t>
            </a:r>
          </a:p>
          <a:p>
            <a:pPr>
              <a:buFont typeface="Wingdings" panose="05000000000000000000" pitchFamily="2" charset="2"/>
              <a:buChar char="q"/>
              <a:defRPr/>
            </a:pPr>
            <a:r>
              <a:rPr lang="en-US" altLang="en-US" b="1" dirty="0">
                <a:latin typeface="Courier New" pitchFamily="49" charset="0"/>
                <a:cs typeface="Courier New" pitchFamily="49" charset="0"/>
              </a:rPr>
              <a:t>clone()</a:t>
            </a:r>
            <a:r>
              <a:rPr lang="en-US" altLang="en-US" dirty="0"/>
              <a:t>creates threads</a:t>
            </a:r>
          </a:p>
          <a:p>
            <a:pPr>
              <a:buFont typeface="Wingdings" panose="05000000000000000000" pitchFamily="2" charset="2"/>
              <a:buChar char="q"/>
              <a:defRPr/>
            </a:pPr>
            <a:r>
              <a:rPr lang="en-US" altLang="en-US" dirty="0"/>
              <a:t>Linux refers to processes and threads as </a:t>
            </a:r>
            <a:r>
              <a:rPr lang="en-US" altLang="en-US" b="1" i="1" dirty="0"/>
              <a:t>tasks</a:t>
            </a:r>
            <a:r>
              <a:rPr lang="en-US" altLang="en-US" dirty="0"/>
              <a:t> </a:t>
            </a:r>
          </a:p>
          <a:p>
            <a:pPr>
              <a:buFont typeface="Wingdings" panose="05000000000000000000" pitchFamily="2" charset="2"/>
              <a:buChar char="q"/>
              <a:defRPr/>
            </a:pPr>
            <a:r>
              <a:rPr lang="en-US" altLang="en-US" b="1" dirty="0">
                <a:latin typeface="Courier New" pitchFamily="49" charset="0"/>
                <a:cs typeface="Courier New" pitchFamily="49" charset="0"/>
              </a:rPr>
              <a:t>clone()</a:t>
            </a:r>
            <a:r>
              <a:rPr lang="en-US" altLang="en-US" dirty="0"/>
              <a:t>controls what a child shares of the address space of the parent task (process)</a:t>
            </a:r>
          </a:p>
          <a:p>
            <a:pPr lvl="1">
              <a:buFont typeface="Wingdings" panose="05000000000000000000" pitchFamily="2" charset="2"/>
              <a:buChar char="q"/>
              <a:defRPr/>
            </a:pPr>
            <a:r>
              <a:rPr lang="en-US" altLang="en-US" dirty="0"/>
              <a:t>Flags control behavior</a:t>
            </a:r>
          </a:p>
          <a:p>
            <a:pPr lvl="1">
              <a:buFont typeface="Wingdings" panose="05000000000000000000" pitchFamily="2" charset="2"/>
              <a:buChar char="q"/>
              <a:defRPr/>
            </a:pPr>
            <a:endParaRPr lang="en-US" altLang="en-US" dirty="0"/>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a:buFont typeface="Monotype Sorts" pitchFamily="-84" charset="2"/>
              <a:buNone/>
              <a:defRPr/>
            </a:pPr>
            <a:endParaRPr lang="en-US" altLang="en-US" dirty="0">
              <a:latin typeface="Courier New" pitchFamily="49" charset="0"/>
              <a:cs typeface="Courier New" pitchFamily="49" charset="0"/>
            </a:endParaRPr>
          </a:p>
        </p:txBody>
      </p:sp>
      <p:pic>
        <p:nvPicPr>
          <p:cNvPr id="48132" name="Picture 3" descr="4_1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3333631"/>
            <a:ext cx="378777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Revisited</a:t>
            </a:r>
          </a:p>
        </p:txBody>
      </p:sp>
      <p:sp>
        <p:nvSpPr>
          <p:cNvPr id="3" name="Content Placeholder 2"/>
          <p:cNvSpPr>
            <a:spLocks noGrp="1"/>
          </p:cNvSpPr>
          <p:nvPr>
            <p:ph idx="1"/>
          </p:nvPr>
        </p:nvSpPr>
        <p:spPr>
          <a:xfrm>
            <a:off x="457200" y="1233488"/>
            <a:ext cx="8229600" cy="5044482"/>
          </a:xfrm>
        </p:spPr>
        <p:txBody>
          <a:bodyPr>
            <a:noAutofit/>
          </a:bodyPr>
          <a:lstStyle/>
          <a:p>
            <a:pPr marL="0" indent="0">
              <a:buNone/>
            </a:pPr>
            <a:r>
              <a:rPr lang="en-US" b="1" dirty="0"/>
              <a:t>3 "Types" Of Threads</a:t>
            </a:r>
          </a:p>
          <a:p>
            <a:pPr>
              <a:buFont typeface="+mj-lt"/>
              <a:buAutoNum type="arabicPeriod"/>
            </a:pPr>
            <a:r>
              <a:rPr lang="en-US" dirty="0"/>
              <a:t>User level threads </a:t>
            </a:r>
          </a:p>
          <a:p>
            <a:pPr marL="742950" lvl="2" indent="0">
              <a:buNone/>
            </a:pPr>
            <a:r>
              <a:rPr lang="en-US" dirty="0"/>
              <a:t>threads which you create in a multi-threaded application</a:t>
            </a:r>
          </a:p>
          <a:p>
            <a:pPr>
              <a:buFont typeface="+mj-lt"/>
              <a:buAutoNum type="arabicPeriod"/>
            </a:pPr>
            <a:r>
              <a:rPr lang="en-US" dirty="0"/>
              <a:t>Kernel threads </a:t>
            </a:r>
          </a:p>
          <a:p>
            <a:pPr marL="742950" lvl="2" indent="0">
              <a:buNone/>
            </a:pPr>
            <a:r>
              <a:rPr lang="en-US" dirty="0"/>
              <a:t>each acts as a unit to be scheduled by the OS scheduler</a:t>
            </a:r>
          </a:p>
          <a:p>
            <a:pPr>
              <a:buFont typeface="+mj-lt"/>
              <a:buAutoNum type="arabicPeriod"/>
            </a:pPr>
            <a:r>
              <a:rPr lang="en-US" dirty="0"/>
              <a:t>Hardware threads (or CPU threads)</a:t>
            </a:r>
          </a:p>
          <a:p>
            <a:pPr marL="800100" lvl="2" indent="0">
              <a:buNone/>
            </a:pPr>
            <a:r>
              <a:rPr lang="en-US" dirty="0"/>
              <a:t>A single CPU core is represented to the Operating System as two cores</a:t>
            </a:r>
          </a:p>
          <a:p>
            <a:pPr marL="800100" lvl="2" indent="0">
              <a:buNone/>
            </a:pPr>
            <a:r>
              <a:rPr lang="en-US" dirty="0"/>
              <a:t>OS schedules two tasks on the two "logical" cores as it would on two physical cores in a multi-processor system</a:t>
            </a:r>
          </a:p>
          <a:p>
            <a:pPr marL="800100" lvl="2" indent="0">
              <a:buNone/>
            </a:pPr>
            <a:r>
              <a:rPr lang="en-US" dirty="0"/>
              <a:t>The single physical CPU core will switch between the tasks on the two logical cores as it sees fit </a:t>
            </a:r>
          </a:p>
          <a:p>
            <a:pPr marL="800100" lvl="2" indent="0">
              <a:buNone/>
            </a:pPr>
            <a:r>
              <a:rPr lang="en-US" dirty="0"/>
              <a:t>when one task is stalled waiting for data to be loaded, it switches to the other one</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665291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Revisited </a:t>
            </a:r>
            <a:r>
              <a:rPr lang="en-US"/>
              <a:t>- Hardware </a:t>
            </a:r>
            <a:r>
              <a:rPr lang="en-US" dirty="0"/>
              <a:t>threads </a:t>
            </a:r>
          </a:p>
        </p:txBody>
      </p:sp>
      <p:sp>
        <p:nvSpPr>
          <p:cNvPr id="3" name="Content Placeholder 2"/>
          <p:cNvSpPr>
            <a:spLocks noGrp="1"/>
          </p:cNvSpPr>
          <p:nvPr>
            <p:ph idx="1"/>
          </p:nvPr>
        </p:nvSpPr>
        <p:spPr/>
        <p:txBody>
          <a:bodyPr>
            <a:normAutofit/>
          </a:bodyPr>
          <a:lstStyle/>
          <a:p>
            <a:r>
              <a:rPr lang="en-US" dirty="0"/>
              <a:t>Program issues a LOAD instruction</a:t>
            </a:r>
          </a:p>
          <a:p>
            <a:pPr lvl="1"/>
            <a:r>
              <a:rPr lang="en-US" dirty="0"/>
              <a:t>if the content of the requested address isn’t in cache, it needs be fetched from RAM and there’s a delay</a:t>
            </a:r>
          </a:p>
          <a:p>
            <a:r>
              <a:rPr lang="en-US" dirty="0"/>
              <a:t>Without hardware CPU threading, the CPU is idle during this fetch time.</a:t>
            </a:r>
          </a:p>
          <a:p>
            <a:r>
              <a:rPr lang="en-US" dirty="0"/>
              <a:t>With hardware threading multiple threads of computation are saved in an internal CPU memory. </a:t>
            </a:r>
          </a:p>
          <a:p>
            <a:r>
              <a:rPr lang="en-US" dirty="0"/>
              <a:t>Instead of waiting, the computer swaps out the current state, swaps in one ready to go, and keeps executing</a:t>
            </a:r>
          </a:p>
          <a:p>
            <a:r>
              <a:rPr lang="en-US" dirty="0"/>
              <a:t>That swap can start the new thread on the </a:t>
            </a:r>
            <a:r>
              <a:rPr lang="en-US" i="1" dirty="0"/>
              <a:t>very next CPU cycle</a:t>
            </a:r>
            <a:br>
              <a:rPr lang="en-US" dirty="0"/>
            </a:br>
            <a:br>
              <a:rPr lang="en-US" dirty="0"/>
            </a:br>
            <a:r>
              <a:rPr lang="en-US" dirty="0"/>
              <a:t> </a:t>
            </a:r>
          </a:p>
        </p:txBody>
      </p:sp>
      <p:sp>
        <p:nvSpPr>
          <p:cNvPr id="4" name="Isosceles Triangle 3">
            <a:extLst>
              <a:ext uri="{FF2B5EF4-FFF2-40B4-BE49-F238E27FC236}">
                <a16:creationId xmlns:a16="http://schemas.microsoft.com/office/drawing/2014/main" id="{2C3487D3-7B3B-4BA4-A112-EF9713987EB5}"/>
              </a:ext>
            </a:extLst>
          </p:cNvPr>
          <p:cNvSpPr/>
          <p:nvPr/>
        </p:nvSpPr>
        <p:spPr bwMode="auto">
          <a:xfrm>
            <a:off x="629587" y="6280879"/>
            <a:ext cx="329783" cy="314793"/>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774637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685800" y="795338"/>
            <a:ext cx="7772400" cy="2127250"/>
          </a:xfrm>
        </p:spPr>
        <p:txBody>
          <a:bodyPr/>
          <a:lstStyle/>
          <a:p>
            <a:pPr eaLnBrk="1" hangingPunct="1"/>
            <a:r>
              <a:rPr lang="en-US" altLang="en-US"/>
              <a:t>End of Chapter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76213"/>
            <a:ext cx="8229600" cy="576262"/>
          </a:xfrm>
        </p:spPr>
        <p:txBody>
          <a:bodyPr/>
          <a:lstStyle/>
          <a:p>
            <a:r>
              <a:rPr lang="en-US" altLang="en-US"/>
              <a:t>Motivation</a:t>
            </a:r>
          </a:p>
        </p:txBody>
      </p:sp>
      <p:sp>
        <p:nvSpPr>
          <p:cNvPr id="6147" name="Content Placeholder 2"/>
          <p:cNvSpPr>
            <a:spLocks noGrp="1"/>
          </p:cNvSpPr>
          <p:nvPr>
            <p:ph idx="1"/>
          </p:nvPr>
        </p:nvSpPr>
        <p:spPr>
          <a:xfrm>
            <a:off x="806449" y="1233488"/>
            <a:ext cx="8023652" cy="4530725"/>
          </a:xfrm>
        </p:spPr>
        <p:txBody>
          <a:bodyPr/>
          <a:lstStyle/>
          <a:p>
            <a:pPr>
              <a:buFont typeface="Wingdings" panose="05000000000000000000" pitchFamily="2" charset="2"/>
              <a:buChar char="q"/>
            </a:pPr>
            <a:r>
              <a:rPr lang="en-US" altLang="en-US" dirty="0"/>
              <a:t>Multiple simultaneous tasks within the application can be implemented by separate threads</a:t>
            </a:r>
          </a:p>
          <a:p>
            <a:pPr lvl="1">
              <a:buFont typeface="Wingdings" panose="05000000000000000000" pitchFamily="2" charset="2"/>
              <a:buChar char="q"/>
            </a:pPr>
            <a:r>
              <a:rPr lang="en-US" altLang="en-US" dirty="0"/>
              <a:t>Update display</a:t>
            </a:r>
          </a:p>
          <a:p>
            <a:pPr lvl="1">
              <a:buFont typeface="Wingdings" panose="05000000000000000000" pitchFamily="2" charset="2"/>
              <a:buChar char="q"/>
            </a:pPr>
            <a:r>
              <a:rPr lang="en-US" altLang="en-US" dirty="0"/>
              <a:t>Fetch data</a:t>
            </a:r>
          </a:p>
          <a:p>
            <a:pPr lvl="1">
              <a:buFont typeface="Wingdings" panose="05000000000000000000" pitchFamily="2" charset="2"/>
              <a:buChar char="q"/>
            </a:pPr>
            <a:r>
              <a:rPr lang="en-US" altLang="en-US" dirty="0"/>
              <a:t>Spell checking</a:t>
            </a:r>
          </a:p>
          <a:p>
            <a:pPr lvl="1">
              <a:buFont typeface="Wingdings" panose="05000000000000000000" pitchFamily="2" charset="2"/>
              <a:buChar char="q"/>
            </a:pPr>
            <a:r>
              <a:rPr lang="en-US" altLang="en-US" dirty="0"/>
              <a:t>Answer a network request</a:t>
            </a:r>
          </a:p>
          <a:p>
            <a:pPr>
              <a:buFont typeface="Wingdings" panose="05000000000000000000" pitchFamily="2" charset="2"/>
              <a:buChar char="q"/>
            </a:pPr>
            <a:r>
              <a:rPr lang="en-US" altLang="en-US" dirty="0"/>
              <a:t>Can simplify code, increase efficiency</a:t>
            </a:r>
          </a:p>
          <a:p>
            <a:pPr>
              <a:buFont typeface="Wingdings" panose="05000000000000000000" pitchFamily="2" charset="2"/>
              <a:buChar char="q"/>
            </a:pPr>
            <a:r>
              <a:rPr lang="en-US" altLang="en-US" dirty="0"/>
              <a:t>Kernels are generally multithreaded</a:t>
            </a:r>
          </a:p>
          <a:p>
            <a:pPr>
              <a:buFont typeface="Wingdings" panose="05000000000000000000" pitchFamily="2" charset="2"/>
              <a:buChar char="q"/>
            </a:pPr>
            <a:endParaRPr lang="en-US" altLang="en-US" dirty="0"/>
          </a:p>
          <a:p>
            <a:pPr>
              <a:buFont typeface="Wingdings" panose="05000000000000000000" pitchFamily="2" charset="2"/>
              <a:buChar char="q"/>
            </a:pPr>
            <a:r>
              <a:rPr lang="en-US" altLang="en-US" dirty="0"/>
              <a:t>Consider implications of a single threaded web server with 9,000 requests!!....</a:t>
            </a:r>
          </a:p>
          <a:p>
            <a:pPr lvl="1">
              <a:buFont typeface="Wingdings" panose="05000000000000000000" pitchFamily="2" charset="2"/>
              <a:buChar char="q"/>
            </a:pPr>
            <a:r>
              <a:rPr lang="en-US" altLang="en-US" dirty="0"/>
              <a:t>We can create a new process for each received request</a:t>
            </a:r>
          </a:p>
          <a:p>
            <a:pPr lvl="1">
              <a:buFont typeface="Wingdings" panose="05000000000000000000" pitchFamily="2" charset="2"/>
              <a:buChar char="q"/>
            </a:pPr>
            <a:r>
              <a:rPr lang="en-US" altLang="en-US" dirty="0"/>
              <a:t>And.. Process creation is time consuming and resource intensive</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85825" y="163513"/>
            <a:ext cx="8229600" cy="576262"/>
          </a:xfrm>
        </p:spPr>
        <p:txBody>
          <a:bodyPr/>
          <a:lstStyle/>
          <a:p>
            <a:pPr eaLnBrk="1" hangingPunct="1"/>
            <a:r>
              <a:rPr lang="en-US" altLang="en-US"/>
              <a:t>Multithreaded Server Architecture</a:t>
            </a:r>
          </a:p>
        </p:txBody>
      </p:sp>
      <p:pic>
        <p:nvPicPr>
          <p:cNvPr id="7171" name="Picture 1" descr="4_0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1443038"/>
            <a:ext cx="63976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679950" y="4542910"/>
            <a:ext cx="4380932" cy="646331"/>
          </a:xfrm>
          <a:prstGeom prst="rect">
            <a:avLst/>
          </a:prstGeom>
          <a:noFill/>
        </p:spPr>
        <p:txBody>
          <a:bodyPr wrap="square" rtlCol="0">
            <a:spAutoFit/>
          </a:bodyPr>
          <a:lstStyle/>
          <a:p>
            <a:r>
              <a:rPr lang="en-US" b="1" dirty="0">
                <a:solidFill>
                  <a:srgbClr val="FF0000"/>
                </a:solidFill>
              </a:rPr>
              <a:t>ASYNCHRONOUS THREADING</a:t>
            </a:r>
            <a:br>
              <a:rPr lang="en-US" b="1" dirty="0">
                <a:solidFill>
                  <a:srgbClr val="FF0000"/>
                </a:solidFill>
              </a:rPr>
            </a:br>
            <a:r>
              <a:rPr lang="en-US" dirty="0">
                <a:solidFill>
                  <a:srgbClr val="FF0000"/>
                </a:solidFill>
              </a:rPr>
              <a:t>(threads run simultaneously)</a:t>
            </a:r>
            <a:endParaRPr lang="en-US" b="1" dirty="0">
              <a:solidFill>
                <a:srgbClr val="FF0000"/>
              </a:solidFill>
            </a:endParaRPr>
          </a:p>
        </p:txBody>
      </p:sp>
      <p:sp>
        <p:nvSpPr>
          <p:cNvPr id="2" name="Rectangle 1"/>
          <p:cNvSpPr/>
          <p:nvPr/>
        </p:nvSpPr>
        <p:spPr>
          <a:xfrm>
            <a:off x="176142" y="5228481"/>
            <a:ext cx="8939283" cy="646331"/>
          </a:xfrm>
          <a:prstGeom prst="rect">
            <a:avLst/>
          </a:prstGeom>
        </p:spPr>
        <p:txBody>
          <a:bodyPr wrap="square">
            <a:spAutoFit/>
          </a:bodyPr>
          <a:lstStyle/>
          <a:p>
            <a:pPr marL="742950" lvl="1" indent="-285750">
              <a:buFont typeface="Arial" panose="020B0604020202020204" pitchFamily="34" charset="0"/>
              <a:buChar char="•"/>
            </a:pPr>
            <a:r>
              <a:rPr lang="en-US" altLang="en-US" dirty="0">
                <a:solidFill>
                  <a:srgbClr val="FF0000"/>
                </a:solidFill>
              </a:rPr>
              <a:t>In Solaris process creation is ~30 times slower than thread creation.</a:t>
            </a:r>
          </a:p>
          <a:p>
            <a:pPr marL="742950" lvl="1" indent="-285750">
              <a:buFont typeface="Arial" panose="020B0604020202020204" pitchFamily="34" charset="0"/>
              <a:buChar char="•"/>
            </a:pPr>
            <a:r>
              <a:rPr lang="en-US" altLang="en-US" dirty="0">
                <a:solidFill>
                  <a:srgbClr val="FF0000"/>
                </a:solidFill>
              </a:rPr>
              <a:t>Context switching is ~5 times slower.</a:t>
            </a:r>
          </a:p>
        </p:txBody>
      </p:sp>
      <p:sp>
        <p:nvSpPr>
          <p:cNvPr id="6" name="TextBox 5"/>
          <p:cNvSpPr txBox="1"/>
          <p:nvPr/>
        </p:nvSpPr>
        <p:spPr>
          <a:xfrm>
            <a:off x="619693" y="5914052"/>
            <a:ext cx="4380932" cy="646331"/>
          </a:xfrm>
          <a:prstGeom prst="rect">
            <a:avLst/>
          </a:prstGeom>
          <a:noFill/>
        </p:spPr>
        <p:txBody>
          <a:bodyPr wrap="square" rtlCol="0">
            <a:spAutoFit/>
          </a:bodyPr>
          <a:lstStyle/>
          <a:p>
            <a:r>
              <a:rPr lang="en-US" b="1" dirty="0">
                <a:solidFill>
                  <a:srgbClr val="FF0000"/>
                </a:solidFill>
              </a:rPr>
              <a:t>SYNCHRONOUS THREADING</a:t>
            </a:r>
            <a:br>
              <a:rPr lang="en-US" b="1" dirty="0">
                <a:solidFill>
                  <a:srgbClr val="FF0000"/>
                </a:solidFill>
              </a:rPr>
            </a:br>
            <a:r>
              <a:rPr lang="en-US" dirty="0">
                <a:solidFill>
                  <a:srgbClr val="FF0000"/>
                </a:solidFill>
              </a:rPr>
              <a:t>(threads run sequentially)</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62013" y="415925"/>
            <a:ext cx="6951662" cy="312738"/>
          </a:xfrm>
        </p:spPr>
        <p:txBody>
          <a:bodyPr/>
          <a:lstStyle/>
          <a:p>
            <a:pPr eaLnBrk="1" hangingPunct="1"/>
            <a:r>
              <a:rPr lang="en-US" altLang="en-US"/>
              <a:t>Benefits</a:t>
            </a:r>
          </a:p>
        </p:txBody>
      </p:sp>
      <p:sp>
        <p:nvSpPr>
          <p:cNvPr id="8195" name="Rectangle 3"/>
          <p:cNvSpPr>
            <a:spLocks noGrp="1" noChangeArrowheads="1"/>
          </p:cNvSpPr>
          <p:nvPr>
            <p:ph type="body" idx="1"/>
          </p:nvPr>
        </p:nvSpPr>
        <p:spPr>
          <a:xfrm>
            <a:off x="697267" y="1178897"/>
            <a:ext cx="8023652" cy="4530725"/>
          </a:xfrm>
        </p:spPr>
        <p:txBody>
          <a:bodyPr/>
          <a:lstStyle/>
          <a:p>
            <a:pPr>
              <a:buFont typeface="Wingdings" panose="05000000000000000000" pitchFamily="2" charset="2"/>
              <a:buChar char="q"/>
            </a:pPr>
            <a:r>
              <a:rPr lang="en-US" altLang="en-US" b="1" dirty="0"/>
              <a:t>Responsiveness – </a:t>
            </a:r>
            <a:r>
              <a:rPr lang="en-US" altLang="en-US" dirty="0"/>
              <a:t>may allow continued execution if part of process is blocked, especially important for user interfaces</a:t>
            </a:r>
          </a:p>
          <a:p>
            <a:pPr>
              <a:buFont typeface="Wingdings" panose="05000000000000000000" pitchFamily="2" charset="2"/>
              <a:buChar char="q"/>
            </a:pPr>
            <a:r>
              <a:rPr lang="en-US" altLang="en-US" b="1" dirty="0"/>
              <a:t>Resource Sharing – </a:t>
            </a:r>
            <a:r>
              <a:rPr lang="en-US" altLang="en-US" dirty="0"/>
              <a:t>threads share (impromptu) resources of process, easier than shared memory or message passing</a:t>
            </a:r>
          </a:p>
          <a:p>
            <a:pPr>
              <a:buFont typeface="Wingdings" panose="05000000000000000000" pitchFamily="2" charset="2"/>
              <a:buChar char="q"/>
            </a:pPr>
            <a:r>
              <a:rPr lang="en-US" altLang="en-US" b="1" dirty="0"/>
              <a:t>Economy – </a:t>
            </a:r>
            <a:r>
              <a:rPr lang="en-US" altLang="en-US" dirty="0"/>
              <a:t>cheaper than process creation, thread switching lower overhead than context switching</a:t>
            </a:r>
          </a:p>
          <a:p>
            <a:pPr lvl="1">
              <a:buFont typeface="Wingdings" panose="05000000000000000000" pitchFamily="2" charset="2"/>
              <a:buChar char="q"/>
            </a:pPr>
            <a:r>
              <a:rPr lang="en-US" altLang="en-US" dirty="0"/>
              <a:t>In Solaris process creation is ~30 times slower than thread creation.</a:t>
            </a:r>
          </a:p>
          <a:p>
            <a:pPr lvl="1">
              <a:buFont typeface="Wingdings" panose="05000000000000000000" pitchFamily="2" charset="2"/>
              <a:buChar char="q"/>
            </a:pPr>
            <a:r>
              <a:rPr lang="en-US" altLang="en-US" dirty="0"/>
              <a:t>Context switching is ~5 times slower.</a:t>
            </a:r>
          </a:p>
          <a:p>
            <a:pPr>
              <a:buFont typeface="Wingdings" panose="05000000000000000000" pitchFamily="2" charset="2"/>
              <a:buChar char="q"/>
            </a:pPr>
            <a:r>
              <a:rPr lang="en-US" altLang="en-US" b="1" dirty="0"/>
              <a:t>Scalability – </a:t>
            </a:r>
            <a:r>
              <a:rPr lang="en-US" altLang="en-US" dirty="0"/>
              <a:t>process can take advantage of multiprocessor architectures</a:t>
            </a:r>
            <a:br>
              <a:rPr lang="en-US" altLang="en-US" dirty="0"/>
            </a:br>
            <a:endParaRPr lang="en-US" altLang="en-US" dirty="0"/>
          </a:p>
          <a:p>
            <a:endParaRPr lang="en-US"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12825" y="176213"/>
            <a:ext cx="7673975" cy="576262"/>
          </a:xfrm>
        </p:spPr>
        <p:txBody>
          <a:bodyPr/>
          <a:lstStyle/>
          <a:p>
            <a:pPr eaLnBrk="1" hangingPunct="1"/>
            <a:r>
              <a:rPr lang="en-US" altLang="en-US"/>
              <a:t>Multicore Programming</a:t>
            </a:r>
          </a:p>
        </p:txBody>
      </p:sp>
      <p:sp>
        <p:nvSpPr>
          <p:cNvPr id="9219" name="Content Placeholder 2"/>
          <p:cNvSpPr>
            <a:spLocks noGrp="1"/>
          </p:cNvSpPr>
          <p:nvPr>
            <p:ph idx="1"/>
          </p:nvPr>
        </p:nvSpPr>
        <p:spPr>
          <a:xfrm>
            <a:off x="882650" y="1208088"/>
            <a:ext cx="7723188" cy="4530725"/>
          </a:xfrm>
        </p:spPr>
        <p:txBody>
          <a:bodyPr/>
          <a:lstStyle/>
          <a:p>
            <a:pPr>
              <a:buFont typeface="Wingdings" panose="05000000000000000000" pitchFamily="2" charset="2"/>
              <a:buChar char="q"/>
            </a:pPr>
            <a:r>
              <a:rPr lang="en-US" altLang="en-US" b="1" i="1" dirty="0"/>
              <a:t>Concurrency</a:t>
            </a:r>
            <a:r>
              <a:rPr lang="en-US" altLang="en-US" dirty="0"/>
              <a:t> supports more than one task making progress via rapid switching, and </a:t>
            </a:r>
            <a:r>
              <a:rPr lang="en-US" altLang="en-US" dirty="0">
                <a:solidFill>
                  <a:srgbClr val="FF0000"/>
                </a:solidFill>
              </a:rPr>
              <a:t>only one executes at any given time</a:t>
            </a:r>
            <a:r>
              <a:rPr lang="en-US" altLang="en-US" dirty="0"/>
              <a:t>. </a:t>
            </a:r>
          </a:p>
          <a:p>
            <a:pPr lvl="1">
              <a:buFont typeface="Wingdings" panose="05000000000000000000" pitchFamily="2" charset="2"/>
              <a:buChar char="q"/>
            </a:pPr>
            <a:r>
              <a:rPr lang="en-US" altLang="en-US" dirty="0"/>
              <a:t>In a single processor/core environment, scheduler provides concurrency</a:t>
            </a:r>
          </a:p>
          <a:p>
            <a:pPr lvl="1">
              <a:buFont typeface="Wingdings" panose="05000000000000000000" pitchFamily="2" charset="2"/>
              <a:buChar char="q"/>
            </a:pPr>
            <a:r>
              <a:rPr lang="en-US" altLang="en-US" dirty="0"/>
              <a:t>Concurrency </a:t>
            </a:r>
            <a:r>
              <a:rPr lang="en-US" altLang="en-US" b="1" i="1" dirty="0"/>
              <a:t>simulates</a:t>
            </a:r>
            <a:r>
              <a:rPr lang="en-US" altLang="en-US" dirty="0"/>
              <a:t> parallelism</a:t>
            </a:r>
          </a:p>
          <a:p>
            <a:pPr>
              <a:buFont typeface="Wingdings" panose="05000000000000000000" pitchFamily="2" charset="2"/>
              <a:buChar char="q"/>
            </a:pPr>
            <a:endParaRPr lang="en-US" altLang="en-US" b="1" i="1" dirty="0"/>
          </a:p>
          <a:p>
            <a:endParaRPr lang="en-US" altLang="en-US" b="1" i="1" dirty="0"/>
          </a:p>
          <a:p>
            <a:endParaRPr lang="en-US" altLang="en-US" b="1" i="1" dirty="0"/>
          </a:p>
          <a:p>
            <a:endParaRPr lang="en-US" altLang="en-US" dirty="0"/>
          </a:p>
          <a:p>
            <a:pPr lvl="1">
              <a:buFont typeface="Monotype Sorts" pitchFamily="-84" charset="2"/>
              <a:buNone/>
            </a:pPr>
            <a:endParaRPr lang="en-US" altLang="en-US" dirty="0"/>
          </a:p>
          <a:p>
            <a:pPr lvl="1">
              <a:buFont typeface="Monotype Sorts" pitchFamily="-84" charset="2"/>
              <a:buNone/>
            </a:pPr>
            <a:endParaRPr lang="en-US" altLang="en-US" dirty="0"/>
          </a:p>
        </p:txBody>
      </p:sp>
      <p:pic>
        <p:nvPicPr>
          <p:cNvPr id="5" name="Picture 1" descr="4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946463"/>
            <a:ext cx="62595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1208914" y="4745586"/>
            <a:ext cx="7935085" cy="4345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Verdana" charset="0"/>
              </a:rPr>
              <a:t>Why</a:t>
            </a:r>
            <a:r>
              <a:rPr kumimoji="0" lang="en-US" sz="1800" b="0" i="0" u="none" strike="noStrike" cap="none" normalizeH="0" dirty="0">
                <a:ln>
                  <a:noFill/>
                </a:ln>
                <a:solidFill>
                  <a:srgbClr val="FF0000"/>
                </a:solidFill>
                <a:effectLst/>
                <a:latin typeface="Verdana" charset="0"/>
              </a:rPr>
              <a:t> can ther</a:t>
            </a:r>
            <a:r>
              <a:rPr lang="en-US" dirty="0">
                <a:solidFill>
                  <a:srgbClr val="FF0000"/>
                </a:solidFill>
                <a:latin typeface="Verdana" charset="0"/>
              </a:rPr>
              <a:t>e be no true parallelism in a single core environment?</a:t>
            </a:r>
            <a:endParaRPr kumimoji="0" lang="en-US" sz="1800" b="0" i="0" u="none" strike="noStrike" cap="none" normalizeH="0" baseline="0" dirty="0">
              <a:ln>
                <a:noFill/>
              </a:ln>
              <a:solidFill>
                <a:srgbClr val="FF0000"/>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1000"/>
                                        <p:tgtEl>
                                          <p:spTgt spid="9219">
                                            <p:txEl>
                                              <p:pRg st="1" end="1"/>
                                            </p:txEl>
                                          </p:spTgt>
                                        </p:tgtEl>
                                      </p:cBhvr>
                                    </p:animEffect>
                                    <p:anim calcmode="lin" valueType="num">
                                      <p:cBhvr>
                                        <p:cTn id="13"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1000"/>
                                        <p:tgtEl>
                                          <p:spTgt spid="9219">
                                            <p:txEl>
                                              <p:pRg st="2" end="2"/>
                                            </p:txEl>
                                          </p:spTgt>
                                        </p:tgtEl>
                                      </p:cBhvr>
                                    </p:animEffect>
                                    <p:anim calcmode="lin" valueType="num">
                                      <p:cBhvr>
                                        <p:cTn id="18"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2" grpId="0" animBg="1"/>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16370</TotalTime>
  <Words>3153</Words>
  <Application>Microsoft Office PowerPoint</Application>
  <PresentationFormat>On-screen Show (4:3)</PresentationFormat>
  <Paragraphs>446</Paragraphs>
  <Slides>58</Slides>
  <Notes>47</Notes>
  <HiddenSlides>20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ＭＳ Ｐゴシック</vt:lpstr>
      <vt:lpstr>ＭＳ Ｐゴシック</vt:lpstr>
      <vt:lpstr>Arial</vt:lpstr>
      <vt:lpstr>Courier New</vt:lpstr>
      <vt:lpstr>Helvetica</vt:lpstr>
      <vt:lpstr>Monotype Sorts</vt:lpstr>
      <vt:lpstr>Times New Roman</vt:lpstr>
      <vt:lpstr>Verdana</vt:lpstr>
      <vt:lpstr>Webdings</vt:lpstr>
      <vt:lpstr>Wingdings</vt:lpstr>
      <vt:lpstr>os-8</vt:lpstr>
      <vt:lpstr>Chapter 4:  Threads</vt:lpstr>
      <vt:lpstr>Chapter 4: Threads</vt:lpstr>
      <vt:lpstr>Objectives</vt:lpstr>
      <vt:lpstr>Motivation</vt:lpstr>
      <vt:lpstr>Single and Multithreaded Processes</vt:lpstr>
      <vt:lpstr>Motivation</vt:lpstr>
      <vt:lpstr>Multithreaded Server Architecture</vt:lpstr>
      <vt:lpstr>Benefits</vt:lpstr>
      <vt:lpstr>Multicore Programming</vt:lpstr>
      <vt:lpstr>Concurrency vs. Parallelism</vt:lpstr>
      <vt:lpstr>Multicore Programming</vt:lpstr>
      <vt:lpstr>Multicore Programming (Cont.)</vt:lpstr>
      <vt:lpstr>Threads. Cores. Logical Processors.</vt:lpstr>
      <vt:lpstr>Amdahl’s Law</vt:lpstr>
      <vt:lpstr>User Threads and Kernel Threads</vt:lpstr>
      <vt:lpstr>Multithreading Models</vt:lpstr>
      <vt:lpstr>Many-to-One</vt:lpstr>
      <vt:lpstr>One-to-One</vt:lpstr>
      <vt:lpstr>Many-to-Many Model</vt:lpstr>
      <vt:lpstr>User to Kernel Thread Mapping Models </vt:lpstr>
      <vt:lpstr>Two-level Model</vt:lpstr>
      <vt:lpstr>Asynchronous/Synchronous Threading</vt:lpstr>
      <vt:lpstr>Thread Libraries</vt:lpstr>
      <vt:lpstr>Pthreads</vt:lpstr>
      <vt:lpstr>Pthreads Example</vt:lpstr>
      <vt:lpstr>Pthreads Example (Cont.)</vt:lpstr>
      <vt:lpstr>Pthreads Code for Joining 10 Threads</vt:lpstr>
      <vt:lpstr>Windows  Multithreaded C Program</vt:lpstr>
      <vt:lpstr>Windows  Multithreaded C Program (Cont.)</vt:lpstr>
      <vt:lpstr>Java Threads</vt:lpstr>
      <vt:lpstr>Java Multithreaded Program</vt:lpstr>
      <vt:lpstr>Java Multithreaded Program (Cont.)</vt:lpstr>
      <vt:lpstr>Implicit Threading</vt:lpstr>
      <vt:lpstr>Thread Pools – Why?</vt:lpstr>
      <vt:lpstr>Thread Pools</vt:lpstr>
      <vt:lpstr>OpenMP</vt:lpstr>
      <vt:lpstr>OpenMP</vt:lpstr>
      <vt:lpstr>Grand Central Dispatch</vt:lpstr>
      <vt:lpstr>Grand Central Dispatch</vt:lpstr>
      <vt:lpstr>Threading Issues</vt:lpstr>
      <vt:lpstr>Threading Issues</vt:lpstr>
      <vt:lpstr>Threading Issues: fork()/exec()</vt:lpstr>
      <vt:lpstr>Signal Handling</vt:lpstr>
      <vt:lpstr>Signal Handling (Cont.)</vt:lpstr>
      <vt:lpstr>Thread Cancellation</vt:lpstr>
      <vt:lpstr>Thread Cancellation (Cont.)</vt:lpstr>
      <vt:lpstr>Thread-Local Storage</vt:lpstr>
      <vt:lpstr>Scheduler Activations</vt:lpstr>
      <vt:lpstr>Scheduler Activation </vt:lpstr>
      <vt:lpstr>Scheduler Activation </vt:lpstr>
      <vt:lpstr>Operating System Examples</vt:lpstr>
      <vt:lpstr>Windows Threads</vt:lpstr>
      <vt:lpstr>Windows Threads (Cont.)</vt:lpstr>
      <vt:lpstr>Windows Threads Data Structures</vt:lpstr>
      <vt:lpstr>Linux Threads</vt:lpstr>
      <vt:lpstr>Threads Revisited</vt:lpstr>
      <vt:lpstr>Threads Revisited - Hardware threads </vt:lpstr>
      <vt:lpstr>End of Chapter 4</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Harry Goldberg</cp:lastModifiedBy>
  <cp:revision>250</cp:revision>
  <cp:lastPrinted>2013-09-10T17:57:57Z</cp:lastPrinted>
  <dcterms:created xsi:type="dcterms:W3CDTF">2011-01-13T23:43:38Z</dcterms:created>
  <dcterms:modified xsi:type="dcterms:W3CDTF">2018-02-25T23:49:02Z</dcterms:modified>
</cp:coreProperties>
</file>