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86"/>
  </p:notesMasterIdLst>
  <p:handoutMasterIdLst>
    <p:handoutMasterId r:id="rId87"/>
  </p:handoutMasterIdLst>
  <p:sldIdLst>
    <p:sldId id="331" r:id="rId2"/>
    <p:sldId id="332" r:id="rId3"/>
    <p:sldId id="333" r:id="rId4"/>
    <p:sldId id="428" r:id="rId5"/>
    <p:sldId id="429" r:id="rId6"/>
    <p:sldId id="430" r:id="rId7"/>
    <p:sldId id="431" r:id="rId8"/>
    <p:sldId id="420" r:id="rId9"/>
    <p:sldId id="421" r:id="rId10"/>
    <p:sldId id="422" r:id="rId11"/>
    <p:sldId id="337" r:id="rId12"/>
    <p:sldId id="433" r:id="rId13"/>
    <p:sldId id="437" r:id="rId14"/>
    <p:sldId id="432" r:id="rId15"/>
    <p:sldId id="338" r:id="rId16"/>
    <p:sldId id="339" r:id="rId17"/>
    <p:sldId id="340" r:id="rId18"/>
    <p:sldId id="434" r:id="rId19"/>
    <p:sldId id="409" r:id="rId20"/>
    <p:sldId id="405" r:id="rId21"/>
    <p:sldId id="341" r:id="rId22"/>
    <p:sldId id="342" r:id="rId23"/>
    <p:sldId id="407" r:id="rId24"/>
    <p:sldId id="343" r:id="rId25"/>
    <p:sldId id="438" r:id="rId26"/>
    <p:sldId id="345" r:id="rId27"/>
    <p:sldId id="346" r:id="rId28"/>
    <p:sldId id="417" r:id="rId29"/>
    <p:sldId id="348" r:id="rId30"/>
    <p:sldId id="349" r:id="rId31"/>
    <p:sldId id="350" r:id="rId32"/>
    <p:sldId id="351" r:id="rId33"/>
    <p:sldId id="439" r:id="rId34"/>
    <p:sldId id="344" r:id="rId35"/>
    <p:sldId id="352" r:id="rId36"/>
    <p:sldId id="353" r:id="rId37"/>
    <p:sldId id="440" r:id="rId38"/>
    <p:sldId id="354" r:id="rId39"/>
    <p:sldId id="355" r:id="rId40"/>
    <p:sldId id="356" r:id="rId41"/>
    <p:sldId id="441" r:id="rId42"/>
    <p:sldId id="442" r:id="rId43"/>
    <p:sldId id="443" r:id="rId44"/>
    <p:sldId id="445" r:id="rId45"/>
    <p:sldId id="357" r:id="rId46"/>
    <p:sldId id="444" r:id="rId47"/>
    <p:sldId id="435" r:id="rId48"/>
    <p:sldId id="436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368" r:id="rId60"/>
    <p:sldId id="418" r:id="rId61"/>
    <p:sldId id="369" r:id="rId62"/>
    <p:sldId id="370" r:id="rId63"/>
    <p:sldId id="371" r:id="rId64"/>
    <p:sldId id="372" r:id="rId65"/>
    <p:sldId id="373" r:id="rId66"/>
    <p:sldId id="374" r:id="rId67"/>
    <p:sldId id="375" r:id="rId68"/>
    <p:sldId id="376" r:id="rId69"/>
    <p:sldId id="377" r:id="rId70"/>
    <p:sldId id="378" r:id="rId71"/>
    <p:sldId id="379" r:id="rId72"/>
    <p:sldId id="380" r:id="rId73"/>
    <p:sldId id="419" r:id="rId74"/>
    <p:sldId id="381" r:id="rId75"/>
    <p:sldId id="382" r:id="rId76"/>
    <p:sldId id="384" r:id="rId77"/>
    <p:sldId id="385" r:id="rId78"/>
    <p:sldId id="383" r:id="rId79"/>
    <p:sldId id="386" r:id="rId80"/>
    <p:sldId id="423" r:id="rId81"/>
    <p:sldId id="424" r:id="rId82"/>
    <p:sldId id="426" r:id="rId83"/>
    <p:sldId id="427" r:id="rId84"/>
    <p:sldId id="404" r:id="rId8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66CCFF"/>
    <a:srgbClr val="0099CC"/>
    <a:srgbClr val="006699"/>
    <a:srgbClr val="FF0000"/>
    <a:srgbClr val="CCE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A2DC58A6-FE89-420F-A5F7-CD821FF739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133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05C09A89-9A82-4D2B-A686-45B5C424A7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962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FADF3CB-68FF-4332-976B-A0ADFE233A2A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1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878B5BBF-6ACA-4555-ACCD-75BC96192261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93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D7C329E-7B70-4BBA-A284-BC4809FFF07C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97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D7C329E-7B70-4BBA-A284-BC4809FFF07C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78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57E5A0D7-1292-49CA-83EA-3C2F24008C90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71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503E31E9-E09F-4981-A91C-64DD939ABD41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61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B7AC0ED-4691-492B-B3CD-46D4CC3AF199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49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5B8D54F-4993-4A99-A8C1-31233B48258D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87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552CB744-2B56-44B3-AEE1-1E475D8771F1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39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C2C61E8-9F56-4E93-8467-6936856B4215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3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B732EFD0-C0F6-48D0-BC5E-F0788D199239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47CC41D-BB13-40F5-A191-B4E02C8FD4B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46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B732EFD0-C0F6-48D0-BC5E-F0788D199239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2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F4E3C535-303D-43F2-BDEC-A60DAB23AF84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50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BF90BEC2-201C-4D26-A03C-D43166CF5CCD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49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5E2407AF-DEF0-425A-BFAC-39D682888998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5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0BBF2D5A-8EBD-47DE-80ED-B2181C9189A6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04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70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9266607A-D472-4ECB-9065-55EC1BE240E0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9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9266607A-D472-4ECB-9065-55EC1BE240E0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41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28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CD470D1-C5FE-4982-8ADF-F187B5B94E25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2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11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16E6232B-24B1-4609-A378-2B114091A59E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80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16E6232B-24B1-4609-A378-2B114091A59E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80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066C2336-E52F-4541-B651-12182746366A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898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3A1A43E8-744A-476D-9390-460D74829942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211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BF731439-CD99-4297-9179-B80A193BA071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047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066C2336-E52F-4541-B651-12182746366A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26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BF731439-CD99-4297-9179-B80A193BA071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683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BF731439-CD99-4297-9179-B80A193BA071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683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86D4956-CE34-4B38-AB79-EFE72B4ACA79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663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86D4956-CE34-4B38-AB79-EFE72B4ACA79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07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3E415EA1-215A-4606-AC9A-53261E42A181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028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86D4956-CE34-4B38-AB79-EFE72B4ACA79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045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86D4956-CE34-4B38-AB79-EFE72B4ACA79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126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1A1CB2C6-6008-4B53-9087-92328F9FDF59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129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3559DAD5-B574-4CBF-A1BC-1B7E5924FDED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089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CE1D2F5-4D8F-43CD-924D-42E9E0F910F2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5520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3B08C78-1297-4B04-AF82-A65EAB78A147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461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3FF95F2-CADB-4387-B374-0565DEF6712E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889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782F1CB-2D99-47B7-AA84-95897A87E6FF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560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D7CCF84A-AD2F-4A87-9DC1-BC0444E953E7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48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ABA598D-274A-421F-B39D-65D1BB086406}" type="slidenum">
              <a:rPr lang="en-US" altLang="en-US"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4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604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9DBF765B-5DAE-43A1-92BA-70569AAFCBE7}" type="slidenum">
              <a:rPr lang="en-US" altLang="en-US">
                <a:latin typeface="Times New Roman" panose="02020603050405020304" pitchFamily="18" charset="0"/>
              </a:rPr>
              <a:pPr/>
              <a:t>58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95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8DAC0F8D-7BD4-40B5-A069-0502EBEFDF77}" type="slidenum">
              <a:rPr lang="en-US" altLang="en-US"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085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886ED9CC-D4FF-479C-8361-5FB37D00F98E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061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07B30D5-26FC-4743-90E8-F9C847D4E1EC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7872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369B13A8-2FAE-418C-B33E-65535F82591A}" type="slidenum">
              <a:rPr lang="en-US" altLang="en-US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7300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1468577-646F-49BA-925C-8E9A2B2F8D7A}" type="slidenum">
              <a:rPr lang="en-US" altLang="en-US"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644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91FA5512-FA87-4334-83FC-EED79BA8E0F0}" type="slidenum">
              <a:rPr lang="en-US" altLang="en-US"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806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D017087-1872-471F-B97C-C9BB78C93A1C}" type="slidenum">
              <a:rPr lang="en-US" altLang="en-US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175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1736FB0-EBAD-49A3-8449-F95DE7B51BF2}" type="slidenum">
              <a:rPr lang="en-US" altLang="en-US">
                <a:latin typeface="Times New Roman" panose="02020603050405020304" pitchFamily="18" charset="0"/>
              </a:rPr>
              <a:pPr/>
              <a:t>66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2160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1158017F-1ADC-4791-B7CE-3203F4BFE882}" type="slidenum">
              <a:rPr lang="en-US" altLang="en-US">
                <a:latin typeface="Times New Roman" panose="02020603050405020304" pitchFamily="18" charset="0"/>
              </a:rPr>
              <a:pPr/>
              <a:t>67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2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025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B89C622-3ECA-4594-A79A-ADF497B26B9A}" type="slidenum">
              <a:rPr lang="en-US" altLang="en-US">
                <a:latin typeface="Times New Roman" panose="02020603050405020304" pitchFamily="18" charset="0"/>
              </a:rPr>
              <a:pPr/>
              <a:t>68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854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34136742-646B-4B5B-8871-ADAB6C765357}" type="slidenum">
              <a:rPr lang="en-US" altLang="en-US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5830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15D8CAD-663B-4EBB-B7CB-FB1121A85B6B}" type="slidenum">
              <a:rPr lang="en-US" altLang="en-US">
                <a:latin typeface="Times New Roman" panose="02020603050405020304" pitchFamily="18" charset="0"/>
              </a:rPr>
              <a:pPr/>
              <a:t>70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2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2726796-D85A-4856-8DBF-2673AE7FBFAF}" type="slidenum">
              <a:rPr lang="en-US" altLang="en-US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321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E993936A-F185-499D-A139-E5CF20DAC4A0}" type="slidenum">
              <a:rPr lang="en-US" altLang="en-US">
                <a:latin typeface="Times New Roman" panose="02020603050405020304" pitchFamily="18" charset="0"/>
              </a:rPr>
              <a:pPr/>
              <a:t>73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601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0E7500AA-D070-4A23-8D08-5BFB3D27E666}" type="slidenum">
              <a:rPr lang="en-US" altLang="en-US">
                <a:latin typeface="Times New Roman" panose="02020603050405020304" pitchFamily="18" charset="0"/>
              </a:rPr>
              <a:pPr/>
              <a:t>74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962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736E8759-CCBD-4413-A5A1-018EF190C389}" type="slidenum">
              <a:rPr lang="en-US" altLang="en-US">
                <a:latin typeface="Times New Roman" panose="02020603050405020304" pitchFamily="18" charset="0"/>
              </a:rPr>
              <a:pPr/>
              <a:t>75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990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58C4D9CE-7410-45A1-AFBF-645C07B605BF}" type="slidenum">
              <a:rPr lang="en-US" altLang="en-US">
                <a:latin typeface="Times New Roman" panose="02020603050405020304" pitchFamily="18" charset="0"/>
              </a:rPr>
              <a:pPr/>
              <a:t>76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658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9B432D67-0575-40E1-9674-C1A6CB9993C7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378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99E8CAD-8C77-499A-9BCB-231402E5F04F}" type="slidenum">
              <a:rPr lang="en-US" altLang="en-US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0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647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166417D0-AB30-4EC2-B18F-5DABBE65D989}" type="slidenum">
              <a:rPr lang="en-US" altLang="en-US">
                <a:latin typeface="Times New Roman" panose="02020603050405020304" pitchFamily="18" charset="0"/>
              </a:rPr>
              <a:pPr/>
              <a:t>79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459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120ECE0F-CF24-4586-858B-945B38A5686C}" type="slidenum">
              <a:rPr lang="en-US" altLang="en-US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645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F493433-7F35-498C-9E81-CE4207E138E9}" type="slidenum">
              <a:rPr lang="en-US" altLang="en-US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8650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B72D8CCF-9CF2-4373-8398-E6126EA18D24}" type="slidenum">
              <a:rPr lang="en-US" altLang="en-US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1232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48764A41-5127-4B60-A74B-F822E777595B}" type="slidenum">
              <a:rPr lang="en-US" altLang="en-US">
                <a:latin typeface="Times New Roman" panose="02020603050405020304" pitchFamily="18" charset="0"/>
              </a:rPr>
              <a:pPr/>
              <a:t>83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923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CB796C45-5C0A-42D2-87C9-ED233664652E}" type="slidenum">
              <a:rPr lang="en-US" altLang="en-US">
                <a:latin typeface="Times New Roman" panose="02020603050405020304" pitchFamily="18" charset="0"/>
              </a:rPr>
              <a:pPr/>
              <a:t>84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46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3E415EA1-215A-4606-AC9A-53261E42A181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08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13A4E382-E4BF-439A-8D76-58983DEF57A3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/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5906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/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0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117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5945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660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91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665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390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019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52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83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32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0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 lIns="91435" tIns="45718" rIns="91435" bIns="45718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5.</a:t>
            </a:r>
            <a:fld id="{86D19770-94DC-4216-AFE5-3D500B8ACE7A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/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59062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5:  </a:t>
            </a:r>
            <a:br>
              <a:rPr lang="en-US" altLang="en-US" dirty="0"/>
            </a:br>
            <a:r>
              <a:rPr lang="en-US" altLang="en-US" dirty="0"/>
              <a:t>Process Synchronization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1428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Consumer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262063"/>
            <a:ext cx="6877050" cy="4860925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(counter == 0)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out = (out + 1) % BUFFER_SIZE; 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counter--;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8B8AB-207E-425D-BA3B-7CB877A65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850" y="3692525"/>
            <a:ext cx="3216769" cy="226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What Can Go Wrong?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idx="1"/>
          </p:nvPr>
        </p:nvSpPr>
        <p:spPr>
          <a:xfrm>
            <a:off x="1004888" y="1177925"/>
            <a:ext cx="8067675" cy="51736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counter++ </a:t>
            </a:r>
            <a:r>
              <a:rPr lang="en-US" altLang="en-US" sz="1600" dirty="0"/>
              <a:t>could be implemented as</a:t>
            </a:r>
            <a:br>
              <a:rPr lang="en-US" altLang="en-US" sz="1600" dirty="0"/>
            </a:br>
            <a:br>
              <a:rPr lang="en-US" altLang="en-US" sz="1600" dirty="0"/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 = counter</a:t>
            </a:r>
            <a:b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register1 = register1 + 1</a:t>
            </a:r>
            <a:b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counter = register1</a:t>
            </a:r>
            <a:endParaRPr lang="en-US" altLang="en-US" sz="8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counter--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/>
              <a:t>could be implemented as</a:t>
            </a:r>
            <a:br>
              <a:rPr lang="en-US" altLang="en-US" sz="1600" dirty="0"/>
            </a:br>
            <a:br>
              <a:rPr lang="en-US" altLang="en-US" sz="1600" dirty="0"/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register2 = counter</a:t>
            </a:r>
            <a:b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register2 = register2 - 1</a:t>
            </a:r>
            <a:b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counter = register2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/>
              <a:t>Consider this execution interleaving with </a:t>
            </a:r>
            <a:r>
              <a:rPr lang="ja-JP" altLang="en-US" sz="1600" dirty="0"/>
              <a:t>“</a:t>
            </a:r>
            <a:r>
              <a:rPr lang="en-US" altLang="ja-JP" sz="1600" dirty="0"/>
              <a:t>counter = 5</a:t>
            </a:r>
            <a:r>
              <a:rPr lang="ja-JP" altLang="en-US" sz="1600" dirty="0"/>
              <a:t>”</a:t>
            </a:r>
            <a:r>
              <a:rPr lang="en-US" altLang="ja-JP" sz="1600" dirty="0"/>
              <a:t> initially: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/>
              <a:t>S0: producer executes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 	</a:t>
            </a:r>
            <a:r>
              <a:rPr lang="en-US" altLang="en-US" sz="1600" dirty="0"/>
              <a:t>{register1 = 5}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/>
              <a:t>S1: producer executes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register1 + 1   	</a:t>
            </a:r>
            <a:r>
              <a:rPr lang="en-US" altLang="en-US" sz="1600" dirty="0"/>
              <a:t>{register1 = 6}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/>
              <a:t>S2: consumer executes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	</a:t>
            </a:r>
            <a:r>
              <a:rPr lang="en-US" altLang="en-US" sz="1600" dirty="0"/>
              <a:t>{register2 = 5}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/>
              <a:t>S3: consumer executes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register2 – 1  	</a:t>
            </a:r>
            <a:r>
              <a:rPr lang="en-US" altLang="en-US" sz="1600" dirty="0"/>
              <a:t>{register2 = 4}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/>
              <a:t>S4: producer executes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counter = register1         	</a:t>
            </a:r>
            <a:r>
              <a:rPr lang="en-US" altLang="en-US" sz="1600" dirty="0"/>
              <a:t>{counter = 6}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/>
              <a:t>S5: consumer executes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counter = register2        	</a:t>
            </a:r>
            <a:r>
              <a:rPr lang="en-US" altLang="en-US" sz="1600" dirty="0"/>
              <a:t>{counter = 4}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What Can Go Wrong?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idx="1"/>
          </p:nvPr>
        </p:nvSpPr>
        <p:spPr>
          <a:xfrm>
            <a:off x="1004888" y="1177925"/>
            <a:ext cx="8067675" cy="5173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we reverse S4 and S5 get Counter=6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/>
              <a:t>Consider this execution interleaving with </a:t>
            </a:r>
            <a:r>
              <a:rPr lang="ja-JP" altLang="en-US" sz="1600" dirty="0"/>
              <a:t>“</a:t>
            </a:r>
            <a:r>
              <a:rPr lang="en-US" altLang="ja-JP" sz="1600" dirty="0"/>
              <a:t>count = 5</a:t>
            </a:r>
            <a:r>
              <a:rPr lang="ja-JP" altLang="en-US" sz="1600" dirty="0"/>
              <a:t>”</a:t>
            </a:r>
            <a:r>
              <a:rPr lang="en-US" altLang="ja-JP" sz="1600" dirty="0"/>
              <a:t> initially: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S0: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	</a:t>
            </a:r>
            <a:r>
              <a:rPr lang="en-US" altLang="en-US" sz="1600" dirty="0"/>
              <a:t>{register1 = 5}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S1: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register1 + 1   	</a:t>
            </a:r>
            <a:r>
              <a:rPr lang="en-US" altLang="en-US" sz="1600" dirty="0"/>
              <a:t>{register1 = 6}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S2: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	</a:t>
            </a:r>
            <a:r>
              <a:rPr lang="en-US" altLang="en-US" sz="1600" dirty="0"/>
              <a:t>{register2 = 5}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S3: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register2 – 1  	</a:t>
            </a:r>
            <a:r>
              <a:rPr lang="en-US" altLang="en-US" sz="1600" dirty="0"/>
              <a:t>{register2 = 4}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S4: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counter = register2        	</a:t>
            </a:r>
            <a:r>
              <a:rPr lang="en-US" altLang="en-US" sz="1600" dirty="0"/>
              <a:t>{counter = 4}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S5: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counter = register1         	</a:t>
            </a:r>
            <a:r>
              <a:rPr lang="en-US" altLang="en-US" sz="1600" dirty="0"/>
              <a:t>{counter = 6} </a:t>
            </a:r>
            <a:br>
              <a:rPr lang="en-US" altLang="en-US" sz="1600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16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we reverse S4 and S5 get Counter=6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/>
              <a:t>Consider this execution interleaving with </a:t>
            </a:r>
            <a:r>
              <a:rPr lang="ja-JP" altLang="en-US" sz="1600" dirty="0"/>
              <a:t>“</a:t>
            </a:r>
            <a:r>
              <a:rPr lang="en-US" altLang="ja-JP" sz="1600"/>
              <a:t>counter </a:t>
            </a:r>
            <a:r>
              <a:rPr lang="en-US" altLang="ja-JP" sz="1600" dirty="0"/>
              <a:t>= 5</a:t>
            </a:r>
            <a:r>
              <a:rPr lang="ja-JP" altLang="en-US" sz="1600" dirty="0"/>
              <a:t>”</a:t>
            </a:r>
            <a:r>
              <a:rPr lang="en-US" altLang="ja-JP" sz="1600" dirty="0"/>
              <a:t> initially: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/>
              <a:t>S0: producer executes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	</a:t>
            </a:r>
            <a:r>
              <a:rPr lang="en-US" altLang="en-US" sz="1600" dirty="0"/>
              <a:t>{register1 = 5}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/>
              <a:t>S1: producer executes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register1 + 1   	</a:t>
            </a:r>
            <a:r>
              <a:rPr lang="en-US" altLang="en-US" sz="1600" dirty="0"/>
              <a:t>{register1 = 6}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/>
              <a:t>S2: consumer executes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	</a:t>
            </a:r>
            <a:r>
              <a:rPr lang="en-US" altLang="en-US" sz="1600" dirty="0"/>
              <a:t>{register2 = 5}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/>
              <a:t>S3: consumer executes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register2 – 1  	</a:t>
            </a:r>
            <a:r>
              <a:rPr lang="en-US" altLang="en-US" sz="1600" dirty="0"/>
              <a:t>{register2 = 4}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/>
              <a:t>S4: consumer executes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counter = register2        	</a:t>
            </a:r>
            <a:r>
              <a:rPr lang="en-US" altLang="en-US" sz="1600" dirty="0"/>
              <a:t>{counter = 4}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/>
              <a:t>S5: producer executes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counter = register1         	</a:t>
            </a:r>
            <a:r>
              <a:rPr lang="en-US" altLang="en-US" sz="1600" dirty="0"/>
              <a:t>{counter = 6} </a:t>
            </a:r>
            <a:br>
              <a:rPr lang="en-US" altLang="en-US" sz="1600" dirty="0"/>
            </a:b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situation where several processes access and manipulate the same data concurrently and the outcome of the execution depends on the particular order in which the access takes place.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need a way to synchronize the processes so that only one process at a time can be manipulating a critical data item.</a:t>
            </a:r>
          </a:p>
        </p:txBody>
      </p:sp>
      <p:pic>
        <p:nvPicPr>
          <p:cNvPr id="1026" name="Picture 2" descr="Image result for running race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3303606"/>
            <a:ext cx="4559300" cy="322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32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r>
              <a:rPr lang="en-US" altLang="en-US"/>
              <a:t>Critical Section Problem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08050" y="1131888"/>
            <a:ext cx="694055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Consider system of </a:t>
            </a:r>
            <a:r>
              <a:rPr lang="en-US" altLang="en-US" b="1" i="1" dirty="0"/>
              <a:t>n</a:t>
            </a:r>
            <a:r>
              <a:rPr lang="en-US" altLang="en-US" b="1" dirty="0"/>
              <a:t> </a:t>
            </a:r>
            <a:r>
              <a:rPr lang="en-US" altLang="en-US" dirty="0"/>
              <a:t>processes {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… p</a:t>
            </a:r>
            <a:r>
              <a:rPr lang="en-US" altLang="en-US" b="1" i="1" baseline="-25000" dirty="0"/>
              <a:t>n-1</a:t>
            </a:r>
            <a:r>
              <a:rPr lang="en-US" altLang="en-US" dirty="0"/>
              <a:t>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Each process has </a:t>
            </a:r>
            <a:r>
              <a:rPr lang="en-US" altLang="en-US" b="1" dirty="0">
                <a:solidFill>
                  <a:srgbClr val="3366FF"/>
                </a:solidFill>
              </a:rPr>
              <a:t>critical section </a:t>
            </a:r>
            <a:r>
              <a:rPr lang="en-US" altLang="en-US" dirty="0"/>
              <a:t>segment of 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Process may be changing common variables, updating table, writing file,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When one process in critical section, no other may be in its critical section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i="1" dirty="0"/>
              <a:t>Critical section problem </a:t>
            </a:r>
            <a:r>
              <a:rPr lang="en-US" altLang="en-US" dirty="0"/>
              <a:t>is to design a protocol to support this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Each process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must ask permission to enter critical section in </a:t>
            </a:r>
            <a:r>
              <a:rPr lang="en-US" altLang="en-US" b="1" dirty="0">
                <a:solidFill>
                  <a:srgbClr val="3366FF"/>
                </a:solidFill>
              </a:rPr>
              <a:t>entry section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may follow critical section with </a:t>
            </a:r>
            <a:r>
              <a:rPr lang="en-US" altLang="en-US" b="1" dirty="0">
                <a:solidFill>
                  <a:srgbClr val="3366FF"/>
                </a:solidFill>
              </a:rPr>
              <a:t>exit section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The remaining code is the </a:t>
            </a:r>
            <a:r>
              <a:rPr lang="en-US" altLang="en-US" b="1" dirty="0">
                <a:solidFill>
                  <a:srgbClr val="3366FF"/>
                </a:solidFill>
              </a:rPr>
              <a:t>remainder section</a:t>
            </a:r>
          </a:p>
          <a:p>
            <a:endParaRPr lang="en-US" altLang="en-US" b="1" dirty="0">
              <a:solidFill>
                <a:srgbClr val="3366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r>
              <a:rPr lang="en-US" altLang="en-US" dirty="0"/>
              <a:t>Critical Section Process Structure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General structure of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  </a:t>
            </a:r>
            <a:endParaRPr lang="en-US" altLang="en-US" dirty="0"/>
          </a:p>
          <a:p>
            <a:endParaRPr lang="en-US" altLang="en-US" b="1" dirty="0">
              <a:solidFill>
                <a:srgbClr val="0000FF"/>
              </a:solidFill>
            </a:endParaRPr>
          </a:p>
        </p:txBody>
      </p:sp>
      <p:pic>
        <p:nvPicPr>
          <p:cNvPr id="1126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1751013"/>
            <a:ext cx="3894137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925" y="195263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/>
              <a:t>Solution to Critical-Section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022350" y="1166813"/>
            <a:ext cx="7548444" cy="4961032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</a:rPr>
              <a:t>1.  </a:t>
            </a:r>
            <a:r>
              <a:rPr lang="en-US" altLang="en-US" b="1" dirty="0">
                <a:solidFill>
                  <a:srgbClr val="3366FF"/>
                </a:solidFill>
              </a:rPr>
              <a:t>Mutual Exclusion </a:t>
            </a:r>
            <a:r>
              <a:rPr lang="en-US" altLang="en-US" dirty="0"/>
              <a:t>- If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is executing in its critical section, then no other processes can be executing in their critical sections</a:t>
            </a:r>
          </a:p>
          <a:p>
            <a:pPr marL="342900" indent="-342900">
              <a:buFont typeface="Monotype Sorts" pitchFamily="-84" charset="2"/>
              <a:buAutoNum type="arabicPeriod" startAt="2"/>
            </a:pPr>
            <a:r>
              <a:rPr lang="en-US" altLang="en-US" b="1" dirty="0">
                <a:solidFill>
                  <a:srgbClr val="3366FF"/>
                </a:solidFill>
              </a:rPr>
              <a:t>Progress</a:t>
            </a:r>
            <a:r>
              <a:rPr lang="en-US" altLang="en-US" b="1" dirty="0"/>
              <a:t> </a:t>
            </a:r>
            <a:r>
              <a:rPr lang="en-US" altLang="en-US" dirty="0"/>
              <a:t>- If no process is executing in its critical section and some processes wish to enter their critical sections, </a:t>
            </a:r>
          </a:p>
          <a:p>
            <a:pPr marL="795338" lvl="1" indent="-338138">
              <a:buSzPct val="125000"/>
              <a:buFont typeface="Wingdings 2" panose="05020102010507070707" pitchFamily="18" charset="2"/>
              <a:buChar char=""/>
            </a:pPr>
            <a:r>
              <a:rPr lang="en-US" altLang="en-US" dirty="0"/>
              <a:t>only those processes that are not executing in their remainder sections can participate in deciding which will enter its critical section next, and </a:t>
            </a:r>
          </a:p>
          <a:p>
            <a:pPr marL="795338" lvl="1" indent="-338138">
              <a:buSzPct val="125000"/>
              <a:buFont typeface="Wingdings 2" panose="05020102010507070707" pitchFamily="18" charset="2"/>
              <a:buChar char=""/>
            </a:pPr>
            <a:r>
              <a:rPr lang="en-US" altLang="en-US" dirty="0"/>
              <a:t>this selection cannot be postponed indefinitely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3.  </a:t>
            </a:r>
            <a:r>
              <a:rPr lang="en-US" altLang="en-US" b="1" dirty="0">
                <a:solidFill>
                  <a:srgbClr val="3366FF"/>
                </a:solidFill>
              </a:rPr>
              <a:t>Bounded Waiting </a:t>
            </a:r>
            <a:r>
              <a:rPr lang="en-US" altLang="en-US" dirty="0"/>
              <a:t>-  A bound must exist on the number of times that other processes are allowed to enter their critical sections after a process has made a request to enter its critical section and before that request is granted</a:t>
            </a:r>
          </a:p>
          <a:p>
            <a:pPr marL="795338" lvl="1" indent="-338138">
              <a:buSzPct val="125000"/>
              <a:buFont typeface="Wingdings 2" panose="05020102010507070707" pitchFamily="18" charset="2"/>
              <a:buChar char=""/>
            </a:pPr>
            <a:r>
              <a:rPr lang="en-US" altLang="en-US" dirty="0"/>
              <a:t>Assume that each process executes at a nonzero speed </a:t>
            </a:r>
          </a:p>
          <a:p>
            <a:pPr marL="795338" lvl="1" indent="-338138">
              <a:buSzPct val="125000"/>
              <a:buFont typeface="Wingdings 2" panose="05020102010507070707" pitchFamily="18" charset="2"/>
              <a:buChar char=""/>
            </a:pPr>
            <a:r>
              <a:rPr lang="en-US" altLang="en-US" dirty="0"/>
              <a:t>No assumption concerning </a:t>
            </a:r>
            <a:r>
              <a:rPr lang="en-US" altLang="en-US" b="1" dirty="0">
                <a:solidFill>
                  <a:srgbClr val="3366FF"/>
                </a:solidFill>
              </a:rPr>
              <a:t>relative speed </a:t>
            </a:r>
            <a:r>
              <a:rPr lang="en-US" altLang="en-US" dirty="0"/>
              <a:t>of the</a:t>
            </a:r>
            <a:r>
              <a:rPr lang="en-US" altLang="en-US" b="1" dirty="0"/>
              <a:t> </a:t>
            </a:r>
            <a:r>
              <a:rPr lang="en-US" altLang="en-US" b="1" i="1" dirty="0">
                <a:solidFill>
                  <a:srgbClr val="000000"/>
                </a:solidFill>
              </a:rPr>
              <a:t>n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processes</a:t>
            </a:r>
          </a:p>
        </p:txBody>
      </p:sp>
      <p:sp>
        <p:nvSpPr>
          <p:cNvPr id="2" name="AutoShape 2" descr="Image result for eureka">
            <a:extLst>
              <a:ext uri="{FF2B5EF4-FFF2-40B4-BE49-F238E27FC236}">
                <a16:creationId xmlns:a16="http://schemas.microsoft.com/office/drawing/2014/main" id="{6EC480BF-A324-463B-8EB7-C9D2FF4323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D5AC5-03E6-4EAA-94C0-2935FF283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0" y="5583739"/>
            <a:ext cx="1361997" cy="1088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Prone to 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Kernel Open Files data structure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List must be modified when a new file is opened or closed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If two processes were to open files simultaneously, the separate updates to this file could cause a race condition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Memory Allocation Structures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Process List Structures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Interrupt Handling</a:t>
            </a:r>
          </a:p>
        </p:txBody>
      </p:sp>
      <p:pic>
        <p:nvPicPr>
          <p:cNvPr id="2050" name="Picture 2" descr="Image result for cautio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24" y="3677185"/>
            <a:ext cx="4435475" cy="254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547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779588" y="1965325"/>
            <a:ext cx="2271712" cy="427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5463" y="2809875"/>
            <a:ext cx="1203325" cy="377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91513" cy="576262"/>
          </a:xfrm>
        </p:spPr>
        <p:txBody>
          <a:bodyPr/>
          <a:lstStyle/>
          <a:p>
            <a:pPr eaLnBrk="1" hangingPunct="1"/>
            <a:r>
              <a:rPr lang="en-US" altLang="en-US"/>
              <a:t>Algorithm for Process P</a:t>
            </a:r>
            <a:r>
              <a:rPr lang="en-US" altLang="en-US" baseline="-2500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820738" y="1311275"/>
            <a:ext cx="7742237" cy="4770438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 (turn == j); </a:t>
            </a:r>
          </a:p>
          <a:p>
            <a:pPr>
              <a:buFont typeface="Monotype Sorts" pitchFamily="-84" charset="2"/>
              <a:buNone/>
            </a:pPr>
            <a:endParaRPr lang="en-US" altLang="en-US" sz="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critical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turn = j; </a:t>
            </a:r>
          </a:p>
          <a:p>
            <a:pPr>
              <a:buFont typeface="Monotype Sorts" pitchFamily="-84" charset="2"/>
              <a:buNone/>
            </a:pPr>
            <a:endParaRPr lang="en-US" altLang="en-US" sz="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remainder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} while (true); </a:t>
            </a:r>
          </a:p>
          <a:p>
            <a:pPr>
              <a:buFont typeface="Monotype Sorts" pitchFamily="-84" charset="2"/>
              <a:buNone/>
            </a:pPr>
            <a:endParaRPr lang="en-US" altLang="en-US"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588" y="201613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/>
              <a:t>Chapter 5: Process Synchronization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47725" y="1165225"/>
            <a:ext cx="6040438" cy="3270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Background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Critical-Section Problem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Peterson</a:t>
            </a:r>
            <a:r>
              <a:rPr lang="ja-JP" altLang="en-US" dirty="0"/>
              <a:t>’</a:t>
            </a:r>
            <a:r>
              <a:rPr lang="en-US" altLang="ja-JP" dirty="0"/>
              <a:t>s Solution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Synchronization Hardware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Mutex Locks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Semaphores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Classic Problems of Synchronization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Monitors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Synchronization Examples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Alternative Approaches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176213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Critical-Section Handling in OSs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03313"/>
            <a:ext cx="7420307" cy="4530725"/>
          </a:xfrm>
        </p:spPr>
        <p:txBody>
          <a:bodyPr/>
          <a:lstStyle/>
          <a:p>
            <a:pPr lvl="1">
              <a:buSzPct val="125000"/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Non-preemptive </a:t>
            </a:r>
            <a:r>
              <a:rPr lang="en-US" altLang="en-US" dirty="0"/>
              <a:t>– runs until exits kernel mode, blocks, or voluntarily yields CPU</a:t>
            </a:r>
          </a:p>
          <a:p>
            <a:pPr marL="1084262" lvl="2" indent="-285750">
              <a:buSzPct val="125000"/>
              <a:buFont typeface="Wingdings" panose="05000000000000000000" pitchFamily="2" charset="2"/>
              <a:buChar char="q"/>
            </a:pPr>
            <a:r>
              <a:rPr lang="en-US" altLang="en-US" dirty="0"/>
              <a:t>Essentially free of race conditions in kernel mode</a:t>
            </a:r>
          </a:p>
          <a:p>
            <a:pPr lvl="1">
              <a:buSzPct val="125000"/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Preemptive</a:t>
            </a:r>
            <a:r>
              <a:rPr lang="en-US" altLang="en-US" sz="1400" dirty="0"/>
              <a:t> </a:t>
            </a:r>
            <a:r>
              <a:rPr lang="en-US" altLang="en-US" dirty="0"/>
              <a:t>– allows preemption of process when running in kernel mode</a:t>
            </a:r>
          </a:p>
          <a:p>
            <a:pPr marL="1138238" lvl="2" indent="-338138">
              <a:buSzPct val="125000"/>
              <a:buFont typeface="Wingdings" panose="05000000000000000000" pitchFamily="2" charset="2"/>
              <a:buChar char="q"/>
            </a:pPr>
            <a:r>
              <a:rPr lang="en-US" altLang="en-US" dirty="0"/>
              <a:t>Are hard to design especially in SMP (Symmetric Multiprocessors) architectures where two kernel-mode processes can be running simultaneously on different processors. </a:t>
            </a:r>
          </a:p>
          <a:p>
            <a:pPr lvl="1">
              <a:buSzPct val="125000"/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Why choose preemptive?</a:t>
            </a:r>
          </a:p>
          <a:p>
            <a:pPr marL="1138238" lvl="2" indent="-338138">
              <a:buSzPct val="125000"/>
              <a:buFont typeface="Wingdings" panose="05000000000000000000" pitchFamily="2" charset="2"/>
              <a:buChar char="q"/>
            </a:pPr>
            <a:r>
              <a:rPr lang="en-US" altLang="en-US" dirty="0"/>
              <a:t>More responsive since risk of long-running processes holding up the works is eliminated</a:t>
            </a:r>
          </a:p>
          <a:p>
            <a:pPr marL="1138238" lvl="2" indent="-338138">
              <a:buSzPct val="125000"/>
              <a:buFont typeface="Wingdings" panose="05000000000000000000" pitchFamily="2" charset="2"/>
              <a:buChar char="q"/>
            </a:pPr>
            <a:r>
              <a:rPr lang="en-US" altLang="en-US" dirty="0"/>
              <a:t>More suitable for real-time programming as real-time processes can preempt as needed.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8538" y="214313"/>
            <a:ext cx="7688262" cy="576262"/>
          </a:xfrm>
        </p:spPr>
        <p:txBody>
          <a:bodyPr/>
          <a:lstStyle/>
          <a:p>
            <a:pPr eaLnBrk="1" hangingPunct="1"/>
            <a:r>
              <a:rPr lang="en-US" altLang="en-US"/>
              <a:t>Peterson</a:t>
            </a:r>
            <a:r>
              <a:rPr lang="ja-JP" altLang="en-US"/>
              <a:t>’</a:t>
            </a:r>
            <a:r>
              <a:rPr lang="en-US" altLang="ja-JP"/>
              <a:t>s Solution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46150" y="1182688"/>
            <a:ext cx="7118350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/>
              <a:t>Good algorithmic  description of solving the problem</a:t>
            </a:r>
            <a:endParaRPr lang="en-US" altLang="en-US" sz="800"/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/>
              <a:t>Two process solution</a:t>
            </a:r>
            <a:endParaRPr lang="en-US" altLang="en-US" sz="800"/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/>
              <a:t>Assume that the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/>
              <a:t>and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en-US"/>
              <a:t> machine-language instructions are atomic; that is, cannot be interrupted</a:t>
            </a:r>
            <a:endParaRPr lang="en-US" altLang="en-US" sz="800"/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>
                <a:solidFill>
                  <a:srgbClr val="000000"/>
                </a:solidFill>
              </a:rPr>
              <a:t>The two processes share two variables: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>
                <a:latin typeface="Courier New" panose="02070309020205020404" pitchFamily="49" charset="0"/>
              </a:rPr>
              <a:t>int turn; 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>
                <a:latin typeface="Courier New" panose="02070309020205020404" pitchFamily="49" charset="0"/>
              </a:rPr>
              <a:t>Boolean flag[2]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altLang="en-US" sz="8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>
                <a:solidFill>
                  <a:srgbClr val="000000"/>
                </a:solidFill>
              </a:rPr>
              <a:t>The variable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en-US">
                <a:solidFill>
                  <a:srgbClr val="000000"/>
                </a:solidFill>
              </a:rPr>
              <a:t> indicates whose turn it is to enter the critical section</a:t>
            </a:r>
            <a:endParaRPr lang="en-US" altLang="en-US" sz="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>
                <a:solidFill>
                  <a:srgbClr val="000000"/>
                </a:solidFill>
              </a:rPr>
              <a:t>The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array is used to indicate if a process is ready to enter the critical section.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flag[i] = </a:t>
            </a:r>
            <a:r>
              <a:rPr lang="en-US" altLang="en-US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600">
                <a:solidFill>
                  <a:srgbClr val="000000"/>
                </a:solidFill>
              </a:rPr>
              <a:t>  </a:t>
            </a:r>
            <a:r>
              <a:rPr lang="en-US" altLang="en-US">
                <a:solidFill>
                  <a:srgbClr val="000000"/>
                </a:solidFill>
              </a:rPr>
              <a:t>implies that process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b="1" baseline="-25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>
                <a:solidFill>
                  <a:srgbClr val="000000"/>
                </a:solidFill>
              </a:rPr>
              <a:t> is ready!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682750" y="1704975"/>
            <a:ext cx="3889375" cy="9620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00213" y="2968625"/>
            <a:ext cx="2162175" cy="387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91513" cy="576262"/>
          </a:xfrm>
        </p:spPr>
        <p:txBody>
          <a:bodyPr/>
          <a:lstStyle/>
          <a:p>
            <a:pPr eaLnBrk="1" hangingPunct="1"/>
            <a:r>
              <a:rPr lang="en-US" altLang="en-US"/>
              <a:t>Algorithm for Process </a:t>
            </a:r>
            <a:r>
              <a:rPr lang="en-US" altLang="en-US">
                <a:solidFill>
                  <a:srgbClr val="0000FF"/>
                </a:solidFill>
              </a:rPr>
              <a:t>P</a:t>
            </a:r>
            <a:r>
              <a:rPr lang="en-US" altLang="en-US" baseline="-2500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820738" y="1311275"/>
            <a:ext cx="7742237" cy="4770438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flag[i] = true;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turn = j;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 (flag[j] &amp;&amp; turn = = j);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critical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flag[i] = false;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remainder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} while (true); </a:t>
            </a:r>
          </a:p>
          <a:p>
            <a:pPr>
              <a:buFont typeface="Monotype Sorts" pitchFamily="-84" charset="2"/>
              <a:buNone/>
            </a:pPr>
            <a:endParaRPr lang="en-US" altLang="en-US"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/>
              <a:t>Peterson</a:t>
            </a:r>
            <a:r>
              <a:rPr lang="ja-JP" altLang="en-US"/>
              <a:t>’</a:t>
            </a:r>
            <a:r>
              <a:rPr lang="en-US" altLang="ja-JP"/>
              <a:t>s Solution (Cont.)</a:t>
            </a: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623175" cy="4422775"/>
          </a:xfr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Provable that the three  CS requirement are met:</a:t>
            </a:r>
          </a:p>
          <a:p>
            <a:pPr>
              <a:buFont typeface="Monotype Sorts" pitchFamily="-84" charset="2"/>
              <a:buNone/>
            </a:pPr>
            <a:r>
              <a:rPr lang="en-US" altLang="en-US">
                <a:solidFill>
                  <a:srgbClr val="000000"/>
                </a:solidFill>
              </a:rPr>
              <a:t>        1.   Mutual exclusion is preserved</a:t>
            </a:r>
          </a:p>
          <a:p>
            <a:pPr>
              <a:buFont typeface="Monotype Sorts" pitchFamily="-84" charset="2"/>
              <a:buNone/>
            </a:pPr>
            <a:r>
              <a:rPr lang="en-US" altLang="en-US">
                <a:solidFill>
                  <a:srgbClr val="000000"/>
                </a:solidFill>
              </a:rPr>
              <a:t>              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b="1" baseline="-25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enters CS only if:</a:t>
            </a:r>
          </a:p>
          <a:p>
            <a:pPr>
              <a:buFont typeface="Monotype Sorts" pitchFamily="-84" charset="2"/>
              <a:buNone/>
            </a:pPr>
            <a:r>
              <a:rPr lang="en-US" altLang="en-US">
                <a:solidFill>
                  <a:srgbClr val="000000"/>
                </a:solidFill>
              </a:rPr>
              <a:t>                      either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flag[j] = false </a:t>
            </a:r>
            <a:r>
              <a:rPr lang="en-US" altLang="en-US">
                <a:solidFill>
                  <a:srgbClr val="000000"/>
                </a:solidFill>
              </a:rPr>
              <a:t>or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turn = i</a:t>
            </a:r>
            <a:endParaRPr lang="en-US" altLang="en-US">
              <a:solidFill>
                <a:srgbClr val="000000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>
                <a:solidFill>
                  <a:srgbClr val="000000"/>
                </a:solidFill>
              </a:rPr>
              <a:t>        2.   Progress requirement is satisfied</a:t>
            </a:r>
          </a:p>
          <a:p>
            <a:pPr>
              <a:buFont typeface="Monotype Sorts" pitchFamily="-84" charset="2"/>
              <a:buNone/>
            </a:pPr>
            <a:r>
              <a:rPr lang="en-US" altLang="en-US">
                <a:solidFill>
                  <a:srgbClr val="000000"/>
                </a:solidFill>
              </a:rPr>
              <a:t>        3.   Bounded-waiting requirement is met</a:t>
            </a:r>
            <a:endParaRPr lang="en-US" altLang="en-US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/>
              <a:t>Synchronization Hardware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48994" y="1233488"/>
            <a:ext cx="7512619" cy="44227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Many systems provide hardware support for implementing the critical section code.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All solutions below based on idea of </a:t>
            </a:r>
            <a:r>
              <a:rPr lang="en-US" altLang="en-US" b="1" dirty="0">
                <a:solidFill>
                  <a:srgbClr val="3366FF"/>
                </a:solidFill>
              </a:rPr>
              <a:t>locking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Protecting critical regions via locks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Uniprocessors – could disable interrupts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Currently running code would execute without preemption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This is the approach generally taken for non-preemptive kernels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Generally too inefficient on multiprocessor systems.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Why?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Message is passed to all processors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This delays entry into each critical section decreasing system efficiency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May impact clock performance if clock is updated using interrupts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/>
              <a:t>Synchronization Hardware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48994" y="1233488"/>
            <a:ext cx="7512619" cy="44227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Modern machines provide special atomic hardware instructions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Atomic</a:t>
            </a:r>
            <a:r>
              <a:rPr lang="en-US" altLang="en-US" dirty="0"/>
              <a:t> = non-interruptible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test and modify contents of memory word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swap contents of two memory words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These instructions can be used to solve the critical section problem.</a:t>
            </a:r>
          </a:p>
        </p:txBody>
      </p:sp>
      <p:sp>
        <p:nvSpPr>
          <p:cNvPr id="2" name="AutoShape 2" descr="Image result for do not interru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do not interrup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Image result for do not interru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3103562"/>
            <a:ext cx="3130550" cy="301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7463" y="161925"/>
            <a:ext cx="7399337" cy="576263"/>
          </a:xfrm>
        </p:spPr>
        <p:txBody>
          <a:bodyPr/>
          <a:lstStyle/>
          <a:p>
            <a:pPr eaLnBrk="1" hangingPunct="1"/>
            <a:r>
              <a:rPr lang="en-US" altLang="en-US"/>
              <a:t>test_and_set  Instruction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827088"/>
            <a:ext cx="7408863" cy="44227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/>
              <a:t>   Definition:</a:t>
            </a: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test_and_set (boolean *target)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boolean rv = *target;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*target = TRUE;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return rv: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endParaRPr lang="en-US" altLang="en-US" sz="16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/>
              <a:t>Executed atomically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/>
              <a:t>Returns the original value of passed parameter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/>
              <a:t>Set the new value of passed parameter to “TRUE”.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endParaRPr lang="en-US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161925"/>
            <a:ext cx="7837487" cy="576263"/>
          </a:xfrm>
        </p:spPr>
        <p:txBody>
          <a:bodyPr/>
          <a:lstStyle/>
          <a:p>
            <a:pPr eaLnBrk="1" hangingPunct="1"/>
            <a:r>
              <a:rPr lang="en-US" altLang="en-US"/>
              <a:t>Solution using test_and_set()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69950" y="1193800"/>
            <a:ext cx="6865938" cy="33194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42278" algn="l"/>
                <a:tab pos="1023411" algn="l"/>
                <a:tab pos="1258984" algn="l"/>
              </a:tabLst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Shared Boolean variable lock, initialized to FALSE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742278" algn="l"/>
                <a:tab pos="1023411" algn="l"/>
                <a:tab pos="1258984" algn="l"/>
              </a:tabLst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Solution:</a:t>
            </a:r>
            <a:endParaRPr lang="en-US" sz="1400" b="1" dirty="0">
              <a:latin typeface="Courier New"/>
              <a:ea typeface="ＭＳ Ｐゴシック" charset="0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b="1" dirty="0">
                <a:latin typeface="Courier New"/>
                <a:ea typeface="ＭＳ Ｐゴシック" pitchFamily="-84" charset="-128"/>
                <a:cs typeface="Courier New"/>
              </a:rPr>
              <a:t>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 {</a:t>
            </a:r>
            <a:b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while (test_and_set(&amp;lock))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/* critical section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lock = false;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/* remainder section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} while (true);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lnSpc>
                <a:spcPct val="90000"/>
              </a:lnSpc>
              <a:buFont typeface="Monotype Sorts" pitchFamily="-84" charset="2"/>
              <a:buNone/>
              <a:tabLst>
                <a:tab pos="742278" algn="l"/>
                <a:tab pos="1023411" algn="l"/>
                <a:tab pos="1258984" algn="l"/>
              </a:tabLst>
              <a:defRPr/>
            </a:pPr>
            <a:endParaRPr lang="en-US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Monotype Sorts" pitchFamily="-84" charset="2"/>
              <a:buNone/>
              <a:tabLst>
                <a:tab pos="742278" algn="l"/>
                <a:tab pos="1023411" algn="l"/>
                <a:tab pos="1258984" algn="l"/>
              </a:tabLst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277813"/>
            <a:ext cx="7623175" cy="576262"/>
          </a:xfrm>
        </p:spPr>
        <p:txBody>
          <a:bodyPr/>
          <a:lstStyle/>
          <a:p>
            <a:pPr eaLnBrk="1" hangingPunct="1"/>
            <a:r>
              <a:rPr lang="en-US" altLang="en-US"/>
              <a:t>compare_and_swap Instruction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850900"/>
            <a:ext cx="7916863" cy="48672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/>
              <a:t>Definition: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int compare _and_swap(int *value, int expected, int new_value) {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int temp = *value;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if (*value == expected)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*value = new_value;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return temp;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/>
              <a:t>Executed atomically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/>
              <a:t>Returns the original value of passed parameter “value”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/>
              <a:t>Set  the variable “value”  the value of the passed parameter “new_value” but only if “value” ==“expected”. That is, the swap takes place only under this condition.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endParaRPr lang="en-US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219075"/>
            <a:ext cx="7567612" cy="576263"/>
          </a:xfrm>
        </p:spPr>
        <p:txBody>
          <a:bodyPr/>
          <a:lstStyle/>
          <a:p>
            <a:pPr eaLnBrk="1" hangingPunct="1"/>
            <a:r>
              <a:rPr lang="en-US" altLang="en-US"/>
              <a:t>Solution using compare_and_swap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11263"/>
            <a:ext cx="7766050" cy="43338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/>
              <a:t>Shared integer  </a:t>
            </a:r>
            <a:r>
              <a:rPr lang="ja-JP" altLang="en-US"/>
              <a:t>“</a:t>
            </a:r>
            <a:r>
              <a:rPr lang="en-US" altLang="ja-JP"/>
              <a:t>lock</a:t>
            </a:r>
            <a:r>
              <a:rPr lang="ja-JP" altLang="en-US"/>
              <a:t>”</a:t>
            </a:r>
            <a:r>
              <a:rPr lang="en-US" altLang="ja-JP"/>
              <a:t>  initialized to 0; </a:t>
            </a:r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/>
              <a:t>Solution: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while (compare_and_swap(&amp;lock, 0, 1) != 0)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; /* do nothing */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/* critical section */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lock = 0;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/* remainder section */ </a:t>
            </a:r>
          </a:p>
          <a:p>
            <a:pPr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} while (true);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/>
              <a:t>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397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95349" y="1144588"/>
            <a:ext cx="7574093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To present the concept of process synchronization.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To introduce the critical-section problem, whose solutions can be used to ensure the consistency of shared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To present both software and hardware solutions of the critical-section problem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To examine several classical process-synchronization problems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To explore several tools that are used to solve process synchronization problems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217613" y="138113"/>
            <a:ext cx="7931150" cy="576262"/>
          </a:xfrm>
        </p:spPr>
        <p:txBody>
          <a:bodyPr/>
          <a:lstStyle/>
          <a:p>
            <a:r>
              <a:rPr lang="en-US" altLang="en-US" sz="2400"/>
              <a:t>Bounded-waiting Mutual Exclusion with test_and_set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068388" y="1233488"/>
            <a:ext cx="6015037" cy="4530725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  <a:b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waiting[i] = true;</a:t>
            </a:r>
            <a:b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key = true;</a:t>
            </a:r>
            <a:b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while (waiting[i] &amp;&amp; key)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key = test_and_set(&amp;lock);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waiting[i] = false;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/* critical section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j = (i + 1) % n;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while ((j != i) &amp;&amp; !waiting[j])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j = (j + 1) % n;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if (j == i)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lock = false;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waiting[j] = false;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/* remainder section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 while (true);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Mutex Locks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77925"/>
            <a:ext cx="7859712" cy="52546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OS designers build software tools to solve critical section problem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Simplest is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mutex</a:t>
            </a:r>
            <a:r>
              <a:rPr lang="en-US" dirty="0">
                <a:ea typeface="ＭＳ Ｐゴシック" charset="0"/>
                <a:cs typeface="ＭＳ Ｐゴシック" charset="0"/>
              </a:rPr>
              <a:t> lock: (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mu</a:t>
            </a:r>
            <a:r>
              <a:rPr lang="en-US" dirty="0">
                <a:ea typeface="ＭＳ Ｐゴシック" charset="0"/>
                <a:cs typeface="ＭＳ Ｐゴシック" charset="0"/>
              </a:rPr>
              <a:t>tual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ex</a:t>
            </a:r>
            <a:r>
              <a:rPr lang="en-US" dirty="0">
                <a:ea typeface="ＭＳ Ｐゴシック" charset="0"/>
                <a:cs typeface="ＭＳ Ｐゴシック" charset="0"/>
              </a:rPr>
              <a:t>clusion)</a:t>
            </a:r>
          </a:p>
          <a:p>
            <a:pPr marL="742916" lvl="1" indent="-342866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Protect a critical section  by first 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acquire()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 lock then 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release()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the lock</a:t>
            </a:r>
          </a:p>
          <a:p>
            <a:pPr marL="1085776" lvl="2" indent="-285722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Boolean variable 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available</a:t>
            </a:r>
            <a:r>
              <a:rPr lang="en-US" dirty="0">
                <a:ea typeface="ＭＳ Ｐゴシック" charset="0"/>
                <a:cs typeface="ＭＳ Ｐゴシック" charset="0"/>
              </a:rPr>
              <a:t> indicating if lock is available or not</a:t>
            </a:r>
          </a:p>
          <a:p>
            <a:pPr marL="1085776" lvl="2" indent="-285722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Usually implemented via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hardware atomic instructions</a:t>
            </a:r>
          </a:p>
          <a:p>
            <a:pPr marL="1085776" lvl="2" indent="-285722">
              <a:lnSpc>
                <a:spcPct val="90000"/>
              </a:lnSpc>
              <a:buFont typeface="Monotype Sorts" charset="0"/>
              <a:buChar char="l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65388" y="3805237"/>
            <a:ext cx="59572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acquire lock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critical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release lock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remainder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while (TRUE);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414463" y="4684713"/>
            <a:ext cx="1587500" cy="377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0875" indent="-1936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03338" indent="-38893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57388" indent="-5857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09850" indent="-7810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401763" y="4030663"/>
            <a:ext cx="1589087" cy="3794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0875" indent="-1936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03338" indent="-38893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57388" indent="-5857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09850" indent="-7810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>
          <a:xfrm>
            <a:off x="457200" y="161925"/>
            <a:ext cx="8229600" cy="576263"/>
          </a:xfrm>
        </p:spPr>
        <p:txBody>
          <a:bodyPr/>
          <a:lstStyle/>
          <a:p>
            <a:r>
              <a:rPr lang="en-US" altLang="en-US"/>
              <a:t>acquire() and release()</a:t>
            </a:r>
          </a:p>
        </p:txBody>
      </p:sp>
      <p:sp>
        <p:nvSpPr>
          <p:cNvPr id="26629" name="Content Placeholder 2"/>
          <p:cNvSpPr>
            <a:spLocks noGrp="1"/>
          </p:cNvSpPr>
          <p:nvPr>
            <p:ph idx="1"/>
          </p:nvPr>
        </p:nvSpPr>
        <p:spPr>
          <a:xfrm>
            <a:off x="882650" y="1169988"/>
            <a:ext cx="7234238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acquire() {</a:t>
            </a:r>
            <a:b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while (!available)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; /* busy wait */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available = false;;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release() {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available = true;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 { </a:t>
            </a:r>
          </a:p>
          <a:p>
            <a:pPr marL="0" indent="0">
              <a:buNone/>
            </a:pPr>
            <a:r>
              <a:rPr lang="en-US" alt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acquire lock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critical section</a:t>
            </a:r>
          </a:p>
          <a:p>
            <a:pPr marL="0" indent="0">
              <a:buNone/>
            </a:pPr>
            <a:r>
              <a:rPr lang="en-US" alt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release lock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remainder section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while (true); 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Mutex Locks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77925"/>
            <a:ext cx="7859712" cy="52546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But this solution requires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busy waiting </a:t>
            </a:r>
          </a:p>
          <a:p>
            <a:pPr marL="742916" lvl="1" indent="-342866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When a process is in its critical section, any other process that tries to enter its critical section must loop continuously in the calls to 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acquire() </a:t>
            </a:r>
          </a:p>
          <a:p>
            <a:pPr marL="742916" lvl="1" indent="-342866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and is therefore called 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spinlock </a:t>
            </a:r>
            <a:r>
              <a:rPr lang="en-US" dirty="0">
                <a:ea typeface="ＭＳ Ｐゴシック" charset="0"/>
                <a:cs typeface="ＭＳ Ｐゴシック" charset="0"/>
              </a:rPr>
              <a:t>because the process spins while waiting for the lock to become available. </a:t>
            </a:r>
          </a:p>
          <a:p>
            <a:pPr marL="742916" lvl="1" indent="-342866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 a single CPU multiprogramming environment busy waiting wastes CPU cycles that could be used by other processes.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	</a:t>
            </a:r>
          </a:p>
          <a:p>
            <a:pPr marL="342846" indent="-342866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But…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 </a:t>
            </a:r>
          </a:p>
          <a:p>
            <a:pPr marL="742896" lvl="1" indent="-342866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Spinlocks </a:t>
            </a:r>
            <a:r>
              <a:rPr lang="en-US" dirty="0">
                <a:ea typeface="ＭＳ Ｐゴシック" charset="0"/>
                <a:cs typeface="ＭＳ Ｐゴシック" charset="0"/>
              </a:rPr>
              <a:t>do not require context switching and are efficient when locks are expected to be held for short times.</a:t>
            </a:r>
          </a:p>
          <a:p>
            <a:pPr marL="742896" lvl="1" indent="-342866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Multiprocessor systems are good candidates for spinlocks as another thread can enter its critical section on another processor.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sz="1600" b="1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098" name="Picture 2" descr="Image result for advantages and disadvantages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141" r="100000">
                        <a14:foregroundMark x1="29658" y1="41000" x2="37643" y2="32000"/>
                        <a14:foregroundMark x1="21293" y1="59500" x2="18251" y2="67500"/>
                        <a14:foregroundMark x1="6084" y1="49000" x2="89354" y2="48500"/>
                        <a14:foregroundMark x1="4563" y1="53500" x2="90494" y2="52000"/>
                        <a14:foregroundMark x1="38023" y1="26500" x2="50190" y2="17000"/>
                        <a14:foregroundMark x1="66540" y1="50500" x2="90494" y2="46000"/>
                        <a14:foregroundMark x1="93536" y1="50500" x2="95437" y2="5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4772025"/>
            <a:ext cx="25050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46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898650" y="2058988"/>
            <a:ext cx="1674813" cy="376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06588" y="1419225"/>
            <a:ext cx="1674812" cy="3460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19460" name="Title 1"/>
          <p:cNvSpPr>
            <a:spLocks noGrp="1"/>
          </p:cNvSpPr>
          <p:nvPr>
            <p:ph type="title"/>
          </p:nvPr>
        </p:nvSpPr>
        <p:spPr>
          <a:xfrm>
            <a:off x="1193800" y="119063"/>
            <a:ext cx="8154988" cy="576262"/>
          </a:xfrm>
        </p:spPr>
        <p:txBody>
          <a:bodyPr/>
          <a:lstStyle/>
          <a:p>
            <a:r>
              <a:rPr lang="en-US" altLang="en-US" sz="2400"/>
              <a:t>Solution to Critical-section Problem Using Locks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>
          <a:xfrm>
            <a:off x="996950" y="1103313"/>
            <a:ext cx="7727950" cy="45307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acquire lock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critical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release lock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remainder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while (TRUE);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76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Semaphore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63638"/>
            <a:ext cx="7921625" cy="52546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Synchronization tool that provides more sophisticated ways (than Mutex locks)  for processes to synchronize their activities.</a:t>
            </a:r>
            <a:endParaRPr lang="en-US" altLang="en-US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Semaphore </a:t>
            </a:r>
            <a:r>
              <a:rPr lang="en-US" altLang="en-US" b="1" i="1" dirty="0"/>
              <a:t>S</a:t>
            </a:r>
            <a:r>
              <a:rPr lang="en-US" altLang="en-US" dirty="0"/>
              <a:t> – integer variable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Can only be accessed via two indivisible (atomic) operations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signal()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Definition of  the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 operation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wait(S) {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(S &lt;= 0)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      ; // busy wait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   S--;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Definition of  the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signal() operation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signal(S) {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   S++;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61975" y="288925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en-US"/>
              <a:t>Semaphore Usage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44550" y="1093788"/>
            <a:ext cx="7726244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Counting semaphore </a:t>
            </a:r>
            <a:r>
              <a:rPr lang="en-US" altLang="en-US" dirty="0"/>
              <a:t>– integer value can range over an unrestricted domain </a:t>
            </a:r>
          </a:p>
          <a:p>
            <a:pPr lvl="1">
              <a:buFont typeface="Wingdings" panose="05000000000000000000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dirty="0"/>
              <a:t>Used to provide access to a resource consisting of a finite # of resources</a:t>
            </a:r>
          </a:p>
          <a:p>
            <a:pPr lvl="1">
              <a:buFont typeface="Wingdings" panose="05000000000000000000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dirty="0"/>
              <a:t>The semaphore is initialized to the number of available resources</a:t>
            </a:r>
          </a:p>
          <a:p>
            <a:pPr lvl="1">
              <a:buFont typeface="Wingdings" panose="05000000000000000000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dirty="0"/>
              <a:t>Each process that wishes to use a resource performs a wait() operation the decrements the semaphore</a:t>
            </a:r>
          </a:p>
          <a:p>
            <a:pPr lvl="1">
              <a:buFont typeface="Wingdings" panose="05000000000000000000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dirty="0"/>
              <a:t>When a process releases a resource, it performs a signal() operations that increments the semaphore.</a:t>
            </a:r>
          </a:p>
          <a:p>
            <a:pPr lvl="1">
              <a:buFont typeface="Wingdings" panose="05000000000000000000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dirty="0"/>
              <a:t>When the semaphore goes to 0, all resources are being used. </a:t>
            </a:r>
          </a:p>
          <a:p>
            <a:pPr lvl="1">
              <a:buFont typeface="Wingdings" panose="05000000000000000000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dirty="0"/>
              <a:t>After that, all processes that wish to use a resource will block until the count becomes &gt;0.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61975" y="288925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en-US"/>
              <a:t>Semaphore Usage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44550" y="1093788"/>
            <a:ext cx="7726244" cy="45307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Binary semaphore </a:t>
            </a:r>
            <a:r>
              <a:rPr lang="en-US" altLang="en-US" dirty="0"/>
              <a:t>– integer value can range only between 0 and 1</a:t>
            </a:r>
          </a:p>
          <a:p>
            <a:pPr lvl="1">
              <a:buFont typeface="Wingdings" panose="05000000000000000000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Same as a </a:t>
            </a:r>
            <a:r>
              <a:rPr lang="en-US" altLang="en-US" b="1" dirty="0" err="1">
                <a:solidFill>
                  <a:srgbClr val="3366FF"/>
                </a:solidFill>
                <a:sym typeface="MT Extra" panose="05050102010205020202" pitchFamily="18" charset="2"/>
              </a:rPr>
              <a:t>mutex</a:t>
            </a:r>
            <a:r>
              <a:rPr lang="en-US" altLang="en-US" b="1" dirty="0">
                <a:solidFill>
                  <a:srgbClr val="3366FF"/>
                </a:solidFill>
                <a:sym typeface="MT Extra" panose="05050102010205020202" pitchFamily="18" charset="2"/>
              </a:rPr>
              <a:t> lock </a:t>
            </a:r>
            <a:r>
              <a:rPr lang="en-US" altLang="en-US" dirty="0">
                <a:sym typeface="MT Extra" panose="05050102010205020202" pitchFamily="18" charset="2"/>
              </a:rPr>
              <a:t>(and they suffer from busy-wait too)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Can solve various synchronization problems</a:t>
            </a:r>
          </a:p>
          <a:p>
            <a:pPr>
              <a:buFont typeface="Wingdings" panose="05000000000000000000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Consider </a:t>
            </a:r>
            <a:r>
              <a:rPr lang="en-US" altLang="en-US" b="1" i="1" dirty="0">
                <a:sym typeface="MT Extra" panose="05050102010205020202" pitchFamily="18" charset="2"/>
              </a:rPr>
              <a:t>P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1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dirty="0">
                <a:sym typeface="MT Extra" panose="05050102010205020202" pitchFamily="18" charset="2"/>
              </a:rPr>
              <a:t> and </a:t>
            </a:r>
            <a:r>
              <a:rPr lang="en-US" altLang="en-US" b="1" i="1" dirty="0">
                <a:sym typeface="MT Extra" panose="05050102010205020202" pitchFamily="18" charset="2"/>
              </a:rPr>
              <a:t>P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2</a:t>
            </a:r>
            <a:r>
              <a:rPr lang="en-US" altLang="en-US" dirty="0">
                <a:sym typeface="MT Extra" panose="05050102010205020202" pitchFamily="18" charset="2"/>
              </a:rPr>
              <a:t> that require</a:t>
            </a:r>
            <a:r>
              <a:rPr lang="en-US" altLang="en-US" b="1" i="1" dirty="0">
                <a:sym typeface="MT Extra" panose="05050102010205020202" pitchFamily="18" charset="2"/>
              </a:rPr>
              <a:t> S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1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dirty="0">
                <a:sym typeface="MT Extra" panose="05050102010205020202" pitchFamily="18" charset="2"/>
              </a:rPr>
              <a:t>to happen before </a:t>
            </a:r>
            <a:r>
              <a:rPr lang="en-US" altLang="en-US" b="1" i="1" dirty="0">
                <a:sym typeface="MT Extra" panose="05050102010205020202" pitchFamily="18" charset="2"/>
              </a:rPr>
              <a:t>S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2</a:t>
            </a:r>
          </a:p>
          <a:p>
            <a:pPr>
              <a:buFont typeface="Wingdings" panose="05000000000000000000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       </a:t>
            </a:r>
          </a:p>
          <a:p>
            <a:pPr lvl="1"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Create a semaphore 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rPr>
              <a:t>synch</a:t>
            </a:r>
            <a:r>
              <a:rPr lang="en-US" altLang="ja-JP" dirty="0">
                <a:sym typeface="MT Extra" panose="05050102010205020202" pitchFamily="18" charset="2"/>
              </a:rPr>
              <a:t> initialized to 0 </a:t>
            </a:r>
          </a:p>
          <a:p>
            <a:pPr lvl="1">
              <a:buNone/>
              <a:tabLst>
                <a:tab pos="2001838" algn="ctr"/>
                <a:tab pos="4513263" algn="ctr"/>
              </a:tabLst>
            </a:pPr>
            <a:r>
              <a:rPr lang="en-US" altLang="en-US" b="1" i="1" dirty="0">
                <a:sym typeface="MT Extra" panose="05050102010205020202" pitchFamily="18" charset="2"/>
              </a:rPr>
              <a:t>P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1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rPr>
              <a:t>:</a:t>
            </a:r>
          </a:p>
          <a:p>
            <a:pPr lvl="1"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rPr>
              <a:t>   S</a:t>
            </a:r>
            <a:r>
              <a:rPr lang="en-US" altLang="en-US" b="1" baseline="-25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rPr>
              <a:t>1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rPr>
              <a:t>;</a:t>
            </a:r>
          </a:p>
          <a:p>
            <a:pPr lvl="1"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rPr>
              <a:t>   signal(synch);</a:t>
            </a:r>
          </a:p>
          <a:p>
            <a:pPr lvl="1">
              <a:buNone/>
              <a:tabLst>
                <a:tab pos="2001838" algn="ctr"/>
                <a:tab pos="4513263" algn="ctr"/>
              </a:tabLst>
            </a:pPr>
            <a:r>
              <a:rPr lang="en-US" altLang="en-US" b="1" i="1" dirty="0">
                <a:sym typeface="MT Extra" panose="05050102010205020202" pitchFamily="18" charset="2"/>
              </a:rPr>
              <a:t>P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2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rPr>
              <a:t>:</a:t>
            </a:r>
          </a:p>
          <a:p>
            <a:pPr lvl="1"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rPr>
              <a:t>   wait(synch)</a:t>
            </a:r>
            <a:r>
              <a:rPr lang="en-US" altLang="en-US" dirty="0">
                <a:solidFill>
                  <a:srgbClr val="0000FF"/>
                </a:solidFill>
                <a:sym typeface="MT Extra" panose="05050102010205020202" pitchFamily="18" charset="2"/>
              </a:rPr>
              <a:t>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MT Extra" panose="05050102010205020202" pitchFamily="18" charset="2"/>
            </a:endParaRPr>
          </a:p>
          <a:p>
            <a:pPr lvl="1"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rPr>
              <a:t>   S</a:t>
            </a:r>
            <a:r>
              <a:rPr lang="en-US" altLang="en-US" b="1" baseline="-25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rPr>
              <a:t>2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rPr>
              <a:t>;</a:t>
            </a:r>
            <a:endParaRPr lang="en-US" altLang="en-US" dirty="0">
              <a:sym typeface="MT Extra" panose="05050102010205020202" pitchFamily="18" charset="2"/>
            </a:endParaRPr>
          </a:p>
          <a:p>
            <a:pPr>
              <a:buFont typeface="Wingdings" panose="05000000000000000000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Because 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rPr>
              <a:t>synch</a:t>
            </a:r>
            <a:r>
              <a:rPr lang="en-US" altLang="ja-JP" dirty="0">
                <a:sym typeface="MT Extra" panose="05050102010205020202" pitchFamily="18" charset="2"/>
              </a:rPr>
              <a:t> is set to 0, </a:t>
            </a:r>
            <a:r>
              <a:rPr lang="en-US" altLang="en-US" b="1" i="1" dirty="0">
                <a:sym typeface="MT Extra" panose="05050102010205020202" pitchFamily="18" charset="2"/>
              </a:rPr>
              <a:t>P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2 </a:t>
            </a:r>
            <a:r>
              <a:rPr lang="en-US" altLang="ja-JP" dirty="0">
                <a:sym typeface="MT Extra" panose="05050102010205020202" pitchFamily="18" charset="2"/>
              </a:rPr>
              <a:t>will execute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rPr>
              <a:t>S</a:t>
            </a:r>
            <a:r>
              <a:rPr lang="en-US" altLang="en-US" b="1" baseline="-25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rPr>
              <a:t>2</a:t>
            </a:r>
            <a:r>
              <a:rPr lang="en-US" altLang="ja-JP" dirty="0">
                <a:sym typeface="MT Extra" panose="05050102010205020202" pitchFamily="18" charset="2"/>
              </a:rPr>
              <a:t> only after </a:t>
            </a:r>
            <a:r>
              <a:rPr lang="en-US" altLang="en-US" b="1" i="1" dirty="0">
                <a:sym typeface="MT Extra" panose="05050102010205020202" pitchFamily="18" charset="2"/>
              </a:rPr>
              <a:t>P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1</a:t>
            </a:r>
            <a:r>
              <a:rPr lang="en-US" altLang="ja-JP" dirty="0">
                <a:sym typeface="MT Extra" panose="05050102010205020202" pitchFamily="18" charset="2"/>
              </a:rPr>
              <a:t> has invoked signal (synch) which is after statement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rPr>
              <a:t>S</a:t>
            </a:r>
            <a:r>
              <a:rPr lang="en-US" altLang="en-US" b="1" baseline="-25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T Extra" panose="05050102010205020202" pitchFamily="18" charset="2"/>
              </a:rPr>
              <a:t>1</a:t>
            </a:r>
            <a:r>
              <a:rPr lang="en-US" altLang="ja-JP" dirty="0">
                <a:sym typeface="MT Extra" panose="05050102010205020202" pitchFamily="18" charset="2"/>
              </a:rPr>
              <a:t> has been executed.</a:t>
            </a:r>
            <a:endParaRPr lang="en-US" altLang="en-US" b="1" i="1" baseline="-25000" dirty="0">
              <a:sym typeface="MT Extra" panose="05050102010205020202" pitchFamily="18" charset="2"/>
            </a:endParaRPr>
          </a:p>
          <a:p>
            <a:pPr marL="0" indent="0">
              <a:buNone/>
              <a:tabLst>
                <a:tab pos="2001838" algn="ctr"/>
                <a:tab pos="4513263" algn="ctr"/>
              </a:tabLst>
            </a:pPr>
            <a:endParaRPr lang="en-US" altLang="en-US" sz="1600" b="1" i="1" baseline="-25000" dirty="0">
              <a:sym typeface="MT Extra" panose="05050102010205020202" pitchFamily="18" charset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Semaphore Implementation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69949" y="1157288"/>
            <a:ext cx="7550719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We can modify the definition of wait() and signal() as follows: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When a process executes a wait() operation and finds that the semaphore value is not positive, it must wait.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Rather than engaging in busy waiting, the process can block itself.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The block operations puts the process into a waiting queue associated with the semaphore and the state of the process is switched to ‘waiting’.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Control is transferred to the CPU scheduler which selects another process to execute.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 process that is blocked should be restarted using the wakeup() operation when some other process executes a signal() operation.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This changes the process state to ‘ready’ and it will get scheduled based on the CPU scheduler’s priority algorithm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44450"/>
            <a:ext cx="8467725" cy="609600"/>
          </a:xfrm>
        </p:spPr>
        <p:txBody>
          <a:bodyPr/>
          <a:lstStyle/>
          <a:p>
            <a:pPr eaLnBrk="1" hangingPunct="1"/>
            <a:r>
              <a:rPr lang="en-US" altLang="en-US" sz="2400"/>
              <a:t>Semaphore Implementation with no Busy waiting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36625" y="1041400"/>
            <a:ext cx="6962775" cy="4700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With each semaphore there is an associated waiting queue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Each entry in a waiting queue has two data items: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 value (of type integer)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 pointer to next record in the 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Two operations: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block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place the process invoking the operation on the appropriate waiting queue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wakeup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remove one of processes in the waiting queue and place it in the ready queue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struct{ </a:t>
            </a:r>
          </a:p>
          <a:p>
            <a:pPr marL="40005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 </a:t>
            </a:r>
          </a:p>
          <a:p>
            <a:pPr marL="40005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process *list; </a:t>
            </a:r>
          </a:p>
          <a:p>
            <a:pPr marL="40005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semaphore; </a:t>
            </a:r>
          </a:p>
          <a:p>
            <a:pPr marL="40005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    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784225" y="187325"/>
            <a:ext cx="7902575" cy="576263"/>
          </a:xfrm>
        </p:spPr>
        <p:txBody>
          <a:bodyPr/>
          <a:lstStyle/>
          <a:p>
            <a:pPr eaLnBrk="1" hangingPunct="1"/>
            <a:r>
              <a:rPr lang="en-US" altLang="en-US"/>
              <a:t>Background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7250" y="1125538"/>
            <a:ext cx="7451863" cy="48609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6699"/>
                </a:solidFill>
              </a:rPr>
              <a:t>cooperating process</a:t>
            </a:r>
            <a:r>
              <a:rPr lang="en-US" altLang="en-US" b="1" dirty="0">
                <a:solidFill>
                  <a:srgbClr val="66CCFF"/>
                </a:solidFill>
              </a:rPr>
              <a:t> </a:t>
            </a:r>
            <a:r>
              <a:rPr lang="en-US" altLang="en-US" dirty="0"/>
              <a:t>is one that can affect or be affected by other processes executing in the system.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Cooperating processes can directly share a logical address space (both code and data).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Concurrent access to shared data may result in data inconsistency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Various mechanisms are available to ensure the orderly execution of cooperating processes that share a logical address space, so that data consistency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2139499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144463"/>
            <a:ext cx="8356600" cy="5810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Implementation with no Busy Waiting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336993" y="1002501"/>
            <a:ext cx="6122987" cy="502920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wait(semaphore *S)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S-&gt;value--;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(S-&gt;value &lt; 0) {</a:t>
            </a:r>
            <a:b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this process to S-&gt;list;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block();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signal(semaphore *S)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S-&gt;value++;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(S-&gt;value &lt;= 0) {</a:t>
            </a:r>
            <a:b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remove a process P from S-&gt;list;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wakeup(P);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3952" y="2784143"/>
            <a:ext cx="496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Semaphore values can be negative.</a:t>
            </a:r>
          </a:p>
          <a:p>
            <a:r>
              <a:rPr lang="en-US" dirty="0">
                <a:solidFill>
                  <a:srgbClr val="FF0000"/>
                </a:solidFill>
              </a:rPr>
              <a:t>Magnitude = # of processes waiting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Semaphore Implementation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69949" y="1157288"/>
            <a:ext cx="7550719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Must guarantee that no two processes can execute  the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wait() </a:t>
            </a:r>
            <a:r>
              <a:rPr lang="en-US" altLang="en-US" dirty="0"/>
              <a:t>and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altLang="en-US" dirty="0"/>
              <a:t>on the same semaphore at the same time</a:t>
            </a:r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99B542-851E-425F-A788-92668B53E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95" y="2656928"/>
            <a:ext cx="58388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43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144463"/>
            <a:ext cx="8356600" cy="581025"/>
          </a:xfrm>
        </p:spPr>
        <p:txBody>
          <a:bodyPr/>
          <a:lstStyle/>
          <a:p>
            <a:pPr eaLnBrk="1" hangingPunct="1"/>
            <a:r>
              <a:rPr lang="en-US" altLang="en-US" sz="2400"/>
              <a:t>Implementation with no Busy waiting (Cont.)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69949" y="1157288"/>
            <a:ext cx="7550719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altLang="en-US" dirty="0"/>
              <a:t> must be implemented atomically.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This is a critical section problem which can be solved in a single-processor environment by disabling interrupts while these are executing.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Once interrupts are inhibited, instructions from different processes cannot be interleaved.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In a multi-processor environment, interrupts must be disabled on every processor or else instructions from different processes running on different processors may be interleaved arbitrarily.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This diminishes performance on SMP (</a:t>
            </a:r>
            <a:r>
              <a:rPr lang="en-US" altLang="en-US"/>
              <a:t>symmetric multiprocessing) systems</a:t>
            </a:r>
            <a:r>
              <a:rPr lang="en-US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58702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144463"/>
            <a:ext cx="8356600" cy="581025"/>
          </a:xfrm>
        </p:spPr>
        <p:txBody>
          <a:bodyPr/>
          <a:lstStyle/>
          <a:p>
            <a:pPr eaLnBrk="1" hangingPunct="1"/>
            <a:r>
              <a:rPr lang="en-US" altLang="en-US" sz="2400"/>
              <a:t>Implementation with no Busy waiting (Cont.)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69949" y="1157288"/>
            <a:ext cx="7550719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Thus, the implementation becomes the critical section problem where the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en-US" dirty="0"/>
              <a:t> and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altLang="en-US" dirty="0"/>
              <a:t> code are placed in the critical section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Could now have </a:t>
            </a:r>
            <a:r>
              <a:rPr lang="en-US" altLang="en-US" b="1" dirty="0">
                <a:solidFill>
                  <a:srgbClr val="3366FF"/>
                </a:solidFill>
              </a:rPr>
              <a:t>busy waiting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critical section implementation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But implementation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altLang="en-US" dirty="0"/>
              <a:t> code is short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Little </a:t>
            </a:r>
            <a:r>
              <a:rPr lang="en-US" altLang="en-US" b="1" dirty="0">
                <a:solidFill>
                  <a:srgbClr val="3366FF"/>
                </a:solidFill>
              </a:rPr>
              <a:t>busy waiting </a:t>
            </a:r>
            <a:r>
              <a:rPr lang="en-US" altLang="en-US" dirty="0"/>
              <a:t>if critical section rarely occupied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Busy waiting </a:t>
            </a:r>
            <a:r>
              <a:rPr lang="en-US" altLang="en-US" dirty="0"/>
              <a:t>is more of a concern in applications that may spend a long time in their critical section and therefore this is not a good solution</a:t>
            </a:r>
          </a:p>
          <a:p>
            <a:pPr lvl="1"/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F61345F-F301-4A69-B6C7-0B63EB4099A1}"/>
              </a:ext>
            </a:extLst>
          </p:cNvPr>
          <p:cNvSpPr/>
          <p:nvPr/>
        </p:nvSpPr>
        <p:spPr bwMode="auto">
          <a:xfrm>
            <a:off x="524656" y="6011056"/>
            <a:ext cx="297669" cy="2398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02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B873-6A8C-4751-B427-19F77111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37C53-13A2-4F58-A442-A455316E0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63" y="2100933"/>
            <a:ext cx="3676674" cy="32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09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161925"/>
            <a:ext cx="77168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and Starvation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20738" y="1073150"/>
            <a:ext cx="7640637" cy="4906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Deadlock </a:t>
            </a:r>
            <a:r>
              <a:rPr lang="en-US" altLang="en-US" dirty="0"/>
              <a:t>– two or more processes are waiting indefinitely for an event that can be caused by only one of the waiting processes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>
                <a:solidFill>
                  <a:srgbClr val="000000"/>
                </a:solidFill>
              </a:rPr>
              <a:t>Let </a:t>
            </a:r>
            <a:r>
              <a:rPr lang="en-US" altLang="en-U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 and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be </a:t>
            </a:r>
            <a:r>
              <a:rPr lang="en-US" altLang="en-US" dirty="0"/>
              <a:t>two semaphores initialized to 1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i="1" dirty="0">
                <a:solidFill>
                  <a:srgbClr val="000000"/>
                </a:solidFill>
              </a:rPr>
              <a:t>		        P</a:t>
            </a:r>
            <a:r>
              <a:rPr lang="en-US" altLang="en-US" baseline="-25000" dirty="0">
                <a:solidFill>
                  <a:srgbClr val="000000"/>
                </a:solidFill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	                            </a:t>
            </a:r>
            <a:r>
              <a:rPr lang="en-US" altLang="en-US" i="1" dirty="0">
                <a:solidFill>
                  <a:srgbClr val="000000"/>
                </a:solidFill>
              </a:rPr>
              <a:t>P</a:t>
            </a:r>
            <a:r>
              <a:rPr lang="en-US" altLang="en-US" baseline="-25000" dirty="0">
                <a:solidFill>
                  <a:srgbClr val="000000"/>
                </a:solidFill>
              </a:rPr>
              <a:t>1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wait(S); 	              wait(Q);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wait(Q); 	              wait(S);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...		     ...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signal(S);                 signal(Q);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signal(Q);                 signal(S);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82775" algn="ctr"/>
                <a:tab pos="4568825" algn="ctr"/>
              </a:tabLst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b="1" dirty="0">
                <a:solidFill>
                  <a:srgbClr val="3366FF"/>
                </a:solidFill>
                <a:sym typeface="MT Extra" panose="05050102010205020202" pitchFamily="18" charset="2"/>
              </a:rPr>
              <a:t>Starvation</a:t>
            </a:r>
            <a:r>
              <a:rPr lang="en-US" altLang="en-US" dirty="0">
                <a:solidFill>
                  <a:srgbClr val="3366FF"/>
                </a:solidFill>
                <a:sym typeface="MT Extra" panose="05050102010205020202" pitchFamily="18" charset="2"/>
              </a:rPr>
              <a:t> </a:t>
            </a:r>
            <a:r>
              <a:rPr lang="en-US" altLang="en-US" dirty="0"/>
              <a:t>– </a:t>
            </a:r>
            <a:r>
              <a:rPr lang="en-US" altLang="en-US" b="1" dirty="0">
                <a:solidFill>
                  <a:srgbClr val="3366FF"/>
                </a:solidFill>
              </a:rPr>
              <a:t>indefinite blocking 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sz="1600" dirty="0"/>
              <a:t>A process may never be removed from the semaphore queue in which it is</a:t>
            </a:r>
            <a:endParaRPr lang="en-US" altLang="en-US" sz="1600" b="1" dirty="0">
              <a:solidFill>
                <a:srgbClr val="3366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4776" y="2991131"/>
            <a:ext cx="6089186" cy="380708"/>
            <a:chOff x="1364776" y="2991131"/>
            <a:chExt cx="6089186" cy="380708"/>
          </a:xfrm>
        </p:grpSpPr>
        <p:sp>
          <p:nvSpPr>
            <p:cNvPr id="2" name="TextBox 1"/>
            <p:cNvSpPr txBox="1"/>
            <p:nvPr/>
          </p:nvSpPr>
          <p:spPr>
            <a:xfrm>
              <a:off x="1364776" y="3002507"/>
              <a:ext cx="148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Perpetua Titling MT" panose="02020502060505020804" pitchFamily="18" charset="0"/>
                </a:rPr>
                <a:t>BLOCKED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66356" y="2991131"/>
              <a:ext cx="148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Perpetua Titling MT" panose="02020502060505020804" pitchFamily="18" charset="0"/>
                </a:rPr>
                <a:t>BLOCKED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161925"/>
            <a:ext cx="77168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and Starvation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0376" y="1073150"/>
            <a:ext cx="8010999" cy="4906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Four necessary conditions for deadlock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Mutual Exclusion Condition –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Resource may be acquired by one and only one process at a time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Wait-For Condition (Hold and Wait Condition)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Process that has acquired an exclusive resource may hold that resource while the process waits to obtain other resources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No-preemption Condition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Once a process has obtained a resource, the system cannot remove it from the process’ control until the process is finished using the resource.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Circular-wait Condition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Two or more processes are locked in a ‘circular chain’ in which each process is waiting for one or more resources that the next process in the chain is holding. </a:t>
            </a:r>
          </a:p>
        </p:txBody>
      </p:sp>
    </p:spTree>
    <p:extLst>
      <p:ext uri="{BB962C8B-B14F-4D97-AF65-F5344CB8AC3E}">
        <p14:creationId xmlns:p14="http://schemas.microsoft.com/office/powerpoint/2010/main" val="8973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161925"/>
            <a:ext cx="77168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Priority Inversion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20738" y="1073150"/>
            <a:ext cx="7640637" cy="4906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Priority Inversion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Scheduling problem when lower-priority process holds a lock needed by higher-priority process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sz="1600" dirty="0"/>
              <a:t>Solved via </a:t>
            </a:r>
            <a:r>
              <a:rPr lang="en-US" altLang="en-US" sz="1600" b="1" dirty="0">
                <a:solidFill>
                  <a:srgbClr val="3366FF"/>
                </a:solidFill>
              </a:rPr>
              <a:t>priority-inheritance protocol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Consider processes L, M, and H whose priorities are represented by:</a:t>
            </a:r>
            <a:br>
              <a:rPr lang="en-US" altLang="en-US" dirty="0"/>
            </a:br>
            <a:r>
              <a:rPr lang="en-US" altLang="en-US" dirty="0"/>
              <a:t>L &lt; M &lt; H.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Assume process H requires resource R that is currently being accessed by process L.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H would have to wait for L to complete to access resource R.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BUT…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M becomes runnable and preempts process L.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Now, M, a process with a lower priority than H, has affected how long H must wait for L to relinquish resource R.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7B7612-06A2-4CDF-8589-BCA15DAEFEF4}"/>
              </a:ext>
            </a:extLst>
          </p:cNvPr>
          <p:cNvGrpSpPr/>
          <p:nvPr/>
        </p:nvGrpSpPr>
        <p:grpSpPr>
          <a:xfrm>
            <a:off x="5585436" y="4596378"/>
            <a:ext cx="2584203" cy="1855325"/>
            <a:chOff x="5585436" y="4596378"/>
            <a:chExt cx="2584203" cy="18553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811D906-1456-426B-8FA7-3F2465131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41" b="97253" l="4142" r="89941">
                          <a14:foregroundMark x1="10059" y1="26923" x2="27811" y2="40934"/>
                          <a14:foregroundMark x1="27811" y1="40934" x2="17949" y2="16484"/>
                          <a14:foregroundMark x1="17949" y1="16484" x2="21105" y2="28571"/>
                          <a14:foregroundMark x1="10059" y1="16484" x2="8876" y2="36538"/>
                          <a14:foregroundMark x1="44379" y1="93956" x2="63708" y2="95879"/>
                          <a14:foregroundMark x1="63708" y1="95879" x2="83629" y2="92308"/>
                          <a14:foregroundMark x1="83629" y1="92308" x2="83826" y2="92308"/>
                          <a14:foregroundMark x1="35700" y1="91484" x2="54241" y2="99451"/>
                          <a14:foregroundMark x1="54241" y1="99451" x2="88560" y2="97527"/>
                          <a14:foregroundMark x1="88560" y1="97527" x2="82643" y2="96429"/>
                          <a14:foregroundMark x1="15385" y1="37363" x2="15385" y2="37363"/>
                          <a14:foregroundMark x1="10059" y1="18956" x2="29783" y2="21429"/>
                          <a14:foregroundMark x1="29783" y1="21429" x2="20316" y2="45330"/>
                          <a14:foregroundMark x1="20316" y1="45330" x2="4142" y2="31044"/>
                          <a14:foregroundMark x1="4142" y1="31044" x2="10059" y2="2362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85436" y="4596378"/>
              <a:ext cx="2584203" cy="185532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5ED84AB-D5FE-418F-B21D-2E4629588E9B}"/>
                </a:ext>
              </a:extLst>
            </p:cNvPr>
            <p:cNvSpPr/>
            <p:nvPr/>
          </p:nvSpPr>
          <p:spPr bwMode="auto">
            <a:xfrm>
              <a:off x="5771213" y="4841823"/>
              <a:ext cx="134912" cy="11992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E2CB2B-D140-407B-867B-8ADAAF879338}"/>
                </a:ext>
              </a:extLst>
            </p:cNvPr>
            <p:cNvSpPr/>
            <p:nvPr/>
          </p:nvSpPr>
          <p:spPr bwMode="auto">
            <a:xfrm>
              <a:off x="5593830" y="5099153"/>
              <a:ext cx="134912" cy="11992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85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161925"/>
            <a:ext cx="77168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Priority Inversion - Solved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20738" y="1073150"/>
            <a:ext cx="7640637" cy="49069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tabLst>
                <a:tab pos="1882775" algn="ctr"/>
                <a:tab pos="4568825" algn="ctr"/>
              </a:tabLst>
            </a:pPr>
            <a:r>
              <a:rPr lang="en-US" altLang="en-US" dirty="0"/>
              <a:t>Solved via </a:t>
            </a:r>
            <a:r>
              <a:rPr lang="en-US" altLang="en-US" b="1" dirty="0">
                <a:solidFill>
                  <a:srgbClr val="0099CC"/>
                </a:solidFill>
              </a:rPr>
              <a:t>priority-inheritance protocol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All processes that are accessing resources that are needed by a higher-priority process inherit the higher priority until they have finished with the resources in question.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When they are finished using those resources, their priorities revert to their original values.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In our original example: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When it is detected that L is using a process that H is waiting for, L will inherit temporarily the H’s high priority.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This will prevent M, when it becomes runnable, from preempting its execution and causing H to wait longer.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When it completes, L reverts to its original priority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882775" algn="ctr"/>
                <a:tab pos="4568825" algn="ctr"/>
              </a:tabLst>
            </a:pPr>
            <a:r>
              <a:rPr lang="en-US" altLang="en-US" dirty="0"/>
              <a:t>Now that resource R is available, H, with the higher priority than M, will execute. </a:t>
            </a:r>
          </a:p>
        </p:txBody>
      </p:sp>
    </p:spTree>
    <p:extLst>
      <p:ext uri="{BB962C8B-B14F-4D97-AF65-F5344CB8AC3E}">
        <p14:creationId xmlns:p14="http://schemas.microsoft.com/office/powerpoint/2010/main" val="2106884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175" y="185738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/>
              <a:t>Classical Problems of Synchronization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52475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Classical problems used to test newly-proposed synchronization schemes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Bounded-Buffer Problem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Readers and Writers Problem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Dining-Philosophers 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/>
          <a:lstStyle/>
          <a:p>
            <a:pPr eaLnBrk="1" hangingPunct="1"/>
            <a:r>
              <a:rPr lang="en-US" altLang="en-US" sz="280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203325"/>
            <a:ext cx="7131050" cy="4700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Shared data</a:t>
            </a:r>
          </a:p>
          <a:p>
            <a:pPr marL="1371600" lvl="3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BUFFER_SIZE 10</a:t>
            </a:r>
          </a:p>
          <a:p>
            <a:pPr marL="1371600" lvl="3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1371600" lvl="3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1371600" lvl="3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1371600" lvl="3" indent="0"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 buffer[BUFFER_SIZE];</a:t>
            </a:r>
          </a:p>
          <a:p>
            <a:pPr marL="1371600" lvl="3" indent="0"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= 0;</a:t>
            </a:r>
          </a:p>
          <a:p>
            <a:pPr marL="1371600" lvl="3" indent="0"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 = 0;</a:t>
            </a:r>
          </a:p>
          <a:p>
            <a:pPr marL="1371600" lvl="3" indent="0">
              <a:buNone/>
            </a:pP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Solution is correct, but can only use BUFFER_SIZE-1 elements</a:t>
            </a:r>
          </a:p>
          <a:p>
            <a:pPr marL="1598613" lvl="3">
              <a:buFontTx/>
              <a:buNone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01402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9525" y="277813"/>
            <a:ext cx="7407275" cy="576262"/>
          </a:xfrm>
        </p:spPr>
        <p:txBody>
          <a:bodyPr/>
          <a:lstStyle/>
          <a:p>
            <a:pPr eaLnBrk="1" hangingPunct="1"/>
            <a:r>
              <a:rPr lang="en-US" altLang="en-US"/>
              <a:t>Bounded-Buffer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3813"/>
            <a:ext cx="7210425" cy="37258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i="1" dirty="0"/>
              <a:t>n</a:t>
            </a:r>
            <a:r>
              <a:rPr lang="en-US" altLang="en-US" dirty="0"/>
              <a:t> buffers, each can hold one item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Semaphore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dirty="0">
                <a:solidFill>
                  <a:srgbClr val="000000"/>
                </a:solidFill>
              </a:rPr>
              <a:t> i</a:t>
            </a:r>
            <a:r>
              <a:rPr lang="en-US" altLang="en-US" dirty="0"/>
              <a:t>nitialized to the value 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altLang="en-US" dirty="0">
                <a:solidFill>
                  <a:srgbClr val="000000"/>
                </a:solidFill>
              </a:rPr>
              <a:t> initialized </a:t>
            </a:r>
            <a:r>
              <a:rPr lang="en-US" altLang="en-US" dirty="0"/>
              <a:t>to the value 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initialized </a:t>
            </a:r>
            <a:r>
              <a:rPr lang="en-US" altLang="en-US" dirty="0"/>
              <a:t>to the value n</a:t>
            </a:r>
          </a:p>
          <a:p>
            <a:endParaRPr lang="en-US" altLang="en-US" dirty="0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176213"/>
            <a:ext cx="7575550" cy="576262"/>
          </a:xfrm>
        </p:spPr>
        <p:txBody>
          <a:bodyPr/>
          <a:lstStyle/>
          <a:p>
            <a:pPr eaLnBrk="1" hangingPunct="1"/>
            <a:r>
              <a:rPr lang="en-US" altLang="en-US"/>
              <a:t>Bounded Buffer Problem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79525"/>
            <a:ext cx="78486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...</a:t>
            </a:r>
            <a:b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produce an item in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add next produced 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 while (true);</a:t>
            </a:r>
            <a:b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513" y="176213"/>
            <a:ext cx="7156450" cy="576262"/>
          </a:xfrm>
        </p:spPr>
        <p:txBody>
          <a:bodyPr/>
          <a:lstStyle/>
          <a:p>
            <a:pPr eaLnBrk="1" hangingPunct="1"/>
            <a:r>
              <a:rPr lang="en-US" altLang="en-US"/>
              <a:t>Bounded Buffer Problem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152525"/>
            <a:ext cx="78486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The structure of the consumer process</a:t>
            </a:r>
          </a:p>
          <a:p>
            <a:pPr marL="342866" indent="-342866">
              <a:buFont typeface="Monotype Sorts" charset="0"/>
              <a:buChar char="n"/>
              <a:defRPr/>
            </a:pPr>
            <a:endParaRPr lang="en-US" sz="1600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b="1" dirty="0">
                <a:latin typeface="Courier New"/>
                <a:ea typeface="ＭＳ Ｐゴシック" pitchFamily="-84" charset="-128"/>
                <a:cs typeface="Courier New"/>
              </a:rPr>
              <a:t>     </a:t>
            </a: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Do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wait(full);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wait(</a:t>
            </a:r>
            <a:r>
              <a:rPr lang="en-US" sz="1600" b="1" dirty="0" err="1">
                <a:latin typeface="Courier New"/>
                <a:ea typeface="ＭＳ Ｐゴシック" pitchFamily="-84" charset="-128"/>
                <a:cs typeface="Courier New"/>
              </a:rPr>
              <a:t>mutex</a:t>
            </a: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   ...</a:t>
            </a:r>
            <a:b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</a:b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/* remove an item from buffer to </a:t>
            </a:r>
            <a:r>
              <a:rPr lang="en-US" sz="1600" b="1" dirty="0" err="1">
                <a:latin typeface="Courier New"/>
                <a:ea typeface="ＭＳ Ｐゴシック" pitchFamily="-84" charset="-128"/>
                <a:cs typeface="Courier New"/>
              </a:rPr>
              <a:t>next_consumed</a:t>
            </a: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   ...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signal(</a:t>
            </a:r>
            <a:r>
              <a:rPr lang="en-US" sz="1600" b="1" dirty="0" err="1">
                <a:latin typeface="Courier New"/>
                <a:ea typeface="ＭＳ Ｐゴシック" pitchFamily="-84" charset="-128"/>
                <a:cs typeface="Courier New"/>
              </a:rPr>
              <a:t>mutex</a:t>
            </a: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signal(empty);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   ...</a:t>
            </a:r>
            <a:b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</a:b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/* consume the item in next consumed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      ...</a:t>
            </a:r>
            <a:b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</a:br>
            <a:r>
              <a:rPr lang="en-US" sz="1600" b="1" dirty="0">
                <a:latin typeface="Courier New"/>
                <a:ea typeface="ＭＳ Ｐゴシック" pitchFamily="-84" charset="-128"/>
                <a:cs typeface="Courier New"/>
              </a:rPr>
              <a:t>     } while (true); </a:t>
            </a:r>
          </a:p>
          <a:p>
            <a:pPr marL="342866" indent="-342866">
              <a:buFont typeface="Monotype Sorts" pitchFamily="-84" charset="2"/>
              <a:buNone/>
              <a:defRPr/>
            </a:pP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775" y="146050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/>
              <a:t>Readers-Writers Problem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866063" cy="50053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A data set is shared among a number of concurrent processes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Readers – only read the data set; they do </a:t>
            </a:r>
            <a:r>
              <a:rPr lang="en-US" altLang="en-US" b="1" i="1" dirty="0"/>
              <a:t>not</a:t>
            </a:r>
            <a:r>
              <a:rPr lang="en-US" altLang="en-US" b="1" dirty="0"/>
              <a:t> </a:t>
            </a:r>
            <a:r>
              <a:rPr lang="en-US" altLang="en-US" dirty="0"/>
              <a:t>perform any updates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Writers   – can both read and write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Problem – allow multiple readers to read at the same 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When a writer accesses the shared data, no reader (or writer) may access the shared data at the same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Shared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Data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Semaphore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Semaphore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 (protects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actions)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Integer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dirty="0"/>
              <a:t> initialized to 0 (how many readers)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190500"/>
            <a:ext cx="7661275" cy="576263"/>
          </a:xfrm>
        </p:spPr>
        <p:txBody>
          <a:bodyPr/>
          <a:lstStyle/>
          <a:p>
            <a:pPr eaLnBrk="1" hangingPunct="1"/>
            <a:r>
              <a:rPr lang="en-US" altLang="en-US"/>
              <a:t>Readers-Writers Problem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/>
          <a:lstStyle/>
          <a:p>
            <a:r>
              <a:rPr lang="en-US" altLang="en-US" sz="1600" dirty="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do {</a:t>
            </a:r>
            <a:b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wait(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  <a:b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signal(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 while (true);</a:t>
            </a:r>
            <a:b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3069" y="2238233"/>
            <a:ext cx="4053385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allows only one writer at a time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190500"/>
            <a:ext cx="7651750" cy="576263"/>
          </a:xfrm>
        </p:spPr>
        <p:txBody>
          <a:bodyPr/>
          <a:lstStyle/>
          <a:p>
            <a:pPr eaLnBrk="1" hangingPunct="1"/>
            <a:r>
              <a:rPr lang="en-US" altLang="en-US"/>
              <a:t>Readers-Writers Problem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076325"/>
            <a:ext cx="7747000" cy="5065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structure of a reader process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do {</a:t>
            </a:r>
            <a:b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wait(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the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  <a:b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if 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1)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first or last reader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wait(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signal(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unlock the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  <a:b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 </a:t>
            </a:r>
          </a:p>
          <a:p>
            <a:pPr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wait(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the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  <a:b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if 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</a:p>
          <a:p>
            <a:pPr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	signal(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the last reader</a:t>
            </a:r>
          </a:p>
          <a:p>
            <a:pPr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signal(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unlock the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} while (true);</a:t>
            </a:r>
            <a:b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55713" y="147638"/>
            <a:ext cx="7677150" cy="576262"/>
          </a:xfrm>
        </p:spPr>
        <p:txBody>
          <a:bodyPr/>
          <a:lstStyle/>
          <a:p>
            <a:r>
              <a:rPr lang="en-US" altLang="en-US"/>
              <a:t>Readers-Writers Problem Variations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79475" y="1146175"/>
            <a:ext cx="7527546" cy="4530725"/>
          </a:xfrm>
        </p:spPr>
        <p:txBody>
          <a:bodyPr/>
          <a:lstStyle/>
          <a:p>
            <a:r>
              <a:rPr lang="en-US" altLang="en-US" b="1" i="1" dirty="0"/>
              <a:t>First</a:t>
            </a:r>
            <a:r>
              <a:rPr lang="en-US" altLang="en-US" i="1" dirty="0"/>
              <a:t>  </a:t>
            </a:r>
            <a:r>
              <a:rPr lang="en-US" altLang="en-US" dirty="0"/>
              <a:t>readers variation– no reader kept waiting unless writer has permission to use shared object</a:t>
            </a:r>
          </a:p>
          <a:p>
            <a:r>
              <a:rPr lang="en-US" altLang="en-US" b="1" i="1" dirty="0"/>
              <a:t>Second</a:t>
            </a:r>
            <a:r>
              <a:rPr lang="en-US" altLang="en-US" i="1" dirty="0"/>
              <a:t> </a:t>
            </a:r>
            <a:r>
              <a:rPr lang="en-US" altLang="en-US" dirty="0"/>
              <a:t>variation – once writer is ready, it performs the write ASAP; no new readers may start reading</a:t>
            </a:r>
          </a:p>
          <a:p>
            <a:r>
              <a:rPr lang="en-US" altLang="en-US" dirty="0"/>
              <a:t>Both may have starvation leading to even more variations</a:t>
            </a:r>
          </a:p>
          <a:p>
            <a:r>
              <a:rPr lang="en-US" altLang="en-US" dirty="0"/>
              <a:t>Problem is solved on some systems by kernel providing reader-writer locks (available in two modes: reader (many) writer (exclusive)</a:t>
            </a:r>
          </a:p>
          <a:p>
            <a:r>
              <a:rPr lang="en-US" altLang="en-US" dirty="0"/>
              <a:t>Reader-writer locks are most useful in applications where:</a:t>
            </a:r>
          </a:p>
          <a:p>
            <a:pPr lvl="1"/>
            <a:r>
              <a:rPr lang="en-US" altLang="en-US" dirty="0"/>
              <a:t>it is easy to identify which processes only read data and which processes only write shared data.</a:t>
            </a:r>
          </a:p>
          <a:p>
            <a:pPr lvl="1"/>
            <a:r>
              <a:rPr lang="en-US" altLang="en-US" dirty="0"/>
              <a:t>There are more readers than writers. Write locks require more overhead than semaphores or MUTEX locks. Increased reader concurrency compensates for the reader-writer lock overhead.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147638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/>
              <a:t>Dining-Philosophers Problem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61409" y="3194116"/>
            <a:ext cx="7573867" cy="2765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tabLst>
                <a:tab pos="1365250" algn="l"/>
                <a:tab pos="1538288" algn="l"/>
              </a:tabLst>
            </a:pPr>
            <a:r>
              <a:rPr lang="en-US" altLang="en-US" dirty="0"/>
              <a:t>Philosophers spend their lives alternating thinking and eating</a:t>
            </a:r>
          </a:p>
          <a:p>
            <a:pPr>
              <a:buFont typeface="Wingdings" panose="05000000000000000000" pitchFamily="2" charset="2"/>
              <a:buChar char="q"/>
              <a:tabLst>
                <a:tab pos="1365250" algn="l"/>
                <a:tab pos="1538288" algn="l"/>
              </a:tabLst>
            </a:pPr>
            <a:r>
              <a:rPr lang="en-US" altLang="ja-JP" dirty="0"/>
              <a:t>Occasionally, they try to pick up 2 chopsticks (one at a time, one to the right and one to the left) to eat from bowl</a:t>
            </a:r>
          </a:p>
          <a:p>
            <a:pPr lvl="1">
              <a:buFont typeface="Wingdings" panose="05000000000000000000" pitchFamily="2" charset="2"/>
              <a:buChar char="q"/>
              <a:tabLst>
                <a:tab pos="1365250" algn="l"/>
                <a:tab pos="1538288" algn="l"/>
              </a:tabLst>
            </a:pPr>
            <a:r>
              <a:rPr lang="en-US" altLang="en-US" dirty="0"/>
              <a:t>Need both to eat, then release both when done</a:t>
            </a:r>
          </a:p>
          <a:p>
            <a:pPr>
              <a:buFont typeface="Wingdings" panose="05000000000000000000" pitchFamily="2" charset="2"/>
              <a:buChar char="q"/>
              <a:tabLst>
                <a:tab pos="1365250" algn="l"/>
                <a:tab pos="1538288" algn="l"/>
              </a:tabLst>
            </a:pPr>
            <a:r>
              <a:rPr lang="en-US" altLang="en-US" dirty="0"/>
              <a:t>In the case of 5 philosophers and five chopsticks</a:t>
            </a:r>
          </a:p>
          <a:p>
            <a:pPr lvl="1">
              <a:buFont typeface="Wingdings" panose="05000000000000000000" pitchFamily="2" charset="2"/>
              <a:buChar char="q"/>
              <a:tabLst>
                <a:tab pos="1365250" algn="l"/>
                <a:tab pos="1538288" algn="l"/>
              </a:tabLst>
            </a:pPr>
            <a:r>
              <a:rPr lang="en-US" altLang="en-US" dirty="0"/>
              <a:t>Shared data </a:t>
            </a:r>
          </a:p>
          <a:p>
            <a:pPr lvl="2">
              <a:buFont typeface="Wingdings" panose="05000000000000000000" pitchFamily="2" charset="2"/>
              <a:buChar char="q"/>
              <a:tabLst>
                <a:tab pos="1365250" algn="l"/>
                <a:tab pos="1538288" algn="l"/>
              </a:tabLst>
            </a:pPr>
            <a:r>
              <a:rPr lang="en-US" altLang="en-US" dirty="0"/>
              <a:t>Bowl of rice (data set)</a:t>
            </a:r>
          </a:p>
          <a:p>
            <a:pPr lvl="2">
              <a:buFont typeface="Wingdings" panose="05000000000000000000" pitchFamily="2" charset="2"/>
              <a:buChar char="q"/>
              <a:tabLst>
                <a:tab pos="1365250" algn="l"/>
                <a:tab pos="1538288" algn="l"/>
              </a:tabLst>
            </a:pPr>
            <a:r>
              <a:rPr lang="en-US" altLang="en-US" dirty="0"/>
              <a:t>Semaphore </a:t>
            </a:r>
            <a:r>
              <a:rPr lang="en-US" altLang="en-US" dirty="0">
                <a:solidFill>
                  <a:srgbClr val="FF0000"/>
                </a:solidFill>
              </a:rPr>
              <a:t>chopstick [5]</a:t>
            </a:r>
            <a:r>
              <a:rPr lang="en-US" altLang="en-US" dirty="0"/>
              <a:t> initialized to 1</a:t>
            </a:r>
          </a:p>
        </p:txBody>
      </p:sp>
      <p:pic>
        <p:nvPicPr>
          <p:cNvPr id="41988" name="Picture 5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1079500"/>
            <a:ext cx="1831430" cy="175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225" y="161925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/>
              <a:t>  Dining-Philosophers Problem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107237" cy="4784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The structure of Philosopher</a:t>
            </a:r>
            <a:r>
              <a:rPr lang="en-US" altLang="en-US" i="1" dirty="0">
                <a:solidFill>
                  <a:srgbClr val="0000FF"/>
                </a:solidFill>
              </a:rPr>
              <a:t> i</a:t>
            </a:r>
            <a:r>
              <a:rPr lang="en-US" altLang="en-US" dirty="0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wait (chopstick[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wait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chopStick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  //  eat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signal (chopstick[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signal (chopstick[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//  think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 while (TRUE);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4776" y="5677469"/>
            <a:ext cx="6714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they all get hungry at the same time and grab their left chopstick, when they try to grab their right chopstick they will be delayed forever =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3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142875"/>
            <a:ext cx="8002588" cy="576263"/>
          </a:xfrm>
        </p:spPr>
        <p:txBody>
          <a:bodyPr/>
          <a:lstStyle/>
          <a:p>
            <a:pPr eaLnBrk="1" hangingPunct="1"/>
            <a:r>
              <a:rPr lang="en-US" altLang="en-US" sz="2400"/>
              <a:t>Dining-Philosophers Problem Algorithm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85825" y="1223963"/>
            <a:ext cx="7603082" cy="48609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Deadlock handling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 Allow at most 4 philosophers to be sitting simultaneously at  the table with five chopsticks available.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 Allow a philosopher to pick up  the chopsticks only if both are available (picking must be done in a critical section).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 Use an asymmetric solution  -- an odd-numbered  philosopher picks up first the left chopstick and then the right chopstick. Even-numbered  philosopher picks up first the right chopstick and then the left chopstick.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03200"/>
            <a:ext cx="7569200" cy="576263"/>
          </a:xfrm>
        </p:spPr>
        <p:txBody>
          <a:bodyPr/>
          <a:lstStyle/>
          <a:p>
            <a:pPr eaLnBrk="1" hangingPunct="1"/>
            <a:r>
              <a:rPr lang="en-US" altLang="en-US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5" y="1014413"/>
            <a:ext cx="6940550" cy="4483100"/>
          </a:xfrm>
        </p:spPr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item </a:t>
            </a:r>
            <a:r>
              <a:rPr lang="en-US" sz="1600" dirty="0" err="1"/>
              <a:t>next_produced</a:t>
            </a:r>
            <a:r>
              <a:rPr lang="en-US" sz="1600" dirty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while (((in + 1) % BUFFER_SIZE) == out)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	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buffer[in] = </a:t>
            </a:r>
            <a:r>
              <a:rPr lang="en-US" sz="1600" dirty="0" err="1"/>
              <a:t>next_produced</a:t>
            </a:r>
            <a:r>
              <a:rPr lang="en-US" sz="1600" dirty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0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7168674" lvl="4">
              <a:buFontTx/>
              <a:buNone/>
              <a:defRPr/>
            </a:pPr>
            <a:endParaRPr lang="en-US" sz="11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473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0500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/>
              <a:t>Problems with Semaphores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82700"/>
            <a:ext cx="6959600" cy="4860925"/>
          </a:xfrm>
        </p:spPr>
        <p:txBody>
          <a:bodyPr/>
          <a:lstStyle/>
          <a:p>
            <a:r>
              <a:rPr lang="en-US" altLang="en-US" dirty="0"/>
              <a:t> Incorrect use of semaphore operations: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 signal (</a:t>
            </a:r>
            <a:r>
              <a:rPr lang="en-US" altLang="en-US" dirty="0" err="1"/>
              <a:t>mutex</a:t>
            </a:r>
            <a:r>
              <a:rPr lang="en-US" altLang="en-US" dirty="0"/>
              <a:t>)  ….  wait (</a:t>
            </a:r>
            <a:r>
              <a:rPr lang="en-US" altLang="en-US" dirty="0" err="1"/>
              <a:t>mutex</a:t>
            </a:r>
            <a:r>
              <a:rPr lang="en-US" altLang="en-US" dirty="0"/>
              <a:t>)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 wait (</a:t>
            </a:r>
            <a:r>
              <a:rPr lang="en-US" altLang="en-US" dirty="0" err="1"/>
              <a:t>mutex</a:t>
            </a:r>
            <a:r>
              <a:rPr lang="en-US" altLang="en-US" dirty="0"/>
              <a:t>)  …  wait (</a:t>
            </a:r>
            <a:r>
              <a:rPr lang="en-US" altLang="en-US" dirty="0" err="1"/>
              <a:t>mutex</a:t>
            </a:r>
            <a:r>
              <a:rPr lang="en-US" altLang="en-US" dirty="0"/>
              <a:t>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 Omitting  of wait (</a:t>
            </a:r>
            <a:r>
              <a:rPr lang="en-US" altLang="en-US" dirty="0" err="1"/>
              <a:t>mutex</a:t>
            </a:r>
            <a:r>
              <a:rPr lang="en-US" altLang="en-US" dirty="0"/>
              <a:t>) or signal (</a:t>
            </a:r>
            <a:r>
              <a:rPr lang="en-US" altLang="en-US" dirty="0" err="1"/>
              <a:t>mutex</a:t>
            </a:r>
            <a:r>
              <a:rPr lang="en-US" altLang="en-US" dirty="0"/>
              <a:t>) (or both)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Deadlock and starvation are possible.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Monitors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855663" y="1209675"/>
            <a:ext cx="7243762" cy="4860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/>
              <a:t>A high-level abstraction that provides a convenient and effective mechanism for process synchronization</a:t>
            </a:r>
          </a:p>
          <a:p>
            <a:pPr>
              <a:lnSpc>
                <a:spcPct val="80000"/>
              </a:lnSpc>
            </a:pPr>
            <a:r>
              <a:rPr lang="en-US" altLang="en-US" sz="1600" i="1"/>
              <a:t>Abstract data type</a:t>
            </a:r>
            <a:r>
              <a:rPr lang="en-US" altLang="en-US" sz="1600"/>
              <a:t>, internal variables only accessible by code within the procedure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Only one process may be active within the monitor at a time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But not powerful enough to model some synchronization schemes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endParaRPr lang="en-US" altLang="en-US" sz="1400">
              <a:solidFill>
                <a:srgbClr val="0000FF"/>
              </a:solidFill>
            </a:endParaRP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monitor monitor-name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// shared variable declarations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procedure P1 (…) { …. }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procedure Pn (…) {……}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Initialization code (…) { … }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75" y="176213"/>
            <a:ext cx="7464425" cy="576262"/>
          </a:xfrm>
        </p:spPr>
        <p:txBody>
          <a:bodyPr/>
          <a:lstStyle/>
          <a:p>
            <a:pPr eaLnBrk="1" hangingPunct="1"/>
            <a:r>
              <a:rPr lang="en-US" altLang="en-US"/>
              <a:t>Schematic view of a Monitor</a:t>
            </a:r>
          </a:p>
        </p:txBody>
      </p:sp>
      <p:pic>
        <p:nvPicPr>
          <p:cNvPr id="47107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185863"/>
            <a:ext cx="4926013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>
          <a:xfrm>
            <a:off x="1027113" y="161925"/>
            <a:ext cx="7659687" cy="576263"/>
          </a:xfrm>
        </p:spPr>
        <p:txBody>
          <a:bodyPr/>
          <a:lstStyle/>
          <a:p>
            <a:pPr eaLnBrk="1" hangingPunct="1"/>
            <a:r>
              <a:rPr lang="en-US" altLang="en-US"/>
              <a:t>Condition Variables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idx="1"/>
          </p:nvPr>
        </p:nvSpPr>
        <p:spPr>
          <a:xfrm>
            <a:off x="827088" y="1150938"/>
            <a:ext cx="7272337" cy="4394200"/>
          </a:xfrm>
        </p:spPr>
        <p:txBody>
          <a:bodyPr/>
          <a:lstStyle/>
          <a:p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solidFill>
                <a:srgbClr val="0000FF"/>
              </a:solidFill>
            </a:endParaRPr>
          </a:p>
          <a:p>
            <a:r>
              <a:rPr lang="en-US" altLang="en-US"/>
              <a:t>Two operations are allowed on a condition variable:</a:t>
            </a:r>
          </a:p>
          <a:p>
            <a:pPr lvl="1"/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x.wait() </a:t>
            </a:r>
            <a:r>
              <a:rPr lang="en-US" altLang="en-US"/>
              <a:t>–  a process that invokes the operation is suspended until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x.signal() </a:t>
            </a:r>
          </a:p>
          <a:p>
            <a:pPr lvl="1"/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x.signal() </a:t>
            </a:r>
            <a:r>
              <a:rPr lang="en-US" altLang="en-US"/>
              <a:t>–</a:t>
            </a:r>
            <a:r>
              <a:rPr lang="en-US" altLang="en-US">
                <a:solidFill>
                  <a:srgbClr val="0000FF"/>
                </a:solidFill>
              </a:rPr>
              <a:t> </a:t>
            </a:r>
            <a:r>
              <a:rPr lang="en-US" altLang="en-US"/>
              <a:t>resumes one of processes</a:t>
            </a:r>
            <a:r>
              <a:rPr lang="en-US" altLang="en-US">
                <a:solidFill>
                  <a:srgbClr val="0000FF"/>
                </a:solidFill>
              </a:rPr>
              <a:t> </a:t>
            </a:r>
            <a:r>
              <a:rPr lang="en-US" altLang="en-US"/>
              <a:t>(if any)</a:t>
            </a:r>
            <a:r>
              <a:rPr lang="en-US" altLang="en-US">
                <a:solidFill>
                  <a:srgbClr val="0000FF"/>
                </a:solidFill>
              </a:rPr>
              <a:t> </a:t>
            </a:r>
            <a:r>
              <a:rPr lang="en-US" altLang="en-US"/>
              <a:t>that</a:t>
            </a:r>
            <a:r>
              <a:rPr lang="en-US" altLang="en-US">
                <a:solidFill>
                  <a:srgbClr val="0000FF"/>
                </a:solidFill>
              </a:rPr>
              <a:t> </a:t>
            </a:r>
            <a:r>
              <a:rPr lang="en-US" altLang="en-US"/>
              <a:t> invoked</a:t>
            </a:r>
            <a:r>
              <a:rPr lang="en-US" altLang="en-US">
                <a:solidFill>
                  <a:srgbClr val="0000FF"/>
                </a:solidFill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x.wait()</a:t>
            </a:r>
          </a:p>
          <a:p>
            <a:pPr lvl="2"/>
            <a:r>
              <a:rPr lang="en-US" altLang="en-US"/>
              <a:t>If no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x.wait()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altLang="en-US"/>
              <a:t>on the variable, then it has no effect on the variable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176213"/>
            <a:ext cx="7847013" cy="576262"/>
          </a:xfrm>
        </p:spPr>
        <p:txBody>
          <a:bodyPr/>
          <a:lstStyle/>
          <a:p>
            <a:pPr eaLnBrk="1" hangingPunct="1"/>
            <a:r>
              <a:rPr lang="en-US" altLang="en-US"/>
              <a:t> Monitor with Condition Variables</a:t>
            </a:r>
          </a:p>
        </p:txBody>
      </p:sp>
      <p:pic>
        <p:nvPicPr>
          <p:cNvPr id="49155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1323975"/>
            <a:ext cx="6291263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>
          <a:xfrm>
            <a:off x="1027113" y="204788"/>
            <a:ext cx="7659687" cy="576262"/>
          </a:xfrm>
        </p:spPr>
        <p:txBody>
          <a:bodyPr/>
          <a:lstStyle/>
          <a:p>
            <a:pPr eaLnBrk="1" hangingPunct="1"/>
            <a:r>
              <a:rPr lang="en-US" altLang="en-US"/>
              <a:t>Condition Variables Choices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>
          <a:xfrm>
            <a:off x="869950" y="1179513"/>
            <a:ext cx="7824788" cy="4713287"/>
          </a:xfrm>
        </p:spPr>
        <p:txBody>
          <a:bodyPr/>
          <a:lstStyle/>
          <a:p>
            <a:r>
              <a:rPr lang="en-US" altLang="en-US"/>
              <a:t>If process P invokes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x.signal(),</a:t>
            </a:r>
            <a:r>
              <a:rPr lang="en-US" altLang="en-US" sz="2000">
                <a:cs typeface="Courier New" panose="02070309020205020404" pitchFamily="49" charset="0"/>
              </a:rPr>
              <a:t> </a:t>
            </a:r>
            <a:r>
              <a:rPr lang="en-US" altLang="en-US"/>
              <a:t>and</a:t>
            </a:r>
            <a:r>
              <a:rPr lang="en-US" altLang="en-US" sz="2000">
                <a:cs typeface="Courier New" panose="02070309020205020404" pitchFamily="49" charset="0"/>
              </a:rPr>
              <a:t> </a:t>
            </a:r>
            <a:r>
              <a:rPr lang="en-US" altLang="en-US"/>
              <a:t>process Q is suspended in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x.wait()</a:t>
            </a:r>
            <a:r>
              <a:rPr lang="en-US" altLang="en-US"/>
              <a:t>, what should happen next?</a:t>
            </a:r>
          </a:p>
          <a:p>
            <a:pPr lvl="1"/>
            <a:r>
              <a:rPr lang="en-US" altLang="en-US"/>
              <a:t>Both Q and P cannot execute in paralel. If Q is resumed, then P must wait</a:t>
            </a:r>
          </a:p>
          <a:p>
            <a:r>
              <a:rPr lang="en-US" altLang="en-US"/>
              <a:t>Options include</a:t>
            </a:r>
          </a:p>
          <a:p>
            <a:pPr lvl="1"/>
            <a:r>
              <a:rPr lang="en-US" altLang="en-US" b="1"/>
              <a:t>Signal and wait </a:t>
            </a:r>
            <a:r>
              <a:rPr lang="en-US" altLang="en-US"/>
              <a:t>– P waits until Q either leaves the monitor or it waits for another condition</a:t>
            </a:r>
          </a:p>
          <a:p>
            <a:pPr lvl="1"/>
            <a:r>
              <a:rPr lang="en-US" altLang="en-US" b="1"/>
              <a:t>Signal and continue </a:t>
            </a:r>
            <a:r>
              <a:rPr lang="en-US" altLang="en-US"/>
              <a:t>– Q waits until P either leaves the monitor or it  waits for another condition</a:t>
            </a:r>
          </a:p>
          <a:p>
            <a:pPr lvl="1"/>
            <a:r>
              <a:rPr lang="en-US" altLang="en-US"/>
              <a:t>Both have pros and cons – language implementer can decide</a:t>
            </a:r>
          </a:p>
          <a:p>
            <a:pPr lvl="1"/>
            <a:r>
              <a:rPr lang="en-US" altLang="en-US"/>
              <a:t>Monitors implemented in Concurrent Pascal compromise</a:t>
            </a:r>
          </a:p>
          <a:p>
            <a:pPr lvl="2"/>
            <a:r>
              <a:rPr lang="en-US" altLang="en-US"/>
              <a:t>P executing </a:t>
            </a:r>
            <a:r>
              <a:rPr lang="en-US" altLang="en-US" sz="2000"/>
              <a:t>signal</a:t>
            </a:r>
            <a:r>
              <a:rPr lang="en-US" altLang="en-US"/>
              <a:t> immediately leaves the monitor, Q is resumed</a:t>
            </a:r>
          </a:p>
          <a:p>
            <a:pPr lvl="1"/>
            <a:r>
              <a:rPr lang="en-US" altLang="en-US"/>
              <a:t>Implemented in other languages including Mesa, C#, Java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90488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800"/>
              <a:t>Monitor Solution to Dining Philosophers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146175" y="979488"/>
            <a:ext cx="7345363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 DiningPhilosophers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enum { THINKING; HUNGRY, EATING) state [5]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condition self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pickup (int i)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state[i]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test(i);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if (state[i] != EATING) self[i].wait;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putdown (int i)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state[i]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test((i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test((i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123825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/>
              <a:t>Solution to Dining Philosophers 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160463" y="944563"/>
            <a:ext cx="6908800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test (int i)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if ((state[(i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(state[i]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(state[(i + 1) % 5] != EATING) 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state[i] = EATING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self[i].signal ()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initialization_code()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for (int i = 0; i &lt; 5; i++)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state[i]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90613"/>
            <a:ext cx="7445375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/>
              <a:t>Each philosopher </a:t>
            </a:r>
            <a:r>
              <a:rPr lang="en-US" altLang="en-US" i="1"/>
              <a:t>i </a:t>
            </a:r>
            <a:r>
              <a:rPr lang="en-US" altLang="en-US"/>
              <a:t>invokes the</a:t>
            </a:r>
            <a:r>
              <a:rPr lang="en-US" altLang="en-US" i="1"/>
              <a:t> </a:t>
            </a:r>
            <a:r>
              <a:rPr lang="en-US" altLang="en-US"/>
              <a:t>operations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pickup()</a:t>
            </a:r>
            <a:r>
              <a:rPr lang="en-US" altLang="en-US" sz="2000" i="1"/>
              <a:t> </a:t>
            </a:r>
            <a:r>
              <a:rPr lang="en-US" altLang="en-US"/>
              <a:t>and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putdown()</a:t>
            </a:r>
            <a:r>
              <a:rPr lang="en-US" altLang="en-US" sz="2000"/>
              <a:t> </a:t>
            </a:r>
            <a:r>
              <a:rPr lang="en-US" altLang="en-US"/>
              <a:t>in the following sequence: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DiningPhilosophers.pickup(i)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EAT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DiningPhilosophers.putdown(i)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/>
              <a:t>No deadlock, but starvation is possible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1238250" y="95250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006699"/>
                </a:solidFill>
                <a:latin typeface="Arial" panose="020B0604020202020204" pitchFamily="34" charset="0"/>
              </a:rPr>
              <a:t>Solution to Dining Philosophers (Cont.)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-111125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en-US" sz="2800"/>
              <a:t>Monitor Implementation Using Semaphores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052513" y="1133475"/>
            <a:ext cx="7043737" cy="4719638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dirty="0"/>
              <a:t>Variables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semaphore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 (initially  = 1)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semaphore next;   // (initially  =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next_count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dirty="0"/>
              <a:t>Each procedure </a:t>
            </a:r>
            <a:r>
              <a:rPr lang="en-US" altLang="en-US" b="1" i="1" dirty="0"/>
              <a:t>F</a:t>
            </a:r>
            <a:r>
              <a:rPr lang="en-US" altLang="en-US" dirty="0"/>
              <a:t>  will be replaced by</a:t>
            </a:r>
          </a:p>
          <a:p>
            <a:pPr>
              <a:lnSpc>
                <a:spcPct val="80000"/>
              </a:lnSpc>
              <a:tabLst>
                <a:tab pos="1887538" algn="l"/>
                <a:tab pos="2335213" algn="l"/>
                <a:tab pos="2506663" algn="l"/>
              </a:tabLst>
            </a:pPr>
            <a:endParaRPr lang="en-US" altLang="en-US" sz="1600" dirty="0"/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wait(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 …			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body of F;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 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if 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next_count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signal(next)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else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signal(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1887538" algn="l"/>
                <a:tab pos="2335213" algn="l"/>
                <a:tab pos="2506663" algn="l"/>
              </a:tabLst>
            </a:pPr>
            <a:r>
              <a:rPr lang="en-US" altLang="en-US" dirty="0"/>
              <a:t>Mutual exclusion within a monitor is ensured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Bounded Buffer – Consumer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1219200"/>
            <a:ext cx="6894512" cy="44116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item next_consumed;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next_consumed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out = (out + 1) % BUFFER_SIZE;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473645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025" y="1587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600"/>
              <a:t>Monitor Implementation – Condition Variables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93763" y="1190625"/>
            <a:ext cx="7843837" cy="4530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tabLst>
                <a:tab pos="1828800" algn="l"/>
                <a:tab pos="2217738" algn="l"/>
              </a:tabLst>
            </a:pPr>
            <a:r>
              <a:rPr lang="en-US" altLang="en-US" dirty="0"/>
              <a:t>For each condition variable </a:t>
            </a:r>
            <a:r>
              <a:rPr lang="en-US" altLang="en-US" b="1" i="1" dirty="0"/>
              <a:t>x</a:t>
            </a:r>
            <a:r>
              <a:rPr lang="en-US" altLang="en-US" dirty="0"/>
              <a:t>, we  have</a:t>
            </a:r>
            <a:r>
              <a:rPr lang="en-US" altLang="en-US" sz="1600" dirty="0"/>
              <a:t>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endParaRPr lang="en-US" altLang="en-US" sz="1600" dirty="0"/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semaphore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x_sem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(initially  =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x_count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tabLst>
                <a:tab pos="1828800" algn="l"/>
                <a:tab pos="2217738" algn="l"/>
              </a:tabLst>
            </a:pPr>
            <a:r>
              <a:rPr lang="en-US" altLang="en-US" dirty="0"/>
              <a:t>The operation </a:t>
            </a:r>
            <a:r>
              <a:rPr lang="en-US" altLang="en-US" dirty="0" err="1">
                <a:solidFill>
                  <a:srgbClr val="0000FF"/>
                </a:solidFill>
              </a:rPr>
              <a:t>x.wait</a:t>
            </a:r>
            <a:r>
              <a:rPr lang="en-US" altLang="en-US" b="1" dirty="0"/>
              <a:t> </a:t>
            </a:r>
            <a:r>
              <a:rPr lang="en-US" altLang="en-US" dirty="0"/>
              <a:t>can be implemented as</a:t>
            </a:r>
            <a:r>
              <a:rPr lang="en-US" altLang="en-US" sz="1600" dirty="0"/>
              <a:t>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sz="1600" dirty="0"/>
              <a:t>		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x_count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next_count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signal(next);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signal(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wait(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x_sem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x_count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-84" charset="2"/>
              <a:buNone/>
              <a:tabLst>
                <a:tab pos="1828800" algn="l"/>
                <a:tab pos="2217738" algn="l"/>
              </a:tabLst>
            </a:pPr>
            <a:r>
              <a:rPr lang="en-US" altLang="en-US" sz="1600" b="1" dirty="0"/>
              <a:t>		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46050"/>
            <a:ext cx="7753350" cy="576263"/>
          </a:xfrm>
        </p:spPr>
        <p:txBody>
          <a:bodyPr/>
          <a:lstStyle/>
          <a:p>
            <a:pPr eaLnBrk="1" hangingPunct="1"/>
            <a:r>
              <a:rPr lang="en-US" altLang="en-US"/>
              <a:t>Monitor Implementation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/>
              <a:t>The operation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x.signal </a:t>
            </a:r>
            <a:r>
              <a:rPr lang="en-US" altLang="en-US"/>
              <a:t>can be implemented as:</a:t>
            </a:r>
            <a:br>
              <a:rPr lang="en-US" altLang="en-US"/>
            </a:br>
            <a:endParaRPr lang="en-US" altLang="en-US"/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(x_count &gt; 0) {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next_count++;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signal(x_sem);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wait(next);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next_count--;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b="1"/>
              <a:t>		</a:t>
            </a:r>
            <a:r>
              <a:rPr lang="en-US" altLang="en-US"/>
              <a:t>	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049338" y="147638"/>
            <a:ext cx="8229600" cy="576262"/>
          </a:xfrm>
        </p:spPr>
        <p:txBody>
          <a:bodyPr/>
          <a:lstStyle/>
          <a:p>
            <a:r>
              <a:rPr lang="en-US" altLang="en-US"/>
              <a:t>Resuming Processes within a Monitor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6699250" cy="4530725"/>
          </a:xfrm>
        </p:spPr>
        <p:txBody>
          <a:bodyPr/>
          <a:lstStyle/>
          <a:p>
            <a:r>
              <a:rPr lang="en-US" altLang="en-US"/>
              <a:t>If several processes queued on condition x, and x.signal() executed, which should be resumed?</a:t>
            </a:r>
          </a:p>
          <a:p>
            <a:r>
              <a:rPr lang="en-US" altLang="en-US"/>
              <a:t>FCFS frequently not adequate </a:t>
            </a:r>
          </a:p>
          <a:p>
            <a:r>
              <a:rPr lang="en-US" altLang="en-US" b="1">
                <a:solidFill>
                  <a:srgbClr val="0000FF"/>
                </a:solidFill>
              </a:rPr>
              <a:t>conditional-wait </a:t>
            </a:r>
            <a:r>
              <a:rPr lang="en-US" altLang="en-US"/>
              <a:t>construct of the form x.wait(c)</a:t>
            </a:r>
          </a:p>
          <a:p>
            <a:pPr lvl="1"/>
            <a:r>
              <a:rPr lang="en-US" altLang="en-US"/>
              <a:t>Where c is </a:t>
            </a:r>
            <a:r>
              <a:rPr lang="en-US" altLang="en-US" b="1">
                <a:solidFill>
                  <a:srgbClr val="0000FF"/>
                </a:solidFill>
              </a:rPr>
              <a:t>priority number</a:t>
            </a:r>
          </a:p>
          <a:p>
            <a:pPr lvl="1"/>
            <a:r>
              <a:rPr lang="en-US" altLang="en-US"/>
              <a:t>Process with lowest number (highest priority) is scheduled next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/>
              <a:t>Allocate a single resource among competing processes using priority numbers that specify the maximum time a process  plans to use the resource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R.acquire(t)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...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access the resurce;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...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R.release;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/>
              <a:t>Where R is an instance of  type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ResourceAllocator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1238250" y="95250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006699"/>
                </a:solidFill>
                <a:latin typeface="Arial" panose="020B0604020202020204" pitchFamily="34" charset="0"/>
              </a:rPr>
              <a:t>Single Resource allocation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3" y="204788"/>
            <a:ext cx="7688262" cy="576262"/>
          </a:xfrm>
        </p:spPr>
        <p:txBody>
          <a:bodyPr/>
          <a:lstStyle/>
          <a:p>
            <a:pPr eaLnBrk="1" hangingPunct="1"/>
            <a:r>
              <a:rPr lang="en-US" altLang="en-US"/>
              <a:t>A Monitor to Allocate Single Resource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646238" y="766763"/>
            <a:ext cx="6235700" cy="5024437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endParaRPr lang="en-US" altLang="en-US" sz="1400"/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 ResourceAllocator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boolean busy;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condition x;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acquire(int time) {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(busy)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x.wait(time);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busy = TRUE;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release() {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busy = FALSE;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x.signal();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 code() {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busy = FALSE; 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ct val="15000"/>
              </a:spcBef>
              <a:buFont typeface="Monotype Sorts" pitchFamily="-84" charset="2"/>
              <a:buNone/>
              <a:tabLst>
                <a:tab pos="1368425" algn="l"/>
                <a:tab pos="1712913" algn="l"/>
                <a:tab pos="2335213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600" b="1"/>
              <a:t>	</a:t>
            </a:r>
            <a:r>
              <a:rPr lang="en-US" altLang="en-US" sz="1400" b="1"/>
              <a:t>	</a:t>
            </a:r>
            <a:r>
              <a:rPr lang="en-US" altLang="en-US" sz="1400"/>
              <a:t>	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7288" y="188913"/>
            <a:ext cx="7529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Synchronization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Pthreads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2675" y="190500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/>
              <a:t>Windows Synchronization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943725" cy="4530725"/>
          </a:xfrm>
        </p:spPr>
        <p:txBody>
          <a:bodyPr/>
          <a:lstStyle/>
          <a:p>
            <a:r>
              <a:rPr lang="en-US" altLang="en-US" dirty="0"/>
              <a:t>Uses interrupt masks to protect access to global resources on uniprocessor systems</a:t>
            </a:r>
          </a:p>
          <a:p>
            <a:r>
              <a:rPr lang="en-US" altLang="en-US" dirty="0"/>
              <a:t>For kernel activities Uses </a:t>
            </a:r>
            <a:r>
              <a:rPr lang="en-US" altLang="en-US" b="1" dirty="0">
                <a:solidFill>
                  <a:srgbClr val="3366FF"/>
                </a:solidFill>
              </a:rPr>
              <a:t>spinlocks </a:t>
            </a:r>
            <a:r>
              <a:rPr lang="en-US" altLang="en-US" dirty="0"/>
              <a:t>on multiprocessor systems</a:t>
            </a:r>
          </a:p>
          <a:p>
            <a:pPr lvl="1"/>
            <a:r>
              <a:rPr lang="en-US" altLang="en-US" dirty="0" err="1"/>
              <a:t>Spinlocking</a:t>
            </a:r>
            <a:r>
              <a:rPr lang="en-US" altLang="en-US" dirty="0"/>
              <a:t>-thread will never be preempted</a:t>
            </a:r>
          </a:p>
          <a:p>
            <a:r>
              <a:rPr lang="en-US" altLang="en-US" dirty="0"/>
              <a:t>In user mode: Also provides </a:t>
            </a:r>
            <a:r>
              <a:rPr lang="en-US" altLang="en-US" b="1" dirty="0">
                <a:solidFill>
                  <a:srgbClr val="3366FF"/>
                </a:solidFill>
              </a:rPr>
              <a:t>dispatcher objects </a:t>
            </a:r>
            <a:r>
              <a:rPr lang="en-US" altLang="en-US" dirty="0">
                <a:solidFill>
                  <a:srgbClr val="000000"/>
                </a:solidFill>
              </a:rPr>
              <a:t>user-land </a:t>
            </a:r>
            <a:r>
              <a:rPr lang="en-US" altLang="en-US" dirty="0"/>
              <a:t>which may act like </a:t>
            </a:r>
            <a:r>
              <a:rPr lang="en-US" altLang="en-US" dirty="0" err="1"/>
              <a:t>mutexes</a:t>
            </a:r>
            <a:r>
              <a:rPr lang="en-US" altLang="en-US" dirty="0"/>
              <a:t>, semaphores, events, and timers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Events -</a:t>
            </a:r>
            <a:r>
              <a:rPr lang="en-US" altLang="en-US" dirty="0"/>
              <a:t>acts much like a condition variable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Timers</a:t>
            </a:r>
            <a:r>
              <a:rPr lang="en-US" altLang="en-US" dirty="0"/>
              <a:t> notify one or more thread when time expired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Dispatcher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objects</a:t>
            </a:r>
            <a:r>
              <a:rPr lang="en-US" altLang="en-US" dirty="0"/>
              <a:t> either </a:t>
            </a:r>
            <a:r>
              <a:rPr lang="en-US" altLang="en-US" b="1" dirty="0">
                <a:solidFill>
                  <a:srgbClr val="3366FF"/>
                </a:solidFill>
              </a:rPr>
              <a:t>signaled-state </a:t>
            </a:r>
            <a:r>
              <a:rPr lang="en-US" altLang="en-US" dirty="0"/>
              <a:t>(object available) or </a:t>
            </a:r>
            <a:r>
              <a:rPr lang="en-US" altLang="en-US" b="1" dirty="0">
                <a:solidFill>
                  <a:srgbClr val="3366FF"/>
                </a:solidFill>
              </a:rPr>
              <a:t>non-signaled state </a:t>
            </a:r>
            <a:r>
              <a:rPr lang="en-US" altLang="en-US" dirty="0"/>
              <a:t>(thread will block)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Critical-section object – </a:t>
            </a:r>
            <a:r>
              <a:rPr lang="en-US" altLang="en-US" dirty="0"/>
              <a:t>a user-mode </a:t>
            </a:r>
            <a:r>
              <a:rPr lang="en-US" altLang="en-US" dirty="0" err="1"/>
              <a:t>mutex</a:t>
            </a:r>
            <a:r>
              <a:rPr lang="en-US" altLang="en-US" dirty="0"/>
              <a:t> that requires no kernel intervention. Starts with spinlock and only when it spins ‘too long’, it will acquire a kernel </a:t>
            </a:r>
            <a:r>
              <a:rPr lang="en-US" altLang="en-US" dirty="0" err="1"/>
              <a:t>mutex</a:t>
            </a:r>
            <a:r>
              <a:rPr lang="en-US" altLang="en-US" dirty="0"/>
              <a:t> and move to wait.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8538" y="190500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/>
              <a:t>Linux Synchronization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849313" y="1117600"/>
            <a:ext cx="6711950" cy="4530725"/>
          </a:xfrm>
        </p:spPr>
        <p:txBody>
          <a:bodyPr/>
          <a:lstStyle/>
          <a:p>
            <a:r>
              <a:rPr lang="en-US" altLang="en-US" dirty="0"/>
              <a:t>Linux:</a:t>
            </a:r>
          </a:p>
          <a:p>
            <a:pPr lvl="1"/>
            <a:r>
              <a:rPr lang="en-US" altLang="en-US" dirty="0"/>
              <a:t>Prior to kernel Version 2.6, disables interrupts to implement short critical sections</a:t>
            </a:r>
          </a:p>
          <a:p>
            <a:pPr lvl="1"/>
            <a:r>
              <a:rPr lang="en-US" altLang="en-US" dirty="0"/>
              <a:t>Version 2.6 and later, fully preemptive</a:t>
            </a:r>
          </a:p>
          <a:p>
            <a:r>
              <a:rPr lang="en-US" altLang="en-US" dirty="0"/>
              <a:t>Linux provides:</a:t>
            </a:r>
          </a:p>
          <a:p>
            <a:pPr lvl="1"/>
            <a:r>
              <a:rPr lang="en-US" altLang="en-US" dirty="0"/>
              <a:t>Semaphores</a:t>
            </a:r>
          </a:p>
          <a:p>
            <a:pPr lvl="1"/>
            <a:r>
              <a:rPr lang="en-US" altLang="en-US" dirty="0"/>
              <a:t>atomic integers</a:t>
            </a:r>
          </a:p>
          <a:p>
            <a:pPr lvl="1"/>
            <a:r>
              <a:rPr lang="en-US" altLang="en-US" dirty="0"/>
              <a:t>Mutex </a:t>
            </a:r>
          </a:p>
          <a:p>
            <a:pPr lvl="1"/>
            <a:r>
              <a:rPr lang="en-US" altLang="en-US" dirty="0"/>
              <a:t>Spinlocks – fundamental locking mechanism on SMP</a:t>
            </a:r>
          </a:p>
          <a:p>
            <a:pPr lvl="1"/>
            <a:r>
              <a:rPr lang="en-US" altLang="en-US" dirty="0"/>
              <a:t>reader-writer versions of both</a:t>
            </a:r>
          </a:p>
          <a:p>
            <a:r>
              <a:rPr lang="en-US" altLang="en-US" dirty="0"/>
              <a:t>On single-</a:t>
            </a:r>
            <a:r>
              <a:rPr lang="en-US" altLang="en-US" dirty="0" err="1"/>
              <a:t>cpu</a:t>
            </a:r>
            <a:r>
              <a:rPr lang="en-US" altLang="en-US" dirty="0"/>
              <a:t> system, spinlocks replaced by enabling and disabling kernel preemption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161925"/>
            <a:ext cx="7575550" cy="576263"/>
          </a:xfrm>
        </p:spPr>
        <p:txBody>
          <a:bodyPr/>
          <a:lstStyle/>
          <a:p>
            <a:pPr eaLnBrk="1" hangingPunct="1"/>
            <a:r>
              <a:rPr lang="en-US" altLang="en-US"/>
              <a:t>Solaris Synchronization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820738" y="1058863"/>
            <a:ext cx="7678737" cy="5153025"/>
          </a:xfrm>
        </p:spPr>
        <p:txBody>
          <a:bodyPr/>
          <a:lstStyle/>
          <a:p>
            <a:r>
              <a:rPr lang="en-US" altLang="en-US" dirty="0"/>
              <a:t>Implements a variety of locks to support multitasking, multithreading (including real-time threads), and multiprocessing</a:t>
            </a:r>
          </a:p>
          <a:p>
            <a:r>
              <a:rPr lang="en-US" altLang="en-US" dirty="0"/>
              <a:t>Uses </a:t>
            </a:r>
            <a:r>
              <a:rPr lang="en-US" altLang="en-US" b="1" dirty="0">
                <a:solidFill>
                  <a:srgbClr val="3366FF"/>
                </a:solidFill>
              </a:rPr>
              <a:t>adaptive </a:t>
            </a:r>
            <a:r>
              <a:rPr lang="en-US" altLang="en-US" b="1" dirty="0" err="1">
                <a:solidFill>
                  <a:srgbClr val="3366FF"/>
                </a:solidFill>
              </a:rPr>
              <a:t>mutexes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efficiency when protecting data from short code segments</a:t>
            </a:r>
          </a:p>
          <a:p>
            <a:pPr lvl="1"/>
            <a:r>
              <a:rPr lang="en-US" altLang="en-US" sz="1600" dirty="0"/>
              <a:t>Starts as a standard semaphore spin-lock</a:t>
            </a:r>
          </a:p>
          <a:p>
            <a:pPr lvl="1"/>
            <a:r>
              <a:rPr lang="en-US" altLang="en-US" sz="1600" dirty="0"/>
              <a:t>If lock held, and by a thread running on another CPU, spins (short wait)</a:t>
            </a:r>
          </a:p>
          <a:p>
            <a:pPr lvl="1"/>
            <a:r>
              <a:rPr lang="en-US" altLang="en-US" sz="1600" dirty="0"/>
              <a:t>If lock held by non-run-state thread, block and sleep waiting for signal of lock being released (long wait likely)</a:t>
            </a:r>
          </a:p>
          <a:p>
            <a:r>
              <a:rPr lang="en-US" altLang="en-US" dirty="0"/>
              <a:t>Uses </a:t>
            </a:r>
            <a:r>
              <a:rPr lang="en-US" altLang="en-US" b="1" dirty="0">
                <a:solidFill>
                  <a:srgbClr val="3366FF"/>
                </a:solidFill>
              </a:rPr>
              <a:t>condition variables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and semaphores </a:t>
            </a:r>
            <a:r>
              <a:rPr lang="en-US" altLang="en-US" dirty="0">
                <a:solidFill>
                  <a:srgbClr val="3366FF"/>
                </a:solidFill>
              </a:rPr>
              <a:t>for long code segments</a:t>
            </a:r>
            <a:endParaRPr lang="en-US" altLang="en-US" dirty="0"/>
          </a:p>
          <a:p>
            <a:r>
              <a:rPr lang="en-US" altLang="en-US" dirty="0"/>
              <a:t>Uses </a:t>
            </a:r>
            <a:r>
              <a:rPr lang="en-US" altLang="en-US" b="1" dirty="0">
                <a:solidFill>
                  <a:srgbClr val="3366FF"/>
                </a:solidFill>
              </a:rPr>
              <a:t>readers-writers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locks when frequently accessed longer sections of code need read access to data</a:t>
            </a:r>
          </a:p>
          <a:p>
            <a:r>
              <a:rPr lang="en-US" altLang="en-US" dirty="0"/>
              <a:t>Uses </a:t>
            </a:r>
            <a:r>
              <a:rPr lang="en-US" altLang="en-US" b="1" dirty="0">
                <a:solidFill>
                  <a:srgbClr val="3366FF"/>
                </a:solidFill>
              </a:rPr>
              <a:t>turnstiles</a:t>
            </a:r>
            <a:r>
              <a:rPr lang="en-US" altLang="en-US" dirty="0"/>
              <a:t> to order the list of threads waiting to acquire either an adaptive </a:t>
            </a:r>
            <a:r>
              <a:rPr lang="en-US" altLang="en-US" dirty="0" err="1"/>
              <a:t>mutex</a:t>
            </a:r>
            <a:r>
              <a:rPr lang="en-US" altLang="en-US" dirty="0"/>
              <a:t> or reader-writer lock</a:t>
            </a:r>
          </a:p>
          <a:p>
            <a:pPr lvl="1"/>
            <a:r>
              <a:rPr lang="en-US" altLang="en-US" sz="1600" dirty="0"/>
              <a:t>Turnstiles are per-lock-holding-thread, not per-object</a:t>
            </a:r>
          </a:p>
          <a:p>
            <a:r>
              <a:rPr lang="en-US" altLang="en-US" dirty="0"/>
              <a:t>Priority-inheritance per-turnstile gives the running thread the highest of the priorities of the threads in its turnstile (kernel threads only)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325" y="190500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Pthreads Synchronization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5038" y="1181100"/>
            <a:ext cx="7429500" cy="4613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Pthreads API is at the user-level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It provides: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err="1"/>
              <a:t>mutex</a:t>
            </a:r>
            <a:r>
              <a:rPr lang="en-US" altLang="en-US" dirty="0"/>
              <a:t> locks (fundamental synchronization mechanism)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condition variable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Read-write locks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Non-portable extensions include: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Semaphores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Named- name is in the file system and can be shared by multiple unrelated processes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Unnamed – can only be used by threads belonging to the same process.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spinlocks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784225" y="187325"/>
            <a:ext cx="79025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Alternate Solution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7250" y="1125538"/>
            <a:ext cx="6892925" cy="4860925"/>
          </a:xfrm>
        </p:spPr>
        <p:txBody>
          <a:bodyPr/>
          <a:lstStyle/>
          <a:p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Suppose that we wanted to provide a solution to the consumer-producer problem that removes the restriction of having at most BUFFER_SIZE-1 items.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We can do so by having an integer </a:t>
            </a:r>
            <a:r>
              <a:rPr lang="en-US" altLang="en-US" b="1" dirty="0">
                <a:latin typeface="Courier" pitchFamily="-84" charset="0"/>
              </a:rPr>
              <a:t>counter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that keeps track of the number of full buffers.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Initially, </a:t>
            </a:r>
            <a:r>
              <a:rPr lang="en-US" altLang="en-US" b="1" dirty="0">
                <a:latin typeface="Courier" pitchFamily="-84" charset="0"/>
              </a:rPr>
              <a:t>counter</a:t>
            </a:r>
            <a:r>
              <a:rPr lang="en-US" altLang="en-US" dirty="0">
                <a:latin typeface="Courier" pitchFamily="-84" charset="0"/>
              </a:rPr>
              <a:t> </a:t>
            </a:r>
            <a:r>
              <a:rPr lang="en-US" altLang="en-US" dirty="0"/>
              <a:t>is set to 0.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It is incremented by the producer after it produces a new buffer and is decremented by the consumer after it consumes a buffer.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325" y="190500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/>
              <a:t>Alternative Approaches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5038" y="1181100"/>
            <a:ext cx="7429500" cy="4613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Transactional Memory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err="1"/>
              <a:t>OpenMP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Functional Programming Languages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737640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 </a:t>
            </a:r>
            <a:r>
              <a:rPr lang="en-US" altLang="en-US" b="1" dirty="0"/>
              <a:t>memory transaction </a:t>
            </a:r>
            <a:r>
              <a:rPr lang="en-US" altLang="en-US" dirty="0"/>
              <a:t>is a sequence of read-write operations to memory that are performed atomically.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update()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atomic 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/* modify shared data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}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Advantages: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System provides atomicity, not developer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No locks are involved … so no deadlock.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Transactional memory system can detect opportunities for concurrency within an atomic block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Implementation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Software Transactional Memory (STM)– code inserted by compiler to guarantee atomicity and detect concurrency options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Hardware Transactional Memory (HTM)– Uses cache hierarchies and cache coherency protocols to manage shared data conflicts. Less overhead than STM</a:t>
            </a:r>
          </a:p>
          <a:p>
            <a:pPr lvl="2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1238250" y="95250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006699"/>
                </a:solidFill>
                <a:latin typeface="Arial" panose="020B0604020202020204" pitchFamily="34" charset="0"/>
              </a:rPr>
              <a:t>Transactional Memory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dirty="0" err="1"/>
              <a:t>OpenMP</a:t>
            </a:r>
            <a:r>
              <a:rPr lang="en-US" altLang="en-US" dirty="0"/>
              <a:t> is a set of compiler directives and API that support parallel programming.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update(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#pragma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critical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count += value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/>
              <a:t>The code contained within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critical </a:t>
            </a:r>
            <a:r>
              <a:rPr lang="en-US" altLang="en-US" dirty="0"/>
              <a:t>directive is treated as a critical section and performed atomically.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1238250" y="95250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006699"/>
                </a:solidFill>
                <a:latin typeface="Arial" panose="020B0604020202020204" pitchFamily="34" charset="0"/>
              </a:rPr>
              <a:t>OpenMP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FBD00C1-15D3-4F14-A829-0926B564354E}"/>
              </a:ext>
            </a:extLst>
          </p:cNvPr>
          <p:cNvSpPr/>
          <p:nvPr/>
        </p:nvSpPr>
        <p:spPr bwMode="auto">
          <a:xfrm>
            <a:off x="989351" y="6205928"/>
            <a:ext cx="248899" cy="254833"/>
          </a:xfrm>
          <a:prstGeom prst="triangle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892175" y="914400"/>
            <a:ext cx="7021513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Functional programming languages offer a different paradigm than procedural languages in that they do not maintain state. 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Variables are treated as immutable and cannot change state once they have been assigned a value.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There is increasing interest in functional languages such as </a:t>
            </a:r>
            <a:r>
              <a:rPr lang="en-US" altLang="en-US" dirty="0" err="1"/>
              <a:t>Erlang</a:t>
            </a:r>
            <a:r>
              <a:rPr lang="en-US" altLang="en-US" dirty="0"/>
              <a:t> (syntactically similar to Java and </a:t>
            </a:r>
            <a:r>
              <a:rPr lang="en-US" altLang="en-US"/>
              <a:t>C#) and </a:t>
            </a:r>
            <a:r>
              <a:rPr lang="en-US" altLang="en-US" dirty="0"/>
              <a:t>Scala for their approach in handling data races.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1004888" y="-14288"/>
            <a:ext cx="8213725" cy="73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006699"/>
                </a:solidFill>
                <a:latin typeface="Arial" panose="020B0604020202020204" pitchFamily="34" charset="0"/>
              </a:rPr>
              <a:t>Functional Programming Languages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73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Producer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1100" y="1258888"/>
            <a:ext cx="6732588" cy="4557712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  <a:b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	while (counter == BUFFER_SIZE) 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		/* do nothing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	buffer[in] = next_produced;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	in = (in + 1) % BUFFER_SIZE;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	counter++;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12962</TotalTime>
  <Words>4086</Words>
  <Application>Microsoft Office PowerPoint</Application>
  <PresentationFormat>On-screen Show (4:3)</PresentationFormat>
  <Paragraphs>884</Paragraphs>
  <Slides>84</Slides>
  <Notes>75</Notes>
  <HiddenSlides>39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101" baseType="lpstr">
      <vt:lpstr>MS PGothic</vt:lpstr>
      <vt:lpstr>MS PGothic</vt:lpstr>
      <vt:lpstr>Arial</vt:lpstr>
      <vt:lpstr>Courier</vt:lpstr>
      <vt:lpstr>Courier New</vt:lpstr>
      <vt:lpstr>Helvetica</vt:lpstr>
      <vt:lpstr>Monaco</vt:lpstr>
      <vt:lpstr>Monotype Sorts</vt:lpstr>
      <vt:lpstr>MT Extra</vt:lpstr>
      <vt:lpstr>Perpetua Titling MT</vt:lpstr>
      <vt:lpstr>Symbol</vt:lpstr>
      <vt:lpstr>Times New Roman</vt:lpstr>
      <vt:lpstr>Verdana</vt:lpstr>
      <vt:lpstr>Webdings</vt:lpstr>
      <vt:lpstr>Wingdings</vt:lpstr>
      <vt:lpstr>Wingdings 2</vt:lpstr>
      <vt:lpstr>os-8</vt:lpstr>
      <vt:lpstr>Chapter 5:   Process Synchronization</vt:lpstr>
      <vt:lpstr>Chapter 5: Process Synchronization</vt:lpstr>
      <vt:lpstr>Objectives</vt:lpstr>
      <vt:lpstr>Background</vt:lpstr>
      <vt:lpstr>Bounded-Buffer – Shared-Memory Solution</vt:lpstr>
      <vt:lpstr>Bounded-Buffer – Producer</vt:lpstr>
      <vt:lpstr>Bounded Buffer – Consumer</vt:lpstr>
      <vt:lpstr>Alternate Solution</vt:lpstr>
      <vt:lpstr>Producer </vt:lpstr>
      <vt:lpstr>Consumer</vt:lpstr>
      <vt:lpstr>What Can Go Wrong?</vt:lpstr>
      <vt:lpstr>What Can Go Wrong?</vt:lpstr>
      <vt:lpstr>What Can Go Wrong?</vt:lpstr>
      <vt:lpstr>Race Condition </vt:lpstr>
      <vt:lpstr>Critical Section Problem</vt:lpstr>
      <vt:lpstr>Critical Section Process Structure</vt:lpstr>
      <vt:lpstr>Solution to Critical-Section Problem</vt:lpstr>
      <vt:lpstr>Areas Prone to Race Conditions</vt:lpstr>
      <vt:lpstr>Algorithm for Process Pi</vt:lpstr>
      <vt:lpstr>Critical-Section Handling in OSs </vt:lpstr>
      <vt:lpstr>Peterson’s Solution</vt:lpstr>
      <vt:lpstr>Algorithm for Process Pi</vt:lpstr>
      <vt:lpstr>Peterson’s Solution (Cont.)</vt:lpstr>
      <vt:lpstr>Synchronization Hardware</vt:lpstr>
      <vt:lpstr>Synchronization Hardware</vt:lpstr>
      <vt:lpstr>test_and_set  Instruction </vt:lpstr>
      <vt:lpstr>Solution using test_and_set()</vt:lpstr>
      <vt:lpstr>compare_and_swap Instruction</vt:lpstr>
      <vt:lpstr>Solution using compare_and_swap</vt:lpstr>
      <vt:lpstr>Bounded-waiting Mutual Exclusion with test_and_set</vt:lpstr>
      <vt:lpstr>Mutex Locks</vt:lpstr>
      <vt:lpstr>acquire() and release()</vt:lpstr>
      <vt:lpstr>Mutex Locks</vt:lpstr>
      <vt:lpstr>Solution to Critical-section Problem Using Locks</vt:lpstr>
      <vt:lpstr>Semaphore</vt:lpstr>
      <vt:lpstr>Semaphore Usage</vt:lpstr>
      <vt:lpstr>Semaphore Usage</vt:lpstr>
      <vt:lpstr>Semaphore Implementation</vt:lpstr>
      <vt:lpstr>Semaphore Implementation with no Busy waiting </vt:lpstr>
      <vt:lpstr>Implementation with no Busy Waiting (Cont.)</vt:lpstr>
      <vt:lpstr>Semaphore Implementation</vt:lpstr>
      <vt:lpstr>Implementation with no Busy waiting (Cont.)</vt:lpstr>
      <vt:lpstr>Implementation with no Busy waiting (Cont.)</vt:lpstr>
      <vt:lpstr>Deadlock</vt:lpstr>
      <vt:lpstr>Deadlock and Starvation</vt:lpstr>
      <vt:lpstr>Deadlock and Starvation</vt:lpstr>
      <vt:lpstr>Priority Inversion</vt:lpstr>
      <vt:lpstr>Priority Inversion - Solved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 Problem (Cont.)</vt:lpstr>
      <vt:lpstr>Readers-Writers Problem (Cont.)</vt:lpstr>
      <vt:lpstr>Readers-Writers Problem Variations</vt:lpstr>
      <vt:lpstr>Dining-Philosophers Problem</vt:lpstr>
      <vt:lpstr>  Dining-Philosophers Problem Algorithm</vt:lpstr>
      <vt:lpstr>Dining-Philosophers Problem Algorithm (Cont.)</vt:lpstr>
      <vt:lpstr>Problems with Semaphores</vt:lpstr>
      <vt:lpstr>Monitors</vt:lpstr>
      <vt:lpstr>Schematic view of a Monitor</vt:lpstr>
      <vt:lpstr>Condition Variables</vt:lpstr>
      <vt:lpstr> Monitor with Condition Variables</vt:lpstr>
      <vt:lpstr>Condition Variables Choices</vt:lpstr>
      <vt:lpstr>Monitor Solution to Dining Philosophers</vt:lpstr>
      <vt:lpstr>Solution to Dining Philosophers (Cont.)</vt:lpstr>
      <vt:lpstr>PowerPoint Presentation</vt:lpstr>
      <vt:lpstr>Monitor Implementation Using Semaphores</vt:lpstr>
      <vt:lpstr>Monitor Implementation – Condition Variables</vt:lpstr>
      <vt:lpstr>Monitor Implementation (Cont.)</vt:lpstr>
      <vt:lpstr>Resuming Processes within a Monitor</vt:lpstr>
      <vt:lpstr>PowerPoint Presentation</vt:lpstr>
      <vt:lpstr>A Monitor to Allocate Single Resource</vt:lpstr>
      <vt:lpstr>Synchronization Example</vt:lpstr>
      <vt:lpstr>Windows Synchronization</vt:lpstr>
      <vt:lpstr>Linux Synchronization</vt:lpstr>
      <vt:lpstr>Solaris Synchronization</vt:lpstr>
      <vt:lpstr>Pthreads Synchronization</vt:lpstr>
      <vt:lpstr>Alternative Approaches</vt:lpstr>
      <vt:lpstr>PowerPoint Presentation</vt:lpstr>
      <vt:lpstr>PowerPoint Presentation</vt:lpstr>
      <vt:lpstr>PowerPoint Presentation</vt:lpstr>
      <vt:lpstr>End of Chapter 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Harry Goldberg</cp:lastModifiedBy>
  <cp:revision>297</cp:revision>
  <cp:lastPrinted>2013-09-18T17:45:18Z</cp:lastPrinted>
  <dcterms:created xsi:type="dcterms:W3CDTF">2011-01-13T23:43:38Z</dcterms:created>
  <dcterms:modified xsi:type="dcterms:W3CDTF">2018-03-06T02:14:15Z</dcterms:modified>
</cp:coreProperties>
</file>