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331" r:id="rId2"/>
    <p:sldId id="332" r:id="rId3"/>
    <p:sldId id="333" r:id="rId4"/>
    <p:sldId id="377" r:id="rId5"/>
    <p:sldId id="334" r:id="rId6"/>
    <p:sldId id="335" r:id="rId7"/>
    <p:sldId id="336" r:id="rId8"/>
    <p:sldId id="337" r:id="rId9"/>
    <p:sldId id="376" r:id="rId10"/>
    <p:sldId id="339" r:id="rId11"/>
    <p:sldId id="340" r:id="rId12"/>
    <p:sldId id="341" r:id="rId13"/>
    <p:sldId id="342" r:id="rId14"/>
    <p:sldId id="343" r:id="rId15"/>
    <p:sldId id="378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109" y="-8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4B94A336-BC96-477B-A67C-F749C8E8A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9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B1A22BC9-4350-4654-BC95-0AEDF93EC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8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5BF55AA-531C-408E-8EA7-D56C7E20564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9D411A7-35D2-462B-82AC-B51284CF46E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0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BC32723-F8A9-4BC7-AA88-2EAEF0AEEF0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3819C0F-6DB4-49F7-8D4F-FF35A24334DE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6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A9455F0-A656-48A9-A67F-208F176322BF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3B98FF8-F156-44EB-A060-33B7AAFE57F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6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9153D7C-8C07-4072-8FA6-93FACB845672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342C9AB-090E-4F0E-A75C-1DA4CB1D97AB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25C9F05-7FC5-4B11-8BBD-7C31A1A439D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9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6197677-AC8A-48EB-8D05-24C82270601B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84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5F3E8DF-4A41-4F3B-AC3D-978140581B8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5911C92-0A59-4878-8533-1D83AD45B13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5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E95DF0E-21A2-4C5A-84AB-6A4D2228D20C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89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4946395-9A1F-4547-9045-65088D979D7F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97BCD71-C688-49AB-A076-2A48C6D03C4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6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97122AD-26E8-49B4-BACC-BE7D8FACA6E3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21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5C06BAC-57BA-4E55-8FC4-EB42F8D0459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1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550F069-0DAC-478E-A52D-CA291F32890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9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A2B1940-3BBE-4D75-8E12-B6352B7342D8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11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99EB9ED-F980-46D3-B773-FCA7B8CA593B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39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3A3BBA7-2D4A-4E16-A7FE-F37806C81714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23EF00C-03BB-4635-B0F9-8F31F8BD76F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8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7096D76-F2AA-4951-8D6E-39C506DED6F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80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51FA4D1-3104-41DB-BA1F-95E3205E8744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73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DACAD74-471A-423A-8181-F9047A7A9651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69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ED33BB6-9A5D-4EC1-9A68-9E76FB4E60BB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82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4600756-EFB1-4A4A-B811-A32BC33E9CF6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21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E8CE71A-3DFD-4114-A377-30B60D4DFF7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11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3276756-C548-49B4-AC00-B72FB69BC8E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C6EBE83-3B66-40FB-8F66-CC627A6203C6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182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19A4882-A024-4B20-8029-1F3AB61044D5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18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AF48F7B-9E54-4557-9F14-E72C915B948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2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EB78EB2-06E3-4744-804B-9365EC49A05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D547D6E-EF49-4537-8252-3EAA4F018244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4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2DCEB4C-02B5-4080-AE99-F60DBD8C1942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3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D9CAA38-40F7-4D71-BD5F-778CE05C57E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58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59B4C0D-FA30-499C-9A84-929FE1B23693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63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22DFAD5-CD2B-440D-AF4F-17BEFCC8E2CF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04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70D2F47-47D9-401E-9588-45668A1CD7D3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975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37C6FB6-D60F-4C26-84B6-03C29DAA3C52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1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EC660AF-68C5-4785-A8F3-91B2C2B86F72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3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4F3B3C2-2B14-4D37-8856-CE55A932B24B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1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4CA477F-F394-413C-A14F-2353F3296455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3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69B9289-5217-47F4-A364-D20CE8CBB02E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1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8755B16-27F3-45F8-98C8-51D3B7F9C29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5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6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2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79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84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87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7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43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551D2220-7D15-4666-9108-8DF3B6D99E55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7: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2941638" y="1316038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212850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46198" y="3641610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634" y="558487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cycles exist. And cycles alone do not indicate deadlock.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122416" y="3363959"/>
            <a:ext cx="523782" cy="4623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04800"/>
            <a:ext cx="7954963" cy="457200"/>
          </a:xfrm>
        </p:spPr>
        <p:txBody>
          <a:bodyPr/>
          <a:lstStyle/>
          <a:p>
            <a:pPr eaLnBrk="1" hangingPunct="1"/>
            <a:r>
              <a:rPr lang="en-US" altLang="en-US"/>
              <a:t>Graph With A Cycle But No Deadlock</a:t>
            </a: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208088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3140" y="5268036"/>
            <a:ext cx="65918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can release its hold on 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and get things moving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Basic Facts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6284912" cy="4400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160" y="1118800"/>
            <a:ext cx="7019404" cy="3295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Deadlock prevention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Deadlock avoidance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Allow the system to enter a deadlock state and then recover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Ignore the problem and pretend that deadlocks never occur in the system; </a:t>
            </a:r>
            <a:r>
              <a:rPr lang="en-US" altLang="en-US" dirty="0">
                <a:solidFill>
                  <a:srgbClr val="FF0000"/>
                </a:solidFill>
              </a:rPr>
              <a:t>used by most operating systems, including UNIX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8424" y="4967785"/>
            <a:ext cx="6291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That leaves the onus on application programmers….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2336927"/>
            <a:ext cx="6523037" cy="3822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Mutual Exclusion</a:t>
            </a:r>
            <a:r>
              <a:rPr lang="en-US" altLang="en-US" dirty="0"/>
              <a:t> – not required for shareable resources (e.g., read-only files); must hold for non-shareable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So we can’t rely on this to prevent deadlocks because some resources are intrinsically non-shareable.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Low resource utilization; starvation possible</a:t>
            </a: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659279" y="1371186"/>
            <a:ext cx="78877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If all four conditions must be true for Deadlock to be </a:t>
            </a:r>
            <a:r>
              <a:rPr lang="en-US" altLang="en-US" dirty="0" smtClean="0">
                <a:latin typeface="Helvetica" panose="020B0604020202020204" pitchFamily="34" charset="0"/>
              </a:rPr>
              <a:t>possible…..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Let’s examine all conditions to see which one(s) we can ensure </a:t>
            </a:r>
            <a:r>
              <a:rPr lang="en-US" altLang="en-US" i="1" dirty="0">
                <a:solidFill>
                  <a:srgbClr val="FF0000"/>
                </a:solidFill>
                <a:latin typeface="Helvetica" panose="020B0604020202020204" pitchFamily="34" charset="0"/>
              </a:rPr>
              <a:t>cannot</a:t>
            </a:r>
            <a:r>
              <a:rPr lang="en-US" altLang="en-US" dirty="0">
                <a:latin typeface="Helvetica" panose="020B0604020202020204" pitchFamily="34" charset="0"/>
              </a:rPr>
              <a:t> hold</a:t>
            </a:r>
          </a:p>
        </p:txBody>
      </p:sp>
    </p:spTree>
    <p:extLst>
      <p:ext uri="{BB962C8B-B14F-4D97-AF65-F5344CB8AC3E}">
        <p14:creationId xmlns:p14="http://schemas.microsoft.com/office/powerpoint/2010/main" val="22385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7848600" cy="4446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If a process that is holding some resources requests another resource that cannot be immediately allocated to it, </a:t>
            </a:r>
            <a:r>
              <a:rPr lang="en-US" altLang="en-US" dirty="0">
                <a:solidFill>
                  <a:srgbClr val="FF0000"/>
                </a:solidFill>
              </a:rPr>
              <a:t>then all resources currently being held are released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types, and require that each process requests resources in an increasing order of enumeration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i.e., We assign a priority to each resource type. Resource types can only be requested in ascending order.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Limitations: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Application programmers have to follow the protocol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Other loopholes exist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03188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Example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55725" y="1076325"/>
            <a:ext cx="6746875" cy="516731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one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*do_work_one(void *param)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/** * Do some work */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two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*do_work_two(void *param)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/** * Do some work */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85888" y="12223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Deadlock Example with Lock Ordering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4275" y="1060450"/>
            <a:ext cx="7639050" cy="36385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void transaction(Account from, Account to, double amount)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mutex lock1, lock2;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lock1 = get_lock(from);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lock2 = get_lock(to);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acquire(lock1);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acquire(lock2);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withdraw(from,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deposit(to,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release(lock2);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release(lock1);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181100" y="4618038"/>
            <a:ext cx="7048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Transactions 1 and 2 execute concurrently.  Transaction  1 transfers $25 from account A to account B, and Transaction 2 transfers $50 from account B to account A</a:t>
            </a:r>
            <a:endParaRPr lang="en-US" altLang="en-US" sz="1600"/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0" y="1814513"/>
            <a:ext cx="6629400" cy="3783012"/>
          </a:xfrm>
        </p:spPr>
        <p:txBody>
          <a:bodyPr/>
          <a:lstStyle/>
          <a:p>
            <a:r>
              <a:rPr lang="en-US" altLang="en-US"/>
              <a:t>Simplest and most useful model requires that each process declare the </a:t>
            </a:r>
            <a:r>
              <a:rPr lang="en-US" altLang="en-US" b="1" i="1"/>
              <a:t>maximum number</a:t>
            </a:r>
            <a:r>
              <a:rPr lang="en-US" altLang="en-US" b="1"/>
              <a:t> </a:t>
            </a:r>
            <a:r>
              <a:rPr lang="en-US" altLang="en-US"/>
              <a:t>of resources of each type that it may need</a:t>
            </a:r>
          </a:p>
          <a:p>
            <a:r>
              <a:rPr lang="en-US" altLang="en-US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/>
              <a:t>Resource-allocation </a:t>
            </a:r>
            <a:r>
              <a:rPr lang="en-US" altLang="en-US" i="1"/>
              <a:t>state</a:t>
            </a:r>
            <a:r>
              <a:rPr lang="en-US" altLang="en-US"/>
              <a:t> is defined by the number of available and allocated resources, and the maximum demands of the 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4113" y="1098550"/>
            <a:ext cx="776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Requires that the system has some additional </a:t>
            </a:r>
            <a:r>
              <a:rPr lang="en-US" altLang="en-US" b="1" i="1">
                <a:latin typeface="Helvetica" panose="020B0604020202020204" pitchFamily="34" charset="0"/>
              </a:rPr>
              <a:t>a priori </a:t>
            </a:r>
            <a:r>
              <a:rPr lang="en-US" altLang="en-US">
                <a:latin typeface="Helvetica" panose="020B0604020202020204" pitchFamily="34" charset="0"/>
              </a:rPr>
              <a:t>information </a:t>
            </a:r>
            <a:br>
              <a:rPr lang="en-US" altLang="en-US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50813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31888"/>
            <a:ext cx="7588250" cy="4530725"/>
          </a:xfrm>
        </p:spPr>
        <p:txBody>
          <a:bodyPr/>
          <a:lstStyle/>
          <a:p>
            <a:pPr>
              <a:buSzPct val="85000"/>
              <a:buFont typeface="Wingdings" panose="05000000000000000000" pitchFamily="2" charset="2"/>
              <a:buChar char="q"/>
            </a:pPr>
            <a:r>
              <a:rPr lang="en-US" altLang="en-US" dirty="0"/>
              <a:t>System Model</a:t>
            </a:r>
          </a:p>
          <a:p>
            <a:pPr>
              <a:buSzPct val="85000"/>
              <a:buFont typeface="Wingdings" panose="05000000000000000000" pitchFamily="2" charset="2"/>
              <a:buChar char="q"/>
            </a:pPr>
            <a:r>
              <a:rPr lang="en-US" altLang="en-US" dirty="0"/>
              <a:t>Deadlock Characterization</a:t>
            </a:r>
          </a:p>
          <a:p>
            <a:pPr>
              <a:buSzPct val="85000"/>
              <a:buFont typeface="Wingdings" panose="05000000000000000000" pitchFamily="2" charset="2"/>
              <a:buChar char="q"/>
            </a:pPr>
            <a:r>
              <a:rPr lang="en-US" altLang="en-US" dirty="0"/>
              <a:t>Methods for Handling Deadlocks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Deadlock Prevention</a:t>
            </a:r>
          </a:p>
          <a:p>
            <a:pPr>
              <a:buSzPct val="85000"/>
            </a:pPr>
            <a:r>
              <a:rPr lang="en-US" altLang="en-US" strike="sngStrike" dirty="0">
                <a:solidFill>
                  <a:srgbClr val="FF0000"/>
                </a:solidFill>
              </a:rPr>
              <a:t>Deadlock Avoidance</a:t>
            </a:r>
          </a:p>
          <a:p>
            <a:pPr>
              <a:buSzPct val="85000"/>
            </a:pPr>
            <a:r>
              <a:rPr lang="en-US" altLang="en-US" strike="sngStrike" dirty="0">
                <a:solidFill>
                  <a:srgbClr val="FF0000"/>
                </a:solidFill>
              </a:rPr>
              <a:t>Deadlock Detection </a:t>
            </a:r>
          </a:p>
          <a:p>
            <a:pPr>
              <a:buSzPct val="85000"/>
            </a:pPr>
            <a:r>
              <a:rPr lang="en-US" altLang="en-US" strike="sngStrike" dirty="0">
                <a:solidFill>
                  <a:srgbClr val="FF0000"/>
                </a:solidFill>
              </a:rPr>
              <a:t>Recovery from Deadlock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/>
          <a:lstStyle/>
          <a:p>
            <a:r>
              <a:rPr lang="en-US" altLang="en-US"/>
              <a:t>When a process requests an available resource, system must decide if immediate allocation leaves the system in a safe state</a:t>
            </a:r>
          </a:p>
          <a:p>
            <a:r>
              <a:rPr lang="en-US" altLang="en-US"/>
              <a:t>System is in </a:t>
            </a:r>
            <a:r>
              <a:rPr lang="en-US" altLang="en-US" b="1">
                <a:solidFill>
                  <a:srgbClr val="3366FF"/>
                </a:solidFill>
              </a:rPr>
              <a:t>safe state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if there exists a sequence &lt;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 …, P</a:t>
            </a:r>
            <a:r>
              <a:rPr lang="en-US" altLang="en-US" i="1" baseline="-25000"/>
              <a:t>n</a:t>
            </a:r>
            <a:r>
              <a:rPr lang="en-US" altLang="en-US"/>
              <a:t>&gt; of ALL the  processes  in the systems such that  for each P</a:t>
            </a:r>
            <a:r>
              <a:rPr lang="en-US" altLang="en-US" baseline="-25000"/>
              <a:t>i</a:t>
            </a:r>
            <a:r>
              <a:rPr lang="en-US" altLang="en-US"/>
              <a:t>, the resources that P</a:t>
            </a:r>
            <a:r>
              <a:rPr lang="en-US" altLang="en-US" baseline="-25000"/>
              <a:t>i </a:t>
            </a:r>
            <a:r>
              <a:rPr lang="en-US" altLang="en-US"/>
              <a:t>can still request can be satisfied by currently available resources + resources held by all the </a:t>
            </a:r>
            <a:r>
              <a:rPr lang="en-US" altLang="en-US" i="1"/>
              <a:t>P</a:t>
            </a:r>
            <a:r>
              <a:rPr lang="en-US" altLang="en-US" i="1" baseline="-25000"/>
              <a:t>j</a:t>
            </a:r>
            <a:r>
              <a:rPr lang="en-US" altLang="en-US"/>
              <a:t>, with</a:t>
            </a:r>
            <a:r>
              <a:rPr lang="en-US" altLang="en-US" i="1"/>
              <a:t> j </a:t>
            </a:r>
            <a:r>
              <a:rPr lang="en-US" altLang="en-US"/>
              <a:t>&lt; </a:t>
            </a:r>
            <a:r>
              <a:rPr lang="en-US" altLang="en-US" i="1"/>
              <a:t>I</a:t>
            </a:r>
            <a:endParaRPr lang="en-US" altLang="en-US"/>
          </a:p>
          <a:p>
            <a:r>
              <a:rPr lang="en-US" altLang="en-US"/>
              <a:t>That is:</a:t>
            </a:r>
          </a:p>
          <a:p>
            <a:pPr lvl="1"/>
            <a:r>
              <a:rPr lang="en-US" altLang="en-US"/>
              <a:t>If P</a:t>
            </a:r>
            <a:r>
              <a:rPr lang="en-US" altLang="en-US" baseline="-25000"/>
              <a:t>i</a:t>
            </a:r>
            <a:r>
              <a:rPr lang="en-US" altLang="en-US"/>
              <a:t> resource needs are not immediately available, then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can wait until all </a:t>
            </a:r>
            <a:r>
              <a:rPr lang="en-US" altLang="en-US" i="1"/>
              <a:t>P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have finished</a:t>
            </a:r>
          </a:p>
          <a:p>
            <a:pPr lvl="1"/>
            <a:r>
              <a:rPr lang="en-US" altLang="en-US"/>
              <a:t>When </a:t>
            </a:r>
            <a:r>
              <a:rPr lang="en-US" altLang="en-US" i="1"/>
              <a:t>P</a:t>
            </a:r>
            <a:r>
              <a:rPr lang="en-US" altLang="en-US" i="1" baseline="-25000"/>
              <a:t>j</a:t>
            </a:r>
            <a:r>
              <a:rPr lang="en-US" altLang="en-US"/>
              <a:t> is finished,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can obtain needed resources, execute, return allocated resources, and terminate</a:t>
            </a:r>
          </a:p>
          <a:p>
            <a:pPr lvl="1"/>
            <a:r>
              <a:rPr lang="en-US" altLang="en-US"/>
              <a:t>When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terminates, </a:t>
            </a:r>
            <a:r>
              <a:rPr lang="en-US" altLang="en-US" i="1"/>
              <a:t>P</a:t>
            </a:r>
            <a:r>
              <a:rPr lang="en-US" altLang="en-US" i="1" baseline="-25000"/>
              <a:t>i </a:t>
            </a:r>
            <a:r>
              <a:rPr lang="en-US" altLang="en-US" baseline="-25000"/>
              <a:t>+1</a:t>
            </a:r>
            <a:r>
              <a:rPr lang="en-US" altLang="en-US"/>
              <a:t> can obtain its needed resources, and so 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Basic Facts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190625"/>
            <a:ext cx="6597650" cy="4414838"/>
          </a:xfrm>
        </p:spPr>
        <p:txBody>
          <a:bodyPr/>
          <a:lstStyle/>
          <a:p>
            <a:r>
              <a:rPr lang="en-US" altLang="en-US"/>
              <a:t>If a system is in safe state </a:t>
            </a:r>
            <a:r>
              <a:rPr lang="en-US" altLang="en-US">
                <a:sym typeface="Symbol" panose="05050102010706020507" pitchFamily="18" charset="2"/>
              </a:rPr>
              <a:t> no deadlocks</a:t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50813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/>
              <a:t>Safe, Unsafe, Deadlock State 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446338" y="1308100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66688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/>
              <a:t>Avoidance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/>
              <a:t>Single instance of a resource type</a:t>
            </a:r>
          </a:p>
          <a:p>
            <a:pPr lvl="1"/>
            <a:r>
              <a:rPr lang="en-US" altLang="en-US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Multiple instances of a resource type</a:t>
            </a:r>
          </a:p>
          <a:p>
            <a:pPr lvl="1"/>
            <a:r>
              <a:rPr lang="en-US" altLang="en-US"/>
              <a:t> Use the banker</a:t>
            </a:r>
            <a:r>
              <a:rPr lang="ja-JP" altLang="en-US"/>
              <a:t>’</a:t>
            </a:r>
            <a:r>
              <a:rPr lang="en-US" altLang="ja-JP"/>
              <a:t>s algorithm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98438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5700"/>
            <a:ext cx="6989762" cy="44831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Claim edge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 indicated that process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 may request resource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>
                <a:sym typeface="Symbol" panose="05050102010706020507" pitchFamily="18" charset="2"/>
              </a:rPr>
              <a:t>Resources must be claimed </a:t>
            </a:r>
            <a:r>
              <a:rPr lang="en-US" altLang="en-US" i="1">
                <a:sym typeface="Symbol" panose="05050102010706020507" pitchFamily="18" charset="2"/>
              </a:rPr>
              <a:t>a priori</a:t>
            </a:r>
            <a:r>
              <a:rPr lang="en-US" altLang="en-US">
                <a:sym typeface="Symbol" panose="05050102010706020507" pitchFamily="18" charset="2"/>
              </a:rPr>
              <a:t> in the system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280988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Resource-Allocation Graph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409700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260350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Unsafe State In Resource-Allocation Graph</a:t>
            </a:r>
          </a:p>
        </p:txBody>
      </p:sp>
      <p:pic>
        <p:nvPicPr>
          <p:cNvPr id="27651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82700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1508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Resource-Allocation Graph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87450"/>
            <a:ext cx="5962650" cy="4303713"/>
          </a:xfrm>
        </p:spPr>
        <p:txBody>
          <a:bodyPr/>
          <a:lstStyle/>
          <a:p>
            <a:r>
              <a:rPr lang="en-US" altLang="en-US"/>
              <a:t>Suppose that process</a:t>
            </a:r>
            <a:r>
              <a:rPr lang="en-US" altLang="en-US" i="1"/>
              <a:t> P</a:t>
            </a:r>
            <a:r>
              <a:rPr lang="en-US" altLang="en-US" i="1" baseline="-25000"/>
              <a:t>i</a:t>
            </a:r>
            <a:r>
              <a:rPr lang="en-US" altLang="en-US"/>
              <a:t> requests a resource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</a:p>
          <a:p>
            <a:r>
              <a:rPr lang="en-US" altLang="en-US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/>
          <a:lstStyle/>
          <a:p>
            <a:r>
              <a:rPr lang="en-US" altLang="en-US"/>
              <a:t>Multiple instances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Each process must a priori claim maximum use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When a process requests a resource it may have to wait 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When a process gets all its resources it must return them in a finite amount of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27025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/>
              <a:t>Data Structures for the Banker</a:t>
            </a:r>
            <a:r>
              <a:rPr lang="ja-JP" altLang="en-US" sz="2800"/>
              <a:t>’</a:t>
            </a:r>
            <a:r>
              <a:rPr lang="en-US" altLang="ja-JP" sz="2800"/>
              <a:t>s Algorithm </a:t>
            </a:r>
            <a:endParaRPr lang="en-US" altLang="en-US" sz="28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/>
              <a:t>Available</a:t>
            </a:r>
            <a:r>
              <a:rPr lang="en-US" altLang="en-US" i="1"/>
              <a:t>:</a:t>
            </a:r>
            <a:r>
              <a:rPr lang="en-US" altLang="en-US"/>
              <a:t>  Vector of length </a:t>
            </a:r>
            <a:r>
              <a:rPr lang="en-US" altLang="en-US" i="1"/>
              <a:t>m</a:t>
            </a:r>
            <a:r>
              <a:rPr lang="en-US" altLang="en-US"/>
              <a:t>. If available [</a:t>
            </a:r>
            <a:r>
              <a:rPr lang="en-US" altLang="en-US" i="1"/>
              <a:t>j</a:t>
            </a:r>
            <a:r>
              <a:rPr lang="en-US" altLang="en-US"/>
              <a:t>] = </a:t>
            </a:r>
            <a:r>
              <a:rPr lang="en-US" altLang="en-US" i="1"/>
              <a:t>k</a:t>
            </a:r>
            <a:r>
              <a:rPr lang="en-US" altLang="en-US"/>
              <a:t>, there are</a:t>
            </a:r>
            <a:r>
              <a:rPr lang="en-US" altLang="en-US" i="1"/>
              <a:t> k</a:t>
            </a:r>
            <a:r>
              <a:rPr lang="en-US" altLang="en-US"/>
              <a:t> instances of resource type </a:t>
            </a:r>
            <a:r>
              <a:rPr lang="en-US" altLang="en-US" i="1"/>
              <a:t>R</a:t>
            </a:r>
            <a:r>
              <a:rPr lang="en-US" altLang="en-US" i="1" baseline="-25000"/>
              <a:t>j</a:t>
            </a:r>
            <a:r>
              <a:rPr lang="en-US" altLang="en-US" baseline="-25000"/>
              <a:t>  </a:t>
            </a:r>
            <a:r>
              <a:rPr lang="en-US" altLang="en-US"/>
              <a:t>available</a:t>
            </a:r>
          </a:p>
          <a:p>
            <a:endParaRPr lang="en-US" altLang="en-US" sz="800"/>
          </a:p>
          <a:p>
            <a:r>
              <a:rPr lang="en-US" altLang="en-US" b="1">
                <a:solidFill>
                  <a:srgbClr val="000000"/>
                </a:solidFill>
              </a:rPr>
              <a:t>Max</a:t>
            </a:r>
            <a:r>
              <a:rPr lang="en-US" altLang="en-US" i="1"/>
              <a:t>: n x m</a:t>
            </a:r>
            <a:r>
              <a:rPr lang="en-US" altLang="en-US"/>
              <a:t> matrix.  If </a:t>
            </a:r>
            <a:r>
              <a:rPr lang="en-US" altLang="en-US" i="1"/>
              <a:t>Max </a:t>
            </a:r>
            <a:r>
              <a:rPr lang="en-US" altLang="en-US"/>
              <a:t>[</a:t>
            </a:r>
            <a:r>
              <a:rPr lang="en-US" altLang="en-US" i="1"/>
              <a:t>i,j</a:t>
            </a:r>
            <a:r>
              <a:rPr lang="en-US" altLang="en-US"/>
              <a:t>] = </a:t>
            </a:r>
            <a:r>
              <a:rPr lang="en-US" altLang="en-US" i="1"/>
              <a:t>k</a:t>
            </a:r>
            <a:r>
              <a:rPr lang="en-US" altLang="en-US"/>
              <a:t>, then process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may request at most</a:t>
            </a:r>
            <a:r>
              <a:rPr lang="en-US" altLang="en-US" i="1"/>
              <a:t> k </a:t>
            </a:r>
            <a:r>
              <a:rPr lang="en-US" altLang="en-US"/>
              <a:t>instances of resource type </a:t>
            </a:r>
            <a:r>
              <a:rPr lang="en-US" altLang="en-US" i="1"/>
              <a:t>R</a:t>
            </a:r>
            <a:r>
              <a:rPr lang="en-US" altLang="en-US" i="1" baseline="-25000"/>
              <a:t>j</a:t>
            </a:r>
          </a:p>
          <a:p>
            <a:endParaRPr lang="en-US" altLang="en-US" sz="800" i="1" baseline="-25000"/>
          </a:p>
          <a:p>
            <a:r>
              <a:rPr lang="en-US" altLang="en-US" b="1">
                <a:solidFill>
                  <a:srgbClr val="000000"/>
                </a:solidFill>
              </a:rPr>
              <a:t>Allocation</a:t>
            </a:r>
            <a:r>
              <a:rPr lang="en-US" altLang="en-US" i="1"/>
              <a:t>:  n </a:t>
            </a:r>
            <a:r>
              <a:rPr lang="en-US" altLang="en-US"/>
              <a:t>x</a:t>
            </a:r>
            <a:r>
              <a:rPr lang="en-US" altLang="en-US" i="1"/>
              <a:t> m</a:t>
            </a:r>
            <a:r>
              <a:rPr lang="en-US" altLang="en-US"/>
              <a:t> matrix.  If Allocation[</a:t>
            </a:r>
            <a:r>
              <a:rPr lang="en-US" altLang="en-US" i="1"/>
              <a:t>i,j</a:t>
            </a:r>
            <a:r>
              <a:rPr lang="en-US" altLang="en-US"/>
              <a:t>] = </a:t>
            </a:r>
            <a:r>
              <a:rPr lang="en-US" altLang="en-US" i="1"/>
              <a:t>k</a:t>
            </a:r>
            <a:r>
              <a:rPr lang="en-US" altLang="en-US"/>
              <a:t> then</a:t>
            </a:r>
            <a:r>
              <a:rPr lang="en-US" altLang="en-US" i="1"/>
              <a:t> P</a:t>
            </a:r>
            <a:r>
              <a:rPr lang="en-US" altLang="en-US" i="1" baseline="-25000"/>
              <a:t>i</a:t>
            </a:r>
            <a:r>
              <a:rPr lang="en-US" altLang="en-US"/>
              <a:t> is currently allocated </a:t>
            </a:r>
            <a:r>
              <a:rPr lang="en-US" altLang="en-US" i="1"/>
              <a:t>k</a:t>
            </a:r>
            <a:r>
              <a:rPr lang="en-US" altLang="en-US"/>
              <a:t> instances of </a:t>
            </a:r>
            <a:r>
              <a:rPr lang="en-US" altLang="en-US" i="1"/>
              <a:t>R</a:t>
            </a:r>
            <a:r>
              <a:rPr lang="en-US" altLang="en-US" i="1" baseline="-25000"/>
              <a:t>j</a:t>
            </a:r>
          </a:p>
          <a:p>
            <a:endParaRPr lang="en-US" altLang="en-US" sz="800" i="1" baseline="-25000"/>
          </a:p>
          <a:p>
            <a:r>
              <a:rPr lang="en-US" altLang="en-US" b="1">
                <a:solidFill>
                  <a:srgbClr val="000000"/>
                </a:solidFill>
              </a:rPr>
              <a:t>Need</a:t>
            </a:r>
            <a:r>
              <a:rPr lang="en-US" altLang="en-US" i="1"/>
              <a:t>:  n </a:t>
            </a:r>
            <a:r>
              <a:rPr lang="en-US" altLang="en-US"/>
              <a:t>x</a:t>
            </a:r>
            <a:r>
              <a:rPr lang="en-US" altLang="en-US" i="1"/>
              <a:t> m</a:t>
            </a:r>
            <a:r>
              <a:rPr lang="en-US" altLang="en-US"/>
              <a:t> matrix. If </a:t>
            </a:r>
            <a:r>
              <a:rPr lang="en-US" altLang="en-US" i="1"/>
              <a:t>Need</a:t>
            </a:r>
            <a:r>
              <a:rPr lang="en-US" altLang="en-US"/>
              <a:t>[</a:t>
            </a:r>
            <a:r>
              <a:rPr lang="en-US" altLang="en-US" i="1"/>
              <a:t>i,j</a:t>
            </a:r>
            <a:r>
              <a:rPr lang="en-US" altLang="en-US"/>
              <a:t>] =</a:t>
            </a:r>
            <a:r>
              <a:rPr lang="en-US" altLang="en-US" i="1"/>
              <a:t> k</a:t>
            </a:r>
            <a:r>
              <a:rPr lang="en-US" altLang="en-US"/>
              <a:t>, then</a:t>
            </a:r>
            <a:r>
              <a:rPr lang="en-US" altLang="en-US" i="1"/>
              <a:t> P</a:t>
            </a:r>
            <a:r>
              <a:rPr lang="en-US" altLang="en-US" i="1" baseline="-25000"/>
              <a:t>i</a:t>
            </a:r>
            <a:r>
              <a:rPr lang="en-US" altLang="en-US"/>
              <a:t> may need </a:t>
            </a:r>
            <a:r>
              <a:rPr lang="en-US" altLang="en-US" i="1"/>
              <a:t>k</a:t>
            </a:r>
            <a:r>
              <a:rPr lang="en-US" altLang="en-US"/>
              <a:t> more instances of </a:t>
            </a:r>
            <a:r>
              <a:rPr lang="en-US" altLang="en-US" i="1"/>
              <a:t>R</a:t>
            </a:r>
            <a:r>
              <a:rPr lang="en-US" altLang="en-US" i="1" baseline="-25000"/>
              <a:t>j</a:t>
            </a:r>
            <a:r>
              <a:rPr lang="en-US" altLang="en-US" baseline="-25000"/>
              <a:t> </a:t>
            </a:r>
            <a:r>
              <a:rPr lang="en-US" altLang="en-US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 i="1"/>
              <a:t>Need</a:t>
            </a:r>
            <a:r>
              <a:rPr lang="en-US" altLang="en-US"/>
              <a:t> [</a:t>
            </a:r>
            <a:r>
              <a:rPr lang="en-US" altLang="en-US" i="1"/>
              <a:t>i,j]</a:t>
            </a:r>
            <a:r>
              <a:rPr lang="en-US" altLang="en-US"/>
              <a:t> = </a:t>
            </a:r>
            <a:r>
              <a:rPr lang="en-US" altLang="en-US" i="1"/>
              <a:t>Max</a:t>
            </a:r>
            <a:r>
              <a:rPr lang="en-US" altLang="en-US"/>
              <a:t>[</a:t>
            </a:r>
            <a:r>
              <a:rPr lang="en-US" altLang="en-US" i="1"/>
              <a:t>i,j</a:t>
            </a:r>
            <a:r>
              <a:rPr lang="en-US" altLang="en-US"/>
              <a:t>] – </a:t>
            </a:r>
            <a:r>
              <a:rPr lang="en-US" altLang="en-US" i="1"/>
              <a:t>Allocation</a:t>
            </a:r>
            <a:r>
              <a:rPr lang="en-US" altLang="en-US"/>
              <a:t> [</a:t>
            </a:r>
            <a:r>
              <a:rPr lang="en-US" altLang="en-US" i="1"/>
              <a:t>i,j</a:t>
            </a:r>
            <a:r>
              <a:rPr lang="en-US" altLang="en-US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Let </a:t>
            </a:r>
            <a:r>
              <a:rPr lang="en-US" altLang="en-US" i="1">
                <a:latin typeface="Helvetica" panose="020B0604020202020204" pitchFamily="34" charset="0"/>
              </a:rPr>
              <a:t>n</a:t>
            </a:r>
            <a:r>
              <a:rPr lang="en-US" altLang="en-US">
                <a:latin typeface="Helvetica" panose="020B0604020202020204" pitchFamily="34" charset="0"/>
              </a:rPr>
              <a:t> = number of processes, and </a:t>
            </a:r>
            <a:r>
              <a:rPr lang="en-US" altLang="en-US" i="1">
                <a:latin typeface="Helvetica" panose="020B0604020202020204" pitchFamily="34" charset="0"/>
              </a:rPr>
              <a:t>m </a:t>
            </a:r>
            <a:r>
              <a:rPr lang="en-US" altLang="en-US">
                <a:latin typeface="Helvetica" panose="020B0604020202020204" pitchFamily="34" charset="0"/>
              </a:rPr>
              <a:t>= number of resources types.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804150" cy="4500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develop a description of deadlocks, which prevent sets of concurrent processes from completing their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present a number of different methods for preventing </a:t>
            </a:r>
            <a:r>
              <a:rPr lang="en-US" altLang="en-US" strike="sngStrike" dirty="0">
                <a:solidFill>
                  <a:srgbClr val="FF0000"/>
                </a:solidFill>
              </a:rPr>
              <a:t>or avoiding </a:t>
            </a:r>
            <a:r>
              <a:rPr lang="en-US" altLang="en-US" dirty="0"/>
              <a:t>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57288"/>
            <a:ext cx="737235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1.	Let </a:t>
            </a:r>
            <a:r>
              <a:rPr lang="en-US" altLang="en-US" b="1" i="1">
                <a:solidFill>
                  <a:srgbClr val="000000"/>
                </a:solidFill>
              </a:rPr>
              <a:t>Work</a:t>
            </a:r>
            <a:r>
              <a:rPr lang="en-US" altLang="en-US" i="1">
                <a:solidFill>
                  <a:srgbClr val="000000"/>
                </a:solidFill>
              </a:rPr>
              <a:t> </a:t>
            </a:r>
            <a:r>
              <a:rPr lang="en-US" altLang="en-US"/>
              <a:t>and </a:t>
            </a:r>
            <a:r>
              <a:rPr lang="en-US" altLang="en-US" b="1" i="1">
                <a:solidFill>
                  <a:srgbClr val="000000"/>
                </a:solidFill>
              </a:rPr>
              <a:t>Finish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be vectors of length</a:t>
            </a:r>
            <a:r>
              <a:rPr lang="en-US" altLang="en-US" i="1"/>
              <a:t> m</a:t>
            </a:r>
            <a:r>
              <a:rPr lang="en-US" altLang="en-US"/>
              <a:t> and</a:t>
            </a:r>
            <a:r>
              <a:rPr lang="en-US" altLang="en-US" i="1"/>
              <a:t> n</a:t>
            </a:r>
            <a:r>
              <a:rPr lang="en-US" altLang="en-US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/>
              <a:t>Work </a:t>
            </a:r>
            <a:r>
              <a:rPr lang="en-US" altLang="en-US" b="1"/>
              <a:t>= </a:t>
            </a:r>
            <a:r>
              <a:rPr lang="en-US" altLang="en-US" b="1" i="1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/>
              <a:t>Finish </a:t>
            </a:r>
            <a:r>
              <a:rPr lang="en-US" altLang="en-US" b="1"/>
              <a:t>[</a:t>
            </a:r>
            <a:r>
              <a:rPr lang="en-US" altLang="en-US" b="1" i="1"/>
              <a:t>i</a:t>
            </a:r>
            <a:r>
              <a:rPr lang="en-US" altLang="en-US" b="1"/>
              <a:t>] =</a:t>
            </a:r>
            <a:r>
              <a:rPr lang="en-US" altLang="en-US" b="1" i="1"/>
              <a:t> false </a:t>
            </a:r>
            <a:r>
              <a:rPr lang="en-US" altLang="en-US" b="1"/>
              <a:t>for</a:t>
            </a:r>
            <a:r>
              <a:rPr lang="en-US" altLang="en-US" b="1" i="1"/>
              <a:t> i</a:t>
            </a:r>
            <a:r>
              <a:rPr lang="en-US" altLang="en-US" b="1"/>
              <a:t> = 0, 1, …, </a:t>
            </a:r>
            <a:r>
              <a:rPr lang="en-US" altLang="en-US" b="1" i="1"/>
              <a:t>n- </a:t>
            </a:r>
            <a:r>
              <a:rPr lang="en-US" altLang="en-US" b="1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2.	Find an </a:t>
            </a:r>
            <a:r>
              <a:rPr lang="en-US" altLang="en-US" b="1" i="1"/>
              <a:t>i</a:t>
            </a:r>
            <a:r>
              <a:rPr lang="en-US" altLang="en-US" i="1"/>
              <a:t> </a:t>
            </a:r>
            <a:r>
              <a:rPr lang="en-US" altLang="en-US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(a) </a:t>
            </a:r>
            <a:r>
              <a:rPr lang="en-US" altLang="en-US" b="1" i="1"/>
              <a:t>Finish</a:t>
            </a:r>
            <a:r>
              <a:rPr lang="en-US" altLang="en-US" b="1"/>
              <a:t> [</a:t>
            </a:r>
            <a:r>
              <a:rPr lang="en-US" altLang="en-US" b="1" i="1"/>
              <a:t>i</a:t>
            </a:r>
            <a:r>
              <a:rPr lang="en-US" altLang="en-US" b="1"/>
              <a:t>] = </a:t>
            </a:r>
            <a:r>
              <a:rPr lang="en-US" altLang="en-US" b="1" i="1"/>
              <a:t>false</a:t>
            </a:r>
            <a:endParaRPr lang="en-US" altLang="en-US" b="1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(b) </a:t>
            </a:r>
            <a:r>
              <a:rPr lang="en-US" altLang="en-US" b="1" i="1"/>
              <a:t>Need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 </a:t>
            </a:r>
            <a:r>
              <a:rPr lang="en-US" altLang="en-US" b="1" i="1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ym typeface="Symbol" panose="05050102010706020507" pitchFamily="18" charset="2"/>
              </a:rPr>
              <a:t>If no such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 b="1" i="1">
                <a:sym typeface="Symbol" panose="05050102010706020507" pitchFamily="18" charset="2"/>
              </a:rPr>
              <a:t>i </a:t>
            </a:r>
            <a:r>
              <a:rPr lang="en-US" altLang="en-US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/>
              <a:t>3.  </a:t>
            </a:r>
            <a:r>
              <a:rPr lang="en-US" altLang="en-US" b="1" i="1"/>
              <a:t>Work</a:t>
            </a:r>
            <a:r>
              <a:rPr lang="en-US" altLang="en-US" b="1"/>
              <a:t> = </a:t>
            </a:r>
            <a:r>
              <a:rPr lang="en-US" altLang="en-US" b="1" i="1"/>
              <a:t>Work </a:t>
            </a:r>
            <a:r>
              <a:rPr lang="en-US" altLang="en-US" b="1"/>
              <a:t>+ </a:t>
            </a:r>
            <a:r>
              <a:rPr lang="en-US" altLang="en-US" b="1" i="1"/>
              <a:t>Allocation</a:t>
            </a:r>
            <a:r>
              <a:rPr lang="en-US" altLang="en-US" b="1" i="1" baseline="-25000"/>
              <a:t>i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i="1"/>
              <a:t>Finish</a:t>
            </a:r>
            <a:r>
              <a:rPr lang="en-US" altLang="en-US" b="1"/>
              <a:t>[</a:t>
            </a:r>
            <a:r>
              <a:rPr lang="en-US" altLang="en-US" b="1" i="1"/>
              <a:t>i</a:t>
            </a:r>
            <a:r>
              <a:rPr lang="en-US" altLang="en-US" b="1"/>
              <a:t>] =</a:t>
            </a:r>
            <a:r>
              <a:rPr lang="en-US" altLang="en-US" b="1" i="1"/>
              <a:t> true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4.	If </a:t>
            </a:r>
            <a:r>
              <a:rPr lang="en-US" altLang="en-US" b="1" i="1"/>
              <a:t>Finish</a:t>
            </a:r>
            <a:r>
              <a:rPr lang="en-US" altLang="en-US" b="1"/>
              <a:t> [</a:t>
            </a:r>
            <a:r>
              <a:rPr lang="en-US" altLang="en-US" b="1" i="1"/>
              <a:t>i</a:t>
            </a:r>
            <a:r>
              <a:rPr lang="en-US" altLang="en-US" b="1"/>
              <a:t>] == </a:t>
            </a:r>
            <a:r>
              <a:rPr lang="en-US" altLang="en-US" b="1" i="1"/>
              <a:t>true</a:t>
            </a:r>
            <a:r>
              <a:rPr lang="en-US" altLang="en-US" b="1"/>
              <a:t> </a:t>
            </a:r>
            <a:r>
              <a:rPr lang="en-US" altLang="en-US"/>
              <a:t>for all </a:t>
            </a:r>
            <a:r>
              <a:rPr lang="en-US" altLang="en-US" b="1" i="1"/>
              <a:t>i</a:t>
            </a:r>
            <a:r>
              <a:rPr lang="en-US" altLang="en-US"/>
              <a:t>, then the system is in a safe 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75" y="23177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Resource-Request Algorithm for Process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i</a:t>
            </a:r>
            <a:endParaRPr lang="en-US" altLang="en-US" sz="28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/>
              <a:t>     </a:t>
            </a:r>
            <a:r>
              <a:rPr lang="en-US" altLang="en-US" b="1" i="1"/>
              <a:t>Request</a:t>
            </a:r>
            <a:r>
              <a:rPr lang="en-US" altLang="en-US" b="1" i="1" baseline="-25000"/>
              <a:t>i</a:t>
            </a:r>
            <a:r>
              <a:rPr lang="en-US" altLang="en-US"/>
              <a:t> = request vector for process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.  If </a:t>
            </a:r>
            <a:r>
              <a:rPr lang="en-US" altLang="en-US" b="1" i="1"/>
              <a:t>Request</a:t>
            </a:r>
            <a:r>
              <a:rPr lang="en-US" altLang="en-US" b="1" i="1" baseline="-25000"/>
              <a:t>i</a:t>
            </a:r>
            <a:r>
              <a:rPr lang="en-US" altLang="en-US" b="1" baseline="-25000"/>
              <a:t> </a:t>
            </a:r>
            <a:r>
              <a:rPr lang="en-US" altLang="en-US" b="1"/>
              <a:t>[</a:t>
            </a:r>
            <a:r>
              <a:rPr lang="en-US" altLang="en-US" b="1" i="1"/>
              <a:t>j</a:t>
            </a:r>
            <a:r>
              <a:rPr lang="en-US" altLang="en-US" b="1"/>
              <a:t>] = </a:t>
            </a:r>
            <a:r>
              <a:rPr lang="en-US" altLang="en-US" b="1" i="1"/>
              <a:t>k</a:t>
            </a:r>
            <a:r>
              <a:rPr lang="en-US" altLang="en-US" b="1"/>
              <a:t> </a:t>
            </a:r>
            <a:r>
              <a:rPr lang="en-US" altLang="en-US"/>
              <a:t>then process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 wants </a:t>
            </a:r>
            <a:r>
              <a:rPr lang="en-US" altLang="en-US" b="1" i="1"/>
              <a:t>k</a:t>
            </a:r>
            <a:r>
              <a:rPr lang="en-US" altLang="en-US"/>
              <a:t> instances of resource type </a:t>
            </a:r>
            <a:r>
              <a:rPr lang="en-US" altLang="en-US" b="1" i="1"/>
              <a:t>R</a:t>
            </a:r>
            <a:r>
              <a:rPr lang="en-US" altLang="en-US" b="1" i="1" baseline="-25000"/>
              <a:t>j</a:t>
            </a:r>
            <a:endParaRPr lang="en-US" altLang="en-US" b="1" baseline="-2500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1.	If </a:t>
            </a:r>
            <a:r>
              <a:rPr lang="en-US" altLang="en-US" b="1" i="1"/>
              <a:t>Request</a:t>
            </a:r>
            <a:r>
              <a:rPr lang="en-US" altLang="en-US" b="1" i="1" baseline="-25000"/>
              <a:t>i</a:t>
            </a:r>
            <a:r>
              <a:rPr lang="en-US" altLang="en-US" b="1" i="1"/>
              <a:t> </a:t>
            </a:r>
            <a:r>
              <a:rPr lang="en-US" altLang="en-US" b="1">
                <a:sym typeface="Symbol" panose="05050102010706020507" pitchFamily="18" charset="2"/>
              </a:rPr>
              <a:t> </a:t>
            </a:r>
            <a:r>
              <a:rPr lang="en-US" altLang="en-US" b="1" i="1">
                <a:sym typeface="Symbol" panose="05050102010706020507" pitchFamily="18" charset="2"/>
              </a:rPr>
              <a:t>Need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ym typeface="Symbol" panose="05050102010706020507" pitchFamily="18" charset="2"/>
              </a:rPr>
              <a:t>2.	If </a:t>
            </a:r>
            <a:r>
              <a:rPr lang="en-US" altLang="en-US" b="1" i="1"/>
              <a:t>Request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 </a:t>
            </a:r>
            <a:r>
              <a:rPr lang="en-US" altLang="en-US" b="1" i="1">
                <a:sym typeface="Symbol" panose="05050102010706020507" pitchFamily="18" charset="2"/>
              </a:rPr>
              <a:t>Available</a:t>
            </a:r>
            <a:r>
              <a:rPr lang="en-US" altLang="en-US">
                <a:sym typeface="Symbol" panose="05050102010706020507" pitchFamily="18" charset="2"/>
              </a:rPr>
              <a:t>, go to step 3.  Otherwise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 b="1" i="1">
                <a:sym typeface="Symbol" panose="05050102010706020507" pitchFamily="18" charset="2"/>
              </a:rPr>
              <a:t>Available</a:t>
            </a:r>
            <a:r>
              <a:rPr lang="en-US" altLang="en-US" b="1">
                <a:sym typeface="Symbol" panose="05050102010706020507" pitchFamily="18" charset="2"/>
              </a:rPr>
              <a:t> = </a:t>
            </a:r>
            <a:r>
              <a:rPr lang="en-US" altLang="en-US" b="1" i="1">
                <a:sym typeface="Symbol" panose="05050102010706020507" pitchFamily="18" charset="2"/>
              </a:rPr>
              <a:t>Available  </a:t>
            </a:r>
            <a:r>
              <a:rPr lang="en-US" altLang="en-US" b="1">
                <a:sym typeface="Symbol" panose="05050102010706020507" pitchFamily="18" charset="2"/>
              </a:rPr>
              <a:t>–</a:t>
            </a:r>
            <a:r>
              <a:rPr lang="en-US" altLang="en-US" b="1" i="1">
                <a:sym typeface="Symbol" panose="05050102010706020507" pitchFamily="18" charset="2"/>
              </a:rPr>
              <a:t> Request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 i="1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		</a:t>
            </a:r>
            <a:r>
              <a:rPr lang="en-US" altLang="en-US" b="1" i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 baseline="-25000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= </a:t>
            </a:r>
            <a:r>
              <a:rPr lang="en-US" altLang="en-US" b="1" i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 + </a:t>
            </a:r>
            <a:r>
              <a:rPr lang="en-US" altLang="en-US" b="1" i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		</a:t>
            </a:r>
            <a:r>
              <a:rPr lang="en-US" altLang="en-US" b="1" i="1">
                <a:sym typeface="Symbol" panose="05050102010706020507" pitchFamily="18" charset="2"/>
              </a:rPr>
              <a:t>Need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=</a:t>
            </a:r>
            <a:r>
              <a:rPr lang="en-US" altLang="en-US" b="1" i="1">
                <a:sym typeface="Symbol" panose="05050102010706020507" pitchFamily="18" charset="2"/>
              </a:rPr>
              <a:t> Need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 – </a:t>
            </a:r>
            <a:r>
              <a:rPr lang="en-US" altLang="en-US" b="1" i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b="1" i="1"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>
                <a:sym typeface="Symbol" panose="05050102010706020507" pitchFamily="18" charset="2"/>
              </a:rPr>
              <a:t>If unsafe 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/>
              <a:t>Example of Banker</a:t>
            </a:r>
            <a:r>
              <a:rPr lang="ja-JP" altLang="en-US"/>
              <a:t>’</a:t>
            </a:r>
            <a:r>
              <a:rPr lang="en-US" altLang="ja-JP"/>
              <a:t>s Algorithm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5 processes </a:t>
            </a:r>
            <a:r>
              <a:rPr lang="en-US" altLang="en-US" i="1"/>
              <a:t>P</a:t>
            </a:r>
            <a:r>
              <a:rPr lang="en-US" altLang="en-US" baseline="-25000"/>
              <a:t>0  </a:t>
            </a:r>
            <a:r>
              <a:rPr lang="en-US" altLang="en-US"/>
              <a:t>through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              </a:t>
            </a:r>
            <a:r>
              <a:rPr lang="en-US" altLang="en-US" i="1"/>
              <a:t>A</a:t>
            </a:r>
            <a:r>
              <a:rPr lang="en-US" altLang="en-US"/>
              <a:t> (10 instances),  </a:t>
            </a:r>
            <a:r>
              <a:rPr lang="en-US" altLang="en-US" i="1"/>
              <a:t>B</a:t>
            </a:r>
            <a:r>
              <a:rPr lang="en-US" altLang="en-US"/>
              <a:t> (5instances), and </a:t>
            </a:r>
            <a:r>
              <a:rPr lang="en-US" altLang="en-US" i="1"/>
              <a:t>C</a:t>
            </a:r>
            <a:r>
              <a:rPr lang="en-US" altLang="en-US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Snapshot at time 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	</a:t>
            </a:r>
            <a:r>
              <a:rPr lang="en-US" altLang="en-US" i="1" u="sng"/>
              <a:t>Allocation</a:t>
            </a:r>
            <a:r>
              <a:rPr lang="en-US" altLang="en-US" i="1"/>
              <a:t>	  </a:t>
            </a:r>
            <a:r>
              <a:rPr lang="en-US" altLang="en-US" i="1" u="sng"/>
              <a:t>Max</a:t>
            </a:r>
            <a:r>
              <a:rPr lang="en-US" altLang="en-US" i="1"/>
              <a:t>	</a:t>
            </a:r>
            <a:r>
              <a:rPr lang="en-US" altLang="en-US" i="1" u="sng"/>
              <a:t>Available</a:t>
            </a:r>
            <a:endParaRPr lang="en-US" altLang="en-US" i="1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0	</a:t>
            </a:r>
            <a:r>
              <a:rPr lang="en-US" altLang="en-US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1	</a:t>
            </a:r>
            <a:r>
              <a:rPr lang="en-US" altLang="en-US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	0 0 2	         4 3 3  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136650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/>
              <a:t>The content of the matrix </a:t>
            </a:r>
            <a:r>
              <a:rPr lang="en-US" altLang="en-US" b="1" i="1"/>
              <a:t>Need</a:t>
            </a:r>
            <a:r>
              <a:rPr lang="en-US" altLang="en-US"/>
              <a:t> is defined to be </a:t>
            </a:r>
            <a:r>
              <a:rPr lang="en-US" altLang="en-US" b="1" i="1"/>
              <a:t>Max</a:t>
            </a:r>
            <a:r>
              <a:rPr lang="en-US" altLang="en-US" b="1"/>
              <a:t> – </a:t>
            </a:r>
            <a:r>
              <a:rPr lang="en-US" altLang="en-US" b="1" i="1"/>
              <a:t>Allocation</a:t>
            </a:r>
            <a:endParaRPr lang="en-US" altLang="en-US" b="1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	</a:t>
            </a:r>
            <a:r>
              <a:rPr lang="en-US" altLang="en-US" i="1" u="sng"/>
              <a:t>Need</a:t>
            </a:r>
            <a:endParaRPr lang="en-US" altLang="en-US" u="sng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	</a:t>
            </a:r>
            <a:r>
              <a:rPr lang="en-US" altLang="en-US" i="1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0	</a:t>
            </a:r>
            <a:r>
              <a:rPr lang="en-US" altLang="en-US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1	</a:t>
            </a:r>
            <a:r>
              <a:rPr lang="en-US" altLang="en-US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	4 3 1 </a:t>
            </a:r>
            <a:br>
              <a:rPr lang="en-US" altLang="en-US"/>
            </a:br>
            <a:endParaRPr lang="en-US" altLang="en-US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/>
              <a:t>The system is in a safe state since the sequence &lt;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 baseline="-25000"/>
              <a:t>0</a:t>
            </a:r>
            <a:r>
              <a:rPr lang="en-US" altLang="en-US"/>
              <a:t>&gt; satisfies safety criteria</a:t>
            </a:r>
            <a:endParaRPr lang="en-US" altLang="en-US" baseline="-2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103313"/>
            <a:ext cx="7766050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Check that Request </a:t>
            </a:r>
            <a:r>
              <a:rPr lang="en-US" altLang="en-US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/>
              <a:t>			</a:t>
            </a:r>
            <a:r>
              <a:rPr lang="en-US" altLang="en-US" i="1" u="sng"/>
              <a:t>Allocation</a:t>
            </a:r>
            <a:r>
              <a:rPr lang="en-US" altLang="en-US" i="1"/>
              <a:t>	</a:t>
            </a:r>
            <a:r>
              <a:rPr lang="en-US" altLang="en-US" i="1" u="sng"/>
              <a:t>Need</a:t>
            </a:r>
            <a:r>
              <a:rPr lang="en-US" altLang="en-US" i="1"/>
              <a:t>	   </a:t>
            </a:r>
            <a:r>
              <a:rPr lang="en-US" altLang="en-US" i="1" u="sng"/>
              <a:t>Available</a:t>
            </a:r>
            <a:endParaRPr lang="en-US" altLang="en-US" i="1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0</a:t>
            </a:r>
            <a:r>
              <a:rPr lang="en-US" altLang="en-US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Executing safety algorithm shows that sequence &lt; </a:t>
            </a:r>
            <a:r>
              <a:rPr lang="en-US" altLang="en-US" b="1" i="1"/>
              <a:t>P</a:t>
            </a:r>
            <a:r>
              <a:rPr lang="en-US" altLang="en-US" b="1" baseline="-25000"/>
              <a:t>1</a:t>
            </a:r>
            <a:r>
              <a:rPr lang="en-US" altLang="en-US" b="1"/>
              <a:t>, </a:t>
            </a:r>
            <a:r>
              <a:rPr lang="en-US" altLang="en-US" b="1" i="1"/>
              <a:t>P</a:t>
            </a:r>
            <a:r>
              <a:rPr lang="en-US" altLang="en-US" b="1" baseline="-25000"/>
              <a:t>3</a:t>
            </a:r>
            <a:r>
              <a:rPr lang="en-US" altLang="en-US" b="1"/>
              <a:t>, </a:t>
            </a:r>
            <a:r>
              <a:rPr lang="en-US" altLang="en-US" b="1" i="1"/>
              <a:t>P</a:t>
            </a:r>
            <a:r>
              <a:rPr lang="en-US" altLang="en-US" b="1" baseline="-25000"/>
              <a:t>4</a:t>
            </a:r>
            <a:r>
              <a:rPr lang="en-US" altLang="en-US" b="1"/>
              <a:t>, </a:t>
            </a:r>
            <a:r>
              <a:rPr lang="en-US" altLang="en-US" b="1" i="1"/>
              <a:t>P</a:t>
            </a:r>
            <a:r>
              <a:rPr lang="en-US" altLang="en-US" b="1" baseline="-25000"/>
              <a:t>0</a:t>
            </a:r>
            <a:r>
              <a:rPr lang="en-US" altLang="en-US" b="1"/>
              <a:t>, </a:t>
            </a:r>
            <a:r>
              <a:rPr lang="en-US" altLang="en-US" b="1" i="1"/>
              <a:t>P</a:t>
            </a:r>
            <a:r>
              <a:rPr lang="en-US" altLang="en-US" b="1" baseline="-25000"/>
              <a:t>2</a:t>
            </a:r>
            <a:r>
              <a:rPr lang="en-US" altLang="en-US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Can request for (3,3,0) by </a:t>
            </a:r>
            <a:r>
              <a:rPr lang="en-US" altLang="en-US" b="1" i="1"/>
              <a:t>P</a:t>
            </a:r>
            <a:r>
              <a:rPr lang="en-US" altLang="en-US" b="1" baseline="-25000"/>
              <a:t>4</a:t>
            </a:r>
            <a:r>
              <a:rPr lang="en-US" altLang="en-US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/>
              <a:t>Can request for (0,2,0) by </a:t>
            </a:r>
            <a:r>
              <a:rPr lang="en-US" altLang="en-US" b="1" i="1"/>
              <a:t>P</a:t>
            </a:r>
            <a:r>
              <a:rPr lang="en-US" altLang="en-US" b="1" baseline="-25000"/>
              <a:t>0</a:t>
            </a:r>
            <a:r>
              <a:rPr lang="en-US" altLang="en-US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98438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33488"/>
            <a:ext cx="7391400" cy="4530725"/>
          </a:xfrm>
        </p:spPr>
        <p:txBody>
          <a:bodyPr/>
          <a:lstStyle/>
          <a:p>
            <a:r>
              <a:rPr lang="en-US" altLang="en-US"/>
              <a:t>Allow system to enter deadlock state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Detection algorithm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Recovery scheme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/>
              <a:t>Maintain </a:t>
            </a:r>
            <a:r>
              <a:rPr lang="en-US" altLang="en-US" b="1">
                <a:solidFill>
                  <a:srgbClr val="3366FF"/>
                </a:solidFill>
              </a:rPr>
              <a:t>wait-for </a:t>
            </a:r>
            <a:r>
              <a:rPr lang="en-US" altLang="en-US"/>
              <a:t>graph</a:t>
            </a:r>
          </a:p>
          <a:p>
            <a:pPr lvl="1"/>
            <a:r>
              <a:rPr lang="en-US" altLang="en-US"/>
              <a:t>Nodes are processes</a:t>
            </a:r>
          </a:p>
          <a:p>
            <a:pPr lvl="1"/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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j   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is waiting for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j</a:t>
            </a:r>
            <a:r>
              <a:rPr lang="en-US" altLang="en-US" b="1" i="1">
                <a:sym typeface="Symbol" panose="05050102010706020507" pitchFamily="18" charset="2"/>
              </a:rPr>
              <a:t/>
            </a:r>
            <a:br>
              <a:rPr lang="en-US" altLang="en-US" b="1" i="1">
                <a:sym typeface="Symbol" panose="05050102010706020507" pitchFamily="18" charset="2"/>
              </a:rPr>
            </a:br>
            <a:endParaRPr lang="en-US" altLang="en-US" b="1" i="1">
              <a:sym typeface="Symbol" panose="05050102010706020507" pitchFamily="18" charset="2"/>
            </a:endParaRPr>
          </a:p>
          <a:p>
            <a:r>
              <a:rPr lang="en-US" altLang="en-US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An algorithm to detect a cycle in a graph requires an order of</a:t>
            </a:r>
            <a:r>
              <a:rPr lang="en-US" altLang="en-US" i="1"/>
              <a:t> </a:t>
            </a:r>
            <a:r>
              <a:rPr lang="en-US" altLang="en-US" b="1" i="1"/>
              <a:t>n</a:t>
            </a:r>
            <a:r>
              <a:rPr lang="en-US" altLang="en-US" b="1" baseline="30000"/>
              <a:t>2</a:t>
            </a:r>
            <a:r>
              <a:rPr lang="en-US" altLang="en-US" b="1"/>
              <a:t> </a:t>
            </a:r>
            <a:r>
              <a:rPr lang="en-US" altLang="en-US"/>
              <a:t>operations, where </a:t>
            </a:r>
            <a:r>
              <a:rPr lang="en-US" altLang="en-US" b="1" i="1"/>
              <a:t>n</a:t>
            </a:r>
            <a:r>
              <a:rPr lang="en-US" altLang="en-US"/>
              <a:t> is the number of vertices in the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266700"/>
            <a:ext cx="7751762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Resource-Allocation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61925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/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015163" cy="3851275"/>
          </a:xfrm>
        </p:spPr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Available</a:t>
            </a:r>
            <a:r>
              <a:rPr lang="en-US" altLang="en-US" i="1"/>
              <a:t>:</a:t>
            </a:r>
            <a:r>
              <a:rPr lang="en-US" altLang="en-US"/>
              <a:t>  A vector of length </a:t>
            </a:r>
            <a:r>
              <a:rPr lang="en-US" altLang="en-US" b="1" i="1"/>
              <a:t>m</a:t>
            </a:r>
            <a:r>
              <a:rPr lang="en-US" altLang="en-US"/>
              <a:t> indicates the number of available resources of each type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Allocation</a:t>
            </a:r>
            <a:r>
              <a:rPr lang="en-US" altLang="en-US" i="1"/>
              <a:t>:</a:t>
            </a:r>
            <a:r>
              <a:rPr lang="en-US" altLang="en-US"/>
              <a:t>  An </a:t>
            </a:r>
            <a:r>
              <a:rPr lang="en-US" altLang="en-US" b="1" i="1"/>
              <a:t>n </a:t>
            </a:r>
            <a:r>
              <a:rPr lang="en-US" altLang="en-US" b="1"/>
              <a:t>x</a:t>
            </a:r>
            <a:r>
              <a:rPr lang="en-US" altLang="en-US" b="1" i="1"/>
              <a:t> m</a:t>
            </a:r>
            <a:r>
              <a:rPr lang="en-US" altLang="en-US" b="1"/>
              <a:t> </a:t>
            </a:r>
            <a:r>
              <a:rPr lang="en-US" altLang="en-US"/>
              <a:t>matrix defines the number of resources of each type currently allocated to each process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Request</a:t>
            </a:r>
            <a:r>
              <a:rPr lang="en-US" altLang="en-US" i="1"/>
              <a:t>:</a:t>
            </a:r>
            <a:r>
              <a:rPr lang="en-US" altLang="en-US"/>
              <a:t>  An </a:t>
            </a:r>
            <a:r>
              <a:rPr lang="en-US" altLang="en-US" b="1" i="1"/>
              <a:t>n </a:t>
            </a:r>
            <a:r>
              <a:rPr lang="en-US" altLang="en-US" b="1"/>
              <a:t>x</a:t>
            </a:r>
            <a:r>
              <a:rPr lang="en-US" altLang="en-US" b="1" i="1"/>
              <a:t> m</a:t>
            </a:r>
            <a:r>
              <a:rPr lang="en-US" altLang="en-US" b="1"/>
              <a:t> </a:t>
            </a:r>
            <a:r>
              <a:rPr lang="en-US" altLang="en-US"/>
              <a:t>matrix indicates the current request  of each process.  If </a:t>
            </a:r>
            <a:r>
              <a:rPr lang="en-US" altLang="en-US" b="1" i="1"/>
              <a:t>Request </a:t>
            </a:r>
            <a:r>
              <a:rPr lang="en-US" altLang="en-US" b="1"/>
              <a:t>[</a:t>
            </a:r>
            <a:r>
              <a:rPr lang="en-US" altLang="en-US" b="1" i="1"/>
              <a:t>i</a:t>
            </a:r>
            <a:r>
              <a:rPr lang="en-US" altLang="en-US" b="1"/>
              <a:t>][</a:t>
            </a:r>
            <a:r>
              <a:rPr lang="en-US" altLang="en-US" b="1" i="1"/>
              <a:t>j</a:t>
            </a:r>
            <a:r>
              <a:rPr lang="en-US" altLang="en-US" b="1"/>
              <a:t>] = </a:t>
            </a:r>
            <a:r>
              <a:rPr lang="en-US" altLang="en-US" b="1" i="1"/>
              <a:t>k</a:t>
            </a:r>
            <a:r>
              <a:rPr lang="en-US" altLang="en-US"/>
              <a:t>, then process</a:t>
            </a:r>
            <a:r>
              <a:rPr lang="en-US" altLang="en-US" i="1"/>
              <a:t>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 is requesting</a:t>
            </a:r>
            <a:r>
              <a:rPr lang="en-US" altLang="en-US" i="1"/>
              <a:t> </a:t>
            </a:r>
            <a:r>
              <a:rPr lang="en-US" altLang="en-US" b="1" i="1"/>
              <a:t>k</a:t>
            </a:r>
            <a:r>
              <a:rPr lang="en-US" altLang="en-US"/>
              <a:t> more instances of resource type </a:t>
            </a:r>
            <a:r>
              <a:rPr lang="en-US" altLang="en-US" b="1" i="1"/>
              <a:t>R</a:t>
            </a:r>
            <a:r>
              <a:rPr lang="en-US" altLang="en-US" b="1" i="1" baseline="-25000"/>
              <a:t>j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52400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/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1.	Let </a:t>
            </a:r>
            <a:r>
              <a:rPr lang="en-US" altLang="en-US" b="1" i="1"/>
              <a:t>Work</a:t>
            </a:r>
            <a:r>
              <a:rPr lang="en-US" altLang="en-US"/>
              <a:t> and </a:t>
            </a:r>
            <a:r>
              <a:rPr lang="en-US" altLang="en-US" b="1" i="1"/>
              <a:t>Finish</a:t>
            </a:r>
            <a:r>
              <a:rPr lang="en-US" altLang="en-US"/>
              <a:t> be vectors of length </a:t>
            </a:r>
            <a:r>
              <a:rPr lang="en-US" altLang="en-US" b="1" i="1"/>
              <a:t>m</a:t>
            </a:r>
            <a:r>
              <a:rPr lang="en-US" altLang="en-US"/>
              <a:t> and </a:t>
            </a:r>
            <a:r>
              <a:rPr lang="en-US" altLang="en-US" b="1" i="1"/>
              <a:t>n</a:t>
            </a:r>
            <a:r>
              <a:rPr lang="en-US" altLang="en-US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/>
              <a:t>(a) </a:t>
            </a:r>
            <a:r>
              <a:rPr lang="en-US" altLang="en-US" b="1" i="1"/>
              <a:t>Work</a:t>
            </a:r>
            <a:r>
              <a:rPr lang="en-US" altLang="en-US" b="1"/>
              <a:t> = </a:t>
            </a:r>
            <a:r>
              <a:rPr lang="en-US" altLang="en-US" b="1" i="1"/>
              <a:t>Available</a:t>
            </a:r>
            <a:endParaRPr lang="en-US" altLang="en-US" b="1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/>
              <a:t>(b)	For </a:t>
            </a:r>
            <a:r>
              <a:rPr lang="en-US" altLang="en-US" b="1" i="1"/>
              <a:t>i</a:t>
            </a:r>
            <a:r>
              <a:rPr lang="en-US" altLang="en-US" b="1"/>
              <a:t> = 1,2, …,</a:t>
            </a:r>
            <a:r>
              <a:rPr lang="en-US" altLang="en-US" b="1" i="1"/>
              <a:t> n</a:t>
            </a:r>
            <a:r>
              <a:rPr lang="en-US" altLang="en-US"/>
              <a:t>, if </a:t>
            </a:r>
            <a:r>
              <a:rPr lang="en-US" altLang="en-US" b="1" i="1"/>
              <a:t>Allocation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 0</a:t>
            </a:r>
            <a:r>
              <a:rPr lang="en-US" altLang="en-US">
                <a:sym typeface="Symbol" panose="05050102010706020507" pitchFamily="18" charset="2"/>
              </a:rPr>
              <a:t>, then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b="1" i="1">
                <a:sym typeface="Symbol" panose="05050102010706020507" pitchFamily="18" charset="2"/>
              </a:rPr>
              <a:t>Finish</a:t>
            </a:r>
            <a:r>
              <a:rPr lang="en-US" altLang="en-US" b="1">
                <a:sym typeface="Symbol" panose="05050102010706020507" pitchFamily="18" charset="2"/>
              </a:rPr>
              <a:t>[i] </a:t>
            </a:r>
            <a:r>
              <a:rPr lang="en-US" altLang="en-US" b="1" i="1">
                <a:sym typeface="Symbol" panose="05050102010706020507" pitchFamily="18" charset="2"/>
              </a:rPr>
              <a:t>= false</a:t>
            </a:r>
            <a:r>
              <a:rPr lang="en-US" altLang="en-US">
                <a:sym typeface="Symbol" panose="05050102010706020507" pitchFamily="18" charset="2"/>
              </a:rPr>
              <a:t>; otherwise, </a:t>
            </a:r>
            <a:r>
              <a:rPr lang="en-US" altLang="en-US" b="1" i="1">
                <a:sym typeface="Symbol" panose="05050102010706020507" pitchFamily="18" charset="2"/>
              </a:rPr>
              <a:t>Finish</a:t>
            </a:r>
            <a:r>
              <a:rPr lang="en-US" altLang="en-US" b="1">
                <a:sym typeface="Symbol" panose="05050102010706020507" pitchFamily="18" charset="2"/>
              </a:rPr>
              <a:t>[i] = </a:t>
            </a:r>
            <a:r>
              <a:rPr lang="en-US" altLang="en-US" b="1" i="1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/>
              <a:t>2.	Find an index </a:t>
            </a:r>
            <a:r>
              <a:rPr lang="en-US" altLang="en-US" b="1" i="1"/>
              <a:t>i</a:t>
            </a:r>
            <a:r>
              <a:rPr lang="en-US" altLang="en-US" i="1"/>
              <a:t> </a:t>
            </a:r>
            <a:r>
              <a:rPr lang="en-US" altLang="en-US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/>
              <a:t>(a)	</a:t>
            </a:r>
            <a:r>
              <a:rPr lang="en-US" altLang="en-US" b="1" i="1"/>
              <a:t>Finish</a:t>
            </a:r>
            <a:r>
              <a:rPr lang="en-US" altLang="en-US" b="1"/>
              <a:t>[</a:t>
            </a:r>
            <a:r>
              <a:rPr lang="en-US" altLang="en-US" b="1" i="1"/>
              <a:t>i</a:t>
            </a:r>
            <a:r>
              <a:rPr lang="en-US" altLang="en-US" b="1"/>
              <a:t>] == </a:t>
            </a:r>
            <a:r>
              <a:rPr lang="en-US" altLang="en-US" b="1" i="1"/>
              <a:t>false</a:t>
            </a:r>
            <a:endParaRPr lang="en-US" altLang="en-US" b="1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/>
              <a:t>(b)	</a:t>
            </a:r>
            <a:r>
              <a:rPr lang="en-US" altLang="en-US" b="1" i="1"/>
              <a:t>Request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 </a:t>
            </a:r>
            <a:r>
              <a:rPr lang="en-US" altLang="en-US" b="1" i="1">
                <a:sym typeface="Symbol" panose="05050102010706020507" pitchFamily="18" charset="2"/>
              </a:rPr>
              <a:t>Work</a:t>
            </a:r>
            <a:br>
              <a:rPr lang="en-US" altLang="en-US" b="1" i="1">
                <a:sym typeface="Symbol" panose="05050102010706020507" pitchFamily="18" charset="2"/>
              </a:rPr>
            </a:br>
            <a:endParaRPr lang="en-US" altLang="en-US" b="1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sym typeface="Symbol" panose="05050102010706020507" pitchFamily="18" charset="2"/>
              </a:rPr>
              <a:t>If no such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exists, go to step 4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Has Existed for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73" y="1288079"/>
            <a:ext cx="7395854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Kansas state law (early 20</a:t>
            </a:r>
            <a:r>
              <a:rPr lang="en-US" sz="2400" baseline="30000" dirty="0"/>
              <a:t>th</a:t>
            </a:r>
            <a:r>
              <a:rPr lang="en-US" sz="2400" dirty="0"/>
              <a:t> Century)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sz="2400" i="1" dirty="0"/>
              <a:t>“When two trains approach each other at a crossing, both shall come to a full stop and </a:t>
            </a:r>
            <a:r>
              <a:rPr lang="en-US" sz="2400" i="1" dirty="0">
                <a:solidFill>
                  <a:srgbClr val="FF0000"/>
                </a:solidFill>
              </a:rPr>
              <a:t>neither shall start up again until the other is gone</a:t>
            </a:r>
            <a:r>
              <a:rPr lang="en-US" sz="24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730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/>
              <a:t>Detection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3.	</a:t>
            </a:r>
            <a:r>
              <a:rPr lang="en-US" altLang="en-US" b="1" i="1"/>
              <a:t>Work</a:t>
            </a:r>
            <a:r>
              <a:rPr lang="en-US" altLang="en-US" b="1"/>
              <a:t> = </a:t>
            </a:r>
            <a:r>
              <a:rPr lang="en-US" altLang="en-US" b="1" i="1"/>
              <a:t>Work</a:t>
            </a:r>
            <a:r>
              <a:rPr lang="en-US" altLang="en-US" b="1"/>
              <a:t> + </a:t>
            </a:r>
            <a:r>
              <a:rPr lang="en-US" altLang="en-US" b="1" i="1"/>
              <a:t>Allocation</a:t>
            </a:r>
            <a:r>
              <a:rPr lang="en-US" altLang="en-US" b="1" i="1" baseline="-25000"/>
              <a:t>i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i="1"/>
              <a:t>Finish</a:t>
            </a:r>
            <a:r>
              <a:rPr lang="en-US" altLang="en-US" b="1"/>
              <a:t>[</a:t>
            </a:r>
            <a:r>
              <a:rPr lang="en-US" altLang="en-US" b="1" i="1"/>
              <a:t>i</a:t>
            </a:r>
            <a:r>
              <a:rPr lang="en-US" altLang="en-US" b="1"/>
              <a:t>] = </a:t>
            </a:r>
            <a:r>
              <a:rPr lang="en-US" altLang="en-US" b="1" i="1"/>
              <a:t>true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/>
              <a:t>go to step 2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4.	If </a:t>
            </a:r>
            <a:r>
              <a:rPr lang="en-US" altLang="en-US" b="1" i="1"/>
              <a:t>Finish[i] == false</a:t>
            </a:r>
            <a:r>
              <a:rPr lang="en-US" altLang="en-US"/>
              <a:t>, for some </a:t>
            </a:r>
            <a:r>
              <a:rPr lang="en-US" altLang="en-US" b="1" i="1"/>
              <a:t>i</a:t>
            </a:r>
            <a:r>
              <a:rPr lang="en-US" altLang="en-US"/>
              <a:t>, 1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 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b="1" i="1">
                <a:sym typeface="Symbol" panose="05050102010706020507" pitchFamily="18" charset="2"/>
              </a:rPr>
              <a:t>Finish</a:t>
            </a:r>
            <a:r>
              <a:rPr lang="en-US" altLang="en-US" b="1">
                <a:sym typeface="Symbol" panose="05050102010706020507" pitchFamily="18" charset="2"/>
              </a:rPr>
              <a:t>[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] == </a:t>
            </a:r>
            <a:r>
              <a:rPr lang="en-US" altLang="en-US" b="1" i="1">
                <a:sym typeface="Symbol" panose="05050102010706020507" pitchFamily="18" charset="2"/>
              </a:rPr>
              <a:t>false</a:t>
            </a:r>
            <a:r>
              <a:rPr lang="en-US" altLang="en-US">
                <a:sym typeface="Symbol" panose="05050102010706020507" pitchFamily="18" charset="2"/>
              </a:rPr>
              <a:t>, then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Algorithm requires an order of O(</a:t>
            </a:r>
            <a:r>
              <a:rPr lang="en-US" altLang="en-US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m </a:t>
            </a:r>
            <a:r>
              <a:rPr lang="en-US" altLang="en-US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n-US" altLang="en-US" b="1" baseline="3000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 operations to detect whether the system is in deadlocked state</a:t>
            </a:r>
            <a:endParaRPr lang="en-US" altLang="en-US">
              <a:solidFill>
                <a:srgbClr val="FF0066"/>
              </a:solidFill>
              <a:latin typeface="Helvetica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FF0066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Five processes </a:t>
            </a:r>
            <a:r>
              <a:rPr lang="en-US" altLang="en-US" b="1" i="1"/>
              <a:t>P</a:t>
            </a:r>
            <a:r>
              <a:rPr lang="en-US" altLang="en-US" b="1" baseline="-25000"/>
              <a:t>0</a:t>
            </a:r>
            <a:r>
              <a:rPr lang="en-US" altLang="en-US"/>
              <a:t> through </a:t>
            </a:r>
            <a:r>
              <a:rPr lang="en-US" altLang="en-US" b="1" i="1"/>
              <a:t>P</a:t>
            </a:r>
            <a:r>
              <a:rPr lang="en-US" altLang="en-US" b="1" baseline="-25000"/>
              <a:t>4</a:t>
            </a:r>
            <a:r>
              <a:rPr lang="en-US" altLang="en-US"/>
              <a:t>;</a:t>
            </a:r>
            <a:r>
              <a:rPr lang="en-US" altLang="en-US" baseline="-25000"/>
              <a:t> </a:t>
            </a:r>
            <a:r>
              <a:rPr lang="en-US" altLang="en-US"/>
              <a:t>three resource types </a:t>
            </a:r>
            <a:br>
              <a:rPr lang="en-US" altLang="en-US"/>
            </a:br>
            <a:r>
              <a:rPr lang="en-US" altLang="en-US"/>
              <a:t>A (7 instances), </a:t>
            </a:r>
            <a:r>
              <a:rPr lang="en-US" altLang="en-US" i="1"/>
              <a:t>B </a:t>
            </a:r>
            <a:r>
              <a:rPr lang="en-US" altLang="en-US"/>
              <a:t>(2 instances), and </a:t>
            </a:r>
            <a:r>
              <a:rPr lang="en-US" altLang="en-US" i="1"/>
              <a:t>C</a:t>
            </a:r>
            <a:r>
              <a:rPr lang="en-US" altLang="en-US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Snapshot at time </a:t>
            </a:r>
            <a:r>
              <a:rPr lang="en-US" altLang="en-US" b="1" i="1"/>
              <a:t>T</a:t>
            </a:r>
            <a:r>
              <a:rPr lang="en-US" altLang="en-US" b="1" baseline="-25000"/>
              <a:t>0</a:t>
            </a:r>
            <a:r>
              <a:rPr lang="en-US" altLang="en-US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			 </a:t>
            </a:r>
            <a:r>
              <a:rPr lang="en-US" altLang="en-US" i="1" u="sng"/>
              <a:t>Allocation</a:t>
            </a:r>
            <a:r>
              <a:rPr lang="en-US" altLang="en-US" i="1"/>
              <a:t>	</a:t>
            </a:r>
            <a:r>
              <a:rPr lang="en-US" altLang="en-US" i="1" u="sng"/>
              <a:t>Request</a:t>
            </a:r>
            <a:r>
              <a:rPr lang="en-US" altLang="en-US" i="1"/>
              <a:t>	</a:t>
            </a:r>
            <a:r>
              <a:rPr lang="en-US" altLang="en-US" i="1" u="sng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			</a:t>
            </a:r>
            <a:r>
              <a:rPr lang="en-US" altLang="en-US" i="1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	        </a:t>
            </a:r>
            <a:r>
              <a:rPr lang="en-US" altLang="en-US" i="1"/>
              <a:t>P</a:t>
            </a:r>
            <a:r>
              <a:rPr lang="en-US" altLang="en-US" baseline="-25000"/>
              <a:t>0</a:t>
            </a:r>
            <a:r>
              <a:rPr lang="en-US" altLang="en-US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/>
              <a:t>             P</a:t>
            </a:r>
            <a:r>
              <a:rPr lang="en-US" altLang="en-US" baseline="-25000"/>
              <a:t>1</a:t>
            </a:r>
            <a:r>
              <a:rPr lang="en-US" altLang="en-US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/>
              <a:t>             P</a:t>
            </a:r>
            <a:r>
              <a:rPr lang="en-US" altLang="en-US" baseline="-25000"/>
              <a:t>2</a:t>
            </a:r>
            <a:r>
              <a:rPr lang="en-US" altLang="en-US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/>
              <a:t>             P</a:t>
            </a:r>
            <a:r>
              <a:rPr lang="en-US" altLang="en-US" baseline="-25000"/>
              <a:t>3</a:t>
            </a:r>
            <a:r>
              <a:rPr lang="en-US" altLang="en-US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	       </a:t>
            </a:r>
            <a:r>
              <a:rPr lang="en-US" altLang="en-US" i="1"/>
              <a:t>P</a:t>
            </a:r>
            <a:r>
              <a:rPr lang="en-US" altLang="en-US" baseline="-25000"/>
              <a:t>4	</a:t>
            </a:r>
            <a:r>
              <a:rPr lang="en-US" altLang="en-US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/>
              <a:t>Sequence &lt;</a:t>
            </a:r>
            <a:r>
              <a:rPr lang="en-US" altLang="en-US" b="1" i="1"/>
              <a:t>P</a:t>
            </a:r>
            <a:r>
              <a:rPr lang="en-US" altLang="en-US" b="1" i="1" baseline="-25000"/>
              <a:t>0</a:t>
            </a:r>
            <a:r>
              <a:rPr lang="en-US" altLang="en-US" b="1" i="1"/>
              <a:t>, P</a:t>
            </a:r>
            <a:r>
              <a:rPr lang="en-US" altLang="en-US" b="1" i="1" baseline="-25000"/>
              <a:t>2</a:t>
            </a:r>
            <a:r>
              <a:rPr lang="en-US" altLang="en-US" b="1" i="1"/>
              <a:t>, P</a:t>
            </a:r>
            <a:r>
              <a:rPr lang="en-US" altLang="en-US" b="1" i="1" baseline="-25000"/>
              <a:t>3</a:t>
            </a:r>
            <a:r>
              <a:rPr lang="en-US" altLang="en-US" b="1" i="1"/>
              <a:t>, P</a:t>
            </a:r>
            <a:r>
              <a:rPr lang="en-US" altLang="en-US" b="1" i="1" baseline="-25000"/>
              <a:t>1</a:t>
            </a:r>
            <a:r>
              <a:rPr lang="en-US" altLang="en-US" b="1" i="1"/>
              <a:t>, P</a:t>
            </a:r>
            <a:r>
              <a:rPr lang="en-US" altLang="en-US" b="1" i="1" baseline="-25000"/>
              <a:t>4</a:t>
            </a:r>
            <a:r>
              <a:rPr lang="en-US" altLang="en-US"/>
              <a:t>&gt; will result in </a:t>
            </a:r>
            <a:r>
              <a:rPr lang="en-US" altLang="en-US" b="1" i="1"/>
              <a:t>Finish[i] = true </a:t>
            </a:r>
            <a:r>
              <a:rPr lang="en-US" altLang="en-US"/>
              <a:t>for all </a:t>
            </a:r>
            <a:r>
              <a:rPr lang="en-US" altLang="en-US" b="1" i="1"/>
              <a:t>i</a:t>
            </a:r>
            <a:endParaRPr lang="en-US" altLang="en-US" b="1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/>
              <a:t>P</a:t>
            </a:r>
            <a:r>
              <a:rPr lang="en-US" altLang="en-US" b="1" baseline="-25000"/>
              <a:t>2</a:t>
            </a:r>
            <a:r>
              <a:rPr lang="en-US" altLang="en-US"/>
              <a:t> requests an additional instance of type</a:t>
            </a:r>
            <a:r>
              <a:rPr lang="en-US" altLang="en-US" i="1"/>
              <a:t> </a:t>
            </a:r>
            <a:r>
              <a:rPr lang="en-US" altLang="en-US" b="1" i="1"/>
              <a:t>C</a:t>
            </a:r>
            <a:endParaRPr lang="en-US" altLang="en-US" b="1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	</a:t>
            </a:r>
            <a:r>
              <a:rPr lang="en-US" altLang="en-US" i="1" u="sng"/>
              <a:t>Request</a:t>
            </a:r>
            <a:endParaRPr lang="en-US" altLang="en-US" i="1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0</a:t>
            </a:r>
            <a:r>
              <a:rPr lang="en-US" altLang="en-US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3</a:t>
            </a:r>
            <a:r>
              <a:rPr lang="en-US" altLang="en-US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baseline="-25000"/>
              <a:t>4</a:t>
            </a:r>
            <a:r>
              <a:rPr lang="en-US" altLang="en-US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/>
              <a:t>Can reclaim resources held by process </a:t>
            </a:r>
            <a:r>
              <a:rPr lang="en-US" altLang="en-US" b="1" i="1"/>
              <a:t>P</a:t>
            </a:r>
            <a:r>
              <a:rPr lang="en-US" altLang="en-US" b="1" baseline="-25000"/>
              <a:t>0</a:t>
            </a:r>
            <a:r>
              <a:rPr lang="en-US" altLang="en-US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/>
              <a:t>Deadlock exists, consisting of processes </a:t>
            </a:r>
            <a:r>
              <a:rPr lang="en-US" altLang="en-US" b="1" i="1"/>
              <a:t>P</a:t>
            </a:r>
            <a:r>
              <a:rPr lang="en-US" altLang="en-US" b="1" baseline="-25000"/>
              <a:t>1</a:t>
            </a:r>
            <a:r>
              <a:rPr lang="en-US" altLang="en-US" b="1"/>
              <a:t>, </a:t>
            </a:r>
            <a:r>
              <a:rPr lang="en-US" altLang="en-US" b="1" baseline="-25000"/>
              <a:t> </a:t>
            </a:r>
            <a:r>
              <a:rPr lang="en-US" altLang="en-US" b="1" i="1"/>
              <a:t>P</a:t>
            </a:r>
            <a:r>
              <a:rPr lang="en-US" altLang="en-US" b="1" baseline="-25000"/>
              <a:t>2</a:t>
            </a:r>
            <a:r>
              <a:rPr lang="en-US" altLang="en-US" b="1"/>
              <a:t>, </a:t>
            </a:r>
            <a:r>
              <a:rPr lang="en-US" altLang="en-US" b="1" i="1"/>
              <a:t>P</a:t>
            </a:r>
            <a:r>
              <a:rPr lang="en-US" altLang="en-US" b="1" baseline="-25000"/>
              <a:t>3</a:t>
            </a:r>
            <a:r>
              <a:rPr lang="en-US" altLang="en-US"/>
              <a:t>, and </a:t>
            </a:r>
            <a:r>
              <a:rPr lang="en-US" altLang="en-US" b="1" i="1"/>
              <a:t>P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/>
          <a:lstStyle/>
          <a:p>
            <a:r>
              <a:rPr lang="en-US" altLang="en-US"/>
              <a:t>When, and how often, to invoke depends on:</a:t>
            </a:r>
          </a:p>
          <a:p>
            <a:pPr lvl="1"/>
            <a:r>
              <a:rPr lang="en-US" altLang="en-US"/>
              <a:t>How often a deadlock is likely to occur?</a:t>
            </a:r>
          </a:p>
          <a:p>
            <a:pPr lvl="1"/>
            <a:r>
              <a:rPr lang="en-US" altLang="en-US"/>
              <a:t>How many processes will need to be rolled back?</a:t>
            </a:r>
          </a:p>
          <a:p>
            <a:pPr lvl="2"/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/>
              <a:t>Abort all deadlocked processes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Abort one process at a time until the deadlock cycle is eliminated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Is process interactive or batch?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255588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System consists of a finite set of resources to be distributed among a number of competing processes.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i="1" dirty="0"/>
              <a:t>CPU cycles, memory space, I/O devices, </a:t>
            </a:r>
            <a:r>
              <a:rPr lang="en-US" altLang="en-US" i="1" dirty="0" err="1"/>
              <a:t>mutex</a:t>
            </a:r>
            <a:r>
              <a:rPr lang="en-US" altLang="en-US" i="1" dirty="0"/>
              <a:t> locks, semaphores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resource type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process utilizes a resource as follows: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request – </a:t>
            </a:r>
            <a:r>
              <a:rPr lang="en-US" altLang="en-US" i="1" dirty="0"/>
              <a:t>and wait if the resource is not available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use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104933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Deadlock can arise if four conditions hold simultaneously.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355" y="5786651"/>
            <a:ext cx="67010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Circular wait implies Hold and Wait….. Stay tuned….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/>
              <a:t>Deadlock with Mutex Locks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41413"/>
            <a:ext cx="7742238" cy="50847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Deadlocks can occur via system calls, locking,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557338"/>
            <a:ext cx="6808788" cy="4019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V is partitioned into two 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request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800" i="1" baseline="-25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325" y="1035050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anose="020B0604020202020204" pitchFamily="34" charset="0"/>
              </a:rPr>
              <a:t>A set of vertices </a:t>
            </a:r>
            <a:r>
              <a:rPr lang="en-US" altLang="en-US" sz="2000" i="1">
                <a:latin typeface="Helvetica" panose="020B0604020202020204" pitchFamily="34" charset="0"/>
              </a:rPr>
              <a:t>V</a:t>
            </a:r>
            <a:r>
              <a:rPr lang="en-US" altLang="en-US" sz="2000">
                <a:latin typeface="Helvetica" panose="020B0604020202020204" pitchFamily="34" charset="0"/>
              </a:rPr>
              <a:t> and a set of edges </a:t>
            </a:r>
            <a:r>
              <a:rPr lang="en-US" altLang="en-US" sz="2000" i="1">
                <a:latin typeface="Helvetica" panose="020B0604020202020204" pitchFamily="34" charset="0"/>
              </a:rPr>
              <a:t>E</a:t>
            </a:r>
            <a:r>
              <a:rPr lang="en-US" altLang="en-US" sz="2000"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300" y="4954137"/>
            <a:ext cx="67010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Used to precisely describe deadlock.</a:t>
            </a:r>
          </a:p>
          <a:p>
            <a:r>
              <a:rPr lang="en-US" dirty="0">
                <a:solidFill>
                  <a:srgbClr val="FF0000"/>
                </a:solidFill>
              </a:rPr>
              <a:t>A picture is worth a thousand words…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Resource Type with 4 instances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requests instance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holding an instance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dirty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43375" y="1493838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76675" y="5316538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anose="020B0604020202020204" pitchFamily="34" charset="0"/>
              </a:rPr>
              <a:t>P</a:t>
            </a:r>
            <a:r>
              <a:rPr lang="en-US" altLang="en-US" i="1" baseline="-25000">
                <a:latin typeface="Helvetica" panose="020B0604020202020204" pitchFamily="34" charset="0"/>
              </a:rPr>
              <a:t>i</a:t>
            </a:r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60800" y="3914775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anose="020B0604020202020204" pitchFamily="34" charset="0"/>
              </a:rPr>
              <a:t>P</a:t>
            </a:r>
            <a:r>
              <a:rPr lang="en-US" altLang="en-US" i="1" baseline="-25000">
                <a:latin typeface="Helvetica" panose="020B0604020202020204" pitchFamily="34" charset="0"/>
              </a:rPr>
              <a:t>i</a:t>
            </a:r>
            <a:endParaRPr lang="en-US" altLang="en-US" i="1">
              <a:latin typeface="Helvetica" panose="020B0604020202020204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2275" y="2862263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6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7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3978275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4365625" y="418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752975" y="439578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anose="020B0604020202020204" pitchFamily="34" charset="0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</a:rPr>
              <a:t>j</a:t>
            </a:r>
            <a:endParaRPr lang="en-US" altLang="en-US" sz="1400" i="1">
              <a:latin typeface="Helvetica" panose="020B0604020202020204" pitchFamily="3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70425" y="5380038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52" name="Line 27"/>
          <p:cNvSpPr>
            <a:spLocks noChangeShapeType="1"/>
          </p:cNvSpPr>
          <p:nvPr/>
        </p:nvSpPr>
        <p:spPr bwMode="auto">
          <a:xfrm flipH="1">
            <a:off x="4343400" y="552608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721225" y="57689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anose="020B0604020202020204" pitchFamily="34" charset="0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</a:rPr>
              <a:t>j</a:t>
            </a:r>
            <a:endParaRPr lang="en-US" altLang="en-US" sz="1400" i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10493</TotalTime>
  <Words>1795</Words>
  <Application>Microsoft Office PowerPoint</Application>
  <PresentationFormat>On-screen Show (4:3)</PresentationFormat>
  <Paragraphs>360</Paragraphs>
  <Slides>46</Slides>
  <Notes>45</Notes>
  <HiddenSlides>31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os-8</vt:lpstr>
      <vt:lpstr>Chapter 7:  Deadlocks</vt:lpstr>
      <vt:lpstr>Chapter 7:  Deadlocks</vt:lpstr>
      <vt:lpstr>Chapter Objectives</vt:lpstr>
      <vt:lpstr>Deadlock Has Existed for Years</vt:lpstr>
      <vt:lpstr>System Model</vt:lpstr>
      <vt:lpstr>Deadlock Characterization</vt:lpstr>
      <vt:lpstr>Deadlock with Mutex Locks</vt:lpstr>
      <vt:lpstr>System 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Example</vt:lpstr>
      <vt:lpstr>Deadlock Example with Lock Ordering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Harry Goldberg</cp:lastModifiedBy>
  <cp:revision>212</cp:revision>
  <cp:lastPrinted>2013-09-10T17:57:57Z</cp:lastPrinted>
  <dcterms:created xsi:type="dcterms:W3CDTF">2011-01-13T23:43:38Z</dcterms:created>
  <dcterms:modified xsi:type="dcterms:W3CDTF">2018-03-19T16:36:27Z</dcterms:modified>
</cp:coreProperties>
</file>