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2"/>
  </p:notesMasterIdLst>
  <p:handoutMasterIdLst>
    <p:handoutMasterId r:id="rId93"/>
  </p:handoutMasterIdLst>
  <p:sldIdLst>
    <p:sldId id="331" r:id="rId2"/>
    <p:sldId id="332" r:id="rId3"/>
    <p:sldId id="333" r:id="rId4"/>
    <p:sldId id="334" r:id="rId5"/>
    <p:sldId id="335" r:id="rId6"/>
    <p:sldId id="407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415" r:id="rId26"/>
    <p:sldId id="354" r:id="rId27"/>
    <p:sldId id="355" r:id="rId28"/>
    <p:sldId id="356" r:id="rId29"/>
    <p:sldId id="357" r:id="rId30"/>
    <p:sldId id="358" r:id="rId31"/>
    <p:sldId id="416" r:id="rId32"/>
    <p:sldId id="359" r:id="rId33"/>
    <p:sldId id="360" r:id="rId34"/>
    <p:sldId id="361" r:id="rId35"/>
    <p:sldId id="420" r:id="rId36"/>
    <p:sldId id="362" r:id="rId37"/>
    <p:sldId id="363" r:id="rId38"/>
    <p:sldId id="364" r:id="rId39"/>
    <p:sldId id="365" r:id="rId40"/>
    <p:sldId id="409" r:id="rId41"/>
    <p:sldId id="366" r:id="rId42"/>
    <p:sldId id="367" r:id="rId43"/>
    <p:sldId id="411" r:id="rId44"/>
    <p:sldId id="410" r:id="rId45"/>
    <p:sldId id="368" r:id="rId46"/>
    <p:sldId id="369" r:id="rId47"/>
    <p:sldId id="370" r:id="rId48"/>
    <p:sldId id="371" r:id="rId49"/>
    <p:sldId id="372" r:id="rId50"/>
    <p:sldId id="373" r:id="rId51"/>
    <p:sldId id="418" r:id="rId52"/>
    <p:sldId id="417" r:id="rId53"/>
    <p:sldId id="419" r:id="rId54"/>
    <p:sldId id="374" r:id="rId55"/>
    <p:sldId id="375" r:id="rId56"/>
    <p:sldId id="376" r:id="rId57"/>
    <p:sldId id="377" r:id="rId58"/>
    <p:sldId id="412" r:id="rId59"/>
    <p:sldId id="378" r:id="rId60"/>
    <p:sldId id="413" r:id="rId61"/>
    <p:sldId id="379" r:id="rId62"/>
    <p:sldId id="380" r:id="rId63"/>
    <p:sldId id="381" r:id="rId64"/>
    <p:sldId id="382" r:id="rId65"/>
    <p:sldId id="414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95" r:id="rId79"/>
    <p:sldId id="396" r:id="rId80"/>
    <p:sldId id="408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04" r:id="rId89"/>
    <p:sldId id="405" r:id="rId90"/>
    <p:sldId id="406" r:id="rId9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06D118-EDC6-4D20-A102-A411346025C0}">
          <p14:sldIdLst>
            <p14:sldId id="331"/>
            <p14:sldId id="332"/>
            <p14:sldId id="333"/>
            <p14:sldId id="334"/>
            <p14:sldId id="335"/>
            <p14:sldId id="40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415"/>
            <p14:sldId id="354"/>
            <p14:sldId id="355"/>
            <p14:sldId id="356"/>
            <p14:sldId id="357"/>
            <p14:sldId id="358"/>
            <p14:sldId id="416"/>
            <p14:sldId id="359"/>
            <p14:sldId id="360"/>
            <p14:sldId id="361"/>
            <p14:sldId id="420"/>
            <p14:sldId id="362"/>
            <p14:sldId id="363"/>
            <p14:sldId id="364"/>
            <p14:sldId id="365"/>
            <p14:sldId id="409"/>
            <p14:sldId id="366"/>
            <p14:sldId id="367"/>
            <p14:sldId id="411"/>
            <p14:sldId id="410"/>
            <p14:sldId id="368"/>
            <p14:sldId id="369"/>
            <p14:sldId id="370"/>
            <p14:sldId id="371"/>
            <p14:sldId id="372"/>
          </p14:sldIdLst>
        </p14:section>
        <p14:section name="ALLOCATION OF FRAMES" id="{554AA2F4-F021-4181-94A8-B444ED70E086}">
          <p14:sldIdLst>
            <p14:sldId id="373"/>
            <p14:sldId id="418"/>
            <p14:sldId id="417"/>
            <p14:sldId id="419"/>
            <p14:sldId id="374"/>
            <p14:sldId id="375"/>
            <p14:sldId id="376"/>
            <p14:sldId id="377"/>
            <p14:sldId id="412"/>
          </p14:sldIdLst>
        </p14:section>
        <p14:section name="THRASHING" id="{81CA2774-7670-4BFE-9249-960A85CD6AF9}">
          <p14:sldIdLst>
            <p14:sldId id="378"/>
            <p14:sldId id="413"/>
            <p14:sldId id="379"/>
            <p14:sldId id="380"/>
            <p14:sldId id="381"/>
            <p14:sldId id="382"/>
            <p14:sldId id="414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08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0" autoAdjust="0"/>
  </p:normalViewPr>
  <p:slideViewPr>
    <p:cSldViewPr snapToGrid="0">
      <p:cViewPr varScale="1">
        <p:scale>
          <a:sx n="104" d="100"/>
          <a:sy n="104" d="100"/>
        </p:scale>
        <p:origin x="-90" y="-18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156A2FF3-1021-4531-BC79-13F7B96A0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83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29ED7D46-059C-4507-BDA4-E2AB531AD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24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0DA403B-4F07-4ED9-BDD1-6A0E238979CB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3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8464126-DC90-4BD3-9D08-B6F7DC139BA2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2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5BC21CF-05E0-4F5C-826D-44CB0E99CD36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5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457D817-7321-4726-8F7D-65DE11220A01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5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97A1932-A7D0-4944-A8E5-2CA389DBD55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62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B5403B4-42BF-4F38-8CAE-24A55C1897B1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3D87124-9779-421B-A1C1-736456B3721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2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9B51F1C-797A-4C83-B85D-48659CC81E7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67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82AE8A9-971B-4EE9-931C-920D76774F1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6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72BD9EB-ADFD-462F-BE10-258634765E6C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5214909-7FAA-40D7-AD82-48EC1A74E8FE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24EC459-9B2A-454B-A22E-B595EDB6EACF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86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B90C6B6-6AE6-4E8C-93D5-EDC162F9ADF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93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D4F99F0-218E-4C98-91A1-E9C93209AD0F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30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5214909-7FAA-40D7-AD82-48EC1A74E8FE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5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711F3A1-97A8-4D3A-B99C-D97AF9735A0F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40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8C9E20B-D68C-4AF3-8C4F-5F8953D63C08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30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5649A30-7D94-4D0D-B17C-61E67332E602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6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6F92534-797B-4E57-9B7D-457B919CCA20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88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6C8202E-DC75-4219-9C36-217E76E3C4E0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77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633E5C1-6252-4921-8C71-F7DE70B04680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82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E1C57AE-188D-49EC-85AD-E6B9FA90807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3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876C7F3-BB87-4525-9D2B-B467FFEBAC5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61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73EA76A-906B-4483-890A-ECE30387E6C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42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67A2415-B1D4-495E-90CC-EC6D24358124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04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1ACFB7E-52B8-47E1-B20B-5269C7AEFEBA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94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EE07F43-E074-40DA-9AAE-D94191BD6284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51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533B3E1-1FAB-416F-930E-F29BD7614A6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27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533B3E1-1FAB-416F-930E-F29BD7614A62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27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8B91313-BBE0-4A04-8500-EA1FB3FCDCB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7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EB39425-584D-4D93-B5C4-0A0A5A3B1201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5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EB39425-584D-4D93-B5C4-0A0A5A3B1201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5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E7B4E41-956C-48E1-AF3B-5592E9A949F6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EC671E6-816C-4D72-B3BD-A9DFC37495F6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4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3748CDC-5C81-43ED-B869-1C84C23098F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2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AAFD940-7598-4EC0-8013-1268B7E8B254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628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AF522AB-B6D6-4984-8935-E7352413BBCC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428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AF522AB-B6D6-4984-8935-E7352413BBCC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217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AF522AB-B6D6-4984-8935-E7352413BBCC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21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E47CD7D-F466-4C8E-969C-20A940FB6F62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105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F9BE2E5-6287-438E-9AE9-CA855B0D98F5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16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0C53396-63FF-43BA-8E8F-90CAB120E02B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85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3F74AE3-3225-48BA-81DD-63783394E0DC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17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3F74AE3-3225-48BA-81DD-63783394E0DC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1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44944AB-9F5C-4A70-9E23-FAC9FF36B357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00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FC99220-67A2-40AD-823A-C07CB2F6CD60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39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4BA3C09-625B-42DB-9BE8-2918F009E6D2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1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962CB90-1248-44C6-8CDF-7E1E823E6B01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92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D96E311-9C59-4D85-A9BD-7B52C7841AE0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123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D96E311-9C59-4D85-A9BD-7B52C7841AE0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123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ADE2FED-5E24-4D7C-B88E-923A949F21F2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902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3233E96-2CD3-4B32-A953-CAA41BD68152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256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17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4413636-4B77-4F19-9375-521CF2F75ECC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945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4B011EB-D125-409E-A57F-955E03B221BD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3DF5F1D-BFE2-47D9-A28F-8DCD8F5529E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66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3EB1CBB-521A-4E63-B1C9-B903EA880DA4}" type="slidenum">
              <a:rPr lang="en-US" altLang="en-US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27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5285F3D-2839-4873-B1B8-BF47B5BF025E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13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8FFF32B-E914-4494-812B-9E0CA86357EC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2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B4F967E-FF1F-4E8D-A3B4-84511750584F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070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3FB5544-5953-422E-ABEA-24B7C71E2231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183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BFFA7A4-B14B-4410-96FB-B19BE32EEE14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311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796372E-CFD8-45A1-99E4-A2A0202CDADD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619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4C6DC86-E72D-4DCE-BA50-81C062A2F5BD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548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1752F47-CEB7-447E-BE53-9B527191ED2F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368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14D1FB5-DA53-43AF-917D-8A4F122CC079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3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2ED4AD4-7DC0-4143-BE2D-F69091512B5F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921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769B08C-0D18-44AA-A0F4-9E62FB9996DD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409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EB7EF8E-5C38-42B1-B84C-C0D899299A2A}" type="slidenum">
              <a:rPr lang="en-US" altLang="en-US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038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9759E97-559D-4B1F-94A7-2C98AAC7BD94}" type="slidenum">
              <a:rPr lang="en-US" altLang="en-US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689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146E63A-F8AA-42F8-AA74-3B0687FB448F}" type="slidenum">
              <a:rPr lang="en-US" altLang="en-US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204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4FDD44C-4029-4D22-B6D6-B0994B5DA289}" type="slidenum">
              <a:rPr lang="en-US" altLang="en-US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558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035BF3B-2147-4823-BE80-CC9A2D14AB8A}" type="slidenum">
              <a:rPr lang="en-US" altLang="en-US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217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BCDB93F-6CF9-4F7A-802F-31B11D0D0EB5}" type="slidenum">
              <a:rPr lang="en-US" altLang="en-US"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373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19430D6-67FE-44B9-A32C-23665916EAC9}" type="slidenum">
              <a:rPr lang="en-US" altLang="en-US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749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37F6AAC-8BF2-4780-BAA1-05A6B46A13BB}" type="slidenum">
              <a:rPr lang="en-US" altLang="en-US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5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4B9786E-B9E5-48EC-B4A8-53147D70689C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9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C00507C-59FE-40ED-9B46-FF573E6C562F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5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8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2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8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99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33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60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11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22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0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FDF35926-0566-41CA-991E-4C7F5E1A9EF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9: 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via 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60438"/>
            <a:ext cx="4184650" cy="53514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Rather than bring entire process into memory at load time bring a page into memory only when it is needed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Less I/O needed, no unnecessary I/O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Less memory needed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Faster response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More users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Similar to </a:t>
            </a:r>
            <a:r>
              <a:rPr lang="en-US" altLang="en-US" sz="1600" u="sng" dirty="0"/>
              <a:t>process</a:t>
            </a:r>
            <a:r>
              <a:rPr lang="en-US" altLang="en-US" sz="1600" dirty="0"/>
              <a:t> paging system with swapping (diagram on right)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Page is needed </a:t>
            </a:r>
            <a:r>
              <a:rPr lang="en-US" altLang="en-US" sz="1600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/>
              <a:t>invalid reference </a:t>
            </a:r>
            <a:r>
              <a:rPr lang="en-US" altLang="en-US" sz="1600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Lazy swapper</a:t>
            </a:r>
            <a:r>
              <a:rPr lang="en-US" altLang="en-US" sz="160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>
                <a:sym typeface="Symbol" panose="05050102010706020507" pitchFamily="18" charset="2"/>
              </a:rPr>
              <a:t>Swapper that deals with </a:t>
            </a:r>
            <a:r>
              <a:rPr lang="en-US" altLang="en-US" sz="1600" u="sng">
                <a:sym typeface="Symbol" panose="05050102010706020507" pitchFamily="18" charset="2"/>
              </a:rPr>
              <a:t>pages</a:t>
            </a:r>
            <a:r>
              <a:rPr lang="en-US" altLang="en-US" sz="1600">
                <a:sym typeface="Symbol" panose="05050102010706020507" pitchFamily="18" charset="2"/>
              </a:rPr>
              <a:t> and not </a:t>
            </a:r>
            <a:r>
              <a:rPr lang="en-US" altLang="en-US" sz="1600" u="sng">
                <a:sym typeface="Symbol" panose="05050102010706020507" pitchFamily="18" charset="2"/>
              </a:rPr>
              <a:t>processes</a:t>
            </a:r>
            <a:r>
              <a:rPr lang="en-US" altLang="en-US" sz="1600">
                <a:sym typeface="Symbol" panose="05050102010706020507" pitchFamily="18" charset="2"/>
              </a:rPr>
              <a:t> is a </a:t>
            </a: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Basic Concepts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06450" y="1144588"/>
            <a:ext cx="75120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With swapping, pager guesses which pages will be used before swapping out again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P</a:t>
            </a:r>
            <a:r>
              <a:rPr lang="en-US" altLang="en-US" dirty="0" smtClean="0"/>
              <a:t>ager </a:t>
            </a:r>
            <a:r>
              <a:rPr lang="en-US" altLang="en-US" dirty="0"/>
              <a:t>brings in only those pages into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How to determine that set of pages?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Need new MMU (read: hardware) functionality to implement demand paging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3366FF"/>
                </a:solidFill>
              </a:rPr>
              <a:t>memory resident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No difference from </a:t>
            </a:r>
            <a:r>
              <a:rPr lang="en-US" altLang="en-US" dirty="0" smtClean="0"/>
              <a:t>non-demand paging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If page needed and not memory resident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Need to detect and load the page into memory from storage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Without changing program behavior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Without programmer needing to change code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46163"/>
            <a:ext cx="741045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memory 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238375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39700"/>
            <a:ext cx="8296275" cy="501650"/>
          </a:xfrm>
        </p:spPr>
        <p:txBody>
          <a:bodyPr/>
          <a:lstStyle/>
          <a:p>
            <a:pPr eaLnBrk="1" hangingPunct="1"/>
            <a:r>
              <a:rPr lang="en-US" altLang="en-US" sz="2000"/>
              <a:t>Page Table When Some Pages 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or: Elbow 15"/>
          <p:cNvCxnSpPr/>
          <p:nvPr/>
        </p:nvCxnSpPr>
        <p:spPr bwMode="auto">
          <a:xfrm rot="16200000" flipH="1">
            <a:off x="2614052" y="1924734"/>
            <a:ext cx="633045" cy="525584"/>
          </a:xfrm>
          <a:prstGeom prst="bentConnector3">
            <a:avLst>
              <a:gd name="adj1" fmla="val 98889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868615" y="2489980"/>
            <a:ext cx="504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ctor: Elbow 22"/>
          <p:cNvCxnSpPr/>
          <p:nvPr/>
        </p:nvCxnSpPr>
        <p:spPr bwMode="auto">
          <a:xfrm>
            <a:off x="2667782" y="3319975"/>
            <a:ext cx="525585" cy="15474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Connector: Elbow 24"/>
          <p:cNvCxnSpPr/>
          <p:nvPr/>
        </p:nvCxnSpPr>
        <p:spPr bwMode="auto">
          <a:xfrm>
            <a:off x="3868615" y="3583781"/>
            <a:ext cx="504593" cy="34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799214" y="2889268"/>
            <a:ext cx="602130" cy="14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904875"/>
            <a:ext cx="7138987" cy="42100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Operating system looks at another table  (usually in the PCB)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Reset tables to indicate page now in memory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Restart the instruction that caused the page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/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Aspects of Demand Paging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57250" y="1081088"/>
            <a:ext cx="7740650" cy="4887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Pure demand paging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Extreme case – start process with </a:t>
            </a:r>
            <a:r>
              <a:rPr lang="en-US" altLang="en-US" i="1" dirty="0"/>
              <a:t>no</a:t>
            </a:r>
            <a:r>
              <a:rPr lang="en-US" altLang="en-US" dirty="0"/>
              <a:t> pages 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OS sets instruction pointer to first instruction of process, non-memory-resident -&gt; page fault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And for every other process pages on first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Actually, a given instruction could access multiple pages -&gt; multiple page faults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Consider fetch and decode of instruction which adds 2 numbers from memory and stores result back to memory and they are all on different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Pain </a:t>
            </a:r>
            <a:r>
              <a:rPr lang="en-US" altLang="en-US" u="sng" dirty="0"/>
              <a:t>decreased</a:t>
            </a:r>
            <a:r>
              <a:rPr lang="en-US" altLang="en-US" dirty="0"/>
              <a:t> because of </a:t>
            </a:r>
            <a:r>
              <a:rPr lang="en-US" altLang="en-US" b="1" dirty="0">
                <a:solidFill>
                  <a:srgbClr val="3366FF"/>
                </a:solidFill>
              </a:rPr>
              <a:t>locality of reference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Hardware support needed for demand paging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Page table with valid / invalid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Secondary high speed memory (swap device with </a:t>
            </a:r>
            <a:r>
              <a:rPr lang="en-US" altLang="en-US" b="1" dirty="0">
                <a:solidFill>
                  <a:srgbClr val="3366FF"/>
                </a:solidFill>
              </a:rPr>
              <a:t>swap space</a:t>
            </a:r>
            <a:r>
              <a:rPr lang="en-US" alt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Instruction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Instruction Restart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1157288"/>
            <a:ext cx="7702550" cy="4114800"/>
          </a:xfrm>
        </p:spPr>
        <p:txBody>
          <a:bodyPr/>
          <a:lstStyle/>
          <a:p>
            <a:r>
              <a:rPr lang="en-US" altLang="en-US" dirty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block move (IBM MVC instruction)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What if source and destination overlap?</a:t>
            </a: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911350"/>
            <a:ext cx="15636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Stages in Demand Paging (worst case)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081088"/>
            <a:ext cx="7791450" cy="5142430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Issue a read from the disk to a free frame: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Begin the transfer of the page to a free frame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While waiting, allocate the CPU to some other user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Receive an interrupt from the disk I/O subsystem (I/O completed)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Save the registers and process state for the other user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Determine that the interrupt was from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Correct the page table and other tables to show page is now in memory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>
                <a:solidFill>
                  <a:srgbClr val="FF0000"/>
                </a:solidFill>
              </a:rPr>
              <a:t>Wait for the CPU to be allocated to this process again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/>
              <a:t>Restore the user registers, process state, and new page table, and then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7225048" y="4040155"/>
            <a:ext cx="257577" cy="178531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8379" y="4260569"/>
            <a:ext cx="24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Assumes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multiprogramming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188913"/>
            <a:ext cx="7942263" cy="576262"/>
          </a:xfrm>
        </p:spPr>
        <p:txBody>
          <a:bodyPr/>
          <a:lstStyle/>
          <a:p>
            <a:pPr eaLnBrk="1" hangingPunct="1"/>
            <a:r>
              <a:rPr lang="en-US" altLang="en-US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19188"/>
            <a:ext cx="8299450" cy="46466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Service the interrupt – careful coding means just several hundred instructions needed (1-100 microseconds)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Read the page – lots of time  - 8 milliseconds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Probability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sz="2800" baseline="2000" dirty="0"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ma (memory access 10-200 nanoseconds)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526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8229600" cy="4530725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Demand Paging</a:t>
            </a:r>
          </a:p>
          <a:p>
            <a:r>
              <a:rPr lang="en-US" altLang="en-US" dirty="0"/>
              <a:t>Copy-on-Write</a:t>
            </a:r>
          </a:p>
          <a:p>
            <a:r>
              <a:rPr lang="en-US" altLang="en-US" dirty="0"/>
              <a:t>Page Replacement</a:t>
            </a:r>
          </a:p>
          <a:p>
            <a:r>
              <a:rPr lang="en-US" altLang="en-US" dirty="0"/>
              <a:t>Allocation of Frames </a:t>
            </a:r>
          </a:p>
          <a:p>
            <a:r>
              <a:rPr lang="en-US" altLang="en-US" dirty="0"/>
              <a:t>Thrashing</a:t>
            </a:r>
          </a:p>
          <a:p>
            <a:r>
              <a:rPr lang="en-US" altLang="en-US" strike="sngStrike" dirty="0">
                <a:solidFill>
                  <a:srgbClr val="FF0000"/>
                </a:solidFill>
              </a:rPr>
              <a:t>Memory-Mapped Files</a:t>
            </a:r>
          </a:p>
          <a:p>
            <a:r>
              <a:rPr lang="en-US" altLang="en-US" strike="sngStrike" dirty="0">
                <a:solidFill>
                  <a:srgbClr val="FF0000"/>
                </a:solidFill>
              </a:rPr>
              <a:t>Allocating Kernel Memory</a:t>
            </a:r>
          </a:p>
          <a:p>
            <a:r>
              <a:rPr lang="en-US" altLang="en-US" strike="sngStrike" dirty="0">
                <a:solidFill>
                  <a:srgbClr val="FF0000"/>
                </a:solidFill>
              </a:rPr>
              <a:t>Other Considerations</a:t>
            </a:r>
          </a:p>
          <a:p>
            <a:r>
              <a:rPr lang="en-US" altLang="en-US" dirty="0"/>
              <a:t>Operating-System Examples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214313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68388"/>
            <a:ext cx="7715250" cy="48498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        = (1 – p)  * 200 + p *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     = 200 + p *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want performance degradation &lt; 10 percent</a:t>
            </a:r>
          </a:p>
          <a:p>
            <a:pPr marL="457200" lvl="1" indent="0"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220 &gt; 200 + 7,999,800 x p</a:t>
            </a:r>
            <a:br>
              <a:rPr lang="en-US" altLang="en-US" dirty="0"/>
            </a:br>
            <a:r>
              <a:rPr lang="en-US" altLang="en-US" dirty="0"/>
              <a:t>20 &gt; 7,999,800 x p</a:t>
            </a:r>
          </a:p>
          <a:p>
            <a:pPr marL="457200" lvl="1" indent="0"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p &lt; .0000025</a:t>
            </a:r>
          </a:p>
          <a:p>
            <a:pPr marL="457200" lvl="1" indent="0"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/>
          <a:lstStyle/>
          <a:p>
            <a:r>
              <a:rPr lang="en-US" altLang="en-US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1028700"/>
            <a:ext cx="7575550" cy="523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/>
              <a:t>Swap space I/O faster than file system I/O even if on the same device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Swap allocated in larger chunks, less management needed than file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/>
              <a:t>Copy entire process image to swap space at process load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Then page in and out of swap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Used in older BSD Unix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/>
              <a:t>Demand page in from program binary on disk, but discard (overwrite) rather than paging out when freeing frame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Used in Solaris and current BSD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Still need to write to swap space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Pages modified in memory but not yet written back to the file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/>
              <a:t>Mobile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Typically don’t support swapping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Instead, demand page from file system and reclaim read-only pages (such as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3342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3366FF"/>
                </a:solidFill>
              </a:rPr>
              <a:t>Copy-on-Write </a:t>
            </a:r>
            <a:r>
              <a:rPr lang="en-US" altLang="en-US" sz="1600" dirty="0"/>
              <a:t>(COW) allows both parent and child processes to initially </a:t>
            </a:r>
            <a:r>
              <a:rPr lang="en-US" altLang="en-US" sz="1600" b="1" i="1" dirty="0"/>
              <a:t>share</a:t>
            </a:r>
            <a:r>
              <a:rPr lang="en-US" altLang="en-US" sz="1600" dirty="0"/>
              <a:t> the same pages 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If either process modifies a shared page, only then is the page copied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/>
              <a:t>COW allows more efficient process creation as only modified pages are copied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9F893D-4C90-4EE8-A10C-6D7B5DCE55E1}"/>
              </a:ext>
            </a:extLst>
          </p:cNvPr>
          <p:cNvSpPr txBox="1"/>
          <p:nvPr/>
        </p:nvSpPr>
        <p:spPr>
          <a:xfrm>
            <a:off x="2110154" y="3742006"/>
            <a:ext cx="52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look at an example….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2701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54138"/>
            <a:ext cx="73390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381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19213"/>
            <a:ext cx="64039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334250" cy="4530725"/>
          </a:xfrm>
        </p:spPr>
        <p:txBody>
          <a:bodyPr/>
          <a:lstStyle/>
          <a:p>
            <a:r>
              <a:rPr lang="en-US" altLang="en-US" sz="1600" dirty="0"/>
              <a:t>In general, free pages are allocated from a </a:t>
            </a:r>
            <a:r>
              <a:rPr lang="en-US" altLang="en-US" sz="1600" b="1" dirty="0">
                <a:solidFill>
                  <a:srgbClr val="3366FF"/>
                </a:solidFill>
              </a:rPr>
              <a:t>pool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of </a:t>
            </a:r>
            <a:r>
              <a:rPr lang="en-US" altLang="en-US" sz="1600" b="1" dirty="0">
                <a:solidFill>
                  <a:srgbClr val="3366FF"/>
                </a:solidFill>
              </a:rPr>
              <a:t>zero-fill-on-demand </a:t>
            </a:r>
            <a:r>
              <a:rPr lang="en-US" altLang="en-US" sz="1600" dirty="0"/>
              <a:t>pages</a:t>
            </a:r>
          </a:p>
          <a:p>
            <a:pPr lvl="1"/>
            <a:r>
              <a:rPr lang="en-US" altLang="en-US" sz="1600" dirty="0"/>
              <a:t>Pool should always have free frames for fast demand page execution</a:t>
            </a:r>
          </a:p>
          <a:p>
            <a:pPr lvl="2"/>
            <a:r>
              <a:rPr lang="en-US" altLang="en-US" sz="1600" dirty="0"/>
              <a:t>Don’t want to have to free a frame as well as other processing on page fault</a:t>
            </a:r>
          </a:p>
          <a:p>
            <a:pPr lvl="1"/>
            <a:r>
              <a:rPr lang="en-US" altLang="en-US" sz="1600" dirty="0"/>
              <a:t>Why zero-out a page before allocating it?</a:t>
            </a:r>
          </a:p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vfork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/>
              <a:t> variation on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sz="1600" dirty="0"/>
              <a:t>system call has parent suspend and child using address space of parent</a:t>
            </a:r>
          </a:p>
          <a:p>
            <a:pPr lvl="1"/>
            <a:r>
              <a:rPr lang="en-US" altLang="en-US" sz="1600" dirty="0"/>
              <a:t>Designed to have child call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sz="1600" dirty="0">
                <a:cs typeface="ＭＳ Ｐゴシック" charset="-128"/>
              </a:rPr>
              <a:t>otherwise changes made by child process will be visible to parent</a:t>
            </a:r>
          </a:p>
          <a:p>
            <a:pPr lvl="1"/>
            <a:r>
              <a:rPr lang="en-US" altLang="en-US" sz="1600" dirty="0"/>
              <a:t>Very efficient</a:t>
            </a:r>
          </a:p>
        </p:txBody>
      </p:sp>
    </p:spTree>
    <p:extLst>
      <p:ext uri="{BB962C8B-B14F-4D97-AF65-F5344CB8AC3E}">
        <p14:creationId xmlns:p14="http://schemas.microsoft.com/office/powerpoint/2010/main" val="164715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444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33475"/>
            <a:ext cx="7300912" cy="4511675"/>
          </a:xfrm>
        </p:spPr>
        <p:txBody>
          <a:bodyPr/>
          <a:lstStyle/>
          <a:p>
            <a:r>
              <a:rPr lang="en-US" altLang="en-US"/>
              <a:t>Used up by process pages</a:t>
            </a:r>
          </a:p>
          <a:p>
            <a:r>
              <a:rPr lang="en-US" altLang="en-US"/>
              <a:t>Also in demand from the kernel, I/O buffers, etc</a:t>
            </a:r>
          </a:p>
          <a:p>
            <a:r>
              <a:rPr lang="en-US" altLang="en-US"/>
              <a:t>How much to allocate to each?</a:t>
            </a:r>
          </a:p>
          <a:p>
            <a:r>
              <a:rPr lang="en-US" altLang="en-US"/>
              <a:t>Page replacement – find some page in memory, but not really in use, page it out</a:t>
            </a:r>
          </a:p>
          <a:p>
            <a:pPr lvl="1"/>
            <a:r>
              <a:rPr lang="en-US" altLang="en-US"/>
              <a:t>Algorithm – terminate? swap out? replace the page?</a:t>
            </a:r>
          </a:p>
          <a:p>
            <a:pPr lvl="1"/>
            <a:r>
              <a:rPr lang="en-US" altLang="en-US"/>
              <a:t>Performance – want an algorithm which will result in minimum number of page faults</a:t>
            </a:r>
          </a:p>
          <a:p>
            <a:r>
              <a:rPr lang="en-US" altLang="en-US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188913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379" y="1091821"/>
            <a:ext cx="7372886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3366FF"/>
                </a:solidFill>
              </a:rPr>
              <a:t>over-allocation</a:t>
            </a:r>
            <a:r>
              <a:rPr lang="en-US" altLang="en-US" dirty="0"/>
              <a:t> of memory by modifying page-fault service routine to include </a:t>
            </a:r>
            <a:r>
              <a:rPr lang="en-US" altLang="en-US" b="1" dirty="0">
                <a:solidFill>
                  <a:srgbClr val="3366FF"/>
                </a:solidFill>
              </a:rPr>
              <a:t>page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over-allocation </a:t>
            </a:r>
            <a:r>
              <a:rPr lang="en-US" altLang="en-US" dirty="0">
                <a:cs typeface="ＭＳ Ｐゴシック" charset="-128"/>
              </a:rPr>
              <a:t>occurs when a page fault occurs and there are no free frames in which to swap the required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3366FF"/>
                </a:solidFill>
              </a:rPr>
              <a:t>modify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bit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modify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bit </a:t>
            </a:r>
            <a:r>
              <a:rPr lang="en-US" altLang="en-US" dirty="0">
                <a:cs typeface="ＭＳ Ｐゴシック" charset="-128"/>
              </a:rPr>
              <a:t>is set by the 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hardware</a:t>
            </a:r>
            <a:r>
              <a:rPr lang="en-US" altLang="en-US" dirty="0">
                <a:cs typeface="ＭＳ Ｐゴシック" charset="-128"/>
              </a:rPr>
              <a:t> whenever any byte on the page is written into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Page replacement completes separation between logical memory and physical memory – large virtual memory can be provided on a smaller physical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6588" y="5346441"/>
            <a:ext cx="545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see how it works..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88913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92213"/>
            <a:ext cx="619283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163513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22363"/>
            <a:ext cx="7653338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the location of the desired page on disk</a:t>
            </a:r>
            <a:br>
              <a:rPr lang="en-US" altLang="en-US" dirty="0"/>
            </a:br>
            <a:endParaRPr lang="en-US" altLang="en-US" dirty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a free frame:</a:t>
            </a:r>
            <a:br>
              <a:rPr lang="en-US" altLang="en-US" dirty="0"/>
            </a:br>
            <a:r>
              <a:rPr lang="en-US" altLang="en-US" dirty="0"/>
              <a:t>   -  If there is a free frame, use it</a:t>
            </a:r>
            <a:br>
              <a:rPr lang="en-US" altLang="en-US" dirty="0"/>
            </a:br>
            <a:r>
              <a:rPr lang="en-US" altLang="en-US" dirty="0"/>
              <a:t>   -  If there is no free frame, use a page replacement algorithm to select a </a:t>
            </a:r>
            <a:r>
              <a:rPr lang="en-US" altLang="en-US" b="1" dirty="0">
                <a:solidFill>
                  <a:srgbClr val="3366FF"/>
                </a:solidFill>
              </a:rPr>
              <a:t>victim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frame</a:t>
            </a:r>
            <a:br>
              <a:rPr lang="en-US" altLang="en-US" b="1" dirty="0">
                <a:solidFill>
                  <a:srgbClr val="3366FF"/>
                </a:solidFill>
              </a:rPr>
            </a:br>
            <a:r>
              <a:rPr lang="en-US" altLang="en-US" b="1" dirty="0">
                <a:solidFill>
                  <a:srgbClr val="3366FF"/>
                </a:solidFill>
              </a:rPr>
              <a:t>	- </a:t>
            </a:r>
            <a:r>
              <a:rPr lang="en-US" altLang="en-US" dirty="0"/>
              <a:t>Write victim frame to disk IFF </a:t>
            </a:r>
            <a:r>
              <a:rPr lang="en-US" altLang="en-US" b="1" dirty="0">
                <a:solidFill>
                  <a:srgbClr val="3366FF"/>
                </a:solidFill>
              </a:rPr>
              <a:t>dirty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Bring  the desired page into the (newly) free frame; update the page and frame tables</a:t>
            </a:r>
            <a:br>
              <a:rPr lang="en-US" altLang="en-US" dirty="0"/>
            </a:br>
            <a:endParaRPr lang="en-US" altLang="en-US" dirty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AutoNum type="arabicPeriod"/>
            </a:pPr>
            <a:endParaRPr lang="en-US" altLang="en-US" dirty="0"/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Note now potentially 2 page transfers for page fault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33488"/>
            <a:ext cx="68770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To describe the benefits of a virtual memory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To explain the concepts of demand paging, page-replacement algorithms, and allocation of page frames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To discuss the principle of the working-set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To examine the relationship between shared memory and memory-mapped files</a:t>
            </a:r>
          </a:p>
          <a:p>
            <a:r>
              <a:rPr lang="en-US" altLang="en-US" strike="sngStrike" dirty="0">
                <a:solidFill>
                  <a:srgbClr val="FF0000"/>
                </a:solidFill>
              </a:rPr>
              <a:t>To explore how kernel memory is managed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762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674" y="5378116"/>
            <a:ext cx="346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Dirty bits are not shown</a:t>
            </a:r>
          </a:p>
          <a:p>
            <a:r>
              <a:rPr lang="en-US" dirty="0">
                <a:solidFill>
                  <a:srgbClr val="FF0000"/>
                </a:solidFill>
              </a:rPr>
              <a:t>In this diagram…..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3378" y="1091821"/>
            <a:ext cx="8328025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kern="0" dirty="0"/>
              <a:t>With No Demand Paging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/>
              <a:t>User addresses are mapped into physical addresses, and the two sets of addresses can be different.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/>
              <a:t>All the pages of the process must be in physical memory.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kern="0" dirty="0"/>
              <a:t>With Demand Paging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/>
              <a:t>The size of the logical address space is no longer constrained by physical memory.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/>
              <a:t>If we have a user process of twenty pages, we can execute it in ten frames simply by using demand paging and a page replacement algorithm to find a free frame whenever necessary.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kern="0" dirty="0"/>
              <a:t>To implement Demand Paging we must solve two major 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/>
              <a:t>Develop a frame-allocation algorithm (how many frames to a process)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/>
              <a:t>Develop a page replacement algorithm (which frame to replace)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652" y="5895474"/>
            <a:ext cx="70505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disk I/O is expensive … we have to get this right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74904" y="6345936"/>
            <a:ext cx="384048" cy="2468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38" y="163513"/>
            <a:ext cx="767556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33475"/>
            <a:ext cx="7486650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</a:t>
            </a:r>
            <a:r>
              <a:rPr lang="en-US" altLang="en-US" b="1" dirty="0">
                <a:solidFill>
                  <a:srgbClr val="3366FF"/>
                </a:solidFill>
              </a:rPr>
              <a:t>reference string</a:t>
            </a:r>
            <a:r>
              <a:rPr lang="en-US" altLang="en-US" dirty="0"/>
              <a:t>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>
                <a:solidFill>
                  <a:srgbClr val="3366FF"/>
                </a:solidFill>
              </a:rPr>
              <a:t>reference string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984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Graph of Page Faults Versus 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0337" y="4969042"/>
            <a:ext cx="801451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more frames you add, the fewer page faults you get… usually..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do you get more frames?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052513"/>
            <a:ext cx="7283450" cy="5762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3 frames (3 pages can be in memory at a time per process)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Can vary by reference string: consider </a:t>
            </a:r>
            <a:r>
              <a:rPr lang="en-US" altLang="en-US" b="1" dirty="0">
                <a:solidFill>
                  <a:srgbClr val="FF0000"/>
                </a:solidFill>
              </a:rPr>
              <a:t>1,2,3,4,1,2,5,1,2,3,4,5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How to track ages of pages?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Just use a FIFO queue</a:t>
            </a:r>
          </a:p>
        </p:txBody>
      </p:sp>
      <p:sp>
        <p:nvSpPr>
          <p:cNvPr id="35844" name="Text Box 16"/>
          <p:cNvSpPr txBox="1">
            <a:spLocks noChangeArrowheads="1"/>
          </p:cNvSpPr>
          <p:nvPr/>
        </p:nvSpPr>
        <p:spPr bwMode="auto">
          <a:xfrm>
            <a:off x="1333500" y="354647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331999" y="3061286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57367" y="2804625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557968" y="2588051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23195" y="2800611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00687" y="2596075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023" y="3053281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54679" y="2604106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072559" y="2804634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81367" y="3041258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9257" y="2592079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396035" y="2792607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663304" y="3061286"/>
            <a:ext cx="72935" cy="10301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05D35-7166-4093-BCDB-5BA94C5D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DB8B3F0-2CB6-4A64-8073-4E001639FBAD}"/>
              </a:ext>
            </a:extLst>
          </p:cNvPr>
          <p:cNvGrpSpPr/>
          <p:nvPr/>
        </p:nvGrpSpPr>
        <p:grpSpPr>
          <a:xfrm>
            <a:off x="1885071" y="2309409"/>
            <a:ext cx="295422" cy="1120728"/>
            <a:chOff x="1885071" y="2335237"/>
            <a:chExt cx="295422" cy="11207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93E468A-D7F9-45D8-B0C8-220078FE08A6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01531BA-0C8D-49D0-9AC1-21CA28008255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A76BB0E-FA7E-4EF7-BB63-D02369EC1ED3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9E0FACF4-DD74-4AA2-9093-0347CBC33788}"/>
              </a:ext>
            </a:extLst>
          </p:cNvPr>
          <p:cNvGrpSpPr/>
          <p:nvPr/>
        </p:nvGrpSpPr>
        <p:grpSpPr>
          <a:xfrm>
            <a:off x="2332894" y="2309409"/>
            <a:ext cx="295422" cy="1120728"/>
            <a:chOff x="1885071" y="2335237"/>
            <a:chExt cx="295422" cy="11207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57062861-B8BB-4F67-9E32-6EEB7A391FD3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4F5D2227-0799-4274-9324-1B21B888940B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5F9ABB75-14FB-4F1F-925B-76270EEE703A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F946946-13F8-445F-A92F-8F7328CB7D3D}"/>
              </a:ext>
            </a:extLst>
          </p:cNvPr>
          <p:cNvGrpSpPr/>
          <p:nvPr/>
        </p:nvGrpSpPr>
        <p:grpSpPr>
          <a:xfrm>
            <a:off x="2766651" y="2309409"/>
            <a:ext cx="309488" cy="1120728"/>
            <a:chOff x="1871005" y="2335237"/>
            <a:chExt cx="309488" cy="11207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260A6AB-0897-4A0B-AC91-4E3E1DC8191A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544FC6D8-7B41-4F9F-BCD7-A0E80F05449E}"/>
                </a:ext>
              </a:extLst>
            </p:cNvPr>
            <p:cNvSpPr/>
            <p:nvPr/>
          </p:nvSpPr>
          <p:spPr bwMode="auto">
            <a:xfrm>
              <a:off x="1871005" y="275258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A7E4380B-2DF2-46A4-B96F-FC607B570ACF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3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7640DD9C-3C16-40AB-A6C5-82534CBC2223}"/>
              </a:ext>
            </a:extLst>
          </p:cNvPr>
          <p:cNvGrpSpPr/>
          <p:nvPr/>
        </p:nvGrpSpPr>
        <p:grpSpPr>
          <a:xfrm>
            <a:off x="3228540" y="2309409"/>
            <a:ext cx="295422" cy="1120728"/>
            <a:chOff x="1885071" y="2335237"/>
            <a:chExt cx="295422" cy="11207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B2E06431-BBD7-46C9-B728-94F7FA5209B4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52CD33F9-DECE-4B8A-B386-C8F323826B79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E4246935-2FA6-4F1F-A791-203C25B33814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8E4E857-12D4-48AB-8B8C-D52F2C6C63FA}"/>
              </a:ext>
            </a:extLst>
          </p:cNvPr>
          <p:cNvGrpSpPr/>
          <p:nvPr/>
        </p:nvGrpSpPr>
        <p:grpSpPr>
          <a:xfrm>
            <a:off x="3676363" y="2309409"/>
            <a:ext cx="295422" cy="1094936"/>
            <a:chOff x="1885071" y="2361029"/>
            <a:chExt cx="295422" cy="109493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10DAACF5-33B6-42BF-BC3C-90A7C9C4D389}"/>
                </a:ext>
              </a:extLst>
            </p:cNvPr>
            <p:cNvSpPr/>
            <p:nvPr/>
          </p:nvSpPr>
          <p:spPr bwMode="auto">
            <a:xfrm>
              <a:off x="1885071" y="2361029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5957CCFB-787D-4E08-94AB-CD2DF7BAC9BF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D7F9A0B6-8ABA-4ECE-8C60-7A9C80714BB2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E140992A-6E10-4C6B-ACDA-28373274204E}"/>
              </a:ext>
            </a:extLst>
          </p:cNvPr>
          <p:cNvGrpSpPr/>
          <p:nvPr/>
        </p:nvGrpSpPr>
        <p:grpSpPr>
          <a:xfrm>
            <a:off x="4124186" y="2309409"/>
            <a:ext cx="295422" cy="1120728"/>
            <a:chOff x="1885071" y="2335237"/>
            <a:chExt cx="295422" cy="1120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6A703DA-81AD-4E26-AC71-B7E55E30B6FF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FB65C594-E832-4FBF-9E19-80A61372C174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3FAD60E-54D3-4B39-AF65-FB04F3901900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A491AC7-5079-4CD6-A8CC-6C5B62A2D12D}"/>
              </a:ext>
            </a:extLst>
          </p:cNvPr>
          <p:cNvGrpSpPr/>
          <p:nvPr/>
        </p:nvGrpSpPr>
        <p:grpSpPr>
          <a:xfrm>
            <a:off x="4572009" y="2309409"/>
            <a:ext cx="295422" cy="1120728"/>
            <a:chOff x="1885071" y="2335237"/>
            <a:chExt cx="295422" cy="11207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5268C3E6-C8A4-4B73-9C8F-57A5FCB0D4CF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8E437919-B4DF-4469-8B35-81597DFE52C3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57137305-4966-496A-AFC9-92779FD50893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F554D77A-067F-436B-9B16-6C7D04489910}"/>
              </a:ext>
            </a:extLst>
          </p:cNvPr>
          <p:cNvGrpSpPr/>
          <p:nvPr/>
        </p:nvGrpSpPr>
        <p:grpSpPr>
          <a:xfrm>
            <a:off x="5019832" y="2309409"/>
            <a:ext cx="295422" cy="1120728"/>
            <a:chOff x="1885071" y="2335237"/>
            <a:chExt cx="295422" cy="11207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17AB2EE5-550C-4429-AFED-361E57E5C2A7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1E457B19-8548-4102-A407-C062E9E4093A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848C009-A69C-4C05-AD2B-F9172D7B3ECD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9AC18BD-9C3C-451F-9044-D252BD84B18E}"/>
              </a:ext>
            </a:extLst>
          </p:cNvPr>
          <p:cNvGrpSpPr/>
          <p:nvPr/>
        </p:nvGrpSpPr>
        <p:grpSpPr>
          <a:xfrm>
            <a:off x="5467655" y="2309409"/>
            <a:ext cx="295422" cy="1120728"/>
            <a:chOff x="1885071" y="2335237"/>
            <a:chExt cx="295422" cy="112072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D830CD61-8C84-425C-8520-DF21C5334A1B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2311286-11E4-46AF-899E-29C79F0F1D09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52A4CFAC-0147-4109-BF9F-9AB5AEA3339F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0868B7AA-8B7B-4CA2-8EFC-219D91A65284}"/>
              </a:ext>
            </a:extLst>
          </p:cNvPr>
          <p:cNvGrpSpPr/>
          <p:nvPr/>
        </p:nvGrpSpPr>
        <p:grpSpPr>
          <a:xfrm>
            <a:off x="5915478" y="2309409"/>
            <a:ext cx="295422" cy="1120728"/>
            <a:chOff x="1885071" y="2335237"/>
            <a:chExt cx="295422" cy="11207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9334608D-F3F6-4523-96A3-D230F9E59361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5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CF45B4C0-0C83-40B6-84A8-5FCC6D3634D9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038C783D-8DEA-4642-9DE5-F0AE27CA00D8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2E5182AE-9789-4E51-B1CA-81D6F67F0421}"/>
              </a:ext>
            </a:extLst>
          </p:cNvPr>
          <p:cNvGrpSpPr/>
          <p:nvPr/>
        </p:nvGrpSpPr>
        <p:grpSpPr>
          <a:xfrm>
            <a:off x="6377367" y="2309409"/>
            <a:ext cx="295422" cy="1120728"/>
            <a:chOff x="1885071" y="2335237"/>
            <a:chExt cx="295422" cy="112072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9C73FF7B-7F46-45FB-AF2B-A605C2D0328A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5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AFC1C784-1AD5-47C4-B55E-89432AFA93EA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7B4A0CA8-C288-4C6A-B579-31E20C9B5A8C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4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C10D286C-5685-412C-99B6-94003210E2DB}"/>
              </a:ext>
            </a:extLst>
          </p:cNvPr>
          <p:cNvGrpSpPr/>
          <p:nvPr/>
        </p:nvGrpSpPr>
        <p:grpSpPr>
          <a:xfrm>
            <a:off x="6853324" y="2309409"/>
            <a:ext cx="295422" cy="1120728"/>
            <a:chOff x="1885071" y="2335237"/>
            <a:chExt cx="295422" cy="11207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4CE8E995-4110-44A2-AA40-AFFE50161126}"/>
                </a:ext>
              </a:extLst>
            </p:cNvPr>
            <p:cNvSpPr/>
            <p:nvPr/>
          </p:nvSpPr>
          <p:spPr bwMode="auto">
            <a:xfrm>
              <a:off x="1885071" y="2335237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04D5321C-1986-4EAE-AA51-0713D4947538}"/>
                </a:ext>
              </a:extLst>
            </p:cNvPr>
            <p:cNvSpPr/>
            <p:nvPr/>
          </p:nvSpPr>
          <p:spPr bwMode="auto">
            <a:xfrm>
              <a:off x="1885071" y="2712721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59C05157-5181-47D9-AAE6-AB5924FBDA9A}"/>
                </a:ext>
              </a:extLst>
            </p:cNvPr>
            <p:cNvSpPr/>
            <p:nvPr/>
          </p:nvSpPr>
          <p:spPr bwMode="auto">
            <a:xfrm>
              <a:off x="1885071" y="3104273"/>
              <a:ext cx="295422" cy="351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715085C-A952-4726-A017-8A549B076B13}"/>
              </a:ext>
            </a:extLst>
          </p:cNvPr>
          <p:cNvSpPr txBox="1"/>
          <p:nvPr/>
        </p:nvSpPr>
        <p:spPr>
          <a:xfrm>
            <a:off x="1856936" y="1948731"/>
            <a:ext cx="55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1    2    3   4    1   2    5    1   2   3     4    5</a:t>
            </a:r>
          </a:p>
          <a:p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4A0E5758-EBC5-4EE0-9342-494F8D632B9D}"/>
              </a:ext>
            </a:extLst>
          </p:cNvPr>
          <p:cNvSpPr/>
          <p:nvPr/>
        </p:nvSpPr>
        <p:spPr>
          <a:xfrm>
            <a:off x="1350498" y="5121870"/>
            <a:ext cx="7206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dirty="0">
                <a:solidFill>
                  <a:srgbClr val="FF0000"/>
                </a:solidFill>
              </a:rPr>
              <a:t>Adding more frames can cause more page faults!</a:t>
            </a:r>
          </a:p>
          <a:p>
            <a:pPr lvl="2"/>
            <a:r>
              <a:rPr lang="en-US" altLang="en-US" b="1" dirty="0" err="1">
                <a:solidFill>
                  <a:srgbClr val="3366FF"/>
                </a:solidFill>
              </a:rPr>
              <a:t>Belady</a:t>
            </a:r>
            <a:r>
              <a:rPr lang="en-US" altLang="ja-JP" b="1" dirty="0" err="1">
                <a:solidFill>
                  <a:srgbClr val="3366FF"/>
                </a:solidFill>
              </a:rPr>
              <a:t>s</a:t>
            </a:r>
            <a:r>
              <a:rPr lang="en-US" altLang="ja-JP" b="1" dirty="0">
                <a:solidFill>
                  <a:srgbClr val="3366FF"/>
                </a:solidFill>
              </a:rPr>
              <a:t> Anomaly </a:t>
            </a:r>
            <a:r>
              <a:rPr lang="en-US" altLang="ja-JP" dirty="0">
                <a:solidFill>
                  <a:srgbClr val="FF0000"/>
                </a:solidFill>
              </a:rPr>
              <a:t>(see next slide)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214313"/>
            <a:ext cx="7734300" cy="576262"/>
          </a:xfrm>
        </p:spPr>
        <p:txBody>
          <a:bodyPr/>
          <a:lstStyle/>
          <a:p>
            <a:pPr eaLnBrk="1" hangingPunct="1"/>
            <a:r>
              <a:rPr lang="en-US" altLang="en-US"/>
              <a:t>FIFO Illustrating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  <p:pic>
        <p:nvPicPr>
          <p:cNvPr id="36867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4237149" y="2459865"/>
            <a:ext cx="1159099" cy="112046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 bwMode="auto">
          <a:xfrm flipH="1">
            <a:off x="4803820" y="3580327"/>
            <a:ext cx="12879" cy="114621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3811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Page Replacement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119188"/>
            <a:ext cx="8229600" cy="4530725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page faults ‘is’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Can’</a:t>
            </a:r>
            <a:r>
              <a:rPr lang="en-US" altLang="ja-JP" dirty="0"/>
              <a:t>t read the future   </a:t>
            </a:r>
            <a:r>
              <a:rPr lang="en-US" altLang="ja-JP" dirty="0" err="1">
                <a:solidFill>
                  <a:srgbClr val="FF0000"/>
                </a:solidFill>
              </a:rPr>
              <a:t>Ahh</a:t>
            </a:r>
            <a:r>
              <a:rPr lang="en-US" altLang="ja-JP" dirty="0">
                <a:solidFill>
                  <a:srgbClr val="FF0000"/>
                </a:solidFill>
              </a:rPr>
              <a:t>…the need for clairvoyance again!!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3FBBE8-1D0B-47F4-8C61-DD8A4A3E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4912066"/>
            <a:ext cx="1779732" cy="1475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1635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/>
              <a:t>Least Recently Used (LRU)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727075"/>
            <a:ext cx="7454900" cy="4835525"/>
          </a:xfrm>
        </p:spPr>
        <p:txBody>
          <a:bodyPr/>
          <a:lstStyle/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dirty="0">
                <a:solidFill>
                  <a:srgbClr val="FF0000"/>
                </a:solidFill>
              </a:rPr>
              <a:t>past</a:t>
            </a:r>
            <a:r>
              <a:rPr lang="en-US" altLang="en-US" dirty="0"/>
              <a:t> knowledge rather than </a:t>
            </a:r>
            <a:r>
              <a:rPr lang="en-US" altLang="en-US" dirty="0">
                <a:solidFill>
                  <a:srgbClr val="FF0000"/>
                </a:solidFill>
              </a:rPr>
              <a:t>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implement?..... </a:t>
            </a:r>
            <a:r>
              <a:rPr lang="en-US" altLang="en-US" dirty="0">
                <a:solidFill>
                  <a:srgbClr val="FF0000"/>
                </a:solidFill>
              </a:rPr>
              <a:t>Requires hardware assistance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3891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2363788"/>
            <a:ext cx="69024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LRU Algorithm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50913"/>
            <a:ext cx="7524750" cy="5246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Counter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Every page entry has a counter; every time page is referenced through this entry, copy the clock into the counter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When a page needs to be changed, look at the counters to find smallest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for </a:t>
            </a:r>
            <a:r>
              <a:rPr lang="en-US" altLang="en-US" u="sng" dirty="0"/>
              <a:t>each</a:t>
            </a:r>
            <a:r>
              <a:rPr lang="en-US" altLang="en-US" dirty="0"/>
              <a:t> memory access: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A search through table is required and an update to the page-table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111250"/>
            <a:ext cx="7213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Code needs to be in memory to execute, but entire program rarely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Error code, unusual routines, large data structures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Entire program code not needed </a:t>
            </a:r>
            <a:r>
              <a:rPr lang="en-US" altLang="en-US" u="sng" dirty="0"/>
              <a:t>at same time </a:t>
            </a:r>
            <a:r>
              <a:rPr lang="en-US" altLang="en-US" dirty="0"/>
              <a:t>even if it is all necessary.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Consider ability to execute partially-loaded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Program no longer constrained by limits of physical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Each program takes less memory while running -&gt; more programs run at the same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Increased CPU utilization and throughput with no negative impact on response time or turnaround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LRU Algorithm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851" y="752475"/>
            <a:ext cx="7894087" cy="5246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Stack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Keep a stack of page numbers in a double link form: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Page referenced: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move it to the top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requires 6 pointers to be changed (assuming 6 pages in memory)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But each update more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No search for replacement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LRU and OPT are cases of </a:t>
            </a:r>
            <a:r>
              <a:rPr lang="en-US" altLang="en-US" b="1" dirty="0">
                <a:solidFill>
                  <a:srgbClr val="3366FF"/>
                </a:solidFill>
              </a:rPr>
              <a:t>stack algorithms </a:t>
            </a:r>
            <a:r>
              <a:rPr lang="en-US" altLang="en-US" dirty="0"/>
              <a:t>that don’</a:t>
            </a:r>
            <a:r>
              <a:rPr lang="en-US" altLang="ja-JP" dirty="0"/>
              <a:t>t have </a:t>
            </a:r>
            <a:r>
              <a:rPr lang="en-US" altLang="ja-JP" dirty="0" err="1"/>
              <a:t>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7778" y="4712677"/>
            <a:ext cx="50362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look at an example…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03188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 sz="2000"/>
              <a:t>Use Of A Stack to Record Most Recent Page References</a:t>
            </a:r>
          </a:p>
        </p:txBody>
      </p:sp>
      <p:pic>
        <p:nvPicPr>
          <p:cNvPr id="40963" name="Picture 1" descr="9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141413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8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/>
              <a:t>LRU Approximation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982663"/>
            <a:ext cx="7370762" cy="5146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LRU needs special hardware and is still slow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Few computer systems provide hardware support for true LRU 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Reference bit </a:t>
            </a:r>
            <a:r>
              <a:rPr lang="en-US" altLang="en-US" dirty="0"/>
              <a:t>(supported by some systems)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With each page associate a bit, initially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When page is referenced bit set to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Replace any with reference bit = 0 (if one exists)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We do not know the order of the references, however</a:t>
            </a: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 Bits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recording reference bits at regular intervals we gain additional ordering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8-bit byte is kept for each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regular intervals (~every 100 milliseconds) control transferred to the operating system.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 order bit contains most recent report of reference/non reference. Others are shifted right to create a reference history.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treated as unsigned numbers, the pages with the lowest numbers are the ones least recently used (since a 1 in the high order bits indicates recent usage)  00111111 vs  11000001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055" y="4853354"/>
            <a:ext cx="59787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case of duplicate low values…</a:t>
            </a:r>
          </a:p>
          <a:p>
            <a:r>
              <a:rPr lang="en-US" dirty="0">
                <a:solidFill>
                  <a:srgbClr val="FF0000"/>
                </a:solidFill>
              </a:rPr>
              <a:t>Either sweep them all out.. Or use FIFO to decide</a:t>
            </a:r>
          </a:p>
        </p:txBody>
      </p:sp>
    </p:spTree>
    <p:extLst>
      <p:ext uri="{BB962C8B-B14F-4D97-AF65-F5344CB8AC3E}">
        <p14:creationId xmlns:p14="http://schemas.microsoft.com/office/powerpoint/2010/main" val="33105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8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/>
              <a:t>LRU Approximation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982663"/>
            <a:ext cx="7370762" cy="514667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aka Clock</a:t>
            </a:r>
            <a:r>
              <a:rPr lang="en-US" altLang="en-US" dirty="0"/>
              <a:t> replacement algorithm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dirty="0"/>
              <a:t>Reference bit = 0 -&gt; replace it</a:t>
            </a:r>
          </a:p>
          <a:p>
            <a:pPr lvl="2"/>
            <a:r>
              <a:rPr lang="en-US" altLang="en-US" dirty="0"/>
              <a:t>reference bit = 1 then:</a:t>
            </a:r>
          </a:p>
          <a:p>
            <a:pPr lvl="3"/>
            <a:r>
              <a:rPr lang="en-US" altLang="en-US" dirty="0"/>
              <a:t>set reference bit 0, </a:t>
            </a:r>
          </a:p>
          <a:p>
            <a:pPr lvl="3"/>
            <a:r>
              <a:rPr lang="en-US" altLang="en-US" dirty="0"/>
              <a:t>reset arrival time to current time</a:t>
            </a:r>
          </a:p>
          <a:p>
            <a:pPr lvl="3"/>
            <a:r>
              <a:rPr lang="en-US" altLang="en-US" dirty="0"/>
              <a:t> leave page in memory</a:t>
            </a:r>
          </a:p>
          <a:p>
            <a:pPr lvl="1"/>
            <a:r>
              <a:rPr lang="en-US" altLang="en-US" dirty="0"/>
              <a:t>replace next page, subject to same rules</a:t>
            </a:r>
          </a:p>
          <a:p>
            <a:pPr lvl="1"/>
            <a:r>
              <a:rPr lang="en-US" altLang="en-US" dirty="0"/>
              <a:t>When all bits are set, this degenerates to FIFO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77800"/>
            <a:ext cx="8010525" cy="463550"/>
          </a:xfrm>
        </p:spPr>
        <p:txBody>
          <a:bodyPr/>
          <a:lstStyle/>
          <a:p>
            <a:pPr eaLnBrk="1" hangingPunct="1"/>
            <a:r>
              <a:rPr lang="en-US" altLang="en-US" sz="2000"/>
              <a:t>Second-Chance (clock) Page-Replacement Algorithm</a:t>
            </a: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381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Enhanced Second-Chance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071563"/>
            <a:ext cx="7158037" cy="5146675"/>
          </a:xfrm>
        </p:spPr>
        <p:txBody>
          <a:bodyPr/>
          <a:lstStyle/>
          <a:p>
            <a:r>
              <a:rPr lang="en-US" altLang="en-US" dirty="0"/>
              <a:t>Improve algorithm by using reference bit and modify bit (if available) in concert</a:t>
            </a:r>
          </a:p>
          <a:p>
            <a:r>
              <a:rPr lang="en-US" altLang="en-US" dirty="0"/>
              <a:t>Take ordered pair (reference, modify)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dirty="0"/>
              <a:t>(0, 0) neither recently used not modified – best page to replace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dirty="0"/>
              <a:t>(0, 1) not recently used but modified – not quite as good, must write out before replacement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dirty="0"/>
              <a:t>(1, 0) recently used but clean – probably will be used again soon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dirty="0"/>
              <a:t>(1, 1) recently used and modified – probably will be used again soon and need to write out before replacement</a:t>
            </a:r>
          </a:p>
          <a:p>
            <a:r>
              <a:rPr lang="en-US" altLang="en-US" dirty="0"/>
              <a:t>When page replacement called for, use the clock scheme  but use the four classes </a:t>
            </a:r>
          </a:p>
          <a:p>
            <a:pPr lvl="1"/>
            <a:r>
              <a:rPr lang="en-US" altLang="en-US" dirty="0"/>
              <a:t>replace FIRST page in lowest non-empty class</a:t>
            </a:r>
          </a:p>
          <a:p>
            <a:r>
              <a:rPr lang="en-US" altLang="en-US" dirty="0"/>
              <a:t>Might need to search circular queue several times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Counting Algorithms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155700"/>
            <a:ext cx="7377112" cy="4551363"/>
          </a:xfrm>
        </p:spPr>
        <p:txBody>
          <a:bodyPr/>
          <a:lstStyle/>
          <a:p>
            <a:r>
              <a:rPr lang="en-US" altLang="en-US" dirty="0"/>
              <a:t>Keep a counter of the number of references that have been made to each page</a:t>
            </a:r>
          </a:p>
          <a:p>
            <a:pPr lvl="1"/>
            <a:r>
              <a:rPr lang="en-US" altLang="en-US" dirty="0"/>
              <a:t>Not common –both are expensive to implement and do not approximate OPT replacement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Least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Algorithm</a:t>
            </a:r>
            <a:r>
              <a:rPr lang="en-US" altLang="en-US" dirty="0"/>
              <a:t>:  replaces page with smallest count</a:t>
            </a:r>
          </a:p>
          <a:p>
            <a:pPr lvl="1"/>
            <a:r>
              <a:rPr lang="en-US" altLang="en-US" dirty="0"/>
              <a:t>Active pages have large reference counts so they stay in</a:t>
            </a:r>
          </a:p>
          <a:p>
            <a:pPr lvl="1"/>
            <a:r>
              <a:rPr lang="en-US" altLang="en-US" dirty="0"/>
              <a:t>But…Sometimes activity is limited to initial phase and then never used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Most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MFU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Algorithm</a:t>
            </a:r>
            <a:r>
              <a:rPr lang="en-US" altLang="en-US" dirty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 dirty="0"/>
              <a:t>Page-Buffering Algorithms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69950" y="1093788"/>
            <a:ext cx="7232650" cy="5078412"/>
          </a:xfrm>
        </p:spPr>
        <p:txBody>
          <a:bodyPr/>
          <a:lstStyle/>
          <a:p>
            <a:r>
              <a:rPr lang="en-US" altLang="en-US" dirty="0"/>
              <a:t>Keep a pool of free frames, always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pPr lvl="1"/>
            <a:r>
              <a:rPr lang="en-US" altLang="en-US" dirty="0"/>
              <a:t>Process restarts quickly without incurring page write-out delay</a:t>
            </a:r>
          </a:p>
          <a:p>
            <a:r>
              <a:rPr lang="en-US" altLang="en-US" dirty="0"/>
              <a:t>OR,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 increasing the chance that a page will be clean when chosen for replacement. </a:t>
            </a:r>
          </a:p>
          <a:p>
            <a:r>
              <a:rPr lang="en-US" altLang="en-US" strike="sngStrike" dirty="0"/>
              <a:t>OR, keep free frame contents intact and note what is in them</a:t>
            </a:r>
          </a:p>
          <a:p>
            <a:pPr lvl="1"/>
            <a:r>
              <a:rPr lang="en-US" altLang="en-US" strike="sngStrike" dirty="0"/>
              <a:t>When a page fault occurs check this list.</a:t>
            </a:r>
          </a:p>
          <a:p>
            <a:pPr lvl="1"/>
            <a:r>
              <a:rPr lang="en-US" altLang="en-US" strike="sngStrike" dirty="0"/>
              <a:t>If referenced again before reused, no need to load contents again from disk</a:t>
            </a:r>
          </a:p>
          <a:p>
            <a:pPr lvl="1"/>
            <a:r>
              <a:rPr lang="en-US" altLang="en-US" strike="sngStrike" dirty="0"/>
              <a:t>Useful to reduce penalty if wrong victim frame selected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7315" y="5866231"/>
            <a:ext cx="621792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procedures are in addition to a specific page replacement algorithm.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31850" y="138113"/>
            <a:ext cx="7867650" cy="576262"/>
          </a:xfrm>
        </p:spPr>
        <p:txBody>
          <a:bodyPr/>
          <a:lstStyle/>
          <a:p>
            <a:r>
              <a:rPr lang="en-US" altLang="en-US" sz="2800"/>
              <a:t>Applications and Page Replacement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95350" y="1131888"/>
            <a:ext cx="7067550" cy="4530725"/>
          </a:xfrm>
        </p:spPr>
        <p:txBody>
          <a:bodyPr/>
          <a:lstStyle/>
          <a:p>
            <a:r>
              <a:rPr lang="en-US" altLang="en-US" dirty="0"/>
              <a:t>All of these algorithms have OS guessing about future page access</a:t>
            </a:r>
          </a:p>
          <a:p>
            <a:r>
              <a:rPr lang="en-US" altLang="en-US" dirty="0"/>
              <a:t>Some applications have better knowledge – i.e. databases and they will do worse when OS provides buffering</a:t>
            </a:r>
          </a:p>
          <a:p>
            <a:r>
              <a:rPr lang="en-US" altLang="en-US" dirty="0"/>
              <a:t>Memory intensive applications can cause double buffering</a:t>
            </a:r>
          </a:p>
          <a:p>
            <a:pPr lvl="1"/>
            <a:r>
              <a:rPr lang="en-US" altLang="en-US" dirty="0"/>
              <a:t>OS keeps copy of page in memory as I/O buffer</a:t>
            </a:r>
          </a:p>
          <a:p>
            <a:pPr lvl="1"/>
            <a:r>
              <a:rPr lang="en-US" altLang="en-US" dirty="0"/>
              <a:t>Application keeps page in memory for its own work</a:t>
            </a:r>
          </a:p>
          <a:p>
            <a:endParaRPr lang="en-US" altLang="en-US" dirty="0"/>
          </a:p>
          <a:p>
            <a:r>
              <a:rPr lang="en-US" altLang="en-US" dirty="0"/>
              <a:t>Data warehouses generally do a massive sequential reads followed by computations and writes. </a:t>
            </a:r>
          </a:p>
          <a:p>
            <a:pPr lvl="1"/>
            <a:r>
              <a:rPr lang="en-US" altLang="en-US" dirty="0"/>
              <a:t>LRU would remove old pages while the data warehouse would just be beginning reading those older pages first.</a:t>
            </a:r>
          </a:p>
          <a:p>
            <a:pPr lvl="1"/>
            <a:r>
              <a:rPr lang="en-US" altLang="en-US" dirty="0"/>
              <a:t>Operating system can given direct access to the disk, getting out of the way of the applications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Raw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disk</a:t>
            </a:r>
            <a:r>
              <a:rPr lang="en-US" altLang="en-US" b="1" dirty="0"/>
              <a:t> </a:t>
            </a:r>
            <a:r>
              <a:rPr lang="en-US" altLang="en-US" dirty="0"/>
              <a:t>mode</a:t>
            </a:r>
          </a:p>
          <a:p>
            <a:r>
              <a:rPr lang="en-US" altLang="en-US" dirty="0"/>
              <a:t>Bypasses buffering, locking, </a:t>
            </a:r>
            <a:r>
              <a:rPr lang="en-US" altLang="en-US" dirty="0" err="1"/>
              <a:t>etc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7832" y="6080126"/>
            <a:ext cx="36716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Limited to certain applications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BAAF824D-D5FB-4B35-B21B-F5D69400E44C}"/>
              </a:ext>
            </a:extLst>
          </p:cNvPr>
          <p:cNvSpPr/>
          <p:nvPr/>
        </p:nvSpPr>
        <p:spPr bwMode="auto">
          <a:xfrm>
            <a:off x="295422" y="5767754"/>
            <a:ext cx="323556" cy="3123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Background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063625"/>
            <a:ext cx="7177087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Virtual memory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separation of user logical memory from physical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Only part of the program needs to be in memory for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Logical address space can therefore be much larger than physical address space – removes burden on programmers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Allows address spaces to be shared by several processes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Allows for more efficient process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More programs running concurrently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Less I/O needed to load or swap processes</a:t>
            </a:r>
          </a:p>
          <a:p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802137" y="4527948"/>
            <a:ext cx="599549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There’s no free lunch, as we have already seen..</a:t>
            </a:r>
          </a:p>
          <a:p>
            <a:r>
              <a:rPr lang="en-US" dirty="0">
                <a:solidFill>
                  <a:srgbClr val="FF0000"/>
                </a:solidFill>
              </a:rPr>
              <a:t>Virtual memory is no different.</a:t>
            </a:r>
          </a:p>
          <a:p>
            <a:r>
              <a:rPr lang="en-US" dirty="0">
                <a:solidFill>
                  <a:srgbClr val="FF0000"/>
                </a:solidFill>
              </a:rPr>
              <a:t>It is hard to implement and may substantially decrease performance if it is used carelessly.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C7DA39-0BE7-4DDC-B54B-5AB4F15D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309"/>
            <a:ext cx="2230582" cy="223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163513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of Frames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351712" cy="44831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questions to answer here are: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How do we allocate the fixed amount of free memory among the various processes?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If we have 93 frames and 2 processes, how many frames does each process get?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827"/>
            <a:ext cx="8229600" cy="4530725"/>
          </a:xfrm>
        </p:spPr>
        <p:txBody>
          <a:bodyPr/>
          <a:lstStyle/>
          <a:p>
            <a:r>
              <a:rPr lang="en-US" dirty="0"/>
              <a:t>Single-user system is simplest case</a:t>
            </a:r>
          </a:p>
          <a:p>
            <a:pPr lvl="1"/>
            <a:r>
              <a:rPr lang="en-US" dirty="0"/>
              <a:t>Consider a single user system with 128KB of memory with 1KB page sizes.</a:t>
            </a:r>
          </a:p>
          <a:p>
            <a:pPr lvl="1"/>
            <a:r>
              <a:rPr lang="en-US" dirty="0"/>
              <a:t>There are 128 frames.</a:t>
            </a:r>
          </a:p>
          <a:p>
            <a:pPr lvl="1"/>
            <a:r>
              <a:rPr lang="en-US" dirty="0"/>
              <a:t>The OS takes up 35KB, leaving 93 frames.</a:t>
            </a:r>
          </a:p>
          <a:p>
            <a:pPr lvl="1"/>
            <a:r>
              <a:rPr lang="en-US" dirty="0"/>
              <a:t>Pure demand paging:</a:t>
            </a:r>
          </a:p>
          <a:p>
            <a:pPr lvl="2"/>
            <a:r>
              <a:rPr lang="en-US" dirty="0"/>
              <a:t>All 93 frames put on free-frame list</a:t>
            </a:r>
          </a:p>
          <a:p>
            <a:pPr lvl="2"/>
            <a:r>
              <a:rPr lang="en-US" dirty="0"/>
              <a:t>When user process starts executing it will generate a sequence of page faults</a:t>
            </a:r>
          </a:p>
          <a:p>
            <a:pPr lvl="2"/>
            <a:r>
              <a:rPr lang="en-US" dirty="0"/>
              <a:t>The first 93 page faults will get all the frames on the free-frames list</a:t>
            </a:r>
          </a:p>
          <a:p>
            <a:pPr lvl="2"/>
            <a:r>
              <a:rPr lang="en-US" dirty="0"/>
              <a:t>On the 94</a:t>
            </a:r>
            <a:r>
              <a:rPr lang="en-US" baseline="30000" dirty="0"/>
              <a:t>th</a:t>
            </a:r>
            <a:r>
              <a:rPr lang="en-US" dirty="0"/>
              <a:t> fault, a Page Replacement algorithm will be used to select an in memory page ‘victim’ to be replaced.</a:t>
            </a:r>
          </a:p>
          <a:p>
            <a:pPr lvl="2"/>
            <a:r>
              <a:rPr lang="en-US" dirty="0"/>
              <a:t>When the process terminates, all 93 frames are returned to the free frame list.</a:t>
            </a:r>
          </a:p>
        </p:txBody>
      </p:sp>
    </p:spTree>
    <p:extLst>
      <p:ext uri="{BB962C8B-B14F-4D97-AF65-F5344CB8AC3E}">
        <p14:creationId xmlns:p14="http://schemas.microsoft.com/office/powerpoint/2010/main" val="25230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163513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of Frames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351712" cy="4483100"/>
          </a:xfrm>
        </p:spPr>
        <p:txBody>
          <a:bodyPr/>
          <a:lstStyle/>
          <a:p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Frame allocation is constrained: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1" i="1" dirty="0"/>
              <a:t>Maximum</a:t>
            </a:r>
            <a:r>
              <a:rPr lang="en-US" altLang="en-US" dirty="0"/>
              <a:t> # of frames to be allocated  is total frames in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Each process needs </a:t>
            </a:r>
            <a:r>
              <a:rPr lang="en-US" altLang="en-US" b="1" i="1" dirty="0"/>
              <a:t>minimum</a:t>
            </a:r>
            <a:r>
              <a:rPr lang="en-US" altLang="en-US" dirty="0"/>
              <a:t> number of frames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Example:  IBM 370 – 6 pages to handle MVC instruction: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instruction is 6 bytes, might span 2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2 pages to handle </a:t>
            </a:r>
            <a:r>
              <a:rPr lang="en-US" altLang="en-US" i="1" dirty="0"/>
              <a:t>from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2 pages to handle </a:t>
            </a:r>
            <a:r>
              <a:rPr lang="en-US" altLang="en-US" i="1" dirty="0"/>
              <a:t>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Increasing levels of indirection add additional page requirements</a:t>
            </a:r>
          </a:p>
          <a:p>
            <a:pPr lvl="1"/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886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163513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of Frames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351712" cy="448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Major allocation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6699"/>
                </a:solidFill>
                <a:latin typeface="+mj-lt"/>
                <a:cs typeface="ＭＳ Ｐゴシック" charset="-128"/>
              </a:rPr>
              <a:t>Equal allocation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6699"/>
                </a:solidFill>
                <a:latin typeface="+mj-lt"/>
                <a:cs typeface="ＭＳ Ｐゴシック" charset="-128"/>
              </a:rPr>
              <a:t>Proportional allocation (based on relative process size)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6699"/>
                </a:solidFill>
                <a:latin typeface="+mj-lt"/>
                <a:cs typeface="ＭＳ Ｐゴシック" charset="-128"/>
              </a:rPr>
              <a:t>Priority allocation (based on priority or size-and-priority)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Many variations</a:t>
            </a:r>
          </a:p>
        </p:txBody>
      </p:sp>
    </p:spTree>
    <p:extLst>
      <p:ext uri="{BB962C8B-B14F-4D97-AF65-F5344CB8AC3E}">
        <p14:creationId xmlns:p14="http://schemas.microsoft.com/office/powerpoint/2010/main" val="886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88913"/>
            <a:ext cx="7948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Schemes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82675"/>
            <a:ext cx="7226300" cy="46450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Equal allocation </a:t>
            </a:r>
            <a:r>
              <a:rPr lang="en-US" altLang="en-US" dirty="0"/>
              <a:t>– For example, if there are 100 frames (after allocating frames for the OS) and 5 processes, give each process 20 frames</a:t>
            </a:r>
          </a:p>
          <a:p>
            <a:pPr lvl="1"/>
            <a:r>
              <a:rPr lang="en-US" altLang="en-US" dirty="0"/>
              <a:t>Keep some as free frame buffer pool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Proportional allocation </a:t>
            </a:r>
            <a:r>
              <a:rPr lang="en-US" altLang="en-US" dirty="0"/>
              <a:t>– Allocate according to the size of process</a:t>
            </a:r>
          </a:p>
          <a:p>
            <a:pPr lvl="1"/>
            <a:r>
              <a:rPr lang="en-US" altLang="en-US" dirty="0"/>
              <a:t>Dynamic as degree of multiprogramming, process sizes change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83972"/>
              </p:ext>
            </p:extLst>
          </p:nvPr>
        </p:nvGraphicFramePr>
        <p:xfrm>
          <a:off x="1976438" y="3840925"/>
          <a:ext cx="28575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4" imgW="2857500" imgH="1612900" progId="Equation.3">
                  <p:embed/>
                </p:oleObj>
              </mc:Choice>
              <mc:Fallback>
                <p:oleObj name="Equation" r:id="rId4" imgW="2857500" imgH="161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840925"/>
                        <a:ext cx="28575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1782763" y="398456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1782763" y="43211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1782763" y="518153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1776413" y="464813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610268"/>
              </p:ext>
            </p:extLst>
          </p:nvPr>
        </p:nvGraphicFramePr>
        <p:xfrm>
          <a:off x="5945188" y="3636137"/>
          <a:ext cx="15065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6" imgW="1143000" imgH="1460500" progId="Equation.3">
                  <p:embed/>
                </p:oleObj>
              </mc:Choice>
              <mc:Fallback>
                <p:oleObj name="Equation" r:id="rId6" imgW="1143000" imgH="146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636137"/>
                        <a:ext cx="15065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201613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Allocation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190625"/>
            <a:ext cx="6851650" cy="439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Use a proportional allocation scheme using (also) priorities rather than (only)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Ratio of frames depends </a:t>
            </a:r>
          </a:p>
          <a:p>
            <a:pPr lvl="2"/>
            <a:r>
              <a:rPr lang="en-US" altLang="en-US" dirty="0"/>
              <a:t>Priorities of the processes</a:t>
            </a:r>
          </a:p>
          <a:p>
            <a:pPr lvl="2"/>
            <a:r>
              <a:rPr lang="en-US" altLang="en-US" dirty="0"/>
              <a:t>Combination of size and priority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1889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/>
              <a:t>Global vs. Local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48" y="2114829"/>
            <a:ext cx="7717474" cy="4470400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Global 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 dirty="0"/>
              <a:t>Process execution time can vary greatly as it’s performance is dependent on the paging behavior of all other processes</a:t>
            </a:r>
          </a:p>
          <a:p>
            <a:pPr lvl="1"/>
            <a:r>
              <a:rPr lang="en-US" altLang="en-US" dirty="0"/>
              <a:t>Generally yields greater throughput so it is the more common choice 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Local 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each process selects from only its own set of allocated frames</a:t>
            </a:r>
          </a:p>
          <a:p>
            <a:pPr lvl="1"/>
            <a:r>
              <a:rPr lang="en-US" altLang="en-US" dirty="0"/>
              <a:t>More consistent per-process performance </a:t>
            </a:r>
          </a:p>
          <a:p>
            <a:pPr lvl="1"/>
            <a:r>
              <a:rPr lang="en-US" altLang="en-US" dirty="0"/>
              <a:t>But possibly underutilized memory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75544" y="1057404"/>
            <a:ext cx="7649478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Another important factor in the way frames are allocated to processes is page replacement. </a:t>
            </a:r>
          </a:p>
          <a:p>
            <a:pPr marL="0" indent="0">
              <a:buNone/>
            </a:pPr>
            <a:r>
              <a:rPr lang="en-US" altLang="en-US" dirty="0"/>
              <a:t>Two broad categories of algorithms</a:t>
            </a:r>
          </a:p>
          <a:p>
            <a:pPr lvl="1"/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95300" y="201613"/>
            <a:ext cx="8229600" cy="576262"/>
          </a:xfrm>
        </p:spPr>
        <p:txBody>
          <a:bodyPr/>
          <a:lstStyle/>
          <a:p>
            <a:r>
              <a:rPr lang="en-US" altLang="en-US"/>
              <a:t>Non-Uniform Memory Access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95350" y="1081088"/>
            <a:ext cx="7169150" cy="4530725"/>
          </a:xfrm>
        </p:spPr>
        <p:txBody>
          <a:bodyPr/>
          <a:lstStyle/>
          <a:p>
            <a:r>
              <a:rPr lang="en-US" altLang="en-US" dirty="0"/>
              <a:t>So far all memory accessed equally</a:t>
            </a:r>
          </a:p>
          <a:p>
            <a:r>
              <a:rPr lang="en-US" altLang="en-US" dirty="0"/>
              <a:t>Many systems are </a:t>
            </a:r>
            <a:r>
              <a:rPr lang="en-US" altLang="en-US" b="1" dirty="0">
                <a:solidFill>
                  <a:srgbClr val="3366FF"/>
                </a:solidFill>
              </a:rPr>
              <a:t>NUMA</a:t>
            </a:r>
            <a:r>
              <a:rPr lang="en-US" altLang="en-US" dirty="0"/>
              <a:t> – speed of access to memory varies</a:t>
            </a:r>
          </a:p>
          <a:p>
            <a:pPr lvl="1"/>
            <a:r>
              <a:rPr lang="en-US" altLang="en-US" dirty="0"/>
              <a:t>Consider system boards containing CPUs and memory, interconnected over a system bus</a:t>
            </a:r>
          </a:p>
          <a:p>
            <a:pPr lvl="1"/>
            <a:r>
              <a:rPr lang="en-US" altLang="en-US" dirty="0"/>
              <a:t>They are slower than systems in which memory and CPUs are located on the same motherboard. </a:t>
            </a:r>
          </a:p>
          <a:p>
            <a:r>
              <a:rPr lang="en-US" altLang="en-US" dirty="0"/>
              <a:t>Optimal performance comes from allocating memory </a:t>
            </a:r>
            <a:r>
              <a:rPr lang="ja-JP" altLang="en-US" dirty="0"/>
              <a:t>“</a:t>
            </a:r>
            <a:r>
              <a:rPr lang="en-US" altLang="ja-JP" dirty="0"/>
              <a:t>close to</a:t>
            </a:r>
            <a:r>
              <a:rPr lang="ja-JP" altLang="en-US" dirty="0"/>
              <a:t>”</a:t>
            </a:r>
            <a:r>
              <a:rPr lang="en-US" altLang="ja-JP" dirty="0"/>
              <a:t> the CPU on which the process is scheduled</a:t>
            </a:r>
          </a:p>
          <a:p>
            <a:pPr lvl="1"/>
            <a:r>
              <a:rPr lang="en-US" altLang="en-US" dirty="0"/>
              <a:t>And modifying the scheduler to schedule the process on the same system board when possible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95300" y="201613"/>
            <a:ext cx="8229600" cy="576262"/>
          </a:xfrm>
        </p:spPr>
        <p:txBody>
          <a:bodyPr/>
          <a:lstStyle/>
          <a:p>
            <a:r>
              <a:rPr lang="en-US" altLang="en-US"/>
              <a:t>Non-Uniform Memory Access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95350" y="1081088"/>
            <a:ext cx="7169150" cy="4530725"/>
          </a:xfrm>
        </p:spPr>
        <p:txBody>
          <a:bodyPr/>
          <a:lstStyle/>
          <a:p>
            <a:pPr lvl="1"/>
            <a:r>
              <a:rPr lang="en-US" altLang="en-US" dirty="0"/>
              <a:t>Threads add more complexity as the threads may be distributed among multiple system boards </a:t>
            </a:r>
          </a:p>
          <a:p>
            <a:pPr lvl="1"/>
            <a:r>
              <a:rPr lang="en-US" altLang="en-US" dirty="0"/>
              <a:t>Solved by Solaris by creating </a:t>
            </a:r>
            <a:r>
              <a:rPr lang="en-US" altLang="en-US" b="1" dirty="0" err="1">
                <a:solidFill>
                  <a:srgbClr val="3366FF"/>
                </a:solidFill>
              </a:rPr>
              <a:t>lgroups</a:t>
            </a:r>
            <a:r>
              <a:rPr lang="en-US" altLang="en-US" b="1" dirty="0">
                <a:solidFill>
                  <a:srgbClr val="3366FF"/>
                </a:solidFill>
              </a:rPr>
              <a:t> (as in latency)</a:t>
            </a:r>
          </a:p>
          <a:p>
            <a:pPr lvl="2"/>
            <a:r>
              <a:rPr lang="en-US" altLang="en-US" dirty="0"/>
              <a:t>Structure to detect CPU / Memory low-latency groups</a:t>
            </a:r>
          </a:p>
          <a:p>
            <a:pPr lvl="2"/>
            <a:r>
              <a:rPr lang="en-US" altLang="en-US" dirty="0"/>
              <a:t>When possible schedule all threads of a process and allocate all memory for that process within the </a:t>
            </a:r>
            <a:r>
              <a:rPr lang="en-US" altLang="en-US" dirty="0" err="1"/>
              <a:t>lgroup</a:t>
            </a:r>
            <a:r>
              <a:rPr lang="en-US" altLang="en-US" dirty="0"/>
              <a:t>, and, if needed, on nearby </a:t>
            </a:r>
            <a:r>
              <a:rPr lang="en-US" altLang="en-US" dirty="0" err="1"/>
              <a:t>lgroups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Thrashing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131888"/>
            <a:ext cx="7353300" cy="44831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If a process does not have </a:t>
            </a:r>
            <a:r>
              <a:rPr lang="ja-JP" altLang="en-US" dirty="0"/>
              <a:t>“</a:t>
            </a:r>
            <a:r>
              <a:rPr lang="en-US" altLang="ja-JP" dirty="0"/>
              <a:t>enough</a:t>
            </a:r>
            <a:r>
              <a:rPr lang="ja-JP" altLang="en-US" dirty="0"/>
              <a:t>”</a:t>
            </a:r>
            <a:r>
              <a:rPr lang="en-US" altLang="ja-JP" dirty="0"/>
              <a:t> pages, the page-fault rate is very high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Page fault to get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Replace existing frame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But quickly need replaced frame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Background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38225"/>
            <a:ext cx="6834187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sz="1600" dirty="0"/>
              <a:t>Usually starts at address 0, using contiguous addresses until end of space</a:t>
            </a:r>
          </a:p>
          <a:p>
            <a:pPr lvl="1"/>
            <a:r>
              <a:rPr lang="en-US" altLang="en-US" sz="1600" dirty="0"/>
              <a:t>Meanwhile, physical memory organized in page frames</a:t>
            </a:r>
          </a:p>
          <a:p>
            <a:pPr lvl="1"/>
            <a:r>
              <a:rPr lang="en-US" altLang="en-US" sz="1600" dirty="0"/>
              <a:t>MMU must map logical to physical</a:t>
            </a:r>
            <a:endParaRPr lang="en-US" altLang="en-US" dirty="0"/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sz="1600" dirty="0"/>
              <a:t>Demand paging </a:t>
            </a:r>
          </a:p>
          <a:p>
            <a:pPr lvl="1"/>
            <a:r>
              <a:rPr lang="en-US" altLang="en-US" sz="1600" dirty="0"/>
              <a:t>Demand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Thrashing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131888"/>
            <a:ext cx="7353300" cy="44831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This leads to:</a:t>
            </a:r>
          </a:p>
          <a:p>
            <a:pPr lvl="2"/>
            <a:r>
              <a:rPr lang="en-US" altLang="en-US" dirty="0"/>
              <a:t>Low CPU utilization</a:t>
            </a:r>
          </a:p>
          <a:p>
            <a:pPr lvl="2"/>
            <a:r>
              <a:rPr lang="en-US" altLang="en-US" dirty="0"/>
              <a:t>Operating system thinking that it needs to increase the degree of multiprogramming since CPU use is low</a:t>
            </a:r>
          </a:p>
          <a:p>
            <a:pPr lvl="2"/>
            <a:r>
              <a:rPr lang="en-US" altLang="en-US" dirty="0"/>
              <a:t>Another process added to the system</a:t>
            </a:r>
          </a:p>
          <a:p>
            <a:pPr lvl="2"/>
            <a:r>
              <a:rPr lang="en-US" altLang="en-US" dirty="0"/>
              <a:t>If the new process needs more frames, it takes them from existing processes and this waterfalls</a:t>
            </a:r>
          </a:p>
          <a:p>
            <a:pPr lvl="2"/>
            <a:r>
              <a:rPr lang="en-US" altLang="en-US" dirty="0"/>
              <a:t>Processes start queueing up for the paging device and…</a:t>
            </a:r>
          </a:p>
          <a:p>
            <a:pPr lvl="2"/>
            <a:r>
              <a:rPr lang="en-US" altLang="en-US" dirty="0"/>
              <a:t>CPU usage drops again…</a:t>
            </a:r>
          </a:p>
          <a:p>
            <a:pPr lvl="2"/>
            <a:r>
              <a:rPr lang="en-US" altLang="en-US" dirty="0"/>
              <a:t>So.. Operating System adds more processes.. Ad </a:t>
            </a:r>
            <a:r>
              <a:rPr lang="en-US" altLang="en-US" dirty="0" err="1"/>
              <a:t>nauseum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Thrashing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 a process is spending more time paging than executing.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163513"/>
            <a:ext cx="6923087" cy="576262"/>
          </a:xfrm>
        </p:spPr>
        <p:txBody>
          <a:bodyPr/>
          <a:lstStyle/>
          <a:p>
            <a:pPr eaLnBrk="1" hangingPunct="1"/>
            <a:r>
              <a:rPr lang="en-US" altLang="en-US"/>
              <a:t>Thrashing (Cont.)</a:t>
            </a:r>
            <a:endParaRPr lang="en-US" altLang="en-US" sz="2400"/>
          </a:p>
        </p:txBody>
      </p:sp>
      <p:pic>
        <p:nvPicPr>
          <p:cNvPr id="5325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66786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188913"/>
            <a:ext cx="71596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Locality Model </a:t>
            </a:r>
            <a:endParaRPr lang="en-US" altLang="en-US" sz="24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1084263"/>
            <a:ext cx="7100887" cy="3001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We can prevent thrashing by providing a process with as many frames as it needs. (Local Replacement Algorithm)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Locality model states that as a process executes, it moves from locality to locality.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 locality is a set of pages that are actually used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If we allocate enough frames to a process to accommodate its current locality, once all its pages are in memory, it will not fault again until it changes locality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If we allocate too few frames to a process to accommodate its currently locality, it will thrash and continue to do 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The ‘working set’ model helps determine the pages that are appropriate for a process while in its current locality. 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125413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Locality In A Memory-Reference Pattern</a:t>
            </a:r>
          </a:p>
        </p:txBody>
      </p:sp>
      <p:pic>
        <p:nvPicPr>
          <p:cNvPr id="55299" name="Picture 1" descr="9_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017588"/>
            <a:ext cx="3770312" cy="5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979488"/>
            <a:ext cx="7573963" cy="4881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Example:  10,000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i="1" dirty="0" err="1">
                <a:sym typeface="Symbol" panose="05050102010706020507" pitchFamily="18" charset="2"/>
              </a:rPr>
              <a:t>WSS</a:t>
            </a:r>
            <a:r>
              <a:rPr lang="en-US" altLang="en-US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 (working set of Process </a:t>
            </a:r>
            <a:r>
              <a:rPr lang="en-US" altLang="en-US" sz="1600" i="1" dirty="0">
                <a:sym typeface="Symbol" panose="05050102010706020507" pitchFamily="18" charset="2"/>
              </a:rPr>
              <a:t>P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=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total number of pages referenced in the most recent  (varies in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if  =   will encompass entire program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87" y="3258713"/>
            <a:ext cx="67071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979488"/>
            <a:ext cx="7573963" cy="4881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i="1" dirty="0">
                <a:sym typeface="Symbol" panose="05050102010706020507" pitchFamily="18" charset="2"/>
              </a:rPr>
              <a:t>D</a:t>
            </a:r>
            <a:r>
              <a:rPr lang="en-US" altLang="en-US" sz="1600" dirty="0">
                <a:sym typeface="Symbol" panose="05050102010706020507" pitchFamily="18" charset="2"/>
              </a:rPr>
              <a:t> =  </a:t>
            </a:r>
            <a:r>
              <a:rPr lang="en-US" altLang="en-US" sz="1600" i="1" dirty="0" err="1">
                <a:sym typeface="Symbol" panose="05050102010706020507" pitchFamily="18" charset="2"/>
              </a:rPr>
              <a:t>WSS</a:t>
            </a:r>
            <a:r>
              <a:rPr lang="en-US" altLang="en-US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  total demand frames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Approximation of locality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if </a:t>
            </a:r>
            <a:r>
              <a:rPr lang="en-US" altLang="en-US" sz="1600" i="1" dirty="0">
                <a:sym typeface="Symbol" panose="05050102010706020507" pitchFamily="18" charset="2"/>
              </a:rPr>
              <a:t>D</a:t>
            </a:r>
            <a:r>
              <a:rPr lang="en-US" altLang="en-US" sz="1600" dirty="0">
                <a:sym typeface="Symbol" panose="05050102010706020507" pitchFamily="18" charset="2"/>
              </a:rPr>
              <a:t> &gt; </a:t>
            </a:r>
            <a:r>
              <a:rPr lang="en-US" altLang="en-US" sz="1600" i="1" dirty="0">
                <a:sym typeface="Symbol" panose="05050102010706020507" pitchFamily="18" charset="2"/>
              </a:rPr>
              <a:t>m</a:t>
            </a:r>
            <a:r>
              <a:rPr lang="en-US" altLang="en-US" sz="1600" dirty="0">
                <a:sym typeface="Symbol" panose="05050102010706020507" pitchFamily="18" charset="2"/>
              </a:rPr>
              <a:t>  Thrashing (where </a:t>
            </a:r>
            <a:r>
              <a:rPr lang="en-US" altLang="en-US" sz="1600" i="1" dirty="0">
                <a:sym typeface="Symbol" panose="05050102010706020507" pitchFamily="18" charset="2"/>
              </a:rPr>
              <a:t>m </a:t>
            </a:r>
            <a:r>
              <a:rPr lang="en-US" altLang="en-US" sz="1600" dirty="0">
                <a:sym typeface="Symbol" panose="05050102010706020507" pitchFamily="18" charset="2"/>
              </a:rPr>
              <a:t> is the total number of available frames)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sym typeface="Symbol" panose="05050102010706020507" pitchFamily="18" charset="2"/>
              </a:rPr>
              <a:t>Policy if </a:t>
            </a:r>
            <a:r>
              <a:rPr lang="en-US" altLang="en-US" sz="1600" i="1" dirty="0">
                <a:sym typeface="Symbol" panose="05050102010706020507" pitchFamily="18" charset="2"/>
              </a:rPr>
              <a:t>D</a:t>
            </a:r>
            <a:r>
              <a:rPr lang="en-US" altLang="en-US" sz="1600" dirty="0">
                <a:sym typeface="Symbol" panose="05050102010706020507" pitchFamily="18" charset="2"/>
              </a:rPr>
              <a:t> &gt; m, then suspe</a:t>
            </a:r>
            <a:r>
              <a:rPr lang="en-US" altLang="en-US" dirty="0">
                <a:sym typeface="Symbol" panose="05050102010706020507" pitchFamily="18" charset="2"/>
              </a:rPr>
              <a:t>nd or swap out one of the processes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3513"/>
            <a:ext cx="7742237" cy="576262"/>
          </a:xfrm>
        </p:spPr>
        <p:txBody>
          <a:bodyPr/>
          <a:lstStyle/>
          <a:p>
            <a:pPr eaLnBrk="1" hangingPunct="1"/>
            <a:r>
              <a:rPr lang="en-US" altLang="en-US"/>
              <a:t>Keeping Track of the Working Set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19188"/>
            <a:ext cx="7743825" cy="4530725"/>
          </a:xfrm>
        </p:spPr>
        <p:txBody>
          <a:bodyPr/>
          <a:lstStyle/>
          <a:p>
            <a:r>
              <a:rPr lang="en-US" altLang="en-US" dirty="0"/>
              <a:t>Approximate with interval timer + a reference bit</a:t>
            </a:r>
          </a:p>
          <a:p>
            <a:r>
              <a:rPr lang="en-US" altLang="en-US" dirty="0"/>
              <a:t>Example: </a:t>
            </a:r>
            <a:r>
              <a:rPr lang="en-US" altLang="en-US" dirty="0">
                <a:sym typeface="Symbol" panose="05050102010706020507" pitchFamily="18" charset="2"/>
              </a:rPr>
              <a:t> = 10,000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Timer interrupts after every 5,000 time units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Keep in memory 2 bits for each page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Whenever a timer interrupts: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copy and set the values of all reference bits to 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one of the bits in memory = 1  page in working set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Why is this not completely accurate?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Improvement = 10 bits and interrupt every 1,000 time units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Why is this better?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163513"/>
            <a:ext cx="7889875" cy="576262"/>
          </a:xfrm>
        </p:spPr>
        <p:txBody>
          <a:bodyPr/>
          <a:lstStyle/>
          <a:p>
            <a:pPr eaLnBrk="1" hangingPunct="1"/>
            <a:r>
              <a:rPr lang="en-US" altLang="en-US"/>
              <a:t>Page-Fault Frequency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049338"/>
            <a:ext cx="6604000" cy="1668462"/>
          </a:xfrm>
        </p:spPr>
        <p:txBody>
          <a:bodyPr/>
          <a:lstStyle/>
          <a:p>
            <a:r>
              <a:rPr lang="en-US" altLang="en-US" dirty="0"/>
              <a:t>More direct approach than WSS (Working Set)</a:t>
            </a:r>
          </a:p>
          <a:p>
            <a:r>
              <a:rPr lang="en-US" altLang="en-US" dirty="0"/>
              <a:t>Establish </a:t>
            </a:r>
            <a:r>
              <a:rPr lang="ja-JP" altLang="en-US" dirty="0"/>
              <a:t>“</a:t>
            </a:r>
            <a:r>
              <a:rPr lang="en-US" altLang="ja-JP" dirty="0"/>
              <a:t>acceptable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page-fault frequency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3366FF"/>
                </a:solidFill>
              </a:rPr>
              <a:t>PFF</a:t>
            </a:r>
            <a:r>
              <a:rPr lang="en-US" altLang="ja-JP" dirty="0"/>
              <a:t>)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rate and use local replacement policy</a:t>
            </a:r>
          </a:p>
          <a:p>
            <a:pPr lvl="1"/>
            <a:r>
              <a:rPr lang="en-US" altLang="en-US" dirty="0"/>
              <a:t>We may need to swap out a process if no free frames are available</a:t>
            </a:r>
          </a:p>
        </p:txBody>
      </p:sp>
      <p:pic>
        <p:nvPicPr>
          <p:cNvPr id="58372" name="Picture 1" descr="9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21" y="3546767"/>
            <a:ext cx="510381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063625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Working Sets and Page Fault Rates</a:t>
            </a:r>
          </a:p>
        </p:txBody>
      </p:sp>
      <p:pic>
        <p:nvPicPr>
          <p:cNvPr id="5939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779166"/>
            <a:ext cx="58023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8050" y="1042988"/>
            <a:ext cx="7194550" cy="2071687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lIns="91435" tIns="45718" rIns="91435" bIns="45718"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0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Direct relationship between working set of a process and its page-fault rate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Working set changes over time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Peaks and valleys over time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Peaks occur when we demand-paging a new locality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low occurs when the working set in in memory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Memory-Mapped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81088"/>
            <a:ext cx="7296150" cy="4684712"/>
          </a:xfrm>
        </p:spPr>
        <p:txBody>
          <a:bodyPr/>
          <a:lstStyle/>
          <a:p>
            <a:r>
              <a:rPr lang="en-US" altLang="en-US"/>
              <a:t>Memory-mapped file I/O allows file I/O to be treated as routine memory access by </a:t>
            </a:r>
            <a:r>
              <a:rPr lang="en-US" altLang="en-US" b="1">
                <a:solidFill>
                  <a:srgbClr val="3366FF"/>
                </a:solidFill>
              </a:rPr>
              <a:t>mapping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a disk block to a page in memory</a:t>
            </a:r>
          </a:p>
          <a:p>
            <a:r>
              <a:rPr lang="en-US" altLang="en-US"/>
              <a:t>A file is initially read using demand paging</a:t>
            </a:r>
          </a:p>
          <a:p>
            <a:pPr lvl="1"/>
            <a:r>
              <a:rPr lang="en-US" altLang="en-US"/>
              <a:t>A page-sized portion of the file is read from the file system into a physical page</a:t>
            </a:r>
          </a:p>
          <a:p>
            <a:pPr lvl="1"/>
            <a:r>
              <a:rPr lang="en-US" altLang="en-US"/>
              <a:t>Subsequent reads/writes to/from the file are treated as ordinary memory accesses</a:t>
            </a:r>
          </a:p>
          <a:p>
            <a:r>
              <a:rPr lang="en-US" altLang="en-US"/>
              <a:t>Simplifies and speeds file access by driving file I/O through memory rather than </a:t>
            </a:r>
            <a:r>
              <a:rPr lang="en-US" altLang="en-US">
                <a:latin typeface="Courier New" panose="02070309020205020404" pitchFamily="49" charset="0"/>
              </a:rPr>
              <a:t>read()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and</a:t>
            </a:r>
            <a:r>
              <a:rPr lang="en-US" altLang="en-US">
                <a:latin typeface="Courier New" panose="02070309020205020404" pitchFamily="49" charset="0"/>
              </a:rPr>
              <a:t> write()</a:t>
            </a:r>
            <a:r>
              <a:rPr lang="en-US" altLang="en-US"/>
              <a:t> system calls</a:t>
            </a:r>
          </a:p>
          <a:p>
            <a:r>
              <a:rPr lang="en-US" altLang="en-US"/>
              <a:t>Also allows several processes to map the same file allowing the pages in memory to be shared</a:t>
            </a:r>
          </a:p>
          <a:p>
            <a:r>
              <a:rPr lang="en-US" altLang="en-US"/>
              <a:t>But when does written data make it to disk?</a:t>
            </a:r>
          </a:p>
          <a:p>
            <a:pPr lvl="1"/>
            <a:r>
              <a:rPr lang="en-US" altLang="en-US"/>
              <a:t>Periodically and / or at file </a:t>
            </a:r>
            <a:r>
              <a:rPr lang="en-US" altLang="en-US">
                <a:latin typeface="Courier New" panose="02070309020205020404" pitchFamily="49" charset="0"/>
              </a:rPr>
              <a:t>close()</a:t>
            </a:r>
            <a:r>
              <a:rPr lang="en-US" altLang="en-US"/>
              <a:t> time</a:t>
            </a:r>
          </a:p>
          <a:p>
            <a:pPr lvl="1"/>
            <a:r>
              <a:rPr lang="en-US" altLang="en-US"/>
              <a:t>For example, when the pager scans for dirty pages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/>
              <a:t>Virtual Memory That is Larger Than Physical Memory</a:t>
            </a:r>
          </a:p>
        </p:txBody>
      </p:sp>
      <p:pic>
        <p:nvPicPr>
          <p:cNvPr id="10243" name="Picture 5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185863"/>
            <a:ext cx="53609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497013" y="138113"/>
            <a:ext cx="7431087" cy="576262"/>
          </a:xfrm>
        </p:spPr>
        <p:txBody>
          <a:bodyPr/>
          <a:lstStyle/>
          <a:p>
            <a:r>
              <a:rPr lang="en-US" altLang="en-US" sz="2800"/>
              <a:t>Memory-Mapped File Technique for all I/O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920750" y="1042988"/>
            <a:ext cx="7696200" cy="4900612"/>
          </a:xfrm>
        </p:spPr>
        <p:txBody>
          <a:bodyPr/>
          <a:lstStyle/>
          <a:p>
            <a:r>
              <a:rPr lang="en-US" altLang="en-US"/>
              <a:t>Some OSes  uses memory mapped files for standard I/O</a:t>
            </a:r>
          </a:p>
          <a:p>
            <a:r>
              <a:rPr lang="en-US" altLang="en-US"/>
              <a:t>Process can explicitly request memory mapping a file via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mmap()</a:t>
            </a:r>
            <a:r>
              <a:rPr lang="en-US" altLang="en-US"/>
              <a:t> system call</a:t>
            </a:r>
          </a:p>
          <a:p>
            <a:pPr lvl="1"/>
            <a:r>
              <a:rPr lang="en-US" altLang="en-US"/>
              <a:t>Now file mapped into process address space</a:t>
            </a:r>
          </a:p>
          <a:p>
            <a:r>
              <a:rPr lang="en-US" altLang="en-US"/>
              <a:t>For standard I/O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write(), close()</a:t>
            </a:r>
            <a:r>
              <a:rPr lang="en-US" altLang="en-US"/>
              <a:t>), mmap anyway</a:t>
            </a:r>
          </a:p>
          <a:p>
            <a:pPr lvl="1"/>
            <a:r>
              <a:rPr lang="en-US" altLang="en-US"/>
              <a:t>But map file into kernel address space</a:t>
            </a:r>
          </a:p>
          <a:p>
            <a:pPr lvl="1"/>
            <a:r>
              <a:rPr lang="en-US" altLang="en-US"/>
              <a:t>Process still does read() and write()</a:t>
            </a:r>
          </a:p>
          <a:p>
            <a:pPr lvl="2"/>
            <a:r>
              <a:rPr lang="en-US" altLang="en-US"/>
              <a:t>Copies data to and from kernel space and user space</a:t>
            </a:r>
          </a:p>
          <a:p>
            <a:pPr lvl="1"/>
            <a:r>
              <a:rPr lang="en-US" altLang="en-US"/>
              <a:t>Uses efficient memory management subsystem</a:t>
            </a:r>
          </a:p>
          <a:p>
            <a:pPr lvl="2"/>
            <a:r>
              <a:rPr lang="en-US" altLang="en-US"/>
              <a:t>Avoids needing separate subsystem</a:t>
            </a:r>
          </a:p>
          <a:p>
            <a:r>
              <a:rPr lang="en-US" altLang="en-US"/>
              <a:t>COW can be used for read/write non-shared pages</a:t>
            </a:r>
          </a:p>
          <a:p>
            <a:r>
              <a:rPr lang="en-US" altLang="en-US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Memory Mapped Files</a:t>
            </a:r>
          </a:p>
        </p:txBody>
      </p:sp>
      <p:pic>
        <p:nvPicPr>
          <p:cNvPr id="62467" name="Picture 1" descr="9_2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3163"/>
            <a:ext cx="514985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03188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Shared Memory via Memory-Mapped I/O</a:t>
            </a:r>
          </a:p>
        </p:txBody>
      </p:sp>
      <p:pic>
        <p:nvPicPr>
          <p:cNvPr id="63491" name="Picture 1" descr="9_2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320800"/>
            <a:ext cx="6070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Shared Memory in Windows API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131888"/>
            <a:ext cx="7385050" cy="4530725"/>
          </a:xfrm>
        </p:spPr>
        <p:txBody>
          <a:bodyPr/>
          <a:lstStyle/>
          <a:p>
            <a:r>
              <a:rPr lang="en-US" altLang="en-US"/>
              <a:t>First create a </a:t>
            </a:r>
            <a:r>
              <a:rPr lang="en-US" altLang="en-US" b="1">
                <a:solidFill>
                  <a:srgbClr val="3366FF"/>
                </a:solidFill>
              </a:rPr>
              <a:t>file mapping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for file to be mapped</a:t>
            </a:r>
          </a:p>
          <a:p>
            <a:pPr lvl="1"/>
            <a:r>
              <a:rPr lang="en-US" altLang="en-US"/>
              <a:t>Then establish a view of the mapped file in process’s virtual address space</a:t>
            </a:r>
          </a:p>
          <a:p>
            <a:r>
              <a:rPr lang="en-US" altLang="en-US"/>
              <a:t>Consider producer / consumer</a:t>
            </a:r>
          </a:p>
          <a:p>
            <a:pPr lvl="1"/>
            <a:r>
              <a:rPr lang="en-US" altLang="en-US"/>
              <a:t>Producer create shared-memory object using memory mapping features</a:t>
            </a:r>
          </a:p>
          <a:p>
            <a:pPr lvl="1"/>
            <a:r>
              <a:rPr lang="en-US" altLang="en-US"/>
              <a:t>Open file via </a:t>
            </a:r>
            <a:r>
              <a:rPr lang="en-US" altLang="en-US">
                <a:latin typeface="Courier New" panose="02070309020205020404" pitchFamily="49" charset="0"/>
              </a:rPr>
              <a:t>CreateFile(), </a:t>
            </a:r>
            <a:r>
              <a:rPr lang="en-US" altLang="en-US"/>
              <a:t>returning a</a:t>
            </a:r>
            <a:r>
              <a:rPr lang="en-US" altLang="en-US">
                <a:latin typeface="Courier New" panose="02070309020205020404" pitchFamily="49" charset="0"/>
              </a:rPr>
              <a:t> HANDLE</a:t>
            </a:r>
          </a:p>
          <a:p>
            <a:pPr lvl="1"/>
            <a:r>
              <a:rPr lang="en-US" altLang="en-US"/>
              <a:t>Create mapping via </a:t>
            </a:r>
            <a:r>
              <a:rPr lang="en-US" altLang="en-US">
                <a:latin typeface="Courier New" panose="02070309020205020404" pitchFamily="49" charset="0"/>
              </a:rPr>
              <a:t>CreateFileMapping() </a:t>
            </a:r>
            <a:r>
              <a:rPr lang="en-US" altLang="en-US"/>
              <a:t>creating a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3366FF"/>
                </a:solidFill>
              </a:rPr>
              <a:t>named shared-memory object</a:t>
            </a:r>
          </a:p>
          <a:p>
            <a:pPr lvl="1"/>
            <a:r>
              <a:rPr lang="en-US" altLang="en-US"/>
              <a:t>Create view via </a:t>
            </a:r>
            <a:r>
              <a:rPr lang="en-US" altLang="en-US">
                <a:latin typeface="Courier New" panose="02070309020205020404" pitchFamily="49" charset="0"/>
              </a:rPr>
              <a:t>MapViewOfFile()</a:t>
            </a:r>
          </a:p>
          <a:p>
            <a:r>
              <a:rPr lang="en-US" altLang="en-US"/>
              <a:t>Sample code in Textbook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1635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Allocating Kernel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93788"/>
            <a:ext cx="7677150" cy="4530725"/>
          </a:xfrm>
        </p:spPr>
        <p:txBody>
          <a:bodyPr/>
          <a:lstStyle/>
          <a:p>
            <a:r>
              <a:rPr lang="en-US" altLang="en-US"/>
              <a:t>Treated differently from user memory</a:t>
            </a:r>
          </a:p>
          <a:p>
            <a:r>
              <a:rPr lang="en-US" altLang="en-US"/>
              <a:t>Often allocated from a free-memory pool</a:t>
            </a:r>
          </a:p>
          <a:p>
            <a:pPr lvl="1"/>
            <a:r>
              <a:rPr lang="en-US" altLang="en-US"/>
              <a:t>Kernel requests memory for structures of varying sizes</a:t>
            </a:r>
          </a:p>
          <a:p>
            <a:pPr lvl="1"/>
            <a:r>
              <a:rPr lang="en-US" altLang="en-US"/>
              <a:t>Some kernel memory needs to be contiguous</a:t>
            </a:r>
          </a:p>
          <a:p>
            <a:pPr lvl="2"/>
            <a:r>
              <a:rPr lang="en-US" altLang="en-US"/>
              <a:t>I.e. for device I/O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Buddy System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042988"/>
            <a:ext cx="7854950" cy="5243512"/>
          </a:xfrm>
        </p:spPr>
        <p:txBody>
          <a:bodyPr/>
          <a:lstStyle/>
          <a:p>
            <a:r>
              <a:rPr lang="en-US" altLang="en-US"/>
              <a:t>Allocates memory from fixed-size segment consisting of physically-contiguous pages</a:t>
            </a:r>
          </a:p>
          <a:p>
            <a:r>
              <a:rPr lang="en-US" altLang="en-US"/>
              <a:t>Memory allocated using </a:t>
            </a:r>
            <a:r>
              <a:rPr lang="en-US" altLang="en-US" b="1">
                <a:solidFill>
                  <a:srgbClr val="3366FF"/>
                </a:solidFill>
              </a:rPr>
              <a:t>power-of-2 allocator</a:t>
            </a:r>
          </a:p>
          <a:p>
            <a:pPr lvl="1"/>
            <a:r>
              <a:rPr lang="en-US" altLang="en-US"/>
              <a:t>Satisfies requests in units sized as power of 2</a:t>
            </a:r>
          </a:p>
          <a:p>
            <a:pPr lvl="1"/>
            <a:r>
              <a:rPr lang="en-US" altLang="en-US"/>
              <a:t>Request rounded up to next highest power of 2</a:t>
            </a:r>
          </a:p>
          <a:p>
            <a:pPr lvl="1"/>
            <a:r>
              <a:rPr lang="en-US" altLang="en-US"/>
              <a:t>When smaller allocation needed than is available, current chunk split into two buddies of next-lower power of 2</a:t>
            </a:r>
          </a:p>
          <a:p>
            <a:pPr lvl="2"/>
            <a:r>
              <a:rPr lang="en-US" altLang="en-US"/>
              <a:t>Continue until appropriate sized chunk available</a:t>
            </a:r>
          </a:p>
          <a:p>
            <a:r>
              <a:rPr lang="en-US" altLang="en-US"/>
              <a:t>For example, assume 256KB chunk available, kernel requests 21KB</a:t>
            </a:r>
          </a:p>
          <a:p>
            <a:pPr lvl="1"/>
            <a:r>
              <a:rPr lang="en-US" altLang="en-US"/>
              <a:t>Split into A</a:t>
            </a:r>
            <a:r>
              <a:rPr lang="en-US" altLang="en-US" baseline="-25000"/>
              <a:t>L</a:t>
            </a:r>
            <a:r>
              <a:rPr lang="en-US" altLang="en-US"/>
              <a:t> </a:t>
            </a:r>
            <a:r>
              <a:rPr lang="en-US" altLang="en-US" baseline="-25000"/>
              <a:t>and</a:t>
            </a:r>
            <a:r>
              <a:rPr lang="en-US" altLang="en-US"/>
              <a:t> A</a:t>
            </a:r>
            <a:r>
              <a:rPr lang="en-US" altLang="en-US" baseline="-25000"/>
              <a:t>R</a:t>
            </a:r>
            <a:r>
              <a:rPr lang="en-US" altLang="en-US"/>
              <a:t> of 128KB each</a:t>
            </a:r>
          </a:p>
          <a:p>
            <a:pPr lvl="2"/>
            <a:r>
              <a:rPr lang="en-US" altLang="en-US"/>
              <a:t>One further divided into B</a:t>
            </a:r>
            <a:r>
              <a:rPr lang="en-US" altLang="en-US" baseline="-25000"/>
              <a:t>L</a:t>
            </a:r>
            <a:r>
              <a:rPr lang="en-US" altLang="en-US"/>
              <a:t> and B</a:t>
            </a:r>
            <a:r>
              <a:rPr lang="en-US" altLang="en-US" baseline="-25000"/>
              <a:t>R</a:t>
            </a:r>
            <a:r>
              <a:rPr lang="en-US" altLang="en-US"/>
              <a:t> of 64KB</a:t>
            </a:r>
          </a:p>
          <a:p>
            <a:pPr lvl="3"/>
            <a:r>
              <a:rPr lang="en-US" altLang="en-US"/>
              <a:t>One further into C</a:t>
            </a:r>
            <a:r>
              <a:rPr lang="en-US" altLang="en-US" baseline="-25000"/>
              <a:t>L</a:t>
            </a:r>
            <a:r>
              <a:rPr lang="en-US" altLang="en-US"/>
              <a:t> and C</a:t>
            </a:r>
            <a:r>
              <a:rPr lang="en-US" altLang="en-US" baseline="-25000"/>
              <a:t>R</a:t>
            </a:r>
            <a:r>
              <a:rPr lang="en-US" altLang="en-US"/>
              <a:t> of 32KB each – one used to satisfy request</a:t>
            </a:r>
          </a:p>
          <a:p>
            <a:r>
              <a:rPr lang="en-US" altLang="en-US"/>
              <a:t>Advantage – quickly </a:t>
            </a:r>
            <a:r>
              <a:rPr lang="en-US" altLang="en-US" b="1">
                <a:solidFill>
                  <a:srgbClr val="3366FF"/>
                </a:solidFill>
              </a:rPr>
              <a:t>coalesce</a:t>
            </a:r>
            <a:r>
              <a:rPr lang="en-US" altLang="en-US"/>
              <a:t> unused chunks into larger chunk</a:t>
            </a:r>
          </a:p>
          <a:p>
            <a:r>
              <a:rPr lang="en-US" altLang="en-US"/>
              <a:t>Disadvantage - fragmentation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Buddy System Allocator</a:t>
            </a:r>
          </a:p>
        </p:txBody>
      </p:sp>
      <p:pic>
        <p:nvPicPr>
          <p:cNvPr id="67587" name="Picture 1" descr="9_2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1111250"/>
            <a:ext cx="45894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Slab Allocator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81088"/>
            <a:ext cx="7067550" cy="5046662"/>
          </a:xfrm>
        </p:spPr>
        <p:txBody>
          <a:bodyPr/>
          <a:lstStyle/>
          <a:p>
            <a:r>
              <a:rPr lang="en-US" altLang="en-US"/>
              <a:t>Alternate strategy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Slab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is one or more physically contiguous pages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Cache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consists of one or more slabs</a:t>
            </a:r>
            <a:endParaRPr lang="en-US" altLang="en-US" sz="800"/>
          </a:p>
          <a:p>
            <a:r>
              <a:rPr lang="en-US" altLang="en-US"/>
              <a:t>Single cache for each unique kernel data structure</a:t>
            </a:r>
          </a:p>
          <a:p>
            <a:pPr lvl="1"/>
            <a:r>
              <a:rPr lang="en-US" altLang="en-US"/>
              <a:t>Each cache filled with </a:t>
            </a:r>
            <a:r>
              <a:rPr lang="en-US" altLang="en-US" b="1">
                <a:solidFill>
                  <a:srgbClr val="3366FF"/>
                </a:solidFill>
              </a:rPr>
              <a:t>objects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instantiations of the data structure</a:t>
            </a:r>
            <a:endParaRPr lang="en-US" altLang="en-US" sz="800"/>
          </a:p>
          <a:p>
            <a:r>
              <a:rPr lang="en-US" altLang="en-US"/>
              <a:t>When cache created, filled with objects marked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endParaRPr lang="en-US" altLang="en-US" sz="800" b="1"/>
          </a:p>
          <a:p>
            <a:r>
              <a:rPr lang="en-US" altLang="en-US"/>
              <a:t>When structures stored, objects marked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altLang="en-US" sz="800" b="1"/>
          </a:p>
          <a:p>
            <a:r>
              <a:rPr lang="en-US" altLang="en-US"/>
              <a:t>If slab is full of used objects, next object allocated from empty slab</a:t>
            </a:r>
          </a:p>
          <a:p>
            <a:pPr lvl="1"/>
            <a:r>
              <a:rPr lang="en-US" altLang="en-US"/>
              <a:t>If no empty slabs, new slab allocated</a:t>
            </a:r>
            <a:endParaRPr lang="en-US" altLang="en-US" sz="800"/>
          </a:p>
          <a:p>
            <a:r>
              <a:rPr lang="en-US" altLang="en-US"/>
              <a:t>Benefits include no fragmentation, fast memory request satisfaction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163513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/>
              <a:t>Slab Allocation</a:t>
            </a:r>
          </a:p>
        </p:txBody>
      </p:sp>
      <p:pic>
        <p:nvPicPr>
          <p:cNvPr id="69635" name="Picture 1" descr="9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182688"/>
            <a:ext cx="5129213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Slab Allocator in Linux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65213"/>
            <a:ext cx="7704138" cy="5214937"/>
          </a:xfrm>
        </p:spPr>
        <p:txBody>
          <a:bodyPr/>
          <a:lstStyle/>
          <a:p>
            <a:r>
              <a:rPr lang="en-US" altLang="en-US"/>
              <a:t>For example process descriptor is of type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struct task_struct</a:t>
            </a:r>
            <a:endParaRPr lang="en-US" altLang="en-US"/>
          </a:p>
          <a:p>
            <a:r>
              <a:rPr lang="en-US" altLang="en-US"/>
              <a:t>Approx 1.7KB of memory</a:t>
            </a:r>
          </a:p>
          <a:p>
            <a:r>
              <a:rPr lang="en-US" altLang="en-US"/>
              <a:t>New task -&gt; allocate new struct from cache</a:t>
            </a:r>
          </a:p>
          <a:p>
            <a:pPr lvl="1"/>
            <a:r>
              <a:rPr lang="en-US" altLang="en-US"/>
              <a:t>Will use existing free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struct task_struct</a:t>
            </a:r>
            <a:endParaRPr lang="en-US" altLang="en-US"/>
          </a:p>
          <a:p>
            <a:r>
              <a:rPr lang="en-US" altLang="en-US"/>
              <a:t>Slab can be in three possible states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Full – all used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Empty – all free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Partial – mix of free and used</a:t>
            </a:r>
          </a:p>
          <a:p>
            <a:r>
              <a:rPr lang="en-US" altLang="en-US"/>
              <a:t>Upon request, slab allocator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Uses free struct in partial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If none, takes one from empty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If no empty slab, create new empty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1762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/>
              <a:t>Virtual-address Space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811213" y="1119188"/>
            <a:ext cx="4791097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anose="020B0604020202020204" pitchFamily="34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 dirty="0">
                <a:latin typeface="Helvetica" panose="020B0604020202020204" pitchFamily="3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 dirty="0">
                <a:latin typeface="Helvetica" panose="020B0604020202020204" pitchFamily="3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1600" dirty="0">
                <a:latin typeface="Helvetica" panose="020B0604020202020204" pitchFamily="3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anose="020B0604020202020204" pitchFamily="34" charset="0"/>
              </a:rPr>
              <a:t>Enables 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panose="020B0604020202020204" pitchFamily="34" charset="0"/>
              </a:rPr>
              <a:t>sparse </a:t>
            </a:r>
            <a:r>
              <a:rPr kumimoji="1" lang="en-US" altLang="en-US" sz="1600" dirty="0">
                <a:latin typeface="Helvetica" panose="020B0604020202020204" pitchFamily="34" charset="0"/>
              </a:rPr>
              <a:t>virtual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1600" dirty="0">
                <a:latin typeface="Helvetica" panose="020B0604020202020204" pitchFamily="34" charset="0"/>
              </a:rPr>
              <a:t>address spaces with holes left for growth, dynamically linked libraries, </a:t>
            </a:r>
            <a:r>
              <a:rPr kumimoji="1" lang="en-US" altLang="en-US" sz="1600" dirty="0" err="1">
                <a:latin typeface="Helvetica" panose="020B0604020202020204" pitchFamily="34" charset="0"/>
              </a:rPr>
              <a:t>etc</a:t>
            </a:r>
            <a:endParaRPr kumimoji="1" lang="en-US" altLang="en-US" sz="1600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 dirty="0">
                <a:latin typeface="Helvetica" panose="020B0604020202020204" pitchFamily="34" charset="0"/>
              </a:rPr>
              <a:t>System libraries shared via mapping into virtual address space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1600" dirty="0">
                <a:latin typeface="Helvetica" panose="020B0604020202020204" pitchFamily="34" charset="0"/>
              </a:rPr>
              <a:t>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Slab Allocator in Linux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03313"/>
            <a:ext cx="7321550" cy="5214937"/>
          </a:xfrm>
        </p:spPr>
        <p:txBody>
          <a:bodyPr/>
          <a:lstStyle/>
          <a:p>
            <a:r>
              <a:rPr lang="en-US" altLang="en-US"/>
              <a:t>Slab started in Solaris, now wide-spread for both kernel mode and user memory in various OSes</a:t>
            </a:r>
          </a:p>
          <a:p>
            <a:r>
              <a:rPr lang="en-US" altLang="en-US"/>
              <a:t>Linux  2.2 had SLAB, now has both SLOB and SLUB allocators</a:t>
            </a:r>
          </a:p>
          <a:p>
            <a:pPr lvl="1"/>
            <a:r>
              <a:rPr lang="en-US" altLang="en-US"/>
              <a:t>SLOB for systems with limited memory</a:t>
            </a:r>
          </a:p>
          <a:p>
            <a:pPr lvl="2"/>
            <a:r>
              <a:rPr lang="en-US" altLang="en-US"/>
              <a:t>Simple List of Blocks – maintains 3 list objects for small, medium, large objects</a:t>
            </a:r>
          </a:p>
          <a:p>
            <a:pPr lvl="1"/>
            <a:r>
              <a:rPr lang="en-US" altLang="en-US"/>
              <a:t>SLUB is performance-optimized SLAB removes per-CPU queues, metadata stored in page structure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891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/>
              <a:t>Other Considerations -- Prepaging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8" y="1104900"/>
            <a:ext cx="7427912" cy="4908550"/>
          </a:xfrm>
        </p:spPr>
        <p:txBody>
          <a:bodyPr/>
          <a:lstStyle/>
          <a:p>
            <a:r>
              <a:rPr lang="en-US" altLang="en-US"/>
              <a:t>Prepaging </a:t>
            </a:r>
          </a:p>
          <a:p>
            <a:pPr lvl="1"/>
            <a:r>
              <a:rPr lang="en-US" altLang="en-US"/>
              <a:t>To reduce the large number of page faults that occurs at process startup</a:t>
            </a:r>
          </a:p>
          <a:p>
            <a:pPr lvl="1"/>
            <a:r>
              <a:rPr lang="en-US" altLang="en-US"/>
              <a:t>Prepage all or some of the pages a process will need, before they are referenced</a:t>
            </a:r>
          </a:p>
          <a:p>
            <a:pPr lvl="1"/>
            <a:r>
              <a:rPr lang="en-US" altLang="en-US"/>
              <a:t>But if prepaged pages are unused, I/O and memory was wasted</a:t>
            </a:r>
          </a:p>
          <a:p>
            <a:pPr lvl="1"/>
            <a:r>
              <a:rPr lang="en-US" altLang="en-US"/>
              <a:t>Assume </a:t>
            </a:r>
            <a:r>
              <a:rPr lang="en-US" altLang="en-US" i="1"/>
              <a:t>s</a:t>
            </a:r>
            <a:r>
              <a:rPr lang="en-US" altLang="en-US"/>
              <a:t> pages are prepaged and </a:t>
            </a:r>
            <a:r>
              <a:rPr lang="el-GR" altLang="en-US" i="1"/>
              <a:t>α</a:t>
            </a:r>
            <a:r>
              <a:rPr lang="en-US" altLang="en-US" i="1"/>
              <a:t> </a:t>
            </a:r>
            <a:r>
              <a:rPr lang="en-US" altLang="en-US"/>
              <a:t>of the pages is used</a:t>
            </a:r>
          </a:p>
          <a:p>
            <a:pPr lvl="2"/>
            <a:r>
              <a:rPr lang="en-US" altLang="en-US"/>
              <a:t>Is cost of </a:t>
            </a:r>
            <a:r>
              <a:rPr lang="en-US" altLang="en-US" b="1" i="1"/>
              <a:t>s * </a:t>
            </a:r>
            <a:r>
              <a:rPr lang="el-GR" altLang="en-US" b="1" i="1"/>
              <a:t>α</a:t>
            </a:r>
            <a:r>
              <a:rPr lang="en-US" altLang="en-US" b="1" i="1"/>
              <a:t>  </a:t>
            </a:r>
            <a:r>
              <a:rPr lang="en-US" altLang="en-US"/>
              <a:t>save pages faults &gt; or &lt; than the cost of prepaging</a:t>
            </a:r>
            <a:r>
              <a:rPr lang="en-US" altLang="en-US" i="1"/>
              <a:t> </a:t>
            </a:r>
            <a:br>
              <a:rPr lang="en-US" altLang="en-US" i="1"/>
            </a:br>
            <a:r>
              <a:rPr lang="en-US" altLang="en-US" b="1" i="1"/>
              <a:t>s * (1- </a:t>
            </a:r>
            <a:r>
              <a:rPr lang="el-GR" altLang="en-US" b="1" i="1"/>
              <a:t>α</a:t>
            </a:r>
            <a:r>
              <a:rPr lang="en-US" altLang="en-US" b="1" i="1"/>
              <a:t>) </a:t>
            </a:r>
            <a:r>
              <a:rPr lang="en-US" altLang="en-US"/>
              <a:t>unnecessary pages</a:t>
            </a:r>
            <a:r>
              <a:rPr lang="en-US" altLang="en-US" i="1"/>
              <a:t>?  </a:t>
            </a:r>
          </a:p>
          <a:p>
            <a:pPr lvl="2"/>
            <a:r>
              <a:rPr lang="el-GR" altLang="en-US" b="1" i="1"/>
              <a:t>α</a:t>
            </a:r>
            <a:r>
              <a:rPr lang="en-US" altLang="en-US" i="1"/>
              <a:t> </a:t>
            </a:r>
            <a:r>
              <a:rPr lang="en-US" altLang="en-US"/>
              <a:t>near zero </a:t>
            </a:r>
            <a:r>
              <a:rPr lang="en-US" altLang="en-US">
                <a:sym typeface="Symbol" panose="05050102010706020507" pitchFamily="18" charset="2"/>
              </a:rPr>
              <a:t> prepaging loses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163513"/>
            <a:ext cx="7431087" cy="576262"/>
          </a:xfrm>
        </p:spPr>
        <p:txBody>
          <a:bodyPr/>
          <a:lstStyle/>
          <a:p>
            <a:pPr eaLnBrk="1" hangingPunct="1"/>
            <a:r>
              <a:rPr lang="en-US" altLang="en-US"/>
              <a:t>Other Issues – Page Size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69975"/>
            <a:ext cx="7289800" cy="4759325"/>
          </a:xfrm>
        </p:spPr>
        <p:txBody>
          <a:bodyPr/>
          <a:lstStyle/>
          <a:p>
            <a:r>
              <a:rPr lang="en-US" altLang="en-US"/>
              <a:t>Sometimes OS designers have a choice</a:t>
            </a:r>
          </a:p>
          <a:p>
            <a:pPr lvl="1"/>
            <a:r>
              <a:rPr lang="en-US" altLang="en-US"/>
              <a:t>Especially if running on custom-built CPU</a:t>
            </a:r>
          </a:p>
          <a:p>
            <a:r>
              <a:rPr lang="en-US" altLang="en-US"/>
              <a:t>Page size selection must take into consideration:</a:t>
            </a:r>
          </a:p>
          <a:p>
            <a:pPr lvl="1"/>
            <a:r>
              <a:rPr lang="en-US" altLang="en-US"/>
              <a:t>Fragmentation</a:t>
            </a:r>
          </a:p>
          <a:p>
            <a:pPr lvl="1"/>
            <a:r>
              <a:rPr lang="en-US" altLang="en-US"/>
              <a:t>Page table size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altLang="en-US"/>
              <a:t>I/O overhead</a:t>
            </a:r>
          </a:p>
          <a:p>
            <a:pPr lvl="1"/>
            <a:r>
              <a:rPr lang="en-US" altLang="en-US"/>
              <a:t>Number of page faults</a:t>
            </a:r>
          </a:p>
          <a:p>
            <a:pPr lvl="1"/>
            <a:r>
              <a:rPr lang="en-US" altLang="en-US"/>
              <a:t>Locality</a:t>
            </a:r>
          </a:p>
          <a:p>
            <a:pPr lvl="1"/>
            <a:r>
              <a:rPr lang="en-US" altLang="en-US"/>
              <a:t>TLB size and effectiveness</a:t>
            </a:r>
          </a:p>
          <a:p>
            <a:r>
              <a:rPr lang="en-US" altLang="en-US"/>
              <a:t>Always power of 2, usually in the range 2</a:t>
            </a:r>
            <a:r>
              <a:rPr lang="en-US" altLang="en-US" baseline="30000"/>
              <a:t>12</a:t>
            </a:r>
            <a:r>
              <a:rPr lang="en-US" altLang="en-US"/>
              <a:t> (4,096 bytes) to 2</a:t>
            </a:r>
            <a:r>
              <a:rPr lang="en-US" altLang="en-US" baseline="30000"/>
              <a:t>22</a:t>
            </a:r>
            <a:r>
              <a:rPr lang="en-US" altLang="en-US"/>
              <a:t> (4,194,304 bytes)</a:t>
            </a:r>
          </a:p>
          <a:p>
            <a:r>
              <a:rPr lang="en-US" altLang="en-US"/>
              <a:t>On average, growing over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176213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/>
              <a:t>Other Issues – TLB Reach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65225"/>
            <a:ext cx="7631112" cy="4418013"/>
          </a:xfrm>
        </p:spPr>
        <p:txBody>
          <a:bodyPr/>
          <a:lstStyle/>
          <a:p>
            <a:r>
              <a:rPr lang="en-US" altLang="en-US"/>
              <a:t>TLB Reach - The amount of memory accessible from the TLB</a:t>
            </a:r>
          </a:p>
          <a:p>
            <a:endParaRPr lang="en-US" altLang="en-US" sz="800"/>
          </a:p>
          <a:p>
            <a:r>
              <a:rPr lang="en-US" altLang="en-US"/>
              <a:t>TLB Reach = (TLB Size) X (Page Size)</a:t>
            </a:r>
          </a:p>
          <a:p>
            <a:endParaRPr lang="en-US" altLang="en-US" sz="800"/>
          </a:p>
          <a:p>
            <a:r>
              <a:rPr lang="en-US" altLang="en-US"/>
              <a:t>Ideally, the working set of each process is stored in the TLB</a:t>
            </a:r>
          </a:p>
          <a:p>
            <a:pPr lvl="1"/>
            <a:r>
              <a:rPr lang="en-US" altLang="en-US"/>
              <a:t>Otherwise there is a high degree of page faults</a:t>
            </a:r>
          </a:p>
          <a:p>
            <a:pPr lvl="1"/>
            <a:endParaRPr lang="en-US" altLang="en-US" sz="800"/>
          </a:p>
          <a:p>
            <a:r>
              <a:rPr lang="en-US" altLang="en-US"/>
              <a:t>Increase the Page Size</a:t>
            </a:r>
          </a:p>
          <a:p>
            <a:pPr lvl="1"/>
            <a:r>
              <a:rPr lang="en-US" altLang="en-US"/>
              <a:t>This may lead to an increase in fragmentation as not all applications require a large page size</a:t>
            </a:r>
          </a:p>
          <a:p>
            <a:pPr lvl="1"/>
            <a:endParaRPr lang="en-US" altLang="en-US" sz="800"/>
          </a:p>
          <a:p>
            <a:r>
              <a:rPr lang="en-US" altLang="en-US"/>
              <a:t>Provide Multiple Page Sizes</a:t>
            </a:r>
          </a:p>
          <a:p>
            <a:pPr lvl="1"/>
            <a:r>
              <a:rPr lang="en-US" altLang="en-US"/>
              <a:t>This allows applications that require larger page sizes the opportunity to use them without an increase in fragmentation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1635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Other Issues – Program Structure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8" y="1104900"/>
            <a:ext cx="7548562" cy="4995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/>
              <a:t>Program structure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/>
              <a:t>Program 1 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            for (j = 0; j &lt;128; j++)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         for (i = 0; i &lt; 128; i++)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               data[i,j] = 0;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/>
              <a:t>     128 x 128 = 16,384 page faults 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/>
              <a:t>Program 2 	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         for (i = 0; i &lt; 128; i++)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      for (j = 0; j &lt; 128; j++)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128 page faults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50813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/>
              <a:t>Other Issues – I/O interlock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3800"/>
            <a:ext cx="4176712" cy="445928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I/O Interlock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Pages must sometimes be locked into memory</a:t>
            </a:r>
          </a:p>
          <a:p>
            <a:r>
              <a:rPr lang="en-US" altLang="en-US"/>
              <a:t>Consider I/O - Pages that are used for copying a file from a device must be locked from being selected for eviction by a page replacement algorithm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Pinning</a:t>
            </a:r>
            <a:r>
              <a:rPr lang="en-US" altLang="en-US"/>
              <a:t> of pages to lock into memory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677988"/>
            <a:ext cx="291465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762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5100"/>
            <a:ext cx="7351712" cy="4483100"/>
          </a:xfrm>
        </p:spPr>
        <p:txBody>
          <a:bodyPr/>
          <a:lstStyle/>
          <a:p>
            <a:r>
              <a:rPr lang="en-US" altLang="en-US" dirty="0"/>
              <a:t>Windows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Windows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017588"/>
            <a:ext cx="7296150" cy="5299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Uses demand paging with </a:t>
            </a:r>
            <a:r>
              <a:rPr lang="en-US" altLang="en-US" b="1" dirty="0">
                <a:solidFill>
                  <a:srgbClr val="3366FF"/>
                </a:solidFill>
              </a:rPr>
              <a:t>clustering</a:t>
            </a:r>
            <a:r>
              <a:rPr lang="en-US" altLang="en-US" dirty="0"/>
              <a:t>. Clustering brings in pages surrounding the faulting page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Processes are assigned </a:t>
            </a:r>
            <a:r>
              <a:rPr lang="en-US" altLang="en-US" b="1" dirty="0">
                <a:solidFill>
                  <a:srgbClr val="3366FF"/>
                </a:solidFill>
              </a:rPr>
              <a:t>working set minimum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working set maximum</a:t>
            </a:r>
            <a:endParaRPr lang="en-US" altLang="en-US" sz="800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Working set minimum is the minimum number of pages the process is guaranteed to have in memory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 process may be assigned as many pages up to its working set maximum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When the amount of free memory in the system falls below a threshold, </a:t>
            </a:r>
            <a:r>
              <a:rPr lang="en-US" altLang="en-US" b="1" dirty="0">
                <a:solidFill>
                  <a:srgbClr val="3366FF"/>
                </a:solidFill>
              </a:rPr>
              <a:t>automatic working set trimming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performed to restore the amount of free memory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Working set trimming removes pages from processes that have pages in excess of their working set minimum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8F28B950-70FF-4CA0-9FF9-D79A5599959F}"/>
              </a:ext>
            </a:extLst>
          </p:cNvPr>
          <p:cNvSpPr/>
          <p:nvPr/>
        </p:nvSpPr>
        <p:spPr bwMode="auto">
          <a:xfrm>
            <a:off x="762000" y="5971309"/>
            <a:ext cx="623455" cy="345354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7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30288"/>
            <a:ext cx="7334250" cy="5386387"/>
          </a:xfrm>
        </p:spPr>
        <p:txBody>
          <a:bodyPr/>
          <a:lstStyle/>
          <a:p>
            <a:r>
              <a:rPr lang="en-US" altLang="en-US"/>
              <a:t>Maintains a list of free pages to assign faulting processes</a:t>
            </a:r>
            <a:endParaRPr lang="en-US" altLang="en-US" sz="800"/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Lotsfree</a:t>
            </a:r>
            <a:r>
              <a:rPr lang="en-US" altLang="en-US"/>
              <a:t> – threshold parameter (amount of free memory) to begin paging</a:t>
            </a:r>
            <a:endParaRPr lang="en-US" altLang="en-US" sz="800"/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Desfree</a:t>
            </a:r>
            <a:r>
              <a:rPr lang="en-US" altLang="en-US"/>
              <a:t> – threshold parameter to increasing paging</a:t>
            </a:r>
            <a:endParaRPr lang="en-US" altLang="en-US" sz="800"/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Minfree</a:t>
            </a:r>
            <a:r>
              <a:rPr lang="en-US" altLang="en-US"/>
              <a:t> – threshold parameter to being swapping</a:t>
            </a:r>
            <a:endParaRPr lang="en-US" altLang="en-US" sz="800"/>
          </a:p>
          <a:p>
            <a:r>
              <a:rPr lang="en-US" altLang="en-US"/>
              <a:t>Paging is performed by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en-US"/>
              <a:t> process</a:t>
            </a:r>
            <a:endParaRPr lang="en-US" altLang="en-US" sz="800"/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en-US"/>
              <a:t> scans pages using modified clock algorithm</a:t>
            </a:r>
            <a:endParaRPr lang="en-US" altLang="en-US" sz="800"/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Scanrate</a:t>
            </a:r>
            <a:r>
              <a:rPr lang="en-US" altLang="en-US"/>
              <a:t> is the rate at which pages are scanned. This ranges from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slowscan</a:t>
            </a:r>
            <a:r>
              <a:rPr lang="en-US" altLang="en-US"/>
              <a:t> to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fastscan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en-US"/>
              <a:t> is called more frequently depending upon the amount of free memory available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Priority paging </a:t>
            </a:r>
            <a:r>
              <a:rPr lang="en-US" altLang="en-US"/>
              <a:t>gives priority to process code pages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Solaris 2 Page Scanner</a:t>
            </a:r>
          </a:p>
        </p:txBody>
      </p:sp>
      <p:pic>
        <p:nvPicPr>
          <p:cNvPr id="80899" name="Picture 1" descr="9_2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189038"/>
            <a:ext cx="545465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8" y="188913"/>
            <a:ext cx="7561262" cy="576262"/>
          </a:xfrm>
        </p:spPr>
        <p:txBody>
          <a:bodyPr/>
          <a:lstStyle/>
          <a:p>
            <a:pPr eaLnBrk="1" hangingPunct="1"/>
            <a:r>
              <a:rPr lang="en-US" altLang="en-US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55713"/>
            <a:ext cx="62960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20475</TotalTime>
  <Words>5214</Words>
  <Application>Microsoft Office PowerPoint</Application>
  <PresentationFormat>On-screen Show (4:3)</PresentationFormat>
  <Paragraphs>750</Paragraphs>
  <Slides>90</Slides>
  <Notes>78</Notes>
  <HiddenSlides>38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os-8</vt:lpstr>
      <vt:lpstr>Equation</vt:lpstr>
      <vt:lpstr>Chapter 9:  Virtual Memory</vt:lpstr>
      <vt:lpstr>Chapter 9:  Virtual Memory</vt:lpstr>
      <vt:lpstr>Objectives</vt:lpstr>
      <vt:lpstr>Background</vt:lpstr>
      <vt:lpstr>Background (Cont.)</vt:lpstr>
      <vt:lpstr>Background (Cont.)</vt:lpstr>
      <vt:lpstr>Virtual Memory That is Larger Than Physical Memory</vt:lpstr>
      <vt:lpstr>Virtual-address Space</vt:lpstr>
      <vt:lpstr>Shared Library Using Virtual Memory</vt:lpstr>
      <vt:lpstr>Virtual Memory via 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Stages in Demand Paging (worst case)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Copy-on-Write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Let’s Review</vt:lpstr>
      <vt:lpstr>Page and Frame Replacement Algorithms</vt:lpstr>
      <vt:lpstr>Graph of Page Faults Versus The Number of Frames</vt:lpstr>
      <vt:lpstr>First-In-First-Out (FIFO) Algorithm</vt:lpstr>
      <vt:lpstr>FIFO Example 2</vt:lpstr>
      <vt:lpstr>FIFO Illustrating Belady’s Anomaly</vt:lpstr>
      <vt:lpstr>Optimal Page Replacement</vt:lpstr>
      <vt:lpstr>Least Recently Used (LRU) Algorithm</vt:lpstr>
      <vt:lpstr>LRU Algorithm (Cont.)</vt:lpstr>
      <vt:lpstr>LRU Algorithm (Cont.)</vt:lpstr>
      <vt:lpstr>Use Of A Stack to Record Most Recent Page References</vt:lpstr>
      <vt:lpstr>LRU Approximation Algorithms</vt:lpstr>
      <vt:lpstr>Additional Reference Bits Algorithm</vt:lpstr>
      <vt:lpstr>LRU Approximation Algorithms</vt:lpstr>
      <vt:lpstr>Second-Chance (clock) Page-Replacement Algorithm</vt:lpstr>
      <vt:lpstr>Enhanced Second-Chance Algorithm</vt:lpstr>
      <vt:lpstr>Counting Algorithms</vt:lpstr>
      <vt:lpstr>Page-Buffering Algorithms</vt:lpstr>
      <vt:lpstr>Applications and Page Replacement</vt:lpstr>
      <vt:lpstr>Allocation of Frames</vt:lpstr>
      <vt:lpstr>Frame Allocation</vt:lpstr>
      <vt:lpstr>Allocation of Frames</vt:lpstr>
      <vt:lpstr>Allocation of Frames</vt:lpstr>
      <vt:lpstr>Allocation Schemes</vt:lpstr>
      <vt:lpstr>Priority Allocation</vt:lpstr>
      <vt:lpstr>Global vs. Local Allocation</vt:lpstr>
      <vt:lpstr>Non-Uniform Memory Access</vt:lpstr>
      <vt:lpstr>Non-Uniform Memory Access</vt:lpstr>
      <vt:lpstr>Thrashing</vt:lpstr>
      <vt:lpstr>Thrashing</vt:lpstr>
      <vt:lpstr>Thrashing (Cont.)</vt:lpstr>
      <vt:lpstr>Locality Model </vt:lpstr>
      <vt:lpstr>Locality In A Memory-Reference Pattern</vt:lpstr>
      <vt:lpstr>Working-Set Model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Shared Memory via Memory-Mapped I/O</vt:lpstr>
      <vt:lpstr>Shared Memory in Windows API</vt:lpstr>
      <vt:lpstr>Allocating Kernel Memory</vt:lpstr>
      <vt:lpstr>Buddy System</vt:lpstr>
      <vt:lpstr>Buddy System Allocator</vt:lpstr>
      <vt:lpstr>Slab Allocator</vt:lpstr>
      <vt:lpstr>Slab Allocation</vt:lpstr>
      <vt:lpstr>Slab Allocator in Linux</vt:lpstr>
      <vt:lpstr>Slab Allocator in Linux (Cont.)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Operating System Examples</vt:lpstr>
      <vt:lpstr>Windows</vt:lpstr>
      <vt:lpstr>Solaris </vt:lpstr>
      <vt:lpstr>Solaris 2 Page Scanner</vt:lpstr>
      <vt:lpstr>End of Chapter 9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Staff</cp:lastModifiedBy>
  <cp:revision>293</cp:revision>
  <cp:lastPrinted>2016-08-11T11:47:52Z</cp:lastPrinted>
  <dcterms:created xsi:type="dcterms:W3CDTF">2011-01-13T23:43:38Z</dcterms:created>
  <dcterms:modified xsi:type="dcterms:W3CDTF">2018-05-08T22:16:11Z</dcterms:modified>
</cp:coreProperties>
</file>