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57" r:id="rId4"/>
    <p:sldId id="285" r:id="rId5"/>
    <p:sldId id="258" r:id="rId6"/>
    <p:sldId id="286" r:id="rId7"/>
    <p:sldId id="260" r:id="rId8"/>
    <p:sldId id="287" r:id="rId9"/>
    <p:sldId id="262" r:id="rId10"/>
    <p:sldId id="292" r:id="rId11"/>
    <p:sldId id="294" r:id="rId12"/>
    <p:sldId id="297" r:id="rId13"/>
    <p:sldId id="305" r:id="rId14"/>
    <p:sldId id="293" r:id="rId15"/>
    <p:sldId id="267" r:id="rId16"/>
    <p:sldId id="290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65" r:id="rId2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9C722-E08C-4A6F-8B1A-B023686BF15E}" type="doc">
      <dgm:prSet loTypeId="urn:microsoft.com/office/officeart/2005/8/layout/vList5" loCatId="list" qsTypeId="urn:microsoft.com/office/officeart/2005/8/quickstyle/3d2#1" qsCatId="3D" csTypeId="urn:microsoft.com/office/officeart/2005/8/colors/colorful3#1" csCatId="colorful"/>
      <dgm:spPr/>
      <dgm:t>
        <a:bodyPr/>
        <a:lstStyle/>
        <a:p>
          <a:endParaRPr lang="en-US"/>
        </a:p>
      </dgm:t>
    </dgm:pt>
    <dgm:pt modelId="{5CDB3E48-1A99-4D33-87D3-9CA499B20D46}">
      <dgm:prSet/>
      <dgm:spPr/>
      <dgm:t>
        <a:bodyPr/>
        <a:lstStyle/>
        <a:p>
          <a:pPr rtl="0"/>
          <a:r>
            <a:rPr lang="en-US" dirty="0"/>
            <a:t>Maintenance history </a:t>
          </a:r>
        </a:p>
      </dgm:t>
    </dgm:pt>
    <dgm:pt modelId="{CFC1DFBE-B872-4EE9-8DCB-A4A90823A9D6}" type="parTrans" cxnId="{78B15BAE-818C-47CE-8401-6CEC3B4AA03D}">
      <dgm:prSet/>
      <dgm:spPr/>
      <dgm:t>
        <a:bodyPr/>
        <a:lstStyle/>
        <a:p>
          <a:endParaRPr lang="en-US"/>
        </a:p>
      </dgm:t>
    </dgm:pt>
    <dgm:pt modelId="{645E45D6-E682-4DED-A848-76C385C688B9}" type="sibTrans" cxnId="{78B15BAE-818C-47CE-8401-6CEC3B4AA03D}">
      <dgm:prSet/>
      <dgm:spPr/>
      <dgm:t>
        <a:bodyPr/>
        <a:lstStyle/>
        <a:p>
          <a:endParaRPr lang="en-US"/>
        </a:p>
      </dgm:t>
    </dgm:pt>
    <dgm:pt modelId="{B608CCF5-86D7-4E07-AEE5-5BA5CA6CB9C0}">
      <dgm:prSet/>
      <dgm:spPr/>
      <dgm:t>
        <a:bodyPr/>
        <a:lstStyle/>
        <a:p>
          <a:pPr rtl="0"/>
          <a:r>
            <a:rPr lang="en-CA" dirty="0"/>
            <a:t>Preventive/Corrective Maintenance Scheduling</a:t>
          </a:r>
          <a:endParaRPr lang="en-US" dirty="0"/>
        </a:p>
      </dgm:t>
    </dgm:pt>
    <dgm:pt modelId="{0CC03FA3-976B-4C29-81B6-FC5E17E4D655}" type="parTrans" cxnId="{82840310-B5A6-49A1-AEE5-82A6944E4EE4}">
      <dgm:prSet/>
      <dgm:spPr/>
      <dgm:t>
        <a:bodyPr/>
        <a:lstStyle/>
        <a:p>
          <a:endParaRPr lang="en-US"/>
        </a:p>
      </dgm:t>
    </dgm:pt>
    <dgm:pt modelId="{360142C2-3388-4E0F-A149-40698E80BFC6}" type="sibTrans" cxnId="{82840310-B5A6-49A1-AEE5-82A6944E4EE4}">
      <dgm:prSet/>
      <dgm:spPr/>
      <dgm:t>
        <a:bodyPr/>
        <a:lstStyle/>
        <a:p>
          <a:endParaRPr lang="en-US"/>
        </a:p>
      </dgm:t>
    </dgm:pt>
    <dgm:pt modelId="{6F245954-451B-46F6-92A2-05FFB23BADFD}">
      <dgm:prSet/>
      <dgm:spPr/>
      <dgm:t>
        <a:bodyPr/>
        <a:lstStyle/>
        <a:p>
          <a:pPr rtl="0"/>
          <a:r>
            <a:rPr lang="en-CA" dirty="0"/>
            <a:t>Alert Generation System</a:t>
          </a:r>
          <a:endParaRPr lang="en-US" dirty="0"/>
        </a:p>
      </dgm:t>
    </dgm:pt>
    <dgm:pt modelId="{B456106D-A8DC-4B63-AA4F-90FF060C8292}" type="parTrans" cxnId="{1BE9E327-5FE9-49C6-8FAB-42D44CF57E70}">
      <dgm:prSet/>
      <dgm:spPr/>
      <dgm:t>
        <a:bodyPr/>
        <a:lstStyle/>
        <a:p>
          <a:endParaRPr lang="en-US"/>
        </a:p>
      </dgm:t>
    </dgm:pt>
    <dgm:pt modelId="{9EC1D28F-65CC-4663-A8AF-EEBE9FA4B263}" type="sibTrans" cxnId="{1BE9E327-5FE9-49C6-8FAB-42D44CF57E70}">
      <dgm:prSet/>
      <dgm:spPr/>
      <dgm:t>
        <a:bodyPr/>
        <a:lstStyle/>
        <a:p>
          <a:endParaRPr lang="en-US"/>
        </a:p>
      </dgm:t>
    </dgm:pt>
    <dgm:pt modelId="{D18B4F8A-C4C2-4B43-9F96-F7A4E94E21C5}">
      <dgm:prSet/>
      <dgm:spPr/>
      <dgm:t>
        <a:bodyPr/>
        <a:lstStyle/>
        <a:p>
          <a:pPr rtl="0"/>
          <a:r>
            <a:rPr lang="en-CA" dirty="0"/>
            <a:t>Reporting Dashboards</a:t>
          </a:r>
          <a:endParaRPr lang="en-US" dirty="0"/>
        </a:p>
      </dgm:t>
    </dgm:pt>
    <dgm:pt modelId="{C002062B-DEBF-4C92-99AC-489993E936DD}" type="parTrans" cxnId="{7B086EB6-8A96-4EF7-A682-C8A499CFF850}">
      <dgm:prSet/>
      <dgm:spPr/>
      <dgm:t>
        <a:bodyPr/>
        <a:lstStyle/>
        <a:p>
          <a:endParaRPr lang="en-US"/>
        </a:p>
      </dgm:t>
    </dgm:pt>
    <dgm:pt modelId="{0C585D24-D6FF-48F8-B2AE-B0DC2F379F94}" type="sibTrans" cxnId="{7B086EB6-8A96-4EF7-A682-C8A499CFF850}">
      <dgm:prSet/>
      <dgm:spPr/>
      <dgm:t>
        <a:bodyPr/>
        <a:lstStyle/>
        <a:p>
          <a:endParaRPr lang="en-US"/>
        </a:p>
      </dgm:t>
    </dgm:pt>
    <dgm:pt modelId="{BE274871-58FC-4DE5-A9D9-DC8708DDE8C6}">
      <dgm:prSet/>
      <dgm:spPr/>
      <dgm:t>
        <a:bodyPr/>
        <a:lstStyle/>
        <a:p>
          <a:pPr rtl="0"/>
          <a:r>
            <a:rPr lang="en-CA" dirty="0"/>
            <a:t>Compliance Reporting</a:t>
          </a:r>
          <a:endParaRPr lang="en-US" dirty="0"/>
        </a:p>
      </dgm:t>
    </dgm:pt>
    <dgm:pt modelId="{1EA9C8CA-4F4D-4401-BDFC-9E6911015D94}" type="parTrans" cxnId="{CA87C5C4-DE6A-4A2F-9E6E-6A199ECD9E93}">
      <dgm:prSet/>
      <dgm:spPr/>
      <dgm:t>
        <a:bodyPr/>
        <a:lstStyle/>
        <a:p>
          <a:endParaRPr lang="en-US"/>
        </a:p>
      </dgm:t>
    </dgm:pt>
    <dgm:pt modelId="{A1CE9BD9-7F6A-42E0-B7EC-E86AFD82CB42}" type="sibTrans" cxnId="{CA87C5C4-DE6A-4A2F-9E6E-6A199ECD9E93}">
      <dgm:prSet/>
      <dgm:spPr/>
      <dgm:t>
        <a:bodyPr/>
        <a:lstStyle/>
        <a:p>
          <a:endParaRPr lang="en-US"/>
        </a:p>
      </dgm:t>
    </dgm:pt>
    <dgm:pt modelId="{9E1B6330-07B5-4C9C-8503-389886DDC73F}" type="pres">
      <dgm:prSet presAssocID="{ED49C722-E08C-4A6F-8B1A-B023686BF15E}" presName="Name0" presStyleCnt="0">
        <dgm:presLayoutVars>
          <dgm:dir/>
          <dgm:animLvl val="lvl"/>
          <dgm:resizeHandles val="exact"/>
        </dgm:presLayoutVars>
      </dgm:prSet>
      <dgm:spPr/>
    </dgm:pt>
    <dgm:pt modelId="{9D049243-790A-4A16-95C8-6DAB583522A1}" type="pres">
      <dgm:prSet presAssocID="{5CDB3E48-1A99-4D33-87D3-9CA499B20D46}" presName="linNode" presStyleCnt="0"/>
      <dgm:spPr/>
    </dgm:pt>
    <dgm:pt modelId="{CE6D9870-4FE7-431E-BD95-C001741195F6}" type="pres">
      <dgm:prSet presAssocID="{5CDB3E48-1A99-4D33-87D3-9CA499B20D4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76190E1-C41D-4B70-82C7-34DE50D6D6C4}" type="pres">
      <dgm:prSet presAssocID="{645E45D6-E682-4DED-A848-76C385C688B9}" presName="sp" presStyleCnt="0"/>
      <dgm:spPr/>
    </dgm:pt>
    <dgm:pt modelId="{7840DAAA-C122-4418-8BC9-D02F8D0D8653}" type="pres">
      <dgm:prSet presAssocID="{B608CCF5-86D7-4E07-AEE5-5BA5CA6CB9C0}" presName="linNode" presStyleCnt="0"/>
      <dgm:spPr/>
    </dgm:pt>
    <dgm:pt modelId="{56B47598-8601-4C9A-BCC4-ADEECA560612}" type="pres">
      <dgm:prSet presAssocID="{B608CCF5-86D7-4E07-AEE5-5BA5CA6CB9C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416008A-9E47-442D-B21F-F5B46A5EBB48}" type="pres">
      <dgm:prSet presAssocID="{360142C2-3388-4E0F-A149-40698E80BFC6}" presName="sp" presStyleCnt="0"/>
      <dgm:spPr/>
    </dgm:pt>
    <dgm:pt modelId="{B64C2FED-13E7-47F5-9BB8-E09E3358A598}" type="pres">
      <dgm:prSet presAssocID="{6F245954-451B-46F6-92A2-05FFB23BADFD}" presName="linNode" presStyleCnt="0"/>
      <dgm:spPr/>
    </dgm:pt>
    <dgm:pt modelId="{373B23D9-8ED4-40C2-B6D1-838050EE2B7D}" type="pres">
      <dgm:prSet presAssocID="{6F245954-451B-46F6-92A2-05FFB23BADF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832C725-8049-411E-8504-A6EBFEC7DAF6}" type="pres">
      <dgm:prSet presAssocID="{9EC1D28F-65CC-4663-A8AF-EEBE9FA4B263}" presName="sp" presStyleCnt="0"/>
      <dgm:spPr/>
    </dgm:pt>
    <dgm:pt modelId="{9965CBE6-3CB7-4E7D-8817-8FC97BA11C75}" type="pres">
      <dgm:prSet presAssocID="{D18B4F8A-C4C2-4B43-9F96-F7A4E94E21C5}" presName="linNode" presStyleCnt="0"/>
      <dgm:spPr/>
    </dgm:pt>
    <dgm:pt modelId="{EE7401C2-8719-4B0A-A693-B80D74F80E77}" type="pres">
      <dgm:prSet presAssocID="{D18B4F8A-C4C2-4B43-9F96-F7A4E94E21C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B443082-4133-4201-81CC-D550CEE3436F}" type="pres">
      <dgm:prSet presAssocID="{0C585D24-D6FF-48F8-B2AE-B0DC2F379F94}" presName="sp" presStyleCnt="0"/>
      <dgm:spPr/>
    </dgm:pt>
    <dgm:pt modelId="{3AAD380F-008B-4CEE-8A46-6C285052B5EE}" type="pres">
      <dgm:prSet presAssocID="{BE274871-58FC-4DE5-A9D9-DC8708DDE8C6}" presName="linNode" presStyleCnt="0"/>
      <dgm:spPr/>
    </dgm:pt>
    <dgm:pt modelId="{91135486-9E04-42C5-B021-388CEEF36E0D}" type="pres">
      <dgm:prSet presAssocID="{BE274871-58FC-4DE5-A9D9-DC8708DDE8C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2840310-B5A6-49A1-AEE5-82A6944E4EE4}" srcId="{ED49C722-E08C-4A6F-8B1A-B023686BF15E}" destId="{B608CCF5-86D7-4E07-AEE5-5BA5CA6CB9C0}" srcOrd="1" destOrd="0" parTransId="{0CC03FA3-976B-4C29-81B6-FC5E17E4D655}" sibTransId="{360142C2-3388-4E0F-A149-40698E80BFC6}"/>
    <dgm:cxn modelId="{1BE9E327-5FE9-49C6-8FAB-42D44CF57E70}" srcId="{ED49C722-E08C-4A6F-8B1A-B023686BF15E}" destId="{6F245954-451B-46F6-92A2-05FFB23BADFD}" srcOrd="2" destOrd="0" parTransId="{B456106D-A8DC-4B63-AA4F-90FF060C8292}" sibTransId="{9EC1D28F-65CC-4663-A8AF-EEBE9FA4B263}"/>
    <dgm:cxn modelId="{F2AAFA2E-7EA6-42E0-A0B0-5F0630B9B77C}" type="presOf" srcId="{ED49C722-E08C-4A6F-8B1A-B023686BF15E}" destId="{9E1B6330-07B5-4C9C-8503-389886DDC73F}" srcOrd="0" destOrd="0" presId="urn:microsoft.com/office/officeart/2005/8/layout/vList5"/>
    <dgm:cxn modelId="{FAB04772-BD03-4E65-B0C1-00729B31F6BE}" type="presOf" srcId="{D18B4F8A-C4C2-4B43-9F96-F7A4E94E21C5}" destId="{EE7401C2-8719-4B0A-A693-B80D74F80E77}" srcOrd="0" destOrd="0" presId="urn:microsoft.com/office/officeart/2005/8/layout/vList5"/>
    <dgm:cxn modelId="{7C9AF584-58A0-400E-8E72-F86A18B94A97}" type="presOf" srcId="{B608CCF5-86D7-4E07-AEE5-5BA5CA6CB9C0}" destId="{56B47598-8601-4C9A-BCC4-ADEECA560612}" srcOrd="0" destOrd="0" presId="urn:microsoft.com/office/officeart/2005/8/layout/vList5"/>
    <dgm:cxn modelId="{D635B78B-D70D-4DE2-8692-418CB9D8E7E9}" type="presOf" srcId="{5CDB3E48-1A99-4D33-87D3-9CA499B20D46}" destId="{CE6D9870-4FE7-431E-BD95-C001741195F6}" srcOrd="0" destOrd="0" presId="urn:microsoft.com/office/officeart/2005/8/layout/vList5"/>
    <dgm:cxn modelId="{78B15BAE-818C-47CE-8401-6CEC3B4AA03D}" srcId="{ED49C722-E08C-4A6F-8B1A-B023686BF15E}" destId="{5CDB3E48-1A99-4D33-87D3-9CA499B20D46}" srcOrd="0" destOrd="0" parTransId="{CFC1DFBE-B872-4EE9-8DCB-A4A90823A9D6}" sibTransId="{645E45D6-E682-4DED-A848-76C385C688B9}"/>
    <dgm:cxn modelId="{7B086EB6-8A96-4EF7-A682-C8A499CFF850}" srcId="{ED49C722-E08C-4A6F-8B1A-B023686BF15E}" destId="{D18B4F8A-C4C2-4B43-9F96-F7A4E94E21C5}" srcOrd="3" destOrd="0" parTransId="{C002062B-DEBF-4C92-99AC-489993E936DD}" sibTransId="{0C585D24-D6FF-48F8-B2AE-B0DC2F379F94}"/>
    <dgm:cxn modelId="{C7E260B9-FB02-4C2B-8901-262DDC99E227}" type="presOf" srcId="{6F245954-451B-46F6-92A2-05FFB23BADFD}" destId="{373B23D9-8ED4-40C2-B6D1-838050EE2B7D}" srcOrd="0" destOrd="0" presId="urn:microsoft.com/office/officeart/2005/8/layout/vList5"/>
    <dgm:cxn modelId="{CA87C5C4-DE6A-4A2F-9E6E-6A199ECD9E93}" srcId="{ED49C722-E08C-4A6F-8B1A-B023686BF15E}" destId="{BE274871-58FC-4DE5-A9D9-DC8708DDE8C6}" srcOrd="4" destOrd="0" parTransId="{1EA9C8CA-4F4D-4401-BDFC-9E6911015D94}" sibTransId="{A1CE9BD9-7F6A-42E0-B7EC-E86AFD82CB42}"/>
    <dgm:cxn modelId="{530249ED-6537-4CF4-BFE0-56315E7BC315}" type="presOf" srcId="{BE274871-58FC-4DE5-A9D9-DC8708DDE8C6}" destId="{91135486-9E04-42C5-B021-388CEEF36E0D}" srcOrd="0" destOrd="0" presId="urn:microsoft.com/office/officeart/2005/8/layout/vList5"/>
    <dgm:cxn modelId="{54C2A17A-D521-41D8-A66E-38E0E49A898C}" type="presParOf" srcId="{9E1B6330-07B5-4C9C-8503-389886DDC73F}" destId="{9D049243-790A-4A16-95C8-6DAB583522A1}" srcOrd="0" destOrd="0" presId="urn:microsoft.com/office/officeart/2005/8/layout/vList5"/>
    <dgm:cxn modelId="{D78BD959-214F-4687-B192-373C8EB455A8}" type="presParOf" srcId="{9D049243-790A-4A16-95C8-6DAB583522A1}" destId="{CE6D9870-4FE7-431E-BD95-C001741195F6}" srcOrd="0" destOrd="0" presId="urn:microsoft.com/office/officeart/2005/8/layout/vList5"/>
    <dgm:cxn modelId="{6C55748B-6E8C-4604-9762-C1D7DAED1BCE}" type="presParOf" srcId="{9E1B6330-07B5-4C9C-8503-389886DDC73F}" destId="{176190E1-C41D-4B70-82C7-34DE50D6D6C4}" srcOrd="1" destOrd="0" presId="urn:microsoft.com/office/officeart/2005/8/layout/vList5"/>
    <dgm:cxn modelId="{D3CC6D73-AAC7-4144-AB75-2260FA6315DB}" type="presParOf" srcId="{9E1B6330-07B5-4C9C-8503-389886DDC73F}" destId="{7840DAAA-C122-4418-8BC9-D02F8D0D8653}" srcOrd="2" destOrd="0" presId="urn:microsoft.com/office/officeart/2005/8/layout/vList5"/>
    <dgm:cxn modelId="{B0E31A60-AD4D-45D7-B574-6CA0001A0A47}" type="presParOf" srcId="{7840DAAA-C122-4418-8BC9-D02F8D0D8653}" destId="{56B47598-8601-4C9A-BCC4-ADEECA560612}" srcOrd="0" destOrd="0" presId="urn:microsoft.com/office/officeart/2005/8/layout/vList5"/>
    <dgm:cxn modelId="{F44B2B8D-DCC9-4214-9197-24FACAA291BF}" type="presParOf" srcId="{9E1B6330-07B5-4C9C-8503-389886DDC73F}" destId="{7416008A-9E47-442D-B21F-F5B46A5EBB48}" srcOrd="3" destOrd="0" presId="urn:microsoft.com/office/officeart/2005/8/layout/vList5"/>
    <dgm:cxn modelId="{DD794FC2-D57E-4F6F-9464-32B004CCC30E}" type="presParOf" srcId="{9E1B6330-07B5-4C9C-8503-389886DDC73F}" destId="{B64C2FED-13E7-47F5-9BB8-E09E3358A598}" srcOrd="4" destOrd="0" presId="urn:microsoft.com/office/officeart/2005/8/layout/vList5"/>
    <dgm:cxn modelId="{466DCC25-7991-43BD-A314-E51763D9C573}" type="presParOf" srcId="{B64C2FED-13E7-47F5-9BB8-E09E3358A598}" destId="{373B23D9-8ED4-40C2-B6D1-838050EE2B7D}" srcOrd="0" destOrd="0" presId="urn:microsoft.com/office/officeart/2005/8/layout/vList5"/>
    <dgm:cxn modelId="{2FF3D12D-EAC2-4576-89CE-B7F9E98CD440}" type="presParOf" srcId="{9E1B6330-07B5-4C9C-8503-389886DDC73F}" destId="{2832C725-8049-411E-8504-A6EBFEC7DAF6}" srcOrd="5" destOrd="0" presId="urn:microsoft.com/office/officeart/2005/8/layout/vList5"/>
    <dgm:cxn modelId="{8B72D067-0519-472B-A1A7-5B3DF82F9C9E}" type="presParOf" srcId="{9E1B6330-07B5-4C9C-8503-389886DDC73F}" destId="{9965CBE6-3CB7-4E7D-8817-8FC97BA11C75}" srcOrd="6" destOrd="0" presId="urn:microsoft.com/office/officeart/2005/8/layout/vList5"/>
    <dgm:cxn modelId="{06B4D671-0E1C-4D3E-AD07-CF2F3DCE1F72}" type="presParOf" srcId="{9965CBE6-3CB7-4E7D-8817-8FC97BA11C75}" destId="{EE7401C2-8719-4B0A-A693-B80D74F80E77}" srcOrd="0" destOrd="0" presId="urn:microsoft.com/office/officeart/2005/8/layout/vList5"/>
    <dgm:cxn modelId="{68598DF3-624E-47D5-8447-41AFCB21E6D4}" type="presParOf" srcId="{9E1B6330-07B5-4C9C-8503-389886DDC73F}" destId="{FB443082-4133-4201-81CC-D550CEE3436F}" srcOrd="7" destOrd="0" presId="urn:microsoft.com/office/officeart/2005/8/layout/vList5"/>
    <dgm:cxn modelId="{D2D4CDED-97DE-472C-8C91-021B4BCF58D1}" type="presParOf" srcId="{9E1B6330-07B5-4C9C-8503-389886DDC73F}" destId="{3AAD380F-008B-4CEE-8A46-6C285052B5EE}" srcOrd="8" destOrd="0" presId="urn:microsoft.com/office/officeart/2005/8/layout/vList5"/>
    <dgm:cxn modelId="{B2DC632C-01AD-4B2F-9E0D-52708BFFFAEC}" type="presParOf" srcId="{3AAD380F-008B-4CEE-8A46-6C285052B5EE}" destId="{91135486-9E04-42C5-B021-388CEEF36E0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9870-4FE7-431E-BD95-C001741195F6}">
      <dsp:nvSpPr>
        <dsp:cNvPr id="0" name=""/>
        <dsp:cNvSpPr/>
      </dsp:nvSpPr>
      <dsp:spPr bwMode="white">
        <a:xfrm>
          <a:off x="2820416" y="1548"/>
          <a:ext cx="3172968" cy="6769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Maintenance history </a:t>
          </a:r>
        </a:p>
      </dsp:txBody>
      <dsp:txXfrm>
        <a:off x="2853463" y="34595"/>
        <a:ext cx="3106874" cy="610876"/>
      </dsp:txXfrm>
    </dsp:sp>
    <dsp:sp modelId="{56B47598-8601-4C9A-BCC4-ADEECA560612}">
      <dsp:nvSpPr>
        <dsp:cNvPr id="0" name=""/>
        <dsp:cNvSpPr/>
      </dsp:nvSpPr>
      <dsp:spPr bwMode="white">
        <a:xfrm>
          <a:off x="2820416" y="712367"/>
          <a:ext cx="3172968" cy="676970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Preventive/Corrective Maintenance Scheduling</a:t>
          </a:r>
          <a:endParaRPr lang="en-US" sz="1900" kern="1200" dirty="0"/>
        </a:p>
      </dsp:txBody>
      <dsp:txXfrm>
        <a:off x="2853463" y="745414"/>
        <a:ext cx="3106874" cy="610876"/>
      </dsp:txXfrm>
    </dsp:sp>
    <dsp:sp modelId="{373B23D9-8ED4-40C2-B6D1-838050EE2B7D}">
      <dsp:nvSpPr>
        <dsp:cNvPr id="0" name=""/>
        <dsp:cNvSpPr/>
      </dsp:nvSpPr>
      <dsp:spPr bwMode="white">
        <a:xfrm>
          <a:off x="2820416" y="1423186"/>
          <a:ext cx="3172968" cy="67697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Alert Generation System</a:t>
          </a:r>
          <a:endParaRPr lang="en-US" sz="1900" kern="1200" dirty="0"/>
        </a:p>
      </dsp:txBody>
      <dsp:txXfrm>
        <a:off x="2853463" y="1456233"/>
        <a:ext cx="3106874" cy="610876"/>
      </dsp:txXfrm>
    </dsp:sp>
    <dsp:sp modelId="{EE7401C2-8719-4B0A-A693-B80D74F80E77}">
      <dsp:nvSpPr>
        <dsp:cNvPr id="0" name=""/>
        <dsp:cNvSpPr/>
      </dsp:nvSpPr>
      <dsp:spPr bwMode="white">
        <a:xfrm>
          <a:off x="2820416" y="2134005"/>
          <a:ext cx="3172968" cy="676970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Reporting Dashboards</a:t>
          </a:r>
          <a:endParaRPr lang="en-US" sz="1900" kern="1200" dirty="0"/>
        </a:p>
      </dsp:txBody>
      <dsp:txXfrm>
        <a:off x="2853463" y="2167052"/>
        <a:ext cx="3106874" cy="610876"/>
      </dsp:txXfrm>
    </dsp:sp>
    <dsp:sp modelId="{91135486-9E04-42C5-B021-388CEEF36E0D}">
      <dsp:nvSpPr>
        <dsp:cNvPr id="0" name=""/>
        <dsp:cNvSpPr/>
      </dsp:nvSpPr>
      <dsp:spPr bwMode="white">
        <a:xfrm>
          <a:off x="2820416" y="2844824"/>
          <a:ext cx="3172968" cy="67697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Compliance Reporting</a:t>
          </a:r>
          <a:endParaRPr lang="en-US" sz="1900" kern="1200" dirty="0"/>
        </a:p>
      </dsp:txBody>
      <dsp:txXfrm>
        <a:off x="2853463" y="2877871"/>
        <a:ext cx="3106874" cy="610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5824F03-2E2B-4469-A73E-D2542DDD2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  <p:pic>
        <p:nvPicPr>
          <p:cNvPr id="9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80507" y="3688711"/>
            <a:ext cx="1414008" cy="122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/>
          <p:cNvSpPr txBox="1">
            <a:spLocks noGrp="1"/>
          </p:cNvSpPr>
          <p:nvPr/>
        </p:nvSpPr>
        <p:spPr>
          <a:xfrm>
            <a:off x="1084786" y="1489999"/>
            <a:ext cx="7134330" cy="6137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Healt</a:t>
            </a:r>
            <a:r>
              <a:rPr lang="en-GB" dirty="0">
                <a:latin typeface="Calibri" panose="020F0502020204030204" charset="0"/>
                <a:cs typeface="Calibri" panose="020F0502020204030204" charset="0"/>
              </a:rPr>
              <a:t>h technology management System</a:t>
            </a:r>
            <a:endParaRPr lang="en-GB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Google Shape;56;p13"/>
          <p:cNvSpPr txBox="1"/>
          <p:nvPr/>
        </p:nvSpPr>
        <p:spPr>
          <a:xfrm>
            <a:off x="240001" y="2216995"/>
            <a:ext cx="8220800" cy="118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GB" sz="2800" kern="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Arial" panose="020B0604020202020204"/>
              </a:rPr>
              <a:t>School of Biomedical Engineering</a:t>
            </a:r>
            <a:endParaRPr sz="2800" kern="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  <a:p>
            <a:pPr algn="ctr" defTabSz="1219200">
              <a:buClr>
                <a:srgbClr val="000000"/>
              </a:buClr>
            </a:pPr>
            <a:r>
              <a:rPr lang="en-GB" sz="2800" kern="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Arial" panose="020B0604020202020204"/>
              </a:rPr>
              <a:t>Addis Ababa Institute of Technology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875109" y="546910"/>
            <a:ext cx="6596743" cy="196180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Computerized Maintenance Management System (CMMS) for Radiation Therapy</a:t>
            </a:r>
            <a:br>
              <a:rPr lang="en-CA" dirty="0"/>
            </a:br>
            <a:endParaRPr lang="en-US" sz="38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3" name="TextBox 12"/>
          <p:cNvSpPr txBox="1"/>
          <p:nvPr/>
        </p:nvSpPr>
        <p:spPr>
          <a:xfrm>
            <a:off x="768668" y="1047964"/>
            <a:ext cx="65568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centers on entities and relationships from database schemas.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entity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radiation therapy devices with details like ID, Name, Model, and Status.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Technician entity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maintenance staff with ID, Name, Specializations, and Assigned Equipment.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6FB90-89DD-FEE3-495F-E584DD0968DA}"/>
              </a:ext>
            </a:extLst>
          </p:cNvPr>
          <p:cNvSpPr txBox="1"/>
          <p:nvPr/>
        </p:nvSpPr>
        <p:spPr>
          <a:xfrm>
            <a:off x="6156960" y="4716780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6" name="Content Placeholder 2"/>
          <p:cNvSpPr txBox="1"/>
          <p:nvPr/>
        </p:nvSpPr>
        <p:spPr>
          <a:xfrm>
            <a:off x="527209" y="666750"/>
            <a:ext cx="6375082" cy="31432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(1) ↔ (N) Maintenance Schedule (one equipment can have many maintenance records)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Technician (1) ↔ (N) Maintenance Schedule (one technician can handle many maintenance tasks)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(1) ↔(N) Alert (one equipment can generate multiple alerts)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(1) ↔ (N) Compliance Reports (one equipment can have multiple compliance reports)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AE709-5CC9-AD40-A511-B935F113599C}"/>
              </a:ext>
            </a:extLst>
          </p:cNvPr>
          <p:cNvSpPr txBox="1"/>
          <p:nvPr/>
        </p:nvSpPr>
        <p:spPr>
          <a:xfrm>
            <a:off x="5996940" y="4823460"/>
            <a:ext cx="69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graphicFrame>
        <p:nvGraphicFramePr>
          <p:cNvPr id="4" name="Diagram 3"/>
          <p:cNvGraphicFramePr/>
          <p:nvPr/>
        </p:nvGraphicFramePr>
        <p:xfrm>
          <a:off x="0" y="972457"/>
          <a:ext cx="8813800" cy="352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2400" y="342900"/>
            <a:ext cx="309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1D2EE-B4CD-6F88-9C82-80AC8C7E7D84}"/>
              </a:ext>
            </a:extLst>
          </p:cNvPr>
          <p:cNvSpPr txBox="1"/>
          <p:nvPr/>
        </p:nvSpPr>
        <p:spPr>
          <a:xfrm>
            <a:off x="6118860" y="482346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6A9D-5D85-4CED-BA63-EBE30A61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79AE-0832-F05A-75E6-A806B93C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834" y="1335203"/>
            <a:ext cx="6744916" cy="1741251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 Tools and technologies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4" name="Subtitle 1"/>
          <p:cNvSpPr/>
          <p:nvPr/>
        </p:nvSpPr>
        <p:spPr>
          <a:xfrm>
            <a:off x="827348" y="726513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Backend Database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827348" y="149423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Implemented using MySQL with MAMP server, Node JS and Express.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804956" y="2490627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Frontend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37711" y="2917834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React.js-based interface and Boot strap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" name="AutoShape 4" descr="Bootstrap Logo png images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AutoShape 6" descr="Bootstrap Logo png images | PNGEgg"/>
          <p:cNvSpPr>
            <a:spLocks noChangeAspect="1" noChangeArrowheads="1"/>
          </p:cNvSpPr>
          <p:nvPr/>
        </p:nvSpPr>
        <p:spPr bwMode="auto">
          <a:xfrm>
            <a:off x="-1309687" y="-1609729"/>
            <a:ext cx="1770062" cy="17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1088231"/>
            <a:ext cx="726554" cy="8566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51" y="2104457"/>
            <a:ext cx="648154" cy="636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5" y="2940844"/>
            <a:ext cx="1173272" cy="4048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948" y="3444478"/>
            <a:ext cx="647700" cy="790575"/>
          </a:xfrm>
          <a:prstGeom prst="rect">
            <a:avLst/>
          </a:prstGeom>
        </p:spPr>
      </p:pic>
      <p:sp>
        <p:nvSpPr>
          <p:cNvPr id="20" name="Subtitle"/>
          <p:cNvSpPr/>
          <p:nvPr/>
        </p:nvSpPr>
        <p:spPr>
          <a:xfrm>
            <a:off x="6917805" y="1282592"/>
            <a:ext cx="1896809" cy="4090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85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Styling UI</a:t>
            </a:r>
            <a:endParaRPr lang="en-US" sz="12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ubtitle"/>
          <p:cNvSpPr/>
          <p:nvPr/>
        </p:nvSpPr>
        <p:spPr>
          <a:xfrm>
            <a:off x="7094172" y="2155035"/>
            <a:ext cx="1896809" cy="4090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85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Dynamic behavior</a:t>
            </a:r>
            <a:endParaRPr lang="en-US" sz="12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"/>
          <p:cNvSpPr/>
          <p:nvPr/>
        </p:nvSpPr>
        <p:spPr>
          <a:xfrm>
            <a:off x="6958648" y="2905125"/>
            <a:ext cx="1896809" cy="4090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85" b="1" dirty="0"/>
              <a:t>Local host</a:t>
            </a:r>
          </a:p>
        </p:txBody>
      </p:sp>
      <p:sp>
        <p:nvSpPr>
          <p:cNvPr id="23" name="Subtitle"/>
          <p:cNvSpPr/>
          <p:nvPr/>
        </p:nvSpPr>
        <p:spPr>
          <a:xfrm>
            <a:off x="7005320" y="3644366"/>
            <a:ext cx="1896809" cy="4090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85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Frontend interface</a:t>
            </a:r>
            <a:endParaRPr lang="en-US" sz="12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E17F5-9E43-1240-03F7-A32CF96C837B}"/>
              </a:ext>
            </a:extLst>
          </p:cNvPr>
          <p:cNvSpPr txBox="1"/>
          <p:nvPr/>
        </p:nvSpPr>
        <p:spPr>
          <a:xfrm>
            <a:off x="6191251" y="4671060"/>
            <a:ext cx="46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834" y="1653702"/>
            <a:ext cx="6744916" cy="1741251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5. Result and Discussion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47537"/>
            <a:ext cx="6445250" cy="3410063"/>
          </a:xfrm>
          <a:prstGeom prst="rect">
            <a:avLst/>
          </a:prstGeom>
        </p:spPr>
      </p:pic>
      <p:sp>
        <p:nvSpPr>
          <p:cNvPr id="9" name="Content Placeholder 11"/>
          <p:cNvSpPr txBox="1"/>
          <p:nvPr/>
        </p:nvSpPr>
        <p:spPr>
          <a:xfrm>
            <a:off x="492884" y="3702063"/>
            <a:ext cx="5529551" cy="1441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Dashboard Tab 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control panel of Our Radiation Therapy Device Management System (RDMMS).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9" y="160709"/>
            <a:ext cx="6446121" cy="3488966"/>
          </a:xfrm>
          <a:prstGeom prst="rect">
            <a:avLst/>
          </a:prstGeom>
        </p:spPr>
      </p:pic>
      <p:sp>
        <p:nvSpPr>
          <p:cNvPr id="10" name="Content Placeholder 3"/>
          <p:cNvSpPr txBox="1"/>
          <p:nvPr/>
        </p:nvSpPr>
        <p:spPr>
          <a:xfrm>
            <a:off x="637964" y="3867570"/>
            <a:ext cx="6243636" cy="10159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Equipment Registry Tab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master database for all radiation therapy equipment.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" y="250085"/>
            <a:ext cx="6952946" cy="3332938"/>
          </a:xfrm>
          <a:prstGeom prst="rect">
            <a:avLst/>
          </a:prstGeom>
        </p:spPr>
      </p:pic>
      <p:sp>
        <p:nvSpPr>
          <p:cNvPr id="9" name="Content Placeholder 5"/>
          <p:cNvSpPr txBox="1"/>
          <p:nvPr/>
        </p:nvSpPr>
        <p:spPr>
          <a:xfrm>
            <a:off x="209854" y="3740100"/>
            <a:ext cx="6952946" cy="23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Maintenance Records Tab</a:t>
            </a:r>
            <a:endParaRPr lang="en-CA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maintenance activities (preventive, corrective, emergency) performed on radiation therapy equipment.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/>
          <p:cNvSpPr txBox="1"/>
          <p:nvPr/>
        </p:nvSpPr>
        <p:spPr>
          <a:xfrm>
            <a:off x="693337" y="1215851"/>
            <a:ext cx="4170066" cy="36877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GB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335" y="1011955"/>
            <a:ext cx="7996136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1. </a:t>
            </a:r>
            <a:r>
              <a:rPr lang="en-US" dirty="0" err="1"/>
              <a:t>Natnael</a:t>
            </a:r>
            <a:r>
              <a:rPr lang="en-US" dirty="0"/>
              <a:t> </a:t>
            </a:r>
            <a:r>
              <a:rPr lang="en-US" dirty="0" err="1"/>
              <a:t>Abayneh</a:t>
            </a:r>
            <a:r>
              <a:rPr lang="en-US" dirty="0"/>
              <a:t>…………………………………..UGR/8829/13 </a:t>
            </a:r>
          </a:p>
          <a:p>
            <a:pPr>
              <a:lnSpc>
                <a:spcPct val="200000"/>
              </a:lnSpc>
            </a:pPr>
            <a:r>
              <a:rPr lang="en-US" dirty="0"/>
              <a:t>2.Dagnachew </a:t>
            </a:r>
            <a:r>
              <a:rPr lang="en-US" dirty="0" err="1"/>
              <a:t>Tilahun</a:t>
            </a:r>
            <a:r>
              <a:rPr lang="en-US" dirty="0"/>
              <a:t> ……………………………….UGR/5514/13 </a:t>
            </a:r>
          </a:p>
          <a:p>
            <a:pPr>
              <a:lnSpc>
                <a:spcPct val="200000"/>
              </a:lnSpc>
            </a:pPr>
            <a:r>
              <a:rPr lang="en-US" dirty="0"/>
              <a:t>3.Amanuel </a:t>
            </a:r>
            <a:r>
              <a:rPr lang="en-US" dirty="0" err="1"/>
              <a:t>Zewdu</a:t>
            </a:r>
            <a:r>
              <a:rPr lang="en-US" dirty="0"/>
              <a:t>……………………………………..UGR/9255/13 </a:t>
            </a:r>
          </a:p>
          <a:p>
            <a:pPr>
              <a:lnSpc>
                <a:spcPct val="200000"/>
              </a:lnSpc>
            </a:pPr>
            <a:r>
              <a:rPr lang="en-US" dirty="0"/>
              <a:t>4.Aragaw </a:t>
            </a:r>
            <a:r>
              <a:rPr lang="en-US" dirty="0" err="1"/>
              <a:t>Hussen</a:t>
            </a:r>
            <a:r>
              <a:rPr lang="en-US" dirty="0"/>
              <a:t>………………………………………UGR/1178/13 </a:t>
            </a:r>
          </a:p>
          <a:p>
            <a:pPr>
              <a:lnSpc>
                <a:spcPct val="200000"/>
              </a:lnSpc>
            </a:pPr>
            <a:r>
              <a:rPr lang="en-US" dirty="0"/>
              <a:t>5.Alebel </a:t>
            </a:r>
            <a:r>
              <a:rPr lang="en-US" dirty="0" err="1"/>
              <a:t>Melak</a:t>
            </a:r>
            <a:r>
              <a:rPr lang="en-US" dirty="0"/>
              <a:t> ………………………………………..UGR/5507/13 </a:t>
            </a:r>
          </a:p>
          <a:p>
            <a:pPr>
              <a:lnSpc>
                <a:spcPct val="200000"/>
              </a:lnSpc>
            </a:pPr>
            <a:r>
              <a:rPr lang="en-US" dirty="0"/>
              <a:t>6.Rumman Murad……………………………………UGR/6778/13 </a:t>
            </a:r>
          </a:p>
        </p:txBody>
      </p:sp>
      <p:sp>
        <p:nvSpPr>
          <p:cNvPr id="4" name="Google Shape;62;p14"/>
          <p:cNvSpPr txBox="1"/>
          <p:nvPr/>
        </p:nvSpPr>
        <p:spPr>
          <a:xfrm>
            <a:off x="262648" y="434597"/>
            <a:ext cx="4503906" cy="7636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solidFill>
                  <a:srgbClr val="006E7A"/>
                </a:solidFill>
                <a:latin typeface="Calibri" panose="020F0502020204030204" charset="0"/>
                <a:cs typeface="Calibri" panose="020F0502020204030204" charset="0"/>
              </a:rPr>
              <a:t>Group </a:t>
            </a:r>
            <a:r>
              <a:rPr lang="en-US" altLang="en-GB" sz="3200">
                <a:solidFill>
                  <a:srgbClr val="006E7A"/>
                </a:solidFill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lang="en-GB" sz="3200">
                <a:solidFill>
                  <a:srgbClr val="006E7A"/>
                </a:solidFill>
                <a:latin typeface="Calibri" panose="020F0502020204030204" charset="0"/>
                <a:cs typeface="Calibri" panose="020F0502020204030204" charset="0"/>
              </a:rPr>
              <a:t>embers</a:t>
            </a:r>
            <a:endParaRPr lang="en-GB" sz="3200" dirty="0">
              <a:solidFill>
                <a:srgbClr val="006E7A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8629" y="0"/>
            <a:ext cx="77484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DD0D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5460F-ED24-2892-C5A6-34D86381BA76}"/>
              </a:ext>
            </a:extLst>
          </p:cNvPr>
          <p:cNvSpPr txBox="1"/>
          <p:nvPr/>
        </p:nvSpPr>
        <p:spPr>
          <a:xfrm>
            <a:off x="6385560" y="457200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1" y="238906"/>
            <a:ext cx="6834099" cy="3215582"/>
          </a:xfrm>
          <a:prstGeom prst="rect">
            <a:avLst/>
          </a:prstGeom>
        </p:spPr>
      </p:pic>
      <p:sp>
        <p:nvSpPr>
          <p:cNvPr id="10" name="Content Placeholder 3"/>
          <p:cNvSpPr txBox="1"/>
          <p:nvPr/>
        </p:nvSpPr>
        <p:spPr>
          <a:xfrm>
            <a:off x="309651" y="3604198"/>
            <a:ext cx="6834099" cy="1312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Maintenance Schedule Image tab</a:t>
            </a:r>
            <a:endParaRPr lang="en-CA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administrators to view, manage, and track upcoming and past maintenance tasks for radiation therapy equipment.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" y="310282"/>
            <a:ext cx="6272168" cy="2983635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407980" y="3549073"/>
            <a:ext cx="6932620" cy="21452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Alerts and Notifications</a:t>
            </a:r>
            <a:endParaRPr lang="en-CA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 centralized notification hub for critical system events, maintenance deadlines, and compliance issues.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8" y="226205"/>
            <a:ext cx="6720721" cy="3165895"/>
          </a:xfrm>
          <a:prstGeom prst="rect">
            <a:avLst/>
          </a:prstGeom>
        </p:spPr>
      </p:pic>
      <p:sp>
        <p:nvSpPr>
          <p:cNvPr id="10" name="Content Placeholder 3"/>
          <p:cNvSpPr txBox="1"/>
          <p:nvPr/>
        </p:nvSpPr>
        <p:spPr>
          <a:xfrm>
            <a:off x="482600" y="3587173"/>
            <a:ext cx="6525419" cy="21452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 Compliance Reports </a:t>
            </a:r>
            <a:endParaRPr lang="en-CA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 centralized audit log of regulatory checks, safety inspections, and equipment certifications.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834" y="1653702"/>
            <a:ext cx="6744916" cy="1741251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6. Demonstration 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1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7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We appreciate your attention</a:t>
            </a:r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5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We're happy to address any questions regarding the topic</a:t>
            </a:r>
            <a:endParaRPr lang="en-US" sz="1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5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F2F57-899A-A954-4C11-EE1AD9E951E0}"/>
              </a:ext>
            </a:extLst>
          </p:cNvPr>
          <p:cNvSpPr txBox="1"/>
          <p:nvPr/>
        </p:nvSpPr>
        <p:spPr>
          <a:xfrm>
            <a:off x="7589282" y="4602480"/>
            <a:ext cx="8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90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Project Overview</a:t>
            </a:r>
            <a:endParaRPr lang="en-US" sz="3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-91257" y="911894"/>
            <a:ext cx="429338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-103605" y="1647214"/>
            <a:ext cx="4026260" cy="396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Literature Review</a:t>
            </a:r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7" name="Bullet circle 5"/>
          <p:cNvSpPr/>
          <p:nvPr/>
        </p:nvSpPr>
        <p:spPr>
          <a:xfrm>
            <a:off x="347661" y="384674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  <p:sp>
        <p:nvSpPr>
          <p:cNvPr id="21" name="Bullet text 3"/>
          <p:cNvSpPr/>
          <p:nvPr/>
        </p:nvSpPr>
        <p:spPr>
          <a:xfrm>
            <a:off x="-168736" y="3140622"/>
            <a:ext cx="4678250" cy="396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Tools and Technologies</a:t>
            </a:r>
          </a:p>
        </p:txBody>
      </p:sp>
      <p:sp>
        <p:nvSpPr>
          <p:cNvPr id="23" name="Bullet text 3"/>
          <p:cNvSpPr/>
          <p:nvPr/>
        </p:nvSpPr>
        <p:spPr>
          <a:xfrm>
            <a:off x="-91257" y="3891903"/>
            <a:ext cx="4638416" cy="396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Result and Discussion</a:t>
            </a:r>
          </a:p>
        </p:txBody>
      </p:sp>
      <p:sp>
        <p:nvSpPr>
          <p:cNvPr id="24" name="Bullet text 3"/>
          <p:cNvSpPr/>
          <p:nvPr/>
        </p:nvSpPr>
        <p:spPr>
          <a:xfrm>
            <a:off x="-63622" y="4452676"/>
            <a:ext cx="4026260" cy="396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Demonstration</a:t>
            </a:r>
          </a:p>
        </p:txBody>
      </p:sp>
      <p:sp>
        <p:nvSpPr>
          <p:cNvPr id="25" name="Bullet circle 5"/>
          <p:cNvSpPr/>
          <p:nvPr/>
        </p:nvSpPr>
        <p:spPr>
          <a:xfrm>
            <a:off x="332576" y="4467442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26" name="Bullet index 1"/>
          <p:cNvSpPr/>
          <p:nvPr/>
        </p:nvSpPr>
        <p:spPr>
          <a:xfrm>
            <a:off x="877248" y="4584075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06</a:t>
            </a:r>
            <a:endParaRPr lang="en-US" sz="1495" dirty="0"/>
          </a:p>
        </p:txBody>
      </p:sp>
      <p:sp>
        <p:nvSpPr>
          <p:cNvPr id="27" name="Bullet text 3"/>
          <p:cNvSpPr/>
          <p:nvPr/>
        </p:nvSpPr>
        <p:spPr>
          <a:xfrm>
            <a:off x="-133865" y="2374141"/>
            <a:ext cx="4026260" cy="39684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lvl="3"/>
            <a:r>
              <a:rPr lang="en-US" sz="2400" dirty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AB27F-7FEB-013C-FA4C-86D7A2C1E10C}"/>
              </a:ext>
            </a:extLst>
          </p:cNvPr>
          <p:cNvSpPr txBox="1"/>
          <p:nvPr/>
        </p:nvSpPr>
        <p:spPr>
          <a:xfrm>
            <a:off x="7391400" y="4686300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124527" y="1283618"/>
            <a:ext cx="8429677" cy="2576264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1. Introduction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4" name="Subtitle 1"/>
          <p:cNvSpPr/>
          <p:nvPr/>
        </p:nvSpPr>
        <p:spPr>
          <a:xfrm>
            <a:off x="643223" y="3345051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Why it is needed</a:t>
            </a:r>
          </a:p>
          <a:p>
            <a:pPr marL="0" indent="0" algn="l">
              <a:buNone/>
            </a:pPr>
            <a:endParaRPr lang="en-US" sz="1490" b="1" dirty="0">
              <a:solidFill>
                <a:srgbClr val="000000"/>
              </a:solidFill>
              <a:latin typeface="Times New Roman" panose="02020603050405020304" pitchFamily="18" charset="0"/>
              <a:ea typeface="OpenSans-Bold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4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800218" y="1182083"/>
            <a:ext cx="574822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Computerized Maintenance Management System (CMMS) is a software solution designed to streamline and automate maintenance operations.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68668" y="2198669"/>
            <a:ext cx="5971309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90" b="1" dirty="0">
              <a:solidFill>
                <a:srgbClr val="000000"/>
              </a:solidFill>
              <a:latin typeface="Times New Roman" panose="02020603050405020304" pitchFamily="18" charset="0"/>
              <a:ea typeface="OpenSans-Bold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Why It Matters</a:t>
            </a:r>
          </a:p>
          <a:p>
            <a:pPr marL="0" indent="0" algn="l">
              <a:buNone/>
            </a:pPr>
            <a:endParaRPr lang="en-US" sz="1490" b="1" dirty="0">
              <a:solidFill>
                <a:srgbClr val="000000"/>
              </a:solidFill>
              <a:latin typeface="Times New Roman" panose="02020603050405020304" pitchFamily="18" charset="0"/>
              <a:ea typeface="OpenSans-Bold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Most of the systems have manual maintenance system that limits the management system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2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3" name="Subtitle 2"/>
          <p:cNvSpPr/>
          <p:nvPr/>
        </p:nvSpPr>
        <p:spPr>
          <a:xfrm>
            <a:off x="768668" y="3619500"/>
            <a:ext cx="594702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radiation therapy equipment reliability, patient safety, and compliance with Ethiopian healthcare standards.</a:t>
            </a:r>
          </a:p>
        </p:txBody>
      </p:sp>
      <p:sp>
        <p:nvSpPr>
          <p:cNvPr id="15" name="Subtitle 1"/>
          <p:cNvSpPr/>
          <p:nvPr/>
        </p:nvSpPr>
        <p:spPr>
          <a:xfrm>
            <a:off x="714375" y="919558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What Is CMMS</a:t>
            </a:r>
          </a:p>
          <a:p>
            <a:pPr marL="0" indent="0" algn="l">
              <a:buNone/>
            </a:pPr>
            <a:endParaRPr lang="en-US" sz="1490" b="1" dirty="0">
              <a:solidFill>
                <a:srgbClr val="000000"/>
              </a:solidFill>
              <a:latin typeface="Times New Roman" panose="02020603050405020304" pitchFamily="18" charset="0"/>
              <a:ea typeface="OpenSans-Bold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4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2B713-8FB1-8DB1-D0D0-ED53790964F8}"/>
              </a:ext>
            </a:extLst>
          </p:cNvPr>
          <p:cNvSpPr txBox="1"/>
          <p:nvPr/>
        </p:nvSpPr>
        <p:spPr>
          <a:xfrm>
            <a:off x="6434419" y="473785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834" y="1653702"/>
            <a:ext cx="6264614" cy="1741251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2. Literature Review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768668" y="1407560"/>
            <a:ext cx="6274288" cy="302060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Ethiopian Hospital Services Transformation Guidelines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WHo's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Computerized Maintenance Management System Guide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Principles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b="1" i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834" y="1335203"/>
            <a:ext cx="6744916" cy="1741251"/>
          </a:xfrm>
        </p:spPr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System Design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0520" y="0"/>
            <a:ext cx="587750" cy="5143500"/>
          </a:xfrm>
          <a:prstGeom prst="rect">
            <a:avLst/>
          </a:prstGeom>
          <a:solidFill>
            <a:srgbClr val="6DD0D5"/>
          </a:solidFill>
          <a:ln>
            <a:solidFill>
              <a:srgbClr val="6DD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6DD0D5"/>
              </a:solidFill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4F03-2E2B-4469-A73E-D2542DDD27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3" name="TextBox 12"/>
          <p:cNvSpPr txBox="1"/>
          <p:nvPr/>
        </p:nvSpPr>
        <p:spPr>
          <a:xfrm>
            <a:off x="427673" y="1212350"/>
            <a:ext cx="6556806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notifications with ID, Type, Severity, Equipment link, and Acknowledgment Status.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Reports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regulatory documents with ID, Type, Equipment, Status, Findings, and Review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Schedules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work orders with ID, Equipment/Technician, Type, Priority, Dates, and Status.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255CE-EC63-6150-E9CC-BE5F202399F1}"/>
              </a:ext>
            </a:extLst>
          </p:cNvPr>
          <p:cNvSpPr txBox="1"/>
          <p:nvPr/>
        </p:nvSpPr>
        <p:spPr>
          <a:xfrm>
            <a:off x="6164580" y="4724400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598</Words>
  <Application>Microsoft Office PowerPoint</Application>
  <PresentationFormat>On-screen Show (16:9)</PresentationFormat>
  <Paragraphs>117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Prompt-Bold</vt:lpstr>
      <vt:lpstr>Times New Roman</vt:lpstr>
      <vt:lpstr>Office Theme</vt:lpstr>
      <vt:lpstr>PowerPoint Presentation</vt:lpstr>
      <vt:lpstr>PowerPoint Presentation</vt:lpstr>
      <vt:lpstr>PowerPoint Presentation</vt:lpstr>
      <vt:lpstr>1. Introduction</vt:lpstr>
      <vt:lpstr>PowerPoint Presentation</vt:lpstr>
      <vt:lpstr>2. Literature Review</vt:lpstr>
      <vt:lpstr>PowerPoint Presentation</vt:lpstr>
      <vt:lpstr>3. System Design</vt:lpstr>
      <vt:lpstr>PowerPoint Presentation</vt:lpstr>
      <vt:lpstr>PowerPoint Presentation</vt:lpstr>
      <vt:lpstr>PowerPoint Presentation</vt:lpstr>
      <vt:lpstr>PowerPoint Presentation</vt:lpstr>
      <vt:lpstr>4. METHODOLOGY</vt:lpstr>
      <vt:lpstr> Tools and technologies</vt:lpstr>
      <vt:lpstr>PowerPoint Presentation</vt:lpstr>
      <vt:lpstr>5. Result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Demonstration 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46</cp:revision>
  <dcterms:created xsi:type="dcterms:W3CDTF">2025-05-12T22:50:00Z</dcterms:created>
  <dcterms:modified xsi:type="dcterms:W3CDTF">2025-06-20T08:31:32Z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EE656FE2A98343A487002DDCDC139C29_13</vt:lpwstr>
  </property>
  <property fmtid="{D5CDD505-2E9C-101B-9397-08002B2CF9AE}" pid="3" name="KSOProductBuildVer">
    <vt:lpwstr>1033-12.2.0.21179</vt:lpwstr>
  </property>
</Properties>
</file>