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4" r:id="rId48"/>
    <p:sldId id="306" r:id="rId49"/>
    <p:sldId id="308" r:id="rId50"/>
    <p:sldId id="309" r:id="rId51"/>
    <p:sldId id="310" r:id="rId52"/>
    <p:sldId id="31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snapToObjects="1">
      <p:cViewPr varScale="1">
        <p:scale>
          <a:sx n="120" d="100"/>
          <a:sy n="120" d="100"/>
        </p:scale>
        <p:origin x="19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you add new experimental measurements to a </a:t>
            </a:r>
            <a:r>
              <a:rPr dirty="0" err="1"/>
              <a:t>BayBE</a:t>
            </a:r>
            <a:r>
              <a:rPr dirty="0"/>
              <a:t>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we do with a campaign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The Optimization Loop</a:t>
            </a:r>
          </a:p>
          <a:p>
            <a:pPr>
              <a:defRPr sz="1100"/>
            </a:pPr>
            <a:r>
              <a:t>We can now construct a campaign object that brings all pieces of the puzzle together:</a:t>
            </a:r>
          </a:p>
          <a:p>
            <a:pPr>
              <a:defRPr sz="1100"/>
            </a:pPr>
            <a:endParaRPr/>
          </a:p>
          <a:p>
            <a:pPr>
              <a:defRPr sz="1100"/>
            </a:pPr>
            <a:r>
              <a:t>```python</a:t>
            </a:r>
          </a:p>
          <a:p>
            <a:pPr>
              <a:defRPr sz="1100"/>
            </a:pPr>
            <a:r>
              <a:t>from baybe import Campaign</a:t>
            </a:r>
          </a:p>
          <a:p>
            <a:pPr>
              <a:defRPr sz="1100"/>
            </a:pPr>
            <a:r>
              <a:t>campaign = Campaign(searchspace, objective, recommender)</a:t>
            </a:r>
          </a:p>
          <a:p>
            <a:pPr>
              <a:defRPr sz="1100"/>
            </a:pPr>
            <a:r>
              <a:t>```</a:t>
            </a:r>
          </a:p>
          <a:p>
            <a:pPr>
              <a:defRPr sz="1100"/>
            </a:pPr>
            <a:r>
              <a:t>With this object at hand, we can start our experimentation cycle. In particular:</a:t>
            </a:r>
          </a:p>
          <a:p>
            <a:pPr>
              <a:defRPr sz="1100"/>
            </a:pPr>
            <a:endParaRPr/>
          </a:p>
          <a:p>
            <a:pPr>
              <a:defRPr sz="1100"/>
            </a:pPr>
            <a:r>
              <a:t>* We can ask BayBE to `recommend` new experiments.</a:t>
            </a:r>
          </a:p>
          <a:p>
            <a:pPr>
              <a:defRPr sz="1100"/>
            </a:pPr>
            <a:r>
              <a:t>* We can `add_measurements` for certain experimental settings to the campaign’s database.</a:t>
            </a:r>
          </a:p>
          <a:p>
            <a:pPr>
              <a:defRPr sz="1100"/>
            </a:pPr>
            <a:r>
              <a:t>Note that these two steps can be performed in any order. In particular, available measurements can be submitted at any time and also several times before querying the next recommendations.</a:t>
            </a:r>
          </a:p>
          <a:p>
            <a:pPr>
              <a:defRPr sz="1100"/>
            </a:pPr>
            <a:endParaRPr/>
          </a:p>
          <a:p>
            <a:pPr>
              <a:defRPr sz="1100"/>
            </a:pPr>
            <a:r>
              <a:t>```python</a:t>
            </a:r>
          </a:p>
          <a:p>
            <a:pPr>
              <a:defRPr sz="1100"/>
            </a:pPr>
            <a:r>
              <a:t>df = campaign.recommend(batch_size=3)</a:t>
            </a:r>
          </a:p>
          <a:p>
            <a:pPr>
              <a:defRPr sz="1100"/>
            </a:pPr>
            <a:r>
              <a:t>print(df)</a:t>
            </a:r>
          </a:p>
          <a:p>
            <a:pPr>
              <a:defRPr sz="1100"/>
            </a:pPr>
            <a:r>
              <a:t>```</a:t>
            </a:r>
          </a:p>
          <a:p>
            <a:pPr>
              <a:defRPr sz="1100"/>
            </a:pPr>
            <a:r>
              <a:t>```none</a:t>
            </a:r>
          </a:p>
          <a:p>
            <a:pPr>
              <a:defRPr sz="1100"/>
            </a:pPr>
            <a:r>
              <a:t>   Granularity  Pressure[bar]    Solvent</a:t>
            </a:r>
          </a:p>
          <a:p>
            <a:pPr>
              <a:defRPr sz="1100"/>
            </a:pPr>
            <a:r>
              <a:t>15      medium            1.0  Solvent D</a:t>
            </a:r>
          </a:p>
          <a:p>
            <a:pPr>
              <a:defRPr sz="1100"/>
            </a:pPr>
            <a:r>
              <a:t>10      coarse           10.0  Solvent C</a:t>
            </a:r>
          </a:p>
          <a:p>
            <a:pPr>
              <a:defRPr sz="1100"/>
            </a:pPr>
            <a:r>
              <a:t>29        fine            5.0  Solvent B</a:t>
            </a:r>
          </a:p>
          <a:p>
            <a:pPr>
              <a:defRPr sz="1000" i="1"/>
            </a:pPr>
            <a:r>
              <a:t>…more text on next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Note that the specific recommendations will depend on both the data already fed to the campaign and the random number generator seed that is used.</a:t>
            </a:r>
          </a:p>
          <a:p>
            <a:pPr>
              <a:defRPr sz="1100"/>
            </a:pPr>
            <a:endParaRPr/>
          </a:p>
          <a:p>
            <a:pPr>
              <a:defRPr sz="1100"/>
            </a:pPr>
            <a:r>
              <a:t>After having conducted the corresponding experiments, we can add our measured targets to the table and feed it back to the campaign:</a:t>
            </a:r>
          </a:p>
          <a:p>
            <a:pPr>
              <a:defRPr sz="1100"/>
            </a:pPr>
            <a:endParaRPr/>
          </a:p>
          <a:p>
            <a:pPr>
              <a:defRPr sz="1100"/>
            </a:pPr>
            <a:r>
              <a:t>```python</a:t>
            </a:r>
          </a:p>
          <a:p>
            <a:pPr>
              <a:defRPr sz="1100"/>
            </a:pPr>
            <a:r>
              <a:t>df["Yield"] = [79.8, 54.1, 59.4]</a:t>
            </a:r>
          </a:p>
          <a:p>
            <a:pPr>
              <a:defRPr sz="1100"/>
            </a:pPr>
            <a:r>
              <a:t>campaign.add_measurements(df)</a:t>
            </a:r>
          </a:p>
          <a:p>
            <a:pPr>
              <a:defRPr sz="1100"/>
            </a:pPr>
            <a:r>
              <a:t>```</a:t>
            </a:r>
          </a:p>
          <a:p>
            <a:pPr>
              <a:defRPr sz="1100"/>
            </a:pPr>
            <a:r>
              <a:t>With the newly arrived data, BayBE can produce a refined design for the next iteration. This loop would typically continue until a desired target value has been achieved in the experiment.</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Does </a:t>
            </a:r>
            <a:r>
              <a:rPr dirty="0" err="1"/>
              <a:t>BayBE</a:t>
            </a:r>
            <a:r>
              <a:rPr dirty="0"/>
              <a:t> have a special way to encode chemical substances?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built-in feature does BayBE provide for encoding chemical substances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Advanced Example: Chemical Substances</a:t>
            </a:r>
          </a:p>
          <a:p>
            <a:pPr>
              <a:defRPr sz="1100"/>
            </a:pPr>
            <a:r>
              <a:t>BayBE has several modules to go beyond traditional approaches. One such example is the use of custom encodings for categorical parameters. Chemical encodings for substances are a special built-in case of this that comes with BayBE.</a:t>
            </a:r>
          </a:p>
          <a:p>
            <a:pPr>
              <a:defRPr sz="1100"/>
            </a:pPr>
            <a:endParaRPr/>
          </a:p>
          <a:p>
            <a:pPr>
              <a:defRPr sz="1100"/>
            </a:pPr>
            <a:r>
              <a:t>In the following picture you can see the outcome for treating the solvent, base and ligand in a direct arylation reaction optimization (from [Shields, B.J. et al.](https://doi.org/10.1038/s41586-021-03213-y)) with chemical encodings compared to one-hot and a random baseline: ![Substance Encoding Example](examples/Backtesting/full_lookup_light.svg)</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contributed the Bernoulli multi-armed bandit and Thompson sampling to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Who are the contributors of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Contributors</a:t>
            </a:r>
          </a:p>
          <a:p>
            <a:pPr>
              <a:defRPr sz="1100"/>
            </a:pPr>
            <a:r>
              <a:t>- Alex Lee (EMD Electronics, Tempe, Arizona, USA):&lt;br /&gt; \\\\ Work on surrogate models</a:t>
            </a:r>
          </a:p>
          <a:p>
            <a:pPr>
              <a:defRPr sz="1100"/>
            </a:pPr>
            <a:r>
              <a:t>- Daniel Weber (Merck KGaA, Darmstadt, Germany):&lt;br /&gt; \\\\ Telemetry prototype</a:t>
            </a:r>
          </a:p>
          <a:p>
            <a:pPr>
              <a:defRPr sz="1100"/>
            </a:pPr>
            <a:r>
              <a:t>- Emeline Sola (during an internship at Merck KGaA, Darmstadt, Germany):&lt;br /&gt; \\\\ Auto-documentation of the examples</a:t>
            </a:r>
          </a:p>
          <a:p>
            <a:pPr>
              <a:defRPr sz="1100"/>
            </a:pPr>
            <a:r>
              <a:t>- Sourabh Agrawal (Sigma-Aldrich Chemicals Private Limited):&lt;br /&gt; \\\\ Initial implementation of additional surrogate models and clustering methods</a:t>
            </a:r>
          </a:p>
          <a:p>
            <a:pPr>
              <a:defRPr sz="1100"/>
            </a:pPr>
            <a:r>
              <a:t>- Julie Fang (Merck Life Science KGaA, Darmstadt, Germany):&lt;br /&gt; \\\\ Farthest point sampling</a:t>
            </a:r>
          </a:p>
          <a:p>
            <a:pPr>
              <a:defRPr sz="1100"/>
            </a:pPr>
            <a:r>
              <a:t>- Roya Javadi (Vector Institute, Toronto, Canada):&lt;br /&gt; \\\\ Import optimization, Polars implementations</a:t>
            </a:r>
          </a:p>
          <a:p>
            <a:pPr>
              <a:defRPr sz="1100"/>
            </a:pPr>
            <a:r>
              <a:t>- Sterling Baird (Acceleration Consortium, Toronto, Canada):&lt;br /&gt; \\\\ Documentation and general feedback</a:t>
            </a:r>
          </a:p>
          <a:p>
            <a:pPr>
              <a:defRPr sz="1100"/>
            </a:pPr>
            <a:r>
              <a:t>- Rim Rihana (Merck KGaA, Darmstadt, Germany):&lt;br /&gt; \\\\ Human readable output for search spaces</a:t>
            </a:r>
          </a:p>
          <a:p>
            <a:pPr>
              <a:defRPr sz="1100"/>
            </a:pPr>
            <a:r>
              <a:t>- Di Jin (Merck Life Science KGaA, Darmstadt, Germany):&lt;br /&gt; \\\\ Cardinality constraints</a:t>
            </a:r>
          </a:p>
          <a:p>
            <a:pPr>
              <a:defRPr sz="1100"/>
            </a:pPr>
            <a:r>
              <a:t>- Julian Streibel (Merck Life Science KGaA, Darmstadt, Germany):&lt;br /&gt; \\\\ Bernoulli multi-armed bandit and Thompson sampling</a:t>
            </a:r>
          </a:p>
          <a:p>
            <a:pPr>
              <a:defRPr sz="1100"/>
            </a:pPr>
            <a:r>
              <a:t>- Karin Hrovatin (Merck KGaA, Darmstadt, Germany):&lt;br /&gt; \\\\ `scikit-fingerprints` support</a:t>
            </a:r>
          </a:p>
          <a:p>
            <a:pPr>
              <a:defRPr sz="1100"/>
            </a:pPr>
            <a:r>
              <a:t>- Fabian Liebig (Merck KGaA, Darmstadt, Germany):&lt;br /&gt; \\\\ Benchmarking structure and persistence capabilities for benchmarking results</a:t>
            </a:r>
          </a:p>
          <a:p>
            <a:pPr>
              <a:defRPr sz="1100"/>
            </a:pPr>
            <a:r>
              <a:t>- Alexander Wieczorek (Swiss Federal Institute for Materials Science and Technology, Dübendorf, Switzerland):&lt;br /&gt; \\\\ SHAP explainers for 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legal rules I must follow when I use or distribute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Under which license is </a:t>
            </a:r>
            <a:r>
              <a:rPr dirty="0" err="1"/>
              <a:t>BayBE</a:t>
            </a:r>
            <a:r>
              <a:rPr dirty="0"/>
              <a:t> distributed?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License</a:t>
            </a:r>
          </a:p>
          <a:p>
            <a:pPr>
              <a:defRPr sz="1100"/>
            </a:pPr>
            <a:r>
              <a:t>Copyright 2022-2025 Merck KGaA, Darmstadt, Germany and/or its affiliates. All rights reserved.</a:t>
            </a:r>
          </a:p>
          <a:p>
            <a:pPr>
              <a:defRPr sz="1100"/>
            </a:pPr>
            <a:endParaRPr/>
          </a:p>
          <a:p>
            <a:pPr>
              <a:defRPr sz="1100"/>
            </a:pPr>
            <a:r>
              <a:t>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a:p>
            <a:pPr>
              <a:defRPr sz="1100"/>
            </a:pPr>
            <a:r>
              <a:t>```text</a:t>
            </a:r>
          </a:p>
          <a:p>
            <a:pPr>
              <a:defRPr sz="1100"/>
            </a:pPr>
            <a:r>
              <a:t>                                 Apache License</a:t>
            </a:r>
          </a:p>
          <a:p>
            <a:pPr>
              <a:defRPr sz="1100"/>
            </a:pPr>
            <a:r>
              <a:t>                           Version 2.0, January 2004</a:t>
            </a:r>
          </a:p>
          <a:p>
            <a:pPr>
              <a:defRPr sz="1100"/>
            </a:pPr>
            <a:r>
              <a:t>                        http://www.apache.org/licenses/</a:t>
            </a:r>
          </a:p>
          <a:p>
            <a:pPr>
              <a:defRPr sz="1100"/>
            </a:pPr>
            <a:r>
              <a:t>   TERMS AND CONDITIONS FOR USE, REPRODUCTION, AND DISTRIBUTION</a:t>
            </a:r>
          </a:p>
          <a:p>
            <a:pPr>
              <a:defRPr sz="1100"/>
            </a:pPr>
            <a:r>
              <a:t>1. Definitions.</a:t>
            </a:r>
          </a:p>
          <a:p>
            <a:pPr>
              <a:defRPr sz="1100"/>
            </a:pPr>
            <a:r>
              <a:t>      "License" shall mean the terms and conditions for use, reproduction,</a:t>
            </a:r>
          </a:p>
          <a:p>
            <a:pPr>
              <a:defRPr sz="1100"/>
            </a:pPr>
            <a:r>
              <a:t>      and distribution as defined by Sections 1 through 9 of this document.</a:t>
            </a:r>
          </a:p>
          <a:p>
            <a:pPr>
              <a:defRPr sz="1100"/>
            </a:pPr>
            <a:r>
              <a:t>      "Licensor" shall mean the copyright owner or entity authorized by</a:t>
            </a:r>
          </a:p>
          <a:p>
            <a:pPr>
              <a:defRPr sz="1100"/>
            </a:pPr>
            <a:r>
              <a:t>      the copyright owner that is granting the License.</a:t>
            </a:r>
          </a:p>
          <a:p>
            <a:pPr>
              <a:defRPr sz="1100"/>
            </a:pPr>
            <a:r>
              <a:t>      "Legal Entity" shall mean the union of the acting entity and all</a:t>
            </a:r>
          </a:p>
          <a:p>
            <a:pPr>
              <a:defRPr sz="1100"/>
            </a:pPr>
            <a:r>
              <a:t>      other entities that control, are controlled by, or are under common</a:t>
            </a:r>
          </a:p>
          <a:p>
            <a:pPr>
              <a:defRPr sz="1100"/>
            </a:pPr>
            <a:r>
              <a:t>      control with that entity. For the purposes of this definition,</a:t>
            </a:r>
          </a:p>
          <a:p>
            <a:pPr>
              <a:defRPr sz="1100"/>
            </a:pPr>
            <a:r>
              <a:t>      "control" means (i) the power, direct or indirect, to cause the</a:t>
            </a:r>
          </a:p>
          <a:p>
            <a:pPr>
              <a:defRPr sz="1100"/>
            </a:pPr>
            <a:r>
              <a:t>      direction or management of such entity, whether by contract or</a:t>
            </a:r>
          </a:p>
          <a:p>
            <a:pPr>
              <a:defRPr sz="1100"/>
            </a:pPr>
            <a:r>
              <a:t>      otherwise, or (ii) ownership of fifty percent (50%) or more of the</a:t>
            </a:r>
          </a:p>
          <a:p>
            <a:pPr>
              <a:defRPr sz="1100"/>
            </a:pPr>
            <a:r>
              <a:t>      outstanding shares, or (iii) beneficial ownership of such entity.</a:t>
            </a:r>
          </a:p>
          <a:p>
            <a:pPr>
              <a:defRPr sz="1100"/>
            </a:pPr>
            <a:r>
              <a:t>      "You" (or "Your") shall mean an individual or Legal Entity</a:t>
            </a:r>
          </a:p>
          <a:p>
            <a:pPr>
              <a:defRPr sz="1100"/>
            </a:pPr>
            <a:r>
              <a:t>      exercising permissions granted by this License.</a:t>
            </a:r>
          </a:p>
          <a:p>
            <a:pPr>
              <a:defRPr sz="1100"/>
            </a:pPr>
            <a:r>
              <a:t>      "Source" form shall mean the preferred form for making modifications,</a:t>
            </a:r>
          </a:p>
          <a:p>
            <a:pPr>
              <a:defRPr sz="1000" i="1"/>
            </a:pPr>
            <a:r>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including but not limited to software source code, documentation</a:t>
            </a:r>
          </a:p>
          <a:p>
            <a:pPr>
              <a:defRPr sz="1100"/>
            </a:pPr>
            <a:r>
              <a:t>      source, and configuration files.</a:t>
            </a:r>
          </a:p>
          <a:p>
            <a:pPr>
              <a:defRPr sz="1100"/>
            </a:pPr>
            <a:r>
              <a:t>      "Object" form shall mean any form resulting from mechanical</a:t>
            </a:r>
          </a:p>
          <a:p>
            <a:pPr>
              <a:defRPr sz="1100"/>
            </a:pPr>
            <a:r>
              <a:t>      transformation or translation of a Source form, including but</a:t>
            </a:r>
          </a:p>
          <a:p>
            <a:pPr>
              <a:defRPr sz="1100"/>
            </a:pPr>
            <a:r>
              <a:t>      not limited to compiled object code, generated documentation,</a:t>
            </a:r>
          </a:p>
          <a:p>
            <a:pPr>
              <a:defRPr sz="1100"/>
            </a:pPr>
            <a:r>
              <a:t>      and conversions to other media types.</a:t>
            </a:r>
          </a:p>
          <a:p>
            <a:pPr>
              <a:defRPr sz="1100"/>
            </a:pPr>
            <a:r>
              <a:t>      "Work" shall mean the work of authorship, whether in Source or</a:t>
            </a:r>
          </a:p>
          <a:p>
            <a:pPr>
              <a:defRPr sz="1100"/>
            </a:pPr>
            <a:r>
              <a:t>      Object form, made available under the License, as indicated by a</a:t>
            </a:r>
          </a:p>
          <a:p>
            <a:pPr>
              <a:defRPr sz="1100"/>
            </a:pPr>
            <a:r>
              <a:t>      copyright notice that is included in or attached to the work</a:t>
            </a:r>
          </a:p>
          <a:p>
            <a:pPr>
              <a:defRPr sz="1100"/>
            </a:pPr>
            <a:r>
              <a:t>      (an example is provided in the Appendix below).</a:t>
            </a:r>
          </a:p>
          <a:p>
            <a:pPr>
              <a:defRPr sz="1100"/>
            </a:pPr>
            <a:r>
              <a:t>      "Derivative Works" shall mean any work, whether in Source or Object</a:t>
            </a:r>
          </a:p>
          <a:p>
            <a:pPr>
              <a:defRPr sz="1100"/>
            </a:pPr>
            <a:r>
              <a:t>      form, that is based on (or derived from) the Work and for which the</a:t>
            </a:r>
          </a:p>
          <a:p>
            <a:pPr>
              <a:defRPr sz="1100"/>
            </a:pPr>
            <a:r>
              <a:t>      editorial revisions, annotations, elaborations, or other modifications</a:t>
            </a:r>
          </a:p>
          <a:p>
            <a:pPr>
              <a:defRPr sz="1100"/>
            </a:pPr>
            <a:r>
              <a:t>      represent, as a whole, an original work of authorship. For the purposes</a:t>
            </a:r>
          </a:p>
          <a:p>
            <a:pPr>
              <a:defRPr sz="1100"/>
            </a:pPr>
            <a:r>
              <a:t>      of this License, Derivative Works shall not include works that remain</a:t>
            </a:r>
          </a:p>
          <a:p>
            <a:pPr>
              <a:defRPr sz="1100"/>
            </a:pPr>
            <a:r>
              <a:t>      separable from, or merely link (or bind by name) to the interfaces of,</a:t>
            </a:r>
          </a:p>
          <a:p>
            <a:pPr>
              <a:defRPr sz="1100"/>
            </a:pPr>
            <a:r>
              <a:t>      the Work and Derivative Works thereof.</a:t>
            </a:r>
          </a:p>
          <a:p>
            <a:pPr>
              <a:defRPr sz="1100"/>
            </a:pPr>
            <a:r>
              <a:t>      "Contribution" shall mean any work of authorship, including</a:t>
            </a:r>
          </a:p>
          <a:p>
            <a:pPr>
              <a:defRPr sz="1100"/>
            </a:pPr>
            <a:r>
              <a:t>      the original version of the Work and any modifications or additions</a:t>
            </a:r>
          </a:p>
          <a:p>
            <a:pPr>
              <a:defRPr sz="1100"/>
            </a:pPr>
            <a:r>
              <a:t>      to that Work or Derivative Works thereof, that is intentionally</a:t>
            </a:r>
          </a:p>
          <a:p>
            <a:pPr>
              <a:defRPr sz="1100"/>
            </a:pPr>
            <a:r>
              <a:t>      submitted to Licensor for inclusion in the Work by the copyright owner</a:t>
            </a:r>
          </a:p>
          <a:p>
            <a:pPr>
              <a:defRPr sz="1100"/>
            </a:pPr>
            <a:r>
              <a:t>      or by an individual or Legal Entity authorized to submit on behalf of</a:t>
            </a:r>
          </a:p>
          <a:p>
            <a:pPr>
              <a:defRPr sz="1100"/>
            </a:pPr>
            <a:r>
              <a:t>      the copyright owner. For the purposes of this definition, "submitted"</a:t>
            </a:r>
          </a:p>
          <a:p>
            <a:pPr>
              <a:defRPr sz="1100"/>
            </a:pPr>
            <a:r>
              <a:t>      means any form of electronic, verbal, or written communication sent</a:t>
            </a:r>
          </a:p>
          <a:p>
            <a:pPr>
              <a:defRPr sz="1100"/>
            </a:pPr>
            <a:r>
              <a:t>      to the Licensor or its representatives, including but not limited to</a:t>
            </a:r>
          </a:p>
          <a:p>
            <a:pPr>
              <a:defRPr sz="1100"/>
            </a:pPr>
            <a:r>
              <a:t>      communication on electronic mailing lists, source code control systems,</a:t>
            </a:r>
          </a:p>
          <a:p>
            <a:pPr>
              <a:defRPr sz="1100"/>
            </a:pPr>
            <a:r>
              <a:t>      and issue tracking systems that are managed by, or on behalf of, the</a:t>
            </a:r>
          </a:p>
          <a:p>
            <a:pPr>
              <a:defRPr sz="1100"/>
            </a:pPr>
            <a:r>
              <a:t>      Licensor for the purpose of discussing and improving the Work, but</a:t>
            </a:r>
          </a:p>
          <a:p>
            <a:pPr>
              <a:defRPr sz="1100"/>
            </a:pPr>
            <a:r>
              <a:t>      excluding communication that is conspicuously marked or otherwise</a:t>
            </a:r>
          </a:p>
          <a:p>
            <a:pPr>
              <a:defRPr sz="1100"/>
            </a:pPr>
            <a:r>
              <a:t>      designated in writing by the copyright owner as "Not a Contribution."</a:t>
            </a:r>
          </a:p>
          <a:p>
            <a:pPr>
              <a:defRPr sz="1100"/>
            </a:pPr>
            <a:r>
              <a:t>      "Contributor" shall mean Licensor and any individual or Legal Entity</a:t>
            </a:r>
          </a:p>
          <a:p>
            <a:pPr>
              <a:defRPr sz="1100"/>
            </a:pPr>
            <a:r>
              <a:t>      on behalf of whom a Contribution has been received by Licensor and</a:t>
            </a:r>
          </a:p>
          <a:p>
            <a:pPr>
              <a:defRPr sz="1100"/>
            </a:pPr>
            <a:r>
              <a:t>      subsequently incorporated within the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2. Grant of Copyright License. Subject to the terms and conditions of this License, each Contributor hereby grants to You a perpetual, worldwide, non-exclusive, no-charge, royalty-free, irrevocable copyright license to reproduce, prepare Derivative Works of, publicly display, publicly perform, sublicense, and distribute the Work and such Derivative Works in Source or Object form.</a:t>
            </a:r>
          </a:p>
          <a:p>
            <a:pPr>
              <a:defRPr sz="1100"/>
            </a:pPr>
            <a:r>
              <a:t>3. Grant of Patent License. Subject to the terms and conditions of this License, each Contributor hereby grants to You a perpetual, worldwide, non-exclusive, no-charge, royalty-free, irrevocable (except as stated in this section) patent license to make, have made, use, offer to sell, sell, import, and otherwise transfer the Work, where such license applies only to those patent claims licensable by such Contributor that are necessarily infringed by their Contribution(s) alone or by combination of their Contribution(s) with the Work to which such Contribution(s) was submitted. If You institute patent litigation against any entity (including a cross-claim or counterclaim in a lawsuit) alleging that the Work or a Contribution incorporated within the Work constitutes direct or contributory patent infringement, then any patent licenses granted to You under this License for that Work shall terminate as of the date such litigation is filed.</a:t>
            </a:r>
          </a:p>
          <a:p>
            <a:pPr>
              <a:defRPr sz="1100"/>
            </a:pPr>
            <a:r>
              <a:t>4. Redistribution. You may reproduce and distribute copies of the Work or Derivative Works thereof in any medium, with or without modifications, and in Source or Object form, provided that You meet the following conditions:</a:t>
            </a:r>
          </a:p>
          <a:p>
            <a:pPr>
              <a:defRPr sz="1100"/>
            </a:pPr>
            <a:r>
              <a:t>      (a) You must give any other recipients of the Work or</a:t>
            </a:r>
          </a:p>
          <a:p>
            <a:pPr>
              <a:defRPr sz="1100"/>
            </a:pPr>
            <a:r>
              <a:t>          Derivative Works a copy of this License; and</a:t>
            </a:r>
          </a:p>
          <a:p>
            <a:pPr>
              <a:defRPr sz="1100"/>
            </a:pPr>
            <a:r>
              <a:t>      (b) You must cause any modified files to carry prominent notices</a:t>
            </a:r>
          </a:p>
          <a:p>
            <a:pPr>
              <a:defRPr sz="1100"/>
            </a:pPr>
            <a:r>
              <a:t>          stating that You changed the files; and</a:t>
            </a:r>
          </a:p>
          <a:p>
            <a:pPr>
              <a:defRPr sz="1100"/>
            </a:pPr>
            <a:r>
              <a:t>      (c) You must retain, in the Source form of any Derivative Works</a:t>
            </a:r>
          </a:p>
          <a:p>
            <a:pPr>
              <a:defRPr sz="1100"/>
            </a:pPr>
            <a:r>
              <a:t>          that You distribute, all copyright, patent, trademark, and</a:t>
            </a:r>
          </a:p>
          <a:p>
            <a:pPr>
              <a:defRPr sz="1100"/>
            </a:pPr>
            <a:r>
              <a:t>          attribution notices from the Source form of the Work,</a:t>
            </a:r>
          </a:p>
          <a:p>
            <a:pPr>
              <a:defRPr sz="1100"/>
            </a:pPr>
            <a:r>
              <a:t>          excluding those notices that do not pertain to any part of</a:t>
            </a:r>
          </a:p>
          <a:p>
            <a:pPr>
              <a:defRPr sz="1100"/>
            </a:pPr>
            <a:r>
              <a:t>          the Derivative Works; and</a:t>
            </a:r>
          </a:p>
          <a:p>
            <a:pPr>
              <a:defRPr sz="1100"/>
            </a:pPr>
            <a:r>
              <a:t>      (d) If the Work includes a "NOTICE" text file as part of its</a:t>
            </a:r>
          </a:p>
          <a:p>
            <a:pPr>
              <a:defRPr sz="1100"/>
            </a:pPr>
            <a:r>
              <a:t>          distribution, then any Derivative Works that You distribute must</a:t>
            </a:r>
          </a:p>
          <a:p>
            <a:pPr>
              <a:defRPr sz="1100"/>
            </a:pPr>
            <a:r>
              <a:t>          include a readable copy of the attribution notices contained</a:t>
            </a:r>
          </a:p>
          <a:p>
            <a:pPr>
              <a:defRPr sz="1100"/>
            </a:pPr>
            <a:r>
              <a:t>          within such NOTICE file, excluding those notices that do not</a:t>
            </a:r>
          </a:p>
          <a:p>
            <a:pPr>
              <a:defRPr sz="1100"/>
            </a:pPr>
            <a:r>
              <a:t>          pertain to any part of the Derivative Works, in at least one</a:t>
            </a:r>
          </a:p>
          <a:p>
            <a:pPr>
              <a:defRPr sz="1100"/>
            </a:pPr>
            <a:r>
              <a:t>          of the following places: within a NOTICE text file distributed</a:t>
            </a:r>
          </a:p>
          <a:p>
            <a:pPr>
              <a:defRPr sz="1100"/>
            </a:pPr>
            <a:r>
              <a:t>          as part of the Derivative Works; within the Source form or</a:t>
            </a:r>
          </a:p>
          <a:p>
            <a:pPr>
              <a:defRPr sz="1100"/>
            </a:pPr>
            <a:r>
              <a:t>          documentation, if provided along with the Derivative Works; or,</a:t>
            </a:r>
          </a:p>
          <a:p>
            <a:pPr>
              <a:defRPr sz="1100"/>
            </a:pPr>
            <a:r>
              <a:t>          within a display generated by the Derivative Works, if and</a:t>
            </a:r>
          </a:p>
          <a:p>
            <a:pPr>
              <a:defRPr sz="1100"/>
            </a:pPr>
            <a:r>
              <a:t>          wherever such third-party notices normally appear. The contents</a:t>
            </a:r>
          </a:p>
          <a:p>
            <a:pPr>
              <a:defRPr sz="1100"/>
            </a:pPr>
            <a:r>
              <a:t>          of the NOTICE file are for informational purposes only and</a:t>
            </a:r>
          </a:p>
          <a:p>
            <a:pPr>
              <a:defRPr sz="1100"/>
            </a:pPr>
            <a:r>
              <a:t>          do not modify the License. You may add Your own attribution</a:t>
            </a:r>
          </a:p>
          <a:p>
            <a:pPr>
              <a:defRPr sz="1100"/>
            </a:pPr>
            <a:r>
              <a:t>          notices within Derivative Works that You distribute, alongside</a:t>
            </a:r>
          </a:p>
          <a:p>
            <a:pPr>
              <a:defRPr sz="1100"/>
            </a:pPr>
            <a:r>
              <a:t>          or as an addendum to the NOTICE text from the Work, provided</a:t>
            </a:r>
          </a:p>
          <a:p>
            <a:pPr>
              <a:defRPr sz="1100"/>
            </a:pPr>
            <a:r>
              <a:t>          that such additional attribution notices cannot be construed</a:t>
            </a:r>
          </a:p>
          <a:p>
            <a:pPr>
              <a:defRPr sz="1100"/>
            </a:pPr>
            <a:r>
              <a:t>          as modifying the License.</a:t>
            </a:r>
          </a:p>
          <a:p>
            <a:pPr>
              <a:defRPr sz="1100"/>
            </a:pPr>
            <a:r>
              <a:t>      You may add Your own copyright statement to Your modifications and</a:t>
            </a:r>
          </a:p>
          <a:p>
            <a:pPr>
              <a:defRPr sz="1100"/>
            </a:pPr>
            <a:r>
              <a:t>      may provide additional or different license terms and conditions</a:t>
            </a:r>
          </a:p>
          <a:p>
            <a:pPr>
              <a:defRPr sz="1100"/>
            </a:pPr>
            <a:r>
              <a:t>      for use, reproduction, or distribution of Your modifications, or</a:t>
            </a:r>
          </a:p>
          <a:p>
            <a:pPr>
              <a:defRPr sz="1100"/>
            </a:pPr>
            <a:r>
              <a:t>      for any such Derivative Works as a whole, provided Your use,</a:t>
            </a:r>
          </a:p>
          <a:p>
            <a:pPr>
              <a:defRPr sz="1100"/>
            </a:pPr>
            <a:r>
              <a:t>      reproduction, and distribution of the Work otherwise complies with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the conditions stated in this License.</a:t>
            </a:r>
          </a:p>
          <a:p>
            <a:pPr>
              <a:defRPr sz="1100"/>
            </a:pPr>
            <a:r>
              <a:t>5. Submission of Contributions. Unless You explicitly state otherwise, any Contribution intentionally submitted for inclusion in the Work by You to the Licensor shall be under the terms and conditions of this License, without any additional terms or conditions. Notwithstanding the above, nothing herein shall supersede or modify the terms of any separate license agreement you may have executed with Licensor regarding such Contributions.</a:t>
            </a:r>
          </a:p>
          <a:p>
            <a:pPr>
              <a:defRPr sz="1100"/>
            </a:pPr>
            <a:r>
              <a:t>6. Trademarks. This License does not grant permission to use the trade names, trademarks, service marks, or product names of the Licensor, except as required for reasonable and customary use in describing the origin of the Work and reproducing the content of the NOTICE file.</a:t>
            </a:r>
          </a:p>
          <a:p>
            <a:pPr>
              <a:defRPr sz="1100"/>
            </a:pPr>
            <a:r>
              <a:t>7. Disclaimer of Warranty. Unless required by applicable law or agreed to in writing, Licensor provides the Work (and each Contributor provides its Contributions) on an "AS IS" BASIS, WITHOUT WARRANTIES OR CONDITIONS OF ANY KIND, either express or implied, including, without limitation, any warranties or conditions of TITLE, NON-INFRINGEMENT, MERCHANTABILITY, or FITNESS FOR A PARTICULAR PURPOSE. You are solely responsible for determining the appropriateness of using or redistributing the Work and assume any risks associated with Your exercise of permissions under this License.</a:t>
            </a:r>
          </a:p>
          <a:p>
            <a:pPr>
              <a:defRPr sz="1100"/>
            </a:pPr>
            <a:r>
              <a:t>8. Limitation of Liability. In no event and under no legal theory, whether in tort (including negligence), contract, or otherwise, unless required by applicable law (such as deliberate and grossly negligent acts) or agreed to in writing, shall any Contributor be liable to You for damages, including any direct, indirect, special, incidental, or consequential damages of any character arising as a result of this License or out of the use or inability to use the Work (including but not limited to damages for loss of goodwill, work stoppage, computer failure or malfunction, or any and all other commercial damages or losses), even if such Contributor has been advised of the possibility of such damages.</a:t>
            </a:r>
          </a:p>
          <a:p>
            <a:pPr>
              <a:defRPr sz="1100"/>
            </a:pPr>
            <a:r>
              <a:t>9. Accepting Warranty or Additional Liability. While redistributing the Work or Derivative Works thereof, You may choose to offer, and charge a fee for, acceptance of support, warranty, indemnity, or other liability obligations and/or rights consistent with this License. However, in accepting such obligations, You may act only on Your own behalf and on Your sole responsibility, not on behalf of any other Contributor, and only if You agree to indemnify, defend, and hold each Contributor harmless for any liability incurred by, or claims asserted against, such Contributor by reason of your accepting any such warranty or additional liability.</a:t>
            </a:r>
          </a:p>
          <a:p>
            <a:pPr>
              <a:defRPr sz="1100"/>
            </a:pPr>
            <a:r>
              <a:t>   END OF TERMS AND CONDITIONS</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indicate a target measurement that has not been measured yet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why can't I  add partial result to my experiment model?</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Adding Partial Results</a:t>
            </a:r>
          </a:p>
          <a:p>
            <a:pPr>
              <a:defRPr sz="1100"/>
            </a:pPr>
            <a:r>
              <a:t>A *partial result* is possible if you have multiple targets, but only measured the outcome for some of those. This is a common occurrence, especially if the different target measurements correspond to experiments that differ in complexity or duration.</a:t>
            </a:r>
          </a:p>
          <a:p>
            <a:pPr>
              <a:defRPr sz="1100"/>
            </a:pPr>
            <a:endParaRPr/>
          </a:p>
          <a:p>
            <a:pPr>
              <a:defRPr sz="1100"/>
            </a:pPr>
            <a:r>
              <a:t>As a simple example, consider a campaign with medical background aimed at creating a drug formulation. Typically, there are quick initial analytics performed on the formulation, followed by *in vitro* experiments followed by mouse *in vivo* experiments. Without the ability to use partial measurements, you would have to wait until the slow mouse experiment for a given recommendation is measured until you could utilize any of the other (faster) experimental outcomes for that recommendation. Furthermore, if the fast measurements are already unpromising, the slower target measurements are possibly never performed at all.</a:t>
            </a:r>
          </a:p>
          <a:p>
            <a:pPr>
              <a:defRPr sz="1100"/>
            </a:pPr>
            <a:endParaRPr/>
          </a:p>
          <a:p>
            <a:pPr>
              <a:defRPr sz="1100"/>
            </a:pPr>
            <a:r>
              <a:t>In BayBE, you can leverage results even if they are only partial. This is indicated by setting the corresponding target measurement value to NaN. There are several ways to indicate this, e.g.:</a:t>
            </a:r>
          </a:p>
          <a:p>
            <a:pPr>
              <a:defRPr sz="1100"/>
            </a:pPr>
            <a:endParaRPr/>
          </a:p>
          <a:p>
            <a:pPr>
              <a:defRPr sz="1100"/>
            </a:pPr>
            <a:r>
              <a:t>* [`numpy.nan`](https://numpy.org/doc/stable/reference/constants.html#numpy.nan)</a:t>
            </a:r>
          </a:p>
          <a:p>
            <a:pPr>
              <a:defRPr sz="1100"/>
            </a:pPr>
            <a:r>
              <a:t>* [`pandas.NA`](https://pandas.pydata.org/docs/reference/api/pandas.NA.html#pandas.NA)</a:t>
            </a:r>
          </a:p>
          <a:p>
            <a:pPr>
              <a:defRPr sz="1100"/>
            </a:pPr>
            <a:r>
              <a:t>* `None`</a:t>
            </a:r>
          </a:p>
          <a:p>
            <a:pPr>
              <a:defRPr sz="1100"/>
            </a:pPr>
            <a:r>
              <a:t>* `float("nan")`</a:t>
            </a:r>
          </a:p>
          <a:p>
            <a:pPr>
              <a:defRPr sz="1100"/>
            </a:pPr>
            <a:r>
              <a:t>Let us consider this 3-batch of recommendations, assuming we need to measure “Target_1”, “Target_2” and “Target_3”:</a:t>
            </a:r>
          </a:p>
          <a:p>
            <a:pPr>
              <a:defRPr sz="1100"/>
            </a:pPr>
            <a:endParaRPr/>
          </a:p>
          <a:p>
            <a:pPr>
              <a:defRPr sz="1100"/>
            </a:pPr>
            <a:r>
              <a:t>```python</a:t>
            </a:r>
          </a:p>
          <a:p>
            <a:pPr>
              <a:defRPr sz="1100"/>
            </a:pPr>
            <a:r>
              <a:t>import numpy as np</a:t>
            </a:r>
          </a:p>
          <a:p>
            <a:pPr>
              <a:defRPr sz="1100"/>
            </a:pPr>
            <a:r>
              <a:t>import pandas as pd</a:t>
            </a:r>
          </a:p>
          <a:p>
            <a:pPr>
              <a:defRPr sz="1100"/>
            </a:pPr>
            <a:r>
              <a:t>rec = campaign.recommend(batch_size=3)</a:t>
            </a:r>
          </a:p>
          <a:p>
            <a:pPr>
              <a:defRPr sz="1100"/>
            </a:pPr>
            <a:r>
              <a:t># Resetting the index to have easier access via .loc later</a:t>
            </a:r>
          </a:p>
          <a:p>
            <a:pPr>
              <a:defRPr sz="1100"/>
            </a:pPr>
            <a:r>
              <a:t>measurements = rec.reset_index(drop=True)</a:t>
            </a:r>
          </a:p>
          <a:p>
            <a:pPr>
              <a:defRPr sz="1100"/>
            </a:pPr>
            <a:r>
              <a:t># Add measurement results</a:t>
            </a:r>
          </a:p>
          <a:p>
            <a:pPr>
              <a:defRPr sz="1100"/>
            </a:pPr>
            <a:r>
              <a:t>measurements.loc[0, "Target_1"] = 10.3</a:t>
            </a:r>
          </a:p>
          <a:p>
            <a:pPr>
              <a:defRPr sz="1100"/>
            </a:pPr>
            <a:r>
              <a:t>measurements.loc[0, "Target_2"] = 0.5</a:t>
            </a:r>
          </a:p>
          <a:p>
            <a:pPr>
              <a:defRPr sz="1100"/>
            </a:pPr>
            <a:r>
              <a:t>measurements.loc[0, "Target_3"] = 11.1</a:t>
            </a:r>
          </a:p>
          <a:p>
            <a:pPr>
              <a:defRPr sz="1000" i="1"/>
            </a:pPr>
            <a:r>
              <a:t>…more text on next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measurements.loc[1, "Target_1"] = 7.1</a:t>
            </a:r>
          </a:p>
          <a:p>
            <a:pPr>
              <a:defRPr sz="1100"/>
            </a:pPr>
            <a:r>
              <a:t>measurements.loc[1, "Target_2"] = np.nan  # not measured yet</a:t>
            </a:r>
          </a:p>
          <a:p>
            <a:pPr>
              <a:defRPr sz="1100"/>
            </a:pPr>
            <a:r>
              <a:t>measurements.loc[1, "Target_3"] = 12.2</a:t>
            </a:r>
          </a:p>
          <a:p>
            <a:pPr>
              <a:defRPr sz="1100"/>
            </a:pPr>
            <a:r>
              <a:t>measurements.loc[2, "Target_1"] = 11.4</a:t>
            </a:r>
          </a:p>
          <a:p>
            <a:pPr>
              <a:defRPr sz="1100"/>
            </a:pPr>
            <a:r>
              <a:t>measurements.loc[2, "Target_2"] = pd.NA  # not measured yet</a:t>
            </a:r>
          </a:p>
          <a:p>
            <a:pPr>
              <a:defRPr sz="1100"/>
            </a:pPr>
            <a:r>
              <a:t>measurements.loc[2, "Target_3"] = None  # not measured yet</a:t>
            </a:r>
          </a:p>
          <a:p>
            <a:pPr>
              <a:defRPr sz="1100"/>
            </a:pPr>
            <a:r>
              <a:t>measurements</a:t>
            </a:r>
          </a:p>
          <a:p>
            <a:pPr>
              <a:defRPr sz="1100"/>
            </a:pPr>
            <a:r>
              <a:t># Proceed with campaign.add_measurements ...</a:t>
            </a:r>
          </a:p>
          <a:p>
            <a:pPr>
              <a:defRPr sz="1100"/>
            </a:pPr>
            <a:r>
              <a:t>```</a:t>
            </a:r>
          </a:p>
          <a:p>
            <a:pPr>
              <a:defRPr sz="1100"/>
            </a:pPr>
            <a:r>
              <a:t>| Param_1 | Param_2 | ... | Target_1 | Target_2 | Target_3 |</a:t>
            </a:r>
            <a:br/>
            <a:r>
              <a:t>|-----------|-----------|-----|------------|------------|------------|</a:t>
            </a:r>
            <a:br/>
            <a:r>
              <a:t>| on | 1.1 | ... | 10.3 | 0.5 | 11.1 |</a:t>
            </a:r>
            <a:br/>
            <a:r>
              <a:t>| on | 3.8 | ... | 7.1 | nan | 12.2 |</a:t>
            </a:r>
            <a:br/>
            <a:r>
              <a:t>| off | 2.9 | ... | 11.4 | nan | nan |</a:t>
            </a:r>
          </a:p>
          <a:p>
            <a:pPr>
              <a:defRPr sz="1100"/>
            </a:pPr>
            <a:endParaRPr/>
          </a:p>
          <a:p>
            <a:pPr>
              <a:defRPr sz="1100"/>
            </a:pPr>
            <a:r>
              <a:t>Internally, the incomplete rows are dropped when fitting a surrogate model for each target. If you use an unsupported surrogate model, an error will be thrown at runtime.</a:t>
            </a:r>
          </a:p>
          <a:p>
            <a:pPr>
              <a:defRPr sz="1100"/>
            </a:pPr>
            <a:endParaRPr/>
          </a:p>
          <a:p>
            <a:pPr>
              <a:defRPr sz="1100"/>
            </a:pPr>
            <a:r>
              <a:t>:class:</a:t>
            </a:r>
          </a:p>
          <a:p>
            <a:pPr>
              <a:defRPr sz="1100"/>
            </a:pPr>
            <a:r>
              <a:t>The described method only works if the surrogate model uses a separate data basis for each target. This is e.g. the case if you use the [`CompositeSurrogate`](baybe.surrogates.composite.CompositeSurrogate) to enable multi-output modeling required by the [`ParetoObjective`](baybe.objectives.pareto.ParetoObjective). For details, see [multi-output modeling](multi_output_modeling).</a:t>
            </a:r>
          </a:p>
          <a:p>
            <a:pPr>
              <a:defRPr sz="1100"/>
            </a:pPr>
            <a:endParaRPr/>
          </a:p>
          <a:p>
            <a:pPr>
              <a:defRPr sz="1100"/>
            </a:pPr>
            <a:r>
              <a:t>The [`DesirabilityObjective`](baybe.objectives.desirability.DesirabilityObjective) does not currently utilize multi-output models and hence does not support partial results.</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Can I make changes to improve the </a:t>
            </a:r>
            <a:r>
              <a:rPr dirty="0" err="1"/>
              <a:t>BayBE</a:t>
            </a:r>
            <a:r>
              <a:rPr dirty="0"/>
              <a:t> repo?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run all code tests for BayBE in Python 3.12?</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**All contributions to BayBE are welcome!**</a:t>
            </a:r>
          </a:p>
          <a:p>
            <a:pPr>
              <a:defRPr sz="1100"/>
            </a:pPr>
            <a:endParaRPr/>
          </a:p>
          <a:p>
            <a:pPr>
              <a:defRPr sz="1100"/>
            </a:pPr>
            <a:r>
              <a:t>... no matter if bug fixes, new features, or just typo corrections.</a:t>
            </a:r>
          </a:p>
          <a:p>
            <a:pPr>
              <a:defRPr sz="1100"/>
            </a:pPr>
            <a:endParaRPr/>
          </a:p>
          <a:p>
            <a:pPr>
              <a:defRPr sz="1100"/>
            </a:pPr>
            <a:r>
              <a:t>To shorten the overall development and review process, this page contains are a few sections that can make your life easier.</a:t>
            </a:r>
          </a:p>
          <a:p>
            <a:pPr>
              <a:defRPr sz="1100"/>
            </a:pPr>
            <a:endParaRPr/>
          </a:p>
          <a:p>
            <a:pPr>
              <a:defRPr sz="1100"/>
            </a:pPr>
            <a:r>
              <a:t>## General Workflow</a:t>
            </a:r>
          </a:p>
          <a:p>
            <a:pPr>
              <a:defRPr sz="1100"/>
            </a:pPr>
            <a:r>
              <a:t>To implement your contributions in a local development environment, we recommend the following workflow:</a:t>
            </a:r>
          </a:p>
          <a:p>
            <a:pPr>
              <a:defRPr sz="1100"/>
            </a:pPr>
            <a:endParaRPr/>
          </a:p>
          <a:p>
            <a:pPr>
              <a:defRPr sz="1100"/>
            </a:pPr>
            <a:r>
              <a:t>1. Clone a [fork](https://github.com/emdgroup/BayBE/fork) of the repository to your local machine.</a:t>
            </a:r>
          </a:p>
          <a:p>
            <a:pPr>
              <a:defRPr sz="1100"/>
            </a:pPr>
            <a:r>
              <a:t>2. Create and activate a virtual python environment using one of the supported python versions.</a:t>
            </a:r>
          </a:p>
          <a:p>
            <a:pPr>
              <a:defRPr sz="1100"/>
            </a:pPr>
            <a:r>
              <a:t>3. Change into the root folder of the cloned repository and install an editable version including all development dependencies: ```console pip install -e '.[dev]' ```</a:t>
            </a:r>
          </a:p>
          <a:p>
            <a:pPr>
              <a:defRPr sz="1100"/>
            </a:pPr>
            <a:r>
              <a:t>4. Run our tests to verify everything works as expected: ```console pytest ```</a:t>
            </a:r>
          </a:p>
          <a:p>
            <a:pPr>
              <a:defRPr sz="1100"/>
            </a:pPr>
            <a:r>
              <a:t>5. Install our [pre-commit](https://pre-commit.com/) hooks: ```console pre-commit install ```</a:t>
            </a:r>
          </a:p>
          <a:p>
            <a:pPr>
              <a:defRPr sz="1100"/>
            </a:pPr>
            <a:r>
              <a:t>6. Create a new branch for your contribution: ```console git checkout -b &lt;your_branch_name&gt; ```</a:t>
            </a:r>
          </a:p>
          <a:p>
            <a:pPr>
              <a:defRPr sz="1100"/>
            </a:pPr>
            <a:r>
              <a:t>7. **Implement your changes.**</a:t>
            </a:r>
          </a:p>
          <a:p>
            <a:pPr>
              <a:defRPr sz="1100"/>
            </a:pPr>
            <a:r>
              <a:t>8. Optional but recommended to prevent complaints from our CI pipeline: **Test your code.**</a:t>
            </a:r>
          </a:p>
          <a:p>
            <a:pPr>
              <a:defRPr sz="1100"/>
            </a:pPr>
            <a:r>
              <a:t>There are several test environments you can run via `tox`, each corresponding to a [developer tool]() in a certain Python version. You can retrieve all available environments via `tox list`. For more information, see our [README about tests](https://github.com/emdgroup/baybe/blob/main/tests/README.md).</a:t>
            </a:r>
          </a:p>
          <a:p>
            <a:pPr>
              <a:defRPr sz="1100"/>
            </a:pPr>
            <a:endParaRPr/>
          </a:p>
          <a:p>
            <a:pPr>
              <a:defRPr sz="1100"/>
            </a:pPr>
            <a:r>
              <a:t>For instance, running all code tests in Python 3.12 can be achieved via:</a:t>
            </a:r>
          </a:p>
          <a:p>
            <a:pPr>
              <a:defRPr sz="1100"/>
            </a:pPr>
            <a:r>
              <a:t>```console</a:t>
            </a:r>
          </a:p>
          <a:p>
            <a:pPr>
              <a:defRPr sz="1100"/>
            </a:pPr>
            <a:r>
              <a:t>   tox -e fulltest-py312</a:t>
            </a:r>
          </a:p>
          <a:p>
            <a:pPr>
              <a:defRPr sz="1100"/>
            </a:pPr>
            <a:r>
              <a:t>```</a:t>
            </a:r>
          </a:p>
          <a:p>
            <a:pPr>
              <a:defRPr sz="1000" i="1"/>
            </a:pPr>
            <a:r>
              <a:t>…more text on next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recommender in BayBE is currently capable of joint optimization for batch recommendations?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just run part of the recommend batch without harming my model?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Basics</a:t>
            </a:r>
          </a:p>
          <a:p>
            <a:pPr>
              <a:defRPr sz="1100"/>
            </a:pPr>
            <a:r>
              <a:t>To obtain a recommendation for the next batch of experiments, we can query the campaign via the [`recommend`]() method. It expects a parameter `batch_size` that specifies the desired number of experiments to be conducted.</a:t>
            </a:r>
          </a:p>
          <a:p>
            <a:pPr>
              <a:defRPr sz="1100"/>
            </a:pPr>
            <a:endParaRPr/>
          </a:p>
          <a:p>
            <a:pPr>
              <a:defRPr sz="1100"/>
            </a:pPr>
            <a:r>
              <a:t>```python</a:t>
            </a:r>
          </a:p>
          <a:p>
            <a:pPr>
              <a:defRPr sz="1100"/>
            </a:pPr>
            <a:r>
              <a:t>rec = campaign.recommend(batch_size=3)</a:t>
            </a:r>
          </a:p>
          <a:p>
            <a:pPr>
              <a:defRPr sz="1100"/>
            </a:pPr>
            <a:r>
              <a:t>```</a:t>
            </a:r>
          </a:p>
          <a:p>
            <a:pPr>
              <a:defRPr sz="1100"/>
            </a:pPr>
            <a:r>
              <a:t>Calling the function returns a `DataFrame` with `batch_size` many rows, each representing a particular parameter configuration from the campaign’s search space. Thus, the following might be a `DataFrame` returned by `recommend` in a search space with the three parameters `Categorical_1`, `Categorical_2` and `Num_disc_1`:</a:t>
            </a:r>
          </a:p>
          <a:p>
            <a:pPr>
              <a:defRPr sz="1100"/>
            </a:pPr>
            <a:endParaRPr/>
          </a:p>
          <a:p>
            <a:pPr>
              <a:defRPr sz="1100"/>
            </a:pPr>
            <a:r>
              <a:t>| 9 | B | bad | 1 |</a:t>
            </a:r>
          </a:p>
          <a:p>
            <a:pPr>
              <a:defRPr sz="1100"/>
            </a:pPr>
            <a:endParaRPr/>
          </a:p>
          <a:p>
            <a:pPr>
              <a:defRPr sz="1100"/>
            </a:pPr>
            <a:r>
              <a:t>:class:</a:t>
            </a:r>
          </a:p>
          <a:p>
            <a:pPr>
              <a:defRPr sz="1100"/>
            </a:pPr>
            <a:r>
              <a:t>| | Categorical_1 | Categorical_2 | Num_disc_1 |</a:t>
            </a:r>
            <a:br/>
            <a:r>
              <a:t>|----|-----------------|-----------------|--------------|</a:t>
            </a:r>
            <a:br/>
            <a:r>
              <a:t>| 15 | B | good | 1 |</a:t>
            </a:r>
            <a:br/>
            <a:r>
              <a:t>| 18 | C | bad | 1 |</a:t>
            </a:r>
          </a:p>
          <a:p>
            <a:pPr>
              <a:defRPr sz="1100"/>
            </a:pPr>
            <a:endParaRPr/>
          </a:p>
          <a:p>
            <a:pPr>
              <a:defRPr sz="1100"/>
            </a:pPr>
            <a:r>
              <a:t>In general, the parameter configurations in a recommended batch are **jointly** optimized and therefore tailored to the specific batch size requested. This means that for two batches of different requested sizes, the smaller batch will not necessarily correspond to a subset of the configurations contained in the larger batch. An intuitive explanation for this phenomenon is that the more experiments one can afford to run, the less need there is to focus on "safe bets" and the more room becomes available to test "high-risk/high-gain" configurations, since only one of the tested configurations from the batch has to perform well.</a:t>
            </a:r>
          </a:p>
          <a:p>
            <a:pPr>
              <a:defRPr sz="1100"/>
            </a:pPr>
            <a:endParaRPr/>
          </a:p>
          <a:p>
            <a:pPr>
              <a:defRPr sz="1100"/>
            </a:pPr>
            <a:r>
              <a:t>**The bottom line is:** You should always ask for exactly as many recommendations as you are willing to run parallel experiments in your next experimental iteration. An approach where only a subset of experiments taken from a larger recommended batch is used is strongly discouraged.</a:t>
            </a:r>
          </a:p>
          <a:p>
            <a:pPr>
              <a:defRPr sz="1100"/>
            </a:pPr>
            <a:endParaRPr/>
          </a:p>
          <a:p>
            <a:pPr>
              <a:defRPr sz="1100"/>
            </a:pPr>
            <a:r>
              <a:t>**Note:** While the above distinction is true in the general case, it may not be relevant for all configured settings, for instance, when the used recommender is not capable of joint optimization. Currently, the [BotorchRecommender](baybe.recommenders.pure.bayesian.botorch.BotorchRecommender) is the only recommender available that performs joint optimization.</a:t>
            </a:r>
          </a:p>
          <a:p>
            <a:pPr>
              <a:defRPr sz="1100"/>
            </a:pPr>
            <a:endParaRPr/>
          </a:p>
          <a:p>
            <a:pPr>
              <a:defRPr sz="1100"/>
            </a:pPr>
            <a:r>
              <a:t>:class:</a:t>
            </a:r>
          </a:p>
          <a:p>
            <a:pPr>
              <a:defRPr sz="1100"/>
            </a:pPr>
            <a:r>
              <a:t>If you have a fixed experimental budget but the luxury of choosing whether to run your experiments sequentially or in parallel, sequential experimentation will give you the better overall results in expectation. This is because in the sequential approach, each subsequent recommendation can leverage the additional data from previous iterations, which allows more accurate predictive models to be built. However, in real-world use cases, the question is typically answered by other factors, such as whether parallel experimentation is feasible in the first place, or whether the given time budget even allows for sequential runs.</a:t>
            </a:r>
          </a:p>
          <a:p>
            <a:pPr>
              <a:defRPr sz="110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is used to add experimental data during a BayBE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Are there any restrictions on the parameter values that I can add via the `add_measurements` method?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Adding Measurements</a:t>
            </a:r>
          </a:p>
          <a:p>
            <a:pPr>
              <a:defRPr sz="1100"/>
            </a:pPr>
            <a:r>
              <a:t>Available experimental data can be added at any time during the campaign lifecycle using the [`add_measurements`]() method, which expects a `DataFrame` containing the values of the used experimental parameters and all corresponding target measurements. If measurements are to be added immediately after a call to `recommend`, this is most easily achieved by augmenting the `DataFrame` returned from that call with the respective target columns.</a:t>
            </a:r>
          </a:p>
          <a:p>
            <a:pPr>
              <a:defRPr sz="1100"/>
            </a:pPr>
            <a:endParaRPr/>
          </a:p>
          <a:p>
            <a:pPr>
              <a:defRPr sz="1100"/>
            </a:pPr>
            <a:r>
              <a:t>```python</a:t>
            </a:r>
          </a:p>
          <a:p>
            <a:pPr>
              <a:defRPr sz="1100"/>
            </a:pPr>
            <a:r>
              <a:t>rec["Target_max"] = [2, 4, 9]  # 3 values matching the batch_size of 3</a:t>
            </a:r>
          </a:p>
          <a:p>
            <a:pPr>
              <a:defRPr sz="1100"/>
            </a:pPr>
            <a:r>
              <a:t>campaign.add_measurements(rec)</a:t>
            </a:r>
          </a:p>
          <a:p>
            <a:pPr>
              <a:defRPr sz="1100"/>
            </a:pPr>
            <a:r>
              <a:t>new_rec = campaign.recommend(batch_size=5)</a:t>
            </a:r>
          </a:p>
          <a:p>
            <a:pPr>
              <a:defRPr sz="1100"/>
            </a:pPr>
            <a:r>
              <a:t>```</a:t>
            </a:r>
          </a:p>
          <a:p>
            <a:pPr>
              <a:defRPr sz="1100"/>
            </a:pPr>
            <a:r>
              <a:t>After adding the measurements, the corresponding `DataFrame` thus has the following form:</a:t>
            </a:r>
          </a:p>
          <a:p>
            <a:pPr>
              <a:defRPr sz="1100"/>
            </a:pPr>
            <a:endParaRPr/>
          </a:p>
          <a:p>
            <a:pPr>
              <a:defRPr sz="1100"/>
            </a:pPr>
            <a:r>
              <a:t>| | Categorical_1 | Categorical_2 | Num_disc_1 | Target_max |</a:t>
            </a:r>
            <a:br/>
            <a:r>
              <a:t>|----|-----------------|-----------------|--------------|--------------|</a:t>
            </a:r>
            <a:br/>
            <a:r>
              <a:t>| 15 | B | good | 1 | 2 |</a:t>
            </a:r>
            <a:br/>
            <a:r>
              <a:t>| 18 | C | bad | 1 | 4 |</a:t>
            </a:r>
            <a:br/>
            <a:r>
              <a:t>| 9 | B | bad | 1 | 9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you create a SearchSpace from multiple DiscreteDependenciesConstraint objects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create  a `</a:t>
            </a:r>
            <a:r>
              <a:rPr dirty="0" err="1"/>
              <a:t>SearchSpace</a:t>
            </a:r>
            <a:r>
              <a:rPr dirty="0"/>
              <a:t>` from </a:t>
            </a:r>
            <a:r>
              <a:rPr dirty="0" err="1"/>
              <a:t>multiple`DiscreteDependenciesConstraint</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DiscreteDependenciesConstraint</a:t>
            </a:r>
          </a:p>
          <a:p>
            <a:pPr>
              <a:defRPr sz="1100"/>
            </a:pPr>
            <a:r>
              <a:t>A dependency is a situation where parameters depend on other parameters. Let’s say an experimental setup has a parameter called `"Switch"`, which turns on pieces of equipment that are optional. This means the other parameters (called `affected_parameters`) are only relevant if the switch parameter has the value `"on"`. If the switch is `"off"`, the affected parameters are irrelevant.</a:t>
            </a:r>
          </a:p>
          <a:p>
            <a:pPr>
              <a:defRPr sz="1100"/>
            </a:pPr>
            <a:endParaRPr/>
          </a:p>
          <a:p>
            <a:pPr>
              <a:defRPr sz="1100"/>
            </a:pPr>
            <a:r>
              <a:t>You can specify such a dependency with the [`DiscreteDependenciesConstraint`]() , which requires:</a:t>
            </a:r>
          </a:p>
          <a:p>
            <a:pPr>
              <a:defRPr sz="1100"/>
            </a:pPr>
            <a:endParaRPr/>
          </a:p>
          <a:p>
            <a:pPr>
              <a:defRPr sz="1100"/>
            </a:pPr>
            <a:r>
              <a:t>1. A list `parameters` with the names of the parameters upon which others depend.</a:t>
            </a:r>
          </a:p>
          <a:p>
            <a:pPr>
              <a:defRPr sz="1100"/>
            </a:pPr>
            <a:r>
              <a:t>2. A list `conditions`, specifying the values of the corresponding entries in `parameters` that “activate” the dependent parameters.</a:t>
            </a:r>
          </a:p>
          <a:p>
            <a:pPr>
              <a:defRPr sz="1100"/>
            </a:pPr>
            <a:r>
              <a:t>3. A list of lists, each containing the `affected_parameters`, which become relevant only if the corresponding entry in `parameters` is active as specified by the entry in `conditions`.</a:t>
            </a:r>
          </a:p>
          <a:p>
            <a:pPr>
              <a:defRPr sz="1100"/>
            </a:pPr>
            <a:r>
              <a:t>Internally, BayBE drops elements from the `SearchSpace` where affected parameters are irrelevant. Since in our example `"off"` is still a valid value for the switch, the `SearchSpace` will still retain **one** configuration for that setting, showing arbitrary values for the `affected_parameters` (which can be ignored).</a:t>
            </a:r>
          </a:p>
          <a:p>
            <a:pPr>
              <a:defRPr sz="1100"/>
            </a:pPr>
            <a:endParaRPr/>
          </a:p>
          <a:p>
            <a:pPr>
              <a:defRPr sz="1100"/>
            </a:pPr>
            <a:r>
              <a:t>&lt;a id="ddc"&gt;&lt;/a&gt;</a:t>
            </a:r>
          </a:p>
          <a:p>
            <a:pPr>
              <a:defRPr sz="1100"/>
            </a:pPr>
            <a:endParaRPr/>
          </a:p>
          <a:p>
            <a:pPr>
              <a:defRPr sz="1100"/>
            </a:pPr>
            <a:r>
              <a:t>#### IMPORTANT</a:t>
            </a:r>
          </a:p>
          <a:p>
            <a:pPr>
              <a:defRPr sz="1100"/>
            </a:pPr>
            <a:r>
              <a:t>BayBE requires that all dependencies are declared in a single `DiscreteDependenciesConstraint`. Creating a `SearchSpace` from multiple `DiscreteDependenciesConstraint`’s will throw a validation error.</a:t>
            </a:r>
          </a:p>
          <a:p>
            <a:pPr>
              <a:defRPr sz="1100"/>
            </a:pPr>
            <a:endParaRPr/>
          </a:p>
          <a:p>
            <a:pPr>
              <a:defRPr sz="1100"/>
            </a:pPr>
            <a:r>
              <a:t>In the example below, we mimic a situation where there are two switches and each switch activates two other parameters that are only relevant if the first switch is `"on"` / the second switch is set to `"right"`, respectively.</a:t>
            </a:r>
          </a:p>
          <a:p>
            <a:pPr>
              <a:defRPr sz="1100"/>
            </a:pPr>
            <a:endParaRPr/>
          </a:p>
          <a:p>
            <a:pPr>
              <a:defRPr sz="1100"/>
            </a:pPr>
            <a:r>
              <a:t>```python</a:t>
            </a:r>
          </a:p>
          <a:p>
            <a:pPr>
              <a:defRPr sz="1100"/>
            </a:pPr>
            <a:r>
              <a:t>from baybe.constraints import DiscreteDependenciesConstraint, SubSelectionCondition</a:t>
            </a:r>
          </a:p>
          <a:p>
            <a:pPr>
              <a:defRPr sz="1100"/>
            </a:pPr>
            <a:r>
              <a:t>DiscreteDependenciesConstraint(</a:t>
            </a:r>
          </a:p>
          <a:p>
            <a:pPr>
              <a:defRPr sz="1100"/>
            </a:pPr>
            <a:r>
              <a:t>    parameters=["Switch_1", "Switch_2"],  # the two parameters upon which others depend</a:t>
            </a:r>
          </a:p>
          <a:p>
            <a:pPr>
              <a:defRPr sz="1100"/>
            </a:pPr>
            <a:r>
              <a:t>    conditions=[</a:t>
            </a:r>
          </a:p>
          <a:p>
            <a:pPr>
              <a:defRPr sz="1000" i="1"/>
            </a:pPr>
            <a:r>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SubSelectionCondition(</a:t>
            </a:r>
          </a:p>
          <a:p>
            <a:pPr>
              <a:defRPr sz="1100"/>
            </a:pPr>
            <a:r>
              <a:t>            # values of Switch_1 that activate the affected parameters</a:t>
            </a:r>
          </a:p>
          <a:p>
            <a:pPr>
              <a:defRPr sz="1100"/>
            </a:pPr>
            <a:r>
              <a:t>            selection=["on"]</a:t>
            </a:r>
          </a:p>
          <a:p>
            <a:pPr>
              <a:defRPr sz="1100"/>
            </a:pPr>
            <a:r>
              <a:t>        ),</a:t>
            </a:r>
          </a:p>
          <a:p>
            <a:pPr>
              <a:defRPr sz="1100"/>
            </a:pPr>
            <a:r>
              <a:t>        SubSelectionCondition(</a:t>
            </a:r>
          </a:p>
          <a:p>
            <a:pPr>
              <a:defRPr sz="1100"/>
            </a:pPr>
            <a:r>
              <a:t>            # values of Switch_2 that activate the affected parameters</a:t>
            </a:r>
          </a:p>
          <a:p>
            <a:pPr>
              <a:defRPr sz="1100"/>
            </a:pPr>
            <a:r>
              <a:t>            selection=["right"]</a:t>
            </a:r>
          </a:p>
          <a:p>
            <a:pPr>
              <a:defRPr sz="1100"/>
            </a:pPr>
            <a:r>
              <a:t>        ),</a:t>
            </a:r>
          </a:p>
          <a:p>
            <a:pPr>
              <a:defRPr sz="1100"/>
            </a:pPr>
            <a:r>
              <a:t>    ],</a:t>
            </a:r>
          </a:p>
          <a:p>
            <a:pPr>
              <a:defRPr sz="1100"/>
            </a:pPr>
            <a:r>
              <a:t>    affected_parameters=[</a:t>
            </a:r>
          </a:p>
          <a:p>
            <a:pPr>
              <a:defRPr sz="1100"/>
            </a:pPr>
            <a:r>
              <a:t>        ["Solvent", "Fraction"],  # parameters affected by Switch_1</a:t>
            </a:r>
          </a:p>
          <a:p>
            <a:pPr>
              <a:defRPr sz="1100"/>
            </a:pPr>
            <a:r>
              <a:t>        ["Frame_1", "Frame_2"],  # parameters affected by Switch_2</a:t>
            </a:r>
          </a:p>
          <a:p>
            <a:pPr>
              <a:defRPr sz="1100"/>
            </a:pPr>
            <a:r>
              <a:t>    ],</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lang="de-DE" dirty="0"/>
              <a:t>x</a:t>
            </a:r>
            <a:r>
              <a:rPr dirty="0"/>
              <a:t> Question A: I already have a </a:t>
            </a:r>
            <a:r>
              <a:rPr dirty="0" err="1"/>
              <a:t>DiscreteDependenciesConstraint</a:t>
            </a:r>
            <a:r>
              <a:rPr dirty="0"/>
              <a:t> in my model, can I use another </a:t>
            </a:r>
            <a:r>
              <a:rPr dirty="0" err="1"/>
              <a:t>DiscreteDependenciesConstraint</a:t>
            </a:r>
            <a:r>
              <a:rPr dirty="0"/>
              <a:t> inside  </a:t>
            </a:r>
            <a:r>
              <a:rPr dirty="0" err="1"/>
              <a:t>DiscretePermutationInvarianceConstraint</a:t>
            </a:r>
            <a:r>
              <a:rPr dirty="0"/>
              <a: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DiscretePermutationInvarianceConstraint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DiscretePermutationInvarianceConstraint</a:t>
            </a:r>
          </a:p>
          <a:p>
            <a:pPr>
              <a:defRPr sz="1100"/>
            </a:pPr>
            <a:r>
              <a:t>Permutation invariance, enabled by the [`DiscretePermutationInvarianceConstraint`]() , is a property where combinations of values of multiple parameters do not depend on their order due to some symmetry in the experiment. Suppose we create a mixture containing up to three solvents, i.e. parameters “Solvent_1”, “Solvent_2”, “Solvent_3”. In this situation, all combinations from the following table would be equivalent, hence the `SearchSpace` should effectively only contain one of them.</a:t>
            </a:r>
          </a:p>
          <a:p>
            <a:pPr>
              <a:defRPr sz="1100"/>
            </a:pPr>
            <a:endParaRPr/>
          </a:p>
          <a:p>
            <a:pPr>
              <a:defRPr sz="1100"/>
            </a:pPr>
            <a:r>
              <a:t>| | Solvent_1 | Solvent_2 | Solvent_3 |</a:t>
            </a:r>
            <a:br/>
            <a:r>
              <a:t>|----|--------------|--------------|--------------|</a:t>
            </a:r>
            <a:br/>
            <a:r>
              <a:t>| 1 | Substance_43 | Substance_3 | Substance_12 |</a:t>
            </a:r>
            <a:br/>
            <a:r>
              <a:t>| 2 | Substance_43 | Substance_12 | Substance_3 |</a:t>
            </a:r>
            <a:br/>
            <a:r>
              <a:t>| 3 | Substance_3 | Substance_12 | Substance_43 |</a:t>
            </a:r>
            <a:br/>
            <a:r>
              <a:t>| 4 | Substance_3 | Substance_43 | Substance_12 |</a:t>
            </a:r>
            <a:br/>
            <a:r>
              <a:t>| 5 | Substance_12 | Substance_43 | Substance_3 |</a:t>
            </a:r>
            <a:br/>
            <a:r>
              <a:t>| 6 | Substance_12 | Substance_3 | Substance_43 |</a:t>
            </a:r>
          </a:p>
          <a:p>
            <a:pPr>
              <a:defRPr sz="1100"/>
            </a:pPr>
            <a:endParaRPr/>
          </a:p>
          <a:p>
            <a:pPr>
              <a:defRPr sz="1100"/>
            </a:pPr>
            <a:r>
              <a:t>#### NOTE</a:t>
            </a:r>
          </a:p>
          <a:p>
            <a:pPr>
              <a:defRPr sz="1100"/>
            </a:pPr>
            <a:r>
              <a:t>Complex properties such as permutation invariance not only affect the search space but should ideally also constrain the surrogate model. For instance, the kernels in a Gaussian process can be made permutation-invariant to reflect this constraint, which generally results in a better learning curve. Note that at this stage no surrogate model provided by BayBE takes care of these invariances. This means the invariance is ignored during model fitting and these models do not benefit from a priori known constraints and invariances between parameters. However, generally, the optimization will still work. We are in the process of enabling this as new feature, but in the meantime the user can introduce their own [custom surrogate model]() to include these.</a:t>
            </a:r>
          </a:p>
          <a:p>
            <a:pPr>
              <a:defRPr sz="1100"/>
            </a:pPr>
            <a:endParaRPr/>
          </a:p>
          <a:p>
            <a:pPr>
              <a:defRPr sz="1100"/>
            </a:pPr>
            <a:r>
              <a:t>Let’s add to the mixture example the fact that not only the choice of substance but also their relative mixture fractions are parameters, i.e. “Fraction_1”, “Fraction_2” and “Fraction_3”. This also implies that the solvent parameters depend on their corresponding fraction being `&gt; 0.0`, because in the case `== 0.0` the choice of solvent is irrelevant. This models a scenario that allows “up to, but not necessarily, three solvents”.</a:t>
            </a:r>
          </a:p>
          <a:p>
            <a:pPr>
              <a:defRPr sz="1100"/>
            </a:pPr>
            <a:endParaRPr/>
          </a:p>
          <a:p>
            <a:pPr>
              <a:defRPr sz="1100"/>
            </a:pPr>
            <a:r>
              <a:t>#### IMPORTANT</a:t>
            </a:r>
          </a:p>
          <a:p>
            <a:pPr>
              <a:defRPr sz="1100"/>
            </a:pPr>
            <a:r>
              <a:t>If some of the `parameters` of the `DiscretePermutationInvarianceConstraint` are dependent on other parameters, we require that the dependencies are provided as a `DiscreteDependenciesConstraint` to the `dependencies` argument of the `DiscretePermutationInvarianceConstraint`. This `DiscreteDependenciesConstraint` will not count towards the maximum limit of one `DiscreteDependenciesConstraint` discussed [here](#ddc).</a:t>
            </a:r>
          </a:p>
          <a:p>
            <a:pPr>
              <a:defRPr sz="1100"/>
            </a:pPr>
            <a:endParaRPr/>
          </a:p>
          <a:p>
            <a:pPr>
              <a:defRPr sz="1100"/>
            </a:pPr>
            <a:r>
              <a:t>The `DiscretePermutationInvarianceConstraint` below applies to our example and removes permutation-invariant combinations of solvents that have additional dependencies as well:</a:t>
            </a:r>
          </a:p>
          <a:p>
            <a:pPr>
              <a:defRPr sz="1100"/>
            </a:pPr>
            <a:endParaRPr/>
          </a:p>
          <a:p>
            <a:pPr>
              <a:defRPr sz="1100"/>
            </a:pPr>
            <a:r>
              <a:t>```python</a:t>
            </a:r>
          </a:p>
          <a:p>
            <a:pPr>
              <a:defRPr sz="1100"/>
            </a:pPr>
            <a:r>
              <a:t>from baybe.constraints import (</a:t>
            </a:r>
          </a:p>
          <a:p>
            <a:pPr>
              <a:defRPr sz="1100"/>
            </a:pPr>
            <a:r>
              <a:t>    DiscretePermutationInvarianceConstraint,</a:t>
            </a:r>
          </a:p>
          <a:p>
            <a:pPr>
              <a:defRPr sz="1100"/>
            </a:pPr>
            <a:r>
              <a:t>    DiscreteDependenciesConstraint,</a:t>
            </a:r>
          </a:p>
          <a:p>
            <a:pPr>
              <a:defRPr sz="1100"/>
            </a:pPr>
            <a:r>
              <a:t>    ThresholdCondition,</a:t>
            </a:r>
          </a:p>
          <a:p>
            <a:pPr>
              <a:defRPr sz="1100"/>
            </a:pPr>
            <a:r>
              <a:t>)</a:t>
            </a:r>
          </a:p>
          <a:p>
            <a:pPr>
              <a:defRPr sz="1100"/>
            </a:pPr>
            <a:r>
              <a:t>DiscretePermutationInvarianceConstraint(</a:t>
            </a:r>
          </a:p>
          <a:p>
            <a:pPr>
              <a:defRPr sz="1000" i="1"/>
            </a:pPr>
            <a:r>
              <a:t>…more text on next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parameters=["Solvent_1", "Solvent_2", "Solvent_3"],</a:t>
            </a:r>
          </a:p>
          <a:p>
            <a:pPr>
              <a:defRPr sz="1100"/>
            </a:pPr>
            <a:r>
              <a:t>    # `dependencies` is optional; it is only required if some of the permutation</a:t>
            </a:r>
          </a:p>
          <a:p>
            <a:pPr>
              <a:defRPr sz="1100"/>
            </a:pPr>
            <a:r>
              <a:t>    # invariant entries in `parameters` have dependencies on other parameters</a:t>
            </a:r>
          </a:p>
          <a:p>
            <a:pPr>
              <a:defRPr sz="1100"/>
            </a:pPr>
            <a:r>
              <a:t>    dependencies=DiscreteDependenciesConstraint(</a:t>
            </a:r>
          </a:p>
          <a:p>
            <a:pPr>
              <a:defRPr sz="1100"/>
            </a:pPr>
            <a:r>
              <a:t>        parameters=["Fraction_1", "Fraction_2", "Fraction_3"],</a:t>
            </a:r>
          </a:p>
          <a:p>
            <a:pPr>
              <a:defRPr sz="1100"/>
            </a:pPr>
            <a:r>
              <a:t>        conditions=[</a:t>
            </a:r>
          </a:p>
          <a:p>
            <a:pPr>
              <a:defRPr sz="1100"/>
            </a:pPr>
            <a:r>
              <a:t>            ThresholdCondition(threshold=0.0, operator="&gt;"),</a:t>
            </a:r>
          </a:p>
          <a:p>
            <a:pPr>
              <a:defRPr sz="1100"/>
            </a:pPr>
            <a:r>
              <a:t>            ThresholdCondition(threshold=0.0, operator="&gt;"),</a:t>
            </a:r>
          </a:p>
          <a:p>
            <a:pPr>
              <a:defRPr sz="1100"/>
            </a:pPr>
            <a:r>
              <a:t>            ThresholdCondition(threshold=0.0, operator="&gt;"),</a:t>
            </a:r>
          </a:p>
          <a:p>
            <a:pPr>
              <a:defRPr sz="1100"/>
            </a:pPr>
            <a:r>
              <a:t>        ],</a:t>
            </a:r>
          </a:p>
          <a:p>
            <a:pPr>
              <a:defRPr sz="1100"/>
            </a:pPr>
            <a:r>
              <a:t>        affected_parameters=[["Solvent_1"], ["Solvent_2"], ["Solvent_3"]],</a:t>
            </a:r>
          </a:p>
          <a:p>
            <a:pPr>
              <a:defRPr sz="1100"/>
            </a:pPr>
            <a:r>
              <a:t>    ),</a:t>
            </a:r>
          </a:p>
          <a:p>
            <a:pPr>
              <a:defRPr sz="1100"/>
            </a:pPr>
            <a:r>
              <a:t>)</a:t>
            </a:r>
          </a:p>
          <a:p>
            <a:pPr>
              <a:defRPr sz="1100"/>
            </a:pP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DiscreteCardinalityConstraint control in a BayBE design?</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What are the keywords for setting the minimum and maximum cardinality when using the `</a:t>
            </a:r>
            <a:r>
              <a:rPr dirty="0" err="1"/>
              <a:t>DiscreteCardinalityConstraint</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DiscreteCardinalityConstraint</a:t>
            </a:r>
          </a:p>
          <a:p>
            <a:pPr>
              <a:defRPr sz="1100"/>
            </a:pPr>
            <a:r>
              <a:t>Like its [continuous cousin](), the `DiscreteCardinalityConstraint` lets you control the number of active parameters in your design. The construction works analogously:</a:t>
            </a:r>
          </a:p>
          <a:p>
            <a:pPr>
              <a:defRPr sz="1100"/>
            </a:pPr>
            <a:endParaRPr/>
          </a:p>
          <a:p>
            <a:pPr>
              <a:defRPr sz="1100"/>
            </a:pPr>
            <a:r>
              <a:t>```python</a:t>
            </a:r>
          </a:p>
          <a:p>
            <a:pPr>
              <a:defRPr sz="1100"/>
            </a:pPr>
            <a:r>
              <a:t>from baybe.constraints import DiscreteCardinalityConstraint</a:t>
            </a:r>
          </a:p>
          <a:p>
            <a:pPr>
              <a:defRPr sz="1100"/>
            </a:pPr>
            <a:r>
              <a:t>DiscreteCardinalityConstraint(</a:t>
            </a:r>
          </a:p>
          <a:p>
            <a:pPr>
              <a:defRPr sz="1100"/>
            </a:pPr>
            <a:r>
              <a:t>    parameters=["Fraction_1", "Fraction_2", "Fraction_3"],</a:t>
            </a:r>
          </a:p>
          <a:p>
            <a:pPr>
              <a:defRPr sz="1100"/>
            </a:pPr>
            <a:r>
              <a:t>    min_cardinality=1,  # defaults to 0</a:t>
            </a:r>
          </a:p>
          <a:p>
            <a:pPr>
              <a:defRPr sz="1100"/>
            </a:pPr>
            <a:r>
              <a:t>    max_cardinality=2,  # defaults to the number of affected parameters (here: 3)</a:t>
            </a:r>
          </a:p>
          <a:p>
            <a:pPr>
              <a:defRPr sz="1100"/>
            </a:pPr>
            <a:r>
              <a:t>)</a:t>
            </a:r>
          </a:p>
          <a:p>
            <a:pPr>
              <a:defRPr sz="1100"/>
            </a:pPr>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Is it possible to use serialization in a use case with custom constraints?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happens if you try to serialize a BayBE DiscreteCustomConstraint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DiscreteCustomConstraint</a:t>
            </a:r>
          </a:p>
          <a:p>
            <a:pPr>
              <a:defRPr sz="1100"/>
            </a:pPr>
            <a:r>
              <a:t>With a [`DiscreteCustomConstraint`]() constraint, you can specify a completely custom filter:</a:t>
            </a:r>
          </a:p>
          <a:p>
            <a:pPr>
              <a:defRPr sz="1100"/>
            </a:pPr>
            <a:endParaRPr/>
          </a:p>
          <a:p>
            <a:pPr>
              <a:defRPr sz="1100"/>
            </a:pPr>
            <a:r>
              <a:t>```python</a:t>
            </a:r>
          </a:p>
          <a:p>
            <a:pPr>
              <a:defRPr sz="1100"/>
            </a:pPr>
            <a:r>
              <a:t>import pandas as pd</a:t>
            </a:r>
          </a:p>
          <a:p>
            <a:pPr>
              <a:defRPr sz="1100"/>
            </a:pPr>
            <a:r>
              <a:t>import numpy as np</a:t>
            </a:r>
          </a:p>
          <a:p>
            <a:pPr>
              <a:defRPr sz="1100"/>
            </a:pPr>
            <a:r>
              <a:t>from baybe.constraints import DiscreteCustomConstraint</a:t>
            </a:r>
          </a:p>
          <a:p>
            <a:pPr>
              <a:defRPr sz="1100"/>
            </a:pPr>
            <a:r>
              <a:t>def custom_filter(df: pd.DataFrame) -&gt; pd.Series:  # this signature is required</a:t>
            </a:r>
          </a:p>
          <a:p>
            <a:pPr>
              <a:defRPr sz="1100"/>
            </a:pPr>
            <a:r>
              <a:t>    """</a:t>
            </a:r>
          </a:p>
          <a:p>
            <a:pPr>
              <a:defRPr sz="1100"/>
            </a:pPr>
            <a:r>
              <a:t>    In this example, we exclude entries where the square root of the</a:t>
            </a:r>
          </a:p>
          <a:p>
            <a:pPr>
              <a:defRPr sz="1100"/>
            </a:pPr>
            <a:r>
              <a:t>    temperature times the cubed pressure are larger than 5.6.</a:t>
            </a:r>
          </a:p>
          <a:p>
            <a:pPr>
              <a:defRPr sz="1100"/>
            </a:pPr>
            <a:r>
              <a:t>    """</a:t>
            </a:r>
          </a:p>
          <a:p>
            <a:pPr>
              <a:defRPr sz="1100"/>
            </a:pPr>
            <a:r>
              <a:t>    mask_good = np.sqrt(df["Temperature"]) * np.power(df["Pressure"], 3) &lt;= 5.6</a:t>
            </a:r>
          </a:p>
          <a:p>
            <a:pPr>
              <a:defRPr sz="1100"/>
            </a:pPr>
            <a:r>
              <a:t>    return mask_good</a:t>
            </a:r>
          </a:p>
          <a:p>
            <a:pPr>
              <a:defRPr sz="1100"/>
            </a:pPr>
            <a:r>
              <a:t>DiscreteCustomConstraint(</a:t>
            </a:r>
          </a:p>
          <a:p>
            <a:pPr>
              <a:defRPr sz="1100"/>
            </a:pPr>
            <a:r>
              <a:t>    parameters=[  # the custom function will have access to these variables</a:t>
            </a:r>
          </a:p>
          <a:p>
            <a:pPr>
              <a:defRPr sz="1100"/>
            </a:pPr>
            <a:r>
              <a:t>        "Pressure",</a:t>
            </a:r>
          </a:p>
          <a:p>
            <a:pPr>
              <a:defRPr sz="1100"/>
            </a:pPr>
            <a:r>
              <a:t>        "Temperature",</a:t>
            </a:r>
          </a:p>
          <a:p>
            <a:pPr>
              <a:defRPr sz="1100"/>
            </a:pPr>
            <a:r>
              <a:t>    ],</a:t>
            </a:r>
          </a:p>
          <a:p>
            <a:pPr>
              <a:defRPr sz="1100"/>
            </a:pPr>
            <a:r>
              <a:t>    validator=custom_filter,</a:t>
            </a:r>
          </a:p>
          <a:p>
            <a:pPr>
              <a:defRPr sz="1100"/>
            </a:pPr>
            <a:r>
              <a:t>)</a:t>
            </a:r>
          </a:p>
          <a:p>
            <a:pPr>
              <a:defRPr sz="1100"/>
            </a:pPr>
            <a:r>
              <a:t>```</a:t>
            </a:r>
          </a:p>
          <a:p>
            <a:pPr>
              <a:defRPr sz="1000" i="1"/>
            </a:pPr>
            <a:r>
              <a:t>…more text on next page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Find a detailed example [here]().</a:t>
            </a:r>
          </a:p>
          <a:p>
            <a:pPr>
              <a:defRPr sz="1100"/>
            </a:pPr>
            <a:endParaRPr/>
          </a:p>
          <a:p>
            <a:pPr>
              <a:defRPr sz="1100"/>
            </a:pPr>
            <a:r>
              <a:t>#### WARNING</a:t>
            </a:r>
          </a:p>
          <a:p>
            <a:pPr>
              <a:defRPr sz="1100"/>
            </a:pPr>
            <a:r>
              <a:t>Due to the arbitrary nature of code and dependencies that can be used in the `DiscreteCustomConstraint`, (de-)serializability cannot be guaranteed. As a consequence, using a `DiscreteCustomConstraint` results in an error if you attempt to serialize the corresponding object or higher-level objects containing it.</a:t>
            </a:r>
          </a:p>
          <a:p>
            <a:pPr>
              <a:defRPr sz="1100"/>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dynamically exclude specific candidates during a running Campaign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Why did I get an error when using </a:t>
            </a:r>
            <a:r>
              <a:rPr dirty="0" err="1"/>
              <a:t>toggle_discrete_candidates</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Dynamic Exclusion</a:t>
            </a:r>
          </a:p>
          <a:p>
            <a:pPr>
              <a:defRPr sz="1100"/>
            </a:pPr>
            <a:r>
              <a:t>Dynamic exclusion of candidates means to in-/exclude certain parameter configurations while you are already in the middle of your experimentation process. Here, we need to consider two different cases:</a:t>
            </a:r>
          </a:p>
          <a:p>
            <a:pPr>
              <a:defRPr sz="1100"/>
            </a:pPr>
            <a:endParaRPr/>
          </a:p>
          <a:p>
            <a:pPr>
              <a:defRPr sz="1100"/>
            </a:pPr>
            <a:r>
              <a:t>* **Recommenders**&lt;br /&gt; \\\\ Since recommender queries are [stateless]() with respect to the experimental context, you can easily adjust your search space object for each query as needed using any of the *permanent* exclusion methods. For example: ```python # Recommendation with full search space searchspace_full = CategoricalParameter("p", ["A", "B", "C"]).to_searchspace() recommender.recommend(batch_size, searchspace_full, objective, measurements)</a:t>
            </a:r>
          </a:p>
          <a:p>
            <a:pPr>
              <a:defRPr sz="1100"/>
            </a:pPr>
            <a:r>
              <a:t># Recommendation with reduced search space</a:t>
            </a:r>
          </a:p>
          <a:p>
            <a:pPr>
              <a:defRPr sz="1100"/>
            </a:pPr>
            <a:r>
              <a:t>searchspace_reduced = TaskParameter( "p", ["A", "B", "C"], active_values=["A", "B"] ).to_searchspace() recommender.recommend(batch_size, searchspace_reduced, objective, measurements)</a:t>
            </a:r>
          </a:p>
          <a:p>
            <a:pPr>
              <a:defRPr sz="1100"/>
            </a:pPr>
            <a:r>
              <a:t>```</a:t>
            </a:r>
          </a:p>
          <a:p>
            <a:pPr>
              <a:defRPr sz="1100"/>
            </a:pPr>
            <a:r>
              <a:t>* **Campaigns**&lt;br /&gt; \\\\ Because the search space must be defined before a `Campaign` object can be created, a different approach is required for [stateful queries](). For this purpose, `Campaign`s provide a `toggle_discrete_candidates()` method that allows to dynamically enable or disable specific candidates while the campaign is running. The above example thus translates to: ```python campaign = Campaign(searchspace_full, objective, measurements) campaign.add_measurements(measurements)</a:t>
            </a:r>
          </a:p>
          <a:p>
            <a:pPr>
              <a:defRPr sz="1100"/>
            </a:pPr>
            <a:r>
              <a:t>  # Recommendation with full search space</a:t>
            </a:r>
          </a:p>
          <a:p>
            <a:pPr>
              <a:defRPr sz="1100"/>
            </a:pPr>
            <a:r>
              <a:t>  campaign.recommend(batch_size)</a:t>
            </a:r>
          </a:p>
          <a:p>
            <a:pPr>
              <a:defRPr sz="1100"/>
            </a:pPr>
            <a:r>
              <a:t>  # Exclude *matching* rows</a:t>
            </a:r>
          </a:p>
          <a:p>
            <a:pPr>
              <a:defRPr sz="1100"/>
            </a:pPr>
            <a:r>
              <a:t>  campaign.toggle_discrete_candidates(</a:t>
            </a:r>
          </a:p>
          <a:p>
            <a:pPr>
              <a:defRPr sz="1100"/>
            </a:pPr>
            <a:r>
              <a:t>      pd.DataFrame({"p": ["C"]}),</a:t>
            </a:r>
          </a:p>
          <a:p>
            <a:pPr>
              <a:defRPr sz="1100"/>
            </a:pPr>
            <a:r>
              <a:t>      exclude=True,</a:t>
            </a:r>
          </a:p>
          <a:p>
            <a:pPr>
              <a:defRPr sz="1100"/>
            </a:pPr>
            <a:r>
              <a:t>  )</a:t>
            </a:r>
          </a:p>
          <a:p>
            <a:pPr>
              <a:defRPr sz="1100"/>
            </a:pPr>
            <a:r>
              <a:t>  # Alternatively: Exclude *non-matching* rows</a:t>
            </a:r>
          </a:p>
          <a:p>
            <a:pPr>
              <a:defRPr sz="1100"/>
            </a:pPr>
            <a:r>
              <a:t>  campaign.toggle_discrete_candidates(</a:t>
            </a:r>
          </a:p>
          <a:p>
            <a:pPr>
              <a:defRPr sz="1100"/>
            </a:pPr>
            <a:r>
              <a:t>      pd.DataFrame({"p": ["A", "B"]}),</a:t>
            </a:r>
          </a:p>
          <a:p>
            <a:pPr>
              <a:defRPr sz="1100"/>
            </a:pPr>
            <a:r>
              <a:t>      complement=True,</a:t>
            </a:r>
          </a:p>
          <a:p>
            <a:pPr>
              <a:defRPr sz="1100"/>
            </a:pPr>
            <a:r>
              <a:t>      exclude=True,</a:t>
            </a:r>
          </a:p>
          <a:p>
            <a:pPr>
              <a:defRPr sz="1100"/>
            </a:pPr>
            <a:r>
              <a:t>  )</a:t>
            </a:r>
          </a:p>
          <a:p>
            <a:pPr>
              <a:defRPr sz="1100"/>
            </a:pPr>
            <a:r>
              <a:t>  # Recommend from reduced search space using altered candidate set</a:t>
            </a:r>
          </a:p>
          <a:p>
            <a:pPr>
              <a:defRPr sz="1000" i="1"/>
            </a:pPr>
            <a:r>
              <a:t>…more text on next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Other tox tests that are useful to verify your work locally are `tox -e lint-py312`, `tox -e mypy-py312` and `tox -e coretest-py312`.</a:t>
            </a:r>
          </a:p>
          <a:p>
            <a:pPr>
              <a:defRPr sz="1100"/>
            </a:pPr>
            <a:endParaRPr/>
          </a:p>
          <a:p>
            <a:pPr>
              <a:defRPr sz="1100"/>
            </a:pPr>
            <a:r>
              <a:t>If you want to challenge your machine, you can run all checks in all Python versions in parallel via:</a:t>
            </a:r>
          </a:p>
          <a:p>
            <a:pPr>
              <a:defRPr sz="1100"/>
            </a:pPr>
            <a:r>
              <a:t>```console</a:t>
            </a:r>
          </a:p>
          <a:p>
            <a:pPr>
              <a:defRPr sz="1100"/>
            </a:pPr>
            <a:r>
              <a:t>   tox -p</a:t>
            </a:r>
          </a:p>
          <a:p>
            <a:pPr>
              <a:defRPr sz="1100"/>
            </a:pPr>
            <a:r>
              <a:t>```</a:t>
            </a:r>
          </a:p>
          <a:p>
            <a:pPr>
              <a:defRPr sz="1100"/>
            </a:pPr>
            <a:r>
              <a:t>This can be considered the ultimate one-stop check to make sure your code is ready for merge.</a:t>
            </a:r>
          </a:p>
          <a:p>
            <a:pPr>
              <a:defRPr sz="1100"/>
            </a:pPr>
            <a:r>
              <a:t>9. Push the updated branch back to your fork: ```console git push origin ```</a:t>
            </a:r>
          </a:p>
          <a:p>
            <a:pPr>
              <a:defRPr sz="1100"/>
            </a:pPr>
            <a:r>
              <a:t>10. Open a pull request via Github’s web 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campaign.recommend(batch_size)</a:t>
            </a:r>
          </a:p>
          <a:p>
            <a:pPr>
              <a:defRPr sz="1100"/>
            </a:pPr>
            <a:r>
              <a:t>```</a:t>
            </a:r>
          </a:p>
          <a:p>
            <a:pPr>
              <a:defRPr sz="1100"/>
            </a:pPr>
            <a:r>
              <a:t>Note that you can alternatively toggle candidates by passing the appropriate `DiscreteConstraint` objects. For more details, see `toggle_discrete_candidates()`.</a:t>
            </a:r>
          </a:p>
          <a:p>
            <a:pPr>
              <a:defRPr sz="1100"/>
            </a:pPr>
            <a:endParaRPr/>
          </a:p>
          <a:p>
            <a:pPr>
              <a:defRPr sz="1100"/>
            </a:pPr>
            <a:r>
              <a:t>:class:</a:t>
            </a:r>
          </a:p>
          <a:p>
            <a:pPr>
              <a:defRPr sz="1100"/>
            </a:pPr>
            <a:r>
              <a:t>Currently, dynamic exclusion via toggling is only possible for discrete candidates. To restrict the set of continuous candidates, use {class}`~baybe.constraints.base.ContinuousConstraint`s when creating the space.</a:t>
            </a:r>
          </a:p>
          <a:p>
            <a:pPr>
              <a:defRPr sz="1100"/>
            </a:pPr>
            <a:endParaRPr/>
          </a:p>
          <a:p>
            <a:pPr>
              <a:defRPr sz="1100"/>
            </a:pPr>
            <a:r>
              <a:t>:class:</a:t>
            </a:r>
          </a:p>
          <a:p>
            <a:pPr>
              <a:defRPr sz="1100"/>
            </a:pPr>
            <a:r>
              <a:t>{class}`~baybe.campaign.Campaign`s allow you to further control the candidate generation based on the experimental trajectory taken via their `allow_*` {ref}`flags &lt;userguide/campaigns:Candidate Control in Discrete Spaces&gt;`.</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I create chemical </a:t>
            </a:r>
            <a:r>
              <a:rPr dirty="0" err="1"/>
              <a:t>SubstanceParameter</a:t>
            </a:r>
            <a:r>
              <a:rPr dirty="0"/>
              <a: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encoding option "MORDRED" specify when initializing a SubstanceParameter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SubstanceParameter</a:t>
            </a:r>
          </a:p>
          <a:p>
            <a:pPr>
              <a:defRPr sz="1100"/>
            </a:pPr>
            <a:r>
              <a:t>Instead of `values`, this parameter accepts `data` in form of a dictionary. The items correspond to pairs of labels and [SMILES](https://en.wikipedia.org/wiki/Simplified_molecular-input_line-entry_system). SMILES are string-based representations of molecular structures. Based on these, BayBE can assign each label a set of molecular descriptors as encoding.</a:t>
            </a:r>
          </a:p>
          <a:p>
            <a:pPr>
              <a:defRPr sz="1100"/>
            </a:pPr>
            <a:endParaRPr/>
          </a:p>
          <a:p>
            <a:pPr>
              <a:defRPr sz="1100"/>
            </a:pPr>
            <a:r>
              <a:t>For instance, a parameter corresponding to a choice of solvents can be initialized with:</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active_values=[  # optional, recommends only water and toluene as solvent</a:t>
            </a:r>
          </a:p>
          <a:p>
            <a:pPr>
              <a:defRPr sz="1100"/>
            </a:pPr>
            <a:r>
              <a:t>        "Water",</a:t>
            </a:r>
          </a:p>
          <a:p>
            <a:pPr>
              <a:defRPr sz="1100"/>
            </a:pPr>
            <a:r>
              <a:t>        "Toluene",</a:t>
            </a:r>
          </a:p>
          <a:p>
            <a:pPr>
              <a:defRPr sz="1100"/>
            </a:pPr>
            <a:r>
              <a:t>    ],</a:t>
            </a:r>
          </a:p>
          <a:p>
            <a:pPr>
              <a:defRPr sz="1100"/>
            </a:pPr>
            <a:r>
              <a:t>    encoding="MORDRED",  # optional</a:t>
            </a:r>
          </a:p>
          <a:p>
            <a:pPr>
              <a:defRPr sz="1100"/>
            </a:pPr>
            <a:r>
              <a:t>    decorrelate=0.7,  # optional</a:t>
            </a:r>
          </a:p>
          <a:p>
            <a:pPr>
              <a:defRPr sz="1100"/>
            </a:pPr>
            <a:r>
              <a:t>)</a:t>
            </a:r>
          </a:p>
          <a:p>
            <a:pPr>
              <a:defRPr sz="1100"/>
            </a:pPr>
            <a:r>
              <a:t>```</a:t>
            </a:r>
          </a:p>
          <a:p>
            <a:pPr>
              <a:defRPr sz="1000" i="1"/>
            </a:pPr>
            <a:r>
              <a:t>…more text on next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The `encoding` defines what kind of descriptors are calculated using the [scikit-fingerprints](https://scikit-fingerprints.github.io/scikit-fingerprints/) package. It can be specified either by passing the corresponding [`SubstanceEncoding`]() member (click to see full list of options) or its string representation, e.g. use [`SubstanceParameter.MORDRED`]() or its string alias `"MORDRED"` to select the `MordredFingerprint`.</a:t>
            </a:r>
          </a:p>
          <a:p>
            <a:pPr>
              <a:defRPr sz="1100"/>
            </a:pPr>
            <a:endParaRPr/>
          </a:p>
          <a:p>
            <a:pPr>
              <a:defRPr sz="1100"/>
            </a:pPr>
            <a:r>
              <a:t>Here are examples of a few popular fingerprints:</a:t>
            </a:r>
          </a:p>
          <a:p>
            <a:pPr>
              <a:defRPr sz="1100"/>
            </a:pPr>
            <a:endParaRPr/>
          </a:p>
          <a:p>
            <a:pPr>
              <a:defRPr sz="1100"/>
            </a:pPr>
            <a:r>
              <a:t>* `ECFP`: Extended Connectivity FingerPrint, which is a circular topological fingerprint similar to Morgan fingerprint.</a:t>
            </a:r>
          </a:p>
          <a:p>
            <a:pPr>
              <a:defRPr sz="1100"/>
            </a:pPr>
            <a:r>
              <a:t>* `MORDRED`: Chemical descriptor based fingerprint.</a:t>
            </a:r>
          </a:p>
          <a:p>
            <a:pPr>
              <a:defRPr sz="1100"/>
            </a:pPr>
            <a:r>
              <a:t>* `RDKIT`: The RDKit fingerprint, which is based on hashing of molecular subgraphs.</a:t>
            </a:r>
          </a:p>
          <a:p>
            <a:pPr>
              <a:defRPr sz="1100"/>
            </a:pPr>
            <a:r>
              <a:t>You can customize the fingerprint computation by passing arguments of the corresponding [scikit-fingerprints](https://scikit-fingerprints.github.io/scikit-fingerprints/) class to the `kwargs_fingerprint` argument the [`SubstanceParameter`]() constructor. Similarly, for fingerprints requiring conformers, the configuration options for conformer computation can be specified via `kwargs_conformer`.</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encoding="ECFP",</a:t>
            </a:r>
          </a:p>
          <a:p>
            <a:pPr>
              <a:defRPr sz="1100"/>
            </a:pPr>
            <a:r>
              <a:t>    kwargs_fingerprint={</a:t>
            </a:r>
          </a:p>
          <a:p>
            <a:pPr>
              <a:defRPr sz="1100"/>
            </a:pPr>
            <a:r>
              <a:t>        "radius": 4,  # Set maximum radius of resulting subgraphs</a:t>
            </a:r>
          </a:p>
          <a:p>
            <a:pPr>
              <a:defRPr sz="1100"/>
            </a:pPr>
            <a:r>
              <a:t>        "fp_size": 1024,  # Change the number of computed bits</a:t>
            </a:r>
          </a:p>
          <a:p>
            <a:pPr>
              <a:defRPr sz="1100"/>
            </a:pPr>
            <a:r>
              <a:t>    },</a:t>
            </a:r>
          </a:p>
          <a:p>
            <a:pPr>
              <a:defRPr sz="1100"/>
            </a:pPr>
            <a:r>
              <a:t>)</a:t>
            </a:r>
          </a:p>
          <a:p>
            <a:pPr>
              <a:defRPr sz="1100"/>
            </a:pPr>
            <a:r>
              <a:t>```</a:t>
            </a:r>
          </a:p>
          <a:p>
            <a:pPr>
              <a:defRPr sz="1100"/>
            </a:pPr>
            <a:r>
              <a:t>These calculations will typically result in 500 to 1500 numbers per molecule. To avoid detrimental effects on the surrogate model fit, we reduce the number of descriptors via decorrelation before using them. For instance, the `decorrelate` option in the example above specifies that only descriptors with a correlation lower than 0.7 to any other descriptor will be kept. This usually reduces the number of descriptors to 10-50, depending on the specific items in `data`.</a:t>
            </a:r>
          </a:p>
          <a:p>
            <a:pPr>
              <a:defRPr sz="1100"/>
            </a:pPr>
            <a:endParaRPr/>
          </a:p>
          <a:p>
            <a:pPr>
              <a:defRPr sz="1100"/>
            </a:pPr>
            <a:r>
              <a:t>#### WARNING</a:t>
            </a:r>
          </a:p>
          <a:p>
            <a:pPr>
              <a:defRPr sz="1100"/>
            </a:pPr>
            <a:r>
              <a:t>The descriptors calculated for a [`SubstanceParameter`]() were developed to describe small molecules and are not suitable for other substances. If you deal with large molecules like polymers or arbitrary substance mixtures, we recommend to provide your own descriptors via the [`CustomDiscreteParameter`]().</a:t>
            </a:r>
          </a:p>
          <a:p>
            <a:pPr>
              <a:defRPr sz="1100"/>
            </a:pPr>
            <a:endParaRPr/>
          </a:p>
          <a:p>
            <a:pPr>
              <a:defRPr sz="1100"/>
            </a:pPr>
            <a:r>
              <a:t>:class: note</a:t>
            </a:r>
          </a:p>
          <a:p>
            <a:pPr>
              <a:defRPr sz="1100"/>
            </a:pPr>
            <a:r>
              <a:t>The ``SubstanceParameter`` is only available if BayBE was installed with the additional ``chem`` dependency.</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Can I create a search space from a </a:t>
            </a:r>
            <a:r>
              <a:rPr dirty="0" err="1"/>
              <a:t>dataframe</a:t>
            </a:r>
            <a:r>
              <a:rPr dirty="0"/>
              <a:t> with continuous and discrete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must be explicitly provided when using SearchSpace.from_dataframe to construct a search space from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 Constructing from a Dataframe</a:t>
            </a:r>
          </a:p>
          <a:p>
            <a:pPr>
              <a:defRPr sz="1100"/>
            </a:pPr>
            <a:r>
              <a:t>[`SearchSpace.from_dataframe`]() constructs a search space from a given dataframe. Due to the ambiguity between discrete and continuous parameter representations when identifying parameter ranges based only on data, this function requires that the appropriate parameter definitions be explicitly provided. This is different for its subspace counterparts [`SubspaceDiscrete.from_dataframe`]() and [`SubspaceContinuous.from_dataframe`](), where a fallback mechanism can automatically infer minimal parameter specifications if omitted.</a:t>
            </a:r>
          </a:p>
          <a:p>
            <a:pPr>
              <a:defRPr sz="1100"/>
            </a:pPr>
            <a:endParaRPr/>
          </a:p>
          <a:p>
            <a:pPr>
              <a:defRPr sz="1100"/>
            </a:pPr>
            <a:r>
              <a:t>```python</a:t>
            </a:r>
          </a:p>
          <a:p>
            <a:pPr>
              <a:defRPr sz="1100"/>
            </a:pPr>
            <a:r>
              <a:t>from baybe.searchspace import SearchSpace</a:t>
            </a:r>
          </a:p>
          <a:p>
            <a:pPr>
              <a:defRPr sz="1100"/>
            </a:pPr>
            <a:r>
              <a:t>p_cont = NumericalContinuousParameter(name="c", bounds=[0, 1])</a:t>
            </a:r>
          </a:p>
          <a:p>
            <a:pPr>
              <a:defRPr sz="1100"/>
            </a:pPr>
            <a:r>
              <a:t>p_disc = NumericalDiscreteParameter(name="d", values=[1, 2, 3])</a:t>
            </a:r>
          </a:p>
          <a:p>
            <a:pPr>
              <a:defRPr sz="1100"/>
            </a:pPr>
            <a:r>
              <a:t>df = pd.DataFrame({"c": [0.3, 0.7], "d": [2, 3]})</a:t>
            </a:r>
          </a:p>
          <a:p>
            <a:pPr>
              <a:defRPr sz="1100"/>
            </a:pPr>
            <a:r>
              <a:t>searchspace = SearchSpace.from_dataframe(df=df, parameters=[p_cont, p_disc])</a:t>
            </a:r>
          </a:p>
          <a:p>
            <a:pPr>
              <a:defRPr sz="1100"/>
            </a:pPr>
            <a:r>
              <a:t>print(searchspace)</a:t>
            </a:r>
          </a:p>
          <a:p>
            <a:pPr>
              <a:defRPr sz="1100"/>
            </a:pPr>
            <a:r>
              <a:t>```</a:t>
            </a:r>
          </a:p>
          <a:p>
            <a:pPr>
              <a:defRPr sz="1100"/>
            </a:pPr>
            <a:r>
              <a:t>```default</a:t>
            </a:r>
          </a:p>
          <a:p>
            <a:pPr>
              <a:defRPr sz="1100"/>
            </a:pPr>
            <a:r>
              <a:t>SearchSpace</a:t>
            </a:r>
          </a:p>
          <a:p>
            <a:pPr>
              <a:defRPr sz="1100"/>
            </a:pPr>
            <a:r>
              <a:t>   Search Space Type: HYBRID</a:t>
            </a:r>
          </a:p>
          <a:p>
            <a:pPr>
              <a:defRPr sz="1100"/>
            </a:pPr>
            <a:r>
              <a:t>   SubspaceDiscrete</a:t>
            </a:r>
          </a:p>
          <a:p>
            <a:pPr>
              <a:defRPr sz="1100"/>
            </a:pPr>
            <a:r>
              <a:t>      Discrete Parameters</a:t>
            </a:r>
          </a:p>
          <a:p>
            <a:pPr>
              <a:defRPr sz="1100"/>
            </a:pPr>
            <a:r>
              <a:t>           Name                        Type  Num_Values Encoding</a:t>
            </a:r>
          </a:p>
          <a:p>
            <a:pPr>
              <a:defRPr sz="1100"/>
            </a:pPr>
            <a:r>
              <a:t>         0    d  NumericalDiscreteParameter           3     None</a:t>
            </a:r>
          </a:p>
          <a:p>
            <a:pPr>
              <a:defRPr sz="1100"/>
            </a:pPr>
            <a:r>
              <a:t>      Experimental Representation</a:t>
            </a:r>
          </a:p>
          <a:p>
            <a:pPr>
              <a:defRPr sz="1100"/>
            </a:pPr>
            <a:r>
              <a:t>            d</a:t>
            </a:r>
          </a:p>
          <a:p>
            <a:pPr>
              <a:defRPr sz="1100"/>
            </a:pPr>
            <a:r>
              <a:t>         0  2</a:t>
            </a:r>
          </a:p>
          <a:p>
            <a:pPr>
              <a:defRPr sz="1100"/>
            </a:pPr>
            <a:r>
              <a:t>         1  3</a:t>
            </a:r>
          </a:p>
          <a:p>
            <a:pPr>
              <a:defRPr sz="1000" i="1"/>
            </a:pPr>
            <a:r>
              <a:t>…more text on next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Constraints</a:t>
            </a:r>
          </a:p>
          <a:p>
            <a:pPr>
              <a:defRPr sz="1100"/>
            </a:pPr>
            <a:r>
              <a:t>         Empty DataFrame</a:t>
            </a:r>
          </a:p>
          <a:p>
            <a:pPr>
              <a:defRPr sz="1100"/>
            </a:pPr>
            <a:r>
              <a:t>         Columns: []</a:t>
            </a:r>
          </a:p>
          <a:p>
            <a:pPr>
              <a:defRPr sz="1100"/>
            </a:pPr>
            <a:r>
              <a:t>         Index: []</a:t>
            </a:r>
          </a:p>
          <a:p>
            <a:pPr>
              <a:defRPr sz="1100"/>
            </a:pPr>
            <a:r>
              <a:t>      Computational Representation</a:t>
            </a:r>
          </a:p>
          <a:p>
            <a:pPr>
              <a:defRPr sz="1100"/>
            </a:pPr>
            <a:r>
              <a:t>            d</a:t>
            </a:r>
          </a:p>
          <a:p>
            <a:pPr>
              <a:defRPr sz="1100"/>
            </a:pPr>
            <a:r>
              <a:t>         0  2</a:t>
            </a:r>
          </a:p>
          <a:p>
            <a:pPr>
              <a:defRPr sz="1100"/>
            </a:pPr>
            <a:r>
              <a:t>         1  3</a:t>
            </a:r>
          </a:p>
          <a:p>
            <a:pPr>
              <a:defRPr sz="1100"/>
            </a:pPr>
            <a:r>
              <a:t>   SubspaceContinuous</a:t>
            </a:r>
          </a:p>
          <a:p>
            <a:pPr>
              <a:defRPr sz="1100"/>
            </a:pPr>
            <a:r>
              <a:t>      Continuous Parameters</a:t>
            </a:r>
          </a:p>
          <a:p>
            <a:pPr>
              <a:defRPr sz="1100"/>
            </a:pPr>
            <a:r>
              <a:t>           Name                          Type  Lower_Bound  Upper_Bound</a:t>
            </a:r>
          </a:p>
          <a:p>
            <a:pPr>
              <a:defRPr sz="1100"/>
            </a:pPr>
            <a:r>
              <a:t>         0    c  NumericalContinuousParameter          0.0          1.0</a:t>
            </a:r>
          </a:p>
          <a:p>
            <a:pPr>
              <a:defRPr sz="1100"/>
            </a:pPr>
            <a:r>
              <a:t>      Linear Equality Constraints</a:t>
            </a:r>
          </a:p>
          <a:p>
            <a:pPr>
              <a:defRPr sz="1100"/>
            </a:pPr>
            <a:r>
              <a:t>         Empty DataFrame</a:t>
            </a:r>
          </a:p>
          <a:p>
            <a:pPr>
              <a:defRPr sz="1100"/>
            </a:pPr>
            <a:r>
              <a:t>         Columns: []</a:t>
            </a:r>
          </a:p>
          <a:p>
            <a:pPr>
              <a:defRPr sz="1100"/>
            </a:pPr>
            <a:r>
              <a:t>         Index: []</a:t>
            </a:r>
          </a:p>
          <a:p>
            <a:pPr>
              <a:defRPr sz="1100"/>
            </a:pPr>
            <a:r>
              <a:t>      Linear Inequality Constraints</a:t>
            </a:r>
          </a:p>
          <a:p>
            <a:pPr>
              <a:defRPr sz="1100"/>
            </a:pPr>
            <a:r>
              <a:t>         Empty DataFrame</a:t>
            </a:r>
          </a:p>
          <a:p>
            <a:pPr>
              <a:defRPr sz="1100"/>
            </a:pPr>
            <a:r>
              <a:t>         Columns: []</a:t>
            </a:r>
          </a:p>
          <a:p>
            <a:pPr>
              <a:defRPr sz="1100"/>
            </a:pPr>
            <a:r>
              <a:t>         Index: []</a:t>
            </a:r>
          </a:p>
          <a:p>
            <a:pPr>
              <a:defRPr sz="1100"/>
            </a:pPr>
            <a:r>
              <a:t>      Non-linear Constraints</a:t>
            </a:r>
          </a:p>
          <a:p>
            <a:pPr>
              <a:defRPr sz="1100"/>
            </a:pPr>
            <a:r>
              <a:t>         Empty DataFrame</a:t>
            </a:r>
          </a:p>
          <a:p>
            <a:pPr>
              <a:defRPr sz="1100"/>
            </a:pPr>
            <a:r>
              <a:t>         Columns: []</a:t>
            </a:r>
          </a:p>
          <a:p>
            <a:pPr>
              <a:defRPr sz="1100"/>
            </a:pPr>
            <a:r>
              <a:t>         Index: []</a:t>
            </a:r>
          </a:p>
          <a:p>
            <a:pPr>
              <a:defRPr sz="1100"/>
            </a:pPr>
            <a: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What are the names of the two internal </a:t>
            </a:r>
            <a:r>
              <a:rPr dirty="0" err="1"/>
              <a:t>dataframes</a:t>
            </a:r>
            <a:r>
              <a:rPr dirty="0"/>
              <a:t> used to represent discrete subspaces in </a:t>
            </a:r>
            <a:r>
              <a:rPr dirty="0" err="1"/>
              <a:t>BayBE</a:t>
            </a:r>
            <a:r>
              <a:rPr dirty="0"/>
              <a: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is the data contained in a search space being represented and handled internally?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Representation of Data within Discrete Subspaces</a:t>
            </a:r>
          </a:p>
          <a:p>
            <a:pPr>
              <a:defRPr sz="1100"/>
            </a:pPr>
            <a:r>
              <a:t>Internally, discrete subspaces are represented by two dataframes, the *experimental* and the *computational* representation.</a:t>
            </a:r>
          </a:p>
          <a:p>
            <a:pPr>
              <a:defRPr sz="1100"/>
            </a:pPr>
            <a:endParaRPr/>
          </a:p>
          <a:p>
            <a:pPr>
              <a:defRPr sz="1100"/>
            </a:pPr>
            <a:r>
              <a:t>The experimental representation (`exp_rep`) contains all parameters as they were provided upon the construction of the search space and viewed by the experimenter. The computational representation (`comp_rep`) contains a representation of parameters that is actually used for the internal calculation.</a:t>
            </a:r>
          </a:p>
          <a:p>
            <a:pPr>
              <a:defRPr sz="1100"/>
            </a:pPr>
            <a:endParaRPr/>
          </a:p>
          <a:p>
            <a:pPr>
              <a:defRPr sz="1100"/>
            </a:pPr>
            <a:r>
              <a:t>In particular, the computational representation contains no more labels or constant columns. This happens e.g. for [`SubstanceParameter`]() or [`CategoricalParameter`](). Further, note that the shape of the computational representation can also change depending on the chosen encoding.</a:t>
            </a:r>
          </a:p>
          <a:p>
            <a:pPr>
              <a:defRPr sz="1100"/>
            </a:pPr>
            <a:endParaRPr/>
          </a:p>
          <a:p>
            <a:pPr>
              <a:defRPr sz="1100"/>
            </a:pPr>
            <a:r>
              <a:t>The following example demonstrates the difference:</a:t>
            </a:r>
          </a:p>
          <a:p>
            <a:pPr>
              <a:defRPr sz="1100"/>
            </a:pPr>
            <a:endParaRPr/>
          </a:p>
          <a:p>
            <a:pPr>
              <a:defRPr sz="1100"/>
            </a:pPr>
            <a:r>
              <a:t>```python</a:t>
            </a:r>
          </a:p>
          <a:p>
            <a:pPr>
              <a:defRPr sz="1100"/>
            </a:pPr>
            <a:r>
              <a:t>from baybe.parameters import NumericalDiscreteParameter, CategoricalParameter</a:t>
            </a:r>
          </a:p>
          <a:p>
            <a:pPr>
              <a:defRPr sz="1100"/>
            </a:pPr>
            <a:r>
              <a:t>speed = CategoricalParameter("Speed", values=["slow", "normal", "fast"], encoding="OHE")</a:t>
            </a:r>
          </a:p>
          <a:p>
            <a:pPr>
              <a:defRPr sz="1100"/>
            </a:pPr>
            <a:r>
              <a:t>temperature = NumericalDiscreteParameter(name="Temperature", values=[90, 105])</a:t>
            </a:r>
          </a:p>
          <a:p>
            <a:pPr>
              <a:defRPr sz="1100"/>
            </a:pPr>
            <a:r>
              <a:t>subspace = SubspaceDiscrete.from_product(parameters=[speed, temperature])</a:t>
            </a:r>
          </a:p>
          <a:p>
            <a:pPr>
              <a:defRPr sz="1100"/>
            </a:pPr>
            <a:r>
              <a:t>```</a:t>
            </a:r>
          </a:p>
          <a:p>
            <a:pPr>
              <a:defRPr sz="1100"/>
            </a:pPr>
            <a:r>
              <a:t>```default</a:t>
            </a:r>
          </a:p>
          <a:p>
            <a:pPr>
              <a:defRPr sz="1100"/>
            </a:pPr>
            <a:r>
              <a:t>  Experimental Representation</a:t>
            </a:r>
          </a:p>
          <a:p>
            <a:pPr>
              <a:defRPr sz="1100"/>
            </a:pPr>
            <a:r>
              <a:t>      Speed  Temperature</a:t>
            </a:r>
          </a:p>
          <a:p>
            <a:pPr>
              <a:defRPr sz="1100"/>
            </a:pPr>
            <a:r>
              <a:t>  0    slow         90.0</a:t>
            </a:r>
          </a:p>
          <a:p>
            <a:pPr>
              <a:defRPr sz="1100"/>
            </a:pPr>
            <a:r>
              <a:t>  1    slow        105.0</a:t>
            </a:r>
          </a:p>
          <a:p>
            <a:pPr>
              <a:defRPr sz="1100"/>
            </a:pPr>
            <a:r>
              <a:t>  2  normal         90.0</a:t>
            </a:r>
          </a:p>
          <a:p>
            <a:pPr>
              <a:defRPr sz="1100"/>
            </a:pPr>
            <a:r>
              <a:t>  3  normal        105.0</a:t>
            </a:r>
          </a:p>
          <a:p>
            <a:pPr>
              <a:defRPr sz="1000" i="1"/>
            </a:pPr>
            <a:r>
              <a:t>…more text on next page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4    fast         90.0</a:t>
            </a:r>
          </a:p>
          <a:p>
            <a:pPr>
              <a:defRPr sz="1100"/>
            </a:pPr>
            <a:r>
              <a:t>  5    fast        105.0</a:t>
            </a:r>
          </a:p>
          <a:p>
            <a:pPr>
              <a:defRPr sz="1100"/>
            </a:pPr>
            <a:r>
              <a:t>  Computational Representation</a:t>
            </a:r>
          </a:p>
          <a:p>
            <a:pPr>
              <a:defRPr sz="1100"/>
            </a:pPr>
            <a:r>
              <a:t>     Speed_slow  Speed_normal  Speed_fast  Temperature</a:t>
            </a:r>
          </a:p>
          <a:p>
            <a:pPr>
              <a:defRPr sz="1100"/>
            </a:pPr>
            <a:r>
              <a:t>  0           1             0           0         90.0</a:t>
            </a:r>
          </a:p>
          <a:p>
            <a:pPr>
              <a:defRPr sz="1100"/>
            </a:pPr>
            <a:r>
              <a:t>  1           1             0           0        105.0</a:t>
            </a:r>
          </a:p>
          <a:p>
            <a:pPr>
              <a:defRPr sz="1100"/>
            </a:pPr>
            <a:r>
              <a:t>  2           0             1           0         90.0</a:t>
            </a:r>
          </a:p>
          <a:p>
            <a:pPr>
              <a:defRPr sz="1100"/>
            </a:pPr>
            <a:r>
              <a:t>  3           0             1           0        105.0</a:t>
            </a:r>
          </a:p>
          <a:p>
            <a:pPr>
              <a:defRPr sz="1100"/>
            </a:pPr>
            <a:r>
              <a:t>  4           0             0           1         90.0</a:t>
            </a:r>
          </a:p>
          <a:p>
            <a:pPr>
              <a:defRPr sz="1100"/>
            </a:pPr>
            <a:r>
              <a:t>  5           0             0           1        105.0</a:t>
            </a:r>
          </a:p>
          <a:p>
            <a:pPr>
              <a:defRPr sz="1100"/>
            </a:pPr>
            <a: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you create a continuous subspace with explicit bounds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subspace representing a hyperrectangle?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The `SubspaceContinuous` contains all the continuous parameters of a `SearchSpace`. There are different ways of constructing this subspace.</a:t>
            </a:r>
          </a:p>
          <a:p>
            <a:pPr>
              <a:defRPr sz="1100"/>
            </a:pPr>
            <a:endParaRPr/>
          </a:p>
          <a:p>
            <a:pPr>
              <a:defRPr sz="1100"/>
            </a:pPr>
            <a:r>
              <a:t>### Using Explicit Bounds</a:t>
            </a:r>
          </a:p>
          <a:p>
            <a:pPr>
              <a:defRPr sz="1100"/>
            </a:pPr>
            <a:r>
              <a:t>The [`SubspaceContinuous.from_bounds`]() method can be used to easily create a subspace representing a hyperrectangle.</a:t>
            </a:r>
          </a:p>
          <a:p>
            <a:pPr>
              <a:defRPr sz="1100"/>
            </a:pPr>
            <a:endParaRPr/>
          </a:p>
          <a:p>
            <a:pPr>
              <a:defRPr sz="1100"/>
            </a:pPr>
            <a:r>
              <a:t>```python</a:t>
            </a:r>
          </a:p>
          <a:p>
            <a:pPr>
              <a:defRPr sz="1100"/>
            </a:pPr>
            <a:r>
              <a:t>from baybe.searchspace import SubspaceContinuous</a:t>
            </a:r>
          </a:p>
          <a:p>
            <a:pPr>
              <a:defRPr sz="1100"/>
            </a:pPr>
            <a:r>
              <a:t>bounds = pd.DataFrame({"param1": [0, 1], "param2": [-1, 1]})</a:t>
            </a:r>
          </a:p>
          <a:p>
            <a:pPr>
              <a:defRPr sz="1100"/>
            </a:pPr>
            <a:r>
              <a:t>subspace = continuous = SubspaceContinuous.from_bounds(bounds)</a:t>
            </a:r>
          </a:p>
          <a:p>
            <a:pPr>
              <a:defRPr sz="1100"/>
            </a:pPr>
            <a:r>
              <a:t>```</a:t>
            </a:r>
          </a:p>
          <a:p>
            <a:pPr>
              <a:defRPr sz="1100"/>
            </a:pPr>
            <a:r>
              <a:t>```default</a:t>
            </a:r>
          </a:p>
          <a:p>
            <a:pPr>
              <a:defRPr sz="1100"/>
            </a:pPr>
            <a:r>
              <a:t> Continuous Parameters</a:t>
            </a:r>
          </a:p>
          <a:p>
            <a:pPr>
              <a:defRPr sz="1100"/>
            </a:pPr>
            <a:r>
              <a:t>      Name                          Type  Lower_Bound  Upper_Bound</a:t>
            </a:r>
          </a:p>
          <a:p>
            <a:pPr>
              <a:defRPr sz="1100"/>
            </a:pPr>
            <a:r>
              <a:t> 0  param1  NumericalContinuousParameter          0.0          1.0</a:t>
            </a:r>
          </a:p>
          <a:p>
            <a:pPr>
              <a:defRPr sz="1100"/>
            </a:pPr>
            <a:r>
              <a:t> 1  param2  NumericalContinuousParameter         -1.0          1.0</a:t>
            </a:r>
          </a:p>
          <a:p>
            <a:pPr>
              <a:defRPr sz="1100"/>
            </a:pPr>
            <a: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I create a search space from continuous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shape of continuous subspace does SubspaceContinuous.from_dataframe create from the points in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 Constructing from a Dataframe</a:t>
            </a:r>
          </a:p>
          <a:p>
            <a:pPr>
              <a:defRPr sz="1100"/>
            </a:pPr>
            <a:r>
              <a:t>Similar to discrete subspaces, continuous spaces can also be constructed using [`SubspaceContinuous.from_dataframe`](). However, when using this method to create a continuous space, it will create the smallest axis-aligned hyperrectangle-shaped continuous subspace that contains the points specified in the given dataframe.</a:t>
            </a:r>
          </a:p>
          <a:p>
            <a:pPr>
              <a:defRPr sz="1100"/>
            </a:pPr>
            <a:endParaRPr/>
          </a:p>
          <a:p>
            <a:pPr>
              <a:defRPr sz="1100"/>
            </a:pPr>
            <a:r>
              <a:t>```python</a:t>
            </a:r>
          </a:p>
          <a:p>
            <a:pPr>
              <a:defRPr sz="1100"/>
            </a:pPr>
            <a:r>
              <a:t>from baybe.parameters import NumericalContinuousParameter</a:t>
            </a:r>
          </a:p>
          <a:p>
            <a:pPr>
              <a:defRPr sz="1100"/>
            </a:pPr>
            <a:r>
              <a:t>from baybe.searchspace.continuous import SubspaceContinuous</a:t>
            </a:r>
          </a:p>
          <a:p>
            <a:pPr>
              <a:defRPr sz="1100"/>
            </a:pPr>
            <a:r>
              <a:t>points = pd.DataFrame(</a:t>
            </a:r>
          </a:p>
          <a:p>
            <a:pPr>
              <a:defRPr sz="1100"/>
            </a:pPr>
            <a:r>
              <a:t>    {</a:t>
            </a:r>
          </a:p>
          <a:p>
            <a:pPr>
              <a:defRPr sz="1100"/>
            </a:pPr>
            <a:r>
              <a:t>        "param1": [0, 1, 2],</a:t>
            </a:r>
          </a:p>
          <a:p>
            <a:pPr>
              <a:defRPr sz="1100"/>
            </a:pPr>
            <a:r>
              <a:t>        "param2": [-1, 0, 1],</a:t>
            </a:r>
          </a:p>
          <a:p>
            <a:pPr>
              <a:defRPr sz="1100"/>
            </a:pPr>
            <a:r>
              <a:t>    }</a:t>
            </a:r>
          </a:p>
          <a:p>
            <a:pPr>
              <a:defRPr sz="1100"/>
            </a:pPr>
            <a:r>
              <a:t>)</a:t>
            </a:r>
          </a:p>
          <a:p>
            <a:pPr>
              <a:defRPr sz="1100"/>
            </a:pPr>
            <a:r>
              <a:t>subspace = SubspaceContinuous.from_dataframe(df=points)</a:t>
            </a:r>
          </a:p>
          <a:p>
            <a:pPr>
              <a:defRPr sz="1100"/>
            </a:pPr>
            <a:r>
              <a:t>```</a:t>
            </a:r>
          </a:p>
          <a:p>
            <a:pPr>
              <a:defRPr sz="1100"/>
            </a:pPr>
            <a:r>
              <a:t>As for discrete subspaces, this method automatically infers the parameter types but can be provided with an optional list `parameters`.</a:t>
            </a:r>
          </a:p>
          <a:p>
            <a:pPr>
              <a:defRPr sz="1100"/>
            </a:pPr>
            <a:endParaRPr/>
          </a:p>
          <a:p>
            <a:pPr>
              <a:defRPr sz="1100"/>
            </a:pPr>
            <a:r>
              <a:t>```default</a:t>
            </a:r>
          </a:p>
          <a:p>
            <a:pPr>
              <a:defRPr sz="1100"/>
            </a:pPr>
            <a:r>
              <a:t> Continuous Parameters</a:t>
            </a:r>
          </a:p>
          <a:p>
            <a:pPr>
              <a:defRPr sz="1100"/>
            </a:pPr>
            <a:r>
              <a:t>      Name                          Type  Lower_Bound  Upper_Bound</a:t>
            </a:r>
          </a:p>
          <a:p>
            <a:pPr>
              <a:defRPr sz="1100"/>
            </a:pPr>
            <a:r>
              <a:t> 0  param1  NumericalContinuousParameter          0.0          2.0</a:t>
            </a:r>
          </a:p>
          <a:p>
            <a:pPr>
              <a:defRPr sz="1100"/>
            </a:pPr>
            <a:r>
              <a:t> 1  param2  NumericalContinuousParameter         -1.0          1.0</a:t>
            </a:r>
          </a:p>
          <a:p>
            <a:pPr>
              <a:defRPr sz="1100"/>
            </a:pPr>
            <a: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does BayBE ensure that DataFrames are exactly restored after serialization and deserialization?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My </a:t>
            </a:r>
            <a:r>
              <a:rPr dirty="0" err="1"/>
              <a:t>DataFrame</a:t>
            </a:r>
            <a:r>
              <a:rPr dirty="0"/>
              <a:t> is serialized to JSON that I don't understand. How can I read it and edit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Dataframe deserialization</a:t>
            </a:r>
          </a:p>
          <a:p>
            <a:pPr>
              <a:defRPr sz="1100"/>
            </a:pPr>
            <a:r>
              <a:t>When serializing BayBE objects, contained [`DataFrames`](https://pandas.pydata.org/docs/reference/api/pandas.DataFrame.html#pandas.DataFrame) are automatically converted to a binary format in order to</a:t>
            </a:r>
          </a:p>
          <a:p>
            <a:pPr>
              <a:defRPr sz="1100"/>
            </a:pPr>
            <a:endParaRPr/>
          </a:p>
          <a:p>
            <a:pPr>
              <a:defRPr sz="1100"/>
            </a:pPr>
            <a:r>
              <a:t>1. ensure that the involved data types are exactly restored after completing the roundtrip and</a:t>
            </a:r>
          </a:p>
          <a:p>
            <a:pPr>
              <a:defRPr sz="1100"/>
            </a:pPr>
            <a:r>
              <a:t>2. decrease the size of the serialization string through compression.</a:t>
            </a:r>
          </a:p>
          <a:p>
            <a:pPr>
              <a:defRPr sz="1100"/>
            </a:pPr>
            <a:r>
              <a:t>From the user’s perspective, this has the disadvantage that the resulting JSON representation is not human-readable, which can be a challenge when working with configuration strings.</a:t>
            </a:r>
          </a:p>
          <a:p>
            <a:pPr>
              <a:defRPr sz="1100"/>
            </a:pPr>
            <a:endParaRPr/>
          </a:p>
          <a:p>
            <a:pPr>
              <a:defRPr sz="1100"/>
            </a:pPr>
            <a:r>
              <a:t>While you can manually work around this additional conversion step using our `serialize_dataframe` and `deserialize_dataframe` helpers, a more elegant solution becomes apparent when noticing that [invoking alternative constructors](#alternative-constructors) also works for non-BayBE objects. In particular, this means you can resort to any dataframe constructor of your choice (such as [`DataFrame.from_records`](https://pandas.pydata.org/docs/reference/api/pandas.DataFrame.from_records.html#pandas.DataFrame.from_records)) when defining your configuration, instead of having to work with compressed formats:</a:t>
            </a:r>
          </a:p>
          <a:p>
            <a:pPr>
              <a:defRPr sz="1100"/>
            </a:pPr>
            <a:endParaRPr/>
          </a:p>
          <a:p>
            <a:pPr>
              <a:defRPr sz="1100"/>
            </a:pPr>
            <a:r>
              <a:t>```python</a:t>
            </a:r>
          </a:p>
          <a:p>
            <a:pPr>
              <a:defRPr sz="1100"/>
            </a:pPr>
            <a:r>
              <a:t>import pandas as pd</a:t>
            </a:r>
          </a:p>
          <a:p>
            <a:pPr>
              <a:defRPr sz="1100"/>
            </a:pPr>
            <a:r>
              <a:t>from baybe.searchspace.discrete import SubspaceDiscrete</a:t>
            </a:r>
          </a:p>
          <a:p>
            <a:pPr>
              <a:defRPr sz="1100"/>
            </a:pPr>
            <a:r>
              <a:t>subspace = SubspaceDiscrete.from_dataframe(</a:t>
            </a:r>
          </a:p>
          <a:p>
            <a:pPr>
              <a:defRPr sz="1100"/>
            </a:pPr>
            <a:r>
              <a:t>    pd.DataFrame.from_records(</a:t>
            </a:r>
          </a:p>
          <a:p>
            <a:pPr>
              <a:defRPr sz="1100"/>
            </a:pPr>
            <a:r>
              <a:t>        data=[[1, "a"], [2, "b"], [3, "c"]], columns=["Number", "Category"]</a:t>
            </a:r>
          </a:p>
          <a:p>
            <a:pPr>
              <a:defRPr sz="1100"/>
            </a:pPr>
            <a:r>
              <a:t>    )</a:t>
            </a:r>
          </a:p>
          <a:p>
            <a:pPr>
              <a:defRPr sz="1100"/>
            </a:pPr>
            <a:r>
              <a:t>)</a:t>
            </a:r>
          </a:p>
          <a:p>
            <a:pPr>
              <a:defRPr sz="1100"/>
            </a:pPr>
            <a:r>
              <a:t>subspace_json = """</a:t>
            </a:r>
          </a:p>
          <a:p>
            <a:pPr>
              <a:defRPr sz="1100"/>
            </a:pPr>
            <a:r>
              <a:t>{</a:t>
            </a:r>
          </a:p>
          <a:p>
            <a:pPr>
              <a:defRPr sz="1100"/>
            </a:pPr>
            <a:r>
              <a:t>    "constructor": "from_dataframe",</a:t>
            </a:r>
          </a:p>
          <a:p>
            <a:pPr>
              <a:defRPr sz="1100"/>
            </a:pPr>
            <a:r>
              <a:t>    "df": {</a:t>
            </a:r>
          </a:p>
          <a:p>
            <a:pPr>
              <a:defRPr sz="1100"/>
            </a:pPr>
            <a:r>
              <a:t>        "constructor": "from_records",</a:t>
            </a:r>
          </a:p>
          <a:p>
            <a:pPr>
              <a:defRPr sz="1000" i="1"/>
            </a:pPr>
            <a:r>
              <a:t>…more text on next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tool does BayBE use to detect vulnerabilities in dependencies?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Do I have to install sphinx separately?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Developer Tools</a:t>
            </a:r>
          </a:p>
          <a:p>
            <a:pPr>
              <a:defRPr sz="1100"/>
            </a:pPr>
            <a:r>
              <a:t>In order to maintain a high code quality, we use a variety of code developer tools. When following the above described workflow, [pre-commit](https://pre-commit.com/) will automatically trigger (most) necessary checks during your development process. In any case, these checks are also conducted in our CI pipeline, which must pass before your pull request is considered ready for review. If you have questions or problems, simply ask for advice.</a:t>
            </a:r>
          </a:p>
          <a:p>
            <a:pPr>
              <a:defRPr sz="1100"/>
            </a:pPr>
            <a:endParaRPr/>
          </a:p>
          <a:p>
            <a:pPr>
              <a:defRPr sz="1100"/>
            </a:pPr>
            <a:r>
              <a:t>| Tool | Purpose |</a:t>
            </a:r>
            <a:br/>
            <a:r>
              <a:t>|-------------------------------------------------------------------------------------------------|-------------------------------------------|</a:t>
            </a:r>
            <a:br/>
            <a:r>
              <a:t>| [ruff](https://docs.astral.sh/ruff/) | code linting and formatting |</a:t>
            </a:r>
            <a:br/>
            <a:r>
              <a:t>| [mypy](https://mypy.readthedocs.io/) | static type checking |</a:t>
            </a:r>
            <a:br/>
            <a:r>
              <a:t>| [pydocstyle](http://www.pydocstyle.org/) &lt;br/&gt; [pydoclint](https://github.com/jsh9/pydoclint) | analyzing docstrings |</a:t>
            </a:r>
            <a:br/>
            <a:r>
              <a:t>| [typos](https://github.com/crate-ci/typos) | basic spell checking |</a:t>
            </a:r>
            <a:br/>
            <a:r>
              <a:t>| [pytest](https://docs.pytest.org/) | testing |</a:t>
            </a:r>
            <a:br/>
            <a:r>
              <a:t>| [pytest-cov](https://pytest-cov.readthedocs.io/) | measuring test coverage |</a:t>
            </a:r>
            <a:br/>
            <a:r>
              <a:t>| [sphinx](https://www.sphinx-doc.org/) | generating our documentation |</a:t>
            </a:r>
            <a:br/>
            <a:r>
              <a:t>| [pip-audit](https://github.com/pypa/pip-audit) | detecting vulnerabilities in dependencies |</a:t>
            </a:r>
            <a:br/>
            <a:r>
              <a:t>| [tox](https://tox.wiki/) | orchestrating all the above |</a:t>
            </a:r>
          </a:p>
          <a:p>
            <a:pPr>
              <a:defRPr sz="1100"/>
            </a:pPr>
            <a:endParaRPr/>
          </a:p>
          <a:p>
            <a:pPr>
              <a:defRPr sz="1100"/>
            </a:pPr>
            <a:r>
              <a:t>Executing a specific one of these tools is easiest by using the corresponding [tox](https://tox.wiki/) environment,</a:t>
            </a:r>
          </a:p>
          <a:p>
            <a:pPr>
              <a:defRPr sz="1100"/>
            </a:pPr>
            <a:endParaRPr/>
          </a:p>
          <a:p>
            <a:pPr>
              <a:defRPr sz="1100"/>
            </a:pPr>
            <a:r>
              <a:t>```console</a:t>
            </a:r>
          </a:p>
          <a:p>
            <a:pPr>
              <a:defRPr sz="1100"/>
            </a:pPr>
            <a:r>
              <a:t>tox -e &lt;env&gt;</a:t>
            </a:r>
          </a:p>
          <a:p>
            <a:pPr>
              <a:defRPr sz="1100"/>
            </a:pPr>
            <a:r>
              <a:t>```</a:t>
            </a:r>
          </a:p>
          <a:p>
            <a:pPr>
              <a:defRPr sz="1100"/>
            </a:pPr>
            <a:r>
              <a:t>where `&lt;env&gt;` is any of the environment names found via `tox list`.</a:t>
            </a:r>
          </a:p>
          <a:p>
            <a:pPr>
              <a:defRPr sz="1100"/>
            </a:pPr>
            <a:endParaRPr/>
          </a:p>
          <a:p>
            <a:pPr>
              <a:defRPr sz="1100"/>
            </a:pPr>
            <a:r>
              <a:t>&lt;a id="code-design"&gt;&lt;/a&gt;</a:t>
            </a:r>
          </a:p>
          <a:p>
            <a:pPr>
              <a:defRPr sz="1100"/>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"data": [[1, "a"], [2, "b"], [3, "c"]],</a:t>
            </a:r>
          </a:p>
          <a:p>
            <a:pPr>
              <a:defRPr sz="1100"/>
            </a:pPr>
            <a:r>
              <a:t>        "columns": ["Number", "Category"]</a:t>
            </a:r>
          </a:p>
          <a:p>
            <a:pPr>
              <a:defRPr sz="1100"/>
            </a:pPr>
            <a:r>
              <a:t>    }</a:t>
            </a:r>
          </a:p>
          <a:p>
            <a:pPr>
              <a:defRPr sz="1100"/>
            </a:pPr>
            <a:r>
              <a:t>}</a:t>
            </a:r>
          </a:p>
          <a:p>
            <a:pPr>
              <a:defRPr sz="1100"/>
            </a:pPr>
            <a:r>
              <a:t>"""</a:t>
            </a:r>
          </a:p>
          <a:p>
            <a:pPr>
              <a:defRPr sz="1100"/>
            </a:pPr>
            <a:r>
              <a:t>reconstructed = SubspaceDiscrete.from_json(subspace_json)</a:t>
            </a:r>
          </a:p>
          <a:p>
            <a:pPr>
              <a:defRPr sz="1100"/>
            </a:pPr>
            <a:r>
              <a:t>assert subspace == reconstructed</a:t>
            </a:r>
          </a:p>
          <a:p>
            <a:pPr>
              <a:defRPr sz="1100"/>
            </a:pPr>
            <a: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a:t>
            </a:r>
            <a:r>
              <a:rPr dirty="0" err="1"/>
              <a:t>BayBE</a:t>
            </a:r>
            <a:r>
              <a:rPr dirty="0"/>
              <a:t> objects be serialized and deserialized to and from JSON?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offer serialization?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BayBE is shipped with a sophisticated serialization engine that allows to unstructure its objects into basic types and seamlessly reassemble them afterward. This enables a variety of advanced workflows, such as:</a:t>
            </a:r>
          </a:p>
          <a:p>
            <a:pPr>
              <a:defRPr sz="1100"/>
            </a:pPr>
            <a:endParaRPr/>
          </a:p>
          <a:p>
            <a:pPr>
              <a:defRPr sz="1100"/>
            </a:pPr>
            <a:r>
              <a:t>* Persisting objects for later use</a:t>
            </a:r>
          </a:p>
          <a:p>
            <a:pPr>
              <a:defRPr sz="1100"/>
            </a:pPr>
            <a:r>
              <a:t>* Transmission and processing outside the Python ecosystem</a:t>
            </a:r>
          </a:p>
          <a:p>
            <a:pPr>
              <a:defRPr sz="1100"/>
            </a:pPr>
            <a:r>
              <a:t>* Interaction with APIs and databases</a:t>
            </a:r>
          </a:p>
          <a:p>
            <a:pPr>
              <a:defRPr sz="1100"/>
            </a:pPr>
            <a:r>
              <a:t>* Writing “configuration” files</a:t>
            </a:r>
          </a:p>
          <a:p>
            <a:pPr>
              <a:defRPr sz="1100"/>
            </a:pPr>
            <a:r>
              <a:t>Some of these workflows are demonstrated in the sections below.</a:t>
            </a:r>
          </a:p>
          <a:p>
            <a:pPr>
              <a:defRPr sz="1100"/>
            </a:pPr>
            <a:endParaRPr/>
          </a:p>
          <a:p>
            <a:pPr>
              <a:defRPr sz="1100"/>
            </a:pPr>
            <a:r>
              <a:t>## JSON (de-)serialization</a:t>
            </a:r>
          </a:p>
          <a:p>
            <a:pPr>
              <a:defRPr sz="1100"/>
            </a:pPr>
            <a:r>
              <a:t>Most BayBE objects can be conveniently serialized into an equivalent JSON representation by calling their `to_json` method. The obtained JSON string can then be deserialized via the `from_json` method of the corresponding class, which yields an “equivalent copy” of the original object.</a:t>
            </a:r>
          </a:p>
          <a:p>
            <a:pPr>
              <a:defRPr sz="1100"/>
            </a:pPr>
            <a:endParaRPr/>
          </a:p>
          <a:p>
            <a:pPr>
              <a:defRPr sz="1100"/>
            </a:pPr>
            <a:r>
              <a:t>For example:</a:t>
            </a:r>
          </a:p>
          <a:p>
            <a:pPr>
              <a:defRPr sz="1100"/>
            </a:pPr>
            <a:endParaRPr/>
          </a:p>
          <a:p>
            <a:pPr>
              <a:defRPr sz="1100"/>
            </a:pPr>
            <a:r>
              <a:t>```python</a:t>
            </a:r>
          </a:p>
          <a:p>
            <a:pPr>
              <a:defRPr sz="1100"/>
            </a:pPr>
            <a:r>
              <a:t>from baybe.parameters import CategoricalParameter</a:t>
            </a:r>
          </a:p>
          <a:p>
            <a:pPr>
              <a:defRPr sz="1100"/>
            </a:pPr>
            <a:r>
              <a:t>parameter = CategoricalParameter(name="Setting", values=["low", "high"])</a:t>
            </a:r>
          </a:p>
          <a:p>
            <a:pPr>
              <a:defRPr sz="1100"/>
            </a:pPr>
            <a:r>
              <a:t>json_string = parameter.to_json()</a:t>
            </a:r>
          </a:p>
          <a:p>
            <a:pPr>
              <a:defRPr sz="1100"/>
            </a:pPr>
            <a:r>
              <a:t>reconstructed = CategoricalParameter.from_json(json_string)</a:t>
            </a:r>
          </a:p>
          <a:p>
            <a:pPr>
              <a:defRPr sz="1100"/>
            </a:pPr>
            <a:r>
              <a:t>assert parameter == reconstructed</a:t>
            </a:r>
          </a:p>
          <a:p>
            <a:pPr>
              <a:defRPr sz="1100"/>
            </a:pPr>
            <a:r>
              <a:t>```</a:t>
            </a:r>
          </a:p>
          <a:p>
            <a:pPr>
              <a:defRPr sz="1100"/>
            </a:pPr>
            <a:r>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a:p>
            <a:pPr>
              <a:defRPr sz="1100"/>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 want to use a parameter for an API call later. Is it possible to create a JSON string directly?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deserialize a BayBE object from a configuration string?</a:t>
            </a:r>
          </a:p>
        </p:txBody>
      </p:sp>
      <p:sp>
        <p:nvSpPr>
          <p:cNvPr id="5" name="TextBox 4"/>
          <p:cNvSpPr txBox="1"/>
          <p:nvPr/>
        </p:nvSpPr>
        <p:spPr>
          <a:xfrm>
            <a:off x="365760" y="2286000"/>
            <a:ext cx="8412480" cy="55092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The workflow described [above](#json-serialization) most naturally applies to situations where we start inside the Python ecosystem and want to make an object leave the running session. However, in many cases, we would like to kickstart the process from the other end and rather specify a </a:t>
            </a:r>
            <a:r>
              <a:rPr dirty="0" err="1"/>
              <a:t>BayBE</a:t>
            </a:r>
            <a:r>
              <a:rPr dirty="0"/>
              <a:t> object **outside** Python for use in a later computation. Common examples are when we wish to interact with an API or simply want to persist a certain </a:t>
            </a:r>
            <a:r>
              <a:rPr dirty="0" err="1"/>
              <a:t>BayBE</a:t>
            </a:r>
            <a:r>
              <a:rPr dirty="0"/>
              <a:t> component in the form of a “configuration” file.</a:t>
            </a:r>
          </a:p>
          <a:p>
            <a:pPr>
              <a:defRPr sz="1100"/>
            </a:pPr>
            <a:endParaRPr dirty="0"/>
          </a:p>
          <a:p>
            <a:pPr>
              <a:defRPr sz="1100"/>
            </a:pPr>
            <a:r>
              <a:rPr dirty="0"/>
              <a:t>The following sections give an overview of the flexibilities that are offered for this task. Of course, the underlying concepts can be mixed and matched arbitrarily.# Serialization</a:t>
            </a:r>
          </a:p>
          <a:p>
            <a:pPr>
              <a:defRPr sz="1100"/>
            </a:pPr>
            <a:r>
              <a:rPr dirty="0"/>
              <a:t>## Deserialization from configuration strings</a:t>
            </a:r>
          </a:p>
          <a:p>
            <a:pPr>
              <a:defRPr sz="1100"/>
            </a:pPr>
            <a:r>
              <a:rPr dirty="0"/>
              <a:t>### Basic string assembly</a:t>
            </a:r>
          </a:p>
          <a:p>
            <a:pPr>
              <a:defRPr sz="1100"/>
            </a:pPr>
            <a:r>
              <a:rPr dirty="0"/>
              <a:t>Writing a configuration for a certain </a:t>
            </a:r>
            <a:r>
              <a:rPr dirty="0" err="1"/>
              <a:t>BayBE</a:t>
            </a:r>
            <a:r>
              <a:rPr dirty="0"/>
              <a:t> object in form of a serialization string is easy:</a:t>
            </a:r>
          </a:p>
          <a:p>
            <a:pPr>
              <a:defRPr sz="1100"/>
            </a:pPr>
            <a:endParaRPr dirty="0"/>
          </a:p>
          <a:p>
            <a:pPr>
              <a:defRPr sz="1100"/>
            </a:pPr>
            <a:r>
              <a:rPr dirty="0"/>
              <a:t>1. Select your desired object class</a:t>
            </a:r>
          </a:p>
          <a:p>
            <a:pPr>
              <a:defRPr sz="1100"/>
            </a:pPr>
            <a:r>
              <a:rPr dirty="0"/>
              <a:t>2. Identify the arguments expected by one of its constructors (see also [here](#alternative-constructors))</a:t>
            </a:r>
          </a:p>
          <a:p>
            <a:pPr>
              <a:defRPr sz="1100"/>
            </a:pPr>
            <a:r>
              <a:rPr dirty="0"/>
              <a:t>3. Pack them into a JSON string that mirrors the constructor signature</a:t>
            </a:r>
          </a:p>
          <a:p>
            <a:pPr>
              <a:defRPr sz="1100"/>
            </a:pPr>
            <a:r>
              <a:rPr dirty="0"/>
              <a:t>Let’s have a more detailed look, for instance, at the serialization string from the [above example](#json-serialization), this time assuming we wanted to assemble the string manually. For this purpose, we have a peek at the signature of the `__</a:t>
            </a:r>
            <a:r>
              <a:rPr dirty="0" err="1"/>
              <a:t>init</a:t>
            </a:r>
            <a:r>
              <a:rPr dirty="0"/>
              <a:t>__` method of `</a:t>
            </a:r>
            <a:r>
              <a:rPr dirty="0" err="1"/>
              <a:t>CategoricalParameter</a:t>
            </a:r>
            <a:r>
              <a:rPr dirty="0"/>
              <a:t>` and notice that it has two required arguments, `name` and `values`. We specify these accordingly as separate fields in the JSON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err="1"/>
              <a:t>parameter_json</a:t>
            </a:r>
            <a:r>
              <a:rPr dirty="0"/>
              <a:t>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err="1"/>
              <a:t>via_json</a:t>
            </a:r>
            <a:r>
              <a:rPr dirty="0"/>
              <a:t> = </a:t>
            </a:r>
            <a:r>
              <a:rPr dirty="0" err="1"/>
              <a:t>CategoricalParameter.from_json</a:t>
            </a:r>
            <a:r>
              <a:rPr dirty="0"/>
              <a:t>(</a:t>
            </a:r>
            <a:r>
              <a:rPr dirty="0" err="1"/>
              <a:t>parameter_json</a:t>
            </a:r>
            <a:r>
              <a:rPr dirty="0"/>
              <a:t>)</a:t>
            </a:r>
          </a:p>
          <a:p>
            <a:pPr>
              <a:defRPr sz="1100"/>
            </a:pPr>
            <a:r>
              <a:rPr dirty="0" err="1"/>
              <a:t>via_init</a:t>
            </a:r>
            <a:r>
              <a:rPr dirty="0"/>
              <a:t> = </a:t>
            </a:r>
            <a:r>
              <a:rPr dirty="0" err="1"/>
              <a:t>CategoricalParameter</a:t>
            </a:r>
            <a:r>
              <a:rPr dirty="0"/>
              <a:t>(name="Setting", values=["low", "high"])</a:t>
            </a:r>
          </a:p>
          <a:p>
            <a:pPr>
              <a:defRPr sz="1100"/>
            </a:pPr>
            <a:r>
              <a:rPr lang="en-US" dirty="0"/>
              <a:t>assert </a:t>
            </a:r>
            <a:r>
              <a:rPr lang="en-US" dirty="0" err="1"/>
              <a:t>via_json</a:t>
            </a:r>
            <a:r>
              <a:rPr lang="en-US" dirty="0"/>
              <a:t> == </a:t>
            </a:r>
            <a:r>
              <a:rPr lang="en-US" dirty="0" err="1"/>
              <a:t>via_init</a:t>
            </a:r>
            <a:endParaRPr lang="en-US" dirty="0"/>
          </a:p>
          <a:p>
            <a:pPr>
              <a:defRPr sz="1100"/>
            </a:pP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is the purpose of the "type" field in </a:t>
            </a:r>
            <a:r>
              <a:rPr dirty="0" err="1"/>
              <a:t>BayBE's</a:t>
            </a:r>
            <a:r>
              <a:rPr dirty="0"/>
              <a:t> serialization 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When deserializing nested objects with different object types, how do you make sure they are deserialized to the correct object subclasses?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The type field</a:t>
            </a:r>
          </a:p>
          <a:p>
            <a:pPr>
              <a:defRPr sz="1100"/>
            </a:pPr>
            <a:r>
              <a:t>Due to the leading design philosophy behind BayBE to provide its users easy access to a broad range of tools, you typically have the choice between several modelling alternatives when building your objects. For example, when describing the degrees of freedom of your experimental campaign, you can chose from several different [parameter types](parameters.md).</a:t>
            </a:r>
          </a:p>
          <a:p>
            <a:pPr>
              <a:defRPr sz="1100"/>
            </a:pPr>
            <a:endParaRPr/>
          </a:p>
          <a:p>
            <a:pPr>
              <a:defRPr sz="1100"/>
            </a:pPr>
            <a:r>
              <a:t>While this offers great flexibility, it comes with a challenge for deserialization because you cannot know a priori which concrete object subclass is contained in an incoming serialization string on the receiving end. Instead, you oftentimes need to be able to process the incoming string dynamically.</a:t>
            </a:r>
          </a:p>
          <a:p>
            <a:pPr>
              <a:defRPr sz="1100"/>
            </a:pPr>
            <a:endParaRPr/>
          </a:p>
          <a:p>
            <a:pPr>
              <a:defRPr sz="1100"/>
            </a:pPr>
            <a:r>
              <a:t>For example, consider the following string, which perfectly mirrors the signatures of both `CategoricalParameter` and `TaskParameter`:</a:t>
            </a:r>
          </a:p>
          <a:p>
            <a:pPr>
              <a:defRPr sz="1100"/>
            </a:pPr>
            <a:endParaRPr/>
          </a:p>
          <a:p>
            <a:pPr>
              <a:defRPr sz="1100"/>
            </a:pPr>
            <a:r>
              <a:t>```python</a:t>
            </a:r>
          </a:p>
          <a:p>
            <a:pPr>
              <a:defRPr sz="1100"/>
            </a:pPr>
            <a:r>
              <a:t>parameter_json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a:t>
            </a:r>
          </a:p>
          <a:p>
            <a:pPr>
              <a:defRPr sz="1100"/>
            </a:pPr>
            <a:r>
              <a:t>Unless you are aware of the specific purpose for which the string was created, calling one of the classes’ constructors directly is impossible because you simply do not know which one to chose. A similar situation arises with [nested objects](#nested-objects) because resorting to an explicit constructor call of a hand-selected subclass is only possible at the highest level of the hierarchy, whereas the inner object types would remain unspecified.</a:t>
            </a:r>
          </a:p>
          <a:p>
            <a:pPr>
              <a:defRPr sz="1100"/>
            </a:pPr>
            <a:endParaRPr/>
          </a:p>
          <a:p>
            <a:pPr>
              <a:defRPr sz="1100"/>
            </a:pPr>
            <a:r>
              <a:t>The problem can be easily circumvented using an explicit subclass resolution mechanism, i.e., by tagging the respective subclass in an additional `type` field that holds the class’ name. This allows to deserialize the object from the corresponding base class instead (i.e., `Parameter` class in the example below), mirroring the flexibility of specifying subtypes to your configuration file:</a:t>
            </a:r>
          </a:p>
          <a:p>
            <a:pPr>
              <a:defRPr sz="1100"/>
            </a:pPr>
            <a:endParaRPr/>
          </a:p>
          <a:p>
            <a:pPr>
              <a:defRPr sz="1100"/>
            </a:pPr>
            <a:r>
              <a:t>```python</a:t>
            </a:r>
          </a:p>
          <a:p>
            <a:pPr>
              <a:defRPr sz="1100"/>
            </a:pPr>
            <a:r>
              <a:t>from baybe.parameters.base import Parameter</a:t>
            </a:r>
          </a:p>
          <a:p>
            <a:pPr>
              <a:defRPr sz="1100"/>
            </a:pPr>
            <a:r>
              <a:t>from baybe.parameters import CategoricalParameter, TaskParameter</a:t>
            </a:r>
          </a:p>
          <a:p>
            <a:pPr>
              <a:defRPr sz="1000" i="1"/>
            </a:pPr>
            <a:r>
              <a:t>…more text on next page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categorical_parameter = CategoricalParameter(name="Setting", values=["low", "high"])</a:t>
            </a:r>
          </a:p>
          <a:p>
            <a:pPr>
              <a:defRPr sz="1100"/>
            </a:pPr>
            <a:r>
              <a:t>categorical_parameter_json = """</a:t>
            </a:r>
          </a:p>
          <a:p>
            <a:pPr>
              <a:defRPr sz="1100"/>
            </a:pPr>
            <a:r>
              <a:t>{</a:t>
            </a:r>
          </a:p>
          <a:p>
            <a:pPr>
              <a:defRPr sz="1100"/>
            </a:pPr>
            <a:r>
              <a:t>    "type": "CategoricalParameter",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`CategoricalParameter.from_json`:</a:t>
            </a:r>
          </a:p>
          <a:p>
            <a:pPr>
              <a:defRPr sz="1100"/>
            </a:pPr>
            <a:r>
              <a:t>categorical_parameter_reconstructed = Parameter.from_json(categorical_parameter_json)</a:t>
            </a:r>
          </a:p>
          <a:p>
            <a:pPr>
              <a:defRPr sz="1100"/>
            </a:pPr>
            <a:r>
              <a:t>assert categorical_parameter == categorical_parameter_reconstructed</a:t>
            </a:r>
          </a:p>
          <a:p>
            <a:pPr>
              <a:defRPr sz="1100"/>
            </a:pPr>
            <a:r>
              <a:t>task_parameter = TaskParameter(name="Setting", values=["low", "high"])</a:t>
            </a:r>
          </a:p>
          <a:p>
            <a:pPr>
              <a:defRPr sz="1100"/>
            </a:pPr>
            <a:r>
              <a:t>task_parameter_json = """</a:t>
            </a:r>
          </a:p>
          <a:p>
            <a:pPr>
              <a:defRPr sz="1100"/>
            </a:pPr>
            <a:r>
              <a:t>{</a:t>
            </a:r>
          </a:p>
          <a:p>
            <a:pPr>
              <a:defRPr sz="1100"/>
            </a:pPr>
            <a:r>
              <a:t>    "type": "TaskParameter",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`TaskParameter.from_json`:</a:t>
            </a:r>
          </a:p>
          <a:p>
            <a:pPr>
              <a:defRPr sz="1100"/>
            </a:pPr>
            <a:r>
              <a:t>task_parameter_reconstructed = Parameter.from_json(task_parameter_json)</a:t>
            </a:r>
          </a:p>
          <a:p>
            <a:pPr>
              <a:defRPr sz="1100"/>
            </a:pPr>
            <a:r>
              <a:t>assert task_parameter == task_parameter_reconstructed</a:t>
            </a:r>
          </a:p>
          <a:p>
            <a:pPr>
              <a:defRPr sz="1100"/>
            </a:pPr>
            <a:r>
              <a:t>```</a:t>
            </a:r>
          </a:p>
          <a:p>
            <a:pPr>
              <a:defRPr sz="1100"/>
            </a:pPr>
            <a:r>
              <a:t>#### NOTE</a:t>
            </a:r>
          </a:p>
          <a:p>
            <a:pPr>
              <a:defRPr sz="1100"/>
            </a:pPr>
            <a:r>
              <a:t>When serializing an object that belongs to a class hierarchy, BayBE automatically injects the `type` field into the serialization string to enable frictionless deserialization at a later stage.</a:t>
            </a:r>
          </a:p>
          <a:p>
            <a:pPr>
              <a:defRPr sz="1100"/>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decorator can be used in BayBE to convert an array-based lookup callable into the required dataframe-based format?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If I have data in array format, can I use it as a lookup function in the simulation?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The Lookup Mechanism</a:t>
            </a:r>
          </a:p>
          <a:p>
            <a:pPr>
              <a:defRPr sz="1100"/>
            </a:pPr>
            <a:r>
              <a:t>BayBE’s simulation package enables a wide range of use cases and can even be used for “oracle predictions”. This is made possible through the flexible use of lookup mechanisms, which act as the loop-closing element of an optimization loop.</a:t>
            </a:r>
          </a:p>
          <a:p>
            <a:pPr>
              <a:defRPr sz="1100"/>
            </a:pPr>
            <a:endParaRPr/>
          </a:p>
          <a:p>
            <a:pPr>
              <a:defRPr sz="1100"/>
            </a:pPr>
            <a:r>
              <a:t>Lookups can be provided in a variety of ways, by using fixed data sets, analytical functions, or any other form of black-box callable. In all cases, their role is the same: to retrieve target values for parameter configurations suggested by the recommendation engine.# Simulation</a:t>
            </a:r>
          </a:p>
          <a:p>
            <a:pPr>
              <a:defRPr sz="1100"/>
            </a:pPr>
            <a:r>
              <a:t>## The Lookup Mechanism</a:t>
            </a:r>
          </a:p>
          <a:p>
            <a:pPr>
              <a:defRPr sz="1100"/>
            </a:pPr>
            <a:r>
              <a:t>### Using a `Callable`</a:t>
            </a:r>
          </a:p>
          <a:p>
            <a:pPr>
              <a:defRPr sz="1100"/>
            </a:pPr>
            <a:r>
              <a:t>Using a `Callable` is the most general way to provide</a:t>
            </a:r>
          </a:p>
          <a:p>
            <a:pPr>
              <a:defRPr sz="1100"/>
            </a:pPr>
            <a:endParaRPr/>
          </a:p>
          <a:p>
            <a:pPr>
              <a:defRPr sz="1100"/>
            </a:pPr>
            <a:r>
              <a:t>:class:</a:t>
            </a:r>
          </a:p>
          <a:p>
            <a:pPr>
              <a:defRPr sz="1100"/>
            </a:pPr>
            <a:r>
              <a:t>If you already have a lookup callable available in an array-based format (for instance, if your lookup values are generated using third-party code that works with array inputs and outputs), you can effortlessly convert this callable into the required dataframe-based format by applying our {func}`~baybe.utils.dataframe.arrays_to_dataframes` decorator.</a:t>
            </a:r>
          </a:p>
          <a:p>
            <a:pPr>
              <a:defRPr sz="1100"/>
            </a:pPr>
            <a:endParaRPr/>
          </a:p>
          <a:p>
            <a:pPr>
              <a:defRPr sz="1100"/>
            </a:pPr>
            <a:r>
              <a:t>For example, the above lookup can be equivalently created as follows:</a:t>
            </a:r>
          </a:p>
          <a:p>
            <a:pPr>
              <a:defRPr sz="1100"/>
            </a:pPr>
            <a:r>
              <a:t>```python</a:t>
            </a:r>
          </a:p>
          <a:p>
            <a:pPr>
              <a:defRPr sz="1100"/>
            </a:pPr>
            <a:r>
              <a:t>import numpy as np</a:t>
            </a:r>
          </a:p>
          <a:p>
            <a:pPr>
              <a:defRPr sz="1100"/>
            </a:pPr>
            <a:r>
              <a:t>from baybe.utils.dataframe import arrays_to_dataframes</a:t>
            </a:r>
          </a:p>
          <a:p>
            <a:pPr>
              <a:defRPr sz="1100"/>
            </a:pPr>
            <a:r>
              <a:t>@arrays_to_dataframes(["p1"], ["t1"])</a:t>
            </a:r>
          </a:p>
          <a:p>
            <a:pPr>
              <a:defRPr sz="1100"/>
            </a:pPr>
            <a:r>
              <a:t>def lookup(array: np.ndarray) -&gt; np.ndarray:</a:t>
            </a:r>
          </a:p>
          <a:p>
            <a:pPr>
              <a:defRPr sz="1100"/>
            </a:pPr>
            <a:r>
              <a:t>    """The same lookup function in array logic."""</a:t>
            </a:r>
          </a:p>
          <a:p>
            <a:pPr>
              <a:defRPr sz="1100"/>
            </a:pPr>
            <a:r>
              <a:t>    return array**2</a:t>
            </a:r>
          </a:p>
          <a:p>
            <a:pPr>
              <a:defRPr sz="1100"/>
            </a:pPr>
            <a:r>
              <a:t>```a lookup mechanism.</a:t>
            </a:r>
          </a:p>
          <a:p>
            <a:pPr>
              <a:defRPr sz="1100"/>
            </a:pPr>
            <a:r>
              <a:t>Any `Callable` is a suitable lookup as long as it acce</a:t>
            </a:r>
          </a:p>
          <a:p>
            <a:pPr>
              <a:defRPr sz="1100"/>
            </a:pPr>
            <a:endParaRPr/>
          </a:p>
          <a:p>
            <a:pPr>
              <a:defRPr sz="1100"/>
            </a:pPr>
            <a:r>
              <a:t>:class:</a:t>
            </a:r>
          </a:p>
          <a:p>
            <a:pPr>
              <a:defRPr sz="1000" i="1"/>
            </a:pPr>
            <a:r>
              <a:t>…more text on next page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6355586"/>
          </a:xfrm>
          <a:prstGeom prst="rect">
            <a:avLst/>
          </a:prstGeom>
          <a:solidFill>
            <a:srgbClr val="F0F0F0"/>
          </a:solidFill>
        </p:spPr>
        <p:txBody>
          <a:bodyPr wrap="square">
            <a:spAutoFit/>
          </a:bodyPr>
          <a:lstStyle/>
          <a:p>
            <a:pPr>
              <a:defRPr sz="1100"/>
            </a:pPr>
            <a:r>
              <a:rPr dirty="0"/>
              <a:t>If you already have a lookup callable available in an array-based format (for instance, if your lookup values are generated using third-party code that works with array inputs and outputs), you can effortlessly convert this callable into the required </a:t>
            </a:r>
            <a:r>
              <a:rPr dirty="0" err="1"/>
              <a:t>dataframe</a:t>
            </a:r>
            <a:r>
              <a:rPr dirty="0"/>
              <a:t>-based format by applying our {</a:t>
            </a:r>
            <a:r>
              <a:rPr dirty="0" err="1"/>
              <a:t>func</a:t>
            </a:r>
            <a:r>
              <a:rPr dirty="0"/>
              <a:t>}`~</a:t>
            </a:r>
            <a:r>
              <a:rPr dirty="0" err="1"/>
              <a:t>baybe.utils.dataframe.arrays_to_dataframes</a:t>
            </a:r>
            <a:r>
              <a:rPr dirty="0"/>
              <a:t>` decorator.</a:t>
            </a:r>
          </a:p>
          <a:p>
            <a:pPr>
              <a:defRPr sz="1100"/>
            </a:pPr>
            <a:endParaRPr dirty="0"/>
          </a:p>
          <a:p>
            <a:pPr>
              <a:defRPr sz="1100"/>
            </a:pPr>
            <a:r>
              <a:rPr dirty="0"/>
              <a:t>For example, the above lookup can be equivalently created as follows:</a:t>
            </a:r>
          </a:p>
          <a:p>
            <a:pPr>
              <a:defRPr sz="1100"/>
            </a:pPr>
            <a:r>
              <a:rPr dirty="0"/>
              <a:t>```python</a:t>
            </a:r>
          </a:p>
          <a:p>
            <a:pPr>
              <a:defRPr sz="1100"/>
            </a:pPr>
            <a:r>
              <a:rPr dirty="0"/>
              <a:t>import </a:t>
            </a:r>
            <a:r>
              <a:rPr dirty="0" err="1"/>
              <a:t>numpy</a:t>
            </a:r>
            <a:r>
              <a:rPr dirty="0"/>
              <a:t> as np</a:t>
            </a:r>
          </a:p>
          <a:p>
            <a:pPr>
              <a:defRPr sz="1100"/>
            </a:pPr>
            <a:r>
              <a:rPr dirty="0"/>
              <a:t>from </a:t>
            </a:r>
            <a:r>
              <a:rPr dirty="0" err="1"/>
              <a:t>baybe.utils.dataframe</a:t>
            </a:r>
            <a:r>
              <a:rPr dirty="0"/>
              <a:t> import </a:t>
            </a:r>
            <a:r>
              <a:rPr dirty="0" err="1"/>
              <a:t>arrays_to_dataframes</a:t>
            </a:r>
            <a:endParaRPr dirty="0"/>
          </a:p>
          <a:p>
            <a:pPr>
              <a:defRPr sz="1100"/>
            </a:pPr>
            <a:r>
              <a:rPr dirty="0"/>
              <a:t>@arrays_to_dataframes(["p1"], ["t1"])</a:t>
            </a:r>
          </a:p>
          <a:p>
            <a:pPr>
              <a:defRPr sz="1100"/>
            </a:pPr>
            <a:r>
              <a:rPr dirty="0"/>
              <a:t>def lookup(array: </a:t>
            </a:r>
            <a:r>
              <a:rPr dirty="0" err="1"/>
              <a:t>np.ndarray</a:t>
            </a:r>
            <a:r>
              <a:rPr dirty="0"/>
              <a:t>) -&gt; </a:t>
            </a:r>
            <a:r>
              <a:rPr dirty="0" err="1"/>
              <a:t>np.ndarray</a:t>
            </a:r>
            <a:r>
              <a:rPr dirty="0"/>
              <a:t>:</a:t>
            </a:r>
          </a:p>
          <a:p>
            <a:pPr>
              <a:defRPr sz="1100"/>
            </a:pPr>
            <a:r>
              <a:rPr dirty="0"/>
              <a:t>    """The same lookup function in array logic."""</a:t>
            </a:r>
          </a:p>
          <a:p>
            <a:pPr>
              <a:defRPr sz="1100"/>
            </a:pPr>
            <a:r>
              <a:rPr dirty="0"/>
              <a:t>    return array**2</a:t>
            </a:r>
          </a:p>
          <a:p>
            <a:pPr>
              <a:defRPr sz="1100"/>
            </a:pPr>
            <a:r>
              <a:rPr dirty="0"/>
              <a:t>```pts a </a:t>
            </a:r>
            <a:r>
              <a:rPr dirty="0" err="1"/>
              <a:t>dataframe</a:t>
            </a:r>
            <a:r>
              <a:rPr dirty="0"/>
              <a:t> containing parameter configurations and returns the corresponding target values.</a:t>
            </a:r>
          </a:p>
          <a:p>
            <a:pPr>
              <a:defRPr sz="1100"/>
            </a:pPr>
            <a:r>
              <a:rPr dirty="0"/>
              <a:t>More specifically:</a:t>
            </a:r>
          </a:p>
          <a:p>
            <a:pPr>
              <a:defRPr sz="1100"/>
            </a:pPr>
            <a:endParaRPr dirty="0"/>
          </a:p>
          <a:p>
            <a:pPr>
              <a:defRPr sz="1100"/>
            </a:pPr>
            <a:r>
              <a:rPr dirty="0"/>
              <a:t>- The input is expected to be a </a:t>
            </a:r>
            <a:r>
              <a:rPr dirty="0" err="1"/>
              <a:t>dataframe</a:t>
            </a:r>
            <a:r>
              <a:rPr dirty="0"/>
              <a:t> whose column names contain the parameter names and whose rows represent valid parameter configurations.</a:t>
            </a:r>
          </a:p>
          <a:p>
            <a:pPr>
              <a:defRPr sz="1100"/>
            </a:pPr>
            <a:r>
              <a:rPr dirty="0"/>
              <a:t>- The returned output must be a </a:t>
            </a:r>
            <a:r>
              <a:rPr dirty="0" err="1"/>
              <a:t>dataframe</a:t>
            </a:r>
            <a:r>
              <a:rPr dirty="0"/>
              <a:t> whose column names contain the target names and whose rows represent valid target values.</a:t>
            </a:r>
          </a:p>
          <a:p>
            <a:pPr>
              <a:defRPr sz="1100"/>
            </a:pPr>
            <a:r>
              <a:rPr dirty="0"/>
              <a:t>- The indices of the input and output </a:t>
            </a:r>
            <a:r>
              <a:rPr dirty="0" err="1"/>
              <a:t>dataframes</a:t>
            </a:r>
            <a:r>
              <a:rPr dirty="0"/>
              <a:t> must match.</a:t>
            </a:r>
          </a:p>
          <a:p>
            <a:pPr>
              <a:defRPr sz="1100"/>
            </a:pPr>
            <a:r>
              <a:rPr dirty="0"/>
              <a:t>An example might look like this: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NumericalContinuousParameter</a:t>
            </a:r>
            <a:endParaRPr dirty="0"/>
          </a:p>
          <a:p>
            <a:pPr>
              <a:defRPr sz="1100"/>
            </a:pPr>
            <a:r>
              <a:rPr dirty="0"/>
              <a:t>from </a:t>
            </a:r>
            <a:r>
              <a:rPr dirty="0" err="1"/>
              <a:t>baybe.searchspace</a:t>
            </a:r>
            <a:r>
              <a:rPr dirty="0"/>
              <a:t> import </a:t>
            </a:r>
            <a:r>
              <a:rPr dirty="0" err="1"/>
              <a:t>SearchSpace</a:t>
            </a:r>
            <a:endParaRPr dirty="0"/>
          </a:p>
          <a:p>
            <a:pPr>
              <a:defRPr sz="1100"/>
            </a:pPr>
            <a:r>
              <a:rPr dirty="0"/>
              <a:t>from </a:t>
            </a:r>
            <a:r>
              <a:rPr dirty="0" err="1"/>
              <a:t>baybe.targets</a:t>
            </a:r>
            <a:r>
              <a:rPr dirty="0"/>
              <a:t> import </a:t>
            </a:r>
            <a:r>
              <a:rPr dirty="0" err="1"/>
              <a:t>NumericalTarget</a:t>
            </a:r>
            <a:endParaRPr dirty="0"/>
          </a:p>
          <a:p>
            <a:pPr>
              <a:defRPr sz="1100"/>
            </a:pPr>
            <a:r>
              <a:rPr dirty="0" err="1"/>
              <a:t>searchspace</a:t>
            </a:r>
            <a:r>
              <a:rPr dirty="0"/>
              <a:t> = </a:t>
            </a:r>
            <a:r>
              <a:rPr dirty="0" err="1"/>
              <a:t>SearchSpace.from_product</a:t>
            </a:r>
            <a:r>
              <a:rPr dirty="0"/>
              <a:t>(</a:t>
            </a:r>
          </a:p>
          <a:p>
            <a:pPr>
              <a:defRPr sz="1100"/>
            </a:pPr>
            <a:r>
              <a:rPr dirty="0"/>
              <a:t>    [</a:t>
            </a:r>
          </a:p>
          <a:p>
            <a:pPr>
              <a:defRPr sz="1100"/>
            </a:pPr>
            <a:r>
              <a:rPr dirty="0"/>
              <a:t>        </a:t>
            </a:r>
            <a:r>
              <a:rPr dirty="0" err="1"/>
              <a:t>NumericalContinuousParameter</a:t>
            </a:r>
            <a:r>
              <a:rPr dirty="0"/>
              <a:t>("p1", [0, 1]),</a:t>
            </a:r>
          </a:p>
          <a:p>
            <a:pPr>
              <a:defRPr sz="1100"/>
            </a:pPr>
            <a:r>
              <a:rPr dirty="0"/>
              <a:t>        </a:t>
            </a:r>
            <a:r>
              <a:rPr dirty="0" err="1"/>
              <a:t>NumericalContinuousParameter</a:t>
            </a:r>
            <a:r>
              <a:rPr dirty="0"/>
              <a:t>("p2", [-1, 1]),</a:t>
            </a:r>
          </a:p>
          <a:p>
            <a:pPr>
              <a:defRPr sz="1100"/>
            </a:pPr>
            <a:r>
              <a:rPr dirty="0"/>
              <a:t>    ]</a:t>
            </a:r>
          </a:p>
          <a:p>
            <a:pPr>
              <a:defRPr sz="1100"/>
            </a:pPr>
            <a:r>
              <a:rPr dirty="0"/>
              <a:t>)</a:t>
            </a:r>
          </a:p>
          <a:p>
            <a:pPr>
              <a:defRPr sz="1100"/>
            </a:pPr>
            <a:r>
              <a:rPr dirty="0"/>
              <a:t>objective = </a:t>
            </a:r>
            <a:r>
              <a:rPr dirty="0" err="1"/>
              <a:t>NumericalTarget</a:t>
            </a:r>
            <a:r>
              <a:rPr dirty="0"/>
              <a:t>("t1", "MAX").</a:t>
            </a:r>
            <a:r>
              <a:rPr dirty="0" err="1"/>
              <a:t>to_objective</a:t>
            </a:r>
            <a:r>
              <a:rPr dirty="0"/>
              <a:t>()</a:t>
            </a:r>
          </a:p>
          <a:p>
            <a:pPr>
              <a:defRPr sz="1100"/>
            </a:pPr>
            <a:r>
              <a:rPr dirty="0"/>
              <a:t>def lookup(</a:t>
            </a:r>
            <a:r>
              <a:rPr dirty="0" err="1"/>
              <a:t>df</a:t>
            </a:r>
            <a:r>
              <a:rPr dirty="0"/>
              <a:t>: </a:t>
            </a:r>
            <a:r>
              <a:rPr dirty="0" err="1"/>
              <a:t>pd.DataFrame</a:t>
            </a:r>
            <a:r>
              <a:rPr dirty="0"/>
              <a:t>) -&gt; </a:t>
            </a:r>
            <a:r>
              <a:rPr dirty="0" err="1"/>
              <a:t>pd.DataFrame</a:t>
            </a:r>
            <a:r>
              <a:rPr dirty="0"/>
              <a:t>:</a:t>
            </a:r>
          </a:p>
          <a:p>
            <a:pPr>
              <a:defRPr sz="1100"/>
            </a:pPr>
            <a:r>
              <a:rPr dirty="0"/>
              <a:t>    """Map parameter configurations to target values."""</a:t>
            </a:r>
          </a:p>
          <a:p>
            <a:pPr>
              <a:defRPr sz="1100"/>
            </a:pPr>
            <a:r>
              <a:rPr dirty="0"/>
              <a:t>    return </a:t>
            </a:r>
            <a:r>
              <a:rPr dirty="0" err="1"/>
              <a:t>pd.DataFrame</a:t>
            </a:r>
            <a:r>
              <a:rPr dirty="0"/>
              <a:t>({"t1": </a:t>
            </a:r>
            <a:r>
              <a:rPr dirty="0" err="1"/>
              <a:t>df</a:t>
            </a:r>
            <a:r>
              <a:rPr dirty="0"/>
              <a:t>["p1"] ** 2}, index=</a:t>
            </a:r>
            <a:r>
              <a:rPr dirty="0" err="1"/>
              <a:t>df.index</a:t>
            </a:r>
            <a:r>
              <a:rPr dirty="0"/>
              <a:t>)</a:t>
            </a:r>
            <a:br>
              <a:rPr lang="de-DE" dirty="0"/>
            </a:br>
            <a:r>
              <a:rPr lang="en-US" dirty="0"/>
              <a:t>lookup(</a:t>
            </a:r>
            <a:r>
              <a:rPr lang="en-US" dirty="0" err="1"/>
              <a:t>searchspace.continuous.sample_uniform</a:t>
            </a:r>
            <a:r>
              <a:rPr lang="en-US" dirty="0"/>
              <a:t>(10))```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type of search spaces does the simulate_transfer_learning function currently support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use the `</a:t>
            </a:r>
            <a:r>
              <a:rPr dirty="0" err="1"/>
              <a:t>simulate_transfer_learning</a:t>
            </a:r>
            <a:r>
              <a:rPr dirty="0"/>
              <a:t>` function for continuous search spaces?</a:t>
            </a:r>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dirty="0"/>
              <a:t># Simulation</a:t>
            </a:r>
          </a:p>
          <a:p>
            <a:pPr>
              <a:defRPr sz="1100"/>
            </a:pPr>
            <a:r>
              <a:rPr dirty="0"/>
              <a:t>## Simulating Transfer Learning</a:t>
            </a:r>
          </a:p>
          <a:p>
            <a:pPr>
              <a:defRPr sz="1100"/>
            </a:pPr>
            <a:r>
              <a:rPr dirty="0"/>
              <a:t>The function [`</a:t>
            </a:r>
            <a:r>
              <a:rPr dirty="0" err="1"/>
              <a:t>simulate_transfer_learning</a:t>
            </a:r>
            <a:r>
              <a:rPr dirty="0"/>
              <a:t>`]() partitions the search space into its tasks and simulates each task with the training data from the remaining tasks.</a:t>
            </a:r>
          </a:p>
          <a:p>
            <a:pPr>
              <a:defRPr sz="1100"/>
            </a:pPr>
            <a:endParaRPr dirty="0"/>
          </a:p>
          <a:p>
            <a:pPr>
              <a:defRPr sz="1100"/>
            </a:pPr>
            <a:r>
              <a:rPr dirty="0"/>
              <a:t>#### NOTE</a:t>
            </a:r>
          </a:p>
          <a:p>
            <a:pPr>
              <a:defRPr sz="1100"/>
            </a:pPr>
            <a:r>
              <a:rPr dirty="0"/>
              <a:t>Currently, this only supports discrete search spaces. See [`</a:t>
            </a:r>
            <a:r>
              <a:rPr dirty="0" err="1"/>
              <a:t>simulate_transfer_learning</a:t>
            </a:r>
            <a:r>
              <a:rPr dirty="0"/>
              <a:t>`]() for the reasons.</a:t>
            </a:r>
          </a:p>
          <a:p>
            <a:pPr>
              <a:defRPr sz="1100"/>
            </a:pPr>
            <a:endParaRPr dirty="0"/>
          </a:p>
          <a:p>
            <a:pPr>
              <a:defRPr sz="1100"/>
            </a:pPr>
            <a:r>
              <a:rPr dirty="0"/>
              <a:t>```python</a:t>
            </a:r>
          </a:p>
          <a:p>
            <a:pPr>
              <a:defRPr sz="1100"/>
            </a:pPr>
            <a:r>
              <a:rPr dirty="0" err="1"/>
              <a:t>task_param</a:t>
            </a:r>
            <a:r>
              <a:rPr dirty="0"/>
              <a:t> = </a:t>
            </a:r>
            <a:r>
              <a:rPr dirty="0" err="1"/>
              <a:t>TaskParameter</a:t>
            </a:r>
            <a:r>
              <a:rPr dirty="0"/>
              <a:t>(</a:t>
            </a:r>
          </a:p>
          <a:p>
            <a:pPr>
              <a:defRPr sz="1100"/>
            </a:pPr>
            <a:r>
              <a:rPr dirty="0"/>
              <a:t>    name="Cell Line",</a:t>
            </a:r>
          </a:p>
          <a:p>
            <a:pPr>
              <a:defRPr sz="1100"/>
            </a:pPr>
            <a:r>
              <a:rPr dirty="0"/>
              <a:t>    values=["Liver Cell", "Brain Cell", "Skin Cell"],</a:t>
            </a:r>
          </a:p>
          <a:p>
            <a:pPr>
              <a:defRPr sz="1100"/>
            </a:pPr>
            <a:r>
              <a:rPr dirty="0"/>
              <a:t>)</a:t>
            </a:r>
          </a:p>
          <a:p>
            <a:pPr>
              <a:defRPr sz="1100"/>
            </a:pPr>
            <a:r>
              <a:rPr dirty="0"/>
              <a:t># Define </a:t>
            </a:r>
            <a:r>
              <a:rPr dirty="0" err="1"/>
              <a:t>searchspace</a:t>
            </a:r>
            <a:r>
              <a:rPr dirty="0"/>
              <a:t> using a task parameter</a:t>
            </a:r>
          </a:p>
          <a:p>
            <a:pPr>
              <a:defRPr sz="1100"/>
            </a:pPr>
            <a:r>
              <a:rPr dirty="0" err="1"/>
              <a:t>searchspace</a:t>
            </a:r>
            <a:r>
              <a:rPr dirty="0"/>
              <a:t> = </a:t>
            </a:r>
            <a:r>
              <a:rPr dirty="0" err="1"/>
              <a:t>SearchSpace.from_product</a:t>
            </a:r>
            <a:r>
              <a:rPr dirty="0"/>
              <a:t>(parameters=[param1, param2, </a:t>
            </a:r>
            <a:r>
              <a:rPr dirty="0" err="1"/>
              <a:t>task_param</a:t>
            </a:r>
            <a:r>
              <a:rPr dirty="0"/>
              <a:t>])</a:t>
            </a:r>
          </a:p>
          <a:p>
            <a:pPr>
              <a:defRPr sz="1100"/>
            </a:pPr>
            <a:r>
              <a:rPr dirty="0"/>
              <a:t># Create a suitable campaign</a:t>
            </a:r>
          </a:p>
          <a:p>
            <a:pPr>
              <a:defRPr sz="1100"/>
            </a:pPr>
            <a:r>
              <a:rPr dirty="0"/>
              <a:t>campaign = Campaign(</a:t>
            </a:r>
            <a:r>
              <a:rPr dirty="0" err="1"/>
              <a:t>searchspace</a:t>
            </a:r>
            <a:r>
              <a:rPr dirty="0"/>
              <a:t>=</a:t>
            </a:r>
            <a:r>
              <a:rPr dirty="0" err="1"/>
              <a:t>searchspace</a:t>
            </a:r>
            <a:r>
              <a:rPr dirty="0"/>
              <a:t>, objective=objective)</a:t>
            </a:r>
          </a:p>
          <a:p>
            <a:pPr>
              <a:defRPr sz="1100"/>
            </a:pPr>
            <a:r>
              <a:rPr dirty="0"/>
              <a:t># Create a lookup </a:t>
            </a:r>
            <a:r>
              <a:rPr dirty="0" err="1"/>
              <a:t>dataframe</a:t>
            </a:r>
            <a:r>
              <a:rPr dirty="0"/>
              <a:t>. Note that this needs to have a column labeled "Function"</a:t>
            </a:r>
          </a:p>
          <a:p>
            <a:pPr>
              <a:defRPr sz="1100"/>
            </a:pPr>
            <a:r>
              <a:rPr dirty="0"/>
              <a:t># with values "F1" and "F2"</a:t>
            </a:r>
          </a:p>
          <a:p>
            <a:pPr>
              <a:defRPr sz="1100"/>
            </a:pPr>
            <a:r>
              <a:rPr dirty="0"/>
              <a:t>lookup = </a:t>
            </a:r>
            <a:r>
              <a:rPr dirty="0" err="1"/>
              <a:t>DataFrame</a:t>
            </a:r>
            <a:r>
              <a:rPr dirty="0"/>
              <a:t>(...)</a:t>
            </a:r>
          </a:p>
          <a:p>
            <a:pPr>
              <a:defRPr sz="1100"/>
            </a:pPr>
            <a:r>
              <a:rPr dirty="0"/>
              <a:t>results = </a:t>
            </a:r>
            <a:r>
              <a:rPr dirty="0" err="1"/>
              <a:t>simulate_transfer_learning</a:t>
            </a:r>
            <a:r>
              <a:rPr dirty="0"/>
              <a:t>(</a:t>
            </a:r>
          </a:p>
          <a:p>
            <a:pPr>
              <a:defRPr sz="1100"/>
            </a:pPr>
            <a:r>
              <a:rPr dirty="0"/>
              <a:t>    campaign=campaign,</a:t>
            </a:r>
          </a:p>
          <a:p>
            <a:pPr>
              <a:defRPr sz="1100"/>
            </a:pPr>
            <a:r>
              <a:rPr dirty="0"/>
              <a:t>    lookup=lookup,</a:t>
            </a:r>
          </a:p>
          <a:p>
            <a:pPr>
              <a:defRPr sz="1100"/>
            </a:pPr>
            <a:r>
              <a:rPr dirty="0"/>
              <a:t>    </a:t>
            </a:r>
            <a:r>
              <a:rPr dirty="0" err="1"/>
              <a:t>batch_size</a:t>
            </a:r>
            <a:r>
              <a:rPr dirty="0"/>
              <a:t>=BATCH_SIZE,</a:t>
            </a:r>
          </a:p>
          <a:p>
            <a:pPr>
              <a:defRPr sz="1100"/>
            </a:pPr>
            <a:r>
              <a:rPr dirty="0"/>
              <a:t>    </a:t>
            </a:r>
            <a:r>
              <a:rPr dirty="0" err="1"/>
              <a:t>n_doe_iterations</a:t>
            </a:r>
            <a:r>
              <a:rPr dirty="0"/>
              <a:t>=N_DOE_ITERATIONS,</a:t>
            </a:r>
          </a:p>
          <a:p>
            <a:pPr>
              <a:defRPr sz="1100"/>
            </a:pPr>
            <a:r>
              <a:rPr lang="en-US" dirty="0"/>
              <a:t> </a:t>
            </a:r>
            <a:r>
              <a:rPr lang="en-US" dirty="0" err="1"/>
              <a:t>n_mc_iterations</a:t>
            </a:r>
            <a:r>
              <a:rPr lang="en-US" dirty="0"/>
              <a:t>=N_MC_ITERATIONS,</a:t>
            </a:r>
          </a:p>
          <a:p>
            <a:pPr>
              <a:defRPr sz="1100"/>
            </a:pPr>
            <a:r>
              <a:rPr lang="en-US" dirty="0"/>
              <a:t>)</a:t>
            </a:r>
          </a:p>
          <a:p>
            <a:pPr>
              <a:defRPr sz="1100"/>
            </a:pPr>
            <a:r>
              <a:rPr lang="en-US" dirty="0"/>
              <a:t>```</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In </a:t>
            </a:r>
            <a:r>
              <a:rPr dirty="0" err="1"/>
              <a:t>BayBE's</a:t>
            </a:r>
            <a:r>
              <a:rPr dirty="0"/>
              <a:t> </a:t>
            </a:r>
            <a:r>
              <a:rPr dirty="0" err="1"/>
              <a:t>NumericalTarget</a:t>
            </a:r>
            <a:r>
              <a:rPr dirty="0"/>
              <a:t> MATCH mode, what determines the optimal target value?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is the keyword that I need to use when using a specific target mode?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Targets</a:t>
            </a:r>
          </a:p>
          <a:p>
            <a:pPr>
              <a:defRPr sz="1100"/>
            </a:pPr>
            <a:r>
              <a:rPr dirty="0"/>
              <a:t>## </a:t>
            </a:r>
            <a:r>
              <a:rPr dirty="0" err="1"/>
              <a:t>NumericalTarget</a:t>
            </a:r>
            <a:endParaRPr dirty="0"/>
          </a:p>
          <a:p>
            <a:pPr>
              <a:defRPr sz="1100"/>
            </a:pPr>
            <a:r>
              <a:rPr dirty="0"/>
              <a:t>### MATCH mode</a:t>
            </a:r>
          </a:p>
          <a:p>
            <a:pPr>
              <a:defRPr sz="1100"/>
            </a:pPr>
            <a:r>
              <a:rPr dirty="0"/>
              <a:t>If you want to match a desired value, the `</a:t>
            </a:r>
            <a:r>
              <a:rPr dirty="0" err="1"/>
              <a:t>TargetMode.MATCH</a:t>
            </a:r>
            <a:r>
              <a:rPr dirty="0"/>
              <a:t>` mode is the right choice. In this mode, `bounds` are required and different transformations compared to `MIN` and `MAX` modes are allowed.</a:t>
            </a:r>
          </a:p>
          <a:p>
            <a:pPr>
              <a:defRPr sz="1100"/>
            </a:pPr>
            <a:endParaRPr dirty="0"/>
          </a:p>
          <a:p>
            <a:pPr>
              <a:defRPr sz="1100"/>
            </a:pPr>
            <a:r>
              <a:rPr dirty="0"/>
              <a:t>Assume we want to instruct </a:t>
            </a:r>
            <a:r>
              <a:rPr dirty="0" err="1"/>
              <a:t>BayBE</a:t>
            </a:r>
            <a:r>
              <a:rPr dirty="0"/>
              <a:t> to match a value of 50 in a target. We simply need to choose the bounds so that the midpoint is the desired value. The spread of the bounds interval defines how fast the acceptability of a measurement falls off away from the match value, also depending on the choice of `transformation`.</a:t>
            </a:r>
          </a:p>
          <a:p>
            <a:pPr>
              <a:defRPr sz="1100"/>
            </a:pPr>
            <a:endParaRPr dirty="0"/>
          </a:p>
          <a:p>
            <a:pPr>
              <a:defRPr sz="1100"/>
            </a:pPr>
            <a:r>
              <a:rPr dirty="0"/>
              <a:t>In the example below, `</a:t>
            </a:r>
            <a:r>
              <a:rPr dirty="0" err="1"/>
              <a:t>match_targetA</a:t>
            </a:r>
            <a:r>
              <a:rPr dirty="0"/>
              <a:t>` will treat all values &lt; 45 and &gt; 55 as equally bad, while `</a:t>
            </a:r>
            <a:r>
              <a:rPr dirty="0" err="1"/>
              <a:t>match_targetB</a:t>
            </a:r>
            <a:r>
              <a:rPr dirty="0"/>
              <a:t>` is more forgiving in that it chooses a bell curve transformation instead of a triangular one, and also uses a wider interval of bounds. Both targets are configured such that the midpoint of `bounds` (in this case 50) becomes the optimal value:</a:t>
            </a:r>
          </a:p>
          <a:p>
            <a:pPr>
              <a:defRPr sz="1100"/>
            </a:pPr>
            <a:endParaRPr dirty="0"/>
          </a:p>
          <a:p>
            <a:pPr>
              <a:defRPr sz="1100"/>
            </a:pPr>
            <a:r>
              <a:rPr dirty="0"/>
              <a:t>```python</a:t>
            </a:r>
          </a:p>
          <a:p>
            <a:pPr>
              <a:defRPr sz="1100"/>
            </a:pPr>
            <a:r>
              <a:rPr dirty="0"/>
              <a:t>from </a:t>
            </a:r>
            <a:r>
              <a:rPr dirty="0" err="1"/>
              <a:t>baybe.targets</a:t>
            </a:r>
            <a:r>
              <a:rPr dirty="0"/>
              <a:t> import </a:t>
            </a:r>
            <a:r>
              <a:rPr dirty="0" err="1"/>
              <a:t>NumericalTarget</a:t>
            </a:r>
            <a:r>
              <a:rPr dirty="0"/>
              <a:t>, </a:t>
            </a:r>
            <a:r>
              <a:rPr dirty="0" err="1"/>
              <a:t>TargetMode</a:t>
            </a:r>
            <a:r>
              <a:rPr dirty="0"/>
              <a:t>, </a:t>
            </a:r>
            <a:r>
              <a:rPr dirty="0" err="1"/>
              <a:t>TargetTransformation</a:t>
            </a:r>
            <a:endParaRPr dirty="0"/>
          </a:p>
          <a:p>
            <a:pPr>
              <a:defRPr sz="1100"/>
            </a:pPr>
            <a:r>
              <a:rPr dirty="0" err="1"/>
              <a:t>match_targetA</a:t>
            </a:r>
            <a:r>
              <a:rPr dirty="0"/>
              <a:t> = </a:t>
            </a:r>
            <a:r>
              <a:rPr dirty="0" err="1"/>
              <a:t>NumericalTarget</a:t>
            </a:r>
            <a:r>
              <a:rPr dirty="0"/>
              <a:t>(</a:t>
            </a:r>
          </a:p>
          <a:p>
            <a:pPr>
              <a:defRPr sz="1100"/>
            </a:pPr>
            <a:r>
              <a:rPr dirty="0"/>
              <a:t>    name="Target_3A",</a:t>
            </a:r>
          </a:p>
          <a:p>
            <a:pPr>
              <a:defRPr sz="1100"/>
            </a:pPr>
            <a:r>
              <a:rPr dirty="0"/>
              <a:t>    mode=</a:t>
            </a:r>
            <a:r>
              <a:rPr dirty="0" err="1"/>
              <a:t>TargetMode.MATCH</a:t>
            </a:r>
            <a:r>
              <a:rPr dirty="0"/>
              <a:t>,</a:t>
            </a:r>
          </a:p>
          <a:p>
            <a:pPr>
              <a:defRPr sz="1100"/>
            </a:pPr>
            <a:r>
              <a:rPr dirty="0"/>
              <a:t>    bounds=(45, 55),  # mandatory in MATCH mode</a:t>
            </a:r>
          </a:p>
          <a:p>
            <a:pPr>
              <a:defRPr sz="1100"/>
            </a:pPr>
            <a:r>
              <a:rPr dirty="0"/>
              <a:t>    transformation=</a:t>
            </a:r>
            <a:r>
              <a:rPr dirty="0" err="1"/>
              <a:t>TargetTransformation.TRIANGULAR</a:t>
            </a:r>
            <a:r>
              <a:rPr dirty="0"/>
              <a:t>,  # optional, applied if bounds are not None</a:t>
            </a:r>
          </a:p>
          <a:p>
            <a:pPr>
              <a:defRPr sz="1100"/>
            </a:pPr>
            <a:r>
              <a:rPr dirty="0"/>
              <a:t>)</a:t>
            </a:r>
          </a:p>
          <a:p>
            <a:pPr>
              <a:defRPr sz="1100"/>
            </a:pPr>
            <a:r>
              <a:rPr dirty="0" err="1"/>
              <a:t>match_targetB</a:t>
            </a:r>
            <a:r>
              <a:rPr dirty="0"/>
              <a:t> = </a:t>
            </a:r>
            <a:r>
              <a:rPr dirty="0" err="1"/>
              <a:t>NumericalTarget</a:t>
            </a:r>
            <a:r>
              <a:rPr dirty="0"/>
              <a:t>(</a:t>
            </a:r>
          </a:p>
          <a:p>
            <a:pPr>
              <a:defRPr sz="1100"/>
            </a:pPr>
            <a:r>
              <a:rPr dirty="0"/>
              <a:t>    name="Target_3B",</a:t>
            </a:r>
          </a:p>
          <a:p>
            <a:pPr>
              <a:defRPr sz="1100"/>
            </a:pPr>
            <a:r>
              <a:rPr dirty="0"/>
              <a:t>    mode="MATCH",</a:t>
            </a:r>
          </a:p>
          <a:p>
            <a:pPr>
              <a:defRPr sz="1100"/>
            </a:pPr>
            <a:r>
              <a:rPr dirty="0"/>
              <a:t>    bounds=(0, 100),  # mandatory in MATCH mode</a:t>
            </a:r>
          </a:p>
          <a:p>
            <a:pPr>
              <a:defRPr sz="1100"/>
            </a:pPr>
            <a:r>
              <a:rPr dirty="0"/>
              <a:t>    transformation="BELL",  # can also be provided as </a:t>
            </a:r>
            <a:r>
              <a:rPr dirty="0" err="1"/>
              <a:t>TargetTransformation.BELL</a:t>
            </a:r>
            <a:endParaRPr dirty="0"/>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you restrict </a:t>
            </a:r>
            <a:r>
              <a:rPr lang="en-US" dirty="0" err="1"/>
              <a:t>BayBE</a:t>
            </a:r>
            <a:r>
              <a:rPr lang="en-US" dirty="0"/>
              <a:t> experiment recommendations to only a subset of </a:t>
            </a:r>
            <a:r>
              <a:rPr lang="en-US" dirty="0" err="1"/>
              <a:t>TaskParameter</a:t>
            </a:r>
            <a:r>
              <a:rPr lang="en-US" dirty="0"/>
              <a:t> values? </a:t>
            </a:r>
            <a:r>
              <a:rPr lang="de-DE" dirty="0"/>
              <a:t>   </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Can I use only old transfer-learning data in my campaign, without new experiment results?</a:t>
            </a:r>
          </a:p>
          <a:p>
            <a:pPr>
              <a:defRPr sz="1200"/>
            </a:pPr>
            <a:r>
              <a:rPr lang="en-US" dirty="0"/>
              <a:t>  </a:t>
            </a:r>
            <a:endParaRPr dirty="0"/>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lang="en-US" dirty="0"/>
              <a:t>## Unlocking Data Treasures Through Transfer Learning</a:t>
            </a:r>
          </a:p>
          <a:p>
            <a:pPr>
              <a:defRPr sz="1100"/>
            </a:pPr>
            <a:endParaRPr lang="en-US" dirty="0"/>
          </a:p>
          <a:p>
            <a:pPr>
              <a:defRPr sz="1100"/>
            </a:pPr>
            <a:r>
              <a:rPr lang="en-US" dirty="0"/>
              <a:t>A straightforward approach to combining data from different campaigns is to quantify the differences between their contexts via one or few explicitly measured parameters and then constraining these parameters in the active campaign to the relevant context.</a:t>
            </a:r>
          </a:p>
          <a:p>
            <a:pPr>
              <a:defRPr sz="1100"/>
            </a:pPr>
            <a:endParaRPr lang="en-US" dirty="0"/>
          </a:p>
          <a:p>
            <a:pPr>
              <a:defRPr sz="1100"/>
            </a:pPr>
            <a:r>
              <a:rPr lang="en-US" dirty="0"/>
              <a:t>Examples where this is possible:</a:t>
            </a:r>
          </a:p>
          <a:p>
            <a:pPr>
              <a:defRPr sz="1100"/>
            </a:pPr>
            <a:r>
              <a:rPr lang="en-US" dirty="0"/>
              <a:t>* **Optimization of a chemical reaction at different temperatures:**&lt;</a:t>
            </a:r>
            <a:r>
              <a:rPr lang="en-US" dirty="0" err="1"/>
              <a:t>br</a:t>
            </a:r>
            <a:r>
              <a:rPr lang="en-US" dirty="0"/>
              <a:t> /&gt;</a:t>
            </a:r>
          </a:p>
          <a:p>
            <a:pPr>
              <a:defRPr sz="1100"/>
            </a:pPr>
            <a:r>
              <a:rPr lang="en-US" dirty="0"/>
              <a:t>  Data obtained from a chemical reaction optimized at a certain temperature can be used in a new campaign, where the same reaction needs to be optimized again at a different temperature.</a:t>
            </a:r>
          </a:p>
          <a:p>
            <a:pPr>
              <a:defRPr sz="1100"/>
            </a:pPr>
            <a:r>
              <a:rPr lang="en-US" dirty="0"/>
              <a:t>* **Optimization of a simulation involving a particle size:**&lt;</a:t>
            </a:r>
            <a:r>
              <a:rPr lang="en-US" dirty="0" err="1"/>
              <a:t>br</a:t>
            </a:r>
            <a:r>
              <a:rPr lang="en-US" dirty="0"/>
              <a:t> /&gt;</a:t>
            </a:r>
          </a:p>
          <a:p>
            <a:pPr>
              <a:defRPr sz="1100"/>
            </a:pPr>
            <a:r>
              <a:rPr lang="en-US" dirty="0"/>
              <a:t>  Data obtained at a smaller particle size can be utilized when starting a new optimization for a larger particle size or vice versa.</a:t>
            </a:r>
          </a:p>
          <a:p>
            <a:pPr>
              <a:defRPr sz="1100"/>
            </a:pPr>
            <a:endParaRPr lang="en-US" dirty="0"/>
          </a:p>
          <a:p>
            <a:pPr>
              <a:defRPr sz="1100"/>
            </a:pPr>
            <a:r>
              <a:rPr lang="en-US" dirty="0"/>
              <a:t>In these examples, the temperature and the particle size take the role of *aligning* the individual measurement campaigns along their corresponding context dimension. That is, the context is static *within* each campaign (i.e., each campaign is executed at its fixed context parameter value) but the parameter establishes an explicit relationship between the data gathered *across* campaigns. Transfer of knowledge from one campaign to another can thus simply happen through the existing mechanisms of a surrogate model by feeding the context</a:t>
            </a:r>
          </a:p>
          <a:p>
            <a:pPr>
              <a:defRPr sz="1100"/>
            </a:pPr>
            <a:r>
              <a:rPr lang="en-US" dirty="0"/>
              <a:t>parameter as an additional regular input to the model.</a:t>
            </a:r>
          </a:p>
          <a:p>
            <a:pPr>
              <a:defRPr sz="1100"/>
            </a:pPr>
            <a:endParaRPr lang="en-US" dirty="0"/>
          </a:p>
          <a:p>
            <a:pPr>
              <a:defRPr sz="1100"/>
            </a:pPr>
            <a:r>
              <a:rPr lang="en-US" dirty="0"/>
              <a:t>Unfortunately, there are many situations where it can be difficult to quantify the differences between the campaigns via explicit context parameters in the first place. This might be the case if the parameters distinguishing the contexts</a:t>
            </a:r>
          </a:p>
          <a:p>
            <a:pPr>
              <a:defRPr sz="1100"/>
            </a:pPr>
            <a:r>
              <a:rPr lang="en-US" dirty="0"/>
              <a:t>1. have not been recorded and cannot be measured anymore,</a:t>
            </a:r>
          </a:p>
          <a:p>
            <a:pPr>
              <a:defRPr sz="1100"/>
            </a:pPr>
            <a:r>
              <a:rPr lang="en-US" dirty="0"/>
              <a:t>2. are too many and explicitly modelling them is out of question or</a:t>
            </a:r>
          </a:p>
          <a:p>
            <a:pPr>
              <a:defRPr sz="1100"/>
            </a:pPr>
            <a:r>
              <a:rPr lang="en-US" dirty="0"/>
              <a:t>3. are simply unknown.</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3758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Do I need to create a campaign to get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necessary to create a campaign to get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Do I need to create a campaign to get recommendations?</a:t>
            </a:r>
          </a:p>
          <a:p>
            <a:pPr>
              <a:defRPr sz="1100"/>
            </a:pPr>
            <a:r>
              <a:t>No, creating a campaign is not mandatory. BayBE offers two entry points for generating recommendations:</a:t>
            </a:r>
          </a:p>
          <a:p>
            <a:pPr>
              <a:defRPr sz="1100"/>
            </a:pPr>
            <a:endParaRPr/>
          </a:p>
          <a:p>
            <a:pPr>
              <a:defRPr sz="1100"/>
            </a:pPr>
            <a:r>
              <a:t>* a stateful [`Campaign.recommend`]() method and</a:t>
            </a:r>
          </a:p>
          <a:p>
            <a:pPr>
              <a:defRPr sz="1100"/>
            </a:pPr>
            <a:r>
              <a:t>* a stateless [`RecommenderProtocol.recommend`]() method.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001369"/>
          </a:xfrm>
          <a:prstGeom prst="rect">
            <a:avLst/>
          </a:prstGeom>
          <a:solidFill>
            <a:srgbClr val="F0F0F0"/>
          </a:solidFill>
        </p:spPr>
        <p:txBody>
          <a:bodyPr wrap="square">
            <a:spAutoFit/>
          </a:bodyPr>
          <a:lstStyle/>
          <a:p>
            <a:pPr>
              <a:defRPr sz="1100"/>
            </a:pPr>
            <a:r>
              <a:rPr lang="en-US" dirty="0"/>
              <a:t>Examples for situations where explicit quantification of the context can be difficult:</a:t>
            </a:r>
          </a:p>
          <a:p>
            <a:pPr>
              <a:defRPr sz="1100"/>
            </a:pPr>
            <a:r>
              <a:rPr lang="en-US" dirty="0"/>
              <a:t>* **Cell culture media optimization for different cell types:**&lt;</a:t>
            </a:r>
            <a:r>
              <a:rPr lang="en-US" dirty="0" err="1"/>
              <a:t>br</a:t>
            </a:r>
            <a:r>
              <a:rPr lang="en-US" dirty="0"/>
              <a:t> /&gt;</a:t>
            </a:r>
            <a:br>
              <a:rPr lang="en-US" dirty="0"/>
            </a:br>
            <a:r>
              <a:rPr lang="en-US" dirty="0"/>
              <a:t> Cell types differ among many possible descriptors, and it is not known a priori  which ones are relevant to a newly started campaign.</a:t>
            </a:r>
          </a:p>
          <a:p>
            <a:pPr>
              <a:defRPr sz="1100"/>
            </a:pPr>
            <a:r>
              <a:rPr lang="en-US" dirty="0"/>
              <a:t>* **Optimization in industrial black-box contexts:**&lt;</a:t>
            </a:r>
            <a:r>
              <a:rPr lang="en-US" dirty="0" err="1"/>
              <a:t>br</a:t>
            </a:r>
            <a:r>
              <a:rPr lang="en-US" dirty="0"/>
              <a:t> /&gt;</a:t>
            </a:r>
          </a:p>
          <a:p>
            <a:pPr>
              <a:defRPr sz="1100"/>
            </a:pPr>
            <a:r>
              <a:rPr lang="en-US" dirty="0"/>
              <a:t>  When materials (such as cell lines or complex substances) stem from customers, they can come uncharacterized.</a:t>
            </a:r>
          </a:p>
          <a:p>
            <a:pPr>
              <a:defRPr sz="1100"/>
            </a:pPr>
            <a:r>
              <a:rPr lang="en-US" dirty="0"/>
              <a:t>* **Transfer of a complicated process to another location:**&lt;</a:t>
            </a:r>
            <a:r>
              <a:rPr lang="en-US" dirty="0" err="1"/>
              <a:t>br</a:t>
            </a:r>
            <a:r>
              <a:rPr lang="en-US" dirty="0"/>
              <a:t> /&gt;</a:t>
            </a:r>
          </a:p>
          <a:p>
            <a:pPr>
              <a:defRPr sz="1100"/>
            </a:pPr>
            <a:r>
              <a:rPr lang="en-US" dirty="0"/>
              <a:t>  The transferred machinery will likely require a new calibration/optimization, which could benefit from the other </a:t>
            </a:r>
            <a:r>
              <a:rPr lang="en-US" dirty="0" err="1"/>
              <a:t>locationâ</a:t>
            </a:r>
            <a:r>
              <a:rPr lang="en-US" dirty="0"/>
              <a:t>€™s data. However, is not necessarily clear what parameters differentiate the location context.</a:t>
            </a:r>
          </a:p>
          <a:p>
            <a:pPr>
              <a:defRPr sz="1100"/>
            </a:pPr>
            <a:endParaRPr lang="en-US" dirty="0"/>
          </a:p>
          <a:p>
            <a:pPr>
              <a:defRPr sz="1100"/>
            </a:pPr>
            <a:r>
              <a:rPr lang="en-US" dirty="0"/>
              <a:t>**Transfer learning** in </a:t>
            </a:r>
            <a:r>
              <a:rPr lang="en-US" dirty="0" err="1"/>
              <a:t>BayBE</a:t>
            </a:r>
            <a:r>
              <a:rPr lang="en-US" dirty="0"/>
              <a:t> offers a solution for situations such as the latter, because it abstracts each context change between campaigns into a single dimension encoded by a [`</a:t>
            </a:r>
            <a:r>
              <a:rPr lang="en-US" dirty="0" err="1"/>
              <a:t>TaskParameter</a:t>
            </a:r>
            <a:r>
              <a:rPr lang="en-US" dirty="0"/>
              <a:t>`](). Over the course of an ongoing campaign, the relationship between current campaign data and data from previous campaigns can then be *learned* instead of requiring hard-coded context parameters, effectively enabling you to utilize your previous data through an additional machine learning model component.</a:t>
            </a:r>
          </a:p>
          <a:p>
            <a:pPr>
              <a:defRPr sz="1100"/>
            </a:pPr>
            <a:r>
              <a:rPr lang="en-US" dirty="0"/>
              <a:t>In many situations, this can unlock data treasures coming from similar but not identical campaigns accumulated over many </a:t>
            </a:r>
            <a:r>
              <a:rPr lang="en-US" dirty="0" err="1"/>
              <a:t>years.:class</a:t>
            </a:r>
            <a:r>
              <a:rPr lang="en-US" dirty="0"/>
              <a:t>: important Because of the need to *learn* the relationship between tasks, transfer learning is not a magic method for zero-shot learning.</a:t>
            </a:r>
          </a:p>
          <a:p>
            <a:pPr>
              <a:defRPr sz="1100"/>
            </a:pPr>
            <a:r>
              <a:rPr lang="en-US" dirty="0"/>
              <a:t>For effective information transfer, it will always need data from the ongoing campaign to understand how other campaigns' data are related.</a:t>
            </a:r>
          </a:p>
          <a:p>
            <a:pPr>
              <a:defRPr sz="1100"/>
            </a:pPr>
            <a:r>
              <a:rPr lang="en-US" dirty="0"/>
              <a:t>Otherwise, it can only build upon general patterns/trends identified in the previous campaigns, without knowing if these patterns actually reoccur in the new campaign.</a:t>
            </a:r>
          </a:p>
          <a:p>
            <a:pPr>
              <a:defRPr sz="1100"/>
            </a:pPr>
            <a:endParaRPr lang="en-US" dirty="0"/>
          </a:p>
          <a:p>
            <a:pPr>
              <a:defRPr sz="1100"/>
            </a:pPr>
            <a:r>
              <a:rPr lang="en-US" dirty="0"/>
              <a:t>(**Note:** This can still help to jump-start the new campaign since the most influential parameter configurations from old campaigns will then drive the initial exploration.)</a:t>
            </a:r>
          </a:p>
          <a:p>
            <a:pPr>
              <a:defRPr sz="1100"/>
            </a:pPr>
            <a:r>
              <a:rPr lang="en-US" dirty="0"/>
              <a:t>Overall, if correlated task data are provided, the optimization of new campaigns</a:t>
            </a:r>
          </a:p>
          <a:p>
            <a:pPr>
              <a:defRPr sz="1100"/>
            </a:pPr>
            <a:r>
              <a:rPr lang="en-US" dirty="0"/>
              <a:t>can experience a dramatic speedup.</a:t>
            </a:r>
          </a:p>
          <a:p>
            <a:pPr>
              <a:defRPr sz="1100"/>
            </a:pPr>
            <a:endParaRPr lang="en-US" dirty="0"/>
          </a:p>
          <a:p>
            <a:pPr>
              <a:defRPr sz="1100"/>
            </a:pPr>
            <a:r>
              <a:rPr lang="en-US" dirty="0"/>
              <a:t>:class: warning</a:t>
            </a:r>
          </a:p>
          <a:p>
            <a:pPr>
              <a:defRPr sz="1100"/>
            </a:pPr>
            <a:r>
              <a:rPr lang="en-US" dirty="0"/>
              <a:t>Because of the ability to learn the task relationships, it might be tempting to add arbitrary data to a transfer learning enabled campaigns. We caution against this, as uncorrelated data can actually decrease the performance of the optimization. Even a simple preliminary correlation filter to find suitable contexts can already increase robustness.</a:t>
            </a:r>
          </a:p>
          <a:p>
            <a:pPr>
              <a:defRPr sz="1100"/>
            </a:pPr>
            <a:endParaRPr dirty="0"/>
          </a:p>
        </p:txBody>
      </p:sp>
    </p:spTree>
    <p:extLst>
      <p:ext uri="{BB962C8B-B14F-4D97-AF65-F5344CB8AC3E}">
        <p14:creationId xmlns:p14="http://schemas.microsoft.com/office/powerpoint/2010/main" val="1981348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lang="de-DE"/>
              <a:t>x</a:t>
            </a:r>
            <a:r>
              <a:t> Question A: Can I estimate the search space memory after applying my constraints?</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dirty="0"/>
              <a:t>☐ Question B: </a:t>
            </a:r>
            <a:r>
              <a:rPr lang="en-US" dirty="0"/>
              <a:t>What </a:t>
            </a:r>
            <a:r>
              <a:rPr lang="en-US" dirty="0" err="1"/>
              <a:t>BayBE</a:t>
            </a:r>
            <a:r>
              <a:rPr lang="en-US"/>
              <a:t> utility can be used to estimate the memory required to represent a discrete search space?</a:t>
            </a:r>
          </a:p>
          <a:p>
            <a:pPr>
              <a:defRPr sz="1200"/>
            </a:pPr>
            <a:r>
              <a:rPr lang="en-US"/>
              <a:t>  </a:t>
            </a:r>
            <a:endParaRPr dirty="0"/>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lang="en-US" dirty="0"/>
              <a:t># Utilities</a:t>
            </a:r>
          </a:p>
          <a:p>
            <a:pPr>
              <a:defRPr sz="1100"/>
            </a:pPr>
            <a:r>
              <a:rPr lang="en-US" dirty="0" err="1"/>
              <a:t>BayBE</a:t>
            </a:r>
            <a:r>
              <a:rPr lang="en-US" dirty="0"/>
              <a:t> comes with a set of useful functions that can make your life easier in certain scenarios.</a:t>
            </a:r>
          </a:p>
          <a:p>
            <a:pPr>
              <a:defRPr sz="1100"/>
            </a:pPr>
            <a:endParaRPr lang="en-US" dirty="0"/>
          </a:p>
          <a:p>
            <a:pPr>
              <a:defRPr sz="1100"/>
            </a:pPr>
            <a:r>
              <a:rPr lang="en-US" dirty="0"/>
              <a:t>## Search Space Memory Estimation</a:t>
            </a:r>
          </a:p>
          <a:p>
            <a:pPr>
              <a:defRPr sz="1100"/>
            </a:pPr>
            <a:r>
              <a:rPr lang="en-US" dirty="0"/>
              <a:t>In search spaces that have discrete parts, the memory needed to store the respective data can become excessively large as the number of points grows with the amount of possible combinations arising form all discrete parameter values.</a:t>
            </a:r>
          </a:p>
          <a:p>
            <a:pPr>
              <a:defRPr sz="1100"/>
            </a:pPr>
            <a:endParaRPr lang="en-US" dirty="0"/>
          </a:p>
          <a:p>
            <a:pPr>
              <a:defRPr sz="1100"/>
            </a:pPr>
            <a:r>
              <a:rPr lang="en-US" dirty="0"/>
              <a:t>The [`</a:t>
            </a:r>
            <a:r>
              <a:rPr lang="en-US" dirty="0" err="1"/>
              <a:t>SearchSpace.estimate_product_space_size</a:t>
            </a:r>
            <a:r>
              <a:rPr lang="en-US" dirty="0"/>
              <a:t>`]() and [`</a:t>
            </a:r>
            <a:r>
              <a:rPr lang="en-US" dirty="0" err="1"/>
              <a:t>SubspaceDiscrete.estimate_product_space_size</a:t>
            </a:r>
            <a:r>
              <a:rPr lang="en-US" dirty="0"/>
              <a:t>`]()</a:t>
            </a:r>
          </a:p>
          <a:p>
            <a:pPr>
              <a:defRPr sz="1100"/>
            </a:pPr>
            <a:r>
              <a:rPr lang="en-US" dirty="0"/>
              <a:t>utilities allow estimating the memory needed to represent the discrete subspace. They return a [`</a:t>
            </a:r>
            <a:r>
              <a:rPr lang="en-US" dirty="0" err="1"/>
              <a:t>MemorySize</a:t>
            </a:r>
            <a:r>
              <a:rPr lang="en-US" dirty="0"/>
              <a:t>`]() object that</a:t>
            </a:r>
          </a:p>
          <a:p>
            <a:pPr>
              <a:defRPr sz="1100"/>
            </a:pPr>
            <a:r>
              <a:rPr lang="en-US" dirty="0"/>
              <a:t>contains some relevant estimates:</a:t>
            </a:r>
          </a:p>
          <a:p>
            <a:pPr>
              <a:defRPr sz="1100"/>
            </a:pPr>
            <a:r>
              <a:rPr lang="en-US" dirty="0"/>
              <a:t>```python</a:t>
            </a:r>
          </a:p>
          <a:p>
            <a:pPr>
              <a:defRPr sz="1100"/>
            </a:pPr>
            <a:r>
              <a:rPr lang="en-US" dirty="0"/>
              <a:t>import </a:t>
            </a:r>
            <a:r>
              <a:rPr lang="en-US" dirty="0" err="1"/>
              <a:t>numpy</a:t>
            </a:r>
            <a:r>
              <a:rPr lang="en-US" dirty="0"/>
              <a:t> as np</a:t>
            </a:r>
          </a:p>
          <a:p>
            <a:pPr>
              <a:defRPr sz="1100"/>
            </a:pPr>
            <a:endParaRPr lang="en-US" dirty="0"/>
          </a:p>
          <a:p>
            <a:pPr>
              <a:defRPr sz="1100"/>
            </a:pPr>
            <a:r>
              <a:rPr lang="en-US" dirty="0"/>
              <a:t>from </a:t>
            </a:r>
            <a:r>
              <a:rPr lang="en-US" dirty="0" err="1"/>
              <a:t>baybe.parameters</a:t>
            </a:r>
            <a:r>
              <a:rPr lang="en-US" dirty="0"/>
              <a:t> import </a:t>
            </a:r>
            <a:r>
              <a:rPr lang="en-US" dirty="0" err="1"/>
              <a:t>NumericalDiscreteParameter</a:t>
            </a:r>
            <a:endParaRPr lang="en-US" dirty="0"/>
          </a:p>
          <a:p>
            <a:pPr>
              <a:defRPr sz="1100"/>
            </a:pPr>
            <a:r>
              <a:rPr lang="en-US" dirty="0"/>
              <a:t>from </a:t>
            </a:r>
            <a:r>
              <a:rPr lang="en-US" dirty="0" err="1"/>
              <a:t>baybe.searchspace</a:t>
            </a:r>
            <a:r>
              <a:rPr lang="en-US" dirty="0"/>
              <a:t> import </a:t>
            </a:r>
            <a:r>
              <a:rPr lang="en-US" dirty="0" err="1"/>
              <a:t>SearchSpace</a:t>
            </a:r>
            <a:endParaRPr lang="en-US" dirty="0"/>
          </a:p>
          <a:p>
            <a:pPr>
              <a:defRPr sz="1100"/>
            </a:pPr>
            <a:endParaRPr lang="en-US" dirty="0"/>
          </a:p>
          <a:p>
            <a:pPr>
              <a:defRPr sz="1100"/>
            </a:pPr>
            <a:r>
              <a:rPr lang="en-US" dirty="0"/>
              <a:t># This creates 10 parameters with 20 values each.</a:t>
            </a:r>
          </a:p>
          <a:p>
            <a:pPr>
              <a:defRPr sz="1100"/>
            </a:pPr>
            <a:r>
              <a:rPr lang="en-US" dirty="0"/>
              <a:t># The resulting space would have 20^10 entries, requiring around 745 TB of memory for</a:t>
            </a:r>
          </a:p>
          <a:p>
            <a:pPr>
              <a:defRPr sz="1100"/>
            </a:pPr>
            <a:r>
              <a:rPr lang="en-US" dirty="0"/>
              <a:t># both experimental and computational representation of the search space.</a:t>
            </a:r>
          </a:p>
          <a:p>
            <a:pPr>
              <a:defRPr sz="1100"/>
            </a:pPr>
            <a:r>
              <a:rPr lang="en-US" dirty="0"/>
              <a:t>parameters = [</a:t>
            </a:r>
          </a:p>
          <a:p>
            <a:pPr>
              <a:defRPr sz="1100"/>
            </a:pPr>
            <a:r>
              <a:rPr lang="en-US" dirty="0"/>
              <a:t>    </a:t>
            </a:r>
            <a:r>
              <a:rPr lang="en-US" dirty="0" err="1"/>
              <a:t>NumericalDiscreteParameter</a:t>
            </a:r>
            <a:r>
              <a:rPr lang="en-US" dirty="0"/>
              <a:t>(name=</a:t>
            </a:r>
            <a:r>
              <a:rPr lang="en-US" dirty="0" err="1"/>
              <a:t>f"p</a:t>
            </a:r>
            <a:r>
              <a:rPr lang="en-US" dirty="0"/>
              <a:t>{k + 1}", values=</a:t>
            </a:r>
            <a:r>
              <a:rPr lang="en-US" dirty="0" err="1"/>
              <a:t>np.linspace</a:t>
            </a:r>
            <a:r>
              <a:rPr lang="en-US" dirty="0"/>
              <a:t>(0, 100, 20))</a:t>
            </a:r>
          </a:p>
          <a:p>
            <a:pPr>
              <a:defRPr sz="1100"/>
            </a:pPr>
            <a:r>
              <a:rPr lang="en-US" dirty="0"/>
              <a:t>    for k in range(10)</a:t>
            </a:r>
          </a:p>
          <a:p>
            <a:pPr>
              <a:defRPr sz="1100"/>
            </a:pPr>
            <a:r>
              <a:rPr lang="en-US" dirty="0"/>
              <a:t>]</a:t>
            </a:r>
          </a:p>
          <a:p>
            <a:pPr>
              <a:defRPr sz="1100"/>
            </a:pPr>
            <a:endParaRPr lang="en-US" dirty="0"/>
          </a:p>
          <a:p>
            <a:pPr>
              <a:defRPr sz="1100"/>
            </a:pPr>
            <a:r>
              <a:rPr lang="en-US" dirty="0"/>
              <a:t># Estimate the required memory for such a space</a:t>
            </a:r>
          </a:p>
          <a:p>
            <a:pPr>
              <a:defRPr sz="1100"/>
            </a:pPr>
            <a:r>
              <a:rPr lang="en-US" dirty="0" err="1"/>
              <a:t>mem_estimate</a:t>
            </a:r>
            <a:r>
              <a:rPr lang="en-US" dirty="0"/>
              <a:t> = </a:t>
            </a:r>
            <a:r>
              <a:rPr lang="en-US" dirty="0" err="1"/>
              <a:t>SearchSpace.estimate_product_space_size</a:t>
            </a:r>
            <a:r>
              <a:rPr lang="en-US" dirty="0"/>
              <a:t>(parameters)</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613483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847755"/>
          </a:xfrm>
          <a:prstGeom prst="rect">
            <a:avLst/>
          </a:prstGeom>
          <a:solidFill>
            <a:srgbClr val="F0F0F0"/>
          </a:solidFill>
        </p:spPr>
        <p:txBody>
          <a:bodyPr wrap="square">
            <a:spAutoFit/>
          </a:bodyPr>
          <a:lstStyle/>
          <a:p>
            <a:pPr>
              <a:defRPr sz="1100"/>
            </a:pPr>
            <a:endParaRPr lang="en-US" dirty="0"/>
          </a:p>
          <a:p>
            <a:pPr>
              <a:defRPr sz="1100"/>
            </a:pPr>
            <a:r>
              <a:rPr lang="en-US" dirty="0"/>
              <a:t># Print quantities of interest</a:t>
            </a:r>
          </a:p>
          <a:p>
            <a:pPr>
              <a:defRPr sz="1100"/>
            </a:pPr>
            <a:r>
              <a:rPr lang="en-US" dirty="0"/>
              <a:t>print("Experimental Representation")</a:t>
            </a:r>
          </a:p>
          <a:p>
            <a:pPr>
              <a:defRPr sz="1100"/>
            </a:pPr>
            <a:r>
              <a:rPr lang="en-US" dirty="0"/>
              <a:t>print(</a:t>
            </a:r>
            <a:r>
              <a:rPr lang="en-US" dirty="0" err="1"/>
              <a:t>f"Estimated</a:t>
            </a:r>
            <a:r>
              <a:rPr lang="en-US" dirty="0"/>
              <a:t> size: {</a:t>
            </a:r>
            <a:r>
              <a:rPr lang="en-US" dirty="0" err="1"/>
              <a:t>mem_estimate.exp_rep_human_readable</a:t>
            </a:r>
            <a:r>
              <a:rPr lang="en-US" dirty="0"/>
              <a:t>}")</a:t>
            </a:r>
          </a:p>
          <a:p>
            <a:pPr>
              <a:defRPr sz="1100"/>
            </a:pPr>
            <a:r>
              <a:rPr lang="en-US" dirty="0"/>
              <a:t>print(</a:t>
            </a:r>
            <a:r>
              <a:rPr lang="en-US" dirty="0" err="1"/>
              <a:t>f"Estimated</a:t>
            </a:r>
            <a:r>
              <a:rPr lang="en-US" dirty="0"/>
              <a:t> size in Bytes: {</a:t>
            </a:r>
            <a:r>
              <a:rPr lang="en-US" dirty="0" err="1"/>
              <a:t>mem_estimate.exp_rep_bytes</a:t>
            </a:r>
            <a:r>
              <a:rPr lang="en-US" dirty="0"/>
              <a:t>}")</a:t>
            </a:r>
          </a:p>
          <a:p>
            <a:pPr>
              <a:defRPr sz="1100"/>
            </a:pPr>
            <a:r>
              <a:rPr lang="en-US" dirty="0"/>
              <a:t>print(</a:t>
            </a:r>
            <a:r>
              <a:rPr lang="en-US" dirty="0" err="1"/>
              <a:t>f"Expected</a:t>
            </a:r>
            <a:r>
              <a:rPr lang="en-US" dirty="0"/>
              <a:t> data frame shape: {</a:t>
            </a:r>
            <a:r>
              <a:rPr lang="en-US" dirty="0" err="1"/>
              <a:t>mem_estimate.exp_rep_shape</a:t>
            </a:r>
            <a:r>
              <a:rPr lang="en-US" dirty="0"/>
              <a:t>}")</a:t>
            </a:r>
          </a:p>
          <a:p>
            <a:pPr>
              <a:defRPr sz="1100"/>
            </a:pPr>
            <a:endParaRPr lang="en-US" dirty="0"/>
          </a:p>
          <a:p>
            <a:pPr>
              <a:defRPr sz="1100"/>
            </a:pPr>
            <a:r>
              <a:rPr lang="en-US" dirty="0"/>
              <a:t>print("Computational Representation")</a:t>
            </a:r>
          </a:p>
          <a:p>
            <a:pPr>
              <a:defRPr sz="1100"/>
            </a:pPr>
            <a:r>
              <a:rPr lang="en-US" dirty="0"/>
              <a:t>print(</a:t>
            </a:r>
            <a:r>
              <a:rPr lang="en-US" dirty="0" err="1"/>
              <a:t>f"Estimated</a:t>
            </a:r>
            <a:r>
              <a:rPr lang="en-US" dirty="0"/>
              <a:t> size: {</a:t>
            </a:r>
            <a:r>
              <a:rPr lang="en-US" dirty="0" err="1"/>
              <a:t>mem_estimate.comp_rep_human_readable</a:t>
            </a:r>
            <a:r>
              <a:rPr lang="en-US" dirty="0"/>
              <a:t>}")</a:t>
            </a:r>
          </a:p>
          <a:p>
            <a:pPr>
              <a:defRPr sz="1100"/>
            </a:pPr>
            <a:r>
              <a:rPr lang="en-US" dirty="0"/>
              <a:t>print(</a:t>
            </a:r>
            <a:r>
              <a:rPr lang="en-US" dirty="0" err="1"/>
              <a:t>f"Estimated</a:t>
            </a:r>
            <a:r>
              <a:rPr lang="en-US" dirty="0"/>
              <a:t> size in Bytes: {</a:t>
            </a:r>
            <a:r>
              <a:rPr lang="en-US" dirty="0" err="1"/>
              <a:t>mem_estimate.comp_rep_bytes</a:t>
            </a:r>
            <a:r>
              <a:rPr lang="en-US" dirty="0"/>
              <a:t>}")</a:t>
            </a:r>
          </a:p>
          <a:p>
            <a:pPr>
              <a:defRPr sz="1100"/>
            </a:pPr>
            <a:r>
              <a:rPr lang="en-US" dirty="0"/>
              <a:t>print(</a:t>
            </a:r>
            <a:r>
              <a:rPr lang="en-US" dirty="0" err="1"/>
              <a:t>f"Expected</a:t>
            </a:r>
            <a:r>
              <a:rPr lang="en-US" dirty="0"/>
              <a:t> data frame shape: {</a:t>
            </a:r>
            <a:r>
              <a:rPr lang="en-US" dirty="0" err="1"/>
              <a:t>mem_estimate.comp_rep_shape</a:t>
            </a:r>
            <a:r>
              <a:rPr lang="en-US" dirty="0"/>
              <a:t>}")</a:t>
            </a:r>
          </a:p>
          <a:p>
            <a:pPr>
              <a:defRPr sz="1100"/>
            </a:pPr>
            <a:r>
              <a:rPr lang="en-US" dirty="0"/>
              <a:t>```:class: warning</a:t>
            </a:r>
          </a:p>
          <a:p>
            <a:pPr>
              <a:defRPr sz="1100"/>
            </a:pPr>
            <a:r>
              <a:rPr lang="en-US" dirty="0"/>
              <a:t>{meth}`~baybe.searchspace.core.SearchSpace.estimate_product_space_size`</a:t>
            </a:r>
          </a:p>
          <a:p>
            <a:pPr>
              <a:defRPr sz="1100"/>
            </a:pPr>
            <a:r>
              <a:rPr lang="en-US" dirty="0"/>
              <a:t>currently does not include the influence of potential constraints in your search space as it is generally very hard to incorporate the effect of arbitrary constraints without actually building the entire space. Hence, you should always **treat the number you get as upper bound** of required memory. This can still be useful – for instance if your estimate already is several Exabytes, it is unlikely that most computers would be able to handle the result even if there are constraints present.</a:t>
            </a:r>
          </a:p>
          <a:p>
            <a:pPr>
              <a:defRPr sz="1100"/>
            </a:pPr>
            <a:r>
              <a:rPr lang="en-US" dirty="0"/>
              <a:t>:class: warning</a:t>
            </a:r>
          </a:p>
          <a:p>
            <a:pPr>
              <a:defRPr sz="1100"/>
            </a:pPr>
            <a:r>
              <a:rPr lang="en-US" dirty="0"/>
              <a:t>{meth}`~baybe.searchspace.core.SearchSpace.estimate_product_space_size`</a:t>
            </a:r>
          </a:p>
          <a:p>
            <a:pPr>
              <a:defRPr sz="1100"/>
            </a:pPr>
            <a:r>
              <a:rPr lang="en-US" dirty="0"/>
              <a:t>only estimates the memory required to handle the search space. **It does not estimate the memory required during optimization**, which can be of a similar magnitude, but generally depends on additional factors.</a:t>
            </a:r>
          </a:p>
          <a:p>
            <a:pPr>
              <a:defRPr sz="1100"/>
            </a:pPr>
            <a:r>
              <a:rPr lang="en-US" dirty="0"/>
              <a:t>:class: info</a:t>
            </a:r>
          </a:p>
          <a:p>
            <a:pPr>
              <a:defRPr sz="1100"/>
            </a:pPr>
            <a:r>
              <a:rPr lang="en-US" dirty="0"/>
              <a:t>Continuous parameters do not influence the size of the discrete search space part as  they do not contribute to the combinatorial configurations like discrete parameters. Hence, they are ignored by the utility.</a:t>
            </a:r>
          </a:p>
          <a:p>
            <a:pPr>
              <a:defRPr sz="1100"/>
            </a:pPr>
            <a:r>
              <a:rPr lang="en-US" dirty="0"/>
              <a:t>:class: tip</a:t>
            </a:r>
          </a:p>
          <a:p>
            <a:pPr>
              <a:defRPr sz="1100"/>
            </a:pPr>
            <a:r>
              <a:rPr lang="en-US" dirty="0"/>
              <a:t>If you run into issues creating large search spaces, as for instance in mixture use cases, you should consider resorting to more specialized ways of creation by invoking alternative search space constructors like  {meth}`~</a:t>
            </a:r>
            <a:r>
              <a:rPr lang="en-US" dirty="0" err="1"/>
              <a:t>baybe.searchspace.discrete.SubspaceDiscrete.from_dataframe</a:t>
            </a:r>
            <a:r>
              <a:rPr lang="en-US" dirty="0"/>
              <a:t>`</a:t>
            </a:r>
          </a:p>
          <a:p>
            <a:pPr>
              <a:defRPr sz="1100"/>
            </a:pPr>
            <a:r>
              <a:rPr lang="en-US" dirty="0"/>
              <a:t>or  {meth}`~</a:t>
            </a:r>
            <a:r>
              <a:rPr lang="en-US" dirty="0" err="1"/>
              <a:t>baybe.searchspace.discrete.SubspaceDiscrete.from_simplex</a:t>
            </a:r>
            <a:r>
              <a:rPr lang="en-US" dirty="0"/>
              <a:t>`.</a:t>
            </a:r>
          </a:p>
          <a:p>
            <a:pPr>
              <a:defRPr sz="1100"/>
            </a:pPr>
            <a:r>
              <a:rPr lang="en-US" dirty="0"/>
              <a:t>Instead of creating a product space first and then filtering it down according to constraints, they offer a more direct and thus efficient path to the  desired result, typically requiring substantially less memory. </a:t>
            </a:r>
          </a:p>
          <a:p>
            <a:pPr>
              <a:defRPr sz="1100"/>
            </a:pPr>
            <a:r>
              <a:rPr lang="en-US" dirty="0"/>
              <a:t>For example, {meth}`~</a:t>
            </a:r>
            <a:r>
              <a:rPr lang="en-US" dirty="0" err="1"/>
              <a:t>baybe.searchspace.discrete.SubspaceDiscrete.from_simplex</a:t>
            </a:r>
            <a:r>
              <a:rPr lang="en-US" dirty="0"/>
              <a:t>`  includes the mixture constraint already *during* the product creation. </a:t>
            </a:r>
          </a:p>
          <a:p>
            <a:pPr>
              <a:defRPr sz="1100"/>
            </a:pPr>
            <a:r>
              <a:rPr lang="en-US" dirty="0"/>
              <a:t>In addition, </a:t>
            </a:r>
            <a:r>
              <a:rPr lang="en-US" dirty="0" err="1"/>
              <a:t>BayBE</a:t>
            </a:r>
            <a:r>
              <a:rPr lang="en-US" dirty="0"/>
              <a:t> can also be installed with its optional `polars` dependency  (`pip install </a:t>
            </a:r>
            <a:r>
              <a:rPr lang="en-US" dirty="0" err="1"/>
              <a:t>baybe</a:t>
            </a:r>
            <a:r>
              <a:rPr lang="en-US" dirty="0"/>
              <a:t>[polars]`) that activates efficient machinery for constraint handling.</a:t>
            </a:r>
            <a:endParaRPr dirty="0"/>
          </a:p>
        </p:txBody>
      </p:sp>
    </p:spTree>
    <p:extLst>
      <p:ext uri="{BB962C8B-B14F-4D97-AF65-F5344CB8AC3E}">
        <p14:creationId xmlns:p14="http://schemas.microsoft.com/office/powerpoint/2010/main" val="55453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BayBE recommends A, but experimentalists do B. What now?</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Do I have to follow </a:t>
            </a:r>
            <a:r>
              <a:rPr dirty="0" err="1"/>
              <a:t>BayBE's</a:t>
            </a:r>
            <a:r>
              <a:rPr dirty="0"/>
              <a:t> recommendations exactly when running my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BayBE recommends A but experimentalists do B. What now?</a:t>
            </a:r>
          </a:p>
          <a:p>
            <a:pPr>
              <a:defRPr sz="1100"/>
            </a:pPr>
            <a:r>
              <a:t>Don’t panic and grab your towel. Recommendations from BayBE are just ... well, “recommendations”. The measurements you feed back to BayBE need not to be related to the original recommendation in any way. In fact, requesting recommendations and adding data are two separate actions, and there is no formal requirement to perform these actions in any particular order nor to “respond” to recommendations in any form.</a:t>
            </a:r>
          </a:p>
          <a:p>
            <a:pPr>
              <a:defRPr sz="1100"/>
            </a:pPr>
            <a:endParaRPr/>
          </a:p>
          <a:p>
            <a:pPr>
              <a:defRPr sz="1100"/>
            </a:pPr>
            <a:r>
              <a:t>Note, however, that subsequent recommendations **may** be affected by earlier steps in your campaign, depending on your settings for the `allow_recommending_already_measured` and `allow_recommending_already_recommended` flags.</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all telemetry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Does </a:t>
            </a:r>
            <a:r>
              <a:rPr dirty="0" err="1"/>
              <a:t>BayBE</a:t>
            </a:r>
            <a:r>
              <a:rPr dirty="0"/>
              <a:t> collect usage statistics?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Telemetry</a:t>
            </a:r>
          </a:p>
          <a:p>
            <a:pPr>
              <a:defRPr sz="1100"/>
            </a:pPr>
            <a:r>
              <a:t>BayBE collects anonymous usage statistics **only** for employees of Merck KGaA,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a:p>
          <a:p>
            <a:pPr>
              <a:defRPr sz="1100"/>
            </a:pPr>
            <a:r>
              <a:t>- You can verify the above statements by studying the open-source code in the `telemetry` module.</a:t>
            </a:r>
          </a:p>
          <a:p>
            <a:pPr>
              <a:defRPr sz="1100"/>
            </a:pPr>
            <a:r>
              <a:t>- You can always deactivate all telemetry by setting the environment variable `BAYBE_TELEMETRY_ENABLED` to `false` or `off`. For details please consult [this page](https://emdgroup.github.io/baybe/stable/userguide/envvars.html#telemetry).</a:t>
            </a:r>
          </a:p>
          <a:p>
            <a:pPr>
              <a:defRPr sz="1100"/>
            </a:pPr>
            <a:r>
              <a:t>- If you want to be absolutely sure, you can uninstall internet related packages such as `opentelemetry*` or its secondary dependencies from the environment. Due to the inability of specifying opt-out dependencies, these are installed by default, but the package works without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I inform </a:t>
            </a:r>
            <a:r>
              <a:rPr dirty="0" err="1"/>
              <a:t>BayBE</a:t>
            </a:r>
            <a:r>
              <a:rPr dirty="0"/>
              <a:t> about the parameters we can tune to optimize our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encoding method is used for the "Granularity" parameter in BayBE's search space definition?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Defining the Search Space</a:t>
            </a:r>
          </a:p>
          <a:p>
            <a:pPr>
              <a:defRPr sz="1100"/>
            </a:pPr>
            <a:r>
              <a:t>Next, we inform BayBE about the available “control knobs”, that is, the underlying system parameters we can tune to optimize our targets. This also involves specifying their values/ranges and other parameter-specific details.</a:t>
            </a:r>
          </a:p>
          <a:p>
            <a:pPr>
              <a:defRPr sz="1100"/>
            </a:pPr>
            <a:endParaRPr/>
          </a:p>
          <a:p>
            <a:pPr>
              <a:defRPr sz="1100"/>
            </a:pPr>
            <a:r>
              <a:t>For our example, we assume that we can control three parameters – `Granularity`, `Pressure[bar]`, and `Solvent` – as follows:</a:t>
            </a:r>
          </a:p>
          <a:p>
            <a:pPr>
              <a:defRPr sz="1100"/>
            </a:pPr>
            <a:endParaRPr/>
          </a:p>
          <a:p>
            <a:pPr>
              <a:defRPr sz="1100"/>
            </a:pPr>
            <a:r>
              <a:t>```python</a:t>
            </a:r>
          </a:p>
          <a:p>
            <a:pPr>
              <a:defRPr sz="1100"/>
            </a:pPr>
            <a:r>
              <a:t>from baybe.parameters import (</a:t>
            </a:r>
          </a:p>
          <a:p>
            <a:pPr>
              <a:defRPr sz="1100"/>
            </a:pPr>
            <a:r>
              <a:t>    CategoricalParameter,</a:t>
            </a:r>
          </a:p>
          <a:p>
            <a:pPr>
              <a:defRPr sz="1100"/>
            </a:pPr>
            <a:r>
              <a:t>    NumericalDiscreteParameter,</a:t>
            </a:r>
          </a:p>
          <a:p>
            <a:pPr>
              <a:defRPr sz="1100"/>
            </a:pPr>
            <a:r>
              <a:t>    SubstanceParameter,</a:t>
            </a:r>
          </a:p>
          <a:p>
            <a:pPr>
              <a:defRPr sz="1100"/>
            </a:pPr>
            <a:r>
              <a:t>)</a:t>
            </a:r>
          </a:p>
          <a:p>
            <a:pPr>
              <a:defRPr sz="1100"/>
            </a:pPr>
            <a:r>
              <a:t>parameters = [</a:t>
            </a:r>
          </a:p>
          <a:p>
            <a:pPr>
              <a:defRPr sz="1100"/>
            </a:pPr>
            <a:r>
              <a:t>    CategoricalParameter(</a:t>
            </a:r>
          </a:p>
          <a:p>
            <a:pPr>
              <a:defRPr sz="1100"/>
            </a:pPr>
            <a:r>
              <a:t>        name="Granularity",</a:t>
            </a:r>
          </a:p>
          <a:p>
            <a:pPr>
              <a:defRPr sz="1100"/>
            </a:pPr>
            <a:r>
              <a:t>        values=["coarse", "medium", "fine"],</a:t>
            </a:r>
          </a:p>
          <a:p>
            <a:pPr>
              <a:defRPr sz="1100"/>
            </a:pPr>
            <a:r>
              <a:t>        encoding="OHE",  # one-hot encoding of categories</a:t>
            </a:r>
          </a:p>
          <a:p>
            <a:pPr>
              <a:defRPr sz="1100"/>
            </a:pPr>
            <a:r>
              <a:t>    ),</a:t>
            </a:r>
          </a:p>
          <a:p>
            <a:pPr>
              <a:defRPr sz="1100"/>
            </a:pPr>
            <a:r>
              <a:t>    NumericalDiscreteParameter(</a:t>
            </a:r>
          </a:p>
          <a:p>
            <a:pPr>
              <a:defRPr sz="1100"/>
            </a:pPr>
            <a:r>
              <a:t>        name="Pressure[bar]",</a:t>
            </a:r>
          </a:p>
          <a:p>
            <a:pPr>
              <a:defRPr sz="1100"/>
            </a:pPr>
            <a:r>
              <a:t>        values=[1, 5, 10],</a:t>
            </a:r>
          </a:p>
          <a:p>
            <a:pPr>
              <a:defRPr sz="1100"/>
            </a:pPr>
            <a:r>
              <a:t>        tolerance=0.2,  # allows experimental inaccuracies up to 0.2 when reading values</a:t>
            </a:r>
          </a:p>
          <a:p>
            <a:pPr>
              <a:defRPr sz="1100"/>
            </a:pPr>
            <a:r>
              <a:t>    ),</a:t>
            </a:r>
          </a:p>
          <a:p>
            <a:pPr>
              <a:defRPr sz="1000" i="1"/>
            </a:pPr>
            <a:r>
              <a:t>…more text on next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SubstanceParameter(</a:t>
            </a:r>
          </a:p>
          <a:p>
            <a:pPr>
              <a:defRPr sz="1100"/>
            </a:pPr>
            <a:r>
              <a:t>        name="Solvent",</a:t>
            </a:r>
          </a:p>
          <a:p>
            <a:pPr>
              <a:defRPr sz="1100"/>
            </a:pPr>
            <a:r>
              <a:t>        data={</a:t>
            </a:r>
          </a:p>
          <a:p>
            <a:pPr>
              <a:defRPr sz="1100"/>
            </a:pPr>
            <a:r>
              <a:t>            "Solvent A": "COC",</a:t>
            </a:r>
          </a:p>
          <a:p>
            <a:pPr>
              <a:defRPr sz="1100"/>
            </a:pPr>
            <a:r>
              <a:t>            "Solvent B": "CCC",  # label-SMILES pairs</a:t>
            </a:r>
          </a:p>
          <a:p>
            <a:pPr>
              <a:defRPr sz="1100"/>
            </a:pPr>
            <a:r>
              <a:t>            "Solvent C": "O",</a:t>
            </a:r>
          </a:p>
          <a:p>
            <a:pPr>
              <a:defRPr sz="1100"/>
            </a:pPr>
            <a:r>
              <a:t>            "Solvent D": "CS(=O)C",</a:t>
            </a:r>
          </a:p>
          <a:p>
            <a:pPr>
              <a:defRPr sz="1100"/>
            </a:pPr>
            <a:r>
              <a:t>        },</a:t>
            </a:r>
          </a:p>
          <a:p>
            <a:pPr>
              <a:defRPr sz="1100"/>
            </a:pPr>
            <a:r>
              <a:t>        encoding="MORDRED",  # chemical encoding via scikit-fingerprints</a:t>
            </a:r>
          </a:p>
          <a:p>
            <a:pPr>
              <a:defRPr sz="1100"/>
            </a:pPr>
            <a:r>
              <a:t>    ),</a:t>
            </a:r>
          </a:p>
          <a:p>
            <a:pPr>
              <a:defRPr sz="1100"/>
            </a:pPr>
            <a:r>
              <a:t>]</a:t>
            </a:r>
          </a:p>
          <a:p>
            <a:pPr>
              <a:defRPr sz="1100"/>
            </a:pPr>
            <a:r>
              <a:t>```</a:t>
            </a:r>
          </a:p>
          <a:p>
            <a:pPr>
              <a:defRPr sz="1100"/>
            </a:pPr>
            <a:r>
              <a:t>For more parameter types and their details, see the [parameters section](https://emdgroup.github.io/baybe/stable/userguide/parameters.html) of the user guide.</a:t>
            </a:r>
          </a:p>
          <a:p>
            <a:pPr>
              <a:defRPr sz="1100"/>
            </a:pPr>
            <a:endParaRPr/>
          </a:p>
          <a:p>
            <a:pPr>
              <a:defRPr sz="1100"/>
            </a:pPr>
            <a:r>
              <a:t>Additionally, we can define a set of constraints to further specify allowed ranges and relationships between our parameters. Details can be found in the [constraints section](https://emdgroup.github.io/baybe/stable/userguide/constraints.html) of the user guide. In this example, we assume no further constraints.</a:t>
            </a:r>
          </a:p>
          <a:p>
            <a:pPr>
              <a:defRPr sz="1100"/>
            </a:pPr>
            <a:endParaRPr/>
          </a:p>
          <a:p>
            <a:pPr>
              <a:defRPr sz="1100"/>
            </a:pPr>
            <a:r>
              <a:t>With the parameter definitions at hand, we can now create our `SearchSpace` based on the Cartesian product of all possible parameter values:</a:t>
            </a:r>
          </a:p>
          <a:p>
            <a:pPr>
              <a:defRPr sz="1100"/>
            </a:pPr>
            <a:endParaRPr/>
          </a:p>
          <a:p>
            <a:pPr>
              <a:defRPr sz="1100"/>
            </a:pPr>
            <a:r>
              <a:t>```python</a:t>
            </a:r>
          </a:p>
          <a:p>
            <a:pPr>
              <a:defRPr sz="1100"/>
            </a:pPr>
            <a:r>
              <a:t>from baybe.searchspace import SearchSpace</a:t>
            </a:r>
          </a:p>
          <a:p>
            <a:pPr>
              <a:defRPr sz="1100"/>
            </a:pPr>
            <a:r>
              <a:t>searchspace = SearchSpace.from_product(parameters)</a:t>
            </a:r>
          </a:p>
          <a:p>
            <a:pPr>
              <a:defRPr sz="1100"/>
            </a:pPr>
            <a:r>
              <a:t>```</a:t>
            </a:r>
          </a:p>
          <a:p>
            <a:pPr>
              <a:defRPr sz="1100"/>
            </a:pPr>
            <a:r>
              <a:t>See the [search spaces section](https://emdgroup.github.io/baybe/stable/userguide/searchspace.html) of our user guide for more information on the structure of search spaces and alternative ways of construction.</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16161</Words>
  <Application>Microsoft Macintosh PowerPoint</Application>
  <PresentationFormat>On-screen Show (4:3)</PresentationFormat>
  <Paragraphs>1124</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Sara Wirsing</cp:lastModifiedBy>
  <cp:revision>5</cp:revision>
  <dcterms:created xsi:type="dcterms:W3CDTF">2013-01-27T09:14:16Z</dcterms:created>
  <dcterms:modified xsi:type="dcterms:W3CDTF">2025-07-08T14:07:22Z</dcterms:modified>
  <cp:category/>
</cp:coreProperties>
</file>