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6B21E78A-1A6D-4E69-995D-DEE328289E01}"/>
    <pc:docChg chg="modSld">
      <pc:chgData name="Tianye Na" userId="9865fede-b014-44f4-82ca-fb8ef37c68e6" providerId="ADAL" clId="{6B21E78A-1A6D-4E69-995D-DEE328289E01}" dt="2025-07-08T13:52:06.026" v="0" actId="20577"/>
      <pc:docMkLst>
        <pc:docMk/>
      </pc:docMkLst>
      <pc:sldChg chg="modSp mod">
        <pc:chgData name="Tianye Na" userId="9865fede-b014-44f4-82ca-fb8ef37c68e6" providerId="ADAL" clId="{6B21E78A-1A6D-4E69-995D-DEE328289E01}" dt="2025-07-08T13:52:06.026" v="0" actId="20577"/>
        <pc:sldMkLst>
          <pc:docMk/>
          <pc:sldMk cId="0" sldId="256"/>
        </pc:sldMkLst>
        <pc:spChg chg="mod">
          <ac:chgData name="Tianye Na" userId="9865fede-b014-44f4-82ca-fb8ef37c68e6" providerId="ADAL" clId="{6B21E78A-1A6D-4E69-995D-DEE328289E01}" dt="2025-07-08T13:52:06.026" v="0" actId="20577"/>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endParaRPr dirty="0"/>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are the maintainers of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Who can I thank for this awesome package?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make sure that my model learns as much as possible about a process?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acquisition function does BayBE recommend for selecting points with the highest predicted model uncertainty?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tweak parameters of the UCB acquisition function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can I do if some of my experiments are still running but I need new recommendations for additional experiments?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"pending_experiments" good for?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the pending_experiments keyword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manually compute the value of my acquisition function?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make sure that all my experimental constraints are reflected in the campaign set-up?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hybrid constraints that operate on both discrete and continuous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optimize mixtures.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ContinuousCardinalityConstraint control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use env vars?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an environment variable for BayBE on Windows?</a:t>
            </a: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dirty="0"/>
              <a:t># Environment Variables</a:t>
            </a:r>
          </a:p>
          <a:p>
            <a:pPr>
              <a:defRPr sz="1100"/>
            </a:pPr>
            <a:r>
              <a:rPr dirty="0"/>
              <a:t>Several aspects of </a:t>
            </a:r>
            <a:r>
              <a:rPr dirty="0" err="1"/>
              <a:t>BayBE</a:t>
            </a:r>
            <a:r>
              <a:rPr dirty="0"/>
              <a:t> can be configured via environment variables.</a:t>
            </a:r>
          </a:p>
          <a:p>
            <a:pPr>
              <a:defRPr sz="1100"/>
            </a:pPr>
            <a:endParaRPr dirty="0"/>
          </a:p>
          <a:p>
            <a:pPr>
              <a:defRPr sz="1100"/>
            </a:pPr>
            <a:r>
              <a:rPr dirty="0"/>
              <a:t>## Basic Instructions</a:t>
            </a:r>
          </a:p>
          <a:p>
            <a:pPr>
              <a:defRPr sz="1100"/>
            </a:pPr>
            <a:r>
              <a:rPr dirty="0"/>
              <a:t>Setting an environment variable with the name `ENVVAR_NAME` is best done before calling any Python code, and must also be done in the same session unless made persistent, e.g. via `.</a:t>
            </a:r>
            <a:r>
              <a:rPr dirty="0" err="1"/>
              <a:t>bashrc</a:t>
            </a:r>
            <a:r>
              <a:rPr dirty="0"/>
              <a:t>` or similar:</a:t>
            </a:r>
          </a:p>
          <a:p>
            <a:pPr>
              <a:defRPr sz="1100"/>
            </a:pPr>
            <a:endParaRPr dirty="0"/>
          </a:p>
          <a:p>
            <a:pPr>
              <a:defRPr sz="1100"/>
            </a:pPr>
            <a:r>
              <a:rPr dirty="0"/>
              <a:t>```bash</a:t>
            </a:r>
          </a:p>
          <a:p>
            <a:pPr>
              <a:defRPr sz="1100"/>
            </a:pPr>
            <a:r>
              <a:rPr dirty="0"/>
              <a:t>ENVAR_NAME="</a:t>
            </a:r>
            <a:r>
              <a:rPr dirty="0" err="1"/>
              <a:t>my_value</a:t>
            </a:r>
            <a:r>
              <a:rPr dirty="0"/>
              <a:t>"</a:t>
            </a:r>
          </a:p>
          <a:p>
            <a:pPr>
              <a:defRPr sz="1100"/>
            </a:pPr>
            <a:r>
              <a:rPr dirty="0"/>
              <a:t>python do_baybe_work.py</a:t>
            </a:r>
          </a:p>
          <a:p>
            <a:pPr>
              <a:defRPr sz="1100"/>
            </a:pPr>
            <a:r>
              <a:rPr dirty="0"/>
              <a:t>```</a:t>
            </a:r>
          </a:p>
          <a:p>
            <a:pPr>
              <a:defRPr sz="1100"/>
            </a:pPr>
            <a:r>
              <a:rPr dirty="0"/>
              <a:t>Or on Windows:</a:t>
            </a:r>
          </a:p>
          <a:p>
            <a:pPr>
              <a:defRPr sz="1100"/>
            </a:pPr>
            <a:endParaRPr dirty="0"/>
          </a:p>
          <a:p>
            <a:pPr>
              <a:defRPr sz="1100"/>
            </a:pPr>
            <a:r>
              <a:rPr dirty="0"/>
              <a:t>```shell</a:t>
            </a:r>
          </a:p>
          <a:p>
            <a:pPr>
              <a:defRPr sz="1100"/>
            </a:pPr>
            <a:r>
              <a:rPr dirty="0"/>
              <a:t>set ENVAR_NAME=</a:t>
            </a:r>
            <a:r>
              <a:rPr dirty="0" err="1"/>
              <a:t>my_value</a:t>
            </a:r>
            <a:endParaRPr dirty="0"/>
          </a:p>
          <a:p>
            <a:pPr>
              <a:defRPr sz="1100"/>
            </a:pPr>
            <a:r>
              <a:rPr dirty="0"/>
              <a:t>```</a:t>
            </a:r>
          </a:p>
          <a:p>
            <a:pPr>
              <a:defRPr sz="1100"/>
            </a:pPr>
            <a:r>
              <a:rPr dirty="0"/>
              <a:t>Note that variables set in this manner are interpreted as text, but converted internally to the needed format. See for instance the [`</a:t>
            </a:r>
            <a:r>
              <a:rPr dirty="0" err="1"/>
              <a:t>strtobool</a:t>
            </a:r>
            <a:r>
              <a:rPr dirty="0"/>
              <a:t>`]() converter for values that can be set so </a:t>
            </a:r>
            <a:r>
              <a:rPr dirty="0" err="1"/>
              <a:t>BayBE</a:t>
            </a:r>
            <a:r>
              <a:rPr dirty="0"/>
              <a:t> can interpret them as Booleans.</a:t>
            </a:r>
          </a:p>
          <a:p>
            <a:pPr>
              <a:defRPr sz="1100"/>
            </a:pPr>
            <a:endParaRPr dirty="0"/>
          </a:p>
          <a:p>
            <a:pPr>
              <a:defRPr sz="1100"/>
            </a:pPr>
            <a:r>
              <a:rPr dirty="0"/>
              <a:t>It is also possible to set environment variables in Python:</a:t>
            </a:r>
          </a:p>
          <a:p>
            <a:pPr>
              <a:defRPr sz="1100"/>
            </a:pPr>
            <a:endParaRPr dirty="0"/>
          </a:p>
          <a:p>
            <a:pPr>
              <a:defRPr sz="1100"/>
            </a:pPr>
            <a:r>
              <a:rPr dirty="0"/>
              <a:t>```python</a:t>
            </a:r>
          </a:p>
          <a:p>
            <a:pPr>
              <a:defRPr sz="1100"/>
            </a:pPr>
            <a:r>
              <a:rPr dirty="0"/>
              <a:t>import </a:t>
            </a:r>
            <a:r>
              <a:rPr dirty="0" err="1"/>
              <a:t>os</a:t>
            </a:r>
            <a:endParaRPr dirty="0"/>
          </a:p>
          <a:p>
            <a:pPr>
              <a:defRPr sz="1100"/>
            </a:pPr>
            <a:r>
              <a:rPr dirty="0" err="1"/>
              <a:t>os.environ</a:t>
            </a:r>
            <a:r>
              <a:rPr dirty="0"/>
              <a:t>["ENVAR_NAME"] = "</a:t>
            </a:r>
            <a:r>
              <a:rPr dirty="0" err="1"/>
              <a:t>my_value</a:t>
            </a:r>
            <a:r>
              <a:rPr dirty="0"/>
              <a:t>"</a:t>
            </a:r>
          </a:p>
          <a:p>
            <a:pPr>
              <a:defRPr sz="1100"/>
            </a:pPr>
            <a:r>
              <a:rPr dirty="0"/>
              <a:t># proceed with </a:t>
            </a:r>
            <a:r>
              <a:rPr dirty="0" err="1"/>
              <a:t>BayBE</a:t>
            </a:r>
            <a:r>
              <a:rPr dirty="0"/>
              <a:t> code ...</a:t>
            </a:r>
          </a:p>
          <a:p>
            <a:pPr>
              <a:defRPr sz="1100"/>
            </a:pPr>
            <a:r>
              <a:rPr dirty="0"/>
              <a:t>```</a:t>
            </a:r>
          </a:p>
          <a:p>
            <a:pPr>
              <a:defRPr sz="1100"/>
            </a:pPr>
            <a:r>
              <a:rPr lang="en-US" dirty="0"/>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Where is my cache folder?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t>☐ Question A: Mypy does not accept my definition of a function for a child class. What went wrong?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decorator should you use when overriding methods in subclasses in BayBE to make the relationship explicit?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get my next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most direct, stateless way to get a recommendation from BayBE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exclude certain parameter configurations when getting recommendations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put constraints on the recommendation space?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BayBE explain the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compute parameter importance?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difference between a Pareto objective and a desirability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recommender?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pure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you explain search space, subspace and search space type?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three possible types of SearchSpaceType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I omit a value from the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default values be handled when deserializing a CategoricalParameter from a configuration string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Using default values</a:t>
            </a:r>
          </a:p>
          <a:p>
            <a:pPr>
              <a:defRPr sz="1100"/>
            </a:pPr>
            <a:r>
              <a:rPr dirty="0"/>
              <a:t>Just like default values can be omitted when working in Python, they can be omitted from the corresponding serialization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a:t>p1 = </a:t>
            </a:r>
            <a:r>
              <a:rPr dirty="0" err="1"/>
              <a:t>CategoricalParameter</a:t>
            </a:r>
            <a:r>
              <a:rPr dirty="0"/>
              <a:t>(name="Setting", values=["low", "high"])</a:t>
            </a:r>
          </a:p>
          <a:p>
            <a:pPr>
              <a:defRPr sz="1100"/>
            </a:pPr>
            <a:r>
              <a:rPr dirty="0"/>
              <a:t>p2 = </a:t>
            </a:r>
            <a:r>
              <a:rPr dirty="0" err="1"/>
              <a:t>CategoricalParameter</a:t>
            </a:r>
            <a:r>
              <a:rPr dirty="0"/>
              <a:t>(name="Setting", values=["low", "high"], encoding="OHE")</a:t>
            </a:r>
          </a:p>
          <a:p>
            <a:pPr>
              <a:defRPr sz="1100"/>
            </a:pPr>
            <a:r>
              <a:rPr dirty="0"/>
              <a:t>p1_json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a:t>p2_json = """</a:t>
            </a:r>
          </a:p>
          <a:p>
            <a:pPr>
              <a:defRPr sz="1100"/>
            </a:pPr>
            <a:r>
              <a:rPr dirty="0"/>
              <a:t>{</a:t>
            </a:r>
          </a:p>
          <a:p>
            <a:pPr>
              <a:defRPr sz="1100"/>
            </a:pPr>
            <a:r>
              <a:rPr dirty="0"/>
              <a:t>    "name": "Setting",</a:t>
            </a:r>
          </a:p>
          <a:p>
            <a:pPr>
              <a:defRPr sz="1100"/>
            </a:pPr>
            <a:r>
              <a:rPr dirty="0"/>
              <a:t>    "values": ["low", "high"],</a:t>
            </a:r>
          </a:p>
          <a:p>
            <a:pPr>
              <a:defRPr sz="1100"/>
            </a:pPr>
            <a:r>
              <a:rPr dirty="0"/>
              <a:t>    "encoding": "OHE"</a:t>
            </a:r>
          </a:p>
          <a:p>
            <a:pPr>
              <a:defRPr sz="1100"/>
            </a:pPr>
            <a:r>
              <a:rPr dirty="0"/>
              <a:t>}</a:t>
            </a:r>
          </a:p>
          <a:p>
            <a:pPr>
              <a:defRPr sz="1100"/>
            </a:pPr>
            <a:r>
              <a:rPr dirty="0"/>
              <a:t>"""</a:t>
            </a:r>
          </a:p>
          <a:p>
            <a:pPr>
              <a:defRPr sz="1100"/>
            </a:pPr>
            <a:r>
              <a:rPr dirty="0"/>
              <a:t>p1_via_json = </a:t>
            </a:r>
            <a:r>
              <a:rPr dirty="0" err="1"/>
              <a:t>CategoricalParameter.from_json</a:t>
            </a:r>
            <a:r>
              <a:rPr dirty="0"/>
              <a:t>(p1_json)</a:t>
            </a:r>
          </a:p>
          <a:p>
            <a:pPr>
              <a:defRPr sz="1100"/>
            </a:pPr>
            <a:r>
              <a:rPr dirty="0"/>
              <a:t>p2_via_json = </a:t>
            </a:r>
            <a:r>
              <a:rPr dirty="0" err="1"/>
              <a:t>CategoricalParameter.from_json</a:t>
            </a:r>
            <a:r>
              <a:rPr dirty="0"/>
              <a:t>(p2_json)</a:t>
            </a:r>
          </a:p>
          <a:p>
            <a:pPr>
              <a:defRPr sz="1100"/>
            </a:pPr>
            <a:r>
              <a:rPr lang="en-US" dirty="0"/>
              <a:t>assert p1 == p1_via_json == p2 == p2_via_json</a:t>
            </a:r>
          </a:p>
          <a:p>
            <a:pPr>
              <a:defRPr sz="1100"/>
            </a:pP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utility function in BayBE can be used to add fake target measurements to a dataframe when testing recommendation loops?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efficiently test my code during development without having actual target values?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For whom does BayBE collect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the package works without them.</a:t>
            </a:r>
            <a:endParaRPr dirty="0"/>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should I prepare my pull request?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Contributing to </a:t>
            </a:r>
            <a:r>
              <a:t>BayBE</a:t>
            </a:r>
            <a:endParaRPr dirty="0"/>
          </a:p>
          <a:p>
            <a:pPr>
              <a:defRPr sz="1100"/>
            </a:pPr>
            <a:r>
              <a:rPr dirty="0"/>
              <a:t>## Synchronizing Pull Requests</a:t>
            </a:r>
          </a:p>
          <a:p>
            <a:pPr>
              <a:defRPr sz="1100"/>
            </a:pPr>
            <a:r>
              <a:rPr dirty="0"/>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dirty="0"/>
          </a:p>
          <a:p>
            <a:pPr>
              <a:defRPr sz="1100"/>
            </a:pPr>
            <a:r>
              <a:rPr dirty="0"/>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dirty="0"/>
          </a:p>
          <a:p>
            <a:pPr>
              <a:defRPr sz="1100"/>
            </a:pPr>
            <a:r>
              <a:rPr dirty="0"/>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dirty="0"/>
          </a:p>
          <a:p>
            <a:pPr>
              <a:defRPr sz="1100"/>
            </a:pPr>
            <a:r>
              <a:rPr dirty="0"/>
              <a:t>&lt;a id="developer-tools"&gt;&lt;/a&gt;</a:t>
            </a:r>
          </a:p>
          <a:p>
            <a:pPr>
              <a:defRPr sz="1100"/>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do you add new experimental measurements to a </a:t>
            </a:r>
            <a:r>
              <a:rPr lang="en-US" dirty="0" err="1"/>
              <a:t>BayBE</a:t>
            </a:r>
            <a:r>
              <a:rPr lang="en-US" dirty="0"/>
              <a:t> campaign?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How can I add measurements to the campaigns database?</a:t>
            </a:r>
          </a:p>
          <a:p>
            <a:pPr>
              <a:defRPr sz="1200"/>
            </a:pPr>
            <a:endParaRPr dirty="0"/>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Quick Start</a:t>
            </a:r>
          </a:p>
          <a:p>
            <a:pPr>
              <a:defRPr sz="1100"/>
            </a:pPr>
            <a:r>
              <a:rPr lang="en-US" dirty="0"/>
              <a:t>### The Optimization Loop</a:t>
            </a:r>
          </a:p>
          <a:p>
            <a:pPr>
              <a:defRPr sz="1100"/>
            </a:pPr>
            <a:endParaRPr lang="en-US" dirty="0"/>
          </a:p>
          <a:p>
            <a:pPr>
              <a:defRPr sz="1100"/>
            </a:pPr>
            <a:r>
              <a:rPr lang="en-US" dirty="0"/>
              <a:t>We can now construct a campaign object that brings all pieces of the puzzle together:</a:t>
            </a:r>
          </a:p>
          <a:p>
            <a:pPr>
              <a:defRPr sz="1100"/>
            </a:pPr>
            <a:r>
              <a:rPr lang="en-US" dirty="0"/>
              <a:t>```python</a:t>
            </a:r>
          </a:p>
          <a:p>
            <a:pPr>
              <a:defRPr sz="1100"/>
            </a:pPr>
            <a:r>
              <a:rPr lang="en-US" dirty="0"/>
              <a:t>from </a:t>
            </a:r>
            <a:r>
              <a:rPr lang="en-US" dirty="0" err="1"/>
              <a:t>baybe</a:t>
            </a:r>
            <a:r>
              <a:rPr lang="en-US" dirty="0"/>
              <a:t> import Campaign</a:t>
            </a:r>
          </a:p>
          <a:p>
            <a:pPr>
              <a:defRPr sz="1100"/>
            </a:pPr>
            <a:r>
              <a:rPr lang="en-US" dirty="0"/>
              <a:t>campaign = Campaign(</a:t>
            </a:r>
            <a:r>
              <a:rPr lang="en-US" dirty="0" err="1"/>
              <a:t>searchspace</a:t>
            </a:r>
            <a:r>
              <a:rPr lang="en-US" dirty="0"/>
              <a:t>, objective, recommender)</a:t>
            </a:r>
          </a:p>
          <a:p>
            <a:pPr>
              <a:defRPr sz="1100"/>
            </a:pPr>
            <a:r>
              <a:rPr lang="en-US" dirty="0"/>
              <a:t>```</a:t>
            </a:r>
          </a:p>
          <a:p>
            <a:pPr>
              <a:defRPr sz="1100"/>
            </a:pPr>
            <a:r>
              <a:rPr lang="en-US" dirty="0"/>
              <a:t>With this object at hand, we can start our experimentation cycle.</a:t>
            </a:r>
          </a:p>
          <a:p>
            <a:pPr>
              <a:defRPr sz="1100"/>
            </a:pPr>
            <a:r>
              <a:rPr lang="en-US" dirty="0"/>
              <a:t>In particular:</a:t>
            </a:r>
          </a:p>
          <a:p>
            <a:pPr>
              <a:defRPr sz="1100"/>
            </a:pPr>
            <a:r>
              <a:rPr lang="en-US" dirty="0"/>
              <a:t>* We can ask </a:t>
            </a:r>
            <a:r>
              <a:rPr lang="en-US" dirty="0" err="1"/>
              <a:t>BayBE</a:t>
            </a:r>
            <a:r>
              <a:rPr lang="en-US" dirty="0"/>
              <a:t> to `recommend` new experiments.</a:t>
            </a:r>
          </a:p>
          <a:p>
            <a:pPr>
              <a:defRPr sz="1100"/>
            </a:pPr>
            <a:r>
              <a:rPr lang="en-US" dirty="0"/>
              <a:t>* We can `</a:t>
            </a:r>
            <a:r>
              <a:rPr lang="en-US" dirty="0" err="1"/>
              <a:t>add_measurements</a:t>
            </a:r>
            <a:r>
              <a:rPr lang="en-US" dirty="0"/>
              <a:t>` for certain experimental settings to the campaign’s database.</a:t>
            </a:r>
          </a:p>
          <a:p>
            <a:pPr>
              <a:defRPr sz="1100"/>
            </a:pPr>
            <a:endParaRPr lang="en-US" dirty="0"/>
          </a:p>
          <a:p>
            <a:pPr>
              <a:defRPr sz="1100"/>
            </a:pPr>
            <a:r>
              <a:rPr lang="en-US" dirty="0"/>
              <a:t>Note that these two steps can be performed in any order. In particular, available measurements can be submitted at any time and also several</a:t>
            </a:r>
          </a:p>
          <a:p>
            <a:pPr>
              <a:defRPr sz="1100"/>
            </a:pPr>
            <a:r>
              <a:rPr lang="en-US" dirty="0"/>
              <a:t>times before querying the next recommendations.</a:t>
            </a:r>
          </a:p>
          <a:p>
            <a:pPr>
              <a:defRPr sz="1100"/>
            </a:pPr>
            <a:r>
              <a:rPr lang="en-US" dirty="0"/>
              <a:t>```python</a:t>
            </a:r>
          </a:p>
          <a:p>
            <a:pPr>
              <a:defRPr sz="1100"/>
            </a:pPr>
            <a:r>
              <a:rPr lang="en-US" dirty="0" err="1"/>
              <a:t>df</a:t>
            </a:r>
            <a:r>
              <a:rPr lang="en-US" dirty="0"/>
              <a:t> = </a:t>
            </a:r>
            <a:r>
              <a:rPr lang="en-US" dirty="0" err="1"/>
              <a:t>campaign.recommend</a:t>
            </a:r>
            <a:r>
              <a:rPr lang="en-US" dirty="0"/>
              <a:t>(</a:t>
            </a:r>
            <a:r>
              <a:rPr lang="en-US" dirty="0" err="1"/>
              <a:t>batch_size</a:t>
            </a:r>
            <a:r>
              <a:rPr lang="en-US" dirty="0"/>
              <a:t>=3)</a:t>
            </a:r>
          </a:p>
          <a:p>
            <a:pPr>
              <a:defRPr sz="1100"/>
            </a:pPr>
            <a:r>
              <a:rPr lang="en-US" dirty="0"/>
              <a:t>print(</a:t>
            </a:r>
            <a:r>
              <a:rPr lang="en-US" dirty="0" err="1"/>
              <a:t>df</a:t>
            </a:r>
            <a:r>
              <a:rPr lang="en-US" dirty="0"/>
              <a:t>)</a:t>
            </a:r>
          </a:p>
          <a:p>
            <a:pPr>
              <a:defRPr sz="1100"/>
            </a:pPr>
            <a:r>
              <a:rPr lang="en-US" dirty="0"/>
              <a:t>```</a:t>
            </a:r>
          </a:p>
          <a:p>
            <a:pPr>
              <a:defRPr sz="1100"/>
            </a:pPr>
            <a:r>
              <a:rPr lang="en-US" dirty="0"/>
              <a:t>```none</a:t>
            </a:r>
          </a:p>
          <a:p>
            <a:pPr>
              <a:defRPr sz="1100"/>
            </a:pPr>
            <a:r>
              <a:rPr lang="en-US" dirty="0"/>
              <a:t>   Granularity  Pressure[bar]    Solvent</a:t>
            </a:r>
          </a:p>
          <a:p>
            <a:pPr>
              <a:defRPr sz="1100"/>
            </a:pPr>
            <a:r>
              <a:rPr lang="en-US" dirty="0"/>
              <a:t>15      medium            1.0  Solvent D</a:t>
            </a:r>
          </a:p>
          <a:p>
            <a:pPr>
              <a:defRPr sz="1100"/>
            </a:pPr>
            <a:r>
              <a:rPr lang="en-US" dirty="0"/>
              <a:t>10      coarse           10.0  Solvent C</a:t>
            </a:r>
          </a:p>
          <a:p>
            <a:pPr>
              <a:defRPr sz="1100"/>
            </a:pPr>
            <a:r>
              <a:rPr lang="en-US" dirty="0"/>
              <a:t>29        fine            5.0  Solvent B</a:t>
            </a:r>
          </a:p>
          <a:p>
            <a:pPr>
              <a:defRPr sz="1100"/>
            </a:pPr>
            <a:r>
              <a:rPr lang="en-US" dirty="0"/>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rPr dirty="0"/>
              <a:t> </a:t>
            </a:r>
            <a:r>
              <a:rPr lang="en-US" dirty="0"/>
              <a:t>Note that the specific recommendations will depend on both the data already fed to the campaign and the random number generator seed that is used.</a:t>
            </a:r>
          </a:p>
          <a:p>
            <a:pPr>
              <a:defRPr sz="1100"/>
            </a:pPr>
            <a:endParaRPr lang="en-US" dirty="0"/>
          </a:p>
          <a:p>
            <a:pPr>
              <a:defRPr sz="1100"/>
            </a:pPr>
            <a:r>
              <a:rPr lang="en-US" dirty="0"/>
              <a:t>After having conducted the corresponding experiments, we can add our measured targets to the table and feed it back to the campaign:</a:t>
            </a:r>
          </a:p>
          <a:p>
            <a:pPr>
              <a:defRPr sz="1100"/>
            </a:pPr>
            <a:endParaRPr lang="en-US" dirty="0"/>
          </a:p>
          <a:p>
            <a:pPr>
              <a:defRPr sz="1100"/>
            </a:pPr>
            <a:r>
              <a:rPr lang="en-US" dirty="0"/>
              <a:t>```python</a:t>
            </a:r>
          </a:p>
          <a:p>
            <a:pPr>
              <a:defRPr sz="1100"/>
            </a:pPr>
            <a:r>
              <a:rPr lang="en-US" dirty="0" err="1"/>
              <a:t>df</a:t>
            </a:r>
            <a:r>
              <a:rPr lang="en-US" dirty="0"/>
              <a:t>["Yield"] = [79.8, 54.1, 59.4]</a:t>
            </a:r>
          </a:p>
          <a:p>
            <a:pPr>
              <a:defRPr sz="1100"/>
            </a:pPr>
            <a:r>
              <a:rPr lang="en-US" dirty="0" err="1"/>
              <a:t>campaign.add_measurements</a:t>
            </a:r>
            <a:r>
              <a:rPr lang="en-US" dirty="0"/>
              <a:t>(</a:t>
            </a:r>
            <a:r>
              <a:rPr lang="en-US" dirty="0" err="1"/>
              <a:t>df</a:t>
            </a:r>
            <a:r>
              <a:rPr lang="en-US" dirty="0"/>
              <a:t>)</a:t>
            </a:r>
          </a:p>
          <a:p>
            <a:pPr>
              <a:defRPr sz="1100"/>
            </a:pPr>
            <a:r>
              <a:rPr lang="en-US" dirty="0"/>
              <a:t>```</a:t>
            </a:r>
          </a:p>
          <a:p>
            <a:pPr>
              <a:defRPr sz="1100"/>
            </a:pPr>
            <a:endParaRPr lang="en-US" dirty="0"/>
          </a:p>
          <a:p>
            <a:pPr>
              <a:defRPr sz="1100"/>
            </a:pPr>
            <a:r>
              <a:rPr lang="en-US" dirty="0"/>
              <a:t>With the newly arrived data, </a:t>
            </a:r>
            <a:r>
              <a:rPr lang="en-US" dirty="0" err="1"/>
              <a:t>BayBE</a:t>
            </a:r>
            <a:r>
              <a:rPr lang="en-US" dirty="0"/>
              <a:t> can produce a refined design for the next iteration.</a:t>
            </a:r>
          </a:p>
          <a:p>
            <a:pPr>
              <a:defRPr sz="1100"/>
            </a:pPr>
            <a:r>
              <a:rPr lang="en-US" dirty="0"/>
              <a:t>This loop would typically continue until a desired target value has been achieved in</a:t>
            </a:r>
          </a:p>
          <a:p>
            <a:pPr>
              <a:defRPr sz="1100"/>
            </a:pPr>
            <a:r>
              <a:rPr lang="en-US" dirty="0"/>
              <a:t>the experiment.</a:t>
            </a:r>
            <a:endParaRPr dirty="0"/>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a:t>
            </a:r>
            <a:r>
              <a:rPr lang="en-US" dirty="0" err="1"/>
              <a:t>BayBE</a:t>
            </a:r>
            <a:r>
              <a:rPr lang="en-US" dirty="0"/>
              <a:t> objects be serialized and deserialized to and from JSON?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Can I transform BayBE objects into a different format?</a:t>
            </a:r>
          </a:p>
          <a:p>
            <a:pPr>
              <a:defRPr sz="1200"/>
            </a:pPr>
            <a:endParaRPr dirty="0"/>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dirty="0"/>
              <a:t># Serialization</a:t>
            </a:r>
          </a:p>
          <a:p>
            <a:pPr>
              <a:defRPr sz="1100"/>
            </a:pPr>
            <a:endParaRPr lang="en-US" dirty="0"/>
          </a:p>
          <a:p>
            <a:pPr>
              <a:defRPr sz="1100"/>
            </a:pPr>
            <a:r>
              <a:rPr lang="en-US" dirty="0" err="1"/>
              <a:t>BayBE</a:t>
            </a:r>
            <a:r>
              <a:rPr lang="en-US" dirty="0"/>
              <a:t> is shipped with a sophisticated serialization engine that allows to </a:t>
            </a:r>
            <a:r>
              <a:rPr lang="en-US" dirty="0" err="1"/>
              <a:t>unstructured´its</a:t>
            </a:r>
            <a:r>
              <a:rPr lang="en-US" dirty="0"/>
              <a:t> objects into basic types and seamlessly reassemble them afterward. This enables a variety of advanced workflows, such as:</a:t>
            </a:r>
          </a:p>
          <a:p>
            <a:pPr>
              <a:defRPr sz="1100"/>
            </a:pPr>
            <a:r>
              <a:rPr lang="en-US" dirty="0"/>
              <a:t>* Persisting objects for later use</a:t>
            </a:r>
          </a:p>
          <a:p>
            <a:pPr>
              <a:defRPr sz="1100"/>
            </a:pPr>
            <a:r>
              <a:rPr lang="en-US" dirty="0"/>
              <a:t>* Transmission and processing outside the Python ecosystem</a:t>
            </a:r>
          </a:p>
          <a:p>
            <a:pPr>
              <a:defRPr sz="1100"/>
            </a:pPr>
            <a:r>
              <a:rPr lang="en-US" dirty="0"/>
              <a:t>* Interaction with APIs and databases</a:t>
            </a:r>
          </a:p>
          <a:p>
            <a:pPr>
              <a:defRPr sz="1100"/>
            </a:pPr>
            <a:r>
              <a:rPr lang="en-US" dirty="0"/>
              <a:t>* Writing configuration files</a:t>
            </a:r>
          </a:p>
          <a:p>
            <a:pPr>
              <a:defRPr sz="1100"/>
            </a:pPr>
            <a:endParaRPr lang="en-US" dirty="0"/>
          </a:p>
          <a:p>
            <a:pPr>
              <a:defRPr sz="1100"/>
            </a:pPr>
            <a:r>
              <a:rPr lang="en-US" dirty="0"/>
              <a:t>Some of these workflows are demonstrated in the sections below.</a:t>
            </a:r>
          </a:p>
          <a:p>
            <a:pPr>
              <a:defRPr sz="1100"/>
            </a:pPr>
            <a:r>
              <a:rPr lang="en-US" dirty="0"/>
              <a:t>## JSON (de-)serialization</a:t>
            </a:r>
          </a:p>
          <a:p>
            <a:pPr>
              <a:defRPr sz="1100"/>
            </a:pPr>
            <a:r>
              <a:rPr lang="en-US" dirty="0"/>
              <a:t>Most </a:t>
            </a:r>
            <a:r>
              <a:rPr lang="en-US" dirty="0" err="1"/>
              <a:t>BayBE</a:t>
            </a:r>
            <a:r>
              <a:rPr lang="en-US" dirty="0"/>
              <a:t> objects can be conveniently serialized into an equivalent JSON representation by calling their `</a:t>
            </a:r>
            <a:r>
              <a:rPr lang="en-US" dirty="0" err="1"/>
              <a:t>to_json</a:t>
            </a:r>
            <a:r>
              <a:rPr lang="en-US" dirty="0"/>
              <a:t>` method.</a:t>
            </a:r>
          </a:p>
          <a:p>
            <a:pPr>
              <a:defRPr sz="1100"/>
            </a:pPr>
            <a:r>
              <a:rPr lang="en-US" dirty="0"/>
              <a:t>The obtained JSON string can then be deserialized via the `</a:t>
            </a:r>
            <a:r>
              <a:rPr lang="en-US" dirty="0" err="1"/>
              <a:t>from_json</a:t>
            </a:r>
            <a:r>
              <a:rPr lang="en-US" dirty="0"/>
              <a:t>` method</a:t>
            </a:r>
          </a:p>
          <a:p>
            <a:pPr>
              <a:defRPr sz="1100"/>
            </a:pPr>
            <a:r>
              <a:rPr lang="en-US" dirty="0"/>
              <a:t>of the corresponding class, which yields an equivalent copy of the original object.</a:t>
            </a:r>
          </a:p>
          <a:p>
            <a:pPr>
              <a:defRPr sz="1100"/>
            </a:pPr>
            <a:endParaRPr lang="en-US" dirty="0"/>
          </a:p>
          <a:p>
            <a:pPr>
              <a:defRPr sz="1100"/>
            </a:pPr>
            <a:r>
              <a:rPr lang="en-US" dirty="0"/>
              <a:t>For example:</a:t>
            </a:r>
          </a:p>
          <a:p>
            <a:pPr>
              <a:defRPr sz="1100"/>
            </a:pPr>
            <a:r>
              <a:rPr lang="en-US" dirty="0"/>
              <a:t>```python</a:t>
            </a:r>
          </a:p>
          <a:p>
            <a:pPr>
              <a:defRPr sz="1100"/>
            </a:pPr>
            <a:r>
              <a:rPr lang="en-US" dirty="0"/>
              <a:t>from </a:t>
            </a:r>
            <a:r>
              <a:rPr lang="en-US" dirty="0" err="1"/>
              <a:t>baybe.parameters</a:t>
            </a:r>
            <a:r>
              <a:rPr lang="en-US" dirty="0"/>
              <a:t> import </a:t>
            </a:r>
            <a:r>
              <a:rPr lang="en-US" dirty="0" err="1"/>
              <a:t>CategoricalParameter</a:t>
            </a:r>
            <a:endParaRPr lang="en-US" dirty="0"/>
          </a:p>
          <a:p>
            <a:pPr>
              <a:defRPr sz="1100"/>
            </a:pPr>
            <a:endParaRPr lang="en-US" dirty="0"/>
          </a:p>
          <a:p>
            <a:pPr>
              <a:defRPr sz="1100"/>
            </a:pPr>
            <a:r>
              <a:rPr lang="en-US" dirty="0"/>
              <a:t>parameter = </a:t>
            </a:r>
            <a:r>
              <a:rPr lang="en-US" dirty="0" err="1"/>
              <a:t>CategoricalParameter</a:t>
            </a:r>
            <a:r>
              <a:rPr lang="en-US" dirty="0"/>
              <a:t>(name="Setting", values=["low", "high"])</a:t>
            </a:r>
          </a:p>
          <a:p>
            <a:pPr>
              <a:defRPr sz="1100"/>
            </a:pPr>
            <a:r>
              <a:rPr lang="en-US" dirty="0" err="1"/>
              <a:t>json_string</a:t>
            </a:r>
            <a:r>
              <a:rPr lang="en-US" dirty="0"/>
              <a:t> = </a:t>
            </a:r>
            <a:r>
              <a:rPr lang="en-US" dirty="0" err="1"/>
              <a:t>parameter.to_json</a:t>
            </a:r>
            <a:r>
              <a:rPr lang="en-US" dirty="0"/>
              <a:t>()</a:t>
            </a:r>
          </a:p>
          <a:p>
            <a:pPr>
              <a:defRPr sz="1100"/>
            </a:pPr>
            <a:r>
              <a:rPr lang="en-US" dirty="0"/>
              <a:t>reconstructed = </a:t>
            </a:r>
            <a:r>
              <a:rPr lang="en-US" dirty="0" err="1"/>
              <a:t>CategoricalParameter.from_json</a:t>
            </a:r>
            <a:r>
              <a:rPr lang="en-US" dirty="0"/>
              <a:t>(</a:t>
            </a:r>
            <a:r>
              <a:rPr lang="en-US" dirty="0" err="1"/>
              <a:t>json_string</a:t>
            </a:r>
            <a:r>
              <a:rPr lang="en-US" dirty="0"/>
              <a:t>)</a:t>
            </a:r>
          </a:p>
          <a:p>
            <a:pPr>
              <a:defRPr sz="1100"/>
            </a:pPr>
            <a:r>
              <a:rPr lang="en-US" dirty="0"/>
              <a:t>assert parameter == reconstructed</a:t>
            </a:r>
          </a:p>
          <a:p>
            <a:pPr>
              <a:defRPr sz="1100"/>
            </a:pPr>
            <a:r>
              <a:rPr lang="en-US" dirty="0"/>
              <a:t>```</a:t>
            </a:r>
          </a:p>
          <a:p>
            <a:pPr>
              <a:defRPr sz="1100"/>
            </a:pPr>
            <a:r>
              <a:rPr lang="en-US" dirty="0"/>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attrs and cattrs libraries used for?</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install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install BayBE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kinds of targets are supported by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optimization methods does BayBE offer for handling multiple targets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Give me a code example on how to get started with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have issues installing BayBE on my Mac. How can I solve them?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have problems with CUDA. What shall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8302</Words>
  <Application>Microsoft Office PowerPoint</Application>
  <PresentationFormat>On-screen Show (4:3)</PresentationFormat>
  <Paragraphs>515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5</cp:revision>
  <dcterms:created xsi:type="dcterms:W3CDTF">2013-01-27T09:14:16Z</dcterms:created>
  <dcterms:modified xsi:type="dcterms:W3CDTF">2025-07-08T13:53:34Z</dcterms:modified>
  <cp:category/>
</cp:coreProperties>
</file>