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5" r:id="rId20"/>
    <p:sldId id="276" r:id="rId21"/>
    <p:sldId id="277" r:id="rId22"/>
    <p:sldId id="278" r:id="rId23"/>
    <p:sldId id="279" r:id="rId24"/>
    <p:sldId id="280" r:id="rId25"/>
    <p:sldId id="281" r:id="rId26"/>
    <p:sldId id="282" r:id="rId27"/>
    <p:sldId id="283" r:id="rId28"/>
    <p:sldId id="285" r:id="rId29"/>
    <p:sldId id="288" r:id="rId30"/>
    <p:sldId id="293" r:id="rId31"/>
    <p:sldId id="291" r:id="rId32"/>
    <p:sldId id="292"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A5E781-0CA6-92B5-1331-A1A2E67E447E}" v="131" dt="2025-07-08T13:52:24.46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cha Hoche" userId="S::m318358@one.merckgroup.com::c6ecd004-8eb1-43da-b013-f71ad42234eb" providerId="AD" clId="Web-{5DA5E781-0CA6-92B5-1331-A1A2E67E447E}"/>
    <pc:docChg chg="modSld">
      <pc:chgData name="Joscha Hoche" userId="S::m318358@one.merckgroup.com::c6ecd004-8eb1-43da-b013-f71ad42234eb" providerId="AD" clId="Web-{5DA5E781-0CA6-92B5-1331-A1A2E67E447E}" dt="2025-07-08T13:52:24.463" v="52" actId="20577"/>
      <pc:docMkLst>
        <pc:docMk/>
      </pc:docMkLst>
      <pc:sldChg chg="modSp">
        <pc:chgData name="Joscha Hoche" userId="S::m318358@one.merckgroup.com::c6ecd004-8eb1-43da-b013-f71ad42234eb" providerId="AD" clId="Web-{5DA5E781-0CA6-92B5-1331-A1A2E67E447E}" dt="2025-07-08T13:46:17.950" v="0" actId="20577"/>
        <pc:sldMkLst>
          <pc:docMk/>
          <pc:sldMk cId="0" sldId="257"/>
        </pc:sldMkLst>
        <pc:spChg chg="mod">
          <ac:chgData name="Joscha Hoche" userId="S::m318358@one.merckgroup.com::c6ecd004-8eb1-43da-b013-f71ad42234eb" providerId="AD" clId="Web-{5DA5E781-0CA6-92B5-1331-A1A2E67E447E}" dt="2025-07-08T13:46:17.950" v="0" actId="20577"/>
          <ac:spMkLst>
            <pc:docMk/>
            <pc:sldMk cId="0" sldId="257"/>
            <ac:spMk id="3" creationId="{00000000-0000-0000-0000-000000000000}"/>
          </ac:spMkLst>
        </pc:spChg>
      </pc:sldChg>
      <pc:sldChg chg="modSp">
        <pc:chgData name="Joscha Hoche" userId="S::m318358@one.merckgroup.com::c6ecd004-8eb1-43da-b013-f71ad42234eb" providerId="AD" clId="Web-{5DA5E781-0CA6-92B5-1331-A1A2E67E447E}" dt="2025-07-08T13:46:52.107" v="2" actId="20577"/>
        <pc:sldMkLst>
          <pc:docMk/>
          <pc:sldMk cId="0" sldId="258"/>
        </pc:sldMkLst>
        <pc:spChg chg="mod">
          <ac:chgData name="Joscha Hoche" userId="S::m318358@one.merckgroup.com::c6ecd004-8eb1-43da-b013-f71ad42234eb" providerId="AD" clId="Web-{5DA5E781-0CA6-92B5-1331-A1A2E67E447E}" dt="2025-07-08T13:46:52.107" v="2" actId="20577"/>
          <ac:spMkLst>
            <pc:docMk/>
            <pc:sldMk cId="0" sldId="258"/>
            <ac:spMk id="4" creationId="{00000000-0000-0000-0000-000000000000}"/>
          </ac:spMkLst>
        </pc:spChg>
      </pc:sldChg>
      <pc:sldChg chg="modSp">
        <pc:chgData name="Joscha Hoche" userId="S::m318358@one.merckgroup.com::c6ecd004-8eb1-43da-b013-f71ad42234eb" providerId="AD" clId="Web-{5DA5E781-0CA6-92B5-1331-A1A2E67E447E}" dt="2025-07-08T13:47:39.156" v="5" actId="20577"/>
        <pc:sldMkLst>
          <pc:docMk/>
          <pc:sldMk cId="0" sldId="259"/>
        </pc:sldMkLst>
        <pc:spChg chg="mod">
          <ac:chgData name="Joscha Hoche" userId="S::m318358@one.merckgroup.com::c6ecd004-8eb1-43da-b013-f71ad42234eb" providerId="AD" clId="Web-{5DA5E781-0CA6-92B5-1331-A1A2E67E447E}" dt="2025-07-08T13:47:39.156" v="5" actId="20577"/>
          <ac:spMkLst>
            <pc:docMk/>
            <pc:sldMk cId="0" sldId="259"/>
            <ac:spMk id="4" creationId="{00000000-0000-0000-0000-000000000000}"/>
          </ac:spMkLst>
        </pc:spChg>
      </pc:sldChg>
      <pc:sldChg chg="modSp">
        <pc:chgData name="Joscha Hoche" userId="S::m318358@one.merckgroup.com::c6ecd004-8eb1-43da-b013-f71ad42234eb" providerId="AD" clId="Web-{5DA5E781-0CA6-92B5-1331-A1A2E67E447E}" dt="2025-07-08T13:47:57.750" v="7" actId="20577"/>
        <pc:sldMkLst>
          <pc:docMk/>
          <pc:sldMk cId="0" sldId="260"/>
        </pc:sldMkLst>
        <pc:spChg chg="mod">
          <ac:chgData name="Joscha Hoche" userId="S::m318358@one.merckgroup.com::c6ecd004-8eb1-43da-b013-f71ad42234eb" providerId="AD" clId="Web-{5DA5E781-0CA6-92B5-1331-A1A2E67E447E}" dt="2025-07-08T13:47:57.750" v="7" actId="20577"/>
          <ac:spMkLst>
            <pc:docMk/>
            <pc:sldMk cId="0" sldId="260"/>
            <ac:spMk id="4" creationId="{00000000-0000-0000-0000-000000000000}"/>
          </ac:spMkLst>
        </pc:spChg>
      </pc:sldChg>
      <pc:sldChg chg="modSp">
        <pc:chgData name="Joscha Hoche" userId="S::m318358@one.merckgroup.com::c6ecd004-8eb1-43da-b013-f71ad42234eb" providerId="AD" clId="Web-{5DA5E781-0CA6-92B5-1331-A1A2E67E447E}" dt="2025-07-08T13:48:10.688" v="9" actId="20577"/>
        <pc:sldMkLst>
          <pc:docMk/>
          <pc:sldMk cId="0" sldId="261"/>
        </pc:sldMkLst>
        <pc:spChg chg="mod">
          <ac:chgData name="Joscha Hoche" userId="S::m318358@one.merckgroup.com::c6ecd004-8eb1-43da-b013-f71ad42234eb" providerId="AD" clId="Web-{5DA5E781-0CA6-92B5-1331-A1A2E67E447E}" dt="2025-07-08T13:48:10.688" v="9" actId="20577"/>
          <ac:spMkLst>
            <pc:docMk/>
            <pc:sldMk cId="0" sldId="261"/>
            <ac:spMk id="4" creationId="{00000000-0000-0000-0000-000000000000}"/>
          </ac:spMkLst>
        </pc:spChg>
      </pc:sldChg>
      <pc:sldChg chg="modSp">
        <pc:chgData name="Joscha Hoche" userId="S::m318358@one.merckgroup.com::c6ecd004-8eb1-43da-b013-f71ad42234eb" providerId="AD" clId="Web-{5DA5E781-0CA6-92B5-1331-A1A2E67E447E}" dt="2025-07-08T13:48:23.892" v="11" actId="20577"/>
        <pc:sldMkLst>
          <pc:docMk/>
          <pc:sldMk cId="0" sldId="262"/>
        </pc:sldMkLst>
        <pc:spChg chg="mod">
          <ac:chgData name="Joscha Hoche" userId="S::m318358@one.merckgroup.com::c6ecd004-8eb1-43da-b013-f71ad42234eb" providerId="AD" clId="Web-{5DA5E781-0CA6-92B5-1331-A1A2E67E447E}" dt="2025-07-08T13:48:23.892" v="11" actId="20577"/>
          <ac:spMkLst>
            <pc:docMk/>
            <pc:sldMk cId="0" sldId="262"/>
            <ac:spMk id="3" creationId="{00000000-0000-0000-0000-000000000000}"/>
          </ac:spMkLst>
        </pc:spChg>
      </pc:sldChg>
      <pc:sldChg chg="modSp">
        <pc:chgData name="Joscha Hoche" userId="S::m318358@one.merckgroup.com::c6ecd004-8eb1-43da-b013-f71ad42234eb" providerId="AD" clId="Web-{5DA5E781-0CA6-92B5-1331-A1A2E67E447E}" dt="2025-07-08T13:48:38.392" v="13" actId="20577"/>
        <pc:sldMkLst>
          <pc:docMk/>
          <pc:sldMk cId="0" sldId="263"/>
        </pc:sldMkLst>
        <pc:spChg chg="mod">
          <ac:chgData name="Joscha Hoche" userId="S::m318358@one.merckgroup.com::c6ecd004-8eb1-43da-b013-f71ad42234eb" providerId="AD" clId="Web-{5DA5E781-0CA6-92B5-1331-A1A2E67E447E}" dt="2025-07-08T13:48:38.392" v="13" actId="20577"/>
          <ac:spMkLst>
            <pc:docMk/>
            <pc:sldMk cId="0" sldId="263"/>
            <ac:spMk id="3" creationId="{00000000-0000-0000-0000-000000000000}"/>
          </ac:spMkLst>
        </pc:spChg>
      </pc:sldChg>
      <pc:sldChg chg="modSp">
        <pc:chgData name="Joscha Hoche" userId="S::m318358@one.merckgroup.com::c6ecd004-8eb1-43da-b013-f71ad42234eb" providerId="AD" clId="Web-{5DA5E781-0CA6-92B5-1331-A1A2E67E447E}" dt="2025-07-08T13:48:44.752" v="14" actId="20577"/>
        <pc:sldMkLst>
          <pc:docMk/>
          <pc:sldMk cId="0" sldId="264"/>
        </pc:sldMkLst>
        <pc:spChg chg="mod">
          <ac:chgData name="Joscha Hoche" userId="S::m318358@one.merckgroup.com::c6ecd004-8eb1-43da-b013-f71ad42234eb" providerId="AD" clId="Web-{5DA5E781-0CA6-92B5-1331-A1A2E67E447E}" dt="2025-07-08T13:48:44.752" v="14" actId="20577"/>
          <ac:spMkLst>
            <pc:docMk/>
            <pc:sldMk cId="0" sldId="264"/>
            <ac:spMk id="4" creationId="{00000000-0000-0000-0000-000000000000}"/>
          </ac:spMkLst>
        </pc:spChg>
      </pc:sldChg>
      <pc:sldChg chg="modSp">
        <pc:chgData name="Joscha Hoche" userId="S::m318358@one.merckgroup.com::c6ecd004-8eb1-43da-b013-f71ad42234eb" providerId="AD" clId="Web-{5DA5E781-0CA6-92B5-1331-A1A2E67E447E}" dt="2025-07-08T13:48:53.940" v="16" actId="20577"/>
        <pc:sldMkLst>
          <pc:docMk/>
          <pc:sldMk cId="0" sldId="265"/>
        </pc:sldMkLst>
        <pc:spChg chg="mod">
          <ac:chgData name="Joscha Hoche" userId="S::m318358@one.merckgroup.com::c6ecd004-8eb1-43da-b013-f71ad42234eb" providerId="AD" clId="Web-{5DA5E781-0CA6-92B5-1331-A1A2E67E447E}" dt="2025-07-08T13:48:53.940" v="16" actId="20577"/>
          <ac:spMkLst>
            <pc:docMk/>
            <pc:sldMk cId="0" sldId="265"/>
            <ac:spMk id="4" creationId="{00000000-0000-0000-0000-000000000000}"/>
          </ac:spMkLst>
        </pc:spChg>
      </pc:sldChg>
      <pc:sldChg chg="modSp">
        <pc:chgData name="Joscha Hoche" userId="S::m318358@one.merckgroup.com::c6ecd004-8eb1-43da-b013-f71ad42234eb" providerId="AD" clId="Web-{5DA5E781-0CA6-92B5-1331-A1A2E67E447E}" dt="2025-07-08T13:49:02.034" v="18" actId="20577"/>
        <pc:sldMkLst>
          <pc:docMk/>
          <pc:sldMk cId="0" sldId="266"/>
        </pc:sldMkLst>
        <pc:spChg chg="mod">
          <ac:chgData name="Joscha Hoche" userId="S::m318358@one.merckgroup.com::c6ecd004-8eb1-43da-b013-f71ad42234eb" providerId="AD" clId="Web-{5DA5E781-0CA6-92B5-1331-A1A2E67E447E}" dt="2025-07-08T13:49:02.034" v="18" actId="20577"/>
          <ac:spMkLst>
            <pc:docMk/>
            <pc:sldMk cId="0" sldId="266"/>
            <ac:spMk id="4" creationId="{00000000-0000-0000-0000-000000000000}"/>
          </ac:spMkLst>
        </pc:spChg>
      </pc:sldChg>
      <pc:sldChg chg="modSp">
        <pc:chgData name="Joscha Hoche" userId="S::m318358@one.merckgroup.com::c6ecd004-8eb1-43da-b013-f71ad42234eb" providerId="AD" clId="Web-{5DA5E781-0CA6-92B5-1331-A1A2E67E447E}" dt="2025-07-08T13:49:14.159" v="19" actId="20577"/>
        <pc:sldMkLst>
          <pc:docMk/>
          <pc:sldMk cId="0" sldId="267"/>
        </pc:sldMkLst>
        <pc:spChg chg="mod">
          <ac:chgData name="Joscha Hoche" userId="S::m318358@one.merckgroup.com::c6ecd004-8eb1-43da-b013-f71ad42234eb" providerId="AD" clId="Web-{5DA5E781-0CA6-92B5-1331-A1A2E67E447E}" dt="2025-07-08T13:49:14.159" v="19" actId="20577"/>
          <ac:spMkLst>
            <pc:docMk/>
            <pc:sldMk cId="0" sldId="267"/>
            <ac:spMk id="4" creationId="{00000000-0000-0000-0000-000000000000}"/>
          </ac:spMkLst>
        </pc:spChg>
      </pc:sldChg>
      <pc:sldChg chg="modSp">
        <pc:chgData name="Joscha Hoche" userId="S::m318358@one.merckgroup.com::c6ecd004-8eb1-43da-b013-f71ad42234eb" providerId="AD" clId="Web-{5DA5E781-0CA6-92B5-1331-A1A2E67E447E}" dt="2025-07-08T13:49:25.160" v="20" actId="20577"/>
        <pc:sldMkLst>
          <pc:docMk/>
          <pc:sldMk cId="0" sldId="268"/>
        </pc:sldMkLst>
        <pc:spChg chg="mod">
          <ac:chgData name="Joscha Hoche" userId="S::m318358@one.merckgroup.com::c6ecd004-8eb1-43da-b013-f71ad42234eb" providerId="AD" clId="Web-{5DA5E781-0CA6-92B5-1331-A1A2E67E447E}" dt="2025-07-08T13:49:25.160" v="20" actId="20577"/>
          <ac:spMkLst>
            <pc:docMk/>
            <pc:sldMk cId="0" sldId="268"/>
            <ac:spMk id="4" creationId="{00000000-0000-0000-0000-000000000000}"/>
          </ac:spMkLst>
        </pc:spChg>
      </pc:sldChg>
      <pc:sldChg chg="modSp">
        <pc:chgData name="Joscha Hoche" userId="S::m318358@one.merckgroup.com::c6ecd004-8eb1-43da-b013-f71ad42234eb" providerId="AD" clId="Web-{5DA5E781-0CA6-92B5-1331-A1A2E67E447E}" dt="2025-07-08T13:49:36.707" v="25" actId="20577"/>
        <pc:sldMkLst>
          <pc:docMk/>
          <pc:sldMk cId="0" sldId="269"/>
        </pc:sldMkLst>
        <pc:spChg chg="mod">
          <ac:chgData name="Joscha Hoche" userId="S::m318358@one.merckgroup.com::c6ecd004-8eb1-43da-b013-f71ad42234eb" providerId="AD" clId="Web-{5DA5E781-0CA6-92B5-1331-A1A2E67E447E}" dt="2025-07-08T13:49:36.707" v="25" actId="20577"/>
          <ac:spMkLst>
            <pc:docMk/>
            <pc:sldMk cId="0" sldId="269"/>
            <ac:spMk id="3" creationId="{00000000-0000-0000-0000-000000000000}"/>
          </ac:spMkLst>
        </pc:spChg>
        <pc:spChg chg="mod">
          <ac:chgData name="Joscha Hoche" userId="S::m318358@one.merckgroup.com::c6ecd004-8eb1-43da-b013-f71ad42234eb" providerId="AD" clId="Web-{5DA5E781-0CA6-92B5-1331-A1A2E67E447E}" dt="2025-07-08T13:49:35.707" v="23" actId="20577"/>
          <ac:spMkLst>
            <pc:docMk/>
            <pc:sldMk cId="0" sldId="269"/>
            <ac:spMk id="4" creationId="{00000000-0000-0000-0000-000000000000}"/>
          </ac:spMkLst>
        </pc:spChg>
      </pc:sldChg>
      <pc:sldChg chg="modSp">
        <pc:chgData name="Joscha Hoche" userId="S::m318358@one.merckgroup.com::c6ecd004-8eb1-43da-b013-f71ad42234eb" providerId="AD" clId="Web-{5DA5E781-0CA6-92B5-1331-A1A2E67E447E}" dt="2025-07-08T13:49:43.160" v="26" actId="20577"/>
        <pc:sldMkLst>
          <pc:docMk/>
          <pc:sldMk cId="0" sldId="270"/>
        </pc:sldMkLst>
        <pc:spChg chg="mod">
          <ac:chgData name="Joscha Hoche" userId="S::m318358@one.merckgroup.com::c6ecd004-8eb1-43da-b013-f71ad42234eb" providerId="AD" clId="Web-{5DA5E781-0CA6-92B5-1331-A1A2E67E447E}" dt="2025-07-08T13:49:43.160" v="26" actId="20577"/>
          <ac:spMkLst>
            <pc:docMk/>
            <pc:sldMk cId="0" sldId="270"/>
            <ac:spMk id="3" creationId="{00000000-0000-0000-0000-000000000000}"/>
          </ac:spMkLst>
        </pc:spChg>
      </pc:sldChg>
      <pc:sldChg chg="modSp">
        <pc:chgData name="Joscha Hoche" userId="S::m318358@one.merckgroup.com::c6ecd004-8eb1-43da-b013-f71ad42234eb" providerId="AD" clId="Web-{5DA5E781-0CA6-92B5-1331-A1A2E67E447E}" dt="2025-07-08T13:49:49.535" v="28" actId="20577"/>
        <pc:sldMkLst>
          <pc:docMk/>
          <pc:sldMk cId="0" sldId="271"/>
        </pc:sldMkLst>
        <pc:spChg chg="mod">
          <ac:chgData name="Joscha Hoche" userId="S::m318358@one.merckgroup.com::c6ecd004-8eb1-43da-b013-f71ad42234eb" providerId="AD" clId="Web-{5DA5E781-0CA6-92B5-1331-A1A2E67E447E}" dt="2025-07-08T13:49:49.535" v="28" actId="20577"/>
          <ac:spMkLst>
            <pc:docMk/>
            <pc:sldMk cId="0" sldId="271"/>
            <ac:spMk id="4" creationId="{00000000-0000-0000-0000-000000000000}"/>
          </ac:spMkLst>
        </pc:spChg>
      </pc:sldChg>
      <pc:sldChg chg="modSp">
        <pc:chgData name="Joscha Hoche" userId="S::m318358@one.merckgroup.com::c6ecd004-8eb1-43da-b013-f71ad42234eb" providerId="AD" clId="Web-{5DA5E781-0CA6-92B5-1331-A1A2E67E447E}" dt="2025-07-08T13:51:15.585" v="30" actId="20577"/>
        <pc:sldMkLst>
          <pc:docMk/>
          <pc:sldMk cId="0" sldId="272"/>
        </pc:sldMkLst>
        <pc:spChg chg="mod">
          <ac:chgData name="Joscha Hoche" userId="S::m318358@one.merckgroup.com::c6ecd004-8eb1-43da-b013-f71ad42234eb" providerId="AD" clId="Web-{5DA5E781-0CA6-92B5-1331-A1A2E67E447E}" dt="2025-07-08T13:51:15.585" v="30" actId="20577"/>
          <ac:spMkLst>
            <pc:docMk/>
            <pc:sldMk cId="0" sldId="272"/>
            <ac:spMk id="3" creationId="{00000000-0000-0000-0000-000000000000}"/>
          </ac:spMkLst>
        </pc:spChg>
      </pc:sldChg>
      <pc:sldChg chg="modSp">
        <pc:chgData name="Joscha Hoche" userId="S::m318358@one.merckgroup.com::c6ecd004-8eb1-43da-b013-f71ad42234eb" providerId="AD" clId="Web-{5DA5E781-0CA6-92B5-1331-A1A2E67E447E}" dt="2025-07-08T13:51:20.695" v="32" actId="20577"/>
        <pc:sldMkLst>
          <pc:docMk/>
          <pc:sldMk cId="0" sldId="273"/>
        </pc:sldMkLst>
        <pc:spChg chg="mod">
          <ac:chgData name="Joscha Hoche" userId="S::m318358@one.merckgroup.com::c6ecd004-8eb1-43da-b013-f71ad42234eb" providerId="AD" clId="Web-{5DA5E781-0CA6-92B5-1331-A1A2E67E447E}" dt="2025-07-08T13:51:20.695" v="32" actId="20577"/>
          <ac:spMkLst>
            <pc:docMk/>
            <pc:sldMk cId="0" sldId="273"/>
            <ac:spMk id="3" creationId="{00000000-0000-0000-0000-000000000000}"/>
          </ac:spMkLst>
        </pc:spChg>
      </pc:sldChg>
      <pc:sldChg chg="modSp">
        <pc:chgData name="Joscha Hoche" userId="S::m318358@one.merckgroup.com::c6ecd004-8eb1-43da-b013-f71ad42234eb" providerId="AD" clId="Web-{5DA5E781-0CA6-92B5-1331-A1A2E67E447E}" dt="2025-07-08T13:51:26.492" v="34" actId="20577"/>
        <pc:sldMkLst>
          <pc:docMk/>
          <pc:sldMk cId="0" sldId="275"/>
        </pc:sldMkLst>
        <pc:spChg chg="mod">
          <ac:chgData name="Joscha Hoche" userId="S::m318358@one.merckgroup.com::c6ecd004-8eb1-43da-b013-f71ad42234eb" providerId="AD" clId="Web-{5DA5E781-0CA6-92B5-1331-A1A2E67E447E}" dt="2025-07-08T13:51:26.492" v="34" actId="20577"/>
          <ac:spMkLst>
            <pc:docMk/>
            <pc:sldMk cId="0" sldId="275"/>
            <ac:spMk id="4" creationId="{00000000-0000-0000-0000-000000000000}"/>
          </ac:spMkLst>
        </pc:spChg>
      </pc:sldChg>
      <pc:sldChg chg="modSp">
        <pc:chgData name="Joscha Hoche" userId="S::m318358@one.merckgroup.com::c6ecd004-8eb1-43da-b013-f71ad42234eb" providerId="AD" clId="Web-{5DA5E781-0CA6-92B5-1331-A1A2E67E447E}" dt="2025-07-08T13:51:29.461" v="35" actId="20577"/>
        <pc:sldMkLst>
          <pc:docMk/>
          <pc:sldMk cId="0" sldId="276"/>
        </pc:sldMkLst>
        <pc:spChg chg="mod">
          <ac:chgData name="Joscha Hoche" userId="S::m318358@one.merckgroup.com::c6ecd004-8eb1-43da-b013-f71ad42234eb" providerId="AD" clId="Web-{5DA5E781-0CA6-92B5-1331-A1A2E67E447E}" dt="2025-07-08T13:51:29.461" v="35" actId="20577"/>
          <ac:spMkLst>
            <pc:docMk/>
            <pc:sldMk cId="0" sldId="276"/>
            <ac:spMk id="3" creationId="{00000000-0000-0000-0000-000000000000}"/>
          </ac:spMkLst>
        </pc:spChg>
      </pc:sldChg>
      <pc:sldChg chg="modSp">
        <pc:chgData name="Joscha Hoche" userId="S::m318358@one.merckgroup.com::c6ecd004-8eb1-43da-b013-f71ad42234eb" providerId="AD" clId="Web-{5DA5E781-0CA6-92B5-1331-A1A2E67E447E}" dt="2025-07-08T13:51:35.508" v="36" actId="20577"/>
        <pc:sldMkLst>
          <pc:docMk/>
          <pc:sldMk cId="0" sldId="277"/>
        </pc:sldMkLst>
        <pc:spChg chg="mod">
          <ac:chgData name="Joscha Hoche" userId="S::m318358@one.merckgroup.com::c6ecd004-8eb1-43da-b013-f71ad42234eb" providerId="AD" clId="Web-{5DA5E781-0CA6-92B5-1331-A1A2E67E447E}" dt="2025-07-08T13:51:35.508" v="36" actId="20577"/>
          <ac:spMkLst>
            <pc:docMk/>
            <pc:sldMk cId="0" sldId="277"/>
            <ac:spMk id="4" creationId="{00000000-0000-0000-0000-000000000000}"/>
          </ac:spMkLst>
        </pc:spChg>
      </pc:sldChg>
      <pc:sldChg chg="modSp">
        <pc:chgData name="Joscha Hoche" userId="S::m318358@one.merckgroup.com::c6ecd004-8eb1-43da-b013-f71ad42234eb" providerId="AD" clId="Web-{5DA5E781-0CA6-92B5-1331-A1A2E67E447E}" dt="2025-07-08T13:51:40.633" v="38" actId="20577"/>
        <pc:sldMkLst>
          <pc:docMk/>
          <pc:sldMk cId="0" sldId="278"/>
        </pc:sldMkLst>
        <pc:spChg chg="mod">
          <ac:chgData name="Joscha Hoche" userId="S::m318358@one.merckgroup.com::c6ecd004-8eb1-43da-b013-f71ad42234eb" providerId="AD" clId="Web-{5DA5E781-0CA6-92B5-1331-A1A2E67E447E}" dt="2025-07-08T13:51:40.633" v="38" actId="20577"/>
          <ac:spMkLst>
            <pc:docMk/>
            <pc:sldMk cId="0" sldId="278"/>
            <ac:spMk id="3" creationId="{00000000-0000-0000-0000-000000000000}"/>
          </ac:spMkLst>
        </pc:spChg>
      </pc:sldChg>
      <pc:sldChg chg="modSp">
        <pc:chgData name="Joscha Hoche" userId="S::m318358@one.merckgroup.com::c6ecd004-8eb1-43da-b013-f71ad42234eb" providerId="AD" clId="Web-{5DA5E781-0CA6-92B5-1331-A1A2E67E447E}" dt="2025-07-08T13:51:43.774" v="39" actId="20577"/>
        <pc:sldMkLst>
          <pc:docMk/>
          <pc:sldMk cId="0" sldId="279"/>
        </pc:sldMkLst>
        <pc:spChg chg="mod">
          <ac:chgData name="Joscha Hoche" userId="S::m318358@one.merckgroup.com::c6ecd004-8eb1-43da-b013-f71ad42234eb" providerId="AD" clId="Web-{5DA5E781-0CA6-92B5-1331-A1A2E67E447E}" dt="2025-07-08T13:51:43.774" v="39" actId="20577"/>
          <ac:spMkLst>
            <pc:docMk/>
            <pc:sldMk cId="0" sldId="279"/>
            <ac:spMk id="3" creationId="{00000000-0000-0000-0000-000000000000}"/>
          </ac:spMkLst>
        </pc:spChg>
      </pc:sldChg>
      <pc:sldChg chg="modSp">
        <pc:chgData name="Joscha Hoche" userId="S::m318358@one.merckgroup.com::c6ecd004-8eb1-43da-b013-f71ad42234eb" providerId="AD" clId="Web-{5DA5E781-0CA6-92B5-1331-A1A2E67E447E}" dt="2025-07-08T13:51:48.914" v="40" actId="20577"/>
        <pc:sldMkLst>
          <pc:docMk/>
          <pc:sldMk cId="0" sldId="280"/>
        </pc:sldMkLst>
        <pc:spChg chg="mod">
          <ac:chgData name="Joscha Hoche" userId="S::m318358@one.merckgroup.com::c6ecd004-8eb1-43da-b013-f71ad42234eb" providerId="AD" clId="Web-{5DA5E781-0CA6-92B5-1331-A1A2E67E447E}" dt="2025-07-08T13:51:48.914" v="40" actId="20577"/>
          <ac:spMkLst>
            <pc:docMk/>
            <pc:sldMk cId="0" sldId="280"/>
            <ac:spMk id="4" creationId="{00000000-0000-0000-0000-000000000000}"/>
          </ac:spMkLst>
        </pc:spChg>
      </pc:sldChg>
      <pc:sldChg chg="modSp">
        <pc:chgData name="Joscha Hoche" userId="S::m318358@one.merckgroup.com::c6ecd004-8eb1-43da-b013-f71ad42234eb" providerId="AD" clId="Web-{5DA5E781-0CA6-92B5-1331-A1A2E67E447E}" dt="2025-07-08T13:51:53.087" v="42" actId="20577"/>
        <pc:sldMkLst>
          <pc:docMk/>
          <pc:sldMk cId="0" sldId="281"/>
        </pc:sldMkLst>
        <pc:spChg chg="mod">
          <ac:chgData name="Joscha Hoche" userId="S::m318358@one.merckgroup.com::c6ecd004-8eb1-43da-b013-f71ad42234eb" providerId="AD" clId="Web-{5DA5E781-0CA6-92B5-1331-A1A2E67E447E}" dt="2025-07-08T13:51:53.087" v="42" actId="20577"/>
          <ac:spMkLst>
            <pc:docMk/>
            <pc:sldMk cId="0" sldId="281"/>
            <ac:spMk id="3" creationId="{00000000-0000-0000-0000-000000000000}"/>
          </ac:spMkLst>
        </pc:spChg>
      </pc:sldChg>
      <pc:sldChg chg="modSp">
        <pc:chgData name="Joscha Hoche" userId="S::m318358@one.merckgroup.com::c6ecd004-8eb1-43da-b013-f71ad42234eb" providerId="AD" clId="Web-{5DA5E781-0CA6-92B5-1331-A1A2E67E447E}" dt="2025-07-08T13:51:56.524" v="43" actId="20577"/>
        <pc:sldMkLst>
          <pc:docMk/>
          <pc:sldMk cId="0" sldId="282"/>
        </pc:sldMkLst>
        <pc:spChg chg="mod">
          <ac:chgData name="Joscha Hoche" userId="S::m318358@one.merckgroup.com::c6ecd004-8eb1-43da-b013-f71ad42234eb" providerId="AD" clId="Web-{5DA5E781-0CA6-92B5-1331-A1A2E67E447E}" dt="2025-07-08T13:51:56.524" v="43" actId="20577"/>
          <ac:spMkLst>
            <pc:docMk/>
            <pc:sldMk cId="0" sldId="282"/>
            <ac:spMk id="3" creationId="{00000000-0000-0000-0000-000000000000}"/>
          </ac:spMkLst>
        </pc:spChg>
      </pc:sldChg>
      <pc:sldChg chg="modSp">
        <pc:chgData name="Joscha Hoche" userId="S::m318358@one.merckgroup.com::c6ecd004-8eb1-43da-b013-f71ad42234eb" providerId="AD" clId="Web-{5DA5E781-0CA6-92B5-1331-A1A2E67E447E}" dt="2025-07-08T13:52:01.618" v="45" actId="20577"/>
        <pc:sldMkLst>
          <pc:docMk/>
          <pc:sldMk cId="0" sldId="283"/>
        </pc:sldMkLst>
        <pc:spChg chg="mod">
          <ac:chgData name="Joscha Hoche" userId="S::m318358@one.merckgroup.com::c6ecd004-8eb1-43da-b013-f71ad42234eb" providerId="AD" clId="Web-{5DA5E781-0CA6-92B5-1331-A1A2E67E447E}" dt="2025-07-08T13:52:01.618" v="45" actId="20577"/>
          <ac:spMkLst>
            <pc:docMk/>
            <pc:sldMk cId="0" sldId="283"/>
            <ac:spMk id="3" creationId="{00000000-0000-0000-0000-000000000000}"/>
          </ac:spMkLst>
        </pc:spChg>
      </pc:sldChg>
      <pc:sldChg chg="modSp">
        <pc:chgData name="Joscha Hoche" userId="S::m318358@one.merckgroup.com::c6ecd004-8eb1-43da-b013-f71ad42234eb" providerId="AD" clId="Web-{5DA5E781-0CA6-92B5-1331-A1A2E67E447E}" dt="2025-07-08T13:52:06.306" v="47" actId="20577"/>
        <pc:sldMkLst>
          <pc:docMk/>
          <pc:sldMk cId="0" sldId="285"/>
        </pc:sldMkLst>
        <pc:spChg chg="mod">
          <ac:chgData name="Joscha Hoche" userId="S::m318358@one.merckgroup.com::c6ecd004-8eb1-43da-b013-f71ad42234eb" providerId="AD" clId="Web-{5DA5E781-0CA6-92B5-1331-A1A2E67E447E}" dt="2025-07-08T13:52:06.306" v="47" actId="20577"/>
          <ac:spMkLst>
            <pc:docMk/>
            <pc:sldMk cId="0" sldId="285"/>
            <ac:spMk id="4" creationId="{00000000-0000-0000-0000-000000000000}"/>
          </ac:spMkLst>
        </pc:spChg>
      </pc:sldChg>
      <pc:sldChg chg="modSp">
        <pc:chgData name="Joscha Hoche" userId="S::m318358@one.merckgroup.com::c6ecd004-8eb1-43da-b013-f71ad42234eb" providerId="AD" clId="Web-{5DA5E781-0CA6-92B5-1331-A1A2E67E447E}" dt="2025-07-08T13:52:11.572" v="49" actId="20577"/>
        <pc:sldMkLst>
          <pc:docMk/>
          <pc:sldMk cId="3120438" sldId="288"/>
        </pc:sldMkLst>
        <pc:spChg chg="mod">
          <ac:chgData name="Joscha Hoche" userId="S::m318358@one.merckgroup.com::c6ecd004-8eb1-43da-b013-f71ad42234eb" providerId="AD" clId="Web-{5DA5E781-0CA6-92B5-1331-A1A2E67E447E}" dt="2025-07-08T13:52:11.572" v="49" actId="20577"/>
          <ac:spMkLst>
            <pc:docMk/>
            <pc:sldMk cId="3120438" sldId="288"/>
            <ac:spMk id="3" creationId="{00000000-0000-0000-0000-000000000000}"/>
          </ac:spMkLst>
        </pc:spChg>
      </pc:sldChg>
      <pc:sldChg chg="modSp">
        <pc:chgData name="Joscha Hoche" userId="S::m318358@one.merckgroup.com::c6ecd004-8eb1-43da-b013-f71ad42234eb" providerId="AD" clId="Web-{5DA5E781-0CA6-92B5-1331-A1A2E67E447E}" dt="2025-07-08T13:52:24.463" v="52" actId="20577"/>
        <pc:sldMkLst>
          <pc:docMk/>
          <pc:sldMk cId="585140547" sldId="292"/>
        </pc:sldMkLst>
        <pc:spChg chg="mod">
          <ac:chgData name="Joscha Hoche" userId="S::m318358@one.merckgroup.com::c6ecd004-8eb1-43da-b013-f71ad42234eb" providerId="AD" clId="Web-{5DA5E781-0CA6-92B5-1331-A1A2E67E447E}" dt="2025-07-08T13:52:24.463" v="52" actId="20577"/>
          <ac:spMkLst>
            <pc:docMk/>
            <pc:sldMk cId="585140547" sldId="292"/>
            <ac:spMk id="4" creationId="{00000000-0000-0000-0000-000000000000}"/>
          </ac:spMkLst>
        </pc:spChg>
      </pc:sldChg>
      <pc:sldChg chg="modSp">
        <pc:chgData name="Joscha Hoche" userId="S::m318358@one.merckgroup.com::c6ecd004-8eb1-43da-b013-f71ad42234eb" providerId="AD" clId="Web-{5DA5E781-0CA6-92B5-1331-A1A2E67E447E}" dt="2025-07-08T13:52:17.025" v="51" actId="20577"/>
        <pc:sldMkLst>
          <pc:docMk/>
          <pc:sldMk cId="2888270330" sldId="293"/>
        </pc:sldMkLst>
        <pc:spChg chg="mod">
          <ac:chgData name="Joscha Hoche" userId="S::m318358@one.merckgroup.com::c6ecd004-8eb1-43da-b013-f71ad42234eb" providerId="AD" clId="Web-{5DA5E781-0CA6-92B5-1331-A1A2E67E447E}" dt="2025-07-08T13:52:17.025" v="51" actId="20577"/>
          <ac:spMkLst>
            <pc:docMk/>
            <pc:sldMk cId="2888270330" sldId="293"/>
            <ac:spMk id="4" creationId="{00000000-0000-0000-0000-000000000000}"/>
          </ac:spMkLst>
        </pc:spChg>
      </pc:sldChg>
    </pc:docChg>
  </pc:docChgLst>
  <pc:docChgLst>
    <pc:chgData name="Tianye Na" userId="9865fede-b014-44f4-82ca-fb8ef37c68e6" providerId="ADAL" clId="{64EAF156-37E5-421A-ADBA-5A80AC2C0469}"/>
    <pc:docChg chg="modSld">
      <pc:chgData name="Tianye Na" userId="9865fede-b014-44f4-82ca-fb8ef37c68e6" providerId="ADAL" clId="{64EAF156-37E5-421A-ADBA-5A80AC2C0469}" dt="2025-07-08T13:43:43.070" v="0" actId="20577"/>
      <pc:docMkLst>
        <pc:docMk/>
      </pc:docMkLst>
      <pc:sldChg chg="modSp mod">
        <pc:chgData name="Tianye Na" userId="9865fede-b014-44f4-82ca-fb8ef37c68e6" providerId="ADAL" clId="{64EAF156-37E5-421A-ADBA-5A80AC2C0469}" dt="2025-07-08T13:43:43.070" v="0" actId="20577"/>
        <pc:sldMkLst>
          <pc:docMk/>
          <pc:sldMk cId="0" sldId="256"/>
        </pc:sldMkLst>
        <pc:spChg chg="mod">
          <ac:chgData name="Tianye Na" userId="9865fede-b014-44f4-82ca-fb8ef37c68e6" providerId="ADAL" clId="{64EAF156-37E5-421A-ADBA-5A80AC2C0469}" dt="2025-07-08T13:43:43.070" v="0" actId="20577"/>
          <ac:spMkLst>
            <pc:docMk/>
            <pc:sldMk cId="0" sldId="256"/>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40080"/>
            <a:ext cx="8229600" cy="914400"/>
          </a:xfrm>
          <a:prstGeom prst="rect">
            <a:avLst/>
          </a:prstGeom>
          <a:solidFill>
            <a:srgbClr val="DCEBFF"/>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defRPr sz="2400" b="1" u="none">
                <a:solidFill>
                  <a:srgbClr val="000000"/>
                </a:solidFill>
                <a:latin typeface="Arial"/>
              </a:defRPr>
            </a:pPr>
            <a:r>
              <a:t>Finding the more 'human-like' question</a:t>
            </a:r>
          </a:p>
        </p:txBody>
      </p:sp>
      <p:sp>
        <p:nvSpPr>
          <p:cNvPr id="3" name="TextBox 2"/>
          <p:cNvSpPr txBox="1"/>
          <p:nvPr/>
        </p:nvSpPr>
        <p:spPr>
          <a:xfrm>
            <a:off x="457200" y="2011680"/>
            <a:ext cx="8229600" cy="4572000"/>
          </a:xfrm>
          <a:prstGeom prst="rect">
            <a:avLst/>
          </a:prstGeom>
          <a:noFill/>
        </p:spPr>
        <p:txBody>
          <a:bodyPr wrap="square">
            <a:spAutoFit/>
          </a:bodyPr>
          <a:lstStyle/>
          <a:p>
            <a:endParaRPr/>
          </a:p>
          <a:p>
            <a:pPr>
              <a:defRPr sz="1600" b="1">
                <a:latin typeface="Arial"/>
              </a:defRPr>
            </a:pPr>
            <a:r>
              <a:t>Introduction:</a:t>
            </a:r>
          </a:p>
          <a:p>
            <a:pPr>
              <a:defRPr sz="1200">
                <a:latin typeface="Arial"/>
              </a:defRPr>
            </a:pPr>
            <a:r>
              <a:t>Welcome, and thank you for your interest in this survey!</a:t>
            </a:r>
            <a:br/>
            <a:br/>
            <a:r>
              <a:t>The goal of my study is to investigate synthetic evaluation QA pairs for RAG systems, using BayBE documentation as the use case. Specifically, it compares evaluation question-answer (QA) pairs created by LLMs with those created by humans, using the same context.</a:t>
            </a:r>
          </a:p>
          <a:p>
            <a:endParaRPr/>
          </a:p>
          <a:p>
            <a:pPr>
              <a:defRPr sz="1600" b="1">
                <a:latin typeface="Arial"/>
              </a:defRPr>
            </a:pPr>
            <a:r>
              <a:t>Procedure:</a:t>
            </a:r>
          </a:p>
          <a:p>
            <a:pPr>
              <a:defRPr sz="1200">
                <a:latin typeface="Arial"/>
              </a:defRPr>
            </a:pPr>
            <a:r>
              <a:t>In this survey, you will be shown on each page two questions and one context (chunk of BayBE documentation). </a:t>
            </a:r>
            <a:br/>
            <a:r>
              <a:t>Each question may have been written by either a human or an LLM, and both questions are asking for information from the context below them. </a:t>
            </a:r>
            <a:br/>
            <a:r>
              <a:t>Please mark out which one you think is more 'human-like'.</a:t>
            </a:r>
          </a:p>
          <a:p>
            <a:endParaRPr/>
          </a:p>
          <a:p>
            <a:pPr>
              <a:defRPr sz="1600" b="1">
                <a:latin typeface="Arial"/>
              </a:defRPr>
            </a:pPr>
            <a:r>
              <a:t>Duration:</a:t>
            </a:r>
          </a:p>
          <a:p>
            <a:pPr>
              <a:defRPr sz="1200">
                <a:latin typeface="Arial"/>
              </a:defRPr>
            </a:pPr>
            <a:r>
              <a:t>This survey will take approximately 15 minutes to complete.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Who are the maintainers of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Who can I thank for this awesome package?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Contributors</a:t>
            </a:r>
          </a:p>
          <a:p>
            <a:pPr>
              <a:defRPr sz="1100"/>
            </a:pPr>
            <a:r>
              <a:t>## Maintainers</a:t>
            </a:r>
          </a:p>
          <a:p>
            <a:pPr>
              <a:defRPr sz="1100"/>
            </a:pPr>
            <a:r>
              <a:t>- Martin Fitzner (Merck KGaA, Darmstadt, Germany), [Contact](mailto:martin.fitzner@merckgroup.com), [Github](https://github.com/Scienfitz)</a:t>
            </a:r>
          </a:p>
          <a:p>
            <a:pPr>
              <a:defRPr sz="1100"/>
            </a:pPr>
            <a:r>
              <a:t>- Adrian Šošić (Merck Life Science KGaA, Darmstadt, Germany), [Contact](mailto:adrian.sosic@merckgroup.com), [Github](https://github.com/AdrianSosic)</a:t>
            </a:r>
          </a:p>
          <a:p>
            <a:pPr>
              <a:defRPr sz="1100"/>
            </a:pPr>
            <a:r>
              <a:t>- Alexander Hopp (Merck KGaA, Darmstadt, Germany), [Contact](mailto:alexander.hopp@merckgroup.com), [Github](https://github.com/AVHopp)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active learning in the context of experiment selection for machine learning data acquisition?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can I make sure that my model learns as much as possible about a process?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When deciding which experiments to perform next, e.g. for a data acquisition campaign to gather data for a machine learning model, it can be beneficial to follow a guided approach rather than selecting experiments randomly. If this is done via iteratively measuring points according to a criterion reflecting the current model’s uncertainty, the method is called **active learning**.</a:t>
            </a:r>
          </a:p>
          <a:p>
            <a:pPr>
              <a:defRPr sz="1100"/>
            </a:pPr>
            <a:endParaRPr/>
          </a:p>
          <a:p>
            <a:pPr>
              <a:defRPr sz="1100"/>
            </a:pPr>
            <a:r>
              <a:t>Active learning can be seen as a special case of Bayesian optimization: If we have the above-mentioned criterion and set up a Bayesian optimization campaign to recommend points with the highest uncertainty, we achieve active learning via Bayesian optimization. In practice, this is procedure is implemented by setting up a probabilistic model of our measurement process that allows us to quantify uncertainty in the form of a posterior distribution, from which we can then construct an uncertainty-based acquisition function to guide the exploration process.</a:t>
            </a:r>
          </a:p>
          <a:p>
            <a:pPr>
              <a:defRPr sz="1100"/>
            </a:pP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acquisition function does BayBE recommend for selecting points with the highest predicted model uncertainty?</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do I tweak parameters of the UCB acquisition function</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Active Learning</a:t>
            </a:r>
          </a:p>
          <a:p>
            <a:pPr>
              <a:defRPr sz="1100"/>
            </a:pPr>
            <a:r>
              <a:t>## Local Uncertainty Reduction</a:t>
            </a:r>
          </a:p>
          <a:p>
            <a:pPr>
              <a:defRPr sz="1100"/>
            </a:pPr>
            <a:r>
              <a:t>In BayBE, there are two types of acquisition function that can be chosen to search for the points with the highest predicted model uncertainty:</a:t>
            </a:r>
          </a:p>
          <a:p>
            <a:pPr>
              <a:defRPr sz="1100"/>
            </a:pPr>
            <a:endParaRPr/>
          </a:p>
          <a:p>
            <a:pPr>
              <a:defRPr sz="1100"/>
            </a:pPr>
            <a:r>
              <a:t>- [`PosteriorStandardDeviation`]() (`PSTD`) / [`qPosteriorStandardDeviation`]() (`qPSTD`)</a:t>
            </a:r>
          </a:p>
          <a:p>
            <a:pPr>
              <a:defRPr sz="1100"/>
            </a:pPr>
            <a:r>
              <a:t>- [`UpperConfidenceBound`]() (`UCB`) / [`qUpperConfidenceBound`]() (`qUCB`) with high `beta`:&lt;br /&gt; \\\\ Increasing values of `beta` effectively eliminate the effect of the posterior mean on the acquisition value, yielding a selection of points driven primarily by the posterior variance. However, we generally recommend to use this acquisition function only if a small exploratory component is desired – otherwise, the [`qPosteriorStandardDeviation`]() acquisition function is what you are looking for.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does it mean for an experiment to be marked as "pending" in BayBE's asynchronous workflows?</a:t>
            </a: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a:t>x</a:t>
            </a:r>
            <a:r>
              <a:t> Question B: What can I do if some of my experiments are still running but I need new recommendations for additional experiments?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Asynchronous workflows describe situations where the loop between measurement and recommendation is more complex and needs to incorporate various other aspects. These could for instance be:</a:t>
            </a:r>
          </a:p>
          <a:p>
            <a:pPr>
              <a:defRPr sz="1100"/>
            </a:pPr>
            <a:endParaRPr/>
          </a:p>
          <a:p>
            <a:pPr>
              <a:defRPr sz="1100"/>
            </a:pPr>
            <a:r>
              <a:t>- **Distributed workflows**: When recommendations are distributed across several operators, e.g. at different locations or in several reactors, some experiments might have been started, but are not ready when the next batch of recommendations is requested. Without further consideration, the algorithm would be likely to recommend the pending experiments again (since they were and still are considered most promising), as it is unaware they were already started.</a:t>
            </a:r>
          </a:p>
          <a:p>
            <a:pPr>
              <a:defRPr sz="1100"/>
            </a:pPr>
            <a:r>
              <a:t>- **Partial targets**: When dealing with multiple targets that require very different amounts of time to measure, the targets of previously recommended points might only be partially available when requesting the next batch of recommendations. Still, these partial experiments should ideally be considered when generating the recommendations.</a:t>
            </a:r>
          </a:p>
          <a:p>
            <a:pPr>
              <a:defRPr sz="1100"/>
            </a:pPr>
            <a:r>
              <a:t>With *pending experiments* we mean experiments whose measurement process has been started, but not yet completed by time of triggering the next set of recommendations – this is typically the case when at least one of the configured targets has not yet been measured.</a:t>
            </a:r>
          </a:p>
          <a:p>
            <a:pPr>
              <a:defRPr sz="1100"/>
            </a:pPr>
            <a:endParaRPr/>
          </a:p>
          <a:p>
            <a:pPr>
              <a:defRPr sz="1100"/>
            </a:pPr>
            <a:r>
              <a:t>There are two levels of dealing with such situations:</a:t>
            </a:r>
          </a:p>
          <a:p>
            <a:pPr>
              <a:defRPr sz="1100"/>
            </a:pPr>
            <a:endParaRPr/>
          </a:p>
          <a:p>
            <a:pPr>
              <a:defRPr sz="1100"/>
            </a:pPr>
            <a:r>
              <a:t>1. **Marking experiments as pending**: If an experiment is not completed (meaning at least one target is not yet measured), its data cannot be added as a regular measurement. However, it can be marked as pending via `pending_experiments` in `recommend`.</a:t>
            </a:r>
          </a:p>
          <a:p>
            <a:pPr>
              <a:defRPr sz="1100"/>
            </a:pPr>
            <a:r>
              <a:t>2. **Adding partial results**: If an experiment is partially completed (meaning at least one target has been measured), we can already update the model with the available information by adding a *partial* measurement.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are "</a:t>
            </a:r>
            <a:r>
              <a:rPr err="1"/>
              <a:t>pending_experiments</a:t>
            </a:r>
            <a:r>
              <a:t>" good for?</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a:t>
            </a:r>
            <a:r>
              <a:t> Question B: What is the purpose of the </a:t>
            </a:r>
            <a:r>
              <a:rPr err="1"/>
              <a:t>pending_experiments</a:t>
            </a:r>
            <a:r>
              <a:t> keyword in </a:t>
            </a:r>
            <a:r>
              <a:rPr err="1"/>
              <a:t>BayBE</a:t>
            </a:r>
            <a:r>
              <a: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Asynchronous Workflows</a:t>
            </a:r>
          </a:p>
          <a:p>
            <a:pPr>
              <a:defRPr sz="1100"/>
            </a:pPr>
            <a:r>
              <a:t>## Marking Experiments as Pending</a:t>
            </a:r>
          </a:p>
          <a:p>
            <a:pPr>
              <a:defRPr sz="1100"/>
            </a:pPr>
            <a:r>
              <a:t>To avoid repeated recommendations in the above scenario, BayBE provides the `pending_experiments` keyword. It is available wherever recommendations can be requested, i.e. [`Campaign.recommend`]() or [`RecommenderProtocol.recommend`]().</a:t>
            </a:r>
          </a:p>
          <a:p>
            <a:pPr>
              <a:defRPr sz="1100"/>
            </a:pPr>
            <a:endParaRPr/>
          </a:p>
          <a:p>
            <a:pPr>
              <a:defRPr sz="1100"/>
            </a:pPr>
            <a:r>
              <a:t>Akin to `measurements` or `recommendations`, `pending_experiments` is a dataframe in [experimental representation](searchspace.md#data-representation). In the following example, we get a set of recommendations, add results for half of them, and start the next recommendation, marking the other half pending:</a:t>
            </a:r>
          </a:p>
          <a:p>
            <a:pPr>
              <a:defRPr sz="1100"/>
            </a:pPr>
            <a:endParaRPr/>
          </a:p>
          <a:p>
            <a:pPr>
              <a:defRPr sz="1100"/>
            </a:pPr>
            <a:r>
              <a:t>```python</a:t>
            </a:r>
          </a:p>
          <a:p>
            <a:pPr>
              <a:defRPr sz="1100"/>
            </a:pPr>
            <a:r>
              <a:t>from baybe.utils.dataframe import add_fake_measurements</a:t>
            </a:r>
          </a:p>
          <a:p>
            <a:pPr>
              <a:defRPr sz="1100"/>
            </a:pPr>
            <a:r>
              <a:t># Get a set of 10 recommendation</a:t>
            </a:r>
          </a:p>
          <a:p>
            <a:pPr>
              <a:defRPr sz="1100"/>
            </a:pPr>
            <a:r>
              <a:t>rec = campaign.recommend(batch_size=10)</a:t>
            </a:r>
          </a:p>
          <a:p>
            <a:pPr>
              <a:defRPr sz="1100"/>
            </a:pPr>
            <a:r>
              <a:t># Split recommendations into two parts</a:t>
            </a:r>
          </a:p>
          <a:p>
            <a:pPr>
              <a:defRPr sz="1100"/>
            </a:pPr>
            <a:r>
              <a:t>rec_finished = rec.iloc[:5]</a:t>
            </a:r>
          </a:p>
          <a:p>
            <a:pPr>
              <a:defRPr sz="1100"/>
            </a:pPr>
            <a:r>
              <a:t>rec_pending = rec.iloc[5:]</a:t>
            </a:r>
          </a:p>
          <a:p>
            <a:pPr>
              <a:defRPr sz="1100"/>
            </a:pPr>
            <a:r>
              <a:t># Add target measurements to the finished part. Here we add fake results</a:t>
            </a:r>
          </a:p>
          <a:p>
            <a:pPr>
              <a:defRPr sz="1100"/>
            </a:pPr>
            <a:r>
              <a:t>add_fake_measurements(rec_finished, campaign.targets)</a:t>
            </a:r>
          </a:p>
          <a:p>
            <a:pPr>
              <a:defRPr sz="1100"/>
            </a:pPr>
            <a:r>
              <a:t>campaign.add_measurements(rec_finished)</a:t>
            </a:r>
          </a:p>
          <a:p>
            <a:pPr>
              <a:defRPr sz="1100"/>
            </a:pPr>
            <a:r>
              <a:t># Get the next set of recommendations, incorporating the still unfinished experiments.</a:t>
            </a:r>
          </a:p>
          <a:p>
            <a:pPr>
              <a:defRPr sz="1100"/>
            </a:pPr>
            <a:r>
              <a:t># These will not include the experiments marked as pending again.</a:t>
            </a:r>
          </a:p>
          <a:p>
            <a:pPr>
              <a:defRPr sz="1100"/>
            </a:pPr>
            <a:r>
              <a:t>rec_next = campaign.recommend(10, pending_experiments=rec_pending)</a:t>
            </a:r>
          </a:p>
          <a:p>
            <a:pPr>
              <a:defRPr sz="1100"/>
            </a:pPr>
            <a: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can I manually compute the value of my acquisition function?</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acquisition_values() method in BayBE campaigns return when given a set of candidates?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Campaigns</a:t>
            </a:r>
          </a:p>
          <a:p>
            <a:pPr>
              <a:defRPr sz="1100"/>
            </a:pPr>
            <a:r>
              <a:t>## Acquisition Function Values</a:t>
            </a:r>
          </a:p>
          <a:p>
            <a:pPr>
              <a:defRPr sz="1100"/>
            </a:pPr>
            <a:r>
              <a:t>In some cases, you may want to examine the specific acquisition function values for a given set of candidates. Campaigns provide two straightforward methods for this purpose:</a:t>
            </a:r>
          </a:p>
          <a:p>
            <a:pPr>
              <a:defRPr sz="1100"/>
            </a:pPr>
            <a:endParaRPr/>
          </a:p>
          <a:p>
            <a:pPr>
              <a:defRPr sz="1100"/>
            </a:pPr>
            <a:r>
              <a:t>- `acquisition_values()`: Computes **individual** acquisition values for each candidate in the set, answering the question *“What is the expected utility of running this experiment in isolation?”*</a:t>
            </a:r>
          </a:p>
          <a:p>
            <a:pPr>
              <a:defRPr sz="1100"/>
            </a:pPr>
            <a:r>
              <a:t>- `joint_acquisition_value()`: Computes the **joint** acquisition value for the entire candidate batch, answering the question *“What is the overall expected utility of running this batch of experiments”?*</a:t>
            </a:r>
          </a:p>
          <a:p>
            <a:pPr>
              <a:defRPr sz="1100"/>
            </a:pPr>
            <a:r>
              <a:t>```python</a:t>
            </a:r>
          </a:p>
          <a:p>
            <a:pPr>
              <a:defRPr sz="1100"/>
            </a:pPr>
            <a:r>
              <a:t>rec = campaign.recommend(5)</a:t>
            </a:r>
          </a:p>
          <a:p>
            <a:pPr>
              <a:defRPr sz="1100"/>
            </a:pPr>
            <a:r>
              <a:t>acq_values = campaign.acquisition_values(rec)  # contains 5 numbers</a:t>
            </a:r>
          </a:p>
          <a:p>
            <a:pPr>
              <a:defRPr sz="1100"/>
            </a:pPr>
            <a:r>
              <a:t>joint_acq_value = campaign.joint_acquisition_value(rec)  # contains 1 number</a:t>
            </a:r>
          </a:p>
          <a:p>
            <a:pPr>
              <a:defRPr sz="1100"/>
            </a:pPr>
            <a:r>
              <a:t>```</a:t>
            </a:r>
          </a:p>
          <a:p>
            <a:pPr>
              <a:defRPr sz="1100"/>
            </a:pPr>
            <a:r>
              <a:t>By default, both methods use the acquisition function of the underlying recommender. However, you can also specify a custom acquisition function if needed:</a:t>
            </a:r>
          </a:p>
          <a:p>
            <a:pPr>
              <a:defRPr sz="1100"/>
            </a:pPr>
            <a:endParaRPr/>
          </a:p>
          <a:p>
            <a:pPr>
              <a:defRPr sz="1100"/>
            </a:pPr>
            <a:r>
              <a:t>```python</a:t>
            </a:r>
          </a:p>
          <a:p>
            <a:pPr>
              <a:defRPr sz="1100"/>
            </a:pPr>
            <a:r>
              <a:t>from baybe.acquisition import UCB, qPSTD</a:t>
            </a:r>
          </a:p>
          <a:p>
            <a:pPr>
              <a:defRPr sz="1100"/>
            </a:pPr>
            <a:r>
              <a:t>acq_values = campaign.acquisition_values(rec, UCB())</a:t>
            </a:r>
          </a:p>
          <a:p>
            <a:pPr>
              <a:defRPr sz="1100"/>
            </a:pPr>
            <a:r>
              <a:t>joint_acq_value = campaign.joint_acquisition_value(rec, qPSTD())</a:t>
            </a:r>
          </a:p>
          <a:p>
            <a:pPr>
              <a:defRPr sz="1100"/>
            </a:pPr>
            <a: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make sure that all my experimental constraints are reflected in the campaign set-up? </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Does </a:t>
            </a:r>
            <a:r>
              <a:rPr err="1"/>
              <a:t>BayBE</a:t>
            </a:r>
            <a:r>
              <a:t> support hybrid constraints that operate on both discrete and continuous parameters?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Experimental campaigns often have naturally arising constraints on the parameters and their combinations. Such constraints could for example be:</a:t>
            </a:r>
          </a:p>
          <a:p>
            <a:pPr>
              <a:defRPr sz="1100"/>
            </a:pPr>
            <a:endParaRPr/>
          </a:p>
          <a:p>
            <a:pPr>
              <a:defRPr sz="1100"/>
            </a:pPr>
            <a:r>
              <a:t>* When optimizing a mixture, the relative concentrations of the used ingredients must add up to 1.0.</a:t>
            </a:r>
          </a:p>
          <a:p>
            <a:pPr>
              <a:defRPr sz="1100"/>
            </a:pPr>
            <a:r>
              <a:t>* For chemical reactions, a reagent might be incompatible with high temperatures, hence these combinations must be excluded.</a:t>
            </a:r>
          </a:p>
          <a:p>
            <a:pPr>
              <a:defRPr sz="1100"/>
            </a:pPr>
            <a:r>
              <a:t>* Certain settings are dependent on other parameters, e.g. a set of parameters only becomes relevant if another parameter called `"Switch"` has the value `"on"`.</a:t>
            </a:r>
          </a:p>
          <a:p>
            <a:pPr>
              <a:defRPr sz="1100"/>
            </a:pPr>
            <a:r>
              <a:t>Similar to parameters, BayBE distinguishes two families of constraints, derived from the abstract [`Constraint`]() class: discrete and continuous constraints ([`DiscreteConstraint`](), [`ContinuousConstraint`]()). A constraint is called discrete/continuous if it operates on a set of exclusively discrete/continuous parameters.</a:t>
            </a:r>
          </a:p>
          <a:p>
            <a:pPr>
              <a:defRPr sz="1100"/>
            </a:pPr>
            <a:r>
              <a:t>#### WARNING</a:t>
            </a:r>
          </a:p>
          <a:p>
            <a:pPr>
              <a:defRPr sz="1100"/>
            </a:pPr>
            <a:r>
              <a:t>:class: note</a:t>
            </a:r>
          </a:p>
          <a:p>
            <a:pPr>
              <a:defRPr sz="1100"/>
            </a:pPr>
            <a:r>
              <a:t>Currently, BayBE does not support hybrid constraints, that is, constraints which operate on a mixed set of discrete and continuous parameters. If such a constraint is necessary, it is possible to rephrase the parametrization so that the parameter set is exclusively discrete or continuous in most cases.</a:t>
            </a:r>
          </a:p>
          <a:p>
            <a:pPr>
              <a:defRPr sz="1100"/>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I want to optimize mixtures.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does the ContinuousCardinalityConstraint control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Constraints</a:t>
            </a:r>
          </a:p>
          <a:p>
            <a:pPr>
              <a:defRPr sz="1100"/>
            </a:pPr>
            <a:r>
              <a:t>## Continuous Constraints</a:t>
            </a:r>
          </a:p>
          <a:p>
            <a:pPr>
              <a:defRPr sz="1100"/>
            </a:pPr>
            <a:r>
              <a:t>### ContinuousCardinalityConstraint</a:t>
            </a:r>
          </a:p>
          <a:p>
            <a:pPr>
              <a:defRPr sz="1100"/>
            </a:pPr>
            <a:r>
              <a:t>The `ContinuousCardinalityConstraint` gives you a tool to control the number of active factors (i.e. parameters that take a non-zero value) in your designs. This comes handy, for example, when designing mixtures with a limited number of components.</a:t>
            </a:r>
          </a:p>
          <a:p>
            <a:pPr>
              <a:defRPr sz="1100"/>
            </a:pPr>
            <a:endParaRPr/>
          </a:p>
          <a:p>
            <a:pPr>
              <a:defRPr sz="1100"/>
            </a:pPr>
            <a:r>
              <a:t>To create a constraint of this kind, simply specify the set of parameters on which the constraint is to be imposed, together with the corresponding upper and lower cardinality limits. For instance, the following constraint would ensure that there is always a minimum of one and a maximum of two components in each parameter configuration:</a:t>
            </a:r>
          </a:p>
          <a:p>
            <a:pPr>
              <a:defRPr sz="1100"/>
            </a:pPr>
            <a:endParaRPr/>
          </a:p>
          <a:p>
            <a:pPr>
              <a:defRPr sz="1100"/>
            </a:pPr>
            <a:r>
              <a:t>```python</a:t>
            </a:r>
          </a:p>
          <a:p>
            <a:pPr>
              <a:defRPr sz="1100"/>
            </a:pPr>
            <a:r>
              <a:t>from baybe.constraints import ContinuousCardinalityConstraint</a:t>
            </a:r>
          </a:p>
          <a:p>
            <a:pPr>
              <a:defRPr sz="1100"/>
            </a:pPr>
            <a:r>
              <a:t>ContinuousCardinalityConstraint(</a:t>
            </a:r>
          </a:p>
          <a:p>
            <a:pPr>
              <a:defRPr sz="1100"/>
            </a:pPr>
            <a:r>
              <a:t>    parameters=["x_1", "x_2", "x_3"],</a:t>
            </a:r>
          </a:p>
          <a:p>
            <a:pPr>
              <a:defRPr sz="1100"/>
            </a:pPr>
            <a:r>
              <a:t>    min_cardinality=1,  # defaults to 0</a:t>
            </a:r>
          </a:p>
          <a:p>
            <a:pPr>
              <a:defRPr sz="1100"/>
            </a:pPr>
            <a:r>
              <a:t>    max_cardinality=2,  # defaults to the number of affected parameters (here: 3)</a:t>
            </a:r>
          </a:p>
          <a:p>
            <a:pPr>
              <a:defRPr sz="1100"/>
            </a:pPr>
            <a:r>
              <a:t>    relative_threshold=0.001,  # optional, defines the range of values considered active</a:t>
            </a:r>
          </a:p>
          <a:p>
            <a:pPr>
              <a:defRPr sz="1100"/>
            </a:pPr>
            <a:r>
              <a:t>)</a:t>
            </a:r>
          </a:p>
          <a:p>
            <a:pPr>
              <a:defRPr sz="1100"/>
            </a:pPr>
            <a:r>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Can I use env vars?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I set an environment variable for BayBE on Windows?</a:t>
            </a: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t># Environment Variables</a:t>
            </a:r>
          </a:p>
          <a:p>
            <a:pPr>
              <a:defRPr sz="1100"/>
            </a:pPr>
            <a:r>
              <a:t>Several aspects of </a:t>
            </a:r>
            <a:r>
              <a:rPr err="1"/>
              <a:t>BayBE</a:t>
            </a:r>
            <a:r>
              <a:t> can be configured via environment variables.</a:t>
            </a:r>
          </a:p>
          <a:p>
            <a:pPr>
              <a:defRPr sz="1100"/>
            </a:pPr>
            <a:endParaRPr/>
          </a:p>
          <a:p>
            <a:pPr>
              <a:defRPr sz="1100"/>
            </a:pPr>
            <a:r>
              <a:t>## Basic Instructions</a:t>
            </a:r>
          </a:p>
          <a:p>
            <a:pPr>
              <a:defRPr sz="1100"/>
            </a:pPr>
            <a:r>
              <a:t>Setting an environment variable with the name `ENVVAR_NAME` is best done before calling any Python code, and must also be done in the same session unless made persistent, e.g. via `.</a:t>
            </a:r>
            <a:r>
              <a:rPr err="1"/>
              <a:t>bashrc</a:t>
            </a:r>
            <a:r>
              <a:t>` or similar:</a:t>
            </a:r>
          </a:p>
          <a:p>
            <a:pPr>
              <a:defRPr sz="1100"/>
            </a:pPr>
            <a:endParaRPr/>
          </a:p>
          <a:p>
            <a:pPr>
              <a:defRPr sz="1100"/>
            </a:pPr>
            <a:r>
              <a:t>```bash</a:t>
            </a:r>
          </a:p>
          <a:p>
            <a:pPr>
              <a:defRPr sz="1100"/>
            </a:pPr>
            <a:r>
              <a:t>ENVAR_NAME="</a:t>
            </a:r>
            <a:r>
              <a:rPr err="1"/>
              <a:t>my_value</a:t>
            </a:r>
            <a:r>
              <a:t>"</a:t>
            </a:r>
          </a:p>
          <a:p>
            <a:pPr>
              <a:defRPr sz="1100"/>
            </a:pPr>
            <a:r>
              <a:t>python do_baybe_work.py</a:t>
            </a:r>
          </a:p>
          <a:p>
            <a:pPr>
              <a:defRPr sz="1100"/>
            </a:pPr>
            <a:r>
              <a:t>```</a:t>
            </a:r>
          </a:p>
          <a:p>
            <a:pPr>
              <a:defRPr sz="1100"/>
            </a:pPr>
            <a:r>
              <a:t>Or on Windows:</a:t>
            </a:r>
          </a:p>
          <a:p>
            <a:pPr>
              <a:defRPr sz="1100"/>
            </a:pPr>
            <a:endParaRPr/>
          </a:p>
          <a:p>
            <a:pPr>
              <a:defRPr sz="1100"/>
            </a:pPr>
            <a:r>
              <a:t>```shell</a:t>
            </a:r>
          </a:p>
          <a:p>
            <a:pPr>
              <a:defRPr sz="1100"/>
            </a:pPr>
            <a:r>
              <a:t>set ENVAR_NAME=</a:t>
            </a:r>
            <a:r>
              <a:rPr err="1"/>
              <a:t>my_value</a:t>
            </a:r>
            <a:endParaRPr/>
          </a:p>
          <a:p>
            <a:pPr>
              <a:defRPr sz="1100"/>
            </a:pPr>
            <a:r>
              <a:t>```</a:t>
            </a:r>
          </a:p>
          <a:p>
            <a:pPr>
              <a:defRPr sz="1100"/>
            </a:pPr>
            <a:r>
              <a:t>Note that variables set in this manner are interpreted as text, but converted internally to the needed format. See for instance the [`</a:t>
            </a:r>
            <a:r>
              <a:rPr err="1"/>
              <a:t>strtobool</a:t>
            </a:r>
            <a:r>
              <a:t>`]() converter for values that can be set so </a:t>
            </a:r>
            <a:r>
              <a:rPr err="1"/>
              <a:t>BayBE</a:t>
            </a:r>
            <a:r>
              <a:t> can interpret them as Booleans.</a:t>
            </a:r>
          </a:p>
          <a:p>
            <a:pPr>
              <a:defRPr sz="1100"/>
            </a:pPr>
            <a:endParaRPr/>
          </a:p>
          <a:p>
            <a:pPr>
              <a:defRPr sz="1100"/>
            </a:pPr>
            <a:r>
              <a:t>It is also possible to set environment variables in Python:</a:t>
            </a:r>
          </a:p>
          <a:p>
            <a:pPr>
              <a:defRPr sz="1100"/>
            </a:pPr>
            <a:endParaRPr/>
          </a:p>
          <a:p>
            <a:pPr>
              <a:defRPr sz="1100"/>
            </a:pPr>
            <a:r>
              <a:t>```python</a:t>
            </a:r>
          </a:p>
          <a:p>
            <a:pPr>
              <a:defRPr sz="1100"/>
            </a:pPr>
            <a:r>
              <a:t>import </a:t>
            </a:r>
            <a:r>
              <a:rPr err="1"/>
              <a:t>os</a:t>
            </a:r>
            <a:endParaRPr/>
          </a:p>
          <a:p>
            <a:pPr>
              <a:defRPr sz="1100"/>
            </a:pPr>
            <a:r>
              <a:rPr err="1"/>
              <a:t>os.environ</a:t>
            </a:r>
            <a:r>
              <a:t>["ENVAR_NAME"] = "</a:t>
            </a:r>
            <a:r>
              <a:rPr err="1"/>
              <a:t>my_value</a:t>
            </a:r>
            <a:r>
              <a:t>"</a:t>
            </a:r>
          </a:p>
          <a:p>
            <a:pPr>
              <a:defRPr sz="1100"/>
            </a:pPr>
            <a:r>
              <a:t># proceed with </a:t>
            </a:r>
            <a:r>
              <a:rPr err="1"/>
              <a:t>BayBE</a:t>
            </a:r>
            <a:r>
              <a:t> code ...</a:t>
            </a:r>
          </a:p>
          <a:p>
            <a:pPr>
              <a:defRPr sz="1100"/>
            </a:pPr>
            <a:r>
              <a:t>```</a:t>
            </a:r>
          </a:p>
          <a:p>
            <a:pPr>
              <a:defRPr sz="1100"/>
            </a:pPr>
            <a:r>
              <a:rPr lang="en-US"/>
              <a:t>However, this needs to be done carefully at the entry point of your script or session and will not persist between sessions.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disable disk caching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Where is my cache folder?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Environment Variables</a:t>
            </a:r>
          </a:p>
          <a:p>
            <a:pPr>
              <a:defRPr sz="1100"/>
            </a:pPr>
            <a:r>
              <a:t>## Disk Caching</a:t>
            </a:r>
          </a:p>
          <a:p>
            <a:pPr>
              <a:defRPr sz="1100"/>
            </a:pPr>
            <a:r>
              <a:t>For some components, such as the [`SubstanceParameter`](), some of the computation results are cached in local storage.</a:t>
            </a:r>
          </a:p>
          <a:p>
            <a:pPr>
              <a:defRPr sz="1100"/>
            </a:pPr>
            <a:endParaRPr/>
          </a:p>
          <a:p>
            <a:pPr>
              <a:defRPr sz="1100"/>
            </a:pPr>
            <a:r>
              <a:t>By default, BayBE determines the location of temporary files on your system and puts cached data into a subfolder `.baybe_cache` there. If you want to change the location of the disk cache, change:</a:t>
            </a:r>
          </a:p>
          <a:p>
            <a:pPr>
              <a:defRPr sz="1100"/>
            </a:pPr>
            <a:endParaRPr/>
          </a:p>
          <a:p>
            <a:pPr>
              <a:defRPr sz="1100"/>
            </a:pPr>
            <a:r>
              <a:t>```bash</a:t>
            </a:r>
          </a:p>
          <a:p>
            <a:pPr>
              <a:defRPr sz="1100"/>
            </a:pPr>
            <a:r>
              <a:t>BAYBE_CACHE_DIR="/path/to/your/desired/cache/folder"</a:t>
            </a:r>
          </a:p>
          <a:p>
            <a:pPr>
              <a:defRPr sz="1100"/>
            </a:pPr>
            <a:r>
              <a:t>```</a:t>
            </a:r>
          </a:p>
          <a:p>
            <a:pPr>
              <a:defRPr sz="1100"/>
            </a:pPr>
            <a:r>
              <a:t>By setting</a:t>
            </a:r>
          </a:p>
          <a:p>
            <a:pPr>
              <a:defRPr sz="1100"/>
            </a:pPr>
            <a:endParaRPr/>
          </a:p>
          <a:p>
            <a:pPr>
              <a:defRPr sz="1100"/>
            </a:pPr>
            <a:r>
              <a:t>```bash</a:t>
            </a:r>
          </a:p>
          <a:p>
            <a:pPr>
              <a:defRPr sz="1100"/>
            </a:pPr>
            <a:r>
              <a:t>BAYBE_CACHE_DIR=""</a:t>
            </a:r>
          </a:p>
          <a:p>
            <a:pPr>
              <a:defRPr sz="1100"/>
            </a:pPr>
            <a:r>
              <a:t>```</a:t>
            </a:r>
          </a:p>
          <a:p>
            <a:pPr>
              <a:defRPr sz="1100"/>
            </a:pPr>
            <a:r>
              <a:t>you can turn off disk caching entirely.</a:t>
            </a:r>
          </a:p>
          <a:p>
            <a:pPr>
              <a:defRPr sz="1100"/>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a:t>
            </a:r>
            <a:r>
              <a:rPr err="1"/>
              <a:t>Mypy</a:t>
            </a:r>
            <a:r>
              <a:t> does not accept my definition of a function for a child class. What went wrong?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decorator should you use when overriding methods in subclasses in BayBE to make the relationship explicit?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Writing classes</a:t>
            </a:r>
          </a:p>
          <a:p>
            <a:pPr>
              <a:defRPr sz="1100"/>
            </a:pPr>
            <a:r>
              <a:t>### Method overrides</a:t>
            </a:r>
          </a:p>
          <a:p>
            <a:pPr>
              <a:defRPr sz="1100"/>
            </a:pPr>
            <a:r>
              <a:t>When overriding methods in subclasses, decorate them with `@typing_extensions.override` to make the relationship explicit:</a:t>
            </a:r>
          </a:p>
          <a:p>
            <a:pPr>
              <a:defRPr sz="1100"/>
            </a:pPr>
            <a:endParaRPr/>
          </a:p>
          <a:p>
            <a:pPr>
              <a:defRPr sz="1100"/>
            </a:pPr>
            <a:r>
              <a:t>```python</a:t>
            </a:r>
          </a:p>
          <a:p>
            <a:pPr>
              <a:defRPr sz="1100"/>
            </a:pPr>
            <a:r>
              <a:t>from typing_extensions import override</a:t>
            </a:r>
          </a:p>
          <a:p>
            <a:pPr>
              <a:defRPr sz="1100"/>
            </a:pPr>
            <a:r>
              <a:t>class Parent:</a:t>
            </a:r>
          </a:p>
          <a:p>
            <a:pPr>
              <a:defRPr sz="1100"/>
            </a:pPr>
            <a:r>
              <a:t>   def le_method():</a:t>
            </a:r>
          </a:p>
          <a:p>
            <a:pPr>
              <a:defRPr sz="1100"/>
            </a:pPr>
            <a:r>
              <a:t>      """The method of the parent class."""</a:t>
            </a:r>
          </a:p>
          <a:p>
            <a:pPr>
              <a:defRPr sz="1100"/>
            </a:pPr>
            <a:r>
              <a:t>      ...</a:t>
            </a:r>
          </a:p>
          <a:p>
            <a:pPr>
              <a:defRPr sz="1100"/>
            </a:pPr>
            <a:r>
              <a:t>class Child:</a:t>
            </a:r>
          </a:p>
          <a:p>
            <a:pPr>
              <a:defRPr sz="1100"/>
            </a:pPr>
            <a:r>
              <a:t>   @override</a:t>
            </a:r>
          </a:p>
          <a:p>
            <a:pPr>
              <a:defRPr sz="1100"/>
            </a:pPr>
            <a:r>
              <a:t>   def le_method():</a:t>
            </a:r>
          </a:p>
          <a:p>
            <a:pPr>
              <a:defRPr sz="1100"/>
            </a:pPr>
            <a:r>
              <a:t>      """Overridden method of the child class."""</a:t>
            </a:r>
          </a:p>
          <a:p>
            <a:pPr>
              <a:defRPr sz="1100"/>
            </a:pPr>
            <a:r>
              <a:t>      ...</a:t>
            </a:r>
          </a:p>
          <a:p>
            <a:pPr>
              <a:defRPr sz="1100"/>
            </a:pPr>
            <a:r>
              <a:t>```</a:t>
            </a:r>
          </a:p>
          <a:p>
            <a:pPr>
              <a:defRPr sz="1100"/>
            </a:pPr>
            <a:r>
              <a:t>Using the decorator provides a type-safe approach for defining inheritance structures that eliminates two potential sources of unintended class design:</a:t>
            </a:r>
          </a:p>
          <a:p>
            <a:pPr>
              <a:defRPr sz="1100"/>
            </a:pPr>
            <a:endParaRPr/>
          </a:p>
          <a:p>
            <a:pPr>
              <a:defRPr sz="1100"/>
            </a:pPr>
            <a:r>
              <a:t>* An intended override is does not occur because the method names differ between the parent and child classes (e.g. if the parent method is renamed)</a:t>
            </a:r>
          </a:p>
          <a:p>
            <a:pPr>
              <a:defRPr sz="1100"/>
            </a:pPr>
            <a:r>
              <a:t>* An unintended override occurs because a method name that exists in the parent class is used in the child class by mistake. In both cases, `mypy` will complain and force you to fix the problem.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do I get my next experiment?</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most direct, stateless way to get a recommendation from BayBE for a single batch experiment?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The core functionality of BayBE is its ability to generate context-aware recommendations for your experiments. This page covers the basics of the corresponding user interface, assuming that a `SearchSpace` object and optional `Objective` and measurement objects are already in place</a:t>
            </a:r>
          </a:p>
          <a:p>
            <a:pPr>
              <a:defRPr sz="1100"/>
            </a:pPr>
            <a:endParaRPr/>
          </a:p>
          <a:p>
            <a:pPr>
              <a:defRPr sz="1100"/>
            </a:pPr>
            <a:r>
              <a:t>## The `recommend` Call</a:t>
            </a:r>
          </a:p>
          <a:p>
            <a:pPr>
              <a:defRPr sz="1100"/>
            </a:pPr>
            <a:r>
              <a:t>BayBE offers two entry points for requesting recommendations:</a:t>
            </a:r>
          </a:p>
          <a:p>
            <a:pPr>
              <a:defRPr sz="1100"/>
            </a:pPr>
            <a:endParaRPr/>
          </a:p>
          <a:p>
            <a:pPr>
              <a:defRPr sz="1100"/>
            </a:pPr>
            <a:r>
              <a:t>* &lt;a id="stateless"&gt;&lt;/a&gt;</a:t>
            </a:r>
          </a:p>
          <a:p>
            <a:pPr>
              <a:defRPr sz="1100"/>
            </a:pPr>
            <a:r>
              <a:t>**Recommenders**&lt;br /&gt; \\\\ If a single (batch) recommendation is all you need, the most direct way to interact is to ask one of BayBE’s recommenders for it, by calling its `recommend()` method. To do so, simply pass all context information to the method call. This way, you interact with BayBE in a completely *stateless* way since all relevant components are explicitly provided at call time.</a:t>
            </a:r>
          </a:p>
          <a:p>
            <a:pPr>
              <a:defRPr sz="1100"/>
            </a:pPr>
            <a:endParaRPr/>
          </a:p>
          <a:p>
            <a:pPr>
              <a:defRPr sz="1100"/>
            </a:pPr>
            <a:r>
              <a:t>For example, using the `BotorchRecommender`:</a:t>
            </a:r>
          </a:p>
          <a:p>
            <a:pPr>
              <a:defRPr sz="1100"/>
            </a:pPr>
            <a:r>
              <a:t>```python</a:t>
            </a:r>
          </a:p>
          <a:p>
            <a:pPr>
              <a:defRPr sz="1100"/>
            </a:pPr>
            <a:r>
              <a:t>  recommender = BotorchRecommender()</a:t>
            </a:r>
          </a:p>
          <a:p>
            <a:pPr>
              <a:defRPr sz="1100"/>
            </a:pPr>
            <a:r>
              <a:t>  recommendation = recommender.recommend(batch_size, searchspace, objective, measurements)</a:t>
            </a:r>
          </a:p>
          <a:p>
            <a:pPr>
              <a:defRPr sz="1100"/>
            </a:pPr>
            <a:r>
              <a:t>```</a:t>
            </a:r>
          </a:p>
          <a:p>
            <a:pPr>
              <a:defRPr sz="1100"/>
            </a:pPr>
            <a:r>
              <a:t>* &lt;a id="stateful"&gt;&lt;/a&gt;</a:t>
            </a:r>
          </a:p>
          <a:p>
            <a:pPr>
              <a:defRPr sz="1100"/>
            </a:pPr>
            <a:r>
              <a:t>**Campaigns**&lt;br /&gt; \\\\ By contrast, if you plan to run an extended series of experiments where you feed newly arriving measurements back to BayBE and ask for a refined experimental design, creating a `Campaign` object that tracks the experimentation progress is a better choice. This offers *stateful* way of interaction where the context is fully maintained by the campaign object:</a:t>
            </a:r>
          </a:p>
          <a:p>
            <a:pPr>
              <a:defRPr sz="1100"/>
            </a:pPr>
            <a:r>
              <a:t>```python</a:t>
            </a:r>
          </a:p>
          <a:p>
            <a:pPr>
              <a:defRPr sz="1100"/>
            </a:pPr>
            <a:r>
              <a:t>  recommender = BotorchRecommender()</a:t>
            </a:r>
          </a:p>
          <a:p>
            <a:pPr>
              <a:defRPr sz="1100"/>
            </a:pPr>
            <a:r>
              <a:t>  campaign = Campaign(searchspace, objective, recommender)</a:t>
            </a:r>
          </a:p>
          <a:p>
            <a:pPr>
              <a:defRPr sz="1100"/>
            </a:pPr>
            <a:r>
              <a:t>  campaign.add_measurements(measurements)</a:t>
            </a:r>
          </a:p>
          <a:p>
            <a:pPr>
              <a:defRPr sz="1100"/>
            </a:pPr>
            <a:r>
              <a:t>  recommendation = campaign.recommend(batch_size)</a:t>
            </a:r>
          </a:p>
          <a:p>
            <a:pPr>
              <a:defRPr sz="1100"/>
            </a:pPr>
            <a: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can I exclude certain parameter configurations when getting recommendations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Can I put constraints on the recommendation space? </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Getting Recommendations</a:t>
            </a:r>
          </a:p>
          <a:p>
            <a:pPr>
              <a:defRPr sz="1100"/>
            </a:pPr>
            <a:r>
              <a:t>## Excluding Configurations</a:t>
            </a:r>
          </a:p>
          <a:p>
            <a:pPr>
              <a:defRPr sz="1100"/>
            </a:pPr>
            <a:r>
              <a:t>When asking for recommendation, you often don’t want to consider all possible combinations of parameter values (a.k.a. the full Cartesian product space) but you may want to exclude certain configurations that are known to be infeasible or undesirable. There are several ways to do this, including using BayBE’s sophisticated [constraint machinery](constraints.md). Which approach is the right choice for you depends on whether you want to exclude configurations *permanently* or (in-)activate them *dynamically* during your experimentation cycle.</a:t>
            </a:r>
          </a:p>
          <a:p>
            <a:pPr>
              <a:defRPr sz="1100"/>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Can </a:t>
            </a:r>
            <a:r>
              <a:rPr err="1"/>
              <a:t>BayBE</a:t>
            </a:r>
            <a:r>
              <a:t> explain the recommendations?</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class does BayBE provide for analyzing parameter importance via SHAP?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In BayBE, insights provide a way of analyzing your experimental results beyond what is required for the basic measure-recommend loop. Dependencies needed for insights are optional and available by installing `baybe` with the respective dependency group, e.g. via `pip install baybe[insights]`.</a:t>
            </a:r>
          </a:p>
          <a:p>
            <a:pPr>
              <a:defRPr sz="1100"/>
            </a:pPr>
            <a:endParaRPr/>
          </a:p>
          <a:p>
            <a:pPr>
              <a:defRPr sz="1100"/>
            </a:pPr>
            <a:r>
              <a:t>## Parameter Importance via SHAP</a:t>
            </a:r>
          </a:p>
          <a:p>
            <a:pPr>
              <a:defRPr sz="1100"/>
            </a:pPr>
            <a:r>
              <a:t>[**SH**apley **A**dditive ex**P**lanations](https://shap.readthedocs.io/en/latest/index.html) are a popular way of interpreting models to gain insight into the importance of the features utilized. In the context of Bayesian optimization (BO), this enables analyzing the importance of the parameters spanning the search space. This can be useful for identifying which parameters play a key role and which do not – learnings that can be applied in designing future campaigns. The interface is provided by the [`SHAPInsight`]() class.</a:t>
            </a:r>
          </a:p>
          <a:p>
            <a:pPr>
              <a:defRPr sz="1100"/>
            </a:pPr>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How can I compute parameter importance?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you obtain a SHAPInsight from a Campaign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Insights</a:t>
            </a:r>
          </a:p>
          <a:p>
            <a:pPr>
              <a:defRPr sz="1100"/>
            </a:pPr>
            <a:r>
              <a:t>## Parameter Importance via SHAP</a:t>
            </a:r>
          </a:p>
          <a:p>
            <a:pPr>
              <a:defRPr sz="1100"/>
            </a:pPr>
            <a:r>
              <a:t>### Basic Usage</a:t>
            </a:r>
          </a:p>
          <a:p>
            <a:pPr>
              <a:defRPr sz="1100"/>
            </a:pPr>
            <a:r>
              <a:t>A [`SHAPInsight`]() can be obtained in several ways:</a:t>
            </a:r>
          </a:p>
          <a:p>
            <a:pPr>
              <a:defRPr sz="1100"/>
            </a:pPr>
            <a:endParaRPr/>
          </a:p>
          <a:p>
            <a:pPr>
              <a:defRPr sz="1100"/>
            </a:pPr>
            <a:r>
              <a:t>- From a [`Campaign`]() via [`from_campaign`](): ```python insight = SHAPInsight.from_campaign(campaign) ```</a:t>
            </a:r>
          </a:p>
          <a:p>
            <a:pPr>
              <a:defRPr sz="1100"/>
            </a:pPr>
            <a:r>
              <a:t>- From a surrogate model via [`from_surrogate`](): ```python insight = SHAPInsight.from_surrogate(surrogate, data) ```</a:t>
            </a:r>
          </a:p>
          <a:p>
            <a:pPr>
              <a:defRPr sz="1100"/>
            </a:pPr>
            <a:r>
              <a:t>- From a recommender that has an underlying surrogate model and implements [`get_surrogate`]() via [`from_recommender`](): ```python insight = SHAPInsight.from_recommender(recommender, searchspace, objective, data) ```</a:t>
            </a:r>
          </a:p>
          <a:p>
            <a:pPr>
              <a:defRPr sz="1100"/>
            </a:pPr>
            <a:r>
              <a:t>In these examples, `data` is the background data used to build the underlying explainer model. Typically, you would set this to the measurements obtained during your experimental campaign (for instance, [`from_campaign`]() automatically extracts the `measurements` from the `campaign` object).</a:t>
            </a:r>
          </a:p>
          <a:p>
            <a:pPr>
              <a:defRPr sz="1100"/>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purpose of the ParetoObjective in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What is the difference between a Pareto objective and a desirability objective?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Objective</a:t>
            </a:r>
          </a:p>
          <a:p>
            <a:pPr>
              <a:defRPr sz="1100"/>
            </a:pPr>
            <a:r>
              <a:t>## ParetoObjective</a:t>
            </a:r>
          </a:p>
          <a:p>
            <a:pPr>
              <a:defRPr sz="1100"/>
            </a:pPr>
            <a:r>
              <a:t>The [`ParetoObjective`]() can be used when the goal is to find a set of solutions that represent optimal trade-offs among multiple conflicting targets. Unlike the [`DesirabilityObjective`](), this approach does not aggregate the targets into a single scalar value but instead seeks to identify the Pareto front - the set of *non-dominated* target configurations.</a:t>
            </a:r>
          </a:p>
          <a:p>
            <a:pPr>
              <a:defRPr sz="1100"/>
            </a:pPr>
            <a:endParaRPr/>
          </a:p>
          <a:p>
            <a:pPr>
              <a:defRPr sz="1100"/>
            </a:pPr>
            <a:r>
              <a:t>Tip: A target configuration is considered non-dominated (or Pareto-optimal) if no other configuration is better in *all* targets.</a:t>
            </a:r>
          </a:p>
          <a:p>
            <a:pPr>
              <a:defRPr sz="1100"/>
            </a:pPr>
            <a:endParaRPr/>
          </a:p>
          <a:p>
            <a:pPr>
              <a:defRPr sz="1100"/>
            </a:pPr>
            <a:r>
              <a:t>Identifying the Pareto front requires maintaining explicit models for each of the targets involved. Accordingly, it requires to use acquisition functions capable of processing vector-valued input, such as `qLogNoisyExpectedHypervolumeImprovement`. This differs from the [`DesirabilityObjective`](), which relies on a single predictive model to describe the associated desirability values. However, the drawback of the latter is that the exact trade-off between the targets must be specified *in advance*, through explicit target weights. By contrast, the Pareto approach allows to specify this trade-off *after* the experiments have been carried out, giving the user the flexibly to adjust their preferences post-hoc - knowing that each of the obtained points is optimal with respect to a particular preference model.</a:t>
            </a:r>
          </a:p>
          <a:p>
            <a:pPr>
              <a:defRPr sz="1100"/>
            </a:pPr>
            <a:endParaRPr/>
          </a:p>
          <a:p>
            <a:pPr>
              <a:defRPr sz="1100"/>
            </a:pPr>
            <a:r>
              <a:t>To set up a [`ParetoObjective`](), simply specify the corresponding target objects:</a:t>
            </a:r>
          </a:p>
          <a:p>
            <a:pPr>
              <a:defRPr sz="1100"/>
            </a:pPr>
            <a:endParaRPr/>
          </a:p>
          <a:p>
            <a:pPr>
              <a:defRPr sz="1100"/>
            </a:pPr>
            <a:r>
              <a:t>```python</a:t>
            </a:r>
          </a:p>
          <a:p>
            <a:pPr>
              <a:defRPr sz="1100"/>
            </a:pPr>
            <a:r>
              <a:t>from baybe.targets import NumericalTarget</a:t>
            </a:r>
          </a:p>
          <a:p>
            <a:pPr>
              <a:defRPr sz="1100"/>
            </a:pPr>
            <a:r>
              <a:t>from baybe.objectives import ParetoObjective</a:t>
            </a:r>
          </a:p>
          <a:p>
            <a:pPr>
              <a:defRPr sz="1100"/>
            </a:pPr>
            <a:r>
              <a:t>target_1 = NumericalTarget(name="t_1", mode="MIN")</a:t>
            </a:r>
          </a:p>
          <a:p>
            <a:pPr>
              <a:defRPr sz="1100"/>
            </a:pPr>
            <a:r>
              <a:t>target_2 = NumericalTarget(name="t_2", mode="MAX")</a:t>
            </a:r>
          </a:p>
          <a:p>
            <a:pPr>
              <a:defRPr sz="1100"/>
            </a:pPr>
            <a:r>
              <a:t>objective = ParetoObjective(targets=[target_1, target_2])</a:t>
            </a:r>
          </a:p>
          <a:p>
            <a:pPr>
              <a:defRPr sz="1100"/>
            </a:pPr>
            <a:r>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is a recommender?</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 the purpose of pure recommenders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Recommenders</a:t>
            </a:r>
          </a:p>
          <a:p>
            <a:pPr>
              <a:defRPr sz="1100"/>
            </a:pPr>
            <a:r>
              <a:t>## General Information</a:t>
            </a:r>
          </a:p>
          <a:p>
            <a:pPr>
              <a:defRPr sz="1100"/>
            </a:pPr>
            <a:r>
              <a:t>Recommenders are an essential part of BayBE that effectively explore the search space and provide recommendations for the next experiment or batch of experiments. Available recommenders can be partitioned into the following subclasses.</a:t>
            </a:r>
          </a:p>
          <a:p>
            <a:pPr>
              <a:defRPr sz="1100"/>
            </a:pPr>
            <a:endParaRPr/>
          </a:p>
          <a:p>
            <a:pPr>
              <a:defRPr sz="1100"/>
            </a:pPr>
            <a:r>
              <a:t>## Pure Recommenders</a:t>
            </a:r>
          </a:p>
          <a:p>
            <a:pPr>
              <a:defRPr sz="1100"/>
            </a:pPr>
            <a:r>
              <a:t>Pure recommenders simply take on the task to recommend measurements. They each contain the inner logic to do so via different algorithms and approaches. While some pure recommenders are versatile and work across different types of search spaces, other are specifically designed for discrete or continuous spaces. The compatibility is indicated via the corresponding `compatibility` class variable.</a:t>
            </a:r>
          </a:p>
          <a:p>
            <a:pPr>
              <a:defRPr sz="1100"/>
            </a:pP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Can you explain search space, subspace and search space type?</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are the three possible types of SearchSpaceType in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Search Spaces</a:t>
            </a:r>
          </a:p>
          <a:p>
            <a:pPr>
              <a:defRPr sz="1100"/>
            </a:pPr>
            <a:r>
              <a:t>The term “search space” refers to the domain of possible values for the parameters that are being optimized during a campaign. A search space represents the space within which BayBE explores and searches for the optimal solution. It is implemented via the [`SearchSpace`]() class.</a:t>
            </a:r>
          </a:p>
          <a:p>
            <a:pPr>
              <a:defRPr sz="1100"/>
            </a:pPr>
            <a:endParaRPr/>
          </a:p>
          <a:p>
            <a:pPr>
              <a:defRPr sz="1100"/>
            </a:pPr>
            <a:r>
              <a:t>Note that a search space is not necessarily equal to the space of allowed measurements. That is, if configured properly, it is possible to add measurements to a campaign that are not part of the search space. For instance, a numerical parameter with values `1.0`, `2.0`, `5.0` will create a searchspace with these numbers, but you can also add measurements where the parameter has a value of e.g. `2.12`.</a:t>
            </a:r>
          </a:p>
          <a:p>
            <a:pPr>
              <a:defRPr sz="1100"/>
            </a:pPr>
            <a:endParaRPr/>
          </a:p>
          <a:p>
            <a:pPr>
              <a:defRPr sz="1100"/>
            </a:pPr>
            <a:r>
              <a:t>In BayBE, a search space is a union of two (potentially empty) subspaces. The [`SubspaceDiscrete`]() contains all discrete parameters, while the [`SubspaceContinuous`]() contains all continuous parameters.</a:t>
            </a:r>
          </a:p>
          <a:p>
            <a:pPr>
              <a:defRPr sz="1100"/>
            </a:pPr>
            <a:endParaRPr/>
          </a:p>
          <a:p>
            <a:pPr>
              <a:defRPr sz="1100"/>
            </a:pPr>
            <a:r>
              <a:t>Depending on which of the subspaces are non-empty, a `SearchSpace` has exactly one of the three [`SearchSpaceType`]()’s:</a:t>
            </a:r>
          </a:p>
          <a:p>
            <a:pPr>
              <a:defRPr sz="1100"/>
            </a:pPr>
            <a:endParaRPr/>
          </a:p>
          <a:p>
            <a:pPr>
              <a:defRPr sz="1100"/>
            </a:pPr>
            <a:r>
              <a:t>| `SubspaceDiscrete` | `SubspaceContinuous` | [`SearchSpaceType`]() |</a:t>
            </a:r>
            <a:br/>
            <a:r>
              <a:t>|----------------------|------------------------|----------------------------------|</a:t>
            </a:r>
            <a:br/>
            <a:r>
              <a:t>| Non-empty | Empty | [`SearchSpaceType.DISCRETE`]() |</a:t>
            </a:r>
            <a:br/>
            <a:r>
              <a:t>| Empty | Non-Empty | [`SearchSpaceType.CONTINUOUS`]() |</a:t>
            </a:r>
            <a:br/>
            <a:r>
              <a:t>| Non-Empty | Non-empty | [`SearchSpaceType.HYBRID`]()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What happens if I omit a value from the serialization string?</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How can default values be handled when deserializing a CategoricalParameter from a configuration string in BayBE?</a:t>
            </a: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t># Serialization</a:t>
            </a:r>
          </a:p>
          <a:p>
            <a:pPr>
              <a:defRPr sz="1100"/>
            </a:pPr>
            <a:r>
              <a:t>## Deserialization from configuration strings</a:t>
            </a:r>
          </a:p>
          <a:p>
            <a:pPr>
              <a:defRPr sz="1100"/>
            </a:pPr>
            <a:r>
              <a:t>### Using default values</a:t>
            </a:r>
          </a:p>
          <a:p>
            <a:pPr>
              <a:defRPr sz="1100"/>
            </a:pPr>
            <a:r>
              <a:t>Just like default values can be omitted when working in Python, they can be omitted from the corresponding serialization string:</a:t>
            </a:r>
          </a:p>
          <a:p>
            <a:pPr>
              <a:defRPr sz="1100"/>
            </a:pPr>
            <a:endParaRPr/>
          </a:p>
          <a:p>
            <a:pPr>
              <a:defRPr sz="1100"/>
            </a:pPr>
            <a:r>
              <a:t>```python</a:t>
            </a:r>
          </a:p>
          <a:p>
            <a:pPr>
              <a:defRPr sz="1100"/>
            </a:pPr>
            <a:r>
              <a:t>from </a:t>
            </a:r>
            <a:r>
              <a:rPr err="1"/>
              <a:t>baybe.parameters</a:t>
            </a:r>
            <a:r>
              <a:t> import </a:t>
            </a:r>
            <a:r>
              <a:rPr err="1"/>
              <a:t>CategoricalParameter</a:t>
            </a:r>
            <a:endParaRPr/>
          </a:p>
          <a:p>
            <a:pPr>
              <a:defRPr sz="1100"/>
            </a:pPr>
            <a:r>
              <a:t>p1 = </a:t>
            </a:r>
            <a:r>
              <a:rPr err="1"/>
              <a:t>CategoricalParameter</a:t>
            </a:r>
            <a:r>
              <a:t>(name="Setting", values=["low", "high"])</a:t>
            </a:r>
          </a:p>
          <a:p>
            <a:pPr>
              <a:defRPr sz="1100"/>
            </a:pPr>
            <a:r>
              <a:t>p2 = </a:t>
            </a:r>
            <a:r>
              <a:rPr err="1"/>
              <a:t>CategoricalParameter</a:t>
            </a:r>
            <a:r>
              <a:t>(name="Setting", values=["low", "high"], encoding="OHE")</a:t>
            </a:r>
          </a:p>
          <a:p>
            <a:pPr>
              <a:defRPr sz="1100"/>
            </a:pPr>
            <a:r>
              <a:t>p1_json = """</a:t>
            </a:r>
          </a:p>
          <a:p>
            <a:pPr>
              <a:defRPr sz="1100"/>
            </a:pPr>
            <a:r>
              <a:t>{</a:t>
            </a:r>
          </a:p>
          <a:p>
            <a:pPr>
              <a:defRPr sz="1100"/>
            </a:pPr>
            <a:r>
              <a:t>    "name": "Setting",</a:t>
            </a:r>
          </a:p>
          <a:p>
            <a:pPr>
              <a:defRPr sz="1100"/>
            </a:pPr>
            <a:r>
              <a:t>    "values": ["low", "high"]</a:t>
            </a:r>
          </a:p>
          <a:p>
            <a:pPr>
              <a:defRPr sz="1100"/>
            </a:pPr>
            <a:r>
              <a:t>}</a:t>
            </a:r>
          </a:p>
          <a:p>
            <a:pPr>
              <a:defRPr sz="1100"/>
            </a:pPr>
            <a:r>
              <a:t>"""</a:t>
            </a:r>
          </a:p>
          <a:p>
            <a:pPr>
              <a:defRPr sz="1100"/>
            </a:pPr>
            <a:r>
              <a:t>p2_json = """</a:t>
            </a:r>
          </a:p>
          <a:p>
            <a:pPr>
              <a:defRPr sz="1100"/>
            </a:pPr>
            <a:r>
              <a:t>{</a:t>
            </a:r>
          </a:p>
          <a:p>
            <a:pPr>
              <a:defRPr sz="1100"/>
            </a:pPr>
            <a:r>
              <a:t>    "name": "Setting",</a:t>
            </a:r>
          </a:p>
          <a:p>
            <a:pPr>
              <a:defRPr sz="1100"/>
            </a:pPr>
            <a:r>
              <a:t>    "values": ["low", "high"],</a:t>
            </a:r>
          </a:p>
          <a:p>
            <a:pPr>
              <a:defRPr sz="1100"/>
            </a:pPr>
            <a:r>
              <a:t>    "encoding": "OHE"</a:t>
            </a:r>
          </a:p>
          <a:p>
            <a:pPr>
              <a:defRPr sz="1100"/>
            </a:pPr>
            <a:r>
              <a:t>}</a:t>
            </a:r>
          </a:p>
          <a:p>
            <a:pPr>
              <a:defRPr sz="1100"/>
            </a:pPr>
            <a:r>
              <a:t>"""</a:t>
            </a:r>
          </a:p>
          <a:p>
            <a:pPr>
              <a:defRPr sz="1100"/>
            </a:pPr>
            <a:r>
              <a:t>p1_via_json = </a:t>
            </a:r>
            <a:r>
              <a:rPr err="1"/>
              <a:t>CategoricalParameter.from_json</a:t>
            </a:r>
            <a:r>
              <a:t>(p1_json)</a:t>
            </a:r>
          </a:p>
          <a:p>
            <a:pPr>
              <a:defRPr sz="1100"/>
            </a:pPr>
            <a:r>
              <a:t>p2_via_json = </a:t>
            </a:r>
            <a:r>
              <a:rPr err="1"/>
              <a:t>CategoricalParameter.from_json</a:t>
            </a:r>
            <a:r>
              <a:t>(p2_json)</a:t>
            </a:r>
          </a:p>
          <a:p>
            <a:pPr>
              <a:defRPr sz="1100"/>
            </a:pPr>
            <a:r>
              <a:rPr lang="en-US"/>
              <a:t>assert p1 == p1_via_json == p2 == p2_via_json</a:t>
            </a:r>
          </a:p>
          <a:p>
            <a:pPr>
              <a:defRPr sz="1100"/>
            </a:pPr>
            <a:r>
              <a:rPr lang="en-US"/>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utility function in BayBE can be used to add fake target measurements to a dataframe when testing recommendation loops?</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can I efficiently test my code during development without having actual target values?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Utilities</a:t>
            </a:r>
          </a:p>
          <a:p>
            <a:pPr>
              <a:defRPr sz="1100"/>
            </a:pPr>
            <a:r>
              <a:t>## Adding Fake Target Measurements and Parameter Noise</a:t>
            </a:r>
          </a:p>
          <a:p>
            <a:pPr>
              <a:defRPr sz="1100"/>
            </a:pPr>
            <a:r>
              <a:t>When creating test scripts, it is often useful to try the recommendation loop for a few iterations. However, this requires some arbitrary target measurements to be set. Instead of coming up with a custom logic every time, you can use the [`add_fake_measurements`]() utility to add fake target measurements and the [`add_parameter_noise`]() utility to add artificial parameter noise:</a:t>
            </a:r>
          </a:p>
          <a:p>
            <a:pPr>
              <a:defRPr sz="1100"/>
            </a:pPr>
            <a:endParaRPr/>
          </a:p>
          <a:p>
            <a:pPr>
              <a:defRPr sz="1100"/>
            </a:pPr>
            <a:r>
              <a:t>```python</a:t>
            </a:r>
          </a:p>
          <a:p>
            <a:pPr>
              <a:defRPr sz="1100"/>
            </a:pPr>
            <a:r>
              <a:t>from baybe.utils.dataframe import add_fake_measurements, add_parameter_noise</a:t>
            </a:r>
          </a:p>
          <a:p>
            <a:pPr>
              <a:defRPr sz="1100"/>
            </a:pPr>
            <a:r>
              <a:t># Get recommendations</a:t>
            </a:r>
          </a:p>
          <a:p>
            <a:pPr>
              <a:defRPr sz="1100"/>
            </a:pPr>
            <a:r>
              <a:t>recommendations = campaign.recommend(5)</a:t>
            </a:r>
          </a:p>
          <a:p>
            <a:pPr>
              <a:defRPr sz="1100"/>
            </a:pPr>
            <a:r>
              <a:t># Add fake target measurements and artificial parameter noise to the recommendations.</a:t>
            </a:r>
          </a:p>
          <a:p>
            <a:pPr>
              <a:defRPr sz="1100"/>
            </a:pPr>
            <a:r>
              <a:t># The utilities modify the dataframes inplace.</a:t>
            </a:r>
          </a:p>
          <a:p>
            <a:pPr>
              <a:defRPr sz="1100"/>
            </a:pPr>
            <a:r>
              <a:t>measurements = recommendations.copy()</a:t>
            </a:r>
          </a:p>
          <a:p>
            <a:pPr>
              <a:defRPr sz="1100"/>
            </a:pPr>
            <a:r>
              <a:t>add_fake_measurements(measurements, campaign.targets)</a:t>
            </a:r>
          </a:p>
          <a:p>
            <a:pPr>
              <a:defRPr sz="1100"/>
            </a:pPr>
            <a:r>
              <a:t>add_parameter_noise(measurements, campaign.parameters)</a:t>
            </a:r>
          </a:p>
          <a:p>
            <a:pPr>
              <a:defRPr sz="1100"/>
            </a:pPr>
            <a:r>
              <a:t># Now continue the loop, e.g. by adding the measurements...</a:t>
            </a:r>
          </a:p>
          <a:p>
            <a:pPr>
              <a:defRPr sz="1100"/>
            </a:pPr>
            <a:r>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lIns="91440" tIns="45720" rIns="91440" bIns="45720" anchor="t">
            <a:spAutoFit/>
          </a:bodyPr>
          <a:lstStyle/>
          <a:p>
            <a:pPr>
              <a:defRPr sz="1200"/>
            </a:pPr>
            <a:r>
              <a:rPr lang="en-US"/>
              <a:t>x</a:t>
            </a:r>
            <a:r>
              <a:t> Question A: </a:t>
            </a:r>
            <a:r>
              <a:rPr lang="en-US"/>
              <a:t>How can I disable all telemetry in </a:t>
            </a:r>
            <a:r>
              <a:rPr lang="en-US" err="1"/>
              <a:t>BayBE</a:t>
            </a:r>
            <a:r>
              <a:rPr lang="en-US"/>
              <a:t>??</a:t>
            </a:r>
          </a:p>
          <a:p>
            <a:pPr>
              <a:defRPr sz="1200"/>
            </a:pPr>
            <a:endParaRPr/>
          </a:p>
        </p:txBody>
      </p:sp>
      <p:sp>
        <p:nvSpPr>
          <p:cNvPr id="4" name="TextBox 3"/>
          <p:cNvSpPr txBox="1"/>
          <p:nvPr/>
        </p:nvSpPr>
        <p:spPr>
          <a:xfrm>
            <a:off x="365760" y="1645920"/>
            <a:ext cx="8412480" cy="461665"/>
          </a:xfrm>
          <a:prstGeom prst="rect">
            <a:avLst/>
          </a:prstGeom>
          <a:solidFill>
            <a:srgbClr val="DCEBFF"/>
          </a:solidFill>
        </p:spPr>
        <p:txBody>
          <a:bodyPr wrap="square" anchor="t">
            <a:spAutoFit/>
          </a:bodyPr>
          <a:lstStyle/>
          <a:p>
            <a:pPr>
              <a:defRPr sz="1200"/>
            </a:pPr>
            <a:r>
              <a:t>☐ Question B: For whom does BayBE collect usage statistics?</a:t>
            </a:r>
          </a:p>
          <a:p>
            <a:pPr>
              <a:defRPr sz="1200"/>
            </a:pPr>
            <a:endParaRPr/>
          </a:p>
        </p:txBody>
      </p:sp>
      <p:sp>
        <p:nvSpPr>
          <p:cNvPr id="5" name="TextBox 4"/>
          <p:cNvSpPr txBox="1"/>
          <p:nvPr/>
        </p:nvSpPr>
        <p:spPr>
          <a:xfrm>
            <a:off x="365760" y="2286000"/>
            <a:ext cx="8412480" cy="2292935"/>
          </a:xfrm>
          <a:prstGeom prst="rect">
            <a:avLst/>
          </a:prstGeom>
          <a:solidFill>
            <a:srgbClr val="F0F0F0"/>
          </a:solidFill>
        </p:spPr>
        <p:txBody>
          <a:bodyPr wrap="square" anchor="t">
            <a:spAutoFit/>
          </a:bodyPr>
          <a:lstStyle/>
          <a:p>
            <a:pPr>
              <a:defRPr sz="1100"/>
            </a:pPr>
            <a:r>
              <a:rPr lang="en-US"/>
              <a:t># </a:t>
            </a:r>
            <a:r>
              <a:rPr lang="en-US" err="1"/>
              <a:t>BayBE</a:t>
            </a:r>
            <a:r>
              <a:rPr lang="en-US"/>
              <a:t> - A Bayesian Back End for Design of Experiments</a:t>
            </a:r>
          </a:p>
          <a:p>
            <a:pPr>
              <a:defRPr sz="1100"/>
            </a:pPr>
            <a:r>
              <a:rPr lang="en-US"/>
              <a:t>## Telemetry</a:t>
            </a:r>
          </a:p>
          <a:p>
            <a:pPr>
              <a:defRPr sz="1100"/>
            </a:pPr>
            <a:endParaRPr lang="en-US"/>
          </a:p>
          <a:p>
            <a:pPr>
              <a:defRPr sz="1100"/>
            </a:pPr>
            <a:r>
              <a:rPr lang="en-US" err="1"/>
              <a:t>BayBE</a:t>
            </a:r>
            <a:r>
              <a:rPr lang="en-US"/>
              <a:t> collects anonymous usage statistics **only** for employees of Merck </a:t>
            </a:r>
            <a:r>
              <a:rPr lang="en-US" err="1"/>
              <a:t>KGaA</a:t>
            </a:r>
            <a:r>
              <a:rPr lang="en-US"/>
              <a:t>, Darmstadt, Germany and/or its affiliates. The recording of metrics is turned off for all other users and is impossible due to a VPN block. In any case, the usage statistics do **not** involve logging of recorded measurements, targets/parameters or their names or any project information that would allow for reconstruction of details. The user and host machine names are anonymized with via truncated hashing.</a:t>
            </a:r>
          </a:p>
          <a:p>
            <a:pPr>
              <a:defRPr sz="1100"/>
            </a:pPr>
            <a:endParaRPr lang="en-US"/>
          </a:p>
          <a:p>
            <a:pPr>
              <a:defRPr sz="1100"/>
            </a:pPr>
            <a:r>
              <a:rPr lang="en-US"/>
              <a:t>- You can verify the above statements by studying the open-source code in the `telemetry` module.</a:t>
            </a:r>
          </a:p>
          <a:p>
            <a:pPr>
              <a:defRPr sz="1100"/>
            </a:pPr>
            <a:r>
              <a:rPr lang="en-US"/>
              <a:t>- You can always deactivate all telemetry by setting the environment variable  `BAYBE_TELEMETRY_ENABLED` to `false` or `off`. For details please consult  [this page](https://emdgroup.github.io/baybe/stable/userguide/envvars.html#telemetry).</a:t>
            </a:r>
          </a:p>
          <a:p>
            <a:pPr>
              <a:defRPr sz="1100"/>
            </a:pPr>
            <a:r>
              <a:rPr lang="en-US"/>
              <a:t>- If you want to be absolutely sure, you can uninstall internet related packages such as `</a:t>
            </a:r>
            <a:r>
              <a:rPr lang="en-US" err="1"/>
              <a:t>opentelemetry</a:t>
            </a:r>
            <a:r>
              <a:rPr lang="en-US"/>
              <a:t>*` or its secondary dependencies from the environment. Due to the inability of specifying opt-out dependencies, these are installed by default, but the package works without them.</a:t>
            </a:r>
            <a:endParaRPr/>
          </a:p>
        </p:txBody>
      </p:sp>
    </p:spTree>
    <p:extLst>
      <p:ext uri="{BB962C8B-B14F-4D97-AF65-F5344CB8AC3E}">
        <p14:creationId xmlns:p14="http://schemas.microsoft.com/office/powerpoint/2010/main" val="3120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the recommended method for synchronizing a BayBE pull request branch with the latest upstream changes to keep the Git history clean?</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should I prepare my pull request?</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Synchronizing Pull Requests</a:t>
            </a:r>
          </a:p>
          <a:p>
            <a:pPr>
              <a:defRPr sz="1100"/>
            </a:pPr>
            <a:r>
              <a:t>A common situation encountered when submitting a pull request (PR) is that the upstream branch has evolved since the moment your PR branch was created, and a synchronization is needed in order to prepare your branch for a merge (e.g., to remove existing conflicts).</a:t>
            </a:r>
          </a:p>
          <a:p>
            <a:pPr>
              <a:defRPr sz="1100"/>
            </a:pPr>
            <a:endParaRPr/>
          </a:p>
          <a:p>
            <a:pPr>
              <a:defRPr sz="1100"/>
            </a:pPr>
            <a:r>
              <a:t>Because we care about our Git history and would like to keep it clean and easy to follow, we generally recommend **rebasing** your branch onto the latest upstream commit in such situations, especially if your changes are orthogonal to what has happened on the remote branch in the meantime. Compared to merging, this has the advantage of keeping the history of your commits (and thus of the entire repository) linear, and your own PR free of changes that happened remotely, which also greatly simplifies the review process (e.g., it produces simpler diffs).</a:t>
            </a:r>
          </a:p>
          <a:p>
            <a:pPr>
              <a:defRPr sz="1100"/>
            </a:pPr>
            <a:endParaRPr/>
          </a:p>
          <a:p>
            <a:pPr>
              <a:defRPr sz="1100"/>
            </a:pPr>
            <a:r>
              <a:t>That said, the above is only a recommendation and by no means a requirement. However, depending on the complexity of your PR commit history, we reserve the right to merge your branch using a squash-rebase as a last resort to keep our history clean. By following the guideline above, this step can be easily avoided in most cases.</a:t>
            </a:r>
          </a:p>
          <a:p>
            <a:pPr>
              <a:defRPr sz="1100"/>
            </a:pPr>
            <a:endParaRPr/>
          </a:p>
          <a:p>
            <a:pPr>
              <a:defRPr sz="1100"/>
            </a:pPr>
            <a:r>
              <a:t>&lt;a id="developer-tools"&gt;&lt;/a&gt;</a:t>
            </a:r>
          </a:p>
          <a:p>
            <a:pPr>
              <a:defRPr sz="1100"/>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t>☐ Question A: </a:t>
            </a:r>
            <a:r>
              <a:rPr lang="en-US"/>
              <a:t>How do you add new experimental measurements to a </a:t>
            </a:r>
            <a:r>
              <a:rPr lang="en-US" err="1"/>
              <a:t>BayBE</a:t>
            </a:r>
            <a:r>
              <a:rPr lang="en-US"/>
              <a:t> campaign?</a:t>
            </a:r>
          </a:p>
          <a:p>
            <a:pPr>
              <a:defRPr sz="1200"/>
            </a:pPr>
            <a:endParaRP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a:t>x</a:t>
            </a:r>
            <a:r>
              <a:t> Question B: How can I add measurements to the </a:t>
            </a:r>
            <a:r>
              <a:rPr err="1"/>
              <a:t>campaigns</a:t>
            </a:r>
            <a:r>
              <a:t> database?</a:t>
            </a:r>
          </a:p>
          <a:p>
            <a:pPr>
              <a:defRPr sz="1200"/>
            </a:pPr>
            <a:endParaRPr/>
          </a:p>
        </p:txBody>
      </p:sp>
      <p:sp>
        <p:nvSpPr>
          <p:cNvPr id="5" name="TextBox 4"/>
          <p:cNvSpPr txBox="1"/>
          <p:nvPr/>
        </p:nvSpPr>
        <p:spPr>
          <a:xfrm>
            <a:off x="365760" y="2286000"/>
            <a:ext cx="8412480" cy="4493538"/>
          </a:xfrm>
          <a:prstGeom prst="rect">
            <a:avLst/>
          </a:prstGeom>
          <a:solidFill>
            <a:srgbClr val="F0F0F0"/>
          </a:solidFill>
        </p:spPr>
        <p:txBody>
          <a:bodyPr wrap="square" anchor="t">
            <a:spAutoFit/>
          </a:bodyPr>
          <a:lstStyle/>
          <a:p>
            <a:pPr>
              <a:defRPr sz="1100"/>
            </a:pPr>
            <a:r>
              <a:rPr lang="en-US"/>
              <a:t># </a:t>
            </a:r>
            <a:r>
              <a:rPr lang="en-US" err="1"/>
              <a:t>BayBE</a:t>
            </a:r>
            <a:r>
              <a:rPr lang="en-US"/>
              <a:t> - A Bayesian Back End for Design of Experiments</a:t>
            </a:r>
          </a:p>
          <a:p>
            <a:pPr>
              <a:defRPr sz="1100"/>
            </a:pPr>
            <a:r>
              <a:rPr lang="en-US"/>
              <a:t>## Quick Start</a:t>
            </a:r>
          </a:p>
          <a:p>
            <a:pPr>
              <a:defRPr sz="1100"/>
            </a:pPr>
            <a:r>
              <a:rPr lang="en-US"/>
              <a:t>### The Optimization Loop</a:t>
            </a:r>
          </a:p>
          <a:p>
            <a:pPr>
              <a:defRPr sz="1100"/>
            </a:pPr>
            <a:endParaRPr lang="en-US"/>
          </a:p>
          <a:p>
            <a:pPr>
              <a:defRPr sz="1100"/>
            </a:pPr>
            <a:r>
              <a:rPr lang="en-US"/>
              <a:t>We can now construct a campaign object that brings all pieces of the puzzle together:</a:t>
            </a:r>
          </a:p>
          <a:p>
            <a:pPr>
              <a:defRPr sz="1100"/>
            </a:pPr>
            <a:r>
              <a:rPr lang="en-US"/>
              <a:t>```python</a:t>
            </a:r>
          </a:p>
          <a:p>
            <a:pPr>
              <a:defRPr sz="1100"/>
            </a:pPr>
            <a:r>
              <a:rPr lang="en-US"/>
              <a:t>from </a:t>
            </a:r>
            <a:r>
              <a:rPr lang="en-US" err="1"/>
              <a:t>baybe</a:t>
            </a:r>
            <a:r>
              <a:rPr lang="en-US"/>
              <a:t> import Campaign</a:t>
            </a:r>
          </a:p>
          <a:p>
            <a:pPr>
              <a:defRPr sz="1100"/>
            </a:pPr>
            <a:r>
              <a:rPr lang="en-US"/>
              <a:t>campaign = Campaign(</a:t>
            </a:r>
            <a:r>
              <a:rPr lang="en-US" err="1"/>
              <a:t>searchspace</a:t>
            </a:r>
            <a:r>
              <a:rPr lang="en-US"/>
              <a:t>, objective, recommender)</a:t>
            </a:r>
          </a:p>
          <a:p>
            <a:pPr>
              <a:defRPr sz="1100"/>
            </a:pPr>
            <a:r>
              <a:rPr lang="en-US"/>
              <a:t>```</a:t>
            </a:r>
          </a:p>
          <a:p>
            <a:pPr>
              <a:defRPr sz="1100"/>
            </a:pPr>
            <a:r>
              <a:rPr lang="en-US"/>
              <a:t>With this object at hand, we can start our experimentation cycle.</a:t>
            </a:r>
          </a:p>
          <a:p>
            <a:pPr>
              <a:defRPr sz="1100"/>
            </a:pPr>
            <a:r>
              <a:rPr lang="en-US"/>
              <a:t>In particular:</a:t>
            </a:r>
          </a:p>
          <a:p>
            <a:pPr>
              <a:defRPr sz="1100"/>
            </a:pPr>
            <a:r>
              <a:rPr lang="en-US"/>
              <a:t>* We can ask </a:t>
            </a:r>
            <a:r>
              <a:rPr lang="en-US" err="1"/>
              <a:t>BayBE</a:t>
            </a:r>
            <a:r>
              <a:rPr lang="en-US"/>
              <a:t> to `recommend` new experiments.</a:t>
            </a:r>
          </a:p>
          <a:p>
            <a:pPr>
              <a:defRPr sz="1100"/>
            </a:pPr>
            <a:r>
              <a:rPr lang="en-US"/>
              <a:t>* We can `</a:t>
            </a:r>
            <a:r>
              <a:rPr lang="en-US" err="1"/>
              <a:t>add_measurements</a:t>
            </a:r>
            <a:r>
              <a:rPr lang="en-US"/>
              <a:t>` for certain experimental settings to the campaign’s database.</a:t>
            </a:r>
          </a:p>
          <a:p>
            <a:pPr>
              <a:defRPr sz="1100"/>
            </a:pPr>
            <a:endParaRPr lang="en-US"/>
          </a:p>
          <a:p>
            <a:pPr>
              <a:defRPr sz="1100"/>
            </a:pPr>
            <a:r>
              <a:rPr lang="en-US"/>
              <a:t>Note that these two steps can be performed in any order. In particular, available measurements can be submitted at any time and also several</a:t>
            </a:r>
          </a:p>
          <a:p>
            <a:pPr>
              <a:defRPr sz="1100"/>
            </a:pPr>
            <a:r>
              <a:rPr lang="en-US"/>
              <a:t>times before querying the next recommendations.</a:t>
            </a:r>
          </a:p>
          <a:p>
            <a:pPr>
              <a:defRPr sz="1100"/>
            </a:pPr>
            <a:r>
              <a:rPr lang="en-US"/>
              <a:t>```python</a:t>
            </a:r>
          </a:p>
          <a:p>
            <a:pPr>
              <a:defRPr sz="1100"/>
            </a:pPr>
            <a:r>
              <a:rPr lang="en-US" err="1"/>
              <a:t>df</a:t>
            </a:r>
            <a:r>
              <a:rPr lang="en-US"/>
              <a:t> = </a:t>
            </a:r>
            <a:r>
              <a:rPr lang="en-US" err="1"/>
              <a:t>campaign.recommend</a:t>
            </a:r>
            <a:r>
              <a:rPr lang="en-US"/>
              <a:t>(</a:t>
            </a:r>
            <a:r>
              <a:rPr lang="en-US" err="1"/>
              <a:t>batch_size</a:t>
            </a:r>
            <a:r>
              <a:rPr lang="en-US"/>
              <a:t>=3)</a:t>
            </a:r>
          </a:p>
          <a:p>
            <a:pPr>
              <a:defRPr sz="1100"/>
            </a:pPr>
            <a:r>
              <a:rPr lang="en-US"/>
              <a:t>print(</a:t>
            </a:r>
            <a:r>
              <a:rPr lang="en-US" err="1"/>
              <a:t>df</a:t>
            </a:r>
            <a:r>
              <a:rPr lang="en-US"/>
              <a:t>)</a:t>
            </a:r>
          </a:p>
          <a:p>
            <a:pPr>
              <a:defRPr sz="1100"/>
            </a:pPr>
            <a:r>
              <a:rPr lang="en-US"/>
              <a:t>```</a:t>
            </a:r>
          </a:p>
          <a:p>
            <a:pPr>
              <a:defRPr sz="1100"/>
            </a:pPr>
            <a:r>
              <a:rPr lang="en-US"/>
              <a:t>```none</a:t>
            </a:r>
          </a:p>
          <a:p>
            <a:pPr>
              <a:defRPr sz="1100"/>
            </a:pPr>
            <a:r>
              <a:rPr lang="en-US"/>
              <a:t>   Granularity  Pressure[bar]    Solvent</a:t>
            </a:r>
          </a:p>
          <a:p>
            <a:pPr>
              <a:defRPr sz="1100"/>
            </a:pPr>
            <a:r>
              <a:rPr lang="en-US"/>
              <a:t>15      medium            1.0  Solvent D</a:t>
            </a:r>
          </a:p>
          <a:p>
            <a:pPr>
              <a:defRPr sz="1100"/>
            </a:pPr>
            <a:r>
              <a:rPr lang="en-US"/>
              <a:t>10      coarse           10.0  Solvent C</a:t>
            </a:r>
          </a:p>
          <a:p>
            <a:pPr>
              <a:defRPr sz="1100"/>
            </a:pPr>
            <a:r>
              <a:rPr lang="en-US"/>
              <a:t>29        fine            5.0  Solvent B</a:t>
            </a:r>
          </a:p>
          <a:p>
            <a:pPr>
              <a:defRPr sz="1100"/>
            </a:pPr>
            <a:r>
              <a:rPr lang="en-US"/>
              <a:t>``` …more text on next page</a:t>
            </a:r>
          </a:p>
        </p:txBody>
      </p:sp>
    </p:spTree>
    <p:extLst>
      <p:ext uri="{BB962C8B-B14F-4D97-AF65-F5344CB8AC3E}">
        <p14:creationId xmlns:p14="http://schemas.microsoft.com/office/powerpoint/2010/main" val="28882703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457200"/>
            <a:ext cx="8229600" cy="2292935"/>
          </a:xfrm>
          <a:prstGeom prst="rect">
            <a:avLst/>
          </a:prstGeom>
          <a:solidFill>
            <a:srgbClr val="F0F0F0"/>
          </a:solidFill>
        </p:spPr>
        <p:txBody>
          <a:bodyPr wrap="square">
            <a:spAutoFit/>
          </a:bodyPr>
          <a:lstStyle/>
          <a:p>
            <a:pPr>
              <a:defRPr sz="1100"/>
            </a:pPr>
            <a:r>
              <a:t> </a:t>
            </a:r>
            <a:r>
              <a:rPr lang="en-US"/>
              <a:t>Note that the specific recommendations will depend on both the data already fed to the campaign and the random number generator seed that is used.</a:t>
            </a:r>
          </a:p>
          <a:p>
            <a:pPr>
              <a:defRPr sz="1100"/>
            </a:pPr>
            <a:endParaRPr lang="en-US"/>
          </a:p>
          <a:p>
            <a:pPr>
              <a:defRPr sz="1100"/>
            </a:pPr>
            <a:r>
              <a:rPr lang="en-US"/>
              <a:t>After having conducted the corresponding experiments, we can add our measured targets to the table and feed it back to the campaign:</a:t>
            </a:r>
          </a:p>
          <a:p>
            <a:pPr>
              <a:defRPr sz="1100"/>
            </a:pPr>
            <a:endParaRPr lang="en-US"/>
          </a:p>
          <a:p>
            <a:pPr>
              <a:defRPr sz="1100"/>
            </a:pPr>
            <a:r>
              <a:rPr lang="en-US"/>
              <a:t>```python</a:t>
            </a:r>
          </a:p>
          <a:p>
            <a:pPr>
              <a:defRPr sz="1100"/>
            </a:pPr>
            <a:r>
              <a:rPr lang="en-US" err="1"/>
              <a:t>df</a:t>
            </a:r>
            <a:r>
              <a:rPr lang="en-US"/>
              <a:t>["Yield"] = [79.8, 54.1, 59.4]</a:t>
            </a:r>
          </a:p>
          <a:p>
            <a:pPr>
              <a:defRPr sz="1100"/>
            </a:pPr>
            <a:r>
              <a:rPr lang="en-US" err="1"/>
              <a:t>campaign.add_measurements</a:t>
            </a:r>
            <a:r>
              <a:rPr lang="en-US"/>
              <a:t>(</a:t>
            </a:r>
            <a:r>
              <a:rPr lang="en-US" err="1"/>
              <a:t>df</a:t>
            </a:r>
            <a:r>
              <a:rPr lang="en-US"/>
              <a:t>)</a:t>
            </a:r>
          </a:p>
          <a:p>
            <a:pPr>
              <a:defRPr sz="1100"/>
            </a:pPr>
            <a:r>
              <a:rPr lang="en-US"/>
              <a:t>```</a:t>
            </a:r>
          </a:p>
          <a:p>
            <a:pPr>
              <a:defRPr sz="1100"/>
            </a:pPr>
            <a:endParaRPr lang="en-US"/>
          </a:p>
          <a:p>
            <a:pPr>
              <a:defRPr sz="1100"/>
            </a:pPr>
            <a:r>
              <a:rPr lang="en-US"/>
              <a:t>With the newly arrived data, </a:t>
            </a:r>
            <a:r>
              <a:rPr lang="en-US" err="1"/>
              <a:t>BayBE</a:t>
            </a:r>
            <a:r>
              <a:rPr lang="en-US"/>
              <a:t> can produce a refined design for the next iteration.</a:t>
            </a:r>
          </a:p>
          <a:p>
            <a:pPr>
              <a:defRPr sz="1100"/>
            </a:pPr>
            <a:r>
              <a:rPr lang="en-US"/>
              <a:t>This loop would typically continue until a desired target value has been achieved in</a:t>
            </a:r>
          </a:p>
          <a:p>
            <a:pPr>
              <a:defRPr sz="1100"/>
            </a:pPr>
            <a:r>
              <a:rPr lang="en-US"/>
              <a:t>the experiment.</a:t>
            </a:r>
            <a:endParaRPr/>
          </a:p>
        </p:txBody>
      </p:sp>
    </p:spTree>
    <p:extLst>
      <p:ext uri="{BB962C8B-B14F-4D97-AF65-F5344CB8AC3E}">
        <p14:creationId xmlns:p14="http://schemas.microsoft.com/office/powerpoint/2010/main" val="41251881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461665"/>
          </a:xfrm>
          <a:prstGeom prst="rect">
            <a:avLst/>
          </a:prstGeom>
          <a:solidFill>
            <a:srgbClr val="DCEBFF"/>
          </a:solidFill>
        </p:spPr>
        <p:txBody>
          <a:bodyPr wrap="square" anchor="t">
            <a:spAutoFit/>
          </a:bodyPr>
          <a:lstStyle/>
          <a:p>
            <a:pPr>
              <a:defRPr sz="1200"/>
            </a:pPr>
            <a:r>
              <a:t>☐ Question A: </a:t>
            </a:r>
            <a:r>
              <a:rPr lang="en-US"/>
              <a:t>How can </a:t>
            </a:r>
            <a:r>
              <a:rPr lang="en-US" err="1"/>
              <a:t>BayBE</a:t>
            </a:r>
            <a:r>
              <a:rPr lang="en-US"/>
              <a:t> objects be serialized and deserialized to and from JSON?</a:t>
            </a:r>
          </a:p>
          <a:p>
            <a:pPr>
              <a:defRPr sz="1200"/>
            </a:pPr>
            <a:endParaRPr/>
          </a:p>
        </p:txBody>
      </p:sp>
      <p:sp>
        <p:nvSpPr>
          <p:cNvPr id="4" name="TextBox 3"/>
          <p:cNvSpPr txBox="1"/>
          <p:nvPr/>
        </p:nvSpPr>
        <p:spPr>
          <a:xfrm>
            <a:off x="365760" y="1645920"/>
            <a:ext cx="8412480" cy="461665"/>
          </a:xfrm>
          <a:prstGeom prst="rect">
            <a:avLst/>
          </a:prstGeom>
          <a:solidFill>
            <a:srgbClr val="DCEBFF"/>
          </a:solidFill>
        </p:spPr>
        <p:txBody>
          <a:bodyPr wrap="square" lIns="91440" tIns="45720" rIns="91440" bIns="45720" anchor="t">
            <a:spAutoFit/>
          </a:bodyPr>
          <a:lstStyle/>
          <a:p>
            <a:pPr>
              <a:defRPr sz="1200"/>
            </a:pPr>
            <a:r>
              <a:rPr lang="en-US"/>
              <a:t>x</a:t>
            </a:r>
            <a:r>
              <a:t> Question B: Can I transform </a:t>
            </a:r>
            <a:r>
              <a:rPr err="1"/>
              <a:t>BayBE</a:t>
            </a:r>
            <a:r>
              <a:t> objects into a different format?</a:t>
            </a:r>
          </a:p>
          <a:p>
            <a:pPr>
              <a:defRPr sz="1200"/>
            </a:pPr>
            <a:endParaRPr/>
          </a:p>
        </p:txBody>
      </p:sp>
      <p:sp>
        <p:nvSpPr>
          <p:cNvPr id="5" name="TextBox 4"/>
          <p:cNvSpPr txBox="1"/>
          <p:nvPr/>
        </p:nvSpPr>
        <p:spPr>
          <a:xfrm>
            <a:off x="365760" y="2286000"/>
            <a:ext cx="8412480" cy="4662815"/>
          </a:xfrm>
          <a:prstGeom prst="rect">
            <a:avLst/>
          </a:prstGeom>
          <a:solidFill>
            <a:srgbClr val="F0F0F0"/>
          </a:solidFill>
        </p:spPr>
        <p:txBody>
          <a:bodyPr wrap="square" anchor="t">
            <a:spAutoFit/>
          </a:bodyPr>
          <a:lstStyle/>
          <a:p>
            <a:pPr>
              <a:defRPr sz="1100"/>
            </a:pPr>
            <a:r>
              <a:rPr lang="en-US"/>
              <a:t># Serialization</a:t>
            </a:r>
          </a:p>
          <a:p>
            <a:pPr>
              <a:defRPr sz="1100"/>
            </a:pPr>
            <a:endParaRPr lang="en-US"/>
          </a:p>
          <a:p>
            <a:pPr>
              <a:defRPr sz="1100"/>
            </a:pPr>
            <a:r>
              <a:rPr lang="en-US" err="1"/>
              <a:t>BayBE</a:t>
            </a:r>
            <a:r>
              <a:rPr lang="en-US"/>
              <a:t> is shipped with a sophisticated serialization engine that allows to </a:t>
            </a:r>
            <a:r>
              <a:rPr lang="en-US" err="1"/>
              <a:t>unstructured´its</a:t>
            </a:r>
            <a:r>
              <a:rPr lang="en-US"/>
              <a:t> objects into basic types and seamlessly reassemble them afterward. This enables a variety of advanced workflows, such as:</a:t>
            </a:r>
          </a:p>
          <a:p>
            <a:pPr>
              <a:defRPr sz="1100"/>
            </a:pPr>
            <a:r>
              <a:rPr lang="en-US"/>
              <a:t>* Persisting objects for later use</a:t>
            </a:r>
          </a:p>
          <a:p>
            <a:pPr>
              <a:defRPr sz="1100"/>
            </a:pPr>
            <a:r>
              <a:rPr lang="en-US"/>
              <a:t>* Transmission and processing outside the Python ecosystem</a:t>
            </a:r>
          </a:p>
          <a:p>
            <a:pPr>
              <a:defRPr sz="1100"/>
            </a:pPr>
            <a:r>
              <a:rPr lang="en-US"/>
              <a:t>* Interaction with APIs and databases</a:t>
            </a:r>
          </a:p>
          <a:p>
            <a:pPr>
              <a:defRPr sz="1100"/>
            </a:pPr>
            <a:r>
              <a:rPr lang="en-US"/>
              <a:t>* Writing configuration files</a:t>
            </a:r>
          </a:p>
          <a:p>
            <a:pPr>
              <a:defRPr sz="1100"/>
            </a:pPr>
            <a:endParaRPr lang="en-US"/>
          </a:p>
          <a:p>
            <a:pPr>
              <a:defRPr sz="1100"/>
            </a:pPr>
            <a:r>
              <a:rPr lang="en-US"/>
              <a:t>Some of these workflows are demonstrated in the sections below.</a:t>
            </a:r>
          </a:p>
          <a:p>
            <a:pPr>
              <a:defRPr sz="1100"/>
            </a:pPr>
            <a:r>
              <a:rPr lang="en-US"/>
              <a:t>## JSON (de-)serialization</a:t>
            </a:r>
          </a:p>
          <a:p>
            <a:pPr>
              <a:defRPr sz="1100"/>
            </a:pPr>
            <a:r>
              <a:rPr lang="en-US"/>
              <a:t>Most </a:t>
            </a:r>
            <a:r>
              <a:rPr lang="en-US" err="1"/>
              <a:t>BayBE</a:t>
            </a:r>
            <a:r>
              <a:rPr lang="en-US"/>
              <a:t> objects can be conveniently serialized into an equivalent JSON representation by calling their `</a:t>
            </a:r>
            <a:r>
              <a:rPr lang="en-US" err="1"/>
              <a:t>to_json</a:t>
            </a:r>
            <a:r>
              <a:rPr lang="en-US"/>
              <a:t>` method.</a:t>
            </a:r>
          </a:p>
          <a:p>
            <a:pPr>
              <a:defRPr sz="1100"/>
            </a:pPr>
            <a:r>
              <a:rPr lang="en-US"/>
              <a:t>The obtained JSON string can then be deserialized via the `</a:t>
            </a:r>
            <a:r>
              <a:rPr lang="en-US" err="1"/>
              <a:t>from_json</a:t>
            </a:r>
            <a:r>
              <a:rPr lang="en-US"/>
              <a:t>` method</a:t>
            </a:r>
          </a:p>
          <a:p>
            <a:pPr>
              <a:defRPr sz="1100"/>
            </a:pPr>
            <a:r>
              <a:rPr lang="en-US"/>
              <a:t>of the corresponding class, which yields an equivalent copy of the original object.</a:t>
            </a:r>
          </a:p>
          <a:p>
            <a:pPr>
              <a:defRPr sz="1100"/>
            </a:pPr>
            <a:endParaRPr lang="en-US"/>
          </a:p>
          <a:p>
            <a:pPr>
              <a:defRPr sz="1100"/>
            </a:pPr>
            <a:r>
              <a:rPr lang="en-US"/>
              <a:t>For example:</a:t>
            </a:r>
          </a:p>
          <a:p>
            <a:pPr>
              <a:defRPr sz="1100"/>
            </a:pPr>
            <a:r>
              <a:rPr lang="en-US"/>
              <a:t>```python</a:t>
            </a:r>
          </a:p>
          <a:p>
            <a:pPr>
              <a:defRPr sz="1100"/>
            </a:pPr>
            <a:r>
              <a:rPr lang="en-US"/>
              <a:t>from </a:t>
            </a:r>
            <a:r>
              <a:rPr lang="en-US" err="1"/>
              <a:t>baybe.parameters</a:t>
            </a:r>
            <a:r>
              <a:rPr lang="en-US"/>
              <a:t> import </a:t>
            </a:r>
            <a:r>
              <a:rPr lang="en-US" err="1"/>
              <a:t>CategoricalParameter</a:t>
            </a:r>
            <a:endParaRPr lang="en-US"/>
          </a:p>
          <a:p>
            <a:pPr>
              <a:defRPr sz="1100"/>
            </a:pPr>
            <a:endParaRPr lang="en-US"/>
          </a:p>
          <a:p>
            <a:pPr>
              <a:defRPr sz="1100"/>
            </a:pPr>
            <a:r>
              <a:rPr lang="en-US"/>
              <a:t>parameter = </a:t>
            </a:r>
            <a:r>
              <a:rPr lang="en-US" err="1"/>
              <a:t>CategoricalParameter</a:t>
            </a:r>
            <a:r>
              <a:rPr lang="en-US"/>
              <a:t>(name="Setting", values=["low", "high"])</a:t>
            </a:r>
          </a:p>
          <a:p>
            <a:pPr>
              <a:defRPr sz="1100"/>
            </a:pPr>
            <a:r>
              <a:rPr lang="en-US" err="1"/>
              <a:t>json_string</a:t>
            </a:r>
            <a:r>
              <a:rPr lang="en-US"/>
              <a:t> = </a:t>
            </a:r>
            <a:r>
              <a:rPr lang="en-US" err="1"/>
              <a:t>parameter.to_json</a:t>
            </a:r>
            <a:r>
              <a:rPr lang="en-US"/>
              <a:t>()</a:t>
            </a:r>
          </a:p>
          <a:p>
            <a:pPr>
              <a:defRPr sz="1100"/>
            </a:pPr>
            <a:r>
              <a:rPr lang="en-US"/>
              <a:t>reconstructed = </a:t>
            </a:r>
            <a:r>
              <a:rPr lang="en-US" err="1"/>
              <a:t>CategoricalParameter.from_json</a:t>
            </a:r>
            <a:r>
              <a:rPr lang="en-US"/>
              <a:t>(</a:t>
            </a:r>
            <a:r>
              <a:rPr lang="en-US" err="1"/>
              <a:t>json_string</a:t>
            </a:r>
            <a:r>
              <a:rPr lang="en-US"/>
              <a:t>)</a:t>
            </a:r>
          </a:p>
          <a:p>
            <a:pPr>
              <a:defRPr sz="1100"/>
            </a:pPr>
            <a:r>
              <a:rPr lang="en-US"/>
              <a:t>assert parameter == reconstructed</a:t>
            </a:r>
          </a:p>
          <a:p>
            <a:pPr>
              <a:defRPr sz="1100"/>
            </a:pPr>
            <a:r>
              <a:rPr lang="en-US"/>
              <a:t>```</a:t>
            </a:r>
          </a:p>
          <a:p>
            <a:pPr>
              <a:defRPr sz="1100"/>
            </a:pPr>
            <a:r>
              <a:rPr lang="en-US"/>
              <a:t>This form of roundtrip serialization can be used, for instance, to persist objects for long-term storage, but it also provides an easy way to move existing objects between Python sessions by executing the deserializing step in a different context than the serialization step.</a:t>
            </a:r>
          </a:p>
        </p:txBody>
      </p:sp>
    </p:spTree>
    <p:extLst>
      <p:ext uri="{BB962C8B-B14F-4D97-AF65-F5344CB8AC3E}">
        <p14:creationId xmlns:p14="http://schemas.microsoft.com/office/powerpoint/2010/main" val="585140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library does BayBE use for property-based testing in its test suite?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 Question</a:t>
            </a:r>
            <a:r>
              <a:t> B: What are the </a:t>
            </a:r>
            <a:r>
              <a:rPr err="1"/>
              <a:t>attrs</a:t>
            </a:r>
            <a:r>
              <a:t> and </a:t>
            </a:r>
            <a:r>
              <a:rPr err="1"/>
              <a:t>cattrs</a:t>
            </a:r>
            <a:r>
              <a:t> libraries used for?</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Contributing to BayBE</a:t>
            </a:r>
          </a:p>
          <a:p>
            <a:pPr>
              <a:defRPr sz="1100"/>
            </a:pPr>
            <a:r>
              <a:t>## Code Design</a:t>
            </a:r>
          </a:p>
          <a:p>
            <a:pPr>
              <a:defRPr sz="1100"/>
            </a:pPr>
            <a:r>
              <a:t>When reading BayBE’s code, you will notice certain re-occurring design patterns. These patterns are by no means enforced, but following them can streamline your own development process:</a:t>
            </a:r>
          </a:p>
          <a:p>
            <a:pPr>
              <a:defRPr sz="1100"/>
            </a:pPr>
            <a:endParaRPr/>
          </a:p>
          <a:p>
            <a:pPr>
              <a:defRPr sz="1100"/>
            </a:pPr>
            <a:r>
              <a:t>* We build most our classes with [attrs](https://www.attrs.org/), which is useful for lean class design and attribute validation.</a:t>
            </a:r>
          </a:p>
          <a:p>
            <a:pPr>
              <a:defRPr sz="1100"/>
            </a:pPr>
            <a:r>
              <a:t>* Our (de-)serialization machinery is built upon [cattrs](https://catt.rs/), separating object serialization from class design.</a:t>
            </a:r>
          </a:p>
          <a:p>
            <a:pPr>
              <a:defRPr sz="1100"/>
            </a:pPr>
            <a:r>
              <a:t>* The modular nature of BayBE’s components is reflected in our test suite through the use of [hypothesis](https://hypothesis.readthedocs.io/) property tests.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How to install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How can I install </a:t>
            </a:r>
            <a:r>
              <a:rPr err="1"/>
              <a:t>BayBE</a:t>
            </a:r>
            <a:r>
              <a:t> using pip?</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Installation</a:t>
            </a:r>
          </a:p>
          <a:p>
            <a:pPr>
              <a:defRPr sz="1100"/>
            </a:pPr>
            <a:r>
              <a:t>### From Package Index</a:t>
            </a:r>
          </a:p>
          <a:p>
            <a:pPr>
              <a:defRPr sz="1100"/>
            </a:pPr>
            <a:r>
              <a:t>The easiest way to install BayBE is via PyPI:</a:t>
            </a:r>
          </a:p>
          <a:p>
            <a:pPr>
              <a:defRPr sz="1100"/>
            </a:pPr>
            <a:endParaRPr/>
          </a:p>
          <a:p>
            <a:pPr>
              <a:defRPr sz="1100"/>
            </a:pPr>
            <a:r>
              <a:t>```bash</a:t>
            </a:r>
          </a:p>
          <a:p>
            <a:pPr>
              <a:defRPr sz="1100"/>
            </a:pPr>
            <a:r>
              <a:t>pip install baybe</a:t>
            </a:r>
          </a:p>
          <a:p>
            <a:pPr>
              <a:defRPr sz="1100"/>
            </a:pPr>
            <a:r>
              <a:t>```</a:t>
            </a:r>
          </a:p>
          <a:p>
            <a:pPr>
              <a:defRPr sz="1100"/>
            </a:pPr>
            <a:r>
              <a:t>A certain released version of the package can be installed by specifying the corresponding version tag in the form `baybe==x.y.z`.</a:t>
            </a:r>
          </a:p>
          <a:p>
            <a:pPr>
              <a:defRPr sz="1100"/>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Which kinds of targets are supported by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What type of optimization methods does </a:t>
            </a:r>
            <a:r>
              <a:rPr err="1"/>
              <a:t>BayBE</a:t>
            </a:r>
            <a:r>
              <a:t> offer for handling multiple targets in experiments?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The **Bay**esian **B**ack **E**nd (**BayBE**) is a general-purpose toolbox for Bayesian Design of Experiments, focusing on additions that enable real-world experimental campaigns.</a:t>
            </a:r>
          </a:p>
          <a:p>
            <a:pPr>
              <a:defRPr sz="1100"/>
            </a:pPr>
            <a:endParaRPr/>
          </a:p>
          <a:p>
            <a:pPr>
              <a:defRPr sz="1100"/>
            </a:pPr>
            <a:r>
              <a:t>## 🔋 Batteries Included</a:t>
            </a:r>
          </a:p>
          <a:p>
            <a:pPr>
              <a:defRPr sz="1100"/>
            </a:pPr>
            <a:r>
              <a:t>Besides its core functionality to perform a typical recommend-measure loop, BayBE offers a range of ✨**built‑in features**✨ crucial for real-world use cases. The following provides a non-comprehensive overview:</a:t>
            </a:r>
          </a:p>
          <a:p>
            <a:pPr>
              <a:defRPr sz="1100"/>
            </a:pPr>
            <a:endParaRPr/>
          </a:p>
          <a:p>
            <a:pPr>
              <a:defRPr sz="1100"/>
            </a:pPr>
            <a:r>
              <a:t>- 🛠️ Custom parameter encodings: Improve your campaign with domain knowledge</a:t>
            </a:r>
          </a:p>
          <a:p>
            <a:pPr>
              <a:defRPr sz="1100"/>
            </a:pPr>
            <a:r>
              <a:t>- 🧪 Built-in chemical encodings: Improve your campaign with chemical knowledge</a:t>
            </a:r>
          </a:p>
          <a:p>
            <a:pPr>
              <a:defRPr sz="1100"/>
            </a:pPr>
            <a:r>
              <a:t>- 🎯 Numerical and binary targets with min, max and match objectives</a:t>
            </a:r>
          </a:p>
          <a:p>
            <a:pPr>
              <a:defRPr sz="1100"/>
            </a:pPr>
            <a:r>
              <a:t>- ⚖️ Multi-target support via Pareto optimization and desirability scalarization</a:t>
            </a:r>
          </a:p>
          <a:p>
            <a:pPr>
              <a:defRPr sz="1100"/>
            </a:pPr>
            <a:r>
              <a:t>- 🔍 Insights: Easily analyze feature importance and model behavior</a:t>
            </a:r>
          </a:p>
          <a:p>
            <a:pPr>
              <a:defRPr sz="1100"/>
            </a:pPr>
            <a:r>
              <a:t>- 🎭 Hybrid (mixed continuous and discrete) spaces</a:t>
            </a:r>
          </a:p>
          <a:p>
            <a:pPr>
              <a:defRPr sz="1100"/>
            </a:pPr>
            <a:r>
              <a:t>- 🚀 Transfer learning: Mix data from multiple campaigns and accelerate optimization</a:t>
            </a:r>
          </a:p>
          <a:p>
            <a:pPr>
              <a:defRPr sz="1100"/>
            </a:pPr>
            <a:r>
              <a:t>- 🎰 Bandit models: Efficiently find the best among many options in noisy environments (e.g. A/B Testing)</a:t>
            </a:r>
          </a:p>
          <a:p>
            <a:pPr>
              <a:defRPr sz="1100"/>
            </a:pPr>
            <a:r>
              <a:t>- 🔢 Cardinality constraints: Control the number of active factors in your design</a:t>
            </a:r>
          </a:p>
          <a:p>
            <a:pPr>
              <a:defRPr sz="1100"/>
            </a:pPr>
            <a:r>
              <a:t>- 🌎 Distributed workflows: Run campaigns asynchronously with pending experiments and partial measurements</a:t>
            </a:r>
          </a:p>
          <a:p>
            <a:pPr>
              <a:defRPr sz="1100"/>
            </a:pPr>
            <a:r>
              <a:t>- 🎓 Active learning: Perform smart data acquisition campaigns</a:t>
            </a:r>
          </a:p>
          <a:p>
            <a:pPr>
              <a:defRPr sz="1100"/>
            </a:pPr>
            <a:r>
              <a:t>- ⚙️ Custom surrogate models: Enhance your predictions through mechanistic understanding</a:t>
            </a:r>
          </a:p>
          <a:p>
            <a:pPr>
              <a:defRPr sz="1100"/>
            </a:pPr>
            <a:r>
              <a:t>- 📈 Comprehensive backtest, simulation and imputation utilities: Benchmark and find your best settings</a:t>
            </a:r>
          </a:p>
          <a:p>
            <a:pPr>
              <a:defRPr sz="1100"/>
            </a:pPr>
            <a:r>
              <a:t>- 📝 Fully typed and hypothesis-tested: Robust code base</a:t>
            </a:r>
          </a:p>
          <a:p>
            <a:pPr>
              <a:defRPr sz="1100"/>
            </a:pPr>
            <a:r>
              <a:t>- 🔄 All objects are fully (de-)serializable: Useful for storing results in databases or use in wrappers like APIs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Give me a code example on how to get started with </a:t>
            </a:r>
            <a:r>
              <a:rPr err="1"/>
              <a:t>BayBE</a:t>
            </a:r>
            <a:endParaRPr lang="en-US" err="1">
              <a:ea typeface="Calibri"/>
              <a:cs typeface="Calibri"/>
            </a:endParaRP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Python command is used to install BayBE?</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BayBE — A Bayesian Back End for Design of Experiments</a:t>
            </a:r>
          </a:p>
          <a:p>
            <a:pPr>
              <a:defRPr sz="1100"/>
            </a:pPr>
            <a:r>
              <a:t>## ⚡ Quick Start</a:t>
            </a:r>
          </a:p>
          <a:p>
            <a:pPr>
              <a:defRPr sz="1100"/>
            </a:pPr>
            <a:r>
              <a:t>Let us consider a simple experiment where we control three parameters and want to maximize a single target called `Yield`.</a:t>
            </a:r>
          </a:p>
          <a:p>
            <a:pPr>
              <a:defRPr sz="1100"/>
            </a:pPr>
            <a:endParaRPr/>
          </a:p>
          <a:p>
            <a:pPr>
              <a:defRPr sz="1100"/>
            </a:pPr>
            <a:r>
              <a:t>First, install BayBE into your Python environment:</a:t>
            </a:r>
          </a:p>
          <a:p>
            <a:pPr>
              <a:defRPr sz="1100"/>
            </a:pPr>
            <a:endParaRPr/>
          </a:p>
          <a:p>
            <a:pPr>
              <a:defRPr sz="1100"/>
            </a:pPr>
            <a:r>
              <a:t>```bash</a:t>
            </a:r>
          </a:p>
          <a:p>
            <a:pPr>
              <a:defRPr sz="1100"/>
            </a:pPr>
            <a:r>
              <a:t>pip install baybe</a:t>
            </a:r>
          </a:p>
          <a:p>
            <a:pPr>
              <a:defRPr sz="1100"/>
            </a:pPr>
            <a:r>
              <a:t>```</a:t>
            </a:r>
          </a:p>
          <a:p>
            <a:pPr>
              <a:defRPr sz="1100"/>
            </a:pPr>
            <a:r>
              <a:t>### Defining the Optimization Objective</a:t>
            </a:r>
          </a:p>
          <a:p>
            <a:pPr>
              <a:defRPr sz="1100"/>
            </a:pPr>
            <a:r>
              <a:t>In BayBE’s language, the `Yield` can be represented as a `NumericalTarget`, which we wrap into a `SingleTargetObjective`:</a:t>
            </a:r>
          </a:p>
          <a:p>
            <a:pPr>
              <a:defRPr sz="1100"/>
            </a:pPr>
            <a:endParaRPr/>
          </a:p>
          <a:p>
            <a:pPr>
              <a:defRPr sz="1100"/>
            </a:pPr>
            <a:r>
              <a:t>```python</a:t>
            </a:r>
          </a:p>
          <a:p>
            <a:pPr>
              <a:defRPr sz="1100"/>
            </a:pPr>
            <a:r>
              <a:t>from baybe.targets import NumericalTarget</a:t>
            </a:r>
          </a:p>
          <a:p>
            <a:pPr>
              <a:defRPr sz="1100"/>
            </a:pPr>
            <a:r>
              <a:t>from baybe.objectives import SingleTargetObjective</a:t>
            </a:r>
          </a:p>
          <a:p>
            <a:pPr>
              <a:defRPr sz="1100"/>
            </a:pPr>
            <a:r>
              <a:t>target = NumericalTarget(</a:t>
            </a:r>
          </a:p>
          <a:p>
            <a:pPr>
              <a:defRPr sz="1100"/>
            </a:pPr>
            <a:r>
              <a:t>    name="Yield",</a:t>
            </a:r>
          </a:p>
          <a:p>
            <a:pPr>
              <a:defRPr sz="1100"/>
            </a:pPr>
            <a:r>
              <a:t>    mode="MAX",</a:t>
            </a:r>
          </a:p>
          <a:p>
            <a:pPr>
              <a:defRPr sz="1100"/>
            </a:pPr>
            <a:r>
              <a:t>)</a:t>
            </a:r>
          </a:p>
          <a:p>
            <a:pPr>
              <a:defRPr sz="1100"/>
            </a:pPr>
            <a:r>
              <a:t>objective = SingleTargetObjective(target=target)</a:t>
            </a:r>
          </a:p>
          <a:p>
            <a:pPr>
              <a:defRPr sz="1100"/>
            </a:pPr>
            <a:r>
              <a:t>```</a:t>
            </a:r>
          </a:p>
          <a:p>
            <a:pPr>
              <a:defRPr sz="1100"/>
            </a:pPr>
            <a:r>
              <a:t>In cases where we are confronted with multiple (potentially conflicting) targets, the `ParetoObjective` or `DesirabilityObjective` can be used instead. These allow to define additional settings, such as how the targets should be balanced.</a:t>
            </a:r>
          </a:p>
          <a:p>
            <a:pPr>
              <a:defRPr sz="1100"/>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A: I have issues installing </a:t>
            </a:r>
            <a:r>
              <a:rPr err="1"/>
              <a:t>BayBE</a:t>
            </a:r>
            <a:r>
              <a:t> on my Mac. How can I solve them? </a:t>
            </a:r>
          </a:p>
        </p:txBody>
      </p:sp>
      <p:sp>
        <p:nvSpPr>
          <p:cNvPr id="4" name="TextBox 3"/>
          <p:cNvSpPr txBox="1"/>
          <p:nvPr/>
        </p:nvSpPr>
        <p:spPr>
          <a:xfrm>
            <a:off x="365760" y="1645920"/>
            <a:ext cx="8412480" cy="548640"/>
          </a:xfrm>
          <a:prstGeom prst="rect">
            <a:avLst/>
          </a:prstGeom>
          <a:solidFill>
            <a:srgbClr val="DCEBFF"/>
          </a:solidFill>
        </p:spPr>
        <p:txBody>
          <a:bodyPr wrap="square" anchor="t">
            <a:spAutoFit/>
          </a:bodyPr>
          <a:lstStyle/>
          <a:p>
            <a:pPr>
              <a:defRPr sz="1200"/>
            </a:pPr>
            <a:r>
              <a:t>☐ Question B: What issue might BayBE users encounter when running on macOS-arm64 systems, especially with M1 chips?</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macOS-arm64 – Leaked Semaphore</a:t>
            </a:r>
          </a:p>
          <a:p>
            <a:pPr>
              <a:defRPr sz="1100"/>
            </a:pPr>
            <a:r>
              <a:t>We know of a number of instances where BayBE fails during runtime on macOS-arm64 systems. In particular M1 seems to be affected.</a:t>
            </a:r>
          </a:p>
          <a:p>
            <a:pPr>
              <a:defRPr sz="1100"/>
            </a:pPr>
            <a:endParaRPr/>
          </a:p>
          <a:p>
            <a:pPr>
              <a:defRPr sz="1100"/>
            </a:pPr>
            <a:r>
              <a:t>The issues often contain a reference to `semaphore`, e.g. `UserWarning: resource_tracker: There appear to be 1 leaked semaphore objects to clean up at shutdown`. While we do not know the exact source of the problem, it seems to be related to linked libraries that need to be compiled from source when no `macOS-arm64` binaries are available. Packages that seem to have regular problems are `pymatgen` or `matminer`.</a:t>
            </a:r>
          </a:p>
          <a:p>
            <a:pPr>
              <a:defRPr sz="1100"/>
            </a:pPr>
            <a:endParaRPr/>
          </a:p>
          <a:p>
            <a:pPr>
              <a:defRPr sz="1100"/>
            </a:pPr>
            <a:r>
              <a:t>:class:</a:t>
            </a:r>
          </a:p>
          <a:p>
            <a:pPr>
              <a:defRPr sz="1100"/>
            </a:pPr>
            <a:r>
              <a:t>Install `baybe` into a clean environment without pre-existing packages. If you require other packages, try to install `baybe` first.</a:t>
            </a:r>
          </a:p>
          <a:p>
            <a:pPr>
              <a:defRPr sz="1100"/>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65760" y="274320"/>
            <a:ext cx="8412480" cy="548640"/>
          </a:xfrm>
          <a:prstGeom prst="rect">
            <a:avLst/>
          </a:prstGeom>
          <a:noFill/>
        </p:spPr>
        <p:txBody>
          <a:bodyPr wrap="square" anchor="t">
            <a:spAutoFit/>
          </a:bodyPr>
          <a:lstStyle/>
          <a:p>
            <a:pPr>
              <a:defRPr sz="1200"/>
            </a:pPr>
            <a:r>
              <a:t>Here are two questions asking for information from the context below — each of the two questions might come from a human or LLM. Which one do you think is more 'human-like'?</a:t>
            </a:r>
            <a:br/>
            <a:r>
              <a:t>(Please replace the checkbox of the 'human-like' question with an 'x')</a:t>
            </a:r>
          </a:p>
        </p:txBody>
      </p:sp>
      <p:sp>
        <p:nvSpPr>
          <p:cNvPr id="3" name="TextBox 2"/>
          <p:cNvSpPr txBox="1"/>
          <p:nvPr/>
        </p:nvSpPr>
        <p:spPr>
          <a:xfrm>
            <a:off x="365760" y="1005840"/>
            <a:ext cx="8412480" cy="548640"/>
          </a:xfrm>
          <a:prstGeom prst="rect">
            <a:avLst/>
          </a:prstGeom>
          <a:solidFill>
            <a:srgbClr val="DCEBFF"/>
          </a:solidFill>
        </p:spPr>
        <p:txBody>
          <a:bodyPr wrap="square" anchor="t">
            <a:spAutoFit/>
          </a:bodyPr>
          <a:lstStyle/>
          <a:p>
            <a:pPr>
              <a:defRPr sz="1200"/>
            </a:pPr>
            <a:r>
              <a:t>☐ Question A: What is a common cause of runtime crashes related to torch on Windows machines when using BayBE?</a:t>
            </a:r>
          </a:p>
        </p:txBody>
      </p:sp>
      <p:sp>
        <p:nvSpPr>
          <p:cNvPr id="4" name="TextBox 3"/>
          <p:cNvSpPr txBox="1"/>
          <p:nvPr/>
        </p:nvSpPr>
        <p:spPr>
          <a:xfrm>
            <a:off x="365760" y="1645920"/>
            <a:ext cx="8412480" cy="276999"/>
          </a:xfrm>
          <a:prstGeom prst="rect">
            <a:avLst/>
          </a:prstGeom>
          <a:solidFill>
            <a:srgbClr val="DCEBFF"/>
          </a:solidFill>
        </p:spPr>
        <p:txBody>
          <a:bodyPr wrap="square" lIns="91440" tIns="45720" rIns="91440" bIns="45720" anchor="t">
            <a:spAutoFit/>
          </a:bodyPr>
          <a:lstStyle/>
          <a:p>
            <a:pPr>
              <a:defRPr sz="1200"/>
            </a:pPr>
            <a:r>
              <a:rPr lang="en-US"/>
              <a:t>x</a:t>
            </a:r>
            <a:r>
              <a:t> Question B: I have problems with CUDA. What shall I do?</a:t>
            </a:r>
          </a:p>
        </p:txBody>
      </p:sp>
      <p:sp>
        <p:nvSpPr>
          <p:cNvPr id="5" name="TextBox 4"/>
          <p:cNvSpPr txBox="1"/>
          <p:nvPr/>
        </p:nvSpPr>
        <p:spPr>
          <a:xfrm>
            <a:off x="365760" y="2286000"/>
            <a:ext cx="8412480" cy="4114800"/>
          </a:xfrm>
          <a:prstGeom prst="rect">
            <a:avLst/>
          </a:prstGeom>
          <a:solidFill>
            <a:srgbClr val="F0F0F0"/>
          </a:solidFill>
        </p:spPr>
        <p:txBody>
          <a:bodyPr wrap="square" anchor="t">
            <a:spAutoFit/>
          </a:bodyPr>
          <a:lstStyle/>
          <a:p>
            <a:pPr>
              <a:defRPr sz="1100"/>
            </a:pPr>
            <a:r>
              <a:t># Known Issues</a:t>
            </a:r>
          </a:p>
          <a:p>
            <a:pPr>
              <a:defRPr sz="1100"/>
            </a:pPr>
            <a:r>
              <a:t>## Installation Related Issues</a:t>
            </a:r>
          </a:p>
          <a:p>
            <a:pPr>
              <a:defRPr sz="1100"/>
            </a:pPr>
            <a:r>
              <a:t>### Windows – Torch Problems</a:t>
            </a:r>
          </a:p>
          <a:p>
            <a:pPr>
              <a:defRPr sz="1100"/>
            </a:pPr>
            <a:r>
              <a:t>Reports of crashes during runtime on Windows machines often stem from a faulty `torch` installation, e.g. wrongly installed CUDA-`torch` combinations. Errors look like `OSError: [WinError 126] The specified module was not found. Error loading C:\Users\xxxx\AppData\Roaming\Python\Python310\site-packages\torch\lib\shm.dll or one of its dependencies`</a:t>
            </a:r>
          </a:p>
          <a:p>
            <a:pPr>
              <a:defRPr sz="1100"/>
            </a:pP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32</Slides>
  <Notes>0</Notes>
  <HiddenSlides>0</HiddenSlide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revision>1</cp:revision>
  <dcterms:created xsi:type="dcterms:W3CDTF">2013-01-27T09:14:16Z</dcterms:created>
  <dcterms:modified xsi:type="dcterms:W3CDTF">2025-07-08T13:52:31Z</dcterms:modified>
  <cp:category/>
</cp:coreProperties>
</file>