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3" d="100"/>
          <a:sy n="123" d="100"/>
        </p:scale>
        <p:origin x="21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F25669C9-3061-43AA-8E5B-A3B3FB76C46E}"/>
    <pc:docChg chg="modSld">
      <pc:chgData name="Tianye Na" userId="9865fede-b014-44f4-82ca-fb8ef37c68e6" providerId="ADAL" clId="{F25669C9-3061-43AA-8E5B-A3B3FB76C46E}" dt="2025-07-09T09:34:29.240" v="8" actId="20577"/>
      <pc:docMkLst>
        <pc:docMk/>
      </pc:docMkLst>
      <pc:sldChg chg="modSp mod">
        <pc:chgData name="Tianye Na" userId="9865fede-b014-44f4-82ca-fb8ef37c68e6" providerId="ADAL" clId="{F25669C9-3061-43AA-8E5B-A3B3FB76C46E}" dt="2025-07-09T09:33:11.392" v="0" actId="20577"/>
        <pc:sldMkLst>
          <pc:docMk/>
          <pc:sldMk cId="0" sldId="257"/>
        </pc:sldMkLst>
        <pc:spChg chg="mod">
          <ac:chgData name="Tianye Na" userId="9865fede-b014-44f4-82ca-fb8ef37c68e6" providerId="ADAL" clId="{F25669C9-3061-43AA-8E5B-A3B3FB76C46E}" dt="2025-07-09T09:33:11.392" v="0" actId="20577"/>
          <ac:spMkLst>
            <pc:docMk/>
            <pc:sldMk cId="0" sldId="257"/>
            <ac:spMk id="3" creationId="{00000000-0000-0000-0000-000000000000}"/>
          </ac:spMkLst>
        </pc:spChg>
      </pc:sldChg>
      <pc:sldChg chg="modSp mod">
        <pc:chgData name="Tianye Na" userId="9865fede-b014-44f4-82ca-fb8ef37c68e6" providerId="ADAL" clId="{F25669C9-3061-43AA-8E5B-A3B3FB76C46E}" dt="2025-07-09T09:33:21.010" v="1" actId="20577"/>
        <pc:sldMkLst>
          <pc:docMk/>
          <pc:sldMk cId="0" sldId="258"/>
        </pc:sldMkLst>
        <pc:spChg chg="mod">
          <ac:chgData name="Tianye Na" userId="9865fede-b014-44f4-82ca-fb8ef37c68e6" providerId="ADAL" clId="{F25669C9-3061-43AA-8E5B-A3B3FB76C46E}" dt="2025-07-09T09:33:21.010" v="1" actId="20577"/>
          <ac:spMkLst>
            <pc:docMk/>
            <pc:sldMk cId="0" sldId="258"/>
            <ac:spMk id="4" creationId="{00000000-0000-0000-0000-000000000000}"/>
          </ac:spMkLst>
        </pc:spChg>
      </pc:sldChg>
      <pc:sldChg chg="modSp mod">
        <pc:chgData name="Tianye Na" userId="9865fede-b014-44f4-82ca-fb8ef37c68e6" providerId="ADAL" clId="{F25669C9-3061-43AA-8E5B-A3B3FB76C46E}" dt="2025-07-09T09:33:44.864" v="2" actId="20577"/>
        <pc:sldMkLst>
          <pc:docMk/>
          <pc:sldMk cId="0" sldId="259"/>
        </pc:sldMkLst>
        <pc:spChg chg="mod">
          <ac:chgData name="Tianye Na" userId="9865fede-b014-44f4-82ca-fb8ef37c68e6" providerId="ADAL" clId="{F25669C9-3061-43AA-8E5B-A3B3FB76C46E}" dt="2025-07-09T09:33:44.864" v="2" actId="20577"/>
          <ac:spMkLst>
            <pc:docMk/>
            <pc:sldMk cId="0" sldId="259"/>
            <ac:spMk id="4" creationId="{00000000-0000-0000-0000-000000000000}"/>
          </ac:spMkLst>
        </pc:spChg>
      </pc:sldChg>
      <pc:sldChg chg="modSp mod">
        <pc:chgData name="Tianye Na" userId="9865fede-b014-44f4-82ca-fb8ef37c68e6" providerId="ADAL" clId="{F25669C9-3061-43AA-8E5B-A3B3FB76C46E}" dt="2025-07-09T09:33:53.819" v="3" actId="20577"/>
        <pc:sldMkLst>
          <pc:docMk/>
          <pc:sldMk cId="0" sldId="260"/>
        </pc:sldMkLst>
        <pc:spChg chg="mod">
          <ac:chgData name="Tianye Na" userId="9865fede-b014-44f4-82ca-fb8ef37c68e6" providerId="ADAL" clId="{F25669C9-3061-43AA-8E5B-A3B3FB76C46E}" dt="2025-07-09T09:33:53.819" v="3" actId="20577"/>
          <ac:spMkLst>
            <pc:docMk/>
            <pc:sldMk cId="0" sldId="260"/>
            <ac:spMk id="3" creationId="{00000000-0000-0000-0000-000000000000}"/>
          </ac:spMkLst>
        </pc:spChg>
      </pc:sldChg>
      <pc:sldChg chg="modSp mod">
        <pc:chgData name="Tianye Na" userId="9865fede-b014-44f4-82ca-fb8ef37c68e6" providerId="ADAL" clId="{F25669C9-3061-43AA-8E5B-A3B3FB76C46E}" dt="2025-07-09T09:34:01.776" v="4" actId="20577"/>
        <pc:sldMkLst>
          <pc:docMk/>
          <pc:sldMk cId="0" sldId="261"/>
        </pc:sldMkLst>
        <pc:spChg chg="mod">
          <ac:chgData name="Tianye Na" userId="9865fede-b014-44f4-82ca-fb8ef37c68e6" providerId="ADAL" clId="{F25669C9-3061-43AA-8E5B-A3B3FB76C46E}" dt="2025-07-09T09:34:01.776" v="4" actId="20577"/>
          <ac:spMkLst>
            <pc:docMk/>
            <pc:sldMk cId="0" sldId="261"/>
            <ac:spMk id="3" creationId="{00000000-0000-0000-0000-000000000000}"/>
          </ac:spMkLst>
        </pc:spChg>
      </pc:sldChg>
      <pc:sldChg chg="modSp mod">
        <pc:chgData name="Tianye Na" userId="9865fede-b014-44f4-82ca-fb8ef37c68e6" providerId="ADAL" clId="{F25669C9-3061-43AA-8E5B-A3B3FB76C46E}" dt="2025-07-09T09:34:08.385" v="5" actId="20577"/>
        <pc:sldMkLst>
          <pc:docMk/>
          <pc:sldMk cId="0" sldId="262"/>
        </pc:sldMkLst>
        <pc:spChg chg="mod">
          <ac:chgData name="Tianye Na" userId="9865fede-b014-44f4-82ca-fb8ef37c68e6" providerId="ADAL" clId="{F25669C9-3061-43AA-8E5B-A3B3FB76C46E}" dt="2025-07-09T09:34:08.385" v="5" actId="20577"/>
          <ac:spMkLst>
            <pc:docMk/>
            <pc:sldMk cId="0" sldId="262"/>
            <ac:spMk id="3" creationId="{00000000-0000-0000-0000-000000000000}"/>
          </ac:spMkLst>
        </pc:spChg>
      </pc:sldChg>
      <pc:sldChg chg="modSp mod">
        <pc:chgData name="Tianye Na" userId="9865fede-b014-44f4-82ca-fb8ef37c68e6" providerId="ADAL" clId="{F25669C9-3061-43AA-8E5B-A3B3FB76C46E}" dt="2025-07-09T09:34:14.172" v="6" actId="20577"/>
        <pc:sldMkLst>
          <pc:docMk/>
          <pc:sldMk cId="0" sldId="263"/>
        </pc:sldMkLst>
        <pc:spChg chg="mod">
          <ac:chgData name="Tianye Na" userId="9865fede-b014-44f4-82ca-fb8ef37c68e6" providerId="ADAL" clId="{F25669C9-3061-43AA-8E5B-A3B3FB76C46E}" dt="2025-07-09T09:34:14.172" v="6" actId="20577"/>
          <ac:spMkLst>
            <pc:docMk/>
            <pc:sldMk cId="0" sldId="263"/>
            <ac:spMk id="3" creationId="{00000000-0000-0000-0000-000000000000}"/>
          </ac:spMkLst>
        </pc:spChg>
      </pc:sldChg>
      <pc:sldChg chg="modSp mod">
        <pc:chgData name="Tianye Na" userId="9865fede-b014-44f4-82ca-fb8ef37c68e6" providerId="ADAL" clId="{F25669C9-3061-43AA-8E5B-A3B3FB76C46E}" dt="2025-07-09T09:34:21.222" v="7" actId="20577"/>
        <pc:sldMkLst>
          <pc:docMk/>
          <pc:sldMk cId="0" sldId="264"/>
        </pc:sldMkLst>
        <pc:spChg chg="mod">
          <ac:chgData name="Tianye Na" userId="9865fede-b014-44f4-82ca-fb8ef37c68e6" providerId="ADAL" clId="{F25669C9-3061-43AA-8E5B-A3B3FB76C46E}" dt="2025-07-09T09:34:21.222" v="7" actId="20577"/>
          <ac:spMkLst>
            <pc:docMk/>
            <pc:sldMk cId="0" sldId="264"/>
            <ac:spMk id="4" creationId="{00000000-0000-0000-0000-000000000000}"/>
          </ac:spMkLst>
        </pc:spChg>
      </pc:sldChg>
      <pc:sldChg chg="modSp mod">
        <pc:chgData name="Tianye Na" userId="9865fede-b014-44f4-82ca-fb8ef37c68e6" providerId="ADAL" clId="{F25669C9-3061-43AA-8E5B-A3B3FB76C46E}" dt="2025-07-09T09:34:29.240" v="8" actId="20577"/>
        <pc:sldMkLst>
          <pc:docMk/>
          <pc:sldMk cId="0" sldId="265"/>
        </pc:sldMkLst>
        <pc:spChg chg="mod">
          <ac:chgData name="Tianye Na" userId="9865fede-b014-44f4-82ca-fb8ef37c68e6" providerId="ADAL" clId="{F25669C9-3061-43AA-8E5B-A3B3FB76C46E}" dt="2025-07-09T09:34:29.240" v="8" actId="20577"/>
          <ac:spMkLst>
            <pc:docMk/>
            <pc:sldMk cId="0" sldId="26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a:t>x</a:t>
            </a:r>
            <a:r>
              <a:t> </a:t>
            </a:r>
            <a:r>
              <a:rPr dirty="0"/>
              <a:t>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"pending_experiments" good for?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the pending_experiments keyword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optimize mixtures.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an environment variable for BayBE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t># Environment Variables</a:t>
            </a:r>
          </a:p>
          <a:p>
            <a:pPr>
              <a:defRPr sz="1100"/>
            </a:pPr>
            <a:r>
              <a:t>Several aspects of </a:t>
            </a:r>
            <a:r>
              <a:rPr err="1"/>
              <a:t>BayBE</a:t>
            </a:r>
            <a:r>
              <a:t> can be configured via environment variables.</a:t>
            </a:r>
          </a:p>
          <a:p>
            <a:pPr>
              <a:defRPr sz="1100"/>
            </a:pPr>
            <a:endParaRPr/>
          </a:p>
          <a:p>
            <a:pPr>
              <a:defRPr sz="1100"/>
            </a:pPr>
            <a:r>
              <a:t>## Basic Instructions</a:t>
            </a:r>
          </a:p>
          <a:p>
            <a:pPr>
              <a:defRPr sz="1100"/>
            </a:pPr>
            <a:r>
              <a:t>Setting an environment variable with the name `ENVVAR_NAME` is best done before calling any Python code, and must also be done in the same session unless made persistent, e.g. via `.</a:t>
            </a:r>
            <a:r>
              <a:rPr err="1"/>
              <a:t>bashrc</a:t>
            </a:r>
            <a:r>
              <a:t>` or similar:</a:t>
            </a:r>
          </a:p>
          <a:p>
            <a:pPr>
              <a:defRPr sz="1100"/>
            </a:pPr>
            <a:endParaRPr/>
          </a:p>
          <a:p>
            <a:pPr>
              <a:defRPr sz="1100"/>
            </a:pPr>
            <a:r>
              <a:t>```bash</a:t>
            </a:r>
          </a:p>
          <a:p>
            <a:pPr>
              <a:defRPr sz="1100"/>
            </a:pPr>
            <a:r>
              <a:t>ENVAR_NAME="</a:t>
            </a:r>
            <a:r>
              <a:rPr err="1"/>
              <a:t>my_value</a:t>
            </a:r>
            <a:r>
              <a:t>"</a:t>
            </a:r>
          </a:p>
          <a:p>
            <a:pPr>
              <a:defRPr sz="1100"/>
            </a:pPr>
            <a:r>
              <a:t>python do_baybe_work.py</a:t>
            </a:r>
          </a:p>
          <a:p>
            <a:pPr>
              <a:defRPr sz="1100"/>
            </a:pPr>
            <a:r>
              <a:t>```</a:t>
            </a:r>
          </a:p>
          <a:p>
            <a:pPr>
              <a:defRPr sz="1100"/>
            </a:pPr>
            <a:r>
              <a:t>Or on Windows:</a:t>
            </a:r>
          </a:p>
          <a:p>
            <a:pPr>
              <a:defRPr sz="1100"/>
            </a:pPr>
            <a:endParaRPr/>
          </a:p>
          <a:p>
            <a:pPr>
              <a:defRPr sz="1100"/>
            </a:pPr>
            <a:r>
              <a:t>```shell</a:t>
            </a:r>
          </a:p>
          <a:p>
            <a:pPr>
              <a:defRPr sz="1100"/>
            </a:pPr>
            <a:r>
              <a:t>set ENVAR_NAME=</a:t>
            </a:r>
            <a:r>
              <a:rPr err="1"/>
              <a:t>my_value</a:t>
            </a:r>
            <a:endParaRPr/>
          </a:p>
          <a:p>
            <a:pPr>
              <a:defRPr sz="1100"/>
            </a:pPr>
            <a:r>
              <a:t>```</a:t>
            </a:r>
          </a:p>
          <a:p>
            <a:pPr>
              <a:defRPr sz="1100"/>
            </a:pPr>
            <a:r>
              <a:t>Note that variables set in this manner are interpreted as text, but converted internally to the needed format. See for instance the [`</a:t>
            </a:r>
            <a:r>
              <a:rPr err="1"/>
              <a:t>strtobool</a:t>
            </a:r>
            <a:r>
              <a:t>`]() converter for values that can be set so </a:t>
            </a:r>
            <a:r>
              <a:rPr err="1"/>
              <a:t>BayBE</a:t>
            </a:r>
            <a:r>
              <a:t> can interpret them as Booleans.</a:t>
            </a:r>
          </a:p>
          <a:p>
            <a:pPr>
              <a:defRPr sz="1100"/>
            </a:pPr>
            <a:endParaRPr/>
          </a:p>
          <a:p>
            <a:pPr>
              <a:defRPr sz="1100"/>
            </a:pPr>
            <a:r>
              <a:t>It is also possible to set environment variables in Python:</a:t>
            </a:r>
          </a:p>
          <a:p>
            <a:pPr>
              <a:defRPr sz="1100"/>
            </a:pPr>
            <a:endParaRPr/>
          </a:p>
          <a:p>
            <a:pPr>
              <a:defRPr sz="1100"/>
            </a:pPr>
            <a:r>
              <a:t>```python</a:t>
            </a:r>
          </a:p>
          <a:p>
            <a:pPr>
              <a:defRPr sz="1100"/>
            </a:pPr>
            <a:r>
              <a:t>import </a:t>
            </a:r>
            <a:r>
              <a:rPr err="1"/>
              <a:t>os</a:t>
            </a:r>
            <a:endParaRPr/>
          </a:p>
          <a:p>
            <a:pPr>
              <a:defRPr sz="1100"/>
            </a:pPr>
            <a:r>
              <a:rPr err="1"/>
              <a:t>os.environ</a:t>
            </a:r>
            <a:r>
              <a:t>["ENVAR_NAME"] = "</a:t>
            </a:r>
            <a:r>
              <a:rPr err="1"/>
              <a:t>my_value</a:t>
            </a:r>
            <a:r>
              <a:t>"</a:t>
            </a:r>
          </a:p>
          <a:p>
            <a:pPr>
              <a:defRPr sz="1100"/>
            </a:pPr>
            <a:r>
              <a:t># proceed with </a:t>
            </a:r>
            <a:r>
              <a:rPr err="1"/>
              <a:t>BayBE</a:t>
            </a:r>
            <a:r>
              <a:t> code ...</a:t>
            </a:r>
          </a:p>
          <a:p>
            <a:pPr>
              <a:defRPr sz="1100"/>
            </a:pPr>
            <a:r>
              <a:t>```</a:t>
            </a:r>
          </a:p>
          <a:p>
            <a:pPr>
              <a:defRPr sz="1100"/>
            </a:pPr>
            <a:r>
              <a:rPr lang="en-US"/>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de-DE" dirty="0"/>
              <a:t>x</a:t>
            </a:r>
            <a:r>
              <a:rPr dirty="0"/>
              <a:t> Question A: </a:t>
            </a:r>
            <a:r>
              <a:rPr dirty="0" err="1"/>
              <a:t>Mypy</a:t>
            </a:r>
            <a:r>
              <a:rPr dirty="0"/>
              <a:t> does not accept my definition of a function for a child class. What went wrong?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decorator should you use when overriding methods in subclasses in BayBE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get my next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exclude certain parameter configurations when getting recommendations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BayBE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recommender?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you explain search space, subspace and search space type?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I omit a value from the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default values</a:t>
            </a:r>
          </a:p>
          <a:p>
            <a:pPr>
              <a:defRPr sz="1100"/>
            </a:pPr>
            <a:r>
              <a:t>Just like default values can be omitted when working in Python, they can be omitted from the corresponding serialization string:</a:t>
            </a:r>
          </a:p>
          <a:p>
            <a:pPr>
              <a:defRPr sz="1100"/>
            </a:pPr>
            <a:endParaRPr/>
          </a:p>
          <a:p>
            <a:pPr>
              <a:defRPr sz="1100"/>
            </a:pPr>
            <a:r>
              <a:t>```python</a:t>
            </a:r>
          </a:p>
          <a:p>
            <a:pPr>
              <a:defRPr sz="1100"/>
            </a:pPr>
            <a:r>
              <a:t>from </a:t>
            </a:r>
            <a:r>
              <a:rPr err="1"/>
              <a:t>baybe.parameters</a:t>
            </a:r>
            <a:r>
              <a:t> import </a:t>
            </a:r>
            <a:r>
              <a:rPr err="1"/>
              <a:t>CategoricalParameter</a:t>
            </a:r>
            <a:endParaRPr/>
          </a:p>
          <a:p>
            <a:pPr>
              <a:defRPr sz="1100"/>
            </a:pPr>
            <a:r>
              <a:t>p1 = </a:t>
            </a:r>
            <a:r>
              <a:rPr err="1"/>
              <a:t>CategoricalParameter</a:t>
            </a:r>
            <a:r>
              <a:t>(name="Setting", values=["low", "high"])</a:t>
            </a:r>
          </a:p>
          <a:p>
            <a:pPr>
              <a:defRPr sz="1100"/>
            </a:pPr>
            <a:r>
              <a:t>p2 = </a:t>
            </a:r>
            <a:r>
              <a:rPr err="1"/>
              <a:t>CategoricalParameter</a:t>
            </a:r>
            <a:r>
              <a:t>(name="Setting", values=["low", "high"], encoding="OHE")</a:t>
            </a:r>
          </a:p>
          <a:p>
            <a:pPr>
              <a:defRPr sz="1100"/>
            </a:pPr>
            <a:r>
              <a:t>p1_json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p2_json = """</a:t>
            </a:r>
          </a:p>
          <a:p>
            <a:pPr>
              <a:defRPr sz="1100"/>
            </a:pPr>
            <a:r>
              <a:t>{</a:t>
            </a:r>
          </a:p>
          <a:p>
            <a:pPr>
              <a:defRPr sz="1100"/>
            </a:pPr>
            <a:r>
              <a:t>    "name": "Setting",</a:t>
            </a:r>
          </a:p>
          <a:p>
            <a:pPr>
              <a:defRPr sz="1100"/>
            </a:pPr>
            <a:r>
              <a:t>    "values": ["low", "high"],</a:t>
            </a:r>
          </a:p>
          <a:p>
            <a:pPr>
              <a:defRPr sz="1100"/>
            </a:pPr>
            <a:r>
              <a:t>    "encoding": "OHE"</a:t>
            </a:r>
          </a:p>
          <a:p>
            <a:pPr>
              <a:defRPr sz="1100"/>
            </a:pPr>
            <a:r>
              <a:t>}</a:t>
            </a:r>
          </a:p>
          <a:p>
            <a:pPr>
              <a:defRPr sz="1100"/>
            </a:pPr>
            <a:r>
              <a:t>"""</a:t>
            </a:r>
          </a:p>
          <a:p>
            <a:pPr>
              <a:defRPr sz="1100"/>
            </a:pPr>
            <a:r>
              <a:t>p1_via_json = </a:t>
            </a:r>
            <a:r>
              <a:rPr err="1"/>
              <a:t>CategoricalParameter.from_json</a:t>
            </a:r>
            <a:r>
              <a:t>(p1_json)</a:t>
            </a:r>
          </a:p>
          <a:p>
            <a:pPr>
              <a:defRPr sz="1100"/>
            </a:pPr>
            <a:r>
              <a:t>p2_via_json = </a:t>
            </a:r>
            <a:r>
              <a:rPr err="1"/>
              <a:t>CategoricalParameter.from_json</a:t>
            </a:r>
            <a:r>
              <a:t>(p2_json)</a:t>
            </a:r>
          </a:p>
          <a:p>
            <a:pPr>
              <a:defRPr sz="1100"/>
            </a:pPr>
            <a:r>
              <a:rPr lang="en-US"/>
              <a:t>assert p1 == p1_via_json == p2 == p2_via_json</a:t>
            </a:r>
          </a:p>
          <a:p>
            <a:pPr>
              <a:defRPr sz="1100"/>
            </a:pPr>
            <a:r>
              <a:rPr lang="en-US"/>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can I disable all telemetry in </a:t>
            </a:r>
            <a:r>
              <a:rPr lang="en-US" err="1"/>
              <a:t>BayBE</a:t>
            </a:r>
            <a:r>
              <a:rPr lang="en-US"/>
              <a:t>??</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For whom does BayBE collect usage statistics?</a:t>
            </a:r>
          </a:p>
          <a:p>
            <a:pPr>
              <a:defRPr sz="1200"/>
            </a:pPr>
            <a:endParaRPr/>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a:t># </a:t>
            </a:r>
            <a:r>
              <a:rPr lang="en-US" err="1"/>
              <a:t>BayBE</a:t>
            </a:r>
            <a:r>
              <a:rPr lang="en-US"/>
              <a:t> - A Bayesian Back End for Design of Experiments</a:t>
            </a:r>
          </a:p>
          <a:p>
            <a:pPr>
              <a:defRPr sz="1100"/>
            </a:pPr>
            <a:r>
              <a:rPr lang="en-US"/>
              <a:t>## Telemetry</a:t>
            </a:r>
          </a:p>
          <a:p>
            <a:pPr>
              <a:defRPr sz="1100"/>
            </a:pPr>
            <a:endParaRPr lang="en-US"/>
          </a:p>
          <a:p>
            <a:pPr>
              <a:defRPr sz="1100"/>
            </a:pPr>
            <a:r>
              <a:rPr lang="en-US" err="1"/>
              <a:t>BayBE</a:t>
            </a:r>
            <a:r>
              <a:rPr lang="en-US"/>
              <a:t> collects anonymous usage statistics **only** for employees of Merck </a:t>
            </a:r>
            <a:r>
              <a:rPr lang="en-US" err="1"/>
              <a:t>KGaA</a:t>
            </a:r>
            <a:r>
              <a:rPr lang="en-US"/>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a:p>
          <a:p>
            <a:pPr>
              <a:defRPr sz="1100"/>
            </a:pPr>
            <a:r>
              <a:rPr lang="en-US"/>
              <a:t>- You can verify the above statements by studying the open-source code in the `telemetry` module.</a:t>
            </a:r>
          </a:p>
          <a:p>
            <a:pPr>
              <a:defRPr sz="1100"/>
            </a:pPr>
            <a:r>
              <a:rPr lang="en-US"/>
              <a:t>- You can always deactivate all telemetry by setting the environment variable  `BAYBE_TELEMETRY_ENABLED` to `false` or `off`. For details please consult  [this page](https://emdgroup.github.io/baybe/stable/userguide/envvars.html#telemetry).</a:t>
            </a:r>
          </a:p>
          <a:p>
            <a:pPr>
              <a:defRPr sz="1100"/>
            </a:pPr>
            <a:r>
              <a:rPr lang="en-US"/>
              <a:t>- If you want to be absolutely sure, you can uninstall internet related packages such as `</a:t>
            </a:r>
            <a:r>
              <a:rPr lang="en-US" err="1"/>
              <a:t>opentelemetry</a:t>
            </a:r>
            <a:r>
              <a:rPr lang="en-US"/>
              <a:t>*` or its secondary dependencies from the environment. Due to the inability of specifying opt-out dependencies, these are installed by default, but the package works without them.</a:t>
            </a:r>
            <a:endParaRPr/>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Synchronizing Pull Requests</a:t>
            </a:r>
          </a:p>
          <a:p>
            <a:pPr>
              <a:defRPr sz="1100"/>
            </a:pPr>
            <a:r>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a:p>
          <a:p>
            <a:pPr>
              <a:defRPr sz="1100"/>
            </a:pPr>
            <a:r>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a:p>
          <a:p>
            <a:pPr>
              <a:defRPr sz="1100"/>
            </a:pPr>
            <a:r>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a:p>
          <a:p>
            <a:pPr>
              <a:defRPr sz="1100"/>
            </a:pPr>
            <a:r>
              <a:t>&lt;a id="developer-tools"&gt;&lt;/a&gt;</a:t>
            </a:r>
          </a:p>
          <a:p>
            <a:pPr>
              <a:defRPr sz="1100"/>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do you add new experimental measurements to a </a:t>
            </a:r>
            <a:r>
              <a:rPr lang="en-US" err="1"/>
              <a:t>BayBE</a:t>
            </a:r>
            <a:r>
              <a:rPr lang="en-US"/>
              <a:t> campaign?</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How can I add measurements to the campaigns database?</a:t>
            </a:r>
          </a:p>
          <a:p>
            <a:pPr>
              <a:defRPr sz="1200"/>
            </a:pPr>
            <a:endParaRP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a:t># </a:t>
            </a:r>
            <a:r>
              <a:rPr lang="en-US" err="1"/>
              <a:t>BayBE</a:t>
            </a:r>
            <a:r>
              <a:rPr lang="en-US"/>
              <a:t> - A Bayesian Back End for Design of Experiments</a:t>
            </a:r>
          </a:p>
          <a:p>
            <a:pPr>
              <a:defRPr sz="1100"/>
            </a:pPr>
            <a:r>
              <a:rPr lang="en-US"/>
              <a:t>## Quick Start</a:t>
            </a:r>
          </a:p>
          <a:p>
            <a:pPr>
              <a:defRPr sz="1100"/>
            </a:pPr>
            <a:r>
              <a:rPr lang="en-US"/>
              <a:t>### The Optimization Loop</a:t>
            </a:r>
          </a:p>
          <a:p>
            <a:pPr>
              <a:defRPr sz="1100"/>
            </a:pPr>
            <a:endParaRPr lang="en-US"/>
          </a:p>
          <a:p>
            <a:pPr>
              <a:defRPr sz="1100"/>
            </a:pPr>
            <a:r>
              <a:rPr lang="en-US"/>
              <a:t>We can now construct a campaign object that brings all pieces of the puzzle together:</a:t>
            </a:r>
          </a:p>
          <a:p>
            <a:pPr>
              <a:defRPr sz="1100"/>
            </a:pPr>
            <a:r>
              <a:rPr lang="en-US"/>
              <a:t>```python</a:t>
            </a:r>
          </a:p>
          <a:p>
            <a:pPr>
              <a:defRPr sz="1100"/>
            </a:pPr>
            <a:r>
              <a:rPr lang="en-US"/>
              <a:t>from </a:t>
            </a:r>
            <a:r>
              <a:rPr lang="en-US" err="1"/>
              <a:t>baybe</a:t>
            </a:r>
            <a:r>
              <a:rPr lang="en-US"/>
              <a:t> import Campaign</a:t>
            </a:r>
          </a:p>
          <a:p>
            <a:pPr>
              <a:defRPr sz="1100"/>
            </a:pPr>
            <a:r>
              <a:rPr lang="en-US"/>
              <a:t>campaign = Campaign(</a:t>
            </a:r>
            <a:r>
              <a:rPr lang="en-US" err="1"/>
              <a:t>searchspace</a:t>
            </a:r>
            <a:r>
              <a:rPr lang="en-US"/>
              <a:t>, objective, recommender)</a:t>
            </a:r>
          </a:p>
          <a:p>
            <a:pPr>
              <a:defRPr sz="1100"/>
            </a:pPr>
            <a:r>
              <a:rPr lang="en-US"/>
              <a:t>```</a:t>
            </a:r>
          </a:p>
          <a:p>
            <a:pPr>
              <a:defRPr sz="1100"/>
            </a:pPr>
            <a:r>
              <a:rPr lang="en-US"/>
              <a:t>With this object at hand, we can start our experimentation cycle.</a:t>
            </a:r>
          </a:p>
          <a:p>
            <a:pPr>
              <a:defRPr sz="1100"/>
            </a:pPr>
            <a:r>
              <a:rPr lang="en-US"/>
              <a:t>In particular:</a:t>
            </a:r>
          </a:p>
          <a:p>
            <a:pPr>
              <a:defRPr sz="1100"/>
            </a:pPr>
            <a:r>
              <a:rPr lang="en-US"/>
              <a:t>* We can ask </a:t>
            </a:r>
            <a:r>
              <a:rPr lang="en-US" err="1"/>
              <a:t>BayBE</a:t>
            </a:r>
            <a:r>
              <a:rPr lang="en-US"/>
              <a:t> to `recommend` new experiments.</a:t>
            </a:r>
          </a:p>
          <a:p>
            <a:pPr>
              <a:defRPr sz="1100"/>
            </a:pPr>
            <a:r>
              <a:rPr lang="en-US"/>
              <a:t>* We can `</a:t>
            </a:r>
            <a:r>
              <a:rPr lang="en-US" err="1"/>
              <a:t>add_measurements</a:t>
            </a:r>
            <a:r>
              <a:rPr lang="en-US"/>
              <a:t>` for certain experimental settings to the campaign’s database.</a:t>
            </a:r>
          </a:p>
          <a:p>
            <a:pPr>
              <a:defRPr sz="1100"/>
            </a:pPr>
            <a:endParaRPr lang="en-US"/>
          </a:p>
          <a:p>
            <a:pPr>
              <a:defRPr sz="1100"/>
            </a:pPr>
            <a:r>
              <a:rPr lang="en-US"/>
              <a:t>Note that these two steps can be performed in any order. In particular, available measurements can be submitted at any time and also several</a:t>
            </a:r>
          </a:p>
          <a:p>
            <a:pPr>
              <a:defRPr sz="1100"/>
            </a:pPr>
            <a:r>
              <a:rPr lang="en-US"/>
              <a:t>times before querying the next recommendations.</a:t>
            </a:r>
          </a:p>
          <a:p>
            <a:pPr>
              <a:defRPr sz="1100"/>
            </a:pPr>
            <a:r>
              <a:rPr lang="en-US"/>
              <a:t>```python</a:t>
            </a:r>
          </a:p>
          <a:p>
            <a:pPr>
              <a:defRPr sz="1100"/>
            </a:pPr>
            <a:r>
              <a:rPr lang="en-US" err="1"/>
              <a:t>df</a:t>
            </a:r>
            <a:r>
              <a:rPr lang="en-US"/>
              <a:t> = </a:t>
            </a:r>
            <a:r>
              <a:rPr lang="en-US" err="1"/>
              <a:t>campaign.recommend</a:t>
            </a:r>
            <a:r>
              <a:rPr lang="en-US"/>
              <a:t>(</a:t>
            </a:r>
            <a:r>
              <a:rPr lang="en-US" err="1"/>
              <a:t>batch_size</a:t>
            </a:r>
            <a:r>
              <a:rPr lang="en-US"/>
              <a:t>=3)</a:t>
            </a:r>
          </a:p>
          <a:p>
            <a:pPr>
              <a:defRPr sz="1100"/>
            </a:pPr>
            <a:r>
              <a:rPr lang="en-US"/>
              <a:t>print(</a:t>
            </a:r>
            <a:r>
              <a:rPr lang="en-US" err="1"/>
              <a:t>df</a:t>
            </a:r>
            <a:r>
              <a:rPr lang="en-US"/>
              <a:t>)</a:t>
            </a:r>
          </a:p>
          <a:p>
            <a:pPr>
              <a:defRPr sz="1100"/>
            </a:pPr>
            <a:r>
              <a:rPr lang="en-US"/>
              <a:t>```</a:t>
            </a:r>
          </a:p>
          <a:p>
            <a:pPr>
              <a:defRPr sz="1100"/>
            </a:pPr>
            <a:r>
              <a:rPr lang="en-US"/>
              <a:t>```none</a:t>
            </a:r>
          </a:p>
          <a:p>
            <a:pPr>
              <a:defRPr sz="1100"/>
            </a:pPr>
            <a:r>
              <a:rPr lang="en-US"/>
              <a:t>   Granularity  Pressure[bar]    Solvent</a:t>
            </a:r>
          </a:p>
          <a:p>
            <a:pPr>
              <a:defRPr sz="1100"/>
            </a:pPr>
            <a:r>
              <a:rPr lang="en-US"/>
              <a:t>15      medium            1.0  Solvent D</a:t>
            </a:r>
          </a:p>
          <a:p>
            <a:pPr>
              <a:defRPr sz="1100"/>
            </a:pPr>
            <a:r>
              <a:rPr lang="en-US"/>
              <a:t>10      coarse           10.0  Solvent C</a:t>
            </a:r>
          </a:p>
          <a:p>
            <a:pPr>
              <a:defRPr sz="1100"/>
            </a:pPr>
            <a:r>
              <a:rPr lang="en-US"/>
              <a:t>29        fine            5.0  Solvent B</a:t>
            </a:r>
          </a:p>
          <a:p>
            <a:pPr>
              <a:defRPr sz="1100"/>
            </a:pPr>
            <a:r>
              <a:rPr lang="en-US"/>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t> </a:t>
            </a:r>
            <a:r>
              <a:rPr lang="en-US"/>
              <a:t>Note that the specific recommendations will depend on both the data already fed to the campaign and the random number generator seed that is used.</a:t>
            </a:r>
          </a:p>
          <a:p>
            <a:pPr>
              <a:defRPr sz="1100"/>
            </a:pPr>
            <a:endParaRPr lang="en-US"/>
          </a:p>
          <a:p>
            <a:pPr>
              <a:defRPr sz="1100"/>
            </a:pPr>
            <a:r>
              <a:rPr lang="en-US"/>
              <a:t>After having conducted the corresponding experiments, we can add our measured targets to the table and feed it back to the campaign:</a:t>
            </a:r>
          </a:p>
          <a:p>
            <a:pPr>
              <a:defRPr sz="1100"/>
            </a:pPr>
            <a:endParaRPr lang="en-US"/>
          </a:p>
          <a:p>
            <a:pPr>
              <a:defRPr sz="1100"/>
            </a:pPr>
            <a:r>
              <a:rPr lang="en-US"/>
              <a:t>```python</a:t>
            </a:r>
          </a:p>
          <a:p>
            <a:pPr>
              <a:defRPr sz="1100"/>
            </a:pPr>
            <a:r>
              <a:rPr lang="en-US" err="1"/>
              <a:t>df</a:t>
            </a:r>
            <a:r>
              <a:rPr lang="en-US"/>
              <a:t>["Yield"] = [79.8, 54.1, 59.4]</a:t>
            </a:r>
          </a:p>
          <a:p>
            <a:pPr>
              <a:defRPr sz="1100"/>
            </a:pPr>
            <a:r>
              <a:rPr lang="en-US" err="1"/>
              <a:t>campaign.add_measurements</a:t>
            </a:r>
            <a:r>
              <a:rPr lang="en-US"/>
              <a:t>(</a:t>
            </a:r>
            <a:r>
              <a:rPr lang="en-US" err="1"/>
              <a:t>df</a:t>
            </a:r>
            <a:r>
              <a:rPr lang="en-US"/>
              <a:t>)</a:t>
            </a:r>
          </a:p>
          <a:p>
            <a:pPr>
              <a:defRPr sz="1100"/>
            </a:pPr>
            <a:r>
              <a:rPr lang="en-US"/>
              <a:t>```</a:t>
            </a:r>
          </a:p>
          <a:p>
            <a:pPr>
              <a:defRPr sz="1100"/>
            </a:pPr>
            <a:endParaRPr lang="en-US"/>
          </a:p>
          <a:p>
            <a:pPr>
              <a:defRPr sz="1100"/>
            </a:pPr>
            <a:r>
              <a:rPr lang="en-US"/>
              <a:t>With the newly arrived data, </a:t>
            </a:r>
            <a:r>
              <a:rPr lang="en-US" err="1"/>
              <a:t>BayBE</a:t>
            </a:r>
            <a:r>
              <a:rPr lang="en-US"/>
              <a:t> can produce a refined design for the next iteration.</a:t>
            </a:r>
          </a:p>
          <a:p>
            <a:pPr>
              <a:defRPr sz="1100"/>
            </a:pPr>
            <a:r>
              <a:rPr lang="en-US"/>
              <a:t>This loop would typically continue until a desired target value has been achieved in</a:t>
            </a:r>
          </a:p>
          <a:p>
            <a:pPr>
              <a:defRPr sz="1100"/>
            </a:pPr>
            <a:r>
              <a:rPr lang="en-US"/>
              <a:t>the experiment.</a:t>
            </a:r>
            <a:endParaRPr/>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can </a:t>
            </a:r>
            <a:r>
              <a:rPr lang="en-US" err="1"/>
              <a:t>BayBE</a:t>
            </a:r>
            <a:r>
              <a:rPr lang="en-US"/>
              <a:t> objects be serialized and deserialized to and from JSON?</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Can I transform BayBE objects into a different format?</a:t>
            </a:r>
          </a:p>
          <a:p>
            <a:pPr>
              <a:defRPr sz="1200"/>
            </a:pPr>
            <a:endParaRP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a:t># Serialization</a:t>
            </a:r>
          </a:p>
          <a:p>
            <a:pPr>
              <a:defRPr sz="1100"/>
            </a:pPr>
            <a:endParaRPr lang="en-US"/>
          </a:p>
          <a:p>
            <a:pPr>
              <a:defRPr sz="1100"/>
            </a:pPr>
            <a:r>
              <a:rPr lang="en-US" err="1"/>
              <a:t>BayBE</a:t>
            </a:r>
            <a:r>
              <a:rPr lang="en-US"/>
              <a:t> is shipped with a sophisticated serialization engine that allows to </a:t>
            </a:r>
            <a:r>
              <a:rPr lang="en-US" err="1"/>
              <a:t>unstructured´its</a:t>
            </a:r>
            <a:r>
              <a:rPr lang="en-US"/>
              <a:t> objects into basic types and seamlessly reassemble them afterward. This enables a variety of advanced workflows, such as:</a:t>
            </a:r>
          </a:p>
          <a:p>
            <a:pPr>
              <a:defRPr sz="1100"/>
            </a:pPr>
            <a:r>
              <a:rPr lang="en-US"/>
              <a:t>* Persisting objects for later use</a:t>
            </a:r>
          </a:p>
          <a:p>
            <a:pPr>
              <a:defRPr sz="1100"/>
            </a:pPr>
            <a:r>
              <a:rPr lang="en-US"/>
              <a:t>* Transmission and processing outside the Python ecosystem</a:t>
            </a:r>
          </a:p>
          <a:p>
            <a:pPr>
              <a:defRPr sz="1100"/>
            </a:pPr>
            <a:r>
              <a:rPr lang="en-US"/>
              <a:t>* Interaction with APIs and databases</a:t>
            </a:r>
          </a:p>
          <a:p>
            <a:pPr>
              <a:defRPr sz="1100"/>
            </a:pPr>
            <a:r>
              <a:rPr lang="en-US"/>
              <a:t>* Writing configuration files</a:t>
            </a:r>
          </a:p>
          <a:p>
            <a:pPr>
              <a:defRPr sz="1100"/>
            </a:pPr>
            <a:endParaRPr lang="en-US"/>
          </a:p>
          <a:p>
            <a:pPr>
              <a:defRPr sz="1100"/>
            </a:pPr>
            <a:r>
              <a:rPr lang="en-US"/>
              <a:t>Some of these workflows are demonstrated in the sections below.</a:t>
            </a:r>
          </a:p>
          <a:p>
            <a:pPr>
              <a:defRPr sz="1100"/>
            </a:pPr>
            <a:r>
              <a:rPr lang="en-US"/>
              <a:t>## JSON (de-)serialization</a:t>
            </a:r>
          </a:p>
          <a:p>
            <a:pPr>
              <a:defRPr sz="1100"/>
            </a:pPr>
            <a:r>
              <a:rPr lang="en-US"/>
              <a:t>Most </a:t>
            </a:r>
            <a:r>
              <a:rPr lang="en-US" err="1"/>
              <a:t>BayBE</a:t>
            </a:r>
            <a:r>
              <a:rPr lang="en-US"/>
              <a:t> objects can be conveniently serialized into an equivalent JSON representation by calling their `</a:t>
            </a:r>
            <a:r>
              <a:rPr lang="en-US" err="1"/>
              <a:t>to_json</a:t>
            </a:r>
            <a:r>
              <a:rPr lang="en-US"/>
              <a:t>` method.</a:t>
            </a:r>
          </a:p>
          <a:p>
            <a:pPr>
              <a:defRPr sz="1100"/>
            </a:pPr>
            <a:r>
              <a:rPr lang="en-US"/>
              <a:t>The obtained JSON string can then be deserialized via the `</a:t>
            </a:r>
            <a:r>
              <a:rPr lang="en-US" err="1"/>
              <a:t>from_json</a:t>
            </a:r>
            <a:r>
              <a:rPr lang="en-US"/>
              <a:t>` method</a:t>
            </a:r>
          </a:p>
          <a:p>
            <a:pPr>
              <a:defRPr sz="1100"/>
            </a:pPr>
            <a:r>
              <a:rPr lang="en-US"/>
              <a:t>of the corresponding class, which yields an equivalent copy of the original object.</a:t>
            </a:r>
          </a:p>
          <a:p>
            <a:pPr>
              <a:defRPr sz="1100"/>
            </a:pPr>
            <a:endParaRPr lang="en-US"/>
          </a:p>
          <a:p>
            <a:pPr>
              <a:defRPr sz="1100"/>
            </a:pPr>
            <a:r>
              <a:rPr lang="en-US"/>
              <a:t>For example:</a:t>
            </a:r>
          </a:p>
          <a:p>
            <a:pPr>
              <a:defRPr sz="1100"/>
            </a:pPr>
            <a:r>
              <a:rPr lang="en-US"/>
              <a:t>```python</a:t>
            </a:r>
          </a:p>
          <a:p>
            <a:pPr>
              <a:defRPr sz="1100"/>
            </a:pPr>
            <a:r>
              <a:rPr lang="en-US"/>
              <a:t>from </a:t>
            </a:r>
            <a:r>
              <a:rPr lang="en-US" err="1"/>
              <a:t>baybe.parameters</a:t>
            </a:r>
            <a:r>
              <a:rPr lang="en-US"/>
              <a:t> import </a:t>
            </a:r>
            <a:r>
              <a:rPr lang="en-US" err="1"/>
              <a:t>CategoricalParameter</a:t>
            </a:r>
            <a:endParaRPr lang="en-US"/>
          </a:p>
          <a:p>
            <a:pPr>
              <a:defRPr sz="1100"/>
            </a:pPr>
            <a:endParaRPr lang="en-US"/>
          </a:p>
          <a:p>
            <a:pPr>
              <a:defRPr sz="1100"/>
            </a:pPr>
            <a:r>
              <a:rPr lang="en-US"/>
              <a:t>parameter = </a:t>
            </a:r>
            <a:r>
              <a:rPr lang="en-US" err="1"/>
              <a:t>CategoricalParameter</a:t>
            </a:r>
            <a:r>
              <a:rPr lang="en-US"/>
              <a:t>(name="Setting", values=["low", "high"])</a:t>
            </a:r>
          </a:p>
          <a:p>
            <a:pPr>
              <a:defRPr sz="1100"/>
            </a:pPr>
            <a:r>
              <a:rPr lang="en-US" err="1"/>
              <a:t>json_string</a:t>
            </a:r>
            <a:r>
              <a:rPr lang="en-US"/>
              <a:t> = </a:t>
            </a:r>
            <a:r>
              <a:rPr lang="en-US" err="1"/>
              <a:t>parameter.to_json</a:t>
            </a:r>
            <a:r>
              <a:rPr lang="en-US"/>
              <a:t>()</a:t>
            </a:r>
          </a:p>
          <a:p>
            <a:pPr>
              <a:defRPr sz="1100"/>
            </a:pPr>
            <a:r>
              <a:rPr lang="en-US"/>
              <a:t>reconstructed = </a:t>
            </a:r>
            <a:r>
              <a:rPr lang="en-US" err="1"/>
              <a:t>CategoricalParameter.from_json</a:t>
            </a:r>
            <a:r>
              <a:rPr lang="en-US"/>
              <a:t>(</a:t>
            </a:r>
            <a:r>
              <a:rPr lang="en-US" err="1"/>
              <a:t>json_string</a:t>
            </a:r>
            <a:r>
              <a:rPr lang="en-US"/>
              <a:t>)</a:t>
            </a:r>
          </a:p>
          <a:p>
            <a:pPr>
              <a:defRPr sz="1100"/>
            </a:pPr>
            <a:r>
              <a:rPr lang="en-US"/>
              <a:t>assert parameter == reconstructed</a:t>
            </a:r>
          </a:p>
          <a:p>
            <a:pPr>
              <a:defRPr sz="1100"/>
            </a:pPr>
            <a:r>
              <a:rPr lang="en-US"/>
              <a:t>```</a:t>
            </a:r>
          </a:p>
          <a:p>
            <a:pPr>
              <a:defRPr sz="1100"/>
            </a:pPr>
            <a:r>
              <a:rPr lang="en-US"/>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are the </a:t>
            </a:r>
            <a:r>
              <a:rPr dirty="0" err="1"/>
              <a:t>attrs</a:t>
            </a:r>
            <a:r>
              <a:rPr dirty="0"/>
              <a:t> and </a:t>
            </a:r>
            <a:r>
              <a:rPr dirty="0" err="1"/>
              <a:t>cattrs</a:t>
            </a:r>
            <a:r>
              <a:rPr dirty="0"/>
              <a:t>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to install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Which kinds of targets are supported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optimization methods does BayBE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Give me a code example on how to get started with </a:t>
            </a:r>
            <a:r>
              <a:rPr dirty="0" err="1"/>
              <a:t>BayBE</a:t>
            </a:r>
            <a:endParaRPr dirty="0"/>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 have issues installing </a:t>
            </a:r>
            <a:r>
              <a:rPr dirty="0" err="1"/>
              <a:t>BayBE</a:t>
            </a:r>
            <a:r>
              <a:rPr dirty="0"/>
              <a:t>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8303</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1</cp:revision>
  <dcterms:created xsi:type="dcterms:W3CDTF">2013-01-27T09:14:16Z</dcterms:created>
  <dcterms:modified xsi:type="dcterms:W3CDTF">2025-07-09T09:34:33Z</dcterms:modified>
  <cp:category/>
</cp:coreProperties>
</file>