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25" d="100"/>
          <a:sy n="125" d="100"/>
        </p:scale>
        <p:origin x="22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‹Nr.›</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dirty="0"/>
          </a:p>
          <a:p>
            <a:pPr>
              <a:defRPr sz="1600" b="1">
                <a:latin typeface="Arial"/>
              </a:defRPr>
            </a:pPr>
            <a:r>
              <a:rPr dirty="0"/>
              <a:t>Introduction:</a:t>
            </a:r>
          </a:p>
          <a:p>
            <a:pPr>
              <a:defRPr sz="1200">
                <a:latin typeface="Arial"/>
              </a:defRPr>
            </a:pPr>
            <a:r>
              <a:rPr dirty="0"/>
              <a:t>Welcome, and thank you for your interest in this survey!</a:t>
            </a:r>
            <a:br>
              <a:rPr dirty="0"/>
            </a:br>
            <a:br>
              <a:rPr dirty="0"/>
            </a:br>
            <a:r>
              <a:rPr dirty="0"/>
              <a:t>The goal of my study is to investigate synthetic evaluation QA pairs for RAG systems, using </a:t>
            </a:r>
            <a:r>
              <a:rPr dirty="0" err="1"/>
              <a:t>BayBE</a:t>
            </a:r>
            <a:r>
              <a:rPr dirty="0"/>
              <a:t> documentation as the use case. Specifically, it compares evaluation question-answer (QA) pairs created by LLMs with those created by humans, using the same context.</a:t>
            </a:r>
          </a:p>
          <a:p>
            <a:endParaRPr dirty="0"/>
          </a:p>
          <a:p>
            <a:pPr>
              <a:defRPr sz="1600" b="1">
                <a:latin typeface="Arial"/>
              </a:defRPr>
            </a:pPr>
            <a:r>
              <a:rPr dirty="0"/>
              <a:t>Procedure:</a:t>
            </a:r>
          </a:p>
          <a:p>
            <a:pPr>
              <a:defRPr sz="1200">
                <a:latin typeface="Arial"/>
              </a:defRPr>
            </a:pPr>
            <a:r>
              <a:rPr dirty="0"/>
              <a:t>In this survey, you will be shown on each page two questions and one context (chunk of </a:t>
            </a:r>
            <a:r>
              <a:rPr dirty="0" err="1"/>
              <a:t>BayBE</a:t>
            </a:r>
            <a:r>
              <a:rPr dirty="0"/>
              <a:t> documentation). </a:t>
            </a:r>
            <a:br>
              <a:rPr dirty="0"/>
            </a:br>
            <a:r>
              <a:rPr dirty="0"/>
              <a:t>Each question may have been written by either a human or an LLM, and both questions are asking for information from the context below them. </a:t>
            </a:r>
            <a:br>
              <a:rPr dirty="0"/>
            </a:br>
            <a:r>
              <a:rPr dirty="0"/>
              <a:t>Please mark out which one you think is more 'human-like'.</a:t>
            </a:r>
          </a:p>
          <a:p>
            <a:endParaRPr dirty="0"/>
          </a:p>
          <a:p>
            <a:pPr>
              <a:defRPr sz="1600" b="1">
                <a:latin typeface="Arial"/>
              </a:defRPr>
            </a:pPr>
            <a:r>
              <a:rPr dirty="0"/>
              <a:t>Duration:</a:t>
            </a:r>
          </a:p>
          <a:p>
            <a:pPr>
              <a:defRPr sz="1200">
                <a:latin typeface="Arial"/>
              </a:defRPr>
            </a:pPr>
            <a:r>
              <a:rPr dirty="0"/>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Campaign in BayBE without using the default constructor?</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Can I create a campaign from a JSON config?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Creating a Campaign</a:t>
            </a:r>
          </a:p>
          <a:p>
            <a:pPr>
              <a:defRPr sz="1100"/>
            </a:pPr>
            <a:r>
              <a:t>### Creation From a JSON Config</a:t>
            </a:r>
          </a:p>
          <a:p>
            <a:pPr>
              <a:defRPr sz="1100"/>
            </a:pPr>
            <a:r>
              <a:t>Instead of using the default constructor, it is also possible to create a `Campaign` from a JSON configuration string via [`Campaign.from_config`](). Herein, the expected JSON schema of the string should mirror the class hierarchy of the objects nested in the corresponding campaign object. The string can be easily validated using [Campaign.validate_config]() without instantiating the object, which skips the potentially costly search space creation step. For more details and a full exemplary config, we refer to the corresponding [example]().</a:t>
            </a:r>
          </a:p>
          <a:p>
            <a:pPr>
              <a:defRPr sz="1100"/>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implement variable constraints that work for noisy data?</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does </a:t>
            </a:r>
            <a:r>
              <a:rPr dirty="0" err="1"/>
              <a:t>DiscreteSumConstraint</a:t>
            </a:r>
            <a:r>
              <a:rPr dirty="0"/>
              <a:t> do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DiscreteSumConstraint and DiscreteProductConstraint</a:t>
            </a:r>
          </a:p>
          <a:p>
            <a:pPr>
              <a:defRPr sz="1100"/>
            </a:pPr>
            <a:r>
              <a:t>[`DiscreteSumConstraint`]() and [`DiscreteProductConstraint`]() impose conditions on sums or products of numerical parameters. [In the first example from `ContinuousLinearConstraint`](#clc), we had three continuous parameters `x_1`, `x_2` and `x_3`, which needed to sum up to 1.0. If these parameters were instead discrete, the corresponding constraint would look like:</a:t>
            </a:r>
          </a:p>
          <a:p>
            <a:pPr>
              <a:defRPr sz="1100"/>
            </a:pPr>
            <a:endParaRPr/>
          </a:p>
          <a:p>
            <a:pPr>
              <a:defRPr sz="1100"/>
            </a:pPr>
            <a:r>
              <a:t>```python</a:t>
            </a:r>
          </a:p>
          <a:p>
            <a:pPr>
              <a:defRPr sz="1100"/>
            </a:pPr>
            <a:r>
              <a:t>from baybe.constraints import DiscreteSumConstraint, ThresholdCondition</a:t>
            </a:r>
          </a:p>
          <a:p>
            <a:pPr>
              <a:defRPr sz="1100"/>
            </a:pPr>
            <a:r>
              <a:t>DiscreteSumConstraint(</a:t>
            </a:r>
          </a:p>
          <a:p>
            <a:pPr>
              <a:defRPr sz="1100"/>
            </a:pPr>
            <a:r>
              <a:t>    parameters=["x_1", "x_2", "x_3"],</a:t>
            </a:r>
          </a:p>
          <a:p>
            <a:pPr>
              <a:defRPr sz="1100"/>
            </a:pPr>
            <a:r>
              <a:t>    condition=ThresholdCondition(  # set condition that should apply to the sum</a:t>
            </a:r>
          </a:p>
          <a:p>
            <a:pPr>
              <a:defRPr sz="1100"/>
            </a:pPr>
            <a:r>
              <a:t>        threshold=1.0,</a:t>
            </a:r>
          </a:p>
          <a:p>
            <a:pPr>
              <a:defRPr sz="1100"/>
            </a:pPr>
            <a:r>
              <a:t>        operator="=",</a:t>
            </a:r>
          </a:p>
          <a:p>
            <a:pPr>
              <a:defRPr sz="1100"/>
            </a:pPr>
            <a:r>
              <a:t>        tolerance=0.001,  # optional; here, everything between 0.999 and 1.001 would also be considered valid</a:t>
            </a:r>
          </a:p>
          <a:p>
            <a:pPr>
              <a:defRPr sz="1100"/>
            </a:pPr>
            <a:r>
              <a:t>    ),</a:t>
            </a:r>
          </a:p>
          <a:p>
            <a:pPr>
              <a:defRPr sz="1100"/>
            </a:pPr>
            <a:r>
              <a:t>)</a:t>
            </a:r>
          </a:p>
          <a:p>
            <a:pPr>
              <a:defRPr sz="1100"/>
            </a:pPr>
            <a:r>
              <a:t>```</a:t>
            </a:r>
          </a:p>
          <a:p>
            <a:pPr>
              <a:defRPr sz="1100"/>
            </a:pPr>
            <a:r>
              <a:t>An end to end example can be found [here]().</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DiscreteNoLabelDuplicatesConstraint prevent in BayBE experiments?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do I avoid duplicated labels in several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DiscreteNoLabelDuplicatesConstraint</a:t>
            </a:r>
          </a:p>
          <a:p>
            <a:pPr>
              <a:defRPr sz="1100"/>
            </a:pPr>
            <a:r>
              <a:t>Sometimes, duplicated labels in several parameters are undesirable. Consider an example with two solvents that describe different mixture components. These might have the exact same or overlapping sets of possible values, e.g. `["Water", "THF", "Octanol"]`. It would not necessarily be reasonable to allow values in which both solvents show the same label/component. We can exclude such occurrences with the [`DiscreteNoLabelDuplicatesConstraint`]():</a:t>
            </a:r>
          </a:p>
          <a:p>
            <a:pPr>
              <a:defRPr sz="1100"/>
            </a:pPr>
            <a:endParaRPr/>
          </a:p>
          <a:p>
            <a:pPr>
              <a:defRPr sz="1100"/>
            </a:pPr>
            <a:r>
              <a:t>```python</a:t>
            </a:r>
          </a:p>
          <a:p>
            <a:pPr>
              <a:defRPr sz="1100"/>
            </a:pPr>
            <a:r>
              <a:t>from baybe.constraints import DiscreteNoLabelDuplicatesConstraint</a:t>
            </a:r>
          </a:p>
          <a:p>
            <a:pPr>
              <a:defRPr sz="1100"/>
            </a:pPr>
            <a:r>
              <a:t>DiscreteNoLabelDuplicatesConstraint(parameters=["Solvent_1", "Solvent_2"])</a:t>
            </a:r>
          </a:p>
          <a:p>
            <a:pPr>
              <a:defRPr sz="1100"/>
            </a:pPr>
            <a:r>
              <a:t>```</a:t>
            </a:r>
          </a:p>
          <a:p>
            <a:pPr>
              <a:defRPr sz="1100"/>
            </a:pPr>
            <a:r>
              <a:t>Without this constraint, combinations like below would be possible:</a:t>
            </a:r>
          </a:p>
          <a:p>
            <a:pPr>
              <a:defRPr sz="1100"/>
            </a:pPr>
            <a:endParaRPr/>
          </a:p>
          <a:p>
            <a:pPr>
              <a:defRPr sz="1100"/>
            </a:pPr>
            <a:r>
              <a:t>| | Solvent_1 | Solvent_2 | With DiscreteNoLabelDuplicatesConstraint |</a:t>
            </a:r>
            <a:br/>
            <a:r>
              <a:t>|----|-------------|-------------|--------------------------------------------|</a:t>
            </a:r>
            <a:br/>
            <a:r>
              <a:t>| 1 | Water | Water | would be excluded |</a:t>
            </a:r>
            <a:br/>
            <a:r>
              <a:t>| 2 | THF | Water | |</a:t>
            </a:r>
            <a:br/>
            <a:r>
              <a:t>| 3 | Octanol | Octanol | would be excluded |</a:t>
            </a:r>
          </a:p>
          <a:p>
            <a:pPr>
              <a:defRPr sz="1100"/>
            </a:pPr>
            <a:endParaRPr/>
          </a:p>
          <a:p>
            <a:pPr>
              <a:defRPr sz="1100"/>
            </a:pPr>
            <a:r>
              <a:t>The usage of `DiscreteNoLabelDuplicatesConstraint` is part of the [example on slot-based mixtures]().</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 feel like my constraints have been ignored. Can that happen?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specify a constraint in BayBE to ensure that three parameters sum up to 1.0?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WARNING</a:t>
            </a:r>
          </a:p>
          <a:p>
            <a:pPr>
              <a:defRPr sz="1100"/>
            </a:pPr>
            <a:r>
              <a:t>Not all surrogate models are able to treat continuous constraints. In such situations the constraints are currently silently ignored.</a:t>
            </a:r>
          </a:p>
          <a:p>
            <a:pPr>
              <a:defRPr sz="1100"/>
            </a:pPr>
            <a:endParaRPr/>
          </a:p>
          <a:p>
            <a:pPr>
              <a:defRPr sz="1100"/>
            </a:pPr>
            <a:r>
              <a:t>### ContinuousLinearConstraint</a:t>
            </a:r>
          </a:p>
          <a:p>
            <a:pPr>
              <a:defRPr sz="1100"/>
            </a:pPr>
            <a:r>
              <a:t>The [`ContinuousLinearConstraint`]() asserts that the following kind of equations are true (up to numerical rounding errors):</a:t>
            </a:r>
          </a:p>
          <a:p>
            <a:pPr>
              <a:defRPr sz="1100"/>
            </a:pPr>
            <a:endParaRPr/>
          </a:p>
          <a:p>
            <a:pPr>
              <a:defRPr sz="1100"/>
            </a:pPr>
            <a:r>
              <a:t>$$</a:t>
            </a:r>
          </a:p>
          <a:p>
            <a:pPr>
              <a:defRPr sz="1100"/>
            </a:pPr>
            <a:endParaRPr/>
          </a:p>
          <a:p>
            <a:pPr>
              <a:defRPr sz="1100"/>
            </a:pPr>
            <a:r>
              <a:t>\sum_{i} x_i \cdot c_i = \text{rhs} \\ \sum_{i} x_i \cdot c_i &gt;= \text{rhs} \\ \sum_{i} x_i \cdot c_i &lt;= \text{rhs} $$</a:t>
            </a:r>
          </a:p>
          <a:p>
            <a:pPr>
              <a:defRPr sz="1100"/>
            </a:pPr>
            <a:endParaRPr/>
          </a:p>
          <a:p>
            <a:pPr>
              <a:defRPr sz="1100"/>
            </a:pPr>
            <a:r>
              <a:t>where $x_i$ is the value of the $i$’th parameter affected by the constraint, $c_i$ is the coefficient for that parameter, and $\text{rhs}$ is a user-chosen number. The (in)equality type is defined by the `operator` keyword.</a:t>
            </a:r>
          </a:p>
          <a:p>
            <a:pPr>
              <a:defRPr sz="1100"/>
            </a:pPr>
            <a:endParaRPr/>
          </a:p>
          <a:p>
            <a:pPr>
              <a:defRPr sz="1100"/>
            </a:pPr>
            <a:r>
              <a:t>As an example, let’s assume we have three parameters named `x_1`, `x_2` and `x_3`, which describe the relative concentrations in a mixture campaign. The constraint assuring that they always sum up to 1.0 would look like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  # these parameters must exist in the search space</a:t>
            </a:r>
          </a:p>
          <a:p>
            <a:pPr>
              <a:defRPr sz="1100"/>
            </a:pPr>
            <a:r>
              <a:t>    operator="=",</a:t>
            </a:r>
          </a:p>
          <a:p>
            <a:pPr>
              <a:defRPr sz="1100"/>
            </a:pPr>
            <a:r>
              <a:t>    coefficients=[1.0, 1.0, 1.0],</a:t>
            </a:r>
          </a:p>
          <a:p>
            <a:pPr>
              <a:defRPr sz="1100"/>
            </a:pPr>
            <a:r>
              <a:t>    rhs=1.0,</a:t>
            </a:r>
          </a:p>
          <a:p>
            <a:pPr>
              <a:defRPr sz="1100"/>
            </a:pPr>
            <a:r>
              <a:t>)</a:t>
            </a:r>
          </a:p>
          <a:p>
            <a:pPr>
              <a:defRPr sz="1000" i="1"/>
            </a:pPr>
            <a:r>
              <a:t>…more text on next page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Let us amend the example from above and assume that there is always a fourth component to the mixture that serves as a “filler”. In such a case, we might want to ensure that the first three components only make up to 80% of the mixture. The following constraint would achieve this:</a:t>
            </a:r>
          </a:p>
          <a:p>
            <a:pPr>
              <a:defRPr sz="1100"/>
            </a:pPr>
            <a:endParaRPr/>
          </a:p>
          <a:p>
            <a:pPr>
              <a:defRPr sz="1100"/>
            </a:pPr>
            <a:r>
              <a:t>```python</a:t>
            </a:r>
          </a:p>
          <a:p>
            <a:pPr>
              <a:defRPr sz="1100"/>
            </a:pPr>
            <a:r>
              <a:t>from baybe.constraints import ContinuousLinearConstraint</a:t>
            </a:r>
          </a:p>
          <a:p>
            <a:pPr>
              <a:defRPr sz="1100"/>
            </a:pPr>
            <a:r>
              <a:t>ContinuousLinearConstraint(</a:t>
            </a:r>
          </a:p>
          <a:p>
            <a:pPr>
              <a:defRPr sz="1100"/>
            </a:pPr>
            <a:r>
              <a:t>    parameters=["x_1", "x_2", "x_3"],</a:t>
            </a:r>
          </a:p>
          <a:p>
            <a:pPr>
              <a:defRPr sz="1100"/>
            </a:pPr>
            <a:r>
              <a:t>    operator="&lt;=",</a:t>
            </a:r>
          </a:p>
          <a:p>
            <a:pPr>
              <a:defRPr sz="1100"/>
            </a:pPr>
            <a:r>
              <a:t>    coefficients=[1.0, 1.0, 1.0],</a:t>
            </a:r>
          </a:p>
          <a:p>
            <a:pPr>
              <a:defRPr sz="1100"/>
            </a:pPr>
            <a:r>
              <a:t>    rhs=0.8,</a:t>
            </a:r>
          </a:p>
          <a:p>
            <a:pPr>
              <a:defRPr sz="1100"/>
            </a:pPr>
            <a:r>
              <a:t>)</a:t>
            </a:r>
          </a:p>
          <a:p>
            <a:pPr>
              <a:defRPr sz="1100"/>
            </a:pPr>
            <a:r>
              <a:t>```</a:t>
            </a:r>
          </a:p>
          <a:p>
            <a:pPr>
              <a:defRPr sz="1100"/>
            </a:pPr>
            <a:r>
              <a:t>A more detailed example can be found [here]().</a:t>
            </a:r>
          </a:p>
          <a:p>
            <a:pPr>
              <a:defRPr sz="1100"/>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environment variable should be set to False to completely disable BayBE telemetry?</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Is it possible to fully enumerate a search space combinatorially?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Telemetry</a:t>
            </a:r>
          </a:p>
          <a:p>
            <a:pPr>
              <a:defRPr sz="1100"/>
            </a:pPr>
            <a:r>
              <a:t>Monitored quantities:</a:t>
            </a:r>
          </a:p>
          <a:p>
            <a:pPr>
              <a:defRPr sz="1100"/>
            </a:pPr>
            <a:endParaRPr/>
          </a:p>
          <a:p>
            <a:pPr>
              <a:defRPr sz="1100"/>
            </a:pPr>
            <a:r>
              <a:t>* `batch_size` used when querying recommendations</a:t>
            </a:r>
          </a:p>
          <a:p>
            <a:pPr>
              <a:defRPr sz="1100"/>
            </a:pPr>
            <a:r>
              <a:t>* Number of parameters in the search space</a:t>
            </a:r>
          </a:p>
          <a:p>
            <a:pPr>
              <a:defRPr sz="1100"/>
            </a:pPr>
            <a:r>
              <a:t>* Number of constraints in the search space</a:t>
            </a:r>
          </a:p>
          <a:p>
            <a:pPr>
              <a:defRPr sz="1100"/>
            </a:pPr>
            <a:r>
              <a:t>* How often [`recommend`]() was called</a:t>
            </a:r>
          </a:p>
          <a:p>
            <a:pPr>
              <a:defRPr sz="1100"/>
            </a:pPr>
            <a:r>
              <a:t>* How often [`add_measurements`]() was called</a:t>
            </a:r>
          </a:p>
          <a:p>
            <a:pPr>
              <a:defRPr sz="1100"/>
            </a:pPr>
            <a:r>
              <a:t>* How often a search space is newly created</a:t>
            </a:r>
          </a:p>
          <a:p>
            <a:pPr>
              <a:defRPr sz="1100"/>
            </a:pPr>
            <a:r>
              <a:t>* How often initial measurements are added before recommendations were calculated (“naked initial measurements”)</a:t>
            </a:r>
          </a:p>
          <a:p>
            <a:pPr>
              <a:defRPr sz="1100"/>
            </a:pPr>
            <a:r>
              <a:t>* The fraction of measurements added that correspond to previous recommendations</a:t>
            </a:r>
          </a:p>
          <a:p>
            <a:pPr>
              <a:defRPr sz="1100"/>
            </a:pPr>
            <a:r>
              <a:t>* Each measurement is associated with a truncated hash of the user- and hostname</a:t>
            </a:r>
          </a:p>
          <a:p>
            <a:pPr>
              <a:defRPr sz="1100"/>
            </a:pPr>
            <a:r>
              <a:t>The following environment variables control the behavior of BayBE telemetry:</a:t>
            </a:r>
          </a:p>
          <a:p>
            <a:pPr>
              <a:defRPr sz="1100"/>
            </a:pPr>
            <a:endParaRPr/>
          </a:p>
          <a:p>
            <a:pPr>
              <a:defRPr sz="1100"/>
            </a:pPr>
            <a:r>
              <a:t>- `BAYBE_TELEMETRY_ENABLED`: Flag that can turn off telemetry entirely (default is `True`). To turn it off set it to `False`.</a:t>
            </a:r>
          </a:p>
          <a:p>
            <a:pPr>
              <a:defRPr sz="1100"/>
            </a:pPr>
            <a:r>
              <a:t>- `BAYBE_TELEMETRY_ENDPOINT`: The receiving endpoint URL for telemetry data.</a:t>
            </a:r>
          </a:p>
          <a:p>
            <a:pPr>
              <a:defRPr sz="1100"/>
            </a:pPr>
            <a:r>
              <a:t>- `BAYBE_TELEMETRY_VPN_CHECK`: Flag turning an initial telemetry connectivity check on/off (default is `True`).</a:t>
            </a:r>
          </a:p>
          <a:p>
            <a:pPr>
              <a:defRPr sz="1100"/>
            </a:pPr>
            <a:r>
              <a:t>- `BAYBE_TELEMETRY_VPN_CHECK_TIMEOUT`: The timeout in seconds for the check whether the endpoint URL is reachable.</a:t>
            </a:r>
          </a:p>
          <a:p>
            <a:pPr>
              <a:defRPr sz="1100"/>
            </a:pPr>
            <a:r>
              <a:t>- `BAYBE_TELEMETRY_USERNAME`: The name of the user executing BayBE code. Defaults to a truncated hash of the username according to the OS.</a:t>
            </a:r>
          </a:p>
          <a:p>
            <a:pPr>
              <a:defRPr sz="1100"/>
            </a:pPr>
            <a:r>
              <a:t>- `BAYBE_TELEMETRY_HOSTNAME`: The name of the machine executing BayBE code. Defaults to a truncated hash of the machine name.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 </a:t>
            </a:r>
            <a:r>
              <a:rPr dirty="0"/>
              <a:t> Question A: Is it possible to restrict the search space to avoid certain combinations or parts of the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permanently exclude certain parameter configurations from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Permanent Exclusion</a:t>
            </a:r>
          </a:p>
          <a:p>
            <a:pPr>
              <a:defRPr sz="1100"/>
            </a:pPr>
            <a:r>
              <a:t>Permanently excluding certain parameter configurations from the recommendation is generally done by adjusting the `SearchSpace` object accordingly, which defines the set of candidate configurations that will be considered.</a:t>
            </a:r>
          </a:p>
          <a:p>
            <a:pPr>
              <a:defRPr sz="1100"/>
            </a:pPr>
            <a:endParaRPr/>
          </a:p>
          <a:p>
            <a:pPr>
              <a:defRPr sz="1100"/>
            </a:pPr>
            <a:r>
              <a:t>BayBE provides several ways to achieve this, which we’ll illustrate by comparing against the following “full” search space:</a:t>
            </a:r>
          </a:p>
          <a:p>
            <a:pPr>
              <a:defRPr sz="1100"/>
            </a:pPr>
            <a:endParaRPr/>
          </a:p>
          <a:p>
            <a:pPr>
              <a:defRPr sz="1100"/>
            </a:pPr>
            <a:r>
              <a:t>```python</a:t>
            </a:r>
          </a:p>
          <a:p>
            <a:pPr>
              <a:defRPr sz="1100"/>
            </a:pPr>
            <a:r>
              <a:t>searchspace_full = TaskParameter("p", ["A", "B", "C"]).to_searchspace()</a:t>
            </a:r>
          </a:p>
          <a:p>
            <a:pPr>
              <a:defRPr sz="1100"/>
            </a:pPr>
            <a:r>
              <a:t>```</a:t>
            </a:r>
          </a:p>
          <a:p>
            <a:pPr>
              <a:defRPr sz="1100"/>
            </a:pPr>
            <a:r>
              <a:t>Depending on the specific needs and complexity of the filtering operation, one approach may be preferred over the other, but generally these mechanisms exist:</a:t>
            </a:r>
          </a:p>
          <a:p>
            <a:pPr>
              <a:defRPr sz="1100"/>
            </a:pPr>
            <a:endParaRPr/>
          </a:p>
          <a:p>
            <a:pPr>
              <a:defRPr sz="1100"/>
            </a:pPr>
            <a:r>
              <a:t>* Restricting individual parameter objects via `active_values`: ```python searchspace_reduced = TaskParameter( "p", ["A", "B", "C"], active_values=["A", "B"] ).to_searchspace() ```</a:t>
            </a:r>
          </a:p>
          <a:p>
            <a:pPr>
              <a:defRPr sz="1100"/>
            </a:pPr>
            <a:r>
              <a:t>This is possible for all [label-like parameters](parameters.md#label-like).</a:t>
            </a:r>
          </a:p>
          <a:p>
            <a:pPr>
              <a:defRPr sz="1100"/>
            </a:pPr>
            <a:endParaRPr/>
          </a:p>
          <a:p>
            <a:pPr>
              <a:defRPr sz="1100"/>
            </a:pPr>
            <a:r>
              <a:t>:class:</a:t>
            </a:r>
          </a:p>
          <a:p>
            <a:pPr>
              <a:defRPr sz="1100"/>
            </a:pPr>
            <a:r>
              <a:t>Note that this is *not* the same as defining the parameter with a reduced set of values `["A", "B"]` since in this case the value "C" would be undefined. This makes adding measurements containing that value impossible.</a:t>
            </a:r>
          </a:p>
          <a:p>
            <a:pPr>
              <a:defRPr sz="1100"/>
            </a:pPr>
            <a:r>
              <a:t>* Specifying only a subset of configurations (discrete spaces only): ```python searchspace_reduced = SearchSpace.from_dataframe( pd.DataFrame({"p": ["A", "B"]}), parameters=[TaskParameter("p", ["A", "B", "C"])], ) ```</a:t>
            </a:r>
          </a:p>
          <a:p>
            <a:pPr>
              <a:defRPr sz="1100"/>
            </a:pPr>
            <a:r>
              <a:t>* Filtering the search space using constraints: ```python searchspace_reduced = SearchSpace.from_product( parameters=[CategoricalParameter("p", ["A", "B", "C"])], constraints=[DiscreteExcludeConstraint(["p"], [SubSelectionCondition(["C"])])], ) ```</a:t>
            </a:r>
          </a:p>
          <a:p>
            <a:pPr>
              <a:defRPr sz="1100"/>
            </a:pPr>
            <a:r>
              <a:t>* Using specialized constructors like `from_simplex()`.</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explainability methods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visualize the force analysis of a specific measurement using BayBE's SHAP insights?</a:t>
            </a:r>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Plots</a:t>
            </a:r>
          </a:p>
          <a:p>
            <a:pPr>
              <a:defRPr sz="1100"/>
            </a:pPr>
            <a:r>
              <a:rPr dirty="0"/>
              <a:t>After creating the insight, various methods are available to visualize the results via the [.plot]() interface, please refer to [available SHAP plots]().</a:t>
            </a:r>
          </a:p>
          <a:p>
            <a:pPr>
              <a:defRPr sz="1100"/>
            </a:pPr>
            <a:endParaRPr dirty="0"/>
          </a:p>
          <a:p>
            <a:pPr>
              <a:defRPr sz="1100"/>
            </a:pPr>
            <a:r>
              <a:rPr dirty="0"/>
              <a:t>```python</a:t>
            </a:r>
          </a:p>
          <a:p>
            <a:pPr>
              <a:defRPr sz="1100"/>
            </a:pPr>
            <a:r>
              <a:rPr dirty="0" err="1"/>
              <a:t>insight.plot</a:t>
            </a:r>
            <a:r>
              <a:rPr dirty="0"/>
              <a:t>("bar")</a:t>
            </a:r>
          </a:p>
          <a:p>
            <a:pPr>
              <a:defRPr sz="1100"/>
            </a:pPr>
            <a:r>
              <a:rPr dirty="0"/>
              <a:t>```</a:t>
            </a:r>
          </a:p>
          <a:p>
            <a:pPr>
              <a:defRPr sz="1100"/>
            </a:pPr>
            <a:r>
              <a:rPr dirty="0"/>
              <a:t>![</a:t>
            </a:r>
            <a:r>
              <a:rPr dirty="0" err="1"/>
              <a:t>SHAP_Bar_Exp_Rep</a:t>
            </a:r>
            <a:r>
              <a:rPr dirty="0"/>
              <a:t>](_static/insights/</a:t>
            </a:r>
            <a:r>
              <a:rPr dirty="0" err="1"/>
              <a:t>shap_bar_exp_rep.svg</a:t>
            </a:r>
            <a:r>
              <a:rPr dirty="0"/>
              <a:t>)</a:t>
            </a:r>
          </a:p>
          <a:p>
            <a:pPr>
              <a:defRPr sz="1100"/>
            </a:pPr>
            <a:endParaRPr dirty="0"/>
          </a:p>
          <a:p>
            <a:pPr>
              <a:defRPr sz="1100"/>
            </a:pPr>
            <a:r>
              <a:rPr dirty="0"/>
              <a:t>This result agrees well with the chemical intuition that ligands are the most important reactants to activate the conversion, resulting in higher yields.</a:t>
            </a:r>
          </a:p>
          <a:p>
            <a:pPr>
              <a:defRPr sz="1100"/>
            </a:pPr>
            <a:endParaRPr dirty="0"/>
          </a:p>
          <a:p>
            <a:pPr>
              <a:defRPr sz="1100"/>
            </a:pPr>
            <a:r>
              <a:rPr dirty="0"/>
              <a:t>Such plots can also be created for data sets other than the background data that was used to generate the insight. If this is desired, pass your data frame as second argument:</a:t>
            </a:r>
          </a:p>
          <a:p>
            <a:pPr>
              <a:defRPr sz="1100"/>
            </a:pPr>
            <a:endParaRPr dirty="0"/>
          </a:p>
          <a:p>
            <a:pPr>
              <a:defRPr sz="1100"/>
            </a:pPr>
            <a:r>
              <a:rPr dirty="0"/>
              <a:t>```python</a:t>
            </a:r>
          </a:p>
          <a:p>
            <a:pPr>
              <a:defRPr sz="1100"/>
            </a:pPr>
            <a:r>
              <a:rPr dirty="0" err="1"/>
              <a:t>insight.plot</a:t>
            </a:r>
            <a:r>
              <a:rPr dirty="0"/>
              <a:t>("</a:t>
            </a:r>
            <a:r>
              <a:rPr dirty="0" err="1"/>
              <a:t>beeswarm</a:t>
            </a:r>
            <a:r>
              <a:rPr dirty="0"/>
              <a:t>", </a:t>
            </a:r>
            <a:r>
              <a:rPr dirty="0" err="1"/>
              <a:t>new_measurements</a:t>
            </a:r>
            <a:r>
              <a:rPr dirty="0"/>
              <a:t>)</a:t>
            </a:r>
          </a:p>
          <a:p>
            <a:pPr>
              <a:defRPr sz="1100"/>
            </a:pPr>
            <a:r>
              <a:rPr dirty="0"/>
              <a:t>```</a:t>
            </a:r>
          </a:p>
          <a:p>
            <a:pPr>
              <a:defRPr sz="1100"/>
            </a:pPr>
            <a:r>
              <a:rPr dirty="0"/>
              <a:t>![</a:t>
            </a:r>
            <a:r>
              <a:rPr dirty="0" err="1"/>
              <a:t>SHAP_Beeswarm_Exp_Rep</a:t>
            </a:r>
            <a:r>
              <a:rPr dirty="0"/>
              <a:t>](_static/insights/</a:t>
            </a:r>
            <a:r>
              <a:rPr dirty="0" err="1"/>
              <a:t>shap_beeswarm_exp_rep.svg</a:t>
            </a:r>
            <a:r>
              <a:rPr dirty="0"/>
              <a:t>)</a:t>
            </a:r>
          </a:p>
          <a:p>
            <a:pPr>
              <a:defRPr sz="1100"/>
            </a:pPr>
            <a:endParaRPr dirty="0"/>
          </a:p>
          <a:p>
            <a:pPr>
              <a:defRPr sz="1100"/>
            </a:pPr>
            <a:r>
              <a:rPr dirty="0"/>
              <a:t>The `force` plot type requires the user to additionally select which single data point they want to visualize by specifying the corresponding `</a:t>
            </a:r>
            <a:r>
              <a:rPr dirty="0" err="1"/>
              <a:t>explanation_index</a:t>
            </a:r>
            <a:r>
              <a:rPr dirty="0"/>
              <a:t>`:</a:t>
            </a:r>
          </a:p>
          <a:p>
            <a:pPr>
              <a:defRPr sz="1100"/>
            </a:pPr>
            <a:endParaRPr dirty="0"/>
          </a:p>
          <a:p>
            <a:pPr>
              <a:defRPr sz="1000" i="1"/>
            </a:pPr>
            <a:r>
              <a:rPr dirty="0"/>
              <a:t>…more text on next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1277273"/>
          </a:xfrm>
          <a:prstGeom prst="rect">
            <a:avLst/>
          </a:prstGeom>
          <a:solidFill>
            <a:srgbClr val="F0F0F0"/>
          </a:solidFill>
        </p:spPr>
        <p:txBody>
          <a:bodyPr wrap="square">
            <a:spAutoFit/>
          </a:bodyPr>
          <a:lstStyle/>
          <a:p>
            <a:pPr>
              <a:defRPr sz="1100"/>
            </a:pPr>
            <a:endParaRPr lang="en-US" dirty="0"/>
          </a:p>
          <a:p>
            <a:pPr>
              <a:defRPr sz="1100"/>
            </a:pPr>
            <a:r>
              <a:rPr lang="en-US" dirty="0"/>
              <a:t>```python</a:t>
            </a:r>
          </a:p>
          <a:p>
            <a:pPr>
              <a:defRPr sz="1100"/>
            </a:pPr>
            <a:r>
              <a:rPr lang="en-US" dirty="0" err="1"/>
              <a:t>insight.plot</a:t>
            </a:r>
            <a:r>
              <a:rPr lang="en-US" dirty="0"/>
              <a:t>(</a:t>
            </a:r>
          </a:p>
          <a:p>
            <a:pPr>
              <a:defRPr sz="1100"/>
            </a:pPr>
            <a:r>
              <a:rPr lang="en-US" dirty="0"/>
              <a:t>    "force", </a:t>
            </a:r>
            <a:r>
              <a:rPr lang="en-US" dirty="0" err="1"/>
              <a:t>explanation_index</a:t>
            </a:r>
            <a:r>
              <a:rPr lang="en-US" dirty="0"/>
              <a:t>=3</a:t>
            </a:r>
            <a:r>
              <a:rPr dirty="0"/>
              <a:t>)  # plots the force analysis of the measurement at positional index 3</a:t>
            </a:r>
          </a:p>
          <a:p>
            <a:pPr>
              <a:defRPr sz="1100"/>
            </a:pPr>
            <a:r>
              <a:rPr dirty="0"/>
              <a:t>```</a:t>
            </a:r>
          </a:p>
          <a:p>
            <a:pPr>
              <a:defRPr sz="1100"/>
            </a:pPr>
            <a:r>
              <a:rPr dirty="0"/>
              <a:t>![</a:t>
            </a:r>
            <a:r>
              <a:rPr dirty="0" err="1"/>
              <a:t>SHAP_Force</a:t>
            </a:r>
            <a:r>
              <a:rPr dirty="0"/>
              <a:t>](_static/insights/</a:t>
            </a:r>
            <a:r>
              <a:rPr dirty="0" err="1"/>
              <a:t>shap_force.svg</a:t>
            </a:r>
            <a:r>
              <a:rPr dirty="0"/>
              <a:t>)</a:t>
            </a:r>
          </a:p>
          <a:p>
            <a:pPr>
              <a:defRPr sz="1100"/>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default explainer class used when creating a SHAPInsight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I want to interpret the results </a:t>
            </a:r>
            <a:r>
              <a:rPr dirty="0" err="1"/>
              <a:t>BayBE</a:t>
            </a:r>
            <a:r>
              <a:rPr dirty="0"/>
              <a:t> provided. What do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Explainers</a:t>
            </a:r>
          </a:p>
          <a:p>
            <a:pPr>
              <a:defRPr sz="1100"/>
            </a:pPr>
            <a:r>
              <a:t>In general, SHAP is an exhaustive method testing all combinations of features. This exhaustive algorithm (implemented by the [`shap.ExactExplainer`](https://shap.readthedocs.io/en/stable/generated/shap.ExactExplainer.html#shap.ExactExplainer) class) is often not feasible in practice, and various approximate variants are available (see [supported explainers]()). For details about their inner mechanics, we refer to the [SHAP documentation](https://shap.readthedocs.io/en/latest/api.html#explainers).</a:t>
            </a:r>
          </a:p>
          <a:p>
            <a:pPr>
              <a:defRPr sz="1100"/>
            </a:pPr>
            <a:endParaRPr/>
          </a:p>
          <a:p>
            <a:pPr>
              <a:defRPr sz="1100"/>
            </a:pPr>
            <a:r>
              <a:t>The explainer can be changed when creating the insight:</a:t>
            </a:r>
          </a:p>
          <a:p>
            <a:pPr>
              <a:defRPr sz="1100"/>
            </a:pPr>
            <a:endParaRPr/>
          </a:p>
          <a:p>
            <a:pPr>
              <a:defRPr sz="1100"/>
            </a:pPr>
            <a:r>
              <a:t>```python</a:t>
            </a:r>
          </a:p>
          <a:p>
            <a:pPr>
              <a:defRPr sz="1100"/>
            </a:pPr>
            <a:r>
              <a:t>insight = SHAPInsight.from_campaign(</a:t>
            </a:r>
          </a:p>
          <a:p>
            <a:pPr>
              <a:defRPr sz="1100"/>
            </a:pPr>
            <a:r>
              <a:t>    campaign, explainer_cls="KernelExplainer"</a:t>
            </a:r>
          </a:p>
          <a:p>
            <a:pPr>
              <a:defRPr sz="1100"/>
            </a:pPr>
            <a:r>
              <a:t>)  # default explainer</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rPr dirty="0"/>
              <a:t>Here are two questions asking for information from the context below — each of the two questions might come from a human or LLM. Which one do you think is more 'human-like'?</a:t>
            </a:r>
            <a:br>
              <a:rPr dirty="0"/>
            </a:br>
            <a:r>
              <a:rPr dirty="0"/>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dirty="0"/>
              <a:t>☐ Question A: Where should new public functionality be imported when extending </a:t>
            </a:r>
            <a:r>
              <a:rPr dirty="0" err="1"/>
              <a:t>BayBE</a:t>
            </a:r>
            <a:r>
              <a:rPr lang="de-DE" dirty="0"/>
              <a:t> </a:t>
            </a:r>
            <a:r>
              <a:rPr dirty="0"/>
              <a:t>functionality?</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 Q</a:t>
            </a:r>
            <a:r>
              <a:rPr dirty="0" err="1"/>
              <a:t>uestion</a:t>
            </a:r>
            <a:r>
              <a:rPr dirty="0"/>
              <a:t> B: What are supported parameter types in </a:t>
            </a:r>
            <a:r>
              <a:rPr dirty="0" err="1"/>
              <a:t>BayBE</a:t>
            </a:r>
            <a:r>
              <a:rPr dirty="0"/>
              <a:t> and what are their names?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Contributing to </a:t>
            </a:r>
            <a:r>
              <a:rPr dirty="0" err="1"/>
              <a:t>BayBE</a:t>
            </a:r>
            <a:endParaRPr dirty="0"/>
          </a:p>
          <a:p>
            <a:pPr>
              <a:defRPr sz="1100"/>
            </a:pPr>
            <a:r>
              <a:rPr dirty="0"/>
              <a:t>## Extending </a:t>
            </a:r>
            <a:r>
              <a:rPr dirty="0" err="1"/>
              <a:t>BayBE’s</a:t>
            </a:r>
            <a:r>
              <a:rPr dirty="0"/>
              <a:t> Functionality</a:t>
            </a:r>
          </a:p>
          <a:p>
            <a:pPr>
              <a:defRPr sz="1100"/>
            </a:pPr>
            <a:r>
              <a:rPr dirty="0"/>
              <a:t>For most parts, </a:t>
            </a:r>
            <a:r>
              <a:rPr dirty="0" err="1"/>
              <a:t>BayBE’s</a:t>
            </a:r>
            <a:r>
              <a:rPr dirty="0"/>
              <a:t> code and functional components are organized into different subpackages. When extending its functionality (for instance, by adding new component subclasses), make sure that the newly written code is well integrated into the existing package and module hierarchy. In particular, public functionality should be imported into the appropriate high-level namespaces for easier user import. For an example, see our [parameter namespace](https://github.com/emdgroup/baybe/blob/main/baybe/parameters/__init__.py).</a:t>
            </a:r>
          </a:p>
          <a:p>
            <a:pPr>
              <a:defRPr sz="1100"/>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Is it possible to use SHAP explainer for non-numerical parameter?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flag should be set to analyze the computational representation of data points in SHAPInsight?</a:t>
            </a:r>
          </a:p>
        </p:txBody>
      </p:sp>
      <p:sp>
        <p:nvSpPr>
          <p:cNvPr id="5" name="TextBox 4"/>
          <p:cNvSpPr txBox="1"/>
          <p:nvPr/>
        </p:nvSpPr>
        <p:spPr>
          <a:xfrm>
            <a:off x="365760" y="2286000"/>
            <a:ext cx="8412480" cy="5678478"/>
          </a:xfrm>
          <a:prstGeom prst="rect">
            <a:avLst/>
          </a:prstGeom>
          <a:solidFill>
            <a:srgbClr val="F0F0F0"/>
          </a:solidFill>
        </p:spPr>
        <p:txBody>
          <a:bodyPr wrap="square" anchor="t">
            <a:spAutoFit/>
          </a:bodyPr>
          <a:lstStyle/>
          <a:p>
            <a:pPr>
              <a:defRPr sz="1100"/>
            </a:pPr>
            <a:r>
              <a:rPr dirty="0"/>
              <a:t># Insights</a:t>
            </a:r>
          </a:p>
          <a:p>
            <a:pPr>
              <a:defRPr sz="1100"/>
            </a:pPr>
            <a:r>
              <a:rPr dirty="0"/>
              <a:t>## Parameter Importance via SHAP</a:t>
            </a:r>
          </a:p>
          <a:p>
            <a:pPr>
              <a:defRPr sz="1100"/>
            </a:pPr>
            <a:r>
              <a:rPr dirty="0"/>
              <a:t>### Experimental and Computational Representations</a:t>
            </a:r>
          </a:p>
          <a:p>
            <a:pPr>
              <a:defRPr sz="1100"/>
            </a:pPr>
            <a:r>
              <a:rPr dirty="0"/>
              <a:t>[`</a:t>
            </a:r>
            <a:r>
              <a:rPr dirty="0" err="1"/>
              <a:t>SHAPInsight</a:t>
            </a:r>
            <a:r>
              <a:rPr dirty="0"/>
              <a:t>`]() by default analyzes the experimental representation of the measurements, i.e. the that specifies parameter and target values in terms of their actual (physical) quantities. This comes with certain limitations:</a:t>
            </a:r>
          </a:p>
          <a:p>
            <a:pPr>
              <a:defRPr sz="1100"/>
            </a:pPr>
            <a:endParaRPr dirty="0"/>
          </a:p>
          <a:p>
            <a:pPr>
              <a:defRPr sz="1100"/>
            </a:pPr>
            <a:r>
              <a:rPr dirty="0"/>
              <a:t>A feature importance study can still be performed by looking at the computational representation of the data points, activated by the `</a:t>
            </a:r>
            <a:r>
              <a:rPr dirty="0" err="1"/>
              <a:t>use_comp_rep</a:t>
            </a:r>
            <a:r>
              <a:rPr dirty="0"/>
              <a:t>` flag. Since all entries in this representation are numeric by construction, there are no limitations on the explainer type used. A study of the computational representation might also be useful if a deeper analysis of descriptors used is of interest to the user. In general, for each non-numerical parameter in the experimental representation, there will be several descriptors the computational representation:</a:t>
            </a:r>
          </a:p>
          <a:p>
            <a:pPr>
              <a:defRPr sz="1100"/>
            </a:pPr>
            <a:endParaRPr dirty="0"/>
          </a:p>
          <a:p>
            <a:pPr>
              <a:defRPr sz="1100"/>
            </a:pPr>
            <a:r>
              <a:rPr dirty="0"/>
              <a:t>```python</a:t>
            </a:r>
          </a:p>
          <a:p>
            <a:pPr>
              <a:defRPr sz="1100"/>
            </a:pPr>
            <a:r>
              <a:rPr dirty="0"/>
              <a:t>insight = </a:t>
            </a:r>
            <a:r>
              <a:rPr dirty="0" err="1"/>
              <a:t>SHAPInsight.from_campaign</a:t>
            </a:r>
            <a:r>
              <a:rPr dirty="0"/>
              <a:t>(campaign, </a:t>
            </a:r>
            <a:r>
              <a:rPr dirty="0" err="1"/>
              <a:t>use_comp_rep</a:t>
            </a:r>
            <a:r>
              <a:rPr dirty="0"/>
              <a:t>=True)</a:t>
            </a:r>
          </a:p>
          <a:p>
            <a:pPr>
              <a:defRPr sz="1100"/>
            </a:pPr>
            <a:r>
              <a:rPr dirty="0" err="1"/>
              <a:t>insight.plot</a:t>
            </a:r>
            <a:r>
              <a:rPr dirty="0"/>
              <a:t>("bar")</a:t>
            </a:r>
          </a:p>
          <a:p>
            <a:pPr>
              <a:defRPr sz="1100"/>
            </a:pPr>
            <a:r>
              <a:rPr dirty="0"/>
              <a:t>```</a:t>
            </a:r>
          </a:p>
          <a:p>
            <a:pPr>
              <a:defRPr sz="1100"/>
            </a:pPr>
            <a:r>
              <a:rPr dirty="0"/>
              <a:t>![</a:t>
            </a:r>
            <a:r>
              <a:rPr dirty="0" err="1"/>
              <a:t>SHAP_Bar_Comp_Rep</a:t>
            </a:r>
            <a:r>
              <a:rPr dirty="0"/>
              <a:t>](_static/insights/</a:t>
            </a:r>
            <a:r>
              <a:rPr dirty="0" err="1"/>
              <a:t>shap_bar_comp_rep.svg</a:t>
            </a:r>
            <a:r>
              <a:rPr dirty="0"/>
              <a:t>)</a:t>
            </a:r>
          </a:p>
          <a:p>
            <a:pPr>
              <a:defRPr sz="1100"/>
            </a:pPr>
            <a:endParaRPr dirty="0"/>
          </a:p>
          <a:p>
            <a:pPr>
              <a:defRPr sz="1100"/>
            </a:pPr>
            <a:r>
              <a:rPr dirty="0"/>
              <a:t>In addition to SHAP-based explainers, we also support [LIME](https://arxiv.org/abs/1602.04938) and [MAPLE](https://papers.nips.cc/paper_files/paper/2018/hash/b495ce63ede0f4efc9eec62cb947c162-Abstract.html) variants. For example:</a:t>
            </a:r>
          </a:p>
          <a:p>
            <a:pPr>
              <a:defRPr sz="1100"/>
            </a:pPr>
            <a:endParaRPr dirty="0"/>
          </a:p>
          <a:p>
            <a:pPr>
              <a:defRPr sz="1100"/>
            </a:pPr>
            <a:r>
              <a:rPr dirty="0"/>
              <a:t>```python</a:t>
            </a:r>
          </a:p>
          <a:p>
            <a:pPr>
              <a:defRPr sz="1100"/>
            </a:pPr>
            <a:r>
              <a:rPr dirty="0"/>
              <a:t>insight = </a:t>
            </a:r>
            <a:r>
              <a:rPr dirty="0" err="1"/>
              <a:t>SHAPInsight.from_campaign</a:t>
            </a:r>
            <a:r>
              <a:rPr dirty="0"/>
              <a:t>(</a:t>
            </a:r>
          </a:p>
          <a:p>
            <a:pPr>
              <a:defRPr sz="1100"/>
            </a:pPr>
            <a:r>
              <a:rPr dirty="0"/>
              <a:t>    campaign, </a:t>
            </a:r>
            <a:r>
              <a:rPr dirty="0" err="1"/>
              <a:t>explainer_cls</a:t>
            </a:r>
            <a:r>
              <a:rPr dirty="0"/>
              <a:t>="</a:t>
            </a:r>
            <a:r>
              <a:rPr dirty="0" err="1"/>
              <a:t>LimeTabular</a:t>
            </a:r>
            <a:r>
              <a:rPr dirty="0"/>
              <a:t>", </a:t>
            </a:r>
            <a:r>
              <a:rPr dirty="0" err="1"/>
              <a:t>use_comp_rep</a:t>
            </a:r>
            <a:r>
              <a:rPr dirty="0"/>
              <a:t>=True</a:t>
            </a:r>
          </a:p>
          <a:p>
            <a:pPr>
              <a:defRPr sz="1100"/>
            </a:pPr>
            <a:r>
              <a:rPr dirty="0"/>
              <a:t>)</a:t>
            </a:r>
          </a:p>
          <a:p>
            <a:pPr>
              <a:defRPr sz="1100"/>
            </a:pPr>
            <a:r>
              <a:rPr dirty="0" err="1"/>
              <a:t>insight.plot</a:t>
            </a:r>
            <a:r>
              <a:rPr dirty="0"/>
              <a:t>("bar")</a:t>
            </a:r>
          </a:p>
          <a:p>
            <a:pPr>
              <a:defRPr sz="1100"/>
            </a:pPr>
            <a:r>
              <a:rPr dirty="0"/>
              <a:t>```</a:t>
            </a:r>
          </a:p>
          <a:p>
            <a:pPr>
              <a:defRPr sz="1100"/>
            </a:pPr>
            <a:r>
              <a:rPr dirty="0"/>
              <a:t>![</a:t>
            </a:r>
            <a:r>
              <a:rPr dirty="0" err="1"/>
              <a:t>SHAP_Bar_Lime</a:t>
            </a:r>
            <a:r>
              <a:rPr dirty="0"/>
              <a:t>](_static/insights/</a:t>
            </a:r>
            <a:r>
              <a:rPr dirty="0" err="1"/>
              <a:t>shap_bar_lime.svg</a:t>
            </a:r>
            <a:r>
              <a:rPr dirty="0"/>
              <a:t>)</a:t>
            </a:r>
          </a:p>
          <a:p>
            <a:pPr>
              <a:defRPr sz="1100"/>
            </a:pPr>
            <a:endParaRPr dirty="0"/>
          </a:p>
          <a:p>
            <a:pPr>
              <a:defRPr sz="1100"/>
            </a:pPr>
            <a:r>
              <a:rPr dirty="0"/>
              <a:t>As expected, the result from [`</a:t>
            </a:r>
            <a:r>
              <a:rPr dirty="0" err="1"/>
              <a:t>LimeTabular</a:t>
            </a:r>
            <a:r>
              <a:rPr dirty="0"/>
              <a:t>`](https://shap.readthedocs.io/en/stable/generated/shap.explainers.other.LimeTabular.html#shap.explainers.other.LimeTabular) are very similar to the results from the SHAP [`</a:t>
            </a:r>
            <a:r>
              <a:rPr dirty="0" err="1"/>
              <a:t>KernelExplainer</a:t>
            </a:r>
            <a:r>
              <a:rPr dirty="0"/>
              <a:t>`](https://shap.readthedocs.io/en/stable/generated/shap.KernelExplainer.html#shap.KernelExplainer) because both methods involve linear local approximations.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scalarization functions are available in BayBE's DesirabilityObjective for combining multiple targets?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do I combine multiple targets?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Objective</a:t>
            </a:r>
          </a:p>
          <a:p>
            <a:pPr>
              <a:defRPr sz="1100"/>
            </a:pPr>
            <a:r>
              <a:rPr dirty="0"/>
              <a:t>## </a:t>
            </a:r>
            <a:r>
              <a:rPr dirty="0" err="1"/>
              <a:t>DesirabilityObjective</a:t>
            </a:r>
            <a:endParaRPr dirty="0"/>
          </a:p>
          <a:p>
            <a:pPr>
              <a:defRPr sz="1100"/>
            </a:pPr>
            <a:r>
              <a:rPr dirty="0"/>
              <a:t>The [`</a:t>
            </a:r>
            <a:r>
              <a:rPr dirty="0" err="1"/>
              <a:t>DesirabilityObjective</a:t>
            </a:r>
            <a:r>
              <a:rPr dirty="0"/>
              <a:t>`]() enables the combination of multiple targets via scalarization into a single numerical value (commonly referred to as the *overall desirability*), a method also utilized in classical DOE.</a:t>
            </a:r>
          </a:p>
          <a:p>
            <a:pPr>
              <a:defRPr sz="1100"/>
            </a:pPr>
            <a:endParaRPr dirty="0"/>
          </a:p>
          <a:p>
            <a:pPr>
              <a:defRPr sz="1100"/>
            </a:pPr>
            <a:r>
              <a:rPr dirty="0"/>
              <a:t>:class:</a:t>
            </a:r>
          </a:p>
          <a:p>
            <a:pPr>
              <a:defRPr sz="1100"/>
            </a:pPr>
            <a:r>
              <a:rPr dirty="0"/>
              <a:t>Since measurements of different targets can vary arbitrarily in scale, all targets passed to a [`</a:t>
            </a:r>
            <a:r>
              <a:rPr dirty="0" err="1"/>
              <a:t>DesirabilityObjective</a:t>
            </a:r>
            <a:r>
              <a:rPr dirty="0"/>
              <a:t>`](</a:t>
            </a:r>
            <a:r>
              <a:rPr dirty="0" err="1"/>
              <a:t>baybe.objectives.desirability.DesirabilityObjective</a:t>
            </a:r>
            <a:r>
              <a:rPr dirty="0"/>
              <a:t>) must be </a:t>
            </a:r>
            <a:r>
              <a:rPr dirty="0" err="1"/>
              <a:t>normalizable</a:t>
            </a:r>
            <a:r>
              <a:rPr dirty="0"/>
              <a:t> to enable meaningful combination into desirability values. This requires that all provided targets must have `bounds` specified (see [target user guide](/</a:t>
            </a:r>
            <a:r>
              <a:rPr dirty="0" err="1"/>
              <a:t>userguide</a:t>
            </a:r>
            <a:r>
              <a:rPr dirty="0"/>
              <a:t>/targets.md)). If provided, the necessary normalization is taken care of automatically. Otherwise, an error will be thrown.</a:t>
            </a:r>
          </a:p>
          <a:p>
            <a:pPr>
              <a:defRPr sz="1100"/>
            </a:pPr>
            <a:endParaRPr dirty="0"/>
          </a:p>
          <a:p>
            <a:pPr>
              <a:defRPr sz="1100"/>
            </a:pPr>
            <a:r>
              <a:rPr dirty="0"/>
              <a:t>Besides the list of [`Targets`]() to be scalarized, this objective type takes two additional optional parameters that let us control its behavior:</a:t>
            </a:r>
          </a:p>
          <a:p>
            <a:pPr>
              <a:defRPr sz="1100"/>
            </a:pPr>
            <a:endParaRPr dirty="0"/>
          </a:p>
          <a:p>
            <a:pPr>
              <a:defRPr sz="1100"/>
            </a:pPr>
            <a:r>
              <a:rPr dirty="0"/>
              <a:t>* `weights`: Specifies the relative importance of the targets in the form of a sequence of positive numbers, one for each target considered.&lt;</a:t>
            </a:r>
            <a:r>
              <a:rPr dirty="0" err="1"/>
              <a:t>br</a:t>
            </a:r>
            <a:r>
              <a:rPr dirty="0"/>
              <a:t> /&gt; \\\\ **Note:** </a:t>
            </a:r>
            <a:r>
              <a:rPr dirty="0" err="1"/>
              <a:t>BayBE</a:t>
            </a:r>
            <a:r>
              <a:rPr dirty="0"/>
              <a:t> automatically normalizes the weights, so only their relative scales matter.</a:t>
            </a:r>
          </a:p>
          <a:p>
            <a:pPr>
              <a:defRPr sz="1100"/>
            </a:pPr>
            <a:r>
              <a:rPr dirty="0"/>
              <a:t>* `</a:t>
            </a:r>
            <a:r>
              <a:rPr dirty="0" err="1"/>
              <a:t>scalarizer</a:t>
            </a:r>
            <a:r>
              <a:rPr dirty="0"/>
              <a:t>`: Specifies the [scalarization function]() to be used for combining the normalized target values. The choices are `MEAN` and `GEOM_MEAN`, referring to the arithmetic and geometric mean, respectively.</a:t>
            </a:r>
          </a:p>
          <a:p>
            <a:pPr>
              <a:defRPr sz="1100"/>
            </a:pPr>
            <a:r>
              <a:rPr dirty="0"/>
              <a:t>The definitions of the `</a:t>
            </a:r>
            <a:r>
              <a:rPr dirty="0" err="1"/>
              <a:t>scalarizer`s</a:t>
            </a:r>
            <a:r>
              <a:rPr dirty="0"/>
              <a:t> are as follows, where $\{</a:t>
            </a:r>
            <a:r>
              <a:rPr dirty="0" err="1"/>
              <a:t>t_i</a:t>
            </a:r>
            <a:r>
              <a:rPr dirty="0"/>
              <a:t>\}$ enumerate the **normalized** target measurements of single experiment and $\{</a:t>
            </a:r>
            <a:r>
              <a:rPr dirty="0" err="1"/>
              <a:t>w_i</a:t>
            </a:r>
            <a:r>
              <a:rPr dirty="0"/>
              <a:t>\}$ are the corresponding target weights:</a:t>
            </a:r>
          </a:p>
          <a:p>
            <a:pPr>
              <a:defRPr sz="1100"/>
            </a:pPr>
            <a:endParaRPr dirty="0"/>
          </a:p>
          <a:p>
            <a:pPr>
              <a:defRPr sz="1100"/>
            </a:pPr>
            <a:r>
              <a:rPr dirty="0"/>
              <a:t>$$</a:t>
            </a:r>
          </a:p>
          <a:p>
            <a:pPr>
              <a:defRPr sz="1100"/>
            </a:pPr>
            <a:endParaRPr dirty="0"/>
          </a:p>
          <a:p>
            <a:pPr>
              <a:defRPr sz="1100"/>
            </a:pPr>
            <a:r>
              <a:rPr dirty="0"/>
              <a:t>\text{MEAN} &amp;= \frac{1}{\sum </a:t>
            </a:r>
            <a:r>
              <a:rPr dirty="0" err="1"/>
              <a:t>w_i</a:t>
            </a:r>
            <a:r>
              <a:rPr dirty="0"/>
              <a:t>}\sum_{</a:t>
            </a:r>
            <a:r>
              <a:rPr dirty="0" err="1"/>
              <a:t>i</a:t>
            </a:r>
            <a:r>
              <a:rPr dirty="0"/>
              <a:t>} </a:t>
            </a:r>
            <a:r>
              <a:rPr dirty="0" err="1"/>
              <a:t>w_i</a:t>
            </a:r>
            <a:r>
              <a:rPr dirty="0"/>
              <a:t> \</a:t>
            </a:r>
            <a:r>
              <a:rPr dirty="0" err="1"/>
              <a:t>cdot</a:t>
            </a:r>
            <a:r>
              <a:rPr dirty="0"/>
              <a:t> </a:t>
            </a:r>
            <a:r>
              <a:rPr dirty="0" err="1"/>
              <a:t>t_i</a:t>
            </a:r>
            <a:r>
              <a:rPr dirty="0"/>
              <a:t> \\ \text{GEOM_MEAN} &amp;= \left( \</a:t>
            </a:r>
            <a:r>
              <a:rPr dirty="0" err="1"/>
              <a:t>prod_i</a:t>
            </a:r>
            <a:r>
              <a:rPr dirty="0"/>
              <a:t> </a:t>
            </a:r>
            <a:r>
              <a:rPr dirty="0" err="1"/>
              <a:t>t_i</a:t>
            </a:r>
            <a:r>
              <a:rPr dirty="0"/>
              <a:t>^{</a:t>
            </a:r>
            <a:r>
              <a:rPr dirty="0" err="1"/>
              <a:t>w_i</a:t>
            </a:r>
            <a:r>
              <a:rPr dirty="0"/>
              <a:t>} \right)^{1/\sum </a:t>
            </a:r>
            <a:r>
              <a:rPr dirty="0" err="1"/>
              <a:t>w_i</a:t>
            </a:r>
            <a:r>
              <a:rPr dirty="0"/>
              <a:t>} $$</a:t>
            </a:r>
          </a:p>
          <a:p>
            <a:pPr>
              <a:defRPr sz="1100"/>
            </a:pPr>
            <a:endParaRPr dirty="0"/>
          </a:p>
          <a:p>
            <a:pPr>
              <a:defRPr sz="1100"/>
            </a:pPr>
            <a:endParaRPr dirty="0"/>
          </a:p>
          <a:p>
            <a:pPr>
              <a:defRPr sz="1000" i="1"/>
            </a:pPr>
            <a:r>
              <a:rPr dirty="0"/>
              <a:t>…more text on next page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970044"/>
          </a:xfrm>
          <a:prstGeom prst="rect">
            <a:avLst/>
          </a:prstGeom>
          <a:solidFill>
            <a:srgbClr val="F0F0F0"/>
          </a:solidFill>
        </p:spPr>
        <p:txBody>
          <a:bodyPr wrap="square">
            <a:spAutoFit/>
          </a:bodyPr>
          <a:lstStyle/>
          <a:p>
            <a:pPr>
              <a:defRPr sz="1100"/>
            </a:pPr>
            <a:r>
              <a:rPr lang="en-US" dirty="0"/>
              <a:t>In the example below, we consider three different targets (all associated with a different goal) and give twice as much importance to the first target relative to each of the other two:</a:t>
            </a:r>
          </a:p>
          <a:p>
            <a:pPr>
              <a:defRPr sz="1100"/>
            </a:pPr>
            <a:endParaRPr lang="en-US" dirty="0"/>
          </a:p>
          <a:p>
            <a:pPr>
              <a:defRPr sz="1100"/>
            </a:pPr>
            <a:r>
              <a:rPr lang="en-US" dirty="0"/>
              <a:t>```python</a:t>
            </a:r>
          </a:p>
          <a:p>
            <a:pPr>
              <a:defRPr sz="1100"/>
            </a:pPr>
            <a:r>
              <a:rPr lang="en-US" dirty="0"/>
              <a:t>from </a:t>
            </a:r>
            <a:r>
              <a:rPr lang="en-US" dirty="0" err="1"/>
              <a:t>baybe.targets</a:t>
            </a:r>
            <a:r>
              <a:rPr lang="en-US" dirty="0"/>
              <a:t> import </a:t>
            </a:r>
            <a:r>
              <a:rPr lang="en-US" dirty="0" err="1"/>
              <a:t>NumericalTarget</a:t>
            </a:r>
            <a:endParaRPr lang="en-US" dirty="0"/>
          </a:p>
          <a:p>
            <a:pPr>
              <a:defRPr sz="1100"/>
            </a:pPr>
            <a:r>
              <a:rPr lang="en-US" dirty="0"/>
              <a:t>from </a:t>
            </a:r>
            <a:r>
              <a:rPr lang="en-US" dirty="0" err="1"/>
              <a:t>baybe.objectives</a:t>
            </a:r>
            <a:r>
              <a:rPr lang="en-US" dirty="0"/>
              <a:t> import </a:t>
            </a:r>
            <a:r>
              <a:rPr lang="en-US" dirty="0" err="1"/>
              <a:t>DesirabilityObjective</a:t>
            </a:r>
            <a:endParaRPr lang="en-US" dirty="0"/>
          </a:p>
          <a:p>
            <a:pPr>
              <a:defRPr sz="1100"/>
            </a:pPr>
            <a:r>
              <a:rPr lang="en-US" dirty="0"/>
              <a:t>target_1 = </a:t>
            </a:r>
            <a:r>
              <a:rPr lang="en-US" dirty="0" err="1"/>
              <a:t>NumericalTarget</a:t>
            </a:r>
            <a:r>
              <a:rPr lang="en-US" dirty="0"/>
              <a:t>(name="t_1", mode="MIN", bounds=(0, 100))</a:t>
            </a:r>
          </a:p>
          <a:p>
            <a:pPr>
              <a:defRPr sz="1100"/>
            </a:pPr>
            <a:r>
              <a:rPr lang="en-US" dirty="0"/>
              <a:t>target_2 = </a:t>
            </a:r>
            <a:r>
              <a:rPr lang="en-US" dirty="0" err="1"/>
              <a:t>NumericalTarget</a:t>
            </a:r>
            <a:r>
              <a:rPr lang="en-US" dirty="0"/>
              <a:t>(name="t_2", mode="MIN", bounds=(0, 100)) </a:t>
            </a:r>
          </a:p>
          <a:p>
            <a:pPr>
              <a:defRPr sz="1100"/>
            </a:pPr>
            <a:r>
              <a:rPr dirty="0"/>
              <a:t>target_3 = </a:t>
            </a:r>
            <a:r>
              <a:rPr dirty="0" err="1"/>
              <a:t>NumericalTarget</a:t>
            </a:r>
            <a:r>
              <a:rPr dirty="0"/>
              <a:t>(name="t_3", mode="MATCH", bounds=(40, 60))</a:t>
            </a:r>
          </a:p>
          <a:p>
            <a:pPr>
              <a:defRPr sz="1100"/>
            </a:pPr>
            <a:r>
              <a:rPr dirty="0"/>
              <a:t>objective = </a:t>
            </a:r>
            <a:r>
              <a:rPr dirty="0" err="1"/>
              <a:t>DesirabilityObjective</a:t>
            </a:r>
            <a:r>
              <a:rPr dirty="0"/>
              <a:t>(</a:t>
            </a:r>
          </a:p>
          <a:p>
            <a:pPr>
              <a:defRPr sz="1100"/>
            </a:pPr>
            <a:r>
              <a:rPr dirty="0"/>
              <a:t>    targets=[target_1, target_2, target_3],</a:t>
            </a:r>
          </a:p>
          <a:p>
            <a:pPr>
              <a:defRPr sz="1100"/>
            </a:pPr>
            <a:r>
              <a:rPr dirty="0"/>
              <a:t>    weights=[2.0, 1.0, 1.0],  # optional (by default, all weights are equal)</a:t>
            </a:r>
          </a:p>
          <a:p>
            <a:pPr>
              <a:defRPr sz="1100"/>
            </a:pPr>
            <a:r>
              <a:rPr dirty="0"/>
              <a:t>    </a:t>
            </a:r>
            <a:r>
              <a:rPr dirty="0" err="1"/>
              <a:t>scalarizer</a:t>
            </a:r>
            <a:r>
              <a:rPr dirty="0"/>
              <a:t>="GEOM_MEAN",  # optional</a:t>
            </a:r>
          </a:p>
          <a:p>
            <a:pPr>
              <a:defRPr sz="1100"/>
            </a:pPr>
            <a:r>
              <a:rPr dirty="0"/>
              <a:t>)</a:t>
            </a:r>
          </a:p>
          <a:p>
            <a:pPr>
              <a:defRPr sz="1100"/>
            </a:pPr>
            <a:r>
              <a:rPr dirty="0"/>
              <a:t>```</a:t>
            </a:r>
          </a:p>
          <a:p>
            <a:pPr>
              <a:defRPr sz="1100"/>
            </a:pPr>
            <a:r>
              <a:rPr dirty="0"/>
              <a:t>For a complete example demonstrating desirability mode, see [here]().</a:t>
            </a:r>
          </a:p>
          <a:p>
            <a:pPr>
              <a:defRPr sz="1100"/>
            </a:pP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 </a:t>
            </a:r>
            <a:r>
              <a:rPr dirty="0"/>
              <a:t> Question A: Can I have two parameters with the same name in one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only continuous parameter type currently supported by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Parameters are fundamental for BayBE, as they configure the [`SearchSpace`]() and serve as the direct link to the controllable variables in your experiment. Before starting an iterative campaign, the user is required to specify the exact parameters they can control and want to consider in their optimization. note BayBE identifies each parameter by a ``name``. All parameter names in one campaign must be unique. BayBE distinguishes two parameter types, because they need to be treated very differently under the hood: Discrete and continuous parameters.</a:t>
            </a:r>
          </a:p>
          <a:p>
            <a:pPr>
              <a:defRPr sz="1100"/>
            </a:pPr>
            <a:endParaRPr/>
          </a:p>
          <a:p>
            <a:pPr>
              <a:defRPr sz="1100"/>
            </a:pPr>
            <a:r>
              <a:t>## Continuous Parameters</a:t>
            </a:r>
          </a:p>
          <a:p>
            <a:pPr>
              <a:defRPr sz="1100"/>
            </a:pPr>
            <a:r>
              <a:t>### NumericalContinuousParameter</a:t>
            </a:r>
          </a:p>
          <a:p>
            <a:pPr>
              <a:defRPr sz="1100"/>
            </a:pPr>
            <a:r>
              <a:t>This is currently the only continuous parameter type BayBE supports. It defines possible values from a numerical interval called `bounds`, and thus has an infinite amount of possibilities. Unless restrained by [`Constraint`]()s, BayBE will consider any possible parameter value that lies within the chosen interval.</a:t>
            </a:r>
          </a:p>
          <a:p>
            <a:pPr>
              <a:defRPr sz="1100"/>
            </a:pPr>
            <a:endParaRPr/>
          </a:p>
          <a:p>
            <a:pPr>
              <a:defRPr sz="1100"/>
            </a:pPr>
            <a:r>
              <a:t>```python</a:t>
            </a:r>
          </a:p>
          <a:p>
            <a:pPr>
              <a:defRPr sz="1100"/>
            </a:pPr>
            <a:r>
              <a:t>from baybe.parameters import NumericalContinuousParameter</a:t>
            </a:r>
          </a:p>
          <a:p>
            <a:pPr>
              <a:defRPr sz="1100"/>
            </a:pPr>
            <a:r>
              <a:t>NumericalContinuousParameter(</a:t>
            </a:r>
          </a:p>
          <a:p>
            <a:pPr>
              <a:defRPr sz="1100"/>
            </a:pPr>
            <a:r>
              <a:t>    name="Temperature",</a:t>
            </a:r>
          </a:p>
          <a:p>
            <a:pPr>
              <a:defRPr sz="1100"/>
            </a:pPr>
            <a:r>
              <a:t>    bounds=(0, 100),</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Which parameter type do I use if I allow my variables to have discrete and numerical values?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should you use in BayBE for a parameter that can take a discrete set of numerical values like (0, 10, 20, 30, 40, 50)?</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A discrete parameter has a finite set of possible values that can be recommended. These values can be numeric or label-like (i.e. strings) and are transformed internally before being ingested by the surrogate model.</a:t>
            </a:r>
          </a:p>
          <a:p>
            <a:pPr>
              <a:defRPr sz="1100"/>
            </a:pPr>
            <a:endParaRPr/>
          </a:p>
          <a:p>
            <a:pPr>
              <a:defRPr sz="1100"/>
            </a:pPr>
            <a:r>
              <a:t>### NumericalDiscreteParameter</a:t>
            </a:r>
          </a:p>
          <a:p>
            <a:pPr>
              <a:defRPr sz="1100"/>
            </a:pPr>
            <a:r>
              <a:t>This is the right type for parameters that have numerical values. We support sets with equidistant values like `(1, 2, 3, 4, 5)` but also unevenly spaced sets of numbers like `(0.2, 1.0, 2.0, 5.0, 10.0, 50.0)`.</a:t>
            </a:r>
          </a:p>
          <a:p>
            <a:pPr>
              <a:defRPr sz="1100"/>
            </a:pPr>
            <a:endParaRPr/>
          </a:p>
          <a:p>
            <a:pPr>
              <a:defRPr sz="1100"/>
            </a:pPr>
            <a:r>
              <a:t>```python</a:t>
            </a:r>
          </a:p>
          <a:p>
            <a:pPr>
              <a:defRPr sz="1100"/>
            </a:pPr>
            <a:r>
              <a:t>from baybe.parameters import NumericalDiscreteParameter</a:t>
            </a:r>
          </a:p>
          <a:p>
            <a:pPr>
              <a:defRPr sz="1100"/>
            </a:pPr>
            <a:r>
              <a:t>NumericalDiscreteParameter(</a:t>
            </a:r>
          </a:p>
          <a:p>
            <a:pPr>
              <a:defRPr sz="1100"/>
            </a:pPr>
            <a:r>
              <a:t>    name="Temperature",</a:t>
            </a:r>
          </a:p>
          <a:p>
            <a:pPr>
              <a:defRPr sz="1100"/>
            </a:pPr>
            <a:r>
              <a:t>    # you can also use np.arange or similar to provide values</a:t>
            </a:r>
          </a:p>
          <a:p>
            <a:pPr>
              <a:defRPr sz="1100"/>
            </a:pPr>
            <a:r>
              <a:t>    values=(0, 10, 20, 30, 40, 50),</a:t>
            </a:r>
          </a:p>
          <a:p>
            <a:pPr>
              <a:defRPr sz="1100"/>
            </a:pPr>
            <a:r>
              <a:t>)</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My optimization is too slow. How can I speed up?</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argument allows you to control the percentage of the discrete subspace sampled by the BotorchRecommender in hybrid search spaces?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Bayesian Recommenders</a:t>
            </a:r>
          </a:p>
          <a:p>
            <a:pPr>
              <a:defRPr sz="1100"/>
            </a:pPr>
            <a:r>
              <a:t>The Bayesian recommenders in BayBE are built on the foundation of the [`BayesianRecommender`]() class, offering an array of possibilities with internal surrogate models and support for various acquisition functions.</a:t>
            </a:r>
          </a:p>
          <a:p>
            <a:pPr>
              <a:defRPr sz="1100"/>
            </a:pPr>
            <a:endParaRPr/>
          </a:p>
          <a:p>
            <a:pPr>
              <a:defRPr sz="1100"/>
            </a:pPr>
            <a:r>
              <a:t>* The **[`BotorchRecommender`]()** is a powerful recommender based on BoTorch’s optimization engine that can be applied to all kinds of search spaces. In continuous spaces, its `sequential_continuous` flag allows to choose between greedy sequential optimization and batch optimization as the underlying point generation mode. In discrete/hybrid spaces, sequential greedy selection is the only available mode and is thus activated automatically.</a:t>
            </a:r>
          </a:p>
          <a:p>
            <a:pPr>
              <a:defRPr sz="1100"/>
            </a:pPr>
            <a:r>
              <a:t>Note that the recommender performs a brute-force search when applied to hybrid search spaces, as it does gradient-based optimization in the continuous part of the space while exhaustively evaluating configurations of the discrete subspace. You can customize this behavior to only sample a certain percentage of the discrete subspace via the `sampling_percentage` argument and to choose different sampling algorithms via the `hybrid_sampler` argument.</a:t>
            </a:r>
          </a:p>
          <a:p>
            <a:pPr>
              <a:defRPr sz="1100"/>
            </a:pPr>
            <a:endParaRPr/>
          </a:p>
          <a:p>
            <a:pPr>
              <a:defRPr sz="1100"/>
            </a:pPr>
            <a:r>
              <a:t>The gradient-based optimization part can also further be controlled by the `n_restarts` and `n_raw_samples` arguments. For details, please refer to [BotorchRecommender]().</a:t>
            </a:r>
          </a:p>
          <a:p>
            <a:pPr>
              <a:defRPr sz="1100"/>
            </a:pPr>
            <a:r>
              <a:t>* The **[`NaiveHybridSpaceRecommender`]()** can be applied to all search spaces, but is intended to be used in hybrid spaces. This recommender combines individual recommenders for the continuous and the discrete subspaces. It independently optimizes each subspace and consolidates the best results to generate a candidate for the original hybrid space.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Which clustering recommender does </a:t>
            </a:r>
            <a:r>
              <a:rPr dirty="0" err="1"/>
              <a:t>BayBE</a:t>
            </a:r>
            <a:r>
              <a:rPr dirty="0"/>
              <a:t> have?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Which clustering recommender in BayBE uses Gaussian Mixture Models?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Clustering Recommenders</a:t>
            </a:r>
          </a:p>
          <a:p>
            <a:pPr>
              <a:defRPr sz="1100"/>
            </a:pPr>
            <a:r>
              <a:t>BayBE offers a set of recommenders leveraging techniques to facilitate point selection via clustering:</a:t>
            </a:r>
          </a:p>
          <a:p>
            <a:pPr>
              <a:defRPr sz="1100"/>
            </a:pPr>
            <a:endParaRPr/>
          </a:p>
          <a:p>
            <a:pPr>
              <a:defRPr sz="1100"/>
            </a:pPr>
            <a:r>
              <a:t>* **[`PAMClusteringRecommender`]():** This recommender utilizes partitioning around medoids.</a:t>
            </a:r>
          </a:p>
          <a:p>
            <a:pPr>
              <a:defRPr sz="1100"/>
            </a:pPr>
            <a:r>
              <a:t>* **[`KMeansClusteringRecommender`]():** This recommender implements k-means clustering.</a:t>
            </a:r>
          </a:p>
          <a:p>
            <a:pPr>
              <a:defRPr sz="1100"/>
            </a:pPr>
            <a:r>
              <a:t>* **[`GaussianMixtureClusteringRecommender`]():** This recommender leverages Gaussian Mixture Models for clustering.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hybrid search space in BayBE using the SearchSpace class?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I create full search space?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There are several methods available for creating full search spaces.</a:t>
            </a:r>
          </a:p>
          <a:p>
            <a:pPr>
              <a:defRPr sz="1100"/>
            </a:pPr>
            <a:r>
              <a:t>### From the Default Constructor</a:t>
            </a:r>
          </a:p>
          <a:p>
            <a:pPr>
              <a:defRPr sz="1100"/>
            </a:pPr>
            <a:r>
              <a:t>It is possible to construct a search space by simply using the default constructor of the `SearchSpace` class. The required parameters are derived from the `__init__` function of that class. In the simplest setting, it is sufficient to provide a single subspace for creating either a discrete or continuous search, or provide two subspaces for creating a hybrid search space.</a:t>
            </a:r>
          </a:p>
          <a:p>
            <a:pPr>
              <a:defRPr sz="1100"/>
            </a:pPr>
            <a:endParaRPr/>
          </a:p>
          <a:p>
            <a:pPr>
              <a:defRPr sz="1100"/>
            </a:pPr>
            <a:r>
              <a:t>```python</a:t>
            </a:r>
          </a:p>
          <a:p>
            <a:pPr>
              <a:defRPr sz="1100"/>
            </a:pPr>
            <a:r>
              <a:t>searchspace = SearchSpace(discrete=discrete_subspace, continuous=continuous_subspace)</a:t>
            </a:r>
          </a:p>
          <a:p>
            <a:pPr>
              <a:defRPr sz="1100"/>
            </a:pPr>
            <a:r>
              <a:t>```</a:t>
            </a:r>
          </a:p>
          <a:p>
            <a:pPr>
              <a:defRPr sz="1100"/>
            </a:pPr>
            <a:r>
              <a:t>While this constructor is the default choice, it might not be the most convenient. Consequently, other constructors are available.### Building from the Product of Parameter Values</a:t>
            </a:r>
          </a:p>
          <a:p>
            <a:pPr>
              <a:defRPr sz="1100"/>
            </a:pPr>
            <a:endParaRPr/>
          </a:p>
          <a:p>
            <a:pPr>
              <a:defRPr sz="1100"/>
            </a:pPr>
            <a:r>
              <a:t>The function [`SearchSpace.from_product`]() is analog to the corresponding function available for `SubspaceDiscrete`, but allows the parameter list to contain both discrete and continuous parameters.</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Is it possible to fully enumerate a search space combinatorially?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construct a discrete subspace that contains all possible combinations of given parameter values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The `</a:t>
            </a:r>
            <a:r>
              <a:rPr dirty="0" err="1"/>
              <a:t>SubspaceDiscrete</a:t>
            </a:r>
            <a:r>
              <a:rPr dirty="0"/>
              <a:t>` contains all the discrete parameters of a `</a:t>
            </a:r>
            <a:r>
              <a:rPr dirty="0" err="1"/>
              <a:t>SearchSpace</a:t>
            </a:r>
            <a:r>
              <a:rPr dirty="0"/>
              <a:t>`. There are different ways of constructing this subspace.</a:t>
            </a:r>
          </a:p>
          <a:p>
            <a:pPr>
              <a:defRPr sz="1100"/>
            </a:pPr>
            <a:endParaRPr dirty="0"/>
          </a:p>
          <a:p>
            <a:pPr>
              <a:defRPr sz="1100"/>
            </a:pPr>
            <a:r>
              <a:rPr dirty="0"/>
              <a:t>### Building from the Product of Parameter Values</a:t>
            </a:r>
          </a:p>
          <a:p>
            <a:pPr>
              <a:defRPr sz="1100"/>
            </a:pPr>
            <a:r>
              <a:rPr dirty="0"/>
              <a:t>The method [`</a:t>
            </a:r>
            <a:r>
              <a:rPr dirty="0" err="1"/>
              <a:t>SearchSpace.from_product</a:t>
            </a:r>
            <a:r>
              <a:rPr dirty="0"/>
              <a:t>`]() constructs the full cartesian product of the provided parameters:</a:t>
            </a:r>
          </a:p>
          <a:p>
            <a:pPr>
              <a:defRPr sz="1100"/>
            </a:pPr>
            <a:endParaRPr dirty="0"/>
          </a:p>
          <a:p>
            <a:pPr>
              <a:defRPr sz="1100"/>
            </a:pPr>
            <a:r>
              <a:rPr dirty="0"/>
              <a:t>```python</a:t>
            </a:r>
          </a:p>
          <a:p>
            <a:pPr>
              <a:defRPr sz="1100"/>
            </a:pPr>
            <a:r>
              <a:rPr dirty="0"/>
              <a:t>from </a:t>
            </a:r>
            <a:r>
              <a:rPr dirty="0" err="1"/>
              <a:t>baybe.parameters</a:t>
            </a:r>
            <a:r>
              <a:rPr dirty="0"/>
              <a:t> import </a:t>
            </a:r>
            <a:r>
              <a:rPr dirty="0" err="1"/>
              <a:t>NumericalDiscreteParameter</a:t>
            </a:r>
            <a:r>
              <a:rPr dirty="0"/>
              <a:t>, </a:t>
            </a:r>
            <a:r>
              <a:rPr dirty="0" err="1"/>
              <a:t>CategoricalParameter</a:t>
            </a:r>
            <a:endParaRPr dirty="0"/>
          </a:p>
          <a:p>
            <a:pPr>
              <a:defRPr sz="1100"/>
            </a:pPr>
            <a:r>
              <a:rPr dirty="0"/>
              <a:t>from </a:t>
            </a:r>
            <a:r>
              <a:rPr dirty="0" err="1"/>
              <a:t>baybe.searchspace</a:t>
            </a:r>
            <a:r>
              <a:rPr dirty="0"/>
              <a:t> import </a:t>
            </a:r>
            <a:r>
              <a:rPr dirty="0" err="1"/>
              <a:t>SubspaceDiscrete</a:t>
            </a:r>
            <a:endParaRPr dirty="0"/>
          </a:p>
          <a:p>
            <a:pPr>
              <a:defRPr sz="1100"/>
            </a:pPr>
            <a:r>
              <a:rPr dirty="0"/>
              <a:t>parameters = [</a:t>
            </a:r>
          </a:p>
          <a:p>
            <a:pPr>
              <a:defRPr sz="1100"/>
            </a:pPr>
            <a:r>
              <a:rPr dirty="0"/>
              <a:t>    </a:t>
            </a:r>
            <a:r>
              <a:rPr dirty="0" err="1"/>
              <a:t>NumericalDiscreteParameter</a:t>
            </a:r>
            <a:r>
              <a:rPr dirty="0"/>
              <a:t>(name="x0", values=[1, 2, 3]),</a:t>
            </a:r>
          </a:p>
          <a:p>
            <a:pPr>
              <a:defRPr sz="1100"/>
            </a:pPr>
            <a:r>
              <a:rPr dirty="0"/>
              <a:t>    </a:t>
            </a:r>
            <a:r>
              <a:rPr dirty="0" err="1"/>
              <a:t>NumericalDiscreteParameter</a:t>
            </a:r>
            <a:r>
              <a:rPr dirty="0"/>
              <a:t>(name="x1", values=[4, 5, 6]),</a:t>
            </a:r>
          </a:p>
          <a:p>
            <a:pPr>
              <a:defRPr sz="1100"/>
            </a:pPr>
            <a:r>
              <a:rPr dirty="0"/>
              <a:t>    </a:t>
            </a:r>
            <a:r>
              <a:rPr dirty="0" err="1"/>
              <a:t>CategoricalParameter</a:t>
            </a:r>
            <a:r>
              <a:rPr dirty="0"/>
              <a:t>(name="Speed", values=["slow", "normal", "fast"]),</a:t>
            </a:r>
          </a:p>
          <a:p>
            <a:pPr>
              <a:defRPr sz="1100"/>
            </a:pPr>
            <a:r>
              <a:rPr dirty="0"/>
              <a:t>]</a:t>
            </a:r>
          </a:p>
          <a:p>
            <a:pPr>
              <a:defRPr sz="1100"/>
            </a:pPr>
            <a:r>
              <a:rPr dirty="0"/>
              <a:t>subspace = </a:t>
            </a:r>
            <a:r>
              <a:rPr dirty="0" err="1"/>
              <a:t>SubspaceDiscrete.from_product</a:t>
            </a:r>
            <a:r>
              <a:rPr dirty="0"/>
              <a:t>(parameters=parameters)</a:t>
            </a:r>
          </a:p>
          <a:p>
            <a:pPr>
              <a:defRPr sz="1100"/>
            </a:pPr>
            <a:r>
              <a:rPr dirty="0"/>
              <a:t>```</a:t>
            </a:r>
          </a:p>
          <a:p>
            <a:pPr>
              <a:defRPr sz="1100"/>
            </a:pPr>
            <a:r>
              <a:rPr dirty="0"/>
              <a:t>In this example, `subspace` has a total of 27 different parameter configuration.</a:t>
            </a:r>
          </a:p>
          <a:p>
            <a:pPr>
              <a:defRPr sz="1100"/>
            </a:pPr>
            <a:endParaRPr dirty="0"/>
          </a:p>
          <a:p>
            <a:pPr>
              <a:defRPr sz="1100"/>
            </a:pPr>
            <a:r>
              <a:rPr dirty="0"/>
              <a:t>```default</a:t>
            </a:r>
          </a:p>
          <a:p>
            <a:pPr>
              <a:defRPr sz="1100"/>
            </a:pPr>
            <a:r>
              <a:rPr dirty="0"/>
              <a:t>      x0   x1   Speed</a:t>
            </a:r>
          </a:p>
          <a:p>
            <a:pPr>
              <a:defRPr sz="1100"/>
            </a:pPr>
            <a:r>
              <a:rPr dirty="0"/>
              <a:t> 0   1.0  4.0    slow</a:t>
            </a:r>
          </a:p>
          <a:p>
            <a:pPr>
              <a:defRPr sz="1100"/>
            </a:pPr>
            <a:r>
              <a:rPr dirty="0"/>
              <a:t> 1   1.0  4.0  normal</a:t>
            </a:r>
          </a:p>
          <a:p>
            <a:pPr>
              <a:defRPr sz="1100"/>
            </a:pPr>
            <a:r>
              <a:rPr dirty="0"/>
              <a:t> 2   1.0  4.0    fast</a:t>
            </a:r>
          </a:p>
          <a:p>
            <a:pPr>
              <a:defRPr sz="1000" i="1"/>
            </a:pPr>
            <a:r>
              <a:rPr dirty="0"/>
              <a:t>…more text on next page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  ...  ...     ...</a:t>
            </a:r>
          </a:p>
          <a:p>
            <a:pPr>
              <a:defRPr sz="1100"/>
            </a:pPr>
            <a:r>
              <a:t> 24  3.0  6.0    slow</a:t>
            </a:r>
          </a:p>
          <a:p>
            <a:pPr>
              <a:defRPr sz="1100"/>
            </a:pPr>
            <a:r>
              <a:t> 25  3.0  6.0  normal</a:t>
            </a:r>
          </a:p>
          <a:p>
            <a:pPr>
              <a:defRPr sz="1100"/>
            </a:pPr>
            <a:r>
              <a:t> 26  3.0  6.0    fast</a:t>
            </a:r>
          </a:p>
          <a:p>
            <a:pPr>
              <a:defRPr sz="1100"/>
            </a:pPr>
            <a:r>
              <a:t>  [27 rows x 3 columns]</a:t>
            </a:r>
          </a:p>
          <a:p>
            <a:pPr>
              <a:defRPr sz="1100"/>
            </a:pPr>
            <a: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is the rule to write docstrings?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style guide do BayBE docstrings generally follow?</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Contributing to </a:t>
            </a:r>
            <a:r>
              <a:rPr dirty="0" err="1"/>
              <a:t>BayBE</a:t>
            </a:r>
            <a:endParaRPr dirty="0"/>
          </a:p>
          <a:p>
            <a:pPr>
              <a:defRPr sz="1100"/>
            </a:pPr>
            <a:r>
              <a:rPr dirty="0"/>
              <a:t>## Writing Docstrings</a:t>
            </a:r>
          </a:p>
          <a:p>
            <a:pPr>
              <a:defRPr sz="1100"/>
            </a:pPr>
            <a:r>
              <a:rPr dirty="0"/>
              <a:t>Our docstrings generally follow the [Google Python Style Guide](https://google.github.io/styleguide/pyguide.html). Basic style and consistency checks are automatically performed via [pre-commit](https://pre-commit.com/) during development and in our CI pipeline.</a:t>
            </a:r>
          </a:p>
          <a:p>
            <a:pPr>
              <a:defRPr sz="1100"/>
            </a:pPr>
            <a:endParaRPr dirty="0"/>
          </a:p>
          <a:p>
            <a:pPr>
              <a:defRPr sz="1100"/>
            </a:pPr>
            <a:r>
              <a:rPr dirty="0"/>
              <a:t>Apart from that, we generally recommend adhering to the following guideline:</a:t>
            </a:r>
          </a:p>
          <a:p>
            <a:pPr>
              <a:defRPr sz="1100"/>
            </a:pPr>
            <a:endParaRPr dirty="0"/>
          </a:p>
          <a:p>
            <a:pPr>
              <a:defRPr sz="1100"/>
            </a:pPr>
            <a:r>
              <a:rPr dirty="0"/>
              <a:t>- Each function should have a docstring containing:</a:t>
            </a:r>
          </a:p>
          <a:p>
            <a:pPr>
              <a:defRPr sz="1100"/>
            </a:pPr>
            <a:r>
              <a:rPr dirty="0"/>
              <a:t>* a short one-line summary at the top,</a:t>
            </a:r>
          </a:p>
          <a:p>
            <a:pPr>
              <a:defRPr sz="1100"/>
            </a:pPr>
            <a:r>
              <a:rPr dirty="0"/>
              <a:t>* an optional extended summary or description below and</a:t>
            </a:r>
          </a:p>
          <a:p>
            <a:pPr>
              <a:defRPr sz="1100"/>
            </a:pPr>
            <a:r>
              <a:rPr dirty="0"/>
              <a:t>* all relevant sections (`</a:t>
            </a:r>
            <a:r>
              <a:rPr dirty="0" err="1"/>
              <a:t>Args</a:t>
            </a:r>
            <a:r>
              <a:rPr dirty="0"/>
              <a:t>`, `Raises`, ...).</a:t>
            </a:r>
          </a:p>
          <a:p>
            <a:pPr>
              <a:defRPr sz="1100"/>
            </a:pPr>
            <a:r>
              <a:rPr dirty="0"/>
              <a:t>- Use type hints (for variables/constants, attributes, function/method signatures, ...). Avoid repeating type hints in docstrings.</a:t>
            </a:r>
          </a:p>
          <a:p>
            <a:pPr>
              <a:defRPr sz="1100"/>
            </a:pPr>
            <a:r>
              <a:rPr dirty="0"/>
              <a:t>- When referencing objects (classes, functions, ...), use `:&lt;key&gt;:`</a:t>
            </a:r>
            <a:r>
              <a:rPr dirty="0" err="1"/>
              <a:t>path.to.function</a:t>
            </a:r>
            <a:r>
              <a:rPr dirty="0"/>
              <a:t>` ` where `&lt;key&gt;` is to be replaced with the respective [role](https://www.sphinx-doc.org/en/master/usage/domains/python.html#cross-referencing-python-objects) (`class`, `</a:t>
            </a:r>
            <a:r>
              <a:rPr dirty="0" err="1"/>
              <a:t>func</a:t>
            </a:r>
            <a:r>
              <a:rPr dirty="0"/>
              <a:t>`, ...)</a:t>
            </a:r>
          </a:p>
          <a:p>
            <a:pPr>
              <a:defRPr sz="1100"/>
            </a:pPr>
            <a:r>
              <a:rPr dirty="0"/>
              <a:t>- Use double backticks for literals like in ```</a:t>
            </a:r>
            <a:r>
              <a:rPr dirty="0" err="1"/>
              <a:t>MyString</a:t>
            </a:r>
            <a:r>
              <a:rPr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Is there a difference in how different types of simulation are handled by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main interpretations of "simulation"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BayBE offers multiple functionalities to “simulate” experimental campaigns with a given lookup mechanism. This user guide briefly introduces how to use the methods available in our [simulation subpackage]().</a:t>
            </a:r>
          </a:p>
          <a:p>
            <a:pPr>
              <a:defRPr sz="1100"/>
            </a:pPr>
            <a:endParaRPr/>
          </a:p>
          <a:p>
            <a:pPr>
              <a:defRPr sz="1100"/>
            </a:pPr>
            <a:r>
              <a:t>For a wide variety of applications of this functionality, we refer to the corresponding [examples]().</a:t>
            </a:r>
          </a:p>
          <a:p>
            <a:pPr>
              <a:defRPr sz="1100"/>
            </a:pPr>
            <a:endParaRPr/>
          </a:p>
          <a:p>
            <a:pPr>
              <a:defRPr sz="1100"/>
            </a:pPr>
            <a:r>
              <a:t>## Terminology: What do we mean by “Simulation”?</a:t>
            </a:r>
          </a:p>
          <a:p>
            <a:pPr>
              <a:defRPr sz="1100"/>
            </a:pPr>
            <a:r>
              <a:t>The term “simulation” can have two slightly different interpretations, depending on the applied context.</a:t>
            </a:r>
          </a:p>
          <a:p>
            <a:pPr>
              <a:defRPr sz="1100"/>
            </a:pPr>
            <a:endParaRPr/>
          </a:p>
          <a:p>
            <a:pPr>
              <a:defRPr sz="1100"/>
            </a:pPr>
            <a:r>
              <a:t>1. It can refer to “backtesting” a particular experimental campaign on a fixed finite dataset. Thus, “simulation” means investigating what experimental trajectory we would have observed if we had used different setups or recommenders and restricted the possible parameter configurations to those contained in the dataset.</a:t>
            </a:r>
          </a:p>
          <a:p>
            <a:pPr>
              <a:defRPr sz="1100"/>
            </a:pPr>
            <a:r>
              <a:t>2. It can refer to the simulation of an *actual* DOE loop, i.e., recommending experiments and retrieving the corresponding measurements, where the loop closure is realized in the form of a callable (black-box) function that can be queried during the optimization to provide target values. Such a callable could for instance be a simple analytical function or a numerical solver of a set of differential equations that describe a physical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Can I overwrite the auto-replication method to implement my own surrogate?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does BayBE handle single-output surrogate models used in a multi-output context?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Multi-Output Modeling</a:t>
            </a:r>
          </a:p>
          <a:p>
            <a:pPr>
              <a:defRPr sz="1100"/>
            </a:pPr>
            <a:r>
              <a:t>### Surrogate Replication</a:t>
            </a:r>
          </a:p>
          <a:p>
            <a:pPr>
              <a:defRPr sz="1100"/>
            </a:pPr>
            <a:r>
              <a:t>The simplest way to construct a multi-output surrogate is to replicate a given single-output model architecture for each of the existing output dimensions.</a:t>
            </a:r>
          </a:p>
          <a:p>
            <a:pPr>
              <a:defRPr sz="1100"/>
            </a:pPr>
            <a:endParaRPr/>
          </a:p>
          <a:p>
            <a:pPr>
              <a:defRPr sz="1100"/>
            </a:pPr>
            <a:r>
              <a:t>To replicate a given surrogate, you can either call its `replicate()` method or use the [`CompositeSurrogate.from_replication()`]() convenience constructor:</a:t>
            </a:r>
          </a:p>
          <a:p>
            <a:pPr>
              <a:defRPr sz="1100"/>
            </a:pPr>
            <a:endParaRPr/>
          </a:p>
          <a:p>
            <a:pPr>
              <a:defRPr sz="1100"/>
            </a:pPr>
            <a:r>
              <a:t>```python</a:t>
            </a:r>
          </a:p>
          <a:p>
            <a:pPr>
              <a:defRPr sz="1100"/>
            </a:pPr>
            <a:r>
              <a:t>from baybe.surrogates import CompositeSurrogate, GaussianProcessSurrogate</a:t>
            </a:r>
          </a:p>
          <a:p>
            <a:pPr>
              <a:defRPr sz="1100"/>
            </a:pPr>
            <a:r>
              <a:t>composite_a = GaussianProcessSurrogate().replicate()</a:t>
            </a:r>
          </a:p>
          <a:p>
            <a:pPr>
              <a:defRPr sz="1100"/>
            </a:pPr>
            <a:r>
              <a:t>composite_b = CompositeSurrogate.from_replication(GaussianProcessSurrogate())</a:t>
            </a:r>
          </a:p>
          <a:p>
            <a:pPr>
              <a:defRPr sz="1100"/>
            </a:pPr>
            <a:r>
              <a:t>assert composite_a == composite_b</a:t>
            </a:r>
          </a:p>
          <a:p>
            <a:pPr>
              <a:defRPr sz="1100"/>
            </a:pPr>
            <a:r>
              <a:t>```</a:t>
            </a:r>
          </a:p>
          <a:p>
            <a:pPr>
              <a:defRPr sz="1100"/>
            </a:pPr>
            <a:r>
              <a:t>However, there are very few cases where such an explicit conversion is required. Because using a single-output surrogate model in a multi-output context would trivially fail, and because BayBE cares deeply about its users’ lives, it automatically performs this conversion for you behind the scenes:</a:t>
            </a:r>
          </a:p>
          <a:p>
            <a:pPr>
              <a:defRPr sz="1100"/>
            </a:pPr>
            <a:endParaRPr/>
          </a:p>
          <a:p>
            <a:pPr>
              <a:defRPr sz="1100"/>
            </a:pPr>
            <a:r>
              <a:t>&lt;a id="auto-replication"&gt;&lt;/a&gt;</a:t>
            </a:r>
          </a:p>
          <a:p>
            <a:pPr>
              <a:defRPr sz="1100"/>
            </a:pPr>
            <a:endParaRPr/>
          </a:p>
          <a:p>
            <a:pPr>
              <a:defRPr sz="1100"/>
            </a:pPr>
            <a:r>
              <a:t>:class:</a:t>
            </a:r>
          </a:p>
          <a:p>
            <a:pPr>
              <a:defRPr sz="1100"/>
            </a:pPr>
            <a:r>
              <a:t>When using a single-output surrogate model in a multi-output context, BayBE automatically replicates the surrogate on the fly.</a:t>
            </a:r>
          </a:p>
          <a:p>
            <a:pPr>
              <a:defRPr sz="1100"/>
            </a:pPr>
            <a:endParaRPr/>
          </a:p>
          <a:p>
            <a:pPr>
              <a:defRPr sz="1100"/>
            </a:pPr>
            <a:r>
              <a:t>The consequence of the above is that you can use the same model object regardless of the modeling context and its multi-output capabilities.</a:t>
            </a:r>
          </a:p>
          <a:p>
            <a:pPr>
              <a:defRPr sz="1100"/>
            </a:pPr>
            <a:endParaRPr/>
          </a:p>
          <a:p>
            <a:pPr>
              <a:defRPr sz="1100"/>
            </a:pPr>
            <a:r>
              <a:t>There is *one* notable exception where an explicit replication may still make sense: if you want to bypass the existing multi-output mechanics of a surrogate that is inherently multi-output compatible.</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What attribute of a </a:t>
            </a:r>
            <a:r>
              <a:rPr dirty="0" err="1"/>
              <a:t>NumericalTarget</a:t>
            </a:r>
            <a:r>
              <a:rPr dirty="0"/>
              <a:t> in </a:t>
            </a:r>
            <a:r>
              <a:rPr dirty="0" err="1"/>
              <a:t>BayBE</a:t>
            </a:r>
            <a:r>
              <a:rPr dirty="0"/>
              <a:t> specifies whether to minimize, maximize, or match a specific value?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I have a numerical target that ranges from </a:t>
            </a:r>
            <a:r>
              <a:rPr lang="de-DE" dirty="0"/>
              <a:t>-in</a:t>
            </a:r>
            <a:r>
              <a:rPr dirty="0"/>
              <a:t>f to +inf, do I need to scale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Targets</a:t>
            </a:r>
          </a:p>
          <a:p>
            <a:pPr>
              <a:defRPr sz="1100"/>
            </a:pPr>
            <a:r>
              <a:rPr dirty="0"/>
              <a:t>Targets play a crucial role as the connection between observables measured in an experiment and the machine learning core behind </a:t>
            </a:r>
            <a:r>
              <a:rPr dirty="0" err="1"/>
              <a:t>BayBE</a:t>
            </a:r>
            <a:r>
              <a:rPr dirty="0"/>
              <a:t>. In general, it is expected that you create one [`Target`]() object for each of your observables. The way </a:t>
            </a:r>
            <a:r>
              <a:rPr dirty="0" err="1"/>
              <a:t>BayBE</a:t>
            </a:r>
            <a:r>
              <a:rPr dirty="0"/>
              <a:t> treats multiple targets is then controlled via the [`Objective`](objectives.md).</a:t>
            </a:r>
          </a:p>
          <a:p>
            <a:pPr>
              <a:defRPr sz="1100"/>
            </a:pPr>
            <a:endParaRPr dirty="0"/>
          </a:p>
          <a:p>
            <a:pPr>
              <a:defRPr sz="1100"/>
            </a:pPr>
            <a:r>
              <a:rPr dirty="0"/>
              <a:t>## </a:t>
            </a:r>
            <a:r>
              <a:rPr dirty="0" err="1"/>
              <a:t>NumericalTarget</a:t>
            </a:r>
            <a:endParaRPr dirty="0"/>
          </a:p>
          <a:p>
            <a:pPr>
              <a:defRPr sz="1100"/>
            </a:pPr>
            <a:r>
              <a:rPr dirty="0"/>
              <a:t>Besides the `name`, a [`</a:t>
            </a:r>
            <a:r>
              <a:rPr dirty="0" err="1"/>
              <a:t>NumericalTarget</a:t>
            </a:r>
            <a:r>
              <a:rPr dirty="0"/>
              <a:t>`]() has the following attributes:</a:t>
            </a:r>
          </a:p>
          <a:p>
            <a:pPr>
              <a:defRPr sz="1100"/>
            </a:pPr>
            <a:endParaRPr dirty="0"/>
          </a:p>
          <a:p>
            <a:pPr>
              <a:defRPr sz="1100"/>
            </a:pPr>
            <a:r>
              <a:rPr dirty="0"/>
              <a:t>* **The optimization** `mode`: Specifies whether we want to minimize/maximize the target or whether we want to match a specific value.</a:t>
            </a:r>
          </a:p>
          <a:p>
            <a:pPr>
              <a:defRPr sz="1100"/>
            </a:pPr>
            <a:r>
              <a:rPr dirty="0"/>
              <a:t>* **Bounds**: Defines `bounds` that constrain the range of target values.</a:t>
            </a:r>
          </a:p>
          <a:p>
            <a:pPr>
              <a:defRPr sz="1100"/>
            </a:pPr>
            <a:r>
              <a:rPr dirty="0"/>
              <a:t>* **A** `transformation` **function**: When bounds are provided, this is used to map target values into the [0, 1]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Does the temporary seed also affect tools like numpy, which require their own seed usually?</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I set a temporary random seed in </a:t>
            </a:r>
            <a:r>
              <a:rPr dirty="0" err="1"/>
              <a:t>BayBE</a:t>
            </a:r>
            <a:r>
              <a:rPr dirty="0"/>
              <a:t> to ensure reproducible results without affecting other packages?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Reproducibility</a:t>
            </a:r>
          </a:p>
          <a:p>
            <a:pPr>
              <a:defRPr sz="1100"/>
            </a:pPr>
            <a:r>
              <a:t>In some scenarios, for instance when testing your code setup, it can be useful to fix the random seeds for all relevant engines to generate reproducible results. BayBE offers the [`set_random_seed`]() utility for this purpose:</a:t>
            </a:r>
          </a:p>
          <a:p>
            <a:pPr>
              <a:defRPr sz="1100"/>
            </a:pPr>
            <a:endParaRPr/>
          </a:p>
          <a:p>
            <a:pPr>
              <a:defRPr sz="1100"/>
            </a:pPr>
            <a:r>
              <a:t>```python</a:t>
            </a:r>
          </a:p>
          <a:p>
            <a:pPr>
              <a:defRPr sz="1100"/>
            </a:pPr>
            <a:r>
              <a:t>from baybe.utils.random import set_random_seed</a:t>
            </a:r>
          </a:p>
          <a:p>
            <a:pPr>
              <a:defRPr sz="1100"/>
            </a:pPr>
            <a:r>
              <a:t># Set the global random seed for all relevant engines</a:t>
            </a:r>
          </a:p>
          <a:p>
            <a:pPr>
              <a:defRPr sz="1100"/>
            </a:pPr>
            <a:r>
              <a:t>set_random_seed(1337)</a:t>
            </a:r>
          </a:p>
          <a:p>
            <a:pPr>
              <a:defRPr sz="1100"/>
            </a:pPr>
            <a:r>
              <a:t># Assuming we have a prepared campaign</a:t>
            </a:r>
          </a:p>
          <a:p>
            <a:pPr>
              <a:defRPr sz="1100"/>
            </a:pPr>
            <a:r>
              <a:t>campaign.recommend(5)</a:t>
            </a:r>
          </a:p>
          <a:p>
            <a:pPr>
              <a:defRPr sz="1100"/>
            </a:pPr>
            <a:r>
              <a:t>```</a:t>
            </a:r>
          </a:p>
          <a:p>
            <a:pPr>
              <a:defRPr sz="1100"/>
            </a:pPr>
            <a:r>
              <a:t>Setting the global random seed can be undesirable if there are other packages in your setup that might unintentionally be influenced by this. For this, BayBE offers [`temporary_seed`]():</a:t>
            </a:r>
          </a:p>
          <a:p>
            <a:pPr>
              <a:defRPr sz="1100"/>
            </a:pPr>
            <a:endParaRPr/>
          </a:p>
          <a:p>
            <a:pPr>
              <a:defRPr sz="1100"/>
            </a:pPr>
            <a:r>
              <a:t>```python</a:t>
            </a:r>
          </a:p>
          <a:p>
            <a:pPr>
              <a:defRPr sz="1100"/>
            </a:pPr>
            <a:r>
              <a:t>from baybe.utils.random import temporary_seed</a:t>
            </a:r>
          </a:p>
          <a:p>
            <a:pPr>
              <a:defRPr sz="1100"/>
            </a:pPr>
            <a:r>
              <a:t># Set the random seed for all relevant engines temporarily within the context</a:t>
            </a:r>
          </a:p>
          <a:p>
            <a:pPr>
              <a:defRPr sz="1100"/>
            </a:pPr>
            <a:r>
              <a:t>with temporary_seed(1337):</a:t>
            </a:r>
          </a:p>
          <a:p>
            <a:pPr>
              <a:defRPr sz="1100"/>
            </a:pPr>
            <a:r>
              <a:t>    campaign.recommend(5)</a:t>
            </a:r>
          </a:p>
          <a:p>
            <a:pPr>
              <a:defRPr sz="1100"/>
            </a:pPr>
            <a:r>
              <a: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lang="de-DE" dirty="0"/>
              <a:t>X</a:t>
            </a: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Is there any way to disable the collection of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a:t>
            </a:r>
            <a:r>
              <a:rPr lang="en-US" dirty="0" err="1"/>
              <a:t>thepackage</a:t>
            </a:r>
            <a:r>
              <a:rPr lang="en-US" dirty="0"/>
              <a:t> works without them.</a:t>
            </a:r>
            <a:endParaRPr dirty="0"/>
          </a:p>
        </p:txBody>
      </p:sp>
    </p:spTree>
    <p:extLst>
      <p:ext uri="{BB962C8B-B14F-4D97-AF65-F5344CB8AC3E}">
        <p14:creationId xmlns:p14="http://schemas.microsoft.com/office/powerpoint/2010/main" val="35659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can I install the latest commit of </a:t>
            </a:r>
            <a:r>
              <a:rPr dirty="0" err="1"/>
              <a:t>BayBE</a:t>
            </a:r>
            <a:r>
              <a:rPr dirty="0"/>
              <a:t> from GitHub?</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install BayBE from Github?</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a:t>
            </a:r>
            <a:r>
              <a:rPr dirty="0" err="1"/>
              <a:t>BayBE</a:t>
            </a:r>
            <a:r>
              <a:rPr dirty="0"/>
              <a:t> — A Bayesian Back End for Design of Experiments</a:t>
            </a:r>
          </a:p>
          <a:p>
            <a:pPr>
              <a:defRPr sz="1100"/>
            </a:pPr>
            <a:r>
              <a:rPr dirty="0"/>
              <a:t>## 💻 Installation</a:t>
            </a:r>
          </a:p>
          <a:p>
            <a:pPr>
              <a:defRPr sz="1100"/>
            </a:pPr>
            <a:r>
              <a:rPr dirty="0"/>
              <a:t>### From GitHub</a:t>
            </a:r>
          </a:p>
          <a:p>
            <a:pPr>
              <a:defRPr sz="1100"/>
            </a:pPr>
            <a:r>
              <a:rPr dirty="0"/>
              <a:t>If you need finer control and would like to install a specific commit that has not been released under a certain version tag, you can do so by installing </a:t>
            </a:r>
            <a:r>
              <a:rPr dirty="0" err="1"/>
              <a:t>BayBE</a:t>
            </a:r>
            <a:r>
              <a:rPr dirty="0"/>
              <a:t> directly from GitHub via git and specifying the corresponding [git ref](https://pip.pypa.io/en/stable/topics/vcs-support/#git).</a:t>
            </a:r>
          </a:p>
          <a:p>
            <a:pPr>
              <a:defRPr sz="1100"/>
            </a:pPr>
            <a:endParaRPr dirty="0"/>
          </a:p>
          <a:p>
            <a:pPr>
              <a:defRPr sz="1100"/>
            </a:pPr>
            <a:r>
              <a:rPr dirty="0"/>
              <a:t>For instance, to install the latest commit of the main branch, run:</a:t>
            </a:r>
          </a:p>
          <a:p>
            <a:pPr>
              <a:defRPr sz="1100"/>
            </a:pPr>
            <a:endParaRPr dirty="0"/>
          </a:p>
          <a:p>
            <a:pPr>
              <a:defRPr sz="1100"/>
            </a:pPr>
            <a:r>
              <a:rPr dirty="0"/>
              <a:t>```bash</a:t>
            </a:r>
          </a:p>
          <a:p>
            <a:pPr>
              <a:defRPr sz="1100"/>
            </a:pPr>
            <a:r>
              <a:rPr dirty="0"/>
              <a:t>pip install </a:t>
            </a:r>
            <a:r>
              <a:rPr dirty="0" err="1"/>
              <a:t>git+https</a:t>
            </a:r>
            <a:r>
              <a:rPr dirty="0"/>
              <a:t>://github.com/</a:t>
            </a:r>
            <a:r>
              <a:rPr dirty="0" err="1"/>
              <a:t>emdgroup</a:t>
            </a:r>
            <a:r>
              <a:rPr dirty="0"/>
              <a:t>/</a:t>
            </a:r>
            <a:r>
              <a:rPr dirty="0" err="1"/>
              <a:t>baybe.git@main</a:t>
            </a:r>
            <a:endParaRPr dirty="0"/>
          </a:p>
          <a:p>
            <a:pPr>
              <a:defRPr sz="1100"/>
            </a:pP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using the TwoPhaseMetaRecommender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Can I combine two recommenders? If yes, how do I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Optional: Defining the Optimization Strategy</a:t>
            </a:r>
          </a:p>
          <a:p>
            <a:pPr>
              <a:defRPr sz="1100"/>
            </a:pPr>
            <a:r>
              <a:t>As an optional step, we can specify details on how the optimization should be conducted. If omitted, BayBE will choose a default setting.</a:t>
            </a:r>
          </a:p>
          <a:p>
            <a:pPr>
              <a:defRPr sz="1100"/>
            </a:pPr>
            <a:endParaRPr/>
          </a:p>
          <a:p>
            <a:pPr>
              <a:defRPr sz="1100"/>
            </a:pPr>
            <a:r>
              <a:t>For our example, we combine two recommenders via a so-called meta recommender named `TwoPhaseMetaRecommender`:</a:t>
            </a:r>
          </a:p>
          <a:p>
            <a:pPr>
              <a:defRPr sz="1100"/>
            </a:pPr>
            <a:endParaRPr/>
          </a:p>
          <a:p>
            <a:pPr>
              <a:defRPr sz="1100"/>
            </a:pPr>
            <a:r>
              <a:t>1. In cases where no measurements have been made prior to the interaction with BayBE, a selection via `initial_recommender` is used.</a:t>
            </a:r>
          </a:p>
          <a:p>
            <a:pPr>
              <a:defRPr sz="1100"/>
            </a:pPr>
            <a:r>
              <a:t>2. As soon as the first measurements are available, we switch to `recommender`.</a:t>
            </a:r>
          </a:p>
          <a:p>
            <a:pPr>
              <a:defRPr sz="1100"/>
            </a:pPr>
            <a:r>
              <a:t>For more details on the different recommenders, their underlying algorithmic details, and their configuration settings, see the [recommenders section](https://emdgroup.github.io/baybe/stable/userguide/recommenders.html) of the user guide.</a:t>
            </a:r>
          </a:p>
          <a:p>
            <a:pPr>
              <a:defRPr sz="1100"/>
            </a:pPr>
            <a:endParaRPr/>
          </a:p>
          <a:p>
            <a:pPr>
              <a:defRPr sz="1100"/>
            </a:pPr>
            <a:r>
              <a:t>```python</a:t>
            </a:r>
          </a:p>
          <a:p>
            <a:pPr>
              <a:defRPr sz="1100"/>
            </a:pPr>
            <a:r>
              <a:t>from baybe.recommenders import (</a:t>
            </a:r>
          </a:p>
          <a:p>
            <a:pPr>
              <a:defRPr sz="1100"/>
            </a:pPr>
            <a:r>
              <a:t>    BotorchRecommender,</a:t>
            </a:r>
          </a:p>
          <a:p>
            <a:pPr>
              <a:defRPr sz="1100"/>
            </a:pPr>
            <a:r>
              <a:t>    FPSRecommender,</a:t>
            </a:r>
          </a:p>
          <a:p>
            <a:pPr>
              <a:defRPr sz="1100"/>
            </a:pPr>
            <a:r>
              <a:t>    TwoPhaseMetaRecommender,</a:t>
            </a:r>
          </a:p>
          <a:p>
            <a:pPr>
              <a:defRPr sz="1100"/>
            </a:pPr>
            <a:r>
              <a:t>)</a:t>
            </a:r>
          </a:p>
          <a:p>
            <a:pPr>
              <a:defRPr sz="1100"/>
            </a:pPr>
            <a:r>
              <a:t>recommender = TwoPhaseMetaRecommender(</a:t>
            </a:r>
          </a:p>
          <a:p>
            <a:pPr>
              <a:defRPr sz="1100"/>
            </a:pPr>
            <a:r>
              <a:t>    initial_recommender=FPSRecommender(),  # farthest point sampling</a:t>
            </a:r>
          </a:p>
          <a:p>
            <a:pPr>
              <a:defRPr sz="1100"/>
            </a:pPr>
            <a:r>
              <a:t>    recommender=BotorchRecommender(),  # Bayesian model-based optimization</a:t>
            </a:r>
          </a:p>
          <a:p>
            <a:pPr>
              <a:defRPr sz="1100"/>
            </a:pPr>
            <a:r>
              <a:t>)</a:t>
            </a:r>
          </a:p>
          <a:p>
            <a:pPr>
              <a:defRPr sz="1100"/>
            </a:pPr>
            <a: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My installation failed, when I tried installing polars. What do I do?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should I install instead of polars on CPUs without AVX support for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CPUs without AVX support – Installation of `polars`</a:t>
            </a:r>
          </a:p>
          <a:p>
            <a:pPr>
              <a:defRPr sz="1100"/>
            </a:pPr>
            <a:r>
              <a:t>The package `polars` that can be installed as an optional dependency is only supported for CPUs with AVX support. As a consequence, you might not be able to install the optional dependency. This is in particular the case for M1 Macs, as these do not offer this support.</a:t>
            </a:r>
          </a:p>
          <a:p>
            <a:pPr>
              <a:defRPr sz="1100"/>
            </a:pPr>
            <a:endParaRPr/>
          </a:p>
          <a:p>
            <a:pPr>
              <a:defRPr sz="1100"/>
            </a:pPr>
            <a:r>
              <a:t>:class:</a:t>
            </a:r>
          </a:p>
          <a:p>
            <a:pPr>
              <a:defRPr sz="1100"/>
            </a:pPr>
            <a:r>
              <a:t>Instead of `polars`, install `polars-lts-cpu`. BayBE will automatically detect the presence of `polars` and active its advanced machinery. For more details, we refer to the [polars installation guide](https://docs.pola.rs/user-guide/installation/).</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Python version introduced ExceptionGroup support used by BayBE's (de-)serialization machinery?</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I don't understand the exception error in my PyCharm.</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PyCharm vs. `exceptiongroup`</a:t>
            </a:r>
          </a:p>
          <a:p>
            <a:pPr>
              <a:defRPr sz="1100"/>
            </a:pPr>
            <a:r>
              <a:t>BayBE’s (de-)serialization machinery is build upon `cattrs`, which in turn relies on `ExceptionGroup`s to report problems in a nicely structured format when using its [detailed validation](https://catt.rs/en/stable/validation.html#detailed-validation) feature. However, `ExceptionGroup`s were introduced in Python 3.11 and are therefore not usable with earlier Python versions. To enable the feature nevertheless, `cattrs` uses the [exceptiongroup backport](https://pypi.org/project/exceptiongroup/), which enables the same functionality by monkeypatching `TracebackException` and installing a special exception hook on `sys.excepthook`.</a:t>
            </a:r>
          </a:p>
          <a:p>
            <a:pPr>
              <a:defRPr sz="1100"/>
            </a:pPr>
            <a:endParaRPr/>
          </a:p>
          <a:p>
            <a:pPr>
              <a:defRPr sz="1100"/>
            </a:pPr>
            <a:r>
              <a:t>The changes attempted by `exceptiongroup` will only be executed if **no prior modifications have been made**. However, PyCharm appears to make similar modifications for its own purposes, blocking those of `exceptiongroup` and thus preventing the exceptions from being properly thrown in detailed validation mode.</a:t>
            </a:r>
          </a:p>
          <a:p>
            <a:pPr>
              <a:defRPr sz="1100"/>
            </a:pPr>
            <a:endParaRPr/>
          </a:p>
          <a:p>
            <a:pPr>
              <a:defRPr sz="1100"/>
            </a:pPr>
            <a:r>
              <a:t>The chances of encountering this problem when interacting with BayBE are rather low as the (de-)serialization objects are usually created by BayBE itself under normal operation, so there is little risk of them being invalid in the first place. A potential situation where you might run into the problem is if you manually write a BayBE configuration and try to deserialize it into a Python BayBE object. This can happen, for example, while engineering the configuration for later API calls and testing it locally **using PyCharm**.</a:t>
            </a:r>
          </a:p>
          <a:p>
            <a:pPr>
              <a:defRPr sz="1100"/>
            </a:pPr>
            <a:endParaRPr/>
          </a:p>
          <a:p>
            <a:pPr>
              <a:defRPr sz="1100"/>
            </a:pPr>
            <a:r>
              <a:t>:class:</a:t>
            </a:r>
          </a:p>
          <a:p>
            <a:pPr>
              <a:defRPr sz="1100"/>
            </a:pPr>
            <a:r>
              <a:t>You can use **any** of the following workarounds to circumvent the problem:</a:t>
            </a:r>
          </a:p>
          <a:p>
            <a:pPr>
              <a:defRPr sz="1100"/>
            </a:pPr>
            <a:r>
              <a:t>* Run the code from the terminal instead of inside PyCharm</a:t>
            </a:r>
          </a:p>
          <a:p>
            <a:pPr>
              <a:defRPr sz="1100"/>
            </a:pPr>
            <a:r>
              <a:t>* Change PyCharm's run configuration from "Run with Python Console" to "Emulate terminal in output console"</a:t>
            </a:r>
          </a:p>
          <a:p>
            <a:pPr>
              <a:defRPr sz="1100"/>
            </a:pPr>
            <a:r>
              <a:t>* Use Python version 3.11 or higher</a:t>
            </a:r>
          </a:p>
          <a:p>
            <a:pPr>
              <a:defRPr sz="1100"/>
            </a:pPr>
            <a:r>
              <a:t>* Undo the monkeypatch applied by PyCharm by running the following code **at the start of your script**: ```python import sys sys.excepthook = sys.__excepthook__ ```</a:t>
            </a:r>
          </a:p>
          <a:p>
            <a:pPr>
              <a:defRPr sz="1100"/>
            </a:pPr>
            <a:r>
              <a:t>* Manually [format the exception](https://github.com/agronholm/exceptiongroup/blob/8b8791b662c0f62a574a09f305cd204dfb0a6a05/README.rst?plain=1) thrown by the problematic code: ```python import exceptiongroup from cattrs import ClassValidationError</a:t>
            </a:r>
          </a:p>
          <a:p>
            <a:pPr>
              <a:defRPr sz="1100"/>
            </a:pPr>
            <a:r>
              <a:t>try: &lt;problematic code&gt; except ClassValidationError as e: raise ValueError("".join(exceptiongroup.format_exception(e)))</a:t>
            </a:r>
          </a:p>
          <a:p>
            <a:pPr>
              <a:defRPr sz="1100"/>
            </a:pPr>
            <a: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is a good fraction of random sampling to replace partly the integration of the search space?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rPr dirty="0"/>
              <a:t>☐ Question B: What does the </a:t>
            </a:r>
            <a:r>
              <a:rPr dirty="0" err="1"/>
              <a:t>qNIPV</a:t>
            </a:r>
            <a:r>
              <a:rPr dirty="0"/>
              <a:t> acquisition function in </a:t>
            </a:r>
            <a:r>
              <a:rPr dirty="0" err="1"/>
              <a:t>BayBE</a:t>
            </a:r>
            <a:r>
              <a:rPr dirty="0"/>
              <a:t> integrate to select candidates for global uncertainty reduction?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Global Uncertainty Reduction</a:t>
            </a:r>
          </a:p>
          <a:p>
            <a:pPr>
              <a:defRPr sz="1100"/>
            </a:pPr>
            <a:r>
              <a:t>BayBE also offers the [`qNegIntegratedPosteriorVariance`]() (`qNIPV`), which integrates the posterior variance over the entire search space. Choosing candidates based on this acquisition function is tantamount to selecting the set of points resulting in the largest reduction of global uncertainty when added to the already existing experimental design.</a:t>
            </a:r>
          </a:p>
          <a:p>
            <a:pPr>
              <a:defRPr sz="1100"/>
            </a:pPr>
            <a:endParaRPr/>
          </a:p>
          <a:p>
            <a:pPr>
              <a:defRPr sz="1100"/>
            </a:pPr>
            <a:r>
              <a:t>Because of its ability to quantify uncertainty on a global scale, this approach is often superior to using a point-based uncertainty criterion as acquisition function. However, due to its computational complexity, it can be prohibitive to integrate over the entire search space. For this reason, we offer the option to sub-sample parts of it, configurable via the constructor:</a:t>
            </a:r>
          </a:p>
          <a:p>
            <a:pPr>
              <a:defRPr sz="1100"/>
            </a:pPr>
            <a:endParaRPr/>
          </a:p>
          <a:p>
            <a:pPr>
              <a:defRPr sz="1100"/>
            </a:pPr>
            <a:r>
              <a:t>```python</a:t>
            </a:r>
          </a:p>
          <a:p>
            <a:pPr>
              <a:defRPr sz="1100"/>
            </a:pPr>
            <a:r>
              <a:t>from baybe.acquisition import qNIPV</a:t>
            </a:r>
          </a:p>
          <a:p>
            <a:pPr>
              <a:defRPr sz="1100"/>
            </a:pPr>
            <a:r>
              <a:t>from baybe.utils.sampling_algorithms import DiscreteSamplingMethod</a:t>
            </a:r>
          </a:p>
          <a:p>
            <a:pPr>
              <a:defRPr sz="1100"/>
            </a:pPr>
            <a:r>
              <a:t># Will integrate over the entire search space</a:t>
            </a:r>
          </a:p>
          <a:p>
            <a:pPr>
              <a:defRPr sz="1100"/>
            </a:pPr>
            <a:r>
              <a:t>qNIPV()</a:t>
            </a:r>
          </a:p>
          <a:p>
            <a:pPr>
              <a:defRPr sz="1100"/>
            </a:pPr>
            <a:r>
              <a:t># Will integrate over 50% of the search space, randomly sampled</a:t>
            </a:r>
          </a:p>
          <a:p>
            <a:pPr>
              <a:defRPr sz="1100"/>
            </a:pPr>
            <a:r>
              <a:t>qNIPV(sampling_fraction=0.5)</a:t>
            </a:r>
          </a:p>
          <a:p>
            <a:pPr>
              <a:defRPr sz="1100"/>
            </a:pPr>
            <a:r>
              <a:t># Will integrate over 250 points, chosen by farthest point sampling</a:t>
            </a:r>
          </a:p>
          <a:p>
            <a:pPr>
              <a:defRPr sz="1100"/>
            </a:pPr>
            <a:r>
              <a:t># Both lines are equivalent</a:t>
            </a:r>
          </a:p>
          <a:p>
            <a:pPr>
              <a:defRPr sz="1100"/>
            </a:pPr>
            <a:r>
              <a:t>qNIPV(sampling_n_points=250, sampling_method="FPS")</a:t>
            </a:r>
          </a:p>
          <a:p>
            <a:pPr>
              <a:defRPr sz="1100"/>
            </a:pPr>
            <a:r>
              <a:t>qNIPV(sampling_n_points=250, sampling_method=DiscreteSamplingMethod.FPS)</a:t>
            </a:r>
          </a:p>
          <a:p>
            <a:pPr>
              <a:defRPr sz="1100"/>
            </a:pPr>
            <a:r>
              <a:t>```:class: note</a:t>
            </a:r>
          </a:p>
          <a:p>
            <a:pPr>
              <a:defRPr sz="1100"/>
            </a:pPr>
            <a:r>
              <a:t>Sampling of the continuous part of the search space will always be random, while sampling of the discrete part can be controlled by providing a corresponding [`DiscreteSamplingMethod`](baybe.utils.sampling_algorithms.DiscreteSamplingMethod) for `sampling_method`.</a:t>
            </a:r>
          </a:p>
          <a:p>
            <a:pPr>
              <a:defRPr sz="1100"/>
            </a:pPr>
            <a:endParaRPr/>
          </a:p>
          <a:p>
            <a:pPr>
              <a:defRPr sz="1100"/>
            </a:pPr>
            <a:r>
              <a:t>:class:</a:t>
            </a:r>
          </a:p>
          <a:p>
            <a:pPr>
              <a:defRPr sz="1100"/>
            </a:pPr>
            <a:r>
              <a:t>Please be aware that in case of a purely continuous search space, the number of points to sample for integration must be specified via `sampling_n_points` (since providing a fraction becomes meaningless).</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save and later restore the state of a BayBE campaign object?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would be the best practice for setting up a long-term experiment with </a:t>
            </a:r>
            <a:r>
              <a:rPr dirty="0" err="1"/>
              <a:t>BayBE</a:t>
            </a:r>
            <a:r>
              <a:rPr dirty="0"/>
              <a:t>?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Serialization</a:t>
            </a:r>
          </a:p>
          <a:p>
            <a:pPr>
              <a:defRPr sz="1100"/>
            </a:pPr>
            <a:r>
              <a:t>Like other BayBE objects, [`Campaigns`]() can be (de-)serialized using their [`from_json`]()/ [`to_json`]() methods, which allow to convert between Python objects and their corresponding representation in JSON format:</a:t>
            </a:r>
          </a:p>
          <a:p>
            <a:pPr>
              <a:defRPr sz="1100"/>
            </a:pPr>
            <a:endParaRPr/>
          </a:p>
          <a:p>
            <a:pPr>
              <a:defRPr sz="1100"/>
            </a:pPr>
            <a:r>
              <a:t>```python</a:t>
            </a:r>
          </a:p>
          <a:p>
            <a:pPr>
              <a:defRPr sz="1100"/>
            </a:pPr>
            <a:r>
              <a:t>campaign_json = campaign.to_json()</a:t>
            </a:r>
          </a:p>
          <a:p>
            <a:pPr>
              <a:defRPr sz="1100"/>
            </a:pPr>
            <a:r>
              <a:t>reconstructed = Campaign.from_json(campaign_json)</a:t>
            </a:r>
          </a:p>
          <a:p>
            <a:pPr>
              <a:defRPr sz="1100"/>
            </a:pPr>
            <a:r>
              <a:t>assert campaign == reconstructed</a:t>
            </a:r>
          </a:p>
          <a:p>
            <a:pPr>
              <a:defRPr sz="1100"/>
            </a:pPr>
            <a:r>
              <a:t>```</a:t>
            </a:r>
          </a:p>
          <a:p>
            <a:pPr>
              <a:defRPr sz="1100"/>
            </a:pPr>
            <a:r>
              <a:t>General information on this topic can be found in our [serialization user guide](serialization.md). For campaigns, however, this possibility is particularly noteworthy as it enables one of the most common workflows in this context – persisting the current state of a campaign for long-term storage and continuing the experimentation at a later point in time:</a:t>
            </a:r>
          </a:p>
          <a:p>
            <a:pPr>
              <a:defRPr sz="1100"/>
            </a:pPr>
            <a:endParaRPr/>
          </a:p>
          <a:p>
            <a:pPr>
              <a:defRPr sz="1100"/>
            </a:pPr>
            <a:r>
              <a:t>1. Get your campaign object</a:t>
            </a:r>
          </a:p>
          <a:p>
            <a:pPr>
              <a:defRPr sz="1100"/>
            </a:pPr>
            <a:r>
              <a:t>* When initiating the workflow, create a new campaign object</a:t>
            </a:r>
          </a:p>
          <a:p>
            <a:pPr>
              <a:defRPr sz="1100"/>
            </a:pPr>
            <a:r>
              <a:t>* When coming from the last step below, **deserialize** the existing campaign object</a:t>
            </a:r>
          </a:p>
          <a:p>
            <a:pPr>
              <a:defRPr sz="1100"/>
            </a:pPr>
            <a:r>
              <a:t>2. Add the latest measurement results</a:t>
            </a:r>
          </a:p>
          <a:p>
            <a:pPr>
              <a:defRPr sz="1100"/>
            </a:pPr>
            <a:r>
              <a:t>3. Get a recommendation</a:t>
            </a:r>
          </a:p>
          <a:p>
            <a:pPr>
              <a:defRPr sz="1100"/>
            </a:pPr>
            <a:r>
              <a:t>4. **Serialize** the campaign and store it somewhere</a:t>
            </a:r>
          </a:p>
          <a:p>
            <a:pPr>
              <a:defRPr sz="1100"/>
            </a:pPr>
            <a:r>
              <a:t>5. Run your (potentially lengthy) real-world experiments</a:t>
            </a:r>
          </a:p>
          <a:p>
            <a:pPr>
              <a:defRPr sz="1100"/>
            </a:pPr>
            <a:r>
              <a:t>6. Repeat</a:t>
            </a:r>
          </a:p>
          <a:p>
            <a:pPr>
              <a:defRPr sz="1100"/>
            </a:pPr>
            <a:r>
              <a:t>## Further Information</a:t>
            </a:r>
          </a:p>
          <a:p>
            <a:pPr>
              <a:defRPr sz="1100"/>
            </a:pPr>
            <a:r>
              <a:t>Campaigns are created as a first step in most of our [examples](). For more details on how to define campaigns for a specific use case, we thus propose to have a look at the most suitable example.</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9173</Words>
  <Application>Microsoft Office PowerPoint</Application>
  <PresentationFormat>Bildschirmpräsentation (4:3)</PresentationFormat>
  <Paragraphs>583</Paragraphs>
  <Slides>34</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34</vt:i4>
      </vt:variant>
    </vt:vector>
  </HeadingPairs>
  <TitlesOfParts>
    <vt:vector size="37" baseType="lpstr">
      <vt:lpstr>Arial</vt:lpstr>
      <vt:lpstr>Calibri</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Ye, Xialong</cp:lastModifiedBy>
  <cp:revision>4</cp:revision>
  <dcterms:created xsi:type="dcterms:W3CDTF">2013-01-27T09:14:16Z</dcterms:created>
  <dcterms:modified xsi:type="dcterms:W3CDTF">2025-07-13T21:27:51Z</dcterms:modified>
  <cp:category/>
</cp:coreProperties>
</file>