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snapToObjects="1">
      <p:cViewPr varScale="1">
        <p:scale>
          <a:sx n="120" d="100"/>
          <a:sy n="120" d="100"/>
        </p:scale>
        <p:origin x="1592"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ye Na" userId="9865fede-b014-44f4-82ca-fb8ef37c68e6" providerId="ADAL" clId="{9F18FA03-1697-4833-A3A9-C68365EECE13}"/>
    <pc:docChg chg="modSld">
      <pc:chgData name="Tianye Na" userId="9865fede-b014-44f4-82ca-fb8ef37c68e6" providerId="ADAL" clId="{9F18FA03-1697-4833-A3A9-C68365EECE13}" dt="2025-07-08T13:45:51.117" v="0" actId="20577"/>
      <pc:docMkLst>
        <pc:docMk/>
      </pc:docMkLst>
      <pc:sldChg chg="modSp mod">
        <pc:chgData name="Tianye Na" userId="9865fede-b014-44f4-82ca-fb8ef37c68e6" providerId="ADAL" clId="{9F18FA03-1697-4833-A3A9-C68365EECE13}" dt="2025-07-08T13:45:51.117" v="0" actId="20577"/>
        <pc:sldMkLst>
          <pc:docMk/>
          <pc:sldMk cId="0" sldId="256"/>
        </pc:sldMkLst>
        <pc:spChg chg="mod">
          <ac:chgData name="Tianye Na" userId="9865fede-b014-44f4-82ca-fb8ef37c68e6" providerId="ADAL" clId="{9F18FA03-1697-4833-A3A9-C68365EECE13}" dt="2025-07-08T13:45:51.117" v="0" actId="20577"/>
          <ac:spMkLst>
            <pc:docMk/>
            <pc:sldMk cId="0" sldId="256"/>
            <ac:spMk id="2" creationId="{00000000-0000-0000-0000-000000000000}"/>
          </ac:spMkLst>
        </pc:spChg>
      </pc:sldChg>
    </pc:docChg>
  </pc:docChgLst>
  <pc:docChgLst>
    <pc:chgData name="Alexander Hopp" userId="376420f1-7e5b-4f39-9488-49f9aaee8e0d" providerId="ADAL" clId="{EBDFED2D-90FA-9D49-B7BC-DD3E1F09617F}"/>
    <pc:docChg chg="modSld">
      <pc:chgData name="Alexander Hopp" userId="376420f1-7e5b-4f39-9488-49f9aaee8e0d" providerId="ADAL" clId="{EBDFED2D-90FA-9D49-B7BC-DD3E1F09617F}" dt="2025-07-09T08:09:10.853" v="57" actId="20577"/>
      <pc:docMkLst>
        <pc:docMk/>
      </pc:docMkLst>
      <pc:sldChg chg="modSp mod">
        <pc:chgData name="Alexander Hopp" userId="376420f1-7e5b-4f39-9488-49f9aaee8e0d" providerId="ADAL" clId="{EBDFED2D-90FA-9D49-B7BC-DD3E1F09617F}" dt="2025-07-09T08:01:16.222" v="1" actId="20577"/>
        <pc:sldMkLst>
          <pc:docMk/>
          <pc:sldMk cId="0" sldId="257"/>
        </pc:sldMkLst>
        <pc:spChg chg="mod">
          <ac:chgData name="Alexander Hopp" userId="376420f1-7e5b-4f39-9488-49f9aaee8e0d" providerId="ADAL" clId="{EBDFED2D-90FA-9D49-B7BC-DD3E1F09617F}" dt="2025-07-09T08:01:16.222" v="1" actId="20577"/>
          <ac:spMkLst>
            <pc:docMk/>
            <pc:sldMk cId="0" sldId="257"/>
            <ac:spMk id="4" creationId="{00000000-0000-0000-0000-000000000000}"/>
          </ac:spMkLst>
        </pc:spChg>
      </pc:sldChg>
      <pc:sldChg chg="modSp mod">
        <pc:chgData name="Alexander Hopp" userId="376420f1-7e5b-4f39-9488-49f9aaee8e0d" providerId="ADAL" clId="{EBDFED2D-90FA-9D49-B7BC-DD3E1F09617F}" dt="2025-07-09T08:01:37.299" v="3" actId="20577"/>
        <pc:sldMkLst>
          <pc:docMk/>
          <pc:sldMk cId="0" sldId="258"/>
        </pc:sldMkLst>
        <pc:spChg chg="mod">
          <ac:chgData name="Alexander Hopp" userId="376420f1-7e5b-4f39-9488-49f9aaee8e0d" providerId="ADAL" clId="{EBDFED2D-90FA-9D49-B7BC-DD3E1F09617F}" dt="2025-07-09T08:01:37.299" v="3" actId="20577"/>
          <ac:spMkLst>
            <pc:docMk/>
            <pc:sldMk cId="0" sldId="258"/>
            <ac:spMk id="3" creationId="{00000000-0000-0000-0000-000000000000}"/>
          </ac:spMkLst>
        </pc:spChg>
      </pc:sldChg>
      <pc:sldChg chg="modSp mod">
        <pc:chgData name="Alexander Hopp" userId="376420f1-7e5b-4f39-9488-49f9aaee8e0d" providerId="ADAL" clId="{EBDFED2D-90FA-9D49-B7BC-DD3E1F09617F}" dt="2025-07-09T08:01:56.508" v="5" actId="20577"/>
        <pc:sldMkLst>
          <pc:docMk/>
          <pc:sldMk cId="0" sldId="259"/>
        </pc:sldMkLst>
        <pc:spChg chg="mod">
          <ac:chgData name="Alexander Hopp" userId="376420f1-7e5b-4f39-9488-49f9aaee8e0d" providerId="ADAL" clId="{EBDFED2D-90FA-9D49-B7BC-DD3E1F09617F}" dt="2025-07-09T08:01:56.508" v="5" actId="20577"/>
          <ac:spMkLst>
            <pc:docMk/>
            <pc:sldMk cId="0" sldId="259"/>
            <ac:spMk id="4" creationId="{00000000-0000-0000-0000-000000000000}"/>
          </ac:spMkLst>
        </pc:spChg>
      </pc:sldChg>
      <pc:sldChg chg="modSp mod">
        <pc:chgData name="Alexander Hopp" userId="376420f1-7e5b-4f39-9488-49f9aaee8e0d" providerId="ADAL" clId="{EBDFED2D-90FA-9D49-B7BC-DD3E1F09617F}" dt="2025-07-09T08:02:20.449" v="7" actId="20577"/>
        <pc:sldMkLst>
          <pc:docMk/>
          <pc:sldMk cId="0" sldId="261"/>
        </pc:sldMkLst>
        <pc:spChg chg="mod">
          <ac:chgData name="Alexander Hopp" userId="376420f1-7e5b-4f39-9488-49f9aaee8e0d" providerId="ADAL" clId="{EBDFED2D-90FA-9D49-B7BC-DD3E1F09617F}" dt="2025-07-09T08:02:20.449" v="7" actId="20577"/>
          <ac:spMkLst>
            <pc:docMk/>
            <pc:sldMk cId="0" sldId="261"/>
            <ac:spMk id="3" creationId="{00000000-0000-0000-0000-000000000000}"/>
          </ac:spMkLst>
        </pc:spChg>
      </pc:sldChg>
      <pc:sldChg chg="modSp mod">
        <pc:chgData name="Alexander Hopp" userId="376420f1-7e5b-4f39-9488-49f9aaee8e0d" providerId="ADAL" clId="{EBDFED2D-90FA-9D49-B7BC-DD3E1F09617F}" dt="2025-07-09T08:02:33.019" v="9" actId="20577"/>
        <pc:sldMkLst>
          <pc:docMk/>
          <pc:sldMk cId="0" sldId="262"/>
        </pc:sldMkLst>
        <pc:spChg chg="mod">
          <ac:chgData name="Alexander Hopp" userId="376420f1-7e5b-4f39-9488-49f9aaee8e0d" providerId="ADAL" clId="{EBDFED2D-90FA-9D49-B7BC-DD3E1F09617F}" dt="2025-07-09T08:02:33.019" v="9" actId="20577"/>
          <ac:spMkLst>
            <pc:docMk/>
            <pc:sldMk cId="0" sldId="262"/>
            <ac:spMk id="4" creationId="{00000000-0000-0000-0000-000000000000}"/>
          </ac:spMkLst>
        </pc:spChg>
      </pc:sldChg>
      <pc:sldChg chg="modSp mod">
        <pc:chgData name="Alexander Hopp" userId="376420f1-7e5b-4f39-9488-49f9aaee8e0d" providerId="ADAL" clId="{EBDFED2D-90FA-9D49-B7BC-DD3E1F09617F}" dt="2025-07-09T08:02:43.809" v="11" actId="20577"/>
        <pc:sldMkLst>
          <pc:docMk/>
          <pc:sldMk cId="0" sldId="263"/>
        </pc:sldMkLst>
        <pc:spChg chg="mod">
          <ac:chgData name="Alexander Hopp" userId="376420f1-7e5b-4f39-9488-49f9aaee8e0d" providerId="ADAL" clId="{EBDFED2D-90FA-9D49-B7BC-DD3E1F09617F}" dt="2025-07-09T08:02:43.809" v="11" actId="20577"/>
          <ac:spMkLst>
            <pc:docMk/>
            <pc:sldMk cId="0" sldId="263"/>
            <ac:spMk id="4" creationId="{00000000-0000-0000-0000-000000000000}"/>
          </ac:spMkLst>
        </pc:spChg>
      </pc:sldChg>
      <pc:sldChg chg="modSp mod">
        <pc:chgData name="Alexander Hopp" userId="376420f1-7e5b-4f39-9488-49f9aaee8e0d" providerId="ADAL" clId="{EBDFED2D-90FA-9D49-B7BC-DD3E1F09617F}" dt="2025-07-09T08:03:02.040" v="13" actId="20577"/>
        <pc:sldMkLst>
          <pc:docMk/>
          <pc:sldMk cId="0" sldId="264"/>
        </pc:sldMkLst>
        <pc:spChg chg="mod">
          <ac:chgData name="Alexander Hopp" userId="376420f1-7e5b-4f39-9488-49f9aaee8e0d" providerId="ADAL" clId="{EBDFED2D-90FA-9D49-B7BC-DD3E1F09617F}" dt="2025-07-09T08:03:02.040" v="13" actId="20577"/>
          <ac:spMkLst>
            <pc:docMk/>
            <pc:sldMk cId="0" sldId="264"/>
            <ac:spMk id="4" creationId="{00000000-0000-0000-0000-000000000000}"/>
          </ac:spMkLst>
        </pc:spChg>
      </pc:sldChg>
      <pc:sldChg chg="modSp mod">
        <pc:chgData name="Alexander Hopp" userId="376420f1-7e5b-4f39-9488-49f9aaee8e0d" providerId="ADAL" clId="{EBDFED2D-90FA-9D49-B7BC-DD3E1F09617F}" dt="2025-07-09T08:03:16.006" v="15" actId="20577"/>
        <pc:sldMkLst>
          <pc:docMk/>
          <pc:sldMk cId="0" sldId="265"/>
        </pc:sldMkLst>
        <pc:spChg chg="mod">
          <ac:chgData name="Alexander Hopp" userId="376420f1-7e5b-4f39-9488-49f9aaee8e0d" providerId="ADAL" clId="{EBDFED2D-90FA-9D49-B7BC-DD3E1F09617F}" dt="2025-07-09T08:03:16.006" v="15" actId="20577"/>
          <ac:spMkLst>
            <pc:docMk/>
            <pc:sldMk cId="0" sldId="265"/>
            <ac:spMk id="4" creationId="{00000000-0000-0000-0000-000000000000}"/>
          </ac:spMkLst>
        </pc:spChg>
      </pc:sldChg>
      <pc:sldChg chg="modSp mod">
        <pc:chgData name="Alexander Hopp" userId="376420f1-7e5b-4f39-9488-49f9aaee8e0d" providerId="ADAL" clId="{EBDFED2D-90FA-9D49-B7BC-DD3E1F09617F}" dt="2025-07-09T08:03:27.644" v="17" actId="20577"/>
        <pc:sldMkLst>
          <pc:docMk/>
          <pc:sldMk cId="0" sldId="267"/>
        </pc:sldMkLst>
        <pc:spChg chg="mod">
          <ac:chgData name="Alexander Hopp" userId="376420f1-7e5b-4f39-9488-49f9aaee8e0d" providerId="ADAL" clId="{EBDFED2D-90FA-9D49-B7BC-DD3E1F09617F}" dt="2025-07-09T08:03:27.644" v="17" actId="20577"/>
          <ac:spMkLst>
            <pc:docMk/>
            <pc:sldMk cId="0" sldId="267"/>
            <ac:spMk id="4" creationId="{00000000-0000-0000-0000-000000000000}"/>
          </ac:spMkLst>
        </pc:spChg>
      </pc:sldChg>
      <pc:sldChg chg="modSp mod">
        <pc:chgData name="Alexander Hopp" userId="376420f1-7e5b-4f39-9488-49f9aaee8e0d" providerId="ADAL" clId="{EBDFED2D-90FA-9D49-B7BC-DD3E1F09617F}" dt="2025-07-09T08:03:39.557" v="19" actId="20577"/>
        <pc:sldMkLst>
          <pc:docMk/>
          <pc:sldMk cId="0" sldId="268"/>
        </pc:sldMkLst>
        <pc:spChg chg="mod">
          <ac:chgData name="Alexander Hopp" userId="376420f1-7e5b-4f39-9488-49f9aaee8e0d" providerId="ADAL" clId="{EBDFED2D-90FA-9D49-B7BC-DD3E1F09617F}" dt="2025-07-09T08:03:39.557" v="19" actId="20577"/>
          <ac:spMkLst>
            <pc:docMk/>
            <pc:sldMk cId="0" sldId="268"/>
            <ac:spMk id="4" creationId="{00000000-0000-0000-0000-000000000000}"/>
          </ac:spMkLst>
        </pc:spChg>
      </pc:sldChg>
      <pc:sldChg chg="modSp mod">
        <pc:chgData name="Alexander Hopp" userId="376420f1-7e5b-4f39-9488-49f9aaee8e0d" providerId="ADAL" clId="{EBDFED2D-90FA-9D49-B7BC-DD3E1F09617F}" dt="2025-07-09T08:04:01.043" v="21" actId="20577"/>
        <pc:sldMkLst>
          <pc:docMk/>
          <pc:sldMk cId="0" sldId="269"/>
        </pc:sldMkLst>
        <pc:spChg chg="mod">
          <ac:chgData name="Alexander Hopp" userId="376420f1-7e5b-4f39-9488-49f9aaee8e0d" providerId="ADAL" clId="{EBDFED2D-90FA-9D49-B7BC-DD3E1F09617F}" dt="2025-07-09T08:04:01.043" v="21" actId="20577"/>
          <ac:spMkLst>
            <pc:docMk/>
            <pc:sldMk cId="0" sldId="269"/>
            <ac:spMk id="4" creationId="{00000000-0000-0000-0000-000000000000}"/>
          </ac:spMkLst>
        </pc:spChg>
      </pc:sldChg>
      <pc:sldChg chg="modSp mod">
        <pc:chgData name="Alexander Hopp" userId="376420f1-7e5b-4f39-9488-49f9aaee8e0d" providerId="ADAL" clId="{EBDFED2D-90FA-9D49-B7BC-DD3E1F09617F}" dt="2025-07-09T08:04:30.367" v="23" actId="20577"/>
        <pc:sldMkLst>
          <pc:docMk/>
          <pc:sldMk cId="0" sldId="270"/>
        </pc:sldMkLst>
        <pc:spChg chg="mod">
          <ac:chgData name="Alexander Hopp" userId="376420f1-7e5b-4f39-9488-49f9aaee8e0d" providerId="ADAL" clId="{EBDFED2D-90FA-9D49-B7BC-DD3E1F09617F}" dt="2025-07-09T08:04:30.367" v="23" actId="20577"/>
          <ac:spMkLst>
            <pc:docMk/>
            <pc:sldMk cId="0" sldId="270"/>
            <ac:spMk id="4" creationId="{00000000-0000-0000-0000-000000000000}"/>
          </ac:spMkLst>
        </pc:spChg>
      </pc:sldChg>
      <pc:sldChg chg="modSp mod">
        <pc:chgData name="Alexander Hopp" userId="376420f1-7e5b-4f39-9488-49f9aaee8e0d" providerId="ADAL" clId="{EBDFED2D-90FA-9D49-B7BC-DD3E1F09617F}" dt="2025-07-09T08:06:04.761" v="25" actId="20577"/>
        <pc:sldMkLst>
          <pc:docMk/>
          <pc:sldMk cId="0" sldId="272"/>
        </pc:sldMkLst>
        <pc:spChg chg="mod">
          <ac:chgData name="Alexander Hopp" userId="376420f1-7e5b-4f39-9488-49f9aaee8e0d" providerId="ADAL" clId="{EBDFED2D-90FA-9D49-B7BC-DD3E1F09617F}" dt="2025-07-09T08:06:04.761" v="25" actId="20577"/>
          <ac:spMkLst>
            <pc:docMk/>
            <pc:sldMk cId="0" sldId="272"/>
            <ac:spMk id="4" creationId="{00000000-0000-0000-0000-000000000000}"/>
          </ac:spMkLst>
        </pc:spChg>
      </pc:sldChg>
      <pc:sldChg chg="modSp mod">
        <pc:chgData name="Alexander Hopp" userId="376420f1-7e5b-4f39-9488-49f9aaee8e0d" providerId="ADAL" clId="{EBDFED2D-90FA-9D49-B7BC-DD3E1F09617F}" dt="2025-07-09T08:06:16.288" v="27" actId="20577"/>
        <pc:sldMkLst>
          <pc:docMk/>
          <pc:sldMk cId="0" sldId="273"/>
        </pc:sldMkLst>
        <pc:spChg chg="mod">
          <ac:chgData name="Alexander Hopp" userId="376420f1-7e5b-4f39-9488-49f9aaee8e0d" providerId="ADAL" clId="{EBDFED2D-90FA-9D49-B7BC-DD3E1F09617F}" dt="2025-07-09T08:06:16.288" v="27" actId="20577"/>
          <ac:spMkLst>
            <pc:docMk/>
            <pc:sldMk cId="0" sldId="273"/>
            <ac:spMk id="4" creationId="{00000000-0000-0000-0000-000000000000}"/>
          </ac:spMkLst>
        </pc:spChg>
      </pc:sldChg>
      <pc:sldChg chg="modSp mod">
        <pc:chgData name="Alexander Hopp" userId="376420f1-7e5b-4f39-9488-49f9aaee8e0d" providerId="ADAL" clId="{EBDFED2D-90FA-9D49-B7BC-DD3E1F09617F}" dt="2025-07-09T08:06:37.929" v="29" actId="20577"/>
        <pc:sldMkLst>
          <pc:docMk/>
          <pc:sldMk cId="0" sldId="274"/>
        </pc:sldMkLst>
        <pc:spChg chg="mod">
          <ac:chgData name="Alexander Hopp" userId="376420f1-7e5b-4f39-9488-49f9aaee8e0d" providerId="ADAL" clId="{EBDFED2D-90FA-9D49-B7BC-DD3E1F09617F}" dt="2025-07-09T08:06:37.929" v="29" actId="20577"/>
          <ac:spMkLst>
            <pc:docMk/>
            <pc:sldMk cId="0" sldId="274"/>
            <ac:spMk id="3" creationId="{00000000-0000-0000-0000-000000000000}"/>
          </ac:spMkLst>
        </pc:spChg>
      </pc:sldChg>
      <pc:sldChg chg="modSp mod">
        <pc:chgData name="Alexander Hopp" userId="376420f1-7e5b-4f39-9488-49f9aaee8e0d" providerId="ADAL" clId="{EBDFED2D-90FA-9D49-B7BC-DD3E1F09617F}" dt="2025-07-09T08:06:47.028" v="31" actId="20577"/>
        <pc:sldMkLst>
          <pc:docMk/>
          <pc:sldMk cId="0" sldId="275"/>
        </pc:sldMkLst>
        <pc:spChg chg="mod">
          <ac:chgData name="Alexander Hopp" userId="376420f1-7e5b-4f39-9488-49f9aaee8e0d" providerId="ADAL" clId="{EBDFED2D-90FA-9D49-B7BC-DD3E1F09617F}" dt="2025-07-09T08:06:47.028" v="31" actId="20577"/>
          <ac:spMkLst>
            <pc:docMk/>
            <pc:sldMk cId="0" sldId="275"/>
            <ac:spMk id="4" creationId="{00000000-0000-0000-0000-000000000000}"/>
          </ac:spMkLst>
        </pc:spChg>
      </pc:sldChg>
      <pc:sldChg chg="modSp mod">
        <pc:chgData name="Alexander Hopp" userId="376420f1-7e5b-4f39-9488-49f9aaee8e0d" providerId="ADAL" clId="{EBDFED2D-90FA-9D49-B7BC-DD3E1F09617F}" dt="2025-07-09T08:06:56.529" v="33" actId="20577"/>
        <pc:sldMkLst>
          <pc:docMk/>
          <pc:sldMk cId="0" sldId="276"/>
        </pc:sldMkLst>
        <pc:spChg chg="mod">
          <ac:chgData name="Alexander Hopp" userId="376420f1-7e5b-4f39-9488-49f9aaee8e0d" providerId="ADAL" clId="{EBDFED2D-90FA-9D49-B7BC-DD3E1F09617F}" dt="2025-07-09T08:06:56.529" v="33" actId="20577"/>
          <ac:spMkLst>
            <pc:docMk/>
            <pc:sldMk cId="0" sldId="276"/>
            <ac:spMk id="3" creationId="{00000000-0000-0000-0000-000000000000}"/>
          </ac:spMkLst>
        </pc:spChg>
      </pc:sldChg>
      <pc:sldChg chg="modSp mod">
        <pc:chgData name="Alexander Hopp" userId="376420f1-7e5b-4f39-9488-49f9aaee8e0d" providerId="ADAL" clId="{EBDFED2D-90FA-9D49-B7BC-DD3E1F09617F}" dt="2025-07-09T08:07:06.980" v="35" actId="20577"/>
        <pc:sldMkLst>
          <pc:docMk/>
          <pc:sldMk cId="0" sldId="277"/>
        </pc:sldMkLst>
        <pc:spChg chg="mod">
          <ac:chgData name="Alexander Hopp" userId="376420f1-7e5b-4f39-9488-49f9aaee8e0d" providerId="ADAL" clId="{EBDFED2D-90FA-9D49-B7BC-DD3E1F09617F}" dt="2025-07-09T08:07:06.980" v="35" actId="20577"/>
          <ac:spMkLst>
            <pc:docMk/>
            <pc:sldMk cId="0" sldId="277"/>
            <ac:spMk id="3" creationId="{00000000-0000-0000-0000-000000000000}"/>
          </ac:spMkLst>
        </pc:spChg>
      </pc:sldChg>
      <pc:sldChg chg="modSp mod">
        <pc:chgData name="Alexander Hopp" userId="376420f1-7e5b-4f39-9488-49f9aaee8e0d" providerId="ADAL" clId="{EBDFED2D-90FA-9D49-B7BC-DD3E1F09617F}" dt="2025-07-09T08:07:16.793" v="37" actId="20577"/>
        <pc:sldMkLst>
          <pc:docMk/>
          <pc:sldMk cId="0" sldId="279"/>
        </pc:sldMkLst>
        <pc:spChg chg="mod">
          <ac:chgData name="Alexander Hopp" userId="376420f1-7e5b-4f39-9488-49f9aaee8e0d" providerId="ADAL" clId="{EBDFED2D-90FA-9D49-B7BC-DD3E1F09617F}" dt="2025-07-09T08:07:16.793" v="37" actId="20577"/>
          <ac:spMkLst>
            <pc:docMk/>
            <pc:sldMk cId="0" sldId="279"/>
            <ac:spMk id="4" creationId="{00000000-0000-0000-0000-000000000000}"/>
          </ac:spMkLst>
        </pc:spChg>
      </pc:sldChg>
      <pc:sldChg chg="modSp mod">
        <pc:chgData name="Alexander Hopp" userId="376420f1-7e5b-4f39-9488-49f9aaee8e0d" providerId="ADAL" clId="{EBDFED2D-90FA-9D49-B7BC-DD3E1F09617F}" dt="2025-07-09T08:07:33.962" v="39" actId="20577"/>
        <pc:sldMkLst>
          <pc:docMk/>
          <pc:sldMk cId="0" sldId="281"/>
        </pc:sldMkLst>
        <pc:spChg chg="mod">
          <ac:chgData name="Alexander Hopp" userId="376420f1-7e5b-4f39-9488-49f9aaee8e0d" providerId="ADAL" clId="{EBDFED2D-90FA-9D49-B7BC-DD3E1F09617F}" dt="2025-07-09T08:07:33.962" v="39" actId="20577"/>
          <ac:spMkLst>
            <pc:docMk/>
            <pc:sldMk cId="0" sldId="281"/>
            <ac:spMk id="4" creationId="{00000000-0000-0000-0000-000000000000}"/>
          </ac:spMkLst>
        </pc:spChg>
      </pc:sldChg>
      <pc:sldChg chg="modSp mod">
        <pc:chgData name="Alexander Hopp" userId="376420f1-7e5b-4f39-9488-49f9aaee8e0d" providerId="ADAL" clId="{EBDFED2D-90FA-9D49-B7BC-DD3E1F09617F}" dt="2025-07-09T08:07:45.500" v="41" actId="20577"/>
        <pc:sldMkLst>
          <pc:docMk/>
          <pc:sldMk cId="0" sldId="282"/>
        </pc:sldMkLst>
        <pc:spChg chg="mod">
          <ac:chgData name="Alexander Hopp" userId="376420f1-7e5b-4f39-9488-49f9aaee8e0d" providerId="ADAL" clId="{EBDFED2D-90FA-9D49-B7BC-DD3E1F09617F}" dt="2025-07-09T08:07:45.500" v="41" actId="20577"/>
          <ac:spMkLst>
            <pc:docMk/>
            <pc:sldMk cId="0" sldId="282"/>
            <ac:spMk id="3" creationId="{00000000-0000-0000-0000-000000000000}"/>
          </ac:spMkLst>
        </pc:spChg>
      </pc:sldChg>
      <pc:sldChg chg="modSp mod">
        <pc:chgData name="Alexander Hopp" userId="376420f1-7e5b-4f39-9488-49f9aaee8e0d" providerId="ADAL" clId="{EBDFED2D-90FA-9D49-B7BC-DD3E1F09617F}" dt="2025-07-09T08:07:54.224" v="43" actId="20577"/>
        <pc:sldMkLst>
          <pc:docMk/>
          <pc:sldMk cId="0" sldId="284"/>
        </pc:sldMkLst>
        <pc:spChg chg="mod">
          <ac:chgData name="Alexander Hopp" userId="376420f1-7e5b-4f39-9488-49f9aaee8e0d" providerId="ADAL" clId="{EBDFED2D-90FA-9D49-B7BC-DD3E1F09617F}" dt="2025-07-09T08:07:54.224" v="43" actId="20577"/>
          <ac:spMkLst>
            <pc:docMk/>
            <pc:sldMk cId="0" sldId="284"/>
            <ac:spMk id="4" creationId="{00000000-0000-0000-0000-000000000000}"/>
          </ac:spMkLst>
        </pc:spChg>
      </pc:sldChg>
      <pc:sldChg chg="modSp mod">
        <pc:chgData name="Alexander Hopp" userId="376420f1-7e5b-4f39-9488-49f9aaee8e0d" providerId="ADAL" clId="{EBDFED2D-90FA-9D49-B7BC-DD3E1F09617F}" dt="2025-07-09T08:08:09.833" v="45" actId="20577"/>
        <pc:sldMkLst>
          <pc:docMk/>
          <pc:sldMk cId="0" sldId="285"/>
        </pc:sldMkLst>
        <pc:spChg chg="mod">
          <ac:chgData name="Alexander Hopp" userId="376420f1-7e5b-4f39-9488-49f9aaee8e0d" providerId="ADAL" clId="{EBDFED2D-90FA-9D49-B7BC-DD3E1F09617F}" dt="2025-07-09T08:08:09.833" v="45" actId="20577"/>
          <ac:spMkLst>
            <pc:docMk/>
            <pc:sldMk cId="0" sldId="285"/>
            <ac:spMk id="4" creationId="{00000000-0000-0000-0000-000000000000}"/>
          </ac:spMkLst>
        </pc:spChg>
      </pc:sldChg>
      <pc:sldChg chg="modSp mod">
        <pc:chgData name="Alexander Hopp" userId="376420f1-7e5b-4f39-9488-49f9aaee8e0d" providerId="ADAL" clId="{EBDFED2D-90FA-9D49-B7BC-DD3E1F09617F}" dt="2025-07-09T08:08:15.954" v="47" actId="20577"/>
        <pc:sldMkLst>
          <pc:docMk/>
          <pc:sldMk cId="0" sldId="286"/>
        </pc:sldMkLst>
        <pc:spChg chg="mod">
          <ac:chgData name="Alexander Hopp" userId="376420f1-7e5b-4f39-9488-49f9aaee8e0d" providerId="ADAL" clId="{EBDFED2D-90FA-9D49-B7BC-DD3E1F09617F}" dt="2025-07-09T08:08:15.954" v="47" actId="20577"/>
          <ac:spMkLst>
            <pc:docMk/>
            <pc:sldMk cId="0" sldId="286"/>
            <ac:spMk id="3" creationId="{00000000-0000-0000-0000-000000000000}"/>
          </ac:spMkLst>
        </pc:spChg>
      </pc:sldChg>
      <pc:sldChg chg="modSp mod">
        <pc:chgData name="Alexander Hopp" userId="376420f1-7e5b-4f39-9488-49f9aaee8e0d" providerId="ADAL" clId="{EBDFED2D-90FA-9D49-B7BC-DD3E1F09617F}" dt="2025-07-09T08:08:27.083" v="49" actId="20577"/>
        <pc:sldMkLst>
          <pc:docMk/>
          <pc:sldMk cId="0" sldId="287"/>
        </pc:sldMkLst>
        <pc:spChg chg="mod">
          <ac:chgData name="Alexander Hopp" userId="376420f1-7e5b-4f39-9488-49f9aaee8e0d" providerId="ADAL" clId="{EBDFED2D-90FA-9D49-B7BC-DD3E1F09617F}" dt="2025-07-09T08:08:27.083" v="49" actId="20577"/>
          <ac:spMkLst>
            <pc:docMk/>
            <pc:sldMk cId="0" sldId="287"/>
            <ac:spMk id="4" creationId="{00000000-0000-0000-0000-000000000000}"/>
          </ac:spMkLst>
        </pc:spChg>
      </pc:sldChg>
      <pc:sldChg chg="modSp mod">
        <pc:chgData name="Alexander Hopp" userId="376420f1-7e5b-4f39-9488-49f9aaee8e0d" providerId="ADAL" clId="{EBDFED2D-90FA-9D49-B7BC-DD3E1F09617F}" dt="2025-07-09T08:08:35.582" v="51" actId="20577"/>
        <pc:sldMkLst>
          <pc:docMk/>
          <pc:sldMk cId="0" sldId="288"/>
        </pc:sldMkLst>
        <pc:spChg chg="mod">
          <ac:chgData name="Alexander Hopp" userId="376420f1-7e5b-4f39-9488-49f9aaee8e0d" providerId="ADAL" clId="{EBDFED2D-90FA-9D49-B7BC-DD3E1F09617F}" dt="2025-07-09T08:08:35.582" v="51" actId="20577"/>
          <ac:spMkLst>
            <pc:docMk/>
            <pc:sldMk cId="0" sldId="288"/>
            <ac:spMk id="4" creationId="{00000000-0000-0000-0000-000000000000}"/>
          </ac:spMkLst>
        </pc:spChg>
      </pc:sldChg>
      <pc:sldChg chg="modSp mod">
        <pc:chgData name="Alexander Hopp" userId="376420f1-7e5b-4f39-9488-49f9aaee8e0d" providerId="ADAL" clId="{EBDFED2D-90FA-9D49-B7BC-DD3E1F09617F}" dt="2025-07-09T08:08:53.291" v="53" actId="20577"/>
        <pc:sldMkLst>
          <pc:docMk/>
          <pc:sldMk cId="0" sldId="289"/>
        </pc:sldMkLst>
        <pc:spChg chg="mod">
          <ac:chgData name="Alexander Hopp" userId="376420f1-7e5b-4f39-9488-49f9aaee8e0d" providerId="ADAL" clId="{EBDFED2D-90FA-9D49-B7BC-DD3E1F09617F}" dt="2025-07-09T08:08:53.291" v="53" actId="20577"/>
          <ac:spMkLst>
            <pc:docMk/>
            <pc:sldMk cId="0" sldId="289"/>
            <ac:spMk id="3" creationId="{00000000-0000-0000-0000-000000000000}"/>
          </ac:spMkLst>
        </pc:spChg>
      </pc:sldChg>
      <pc:sldChg chg="modSp mod">
        <pc:chgData name="Alexander Hopp" userId="376420f1-7e5b-4f39-9488-49f9aaee8e0d" providerId="ADAL" clId="{EBDFED2D-90FA-9D49-B7BC-DD3E1F09617F}" dt="2025-07-09T08:09:01.724" v="55" actId="20577"/>
        <pc:sldMkLst>
          <pc:docMk/>
          <pc:sldMk cId="0" sldId="290"/>
        </pc:sldMkLst>
        <pc:spChg chg="mod">
          <ac:chgData name="Alexander Hopp" userId="376420f1-7e5b-4f39-9488-49f9aaee8e0d" providerId="ADAL" clId="{EBDFED2D-90FA-9D49-B7BC-DD3E1F09617F}" dt="2025-07-09T08:09:01.724" v="55" actId="20577"/>
          <ac:spMkLst>
            <pc:docMk/>
            <pc:sldMk cId="0" sldId="290"/>
            <ac:spMk id="3" creationId="{00000000-0000-0000-0000-000000000000}"/>
          </ac:spMkLst>
        </pc:spChg>
      </pc:sldChg>
      <pc:sldChg chg="modSp mod">
        <pc:chgData name="Alexander Hopp" userId="376420f1-7e5b-4f39-9488-49f9aaee8e0d" providerId="ADAL" clId="{EBDFED2D-90FA-9D49-B7BC-DD3E1F09617F}" dt="2025-07-09T08:09:10.853" v="57" actId="20577"/>
        <pc:sldMkLst>
          <pc:docMk/>
          <pc:sldMk cId="0" sldId="291"/>
        </pc:sldMkLst>
        <pc:spChg chg="mod">
          <ac:chgData name="Alexander Hopp" userId="376420f1-7e5b-4f39-9488-49f9aaee8e0d" providerId="ADAL" clId="{EBDFED2D-90FA-9D49-B7BC-DD3E1F09617F}" dt="2025-07-09T08:09:10.853" v="57" actId="20577"/>
          <ac:spMkLst>
            <pc:docMk/>
            <pc:sldMk cId="0" sldId="291"/>
            <ac:spMk id="4"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‹Nr.›</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7/9/25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‹Nr.›</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create DiscreteExcludeConstraint?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does the </a:t>
            </a:r>
            <a:r>
              <a:rPr dirty="0" err="1"/>
              <a:t>DiscreteExcludeConstraint</a:t>
            </a:r>
            <a:r>
              <a:rPr dirty="0"/>
              <a:t> do in </a:t>
            </a:r>
            <a:r>
              <a:rPr dirty="0" err="1"/>
              <a:t>BayBE</a:t>
            </a:r>
            <a:r>
              <a:rPr dirty="0"/>
              <a:t>?</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dirty="0"/>
              <a:t># Constraints</a:t>
            </a:r>
          </a:p>
          <a:p>
            <a:pPr>
              <a:defRPr sz="1100"/>
            </a:pPr>
            <a:r>
              <a:rPr dirty="0"/>
              <a:t>## Discrete Constraints</a:t>
            </a:r>
          </a:p>
          <a:p>
            <a:pPr>
              <a:defRPr sz="1100"/>
            </a:pPr>
            <a:r>
              <a:rPr dirty="0"/>
              <a:t>Discrete constraints currently do not affect the optimization process directly. Instead, they act as a filter on the search space. For instance, a search space created via [`</a:t>
            </a:r>
            <a:r>
              <a:rPr dirty="0" err="1"/>
              <a:t>from_product</a:t>
            </a:r>
            <a:r>
              <a:rPr dirty="0"/>
              <a:t>`]() might include invalid combinations, which can be removed again by applying constraints.</a:t>
            </a:r>
          </a:p>
          <a:p>
            <a:pPr>
              <a:defRPr sz="1100"/>
            </a:pPr>
            <a:endParaRPr dirty="0"/>
          </a:p>
          <a:p>
            <a:pPr>
              <a:defRPr sz="1100"/>
            </a:pPr>
            <a:r>
              <a:rPr dirty="0"/>
              <a:t>Discrete constraints have in common that they operate on one or more parameters, identified by the `parameters` member, which expects a list of parameter names as strings. All of these parameters must be present in the search space specification.### </a:t>
            </a:r>
            <a:r>
              <a:rPr dirty="0" err="1"/>
              <a:t>DiscreteExcludeConstraint</a:t>
            </a:r>
            <a:endParaRPr dirty="0"/>
          </a:p>
          <a:p>
            <a:pPr>
              <a:defRPr sz="1100"/>
            </a:pPr>
            <a:endParaRPr dirty="0"/>
          </a:p>
          <a:p>
            <a:pPr>
              <a:defRPr sz="1100"/>
            </a:pPr>
            <a:r>
              <a:rPr dirty="0"/>
              <a:t>The [`</a:t>
            </a:r>
            <a:r>
              <a:rPr dirty="0" err="1"/>
              <a:t>DiscreteExcludeConstraint</a:t>
            </a:r>
            <a:r>
              <a:rPr dirty="0"/>
              <a:t>`]() constraint simply removes a set of search space elements, according to its specifications.</a:t>
            </a:r>
          </a:p>
          <a:p>
            <a:pPr>
              <a:defRPr sz="1100"/>
            </a:pPr>
            <a:endParaRPr dirty="0"/>
          </a:p>
          <a:p>
            <a:pPr>
              <a:defRPr sz="1100"/>
            </a:pPr>
            <a:r>
              <a:rPr dirty="0"/>
              <a:t>The following example would exclude entries where “Ethanol” and “DMF” are combined with temperatures above 150, which might be due to their chemical instability at those temperatures:</a:t>
            </a:r>
          </a:p>
          <a:p>
            <a:pPr>
              <a:defRPr sz="1100"/>
            </a:pPr>
            <a:endParaRPr dirty="0"/>
          </a:p>
          <a:p>
            <a:pPr>
              <a:defRPr sz="1100"/>
            </a:pPr>
            <a:r>
              <a:rPr dirty="0"/>
              <a:t>```python</a:t>
            </a:r>
          </a:p>
          <a:p>
            <a:pPr>
              <a:defRPr sz="1100"/>
            </a:pPr>
            <a:r>
              <a:rPr dirty="0"/>
              <a:t>from </a:t>
            </a:r>
            <a:r>
              <a:rPr dirty="0" err="1"/>
              <a:t>baybe.constraints</a:t>
            </a:r>
            <a:r>
              <a:rPr dirty="0"/>
              <a:t> import (</a:t>
            </a:r>
          </a:p>
          <a:p>
            <a:pPr>
              <a:defRPr sz="1100"/>
            </a:pPr>
            <a:r>
              <a:rPr dirty="0"/>
              <a:t>    </a:t>
            </a:r>
            <a:r>
              <a:rPr dirty="0" err="1"/>
              <a:t>DiscreteExcludeConstraint</a:t>
            </a:r>
            <a:r>
              <a:rPr dirty="0"/>
              <a:t>,</a:t>
            </a:r>
          </a:p>
          <a:p>
            <a:pPr>
              <a:defRPr sz="1100"/>
            </a:pPr>
            <a:r>
              <a:rPr dirty="0"/>
              <a:t>    </a:t>
            </a:r>
            <a:r>
              <a:rPr dirty="0" err="1"/>
              <a:t>ThresholdCondition</a:t>
            </a:r>
            <a:r>
              <a:rPr dirty="0"/>
              <a:t>,</a:t>
            </a:r>
          </a:p>
          <a:p>
            <a:pPr>
              <a:defRPr sz="1100"/>
            </a:pPr>
            <a:r>
              <a:rPr dirty="0"/>
              <a:t>    </a:t>
            </a:r>
            <a:r>
              <a:rPr dirty="0" err="1"/>
              <a:t>SubSelectionCondition</a:t>
            </a:r>
            <a:r>
              <a:rPr dirty="0"/>
              <a:t>,</a:t>
            </a:r>
          </a:p>
          <a:p>
            <a:pPr>
              <a:defRPr sz="1100"/>
            </a:pPr>
            <a:r>
              <a:rPr dirty="0"/>
              <a:t>)</a:t>
            </a:r>
          </a:p>
          <a:p>
            <a:pPr>
              <a:defRPr sz="1100"/>
            </a:pPr>
            <a:r>
              <a:rPr dirty="0" err="1"/>
              <a:t>DiscreteExcludeConstraint</a:t>
            </a:r>
            <a:r>
              <a:rPr dirty="0"/>
              <a:t>(</a:t>
            </a:r>
          </a:p>
          <a:p>
            <a:pPr>
              <a:defRPr sz="1100"/>
            </a:pPr>
            <a:r>
              <a:rPr dirty="0"/>
              <a:t>    parameters=["Temperature", "Solvent"],  # names of the affected parameters</a:t>
            </a:r>
          </a:p>
          <a:p>
            <a:pPr>
              <a:defRPr sz="1100"/>
            </a:pPr>
            <a:r>
              <a:rPr dirty="0"/>
              <a:t>    combiner="AND",  # specifies how the conditions are logically combined</a:t>
            </a:r>
          </a:p>
          <a:p>
            <a:pPr>
              <a:defRPr sz="1100"/>
            </a:pPr>
            <a:r>
              <a:rPr dirty="0"/>
              <a:t>    conditions=[  # requires one condition for each entry in parameters</a:t>
            </a:r>
          </a:p>
          <a:p>
            <a:pPr>
              <a:defRPr sz="1100"/>
            </a:pPr>
            <a:r>
              <a:rPr dirty="0"/>
              <a:t>        </a:t>
            </a:r>
            <a:r>
              <a:rPr dirty="0" err="1"/>
              <a:t>ThresholdCondition</a:t>
            </a:r>
            <a:r>
              <a:rPr dirty="0"/>
              <a:t>(threshold=150, operator="&gt;"),</a:t>
            </a:r>
          </a:p>
          <a:p>
            <a:pPr>
              <a:defRPr sz="1100"/>
            </a:pPr>
            <a:r>
              <a:rPr dirty="0"/>
              <a:t>        </a:t>
            </a:r>
            <a:r>
              <a:rPr dirty="0" err="1"/>
              <a:t>SubSelectionCondition</a:t>
            </a:r>
            <a:r>
              <a:rPr dirty="0"/>
              <a:t>(selection=["Ethanol", "DMF"]),</a:t>
            </a:r>
          </a:p>
          <a:p>
            <a:pPr>
              <a:defRPr sz="1100"/>
            </a:pPr>
            <a:r>
              <a:rPr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Polars do?</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I deactivate the use of Polars in </a:t>
            </a:r>
            <a:r>
              <a:rPr dirty="0" err="1"/>
              <a:t>BayBE</a:t>
            </a:r>
            <a:r>
              <a:rPr dirty="0"/>
              <a:t> without changing the Python environment?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Polars</a:t>
            </a:r>
          </a:p>
          <a:p>
            <a:pPr>
              <a:defRPr sz="1100"/>
            </a:pPr>
            <a:r>
              <a:t>If BayBE was installed with the additional `polars` dependency (`baybe[polars]`), it will use the advanced methods of Polars to create the searchspace lazily and perform a streamed evaluation of constraints. This will improve speed and memory consumption during this process, and thus might be beneficial for very large search spaces.</a:t>
            </a:r>
          </a:p>
          <a:p>
            <a:pPr>
              <a:defRPr sz="1100"/>
            </a:pPr>
            <a:endParaRPr/>
          </a:p>
          <a:p>
            <a:pPr>
              <a:defRPr sz="1100"/>
            </a:pPr>
            <a:r>
              <a:t>Since this is still somewhat experimental, you might want to deactivate Polars without changing the Python environment. To do so, you can set the environment variable `BAYBE_DEACTIVATE_POLARS` to any truthy value accepted by [`strtobool`]().</a:t>
            </a:r>
          </a:p>
          <a:p>
            <a:pPr>
              <a:defRPr sz="1100"/>
            </a:pPr>
            <a:endParaRPr/>
          </a:p>
          <a:p>
            <a:pPr>
              <a:defRPr sz="1100"/>
            </a:pPr>
            <a:r>
              <a:t>:class:</a:t>
            </a:r>
          </a:p>
          <a:p>
            <a:pPr>
              <a:defRPr sz="1100"/>
            </a:pPr>
            <a:r>
              <a:t>For performance reasons, search space manipulation using `polars` is not guaranteed to produce the same row order as the corresponding `pandas` operations.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My optimization is running slowly and using too much memory. How do I set the ?BAYBE_NUMPY_USE_SINGLE_PRECISION and ?BAYBE_TORCH_USE_SINGLE_PRECISION environment variables to try and speed it up?</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I enable single precision in </a:t>
            </a:r>
            <a:r>
              <a:rPr dirty="0" err="1"/>
              <a:t>BayBE</a:t>
            </a:r>
            <a:r>
              <a:rPr dirty="0"/>
              <a:t> for NumPy and </a:t>
            </a:r>
            <a:r>
              <a:rPr dirty="0" err="1"/>
              <a:t>PyTorch</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EXPERIMENTAL: Floating Point Precision</a:t>
            </a:r>
          </a:p>
          <a:p>
            <a:pPr>
              <a:defRPr sz="1100"/>
            </a:pPr>
            <a:r>
              <a:t>In general, double precision is recommended because numerical stability during optimization can be bad when single precision is used. This impacts gradient-based optimization, i.e. search spaces with continuous parameters, more than optimization without gradients.</a:t>
            </a:r>
          </a:p>
          <a:p>
            <a:pPr>
              <a:defRPr sz="1100"/>
            </a:pPr>
            <a:endParaRPr/>
          </a:p>
          <a:p>
            <a:pPr>
              <a:defRPr sz="1100"/>
            </a:pPr>
            <a:r>
              <a:t>If you still want to use single precision, you can set the following Boolean variables:</a:t>
            </a:r>
          </a:p>
          <a:p>
            <a:pPr>
              <a:defRPr sz="1100"/>
            </a:pPr>
            <a:endParaRPr/>
          </a:p>
          <a:p>
            <a:pPr>
              <a:defRPr sz="1100"/>
            </a:pPr>
            <a:r>
              <a:t>- `BAYBE_NUMPY_USE_SINGLE_PRECISION` (defaults to `False`)</a:t>
            </a:r>
          </a:p>
          <a:p>
            <a:pPr>
              <a:defRPr sz="1100"/>
            </a:pPr>
            <a:r>
              <a:t>- `BAYBE_TORCH_USE_SINGLE_PRECISION` (defaults to `False`)</a:t>
            </a:r>
          </a:p>
          <a:p>
            <a:pPr>
              <a:defRPr sz="1100"/>
            </a:pPr>
            <a:endParaRPr/>
          </a:p>
          <a:p>
            <a:pPr>
              <a:defRPr sz="1100"/>
            </a:pPr>
            <a:r>
              <a:t>:class: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model different bases for my reaction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types of encoding are supported for </a:t>
            </a:r>
            <a:r>
              <a:rPr dirty="0" err="1"/>
              <a:t>CategoricalParameter</a:t>
            </a:r>
            <a:r>
              <a:rPr dirty="0"/>
              <a:t>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CategoricalParameter</a:t>
            </a:r>
          </a:p>
          <a:p>
            <a:pPr>
              <a:defRPr sz="1100"/>
            </a:pPr>
            <a:r>
              <a:t>A [`CategoricalParameter`]() supports sets of strings as labels. This is most suitable if the experimental choices cannot easily be translated into a number. Examples for this could be vendors like `("Vendor A", "Vendor B", "Vendor C")` or post codes like `("PO16 7GZ", "GU16 7HF", "L1 8JQ")`.</a:t>
            </a:r>
          </a:p>
          <a:p>
            <a:pPr>
              <a:defRPr sz="1100"/>
            </a:pPr>
            <a:endParaRPr/>
          </a:p>
          <a:p>
            <a:pPr>
              <a:defRPr sz="1100"/>
            </a:pPr>
            <a:r>
              <a:t>Categorical parameters in BayBE can be encoded via integer or one-hot encoding. For some cases, such basic forms of encoding make sense, e.g. if we had a parameter for a setting with values `("low", "medium", "high")`, an integer-encoding into values `(1, 2, 3)` would be reasonable.</a:t>
            </a:r>
          </a:p>
          <a:p>
            <a:pPr>
              <a:defRPr sz="1100"/>
            </a:pPr>
            <a:endParaRPr/>
          </a:p>
          <a:p>
            <a:pPr>
              <a:defRPr sz="1100"/>
            </a:pPr>
            <a:r>
              <a:t>```python</a:t>
            </a:r>
          </a:p>
          <a:p>
            <a:pPr>
              <a:defRPr sz="1100"/>
            </a:pPr>
            <a:r>
              <a:t>from baybe.parameters import CategoricalParameter</a:t>
            </a:r>
          </a:p>
          <a:p>
            <a:pPr>
              <a:defRPr sz="1100"/>
            </a:pPr>
            <a:r>
              <a:t>CategoricalParameter(</a:t>
            </a:r>
          </a:p>
          <a:p>
            <a:pPr>
              <a:defRPr sz="1100"/>
            </a:pPr>
            <a:r>
              <a:t>    name="Intensity",</a:t>
            </a:r>
          </a:p>
          <a:p>
            <a:pPr>
              <a:defRPr sz="1100"/>
            </a:pPr>
            <a:r>
              <a:t>    values=("low", "medium", "high"),</a:t>
            </a:r>
          </a:p>
          <a:p>
            <a:pPr>
              <a:defRPr sz="1100"/>
            </a:pPr>
            <a:r>
              <a:t>    active_values=(</a:t>
            </a:r>
          </a:p>
          <a:p>
            <a:pPr>
              <a:defRPr sz="1100"/>
            </a:pPr>
            <a:r>
              <a:t>        "low",  # optional, only combinations with Intensity=low will be recommended</a:t>
            </a:r>
          </a:p>
          <a:p>
            <a:pPr>
              <a:defRPr sz="1100"/>
            </a:pPr>
            <a:r>
              <a:t>    ),</a:t>
            </a:r>
          </a:p>
          <a:p>
            <a:pPr>
              <a:defRPr sz="1100"/>
            </a:pPr>
            <a:r>
              <a:t>    encoding="INT",  # optional, uses integer encoding as described above</a:t>
            </a:r>
          </a:p>
          <a:p>
            <a:pPr>
              <a:defRPr sz="1100"/>
            </a:pPr>
            <a:r>
              <a:t>)</a:t>
            </a:r>
          </a:p>
          <a:p>
            <a:pPr>
              <a:defRPr sz="1100"/>
            </a:pPr>
            <a:r>
              <a:t>```</a:t>
            </a:r>
          </a:p>
          <a:p>
            <a:pPr>
              <a:defRPr sz="1100"/>
            </a:pPr>
            <a:r>
              <a:t>However, in other cases, these encodings would introduce undesired biases to the model. Take, for instance, a parameter for a choice of solvents with values `("Solvent A", "Solvent B", "Solvent C")`. Encoding these with `(1, 2, 3)` as above would imply that “Solvent A” is more similar to “Solvent B” than to “Solvent C”, simply because the number 1 is closer to 2 than to 3. Hence, for an arbitrary set of labels, such an ordering cannot generally be assumed. In the particular case of substances, it not even possible to describe the similarity between labels by ordering along one single dimension. For this reason, we also provide the [`SubstanceParameter`](), which encodes labels corresponding to small molecules with chemical descriptors, capturing their similarities much better and without the need for the user to think about ordering and similarity in the first place. This concept is generalized in the [`CustomDiscreteParameter`](), where the user can provide their own custom set of descriptors for each label.</a:t>
            </a:r>
          </a:p>
          <a:p>
            <a:pPr>
              <a:defRPr sz="1100"/>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am optimizing an experiment where one of the parameters is the choice of catalyst. I have three specific catalysts, and I know their key performance characteristics like 'surface area', 'particle size', and 'cost'. These are not standard chemical descriptors. How can I provide this custom data to BayBE so that the recommendation model understands the underlying properties of my catalysts instead of just treating them as three unrelated options?</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How can you encode a parameter in </a:t>
            </a:r>
            <a:r>
              <a:rPr dirty="0" err="1"/>
              <a:t>BayBE</a:t>
            </a:r>
            <a:r>
              <a:rPr dirty="0"/>
              <a:t> that represents a choice like vendor, using custom metrics such as delivery time or reliability?</a:t>
            </a:r>
          </a:p>
        </p:txBody>
      </p:sp>
      <p:sp>
        <p:nvSpPr>
          <p:cNvPr id="5" name="TextBox 4"/>
          <p:cNvSpPr txBox="1"/>
          <p:nvPr/>
        </p:nvSpPr>
        <p:spPr>
          <a:xfrm>
            <a:off x="365760" y="2286000"/>
            <a:ext cx="8412480" cy="3631763"/>
          </a:xfrm>
          <a:prstGeom prst="rect">
            <a:avLst/>
          </a:prstGeom>
          <a:solidFill>
            <a:srgbClr val="F0F0F0"/>
          </a:solidFill>
        </p:spPr>
        <p:txBody>
          <a:bodyPr wrap="square" anchor="t">
            <a:spAutoFit/>
          </a:bodyPr>
          <a:lstStyle/>
          <a:p>
            <a:pPr>
              <a:defRPr sz="1100"/>
            </a:pPr>
            <a:r>
              <a:rPr dirty="0"/>
              <a:t># Parameters</a:t>
            </a:r>
          </a:p>
          <a:p>
            <a:pPr>
              <a:defRPr sz="1100"/>
            </a:pPr>
            <a:r>
              <a:rPr dirty="0"/>
              <a:t>## Discrete Parameters</a:t>
            </a:r>
          </a:p>
          <a:p>
            <a:pPr>
              <a:defRPr sz="1100"/>
            </a:pPr>
            <a:r>
              <a:rPr dirty="0"/>
              <a:t>### </a:t>
            </a:r>
            <a:r>
              <a:rPr dirty="0" err="1"/>
              <a:t>CustomDiscreteParameter</a:t>
            </a:r>
            <a:endParaRPr dirty="0"/>
          </a:p>
          <a:p>
            <a:pPr>
              <a:defRPr sz="1100"/>
            </a:pPr>
            <a:r>
              <a:rPr dirty="0"/>
              <a:t>The `encoding` concept introduced above is generalized by the [`</a:t>
            </a:r>
            <a:r>
              <a:rPr dirty="0" err="1"/>
              <a:t>CustomDiscreteParameter</a:t>
            </a:r>
            <a:r>
              <a:rPr dirty="0"/>
              <a:t>`](). Here, the user is expected to provide their own descriptors for the encoding.</a:t>
            </a:r>
          </a:p>
          <a:p>
            <a:pPr>
              <a:defRPr sz="1100"/>
            </a:pPr>
            <a:endParaRPr dirty="0"/>
          </a:p>
          <a:p>
            <a:pPr>
              <a:defRPr sz="1100"/>
            </a:pPr>
            <a:r>
              <a:rPr dirty="0"/>
              <a:t>Take, for instance, a parameter that corresponds to the choice of a polymer. Polymers are not well represented by the small molecule descriptors utilized in the [`</a:t>
            </a:r>
            <a:r>
              <a:rPr dirty="0" err="1"/>
              <a:t>SubstanceParameter</a:t>
            </a:r>
            <a:r>
              <a:rPr dirty="0"/>
              <a:t>`](). Still, one could provide experimental measurements or common metrics used to classify polymers:</a:t>
            </a:r>
          </a:p>
          <a:p>
            <a:pPr>
              <a:defRPr sz="1100"/>
            </a:pPr>
            <a:endParaRPr dirty="0"/>
          </a:p>
          <a:p>
            <a:pPr>
              <a:defRPr sz="1100"/>
            </a:pPr>
            <a:r>
              <a:rPr dirty="0"/>
              <a:t>```python</a:t>
            </a:r>
          </a:p>
          <a:p>
            <a:pPr>
              <a:defRPr sz="1100"/>
            </a:pPr>
            <a:r>
              <a:rPr dirty="0"/>
              <a:t>import pandas as pd</a:t>
            </a:r>
          </a:p>
          <a:p>
            <a:pPr>
              <a:defRPr sz="1100"/>
            </a:pPr>
            <a:r>
              <a:rPr dirty="0"/>
              <a:t>from </a:t>
            </a:r>
            <a:r>
              <a:rPr dirty="0" err="1"/>
              <a:t>baybe.parameters</a:t>
            </a:r>
            <a:r>
              <a:rPr dirty="0"/>
              <a:t> import </a:t>
            </a:r>
            <a:r>
              <a:rPr dirty="0" err="1"/>
              <a:t>CustomDiscreteParameter</a:t>
            </a:r>
            <a:endParaRPr dirty="0"/>
          </a:p>
          <a:p>
            <a:pPr>
              <a:defRPr sz="1100"/>
            </a:pPr>
            <a:r>
              <a:rPr dirty="0"/>
              <a:t>descriptors = </a:t>
            </a:r>
            <a:r>
              <a:rPr dirty="0" err="1"/>
              <a:t>pd.DataFrame</a:t>
            </a:r>
            <a:r>
              <a:rPr dirty="0"/>
              <a:t>(</a:t>
            </a:r>
          </a:p>
          <a:p>
            <a:pPr>
              <a:defRPr sz="1100"/>
            </a:pPr>
            <a:r>
              <a:rPr dirty="0"/>
              <a:t>    {</a:t>
            </a:r>
          </a:p>
          <a:p>
            <a:pPr>
              <a:defRPr sz="1100"/>
            </a:pPr>
            <a:r>
              <a:rPr dirty="0"/>
              <a:t>        "</a:t>
            </a:r>
            <a:r>
              <a:rPr dirty="0" err="1"/>
              <a:t>Glass_Transition_TempC</a:t>
            </a:r>
            <a:r>
              <a:rPr dirty="0"/>
              <a:t>": [20, -71, -39],</a:t>
            </a:r>
          </a:p>
          <a:p>
            <a:pPr>
              <a:defRPr sz="1100"/>
            </a:pPr>
            <a:r>
              <a:rPr dirty="0"/>
              <a:t>        "</a:t>
            </a:r>
            <a:r>
              <a:rPr dirty="0" err="1"/>
              <a:t>Weight_kDalton</a:t>
            </a:r>
            <a:r>
              <a:rPr dirty="0"/>
              <a:t>": [120, 32, 241],</a:t>
            </a:r>
          </a:p>
          <a:p>
            <a:pPr>
              <a:defRPr sz="1100"/>
            </a:pPr>
            <a:r>
              <a:rPr dirty="0"/>
              <a:t>    },</a:t>
            </a:r>
          </a:p>
          <a:p>
            <a:pPr>
              <a:defRPr sz="1100"/>
            </a:pPr>
            <a:r>
              <a:rPr dirty="0"/>
              <a:t>    index=["Polymer A", "Polymer B", "Polymer C"],  # put labels in the index</a:t>
            </a:r>
          </a:p>
          <a:p>
            <a:pPr>
              <a:defRPr sz="1100"/>
            </a:pPr>
            <a:r>
              <a:rPr dirty="0"/>
              <a:t>)</a:t>
            </a:r>
          </a:p>
          <a:p>
            <a:pPr>
              <a:defRPr sz="1000" i="1"/>
            </a:pPr>
            <a:r>
              <a:rPr dirty="0"/>
              <a:t>…more text on next page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err="1"/>
              <a:t>CustomDiscreteParameter</a:t>
            </a:r>
            <a:r>
              <a:rPr lang="en-US" dirty="0"/>
              <a:t>(</a:t>
            </a:r>
          </a:p>
          <a:p>
            <a:pPr>
              <a:defRPr sz="1100"/>
            </a:pPr>
            <a:r>
              <a:rPr lang="en-US" dirty="0"/>
              <a:t>    name="Polymer",</a:t>
            </a:r>
          </a:p>
          <a:p>
            <a:pPr>
              <a:defRPr sz="1100"/>
            </a:pPr>
            <a:r>
              <a:rPr lang="en-US" dirty="0"/>
              <a:t>    data=descriptors,</a:t>
            </a:r>
          </a:p>
          <a:p>
            <a:pPr>
              <a:defRPr sz="1100"/>
            </a:pPr>
            <a:r>
              <a:rPr lang="en-US" dirty="0"/>
              <a:t>    </a:t>
            </a:r>
            <a:r>
              <a:rPr lang="en-US" dirty="0" err="1"/>
              <a:t>active_values</a:t>
            </a:r>
            <a:r>
              <a:rPr lang="en-US" dirty="0"/>
              <a:t>=(  # optional, enforces that only Polymer A or C is recommended</a:t>
            </a:r>
          </a:p>
          <a:p>
            <a:pPr>
              <a:defRPr sz="1100"/>
            </a:pPr>
            <a:r>
              <a:rPr lang="en-US" dirty="0"/>
              <a:t>        "Polymer A",</a:t>
            </a:r>
          </a:p>
          <a:p>
            <a:pPr>
              <a:defRPr sz="1100"/>
            </a:pPr>
            <a:r>
              <a:rPr lang="en-US" dirty="0"/>
              <a:t>        "Polymer C",</a:t>
            </a:r>
          </a:p>
          <a:p>
            <a:pPr>
              <a:defRPr sz="1100"/>
            </a:pPr>
            <a:r>
              <a:rPr lang="en-US" dirty="0"/>
              <a:t>    ),</a:t>
            </a:r>
          </a:p>
          <a:p>
            <a:pPr>
              <a:defRPr sz="1100"/>
            </a:pPr>
            <a:r>
              <a:rPr dirty="0"/>
              <a:t>    decorrelate=True,  # optional, uses default correlation threshold</a:t>
            </a:r>
          </a:p>
          <a:p>
            <a:pPr>
              <a:defRPr sz="1100"/>
            </a:pPr>
            <a:r>
              <a:rPr dirty="0"/>
              <a:t>)</a:t>
            </a:r>
          </a:p>
          <a:p>
            <a:pPr>
              <a:defRPr sz="1100"/>
            </a:pPr>
            <a:r>
              <a:rPr dirty="0"/>
              <a:t>```</a:t>
            </a:r>
          </a:p>
          <a:p>
            <a:pPr>
              <a:defRPr sz="1100"/>
            </a:pPr>
            <a:r>
              <a:rPr dirty="0"/>
              <a:t>With the [`</a:t>
            </a:r>
            <a:r>
              <a:rPr dirty="0" err="1"/>
              <a:t>CustomDiscreteParameter</a:t>
            </a:r>
            <a:r>
              <a:rPr dirty="0"/>
              <a:t>`](), you can also encode parameter labels that have nothing to do with substances. For example, a parameter corresponding to the choice of a vendor is typically not easily encoded with standard means. In </a:t>
            </a:r>
            <a:r>
              <a:rPr dirty="0" err="1"/>
              <a:t>BayBE’s</a:t>
            </a:r>
            <a:r>
              <a:rPr dirty="0"/>
              <a:t> framework, you can provide numbers corresponding e.g. to delivery time, reliability or average price of the vendor to encode the labels via the [`</a:t>
            </a:r>
            <a:r>
              <a:rPr dirty="0" err="1"/>
              <a:t>CustomDiscreteParameter</a:t>
            </a:r>
            <a:r>
              <a:rPr dirty="0"/>
              <a:t>`]().</a:t>
            </a:r>
          </a:p>
          <a:p>
            <a:pPr>
              <a:defRPr sz="1100"/>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 I do if I have parameters which were constant but are now subject to change when I add more data?</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What type of parameter does </a:t>
            </a:r>
            <a:r>
              <a:rPr dirty="0" err="1"/>
              <a:t>BayBE</a:t>
            </a:r>
            <a:r>
              <a:rPr dirty="0"/>
              <a:t> use to encode context information when mixing data from several experimental campaigns?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Parameters</a:t>
            </a:r>
          </a:p>
          <a:p>
            <a:pPr>
              <a:defRPr sz="1100"/>
            </a:pPr>
            <a:r>
              <a:t>## Discrete Parameters</a:t>
            </a:r>
          </a:p>
          <a:p>
            <a:pPr>
              <a:defRPr sz="1100"/>
            </a:pPr>
            <a:r>
              <a:t>### TaskParameter</a:t>
            </a:r>
          </a:p>
          <a:p>
            <a:pPr>
              <a:defRPr sz="1100"/>
            </a:pPr>
            <a:r>
              <a:t>Often, several experimental campaigns involve similar or even identical parameters but still have one or more differences. For example, when optimizing reagents in a chemical reaction, the reactants remain constant, so they are not parameters. Similarly, in a mixture development for cell culture media, the cell type is fixed and hence not a parameter. However, once we plan to mix data from several campaigns, both reactants and cell lines can also be considered parameters in that they encode the necessary context. BayBE is able to process such context information with the [`TaskParameter`](). In many cases, this can drastically increase the optimization performance due to the enlarged data corpus.</a:t>
            </a:r>
          </a:p>
          <a:p>
            <a:pPr>
              <a:defRPr sz="1100"/>
            </a:pPr>
            <a:endParaRPr/>
          </a:p>
          <a:p>
            <a:pPr>
              <a:defRPr sz="1100"/>
            </a:pPr>
            <a:r>
              <a:t>#### SEE ALSO</a:t>
            </a:r>
          </a:p>
          <a:p>
            <a:pPr>
              <a:defRPr sz="1100"/>
            </a:pPr>
            <a:r>
              <a:t>For details, refer to [transfer learning](transfer_learning.md).</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BayBE recommender is only applicable for discrete search spaces and recommends points using farthest point sampling?</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does </a:t>
            </a:r>
            <a:r>
              <a:rPr dirty="0" err="1"/>
              <a:t>BayBE</a:t>
            </a:r>
            <a:r>
              <a:rPr dirty="0"/>
              <a:t> get initial recommendations?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Pure Recommenders</a:t>
            </a:r>
          </a:p>
          <a:p>
            <a:pPr>
              <a:defRPr sz="1100"/>
            </a:pPr>
            <a:r>
              <a:t>### Sampling Recommenders</a:t>
            </a:r>
          </a:p>
          <a:p>
            <a:pPr>
              <a:defRPr sz="1100"/>
            </a:pPr>
            <a:r>
              <a:t>BayBE provides two recommenders that recommend by sampling form the search space:</a:t>
            </a:r>
          </a:p>
          <a:p>
            <a:pPr>
              <a:defRPr sz="1100"/>
            </a:pPr>
            <a:endParaRPr/>
          </a:p>
          <a:p>
            <a:pPr>
              <a:defRPr sz="1100"/>
            </a:pPr>
            <a:r>
              <a:t>* **[`RandomRecommender`]():** This recommender offers random recommendations for all types of search spaces. It is extensively used in backtesting examples, providing a valuable comparison.</a:t>
            </a:r>
          </a:p>
          <a:p>
            <a:pPr>
              <a:defRPr sz="1100"/>
            </a:pPr>
            <a:r>
              <a:t>* **[`FPSRecommender`]():** This recommender is only applicable for discrete search spaces, and recommends points based on farthest point sampling.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830997"/>
          </a:xfrm>
          <a:prstGeom prst="rect">
            <a:avLst/>
          </a:prstGeom>
          <a:solidFill>
            <a:srgbClr val="DCEBFF"/>
          </a:solidFill>
        </p:spPr>
        <p:txBody>
          <a:bodyPr wrap="square" anchor="t">
            <a:spAutoFit/>
          </a:bodyPr>
          <a:lstStyle/>
          <a:p>
            <a:pPr>
              <a:defRPr sz="1200"/>
            </a:pPr>
            <a:r>
              <a:rPr lang="de-DE" dirty="0"/>
              <a:t>X</a:t>
            </a:r>
            <a:r>
              <a:rPr dirty="0"/>
              <a:t> Question A: I have a multi-stage experimental strategy. I want to start with a few random batches to get initial data, then switch to a different recommender for exploration, and finally use the powerful ?</a:t>
            </a:r>
            <a:r>
              <a:rPr dirty="0" err="1"/>
              <a:t>BotorchRecommender</a:t>
            </a:r>
            <a:r>
              <a:rPr dirty="0"/>
              <a:t> for exploitation. The ?</a:t>
            </a:r>
            <a:r>
              <a:rPr dirty="0" err="1"/>
              <a:t>TwoPhaseMetaRecommender</a:t>
            </a:r>
            <a:r>
              <a:rPr dirty="0"/>
              <a:t> seems too simple for this. How can I implement this three-stage sequence, and what happens once the sequence is finished?</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attribute controls when the TwoPhaseMetaRecommender switches between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Meta Recommenders</a:t>
            </a:r>
          </a:p>
          <a:p>
            <a:pPr>
              <a:defRPr sz="1100"/>
            </a:pPr>
            <a:r>
              <a:t>In analogy to meta studies, meta recommenders are wrappers that operate on a sequence of pure recommenders and determine when to switch between them according to different logics. BayBE offers three distinct kinds of meta recommenders.</a:t>
            </a:r>
          </a:p>
          <a:p>
            <a:pPr>
              <a:defRPr sz="1100"/>
            </a:pPr>
            <a:endParaRPr/>
          </a:p>
          <a:p>
            <a:pPr>
              <a:defRPr sz="1100"/>
            </a:pPr>
            <a:r>
              <a:t>* The [`TwoPhaseMetaRecommender`]() employs two distinct recommenders and switches between them at a certain specified point, controlled by the `switch_after` attribute. This is useful e.g. if you want a different recommender for the initial recommendation when there is no data yet available. This simple example would recommend randomly for the first batch and switch to a Bayesian recommender as soon as measurements have been ingested:</a:t>
            </a:r>
          </a:p>
          <a:p>
            <a:pPr>
              <a:defRPr sz="1100"/>
            </a:pPr>
            <a:r>
              <a:t>```python</a:t>
            </a:r>
          </a:p>
          <a:p>
            <a:pPr>
              <a:defRPr sz="1100"/>
            </a:pPr>
            <a:r>
              <a:t>from baybe.recommenders import (</a:t>
            </a:r>
          </a:p>
          <a:p>
            <a:pPr>
              <a:defRPr sz="1100"/>
            </a:pPr>
            <a:r>
              <a:t>    BotorchRecommender,</a:t>
            </a:r>
          </a:p>
          <a:p>
            <a:pPr>
              <a:defRPr sz="1100"/>
            </a:pPr>
            <a:r>
              <a:t>    TwoPhaseMetaRecommender,</a:t>
            </a:r>
          </a:p>
          <a:p>
            <a:pPr>
              <a:defRPr sz="1100"/>
            </a:pPr>
            <a:r>
              <a:t>    RandomRecommender,</a:t>
            </a:r>
          </a:p>
          <a:p>
            <a:pPr>
              <a:defRPr sz="1100"/>
            </a:pPr>
            <a:r>
              <a:t>)</a:t>
            </a:r>
          </a:p>
          <a:p>
            <a:pPr>
              <a:defRPr sz="1100"/>
            </a:pPr>
            <a:r>
              <a:t>recommender = TwoPhaseMetaRecommender(</a:t>
            </a:r>
          </a:p>
          <a:p>
            <a:pPr>
              <a:defRPr sz="1100"/>
            </a:pPr>
            <a:r>
              <a:t>    initial_recommender=RandomRecommender(), recommender=BotorchRecommender()</a:t>
            </a:r>
          </a:p>
          <a:p>
            <a:pPr>
              <a:defRPr sz="1100"/>
            </a:pPr>
            <a:r>
              <a:t>)</a:t>
            </a:r>
          </a:p>
          <a:p>
            <a:pPr>
              <a:defRPr sz="1100"/>
            </a:pPr>
            <a:r>
              <a:t>```</a:t>
            </a:r>
          </a:p>
          <a:p>
            <a:pPr>
              <a:defRPr sz="1100"/>
            </a:pPr>
            <a:r>
              <a:t>* The **[`SequentialMetaRecommender`]()** introduces a simple yet versatile approach by utilizing a predefined list of recommenders. By specifying the desired behavior using the `mode` attribute, it is possible to flexibly determine the meta recommender’s response when it exhausts the available recommenders. The possible choices are to either raise an error, re-use the last recommender or re-start at the beginning of the sequence.</a:t>
            </a:r>
          </a:p>
          <a:p>
            <a:pPr>
              <a:defRPr sz="1100"/>
            </a:pPr>
            <a:r>
              <a:t>* Similar to the `SequentialMetaRecommender`, the **[`StreamingSequentialMetaRecommender`]()** enables the utilization of *arbitrary* iterables to select recommender.</a:t>
            </a:r>
          </a:p>
          <a:p>
            <a:pPr>
              <a:defRPr sz="1100"/>
            </a:pPr>
            <a:r>
              <a:t>#### WARNING</a:t>
            </a:r>
          </a:p>
          <a:p>
            <a:pPr>
              <a:defRPr sz="1100"/>
            </a:pPr>
            <a:r>
              <a:t>Due to the arbitrary nature of iterables that can be used, (de-)serializability cannot be guaranteed. As a consequence, using a `StreamingSequentialMetaRecommender` results in an error if you attempt to serialize the corresponding object or higher-level objects containing it.</a:t>
            </a:r>
          </a:p>
          <a:p>
            <a:pPr>
              <a:defRPr sz="1100"/>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define constraints for my parameters?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you restrict search spaces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Restricting Search Spaces Using Constraints</a:t>
            </a:r>
          </a:p>
          <a:p>
            <a:pPr>
              <a:defRPr sz="1100"/>
            </a:pPr>
            <a:r>
              <a:t>Most constructors for both subspaces and search spaces support the optional keyword argument `constraints` to provide a list of [`Constraint`]() objects. When constructing full search spaces, the type of each constraint is checked, and the consequently applied to the corresponding subspace.</a:t>
            </a:r>
          </a:p>
          <a:p>
            <a:pPr>
              <a:defRPr sz="1100"/>
            </a:pPr>
            <a:endParaRPr/>
          </a:p>
          <a:p>
            <a:pPr>
              <a:defRPr sz="1100"/>
            </a:pPr>
            <a:r>
              <a:t>```python</a:t>
            </a:r>
          </a:p>
          <a:p>
            <a:pPr>
              <a:defRPr sz="1100"/>
            </a:pPr>
            <a:r>
              <a:t>constraints = [...]</a:t>
            </a:r>
          </a:p>
          <a:p>
            <a:pPr>
              <a:defRPr sz="1100"/>
            </a:pPr>
            <a:r>
              <a:t># Using one example constructor here</a:t>
            </a:r>
          </a:p>
          <a:p>
            <a:pPr>
              <a:defRPr sz="1100"/>
            </a:pPr>
            <a:r>
              <a:t>searchspace = SearchSpace.from_product(parameters=parameters, constraints=constraints)</a:t>
            </a:r>
          </a:p>
          <a:p>
            <a:pPr>
              <a:defRPr sz="1100"/>
            </a:pPr>
            <a: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rPr dirty="0"/>
              <a:t>☐ Question A: What is the docstring convention in </a:t>
            </a:r>
            <a:r>
              <a:rPr dirty="0" err="1"/>
              <a:t>BayBE</a:t>
            </a:r>
            <a:r>
              <a:rPr dirty="0"/>
              <a: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Where should attribute docstrings be placed when writing `</a:t>
            </a:r>
            <a:r>
              <a:rPr dirty="0" err="1"/>
              <a:t>attrs</a:t>
            </a:r>
            <a:r>
              <a:rPr dirty="0"/>
              <a:t>` classes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Conventions for `attrs` classes</a:t>
            </a:r>
          </a:p>
          <a:p>
            <a:pPr>
              <a:defRPr sz="1100"/>
            </a:pPr>
            <a:r>
              <a:t>- Place attribute docstrings below the attribute declaration, not in the class docstring. Separate different attributes using a blank line. For example: ```python @define class Cookies: """A delicious recipe for chocolate-banana cookies."""</a:t>
            </a:r>
          </a:p>
          <a:p>
            <a:pPr>
              <a:defRPr sz="1100"/>
            </a:pPr>
            <a:r>
              <a:t>chocolate: float """Chocolate is naturally measured in terms of floats."""</a:t>
            </a:r>
          </a:p>
          <a:p>
            <a:pPr>
              <a:defRPr sz="1100"/>
            </a:pPr>
            <a:endParaRPr/>
          </a:p>
          <a:p>
            <a:pPr>
              <a:defRPr sz="1100"/>
            </a:pPr>
            <a:r>
              <a:t>bananas: int """For bananas, we use integers, of course."""</a:t>
            </a:r>
          </a:p>
          <a:p>
            <a:pPr>
              <a:defRPr sz="1100"/>
            </a:pPr>
            <a:r>
              <a:t>```</a:t>
            </a:r>
          </a:p>
          <a:p>
            <a:pPr>
              <a:defRPr sz="1100"/>
            </a:pPr>
            <a:r>
              <a:t>- Unless another more specific name is suitable, use our default naming convention for `attrs` defaults and validators: ```python @my_attribute.default def _default_my_attribute(self): ...</a:t>
            </a:r>
          </a:p>
          <a:p>
            <a:pPr>
              <a:defRPr sz="1100"/>
            </a:pPr>
            <a:r>
              <a:t>  @my_attribute.validator</a:t>
            </a:r>
          </a:p>
          <a:p>
            <a:pPr>
              <a:defRPr sz="1100"/>
            </a:pPr>
            <a:r>
              <a:t>  def _validate_my_attribute(self, attribute, value): ...</a:t>
            </a:r>
          </a:p>
          <a:p>
            <a:pPr>
              <a:defRPr sz="1100"/>
            </a:pPr>
            <a:r>
              <a:t>```</a:t>
            </a:r>
          </a:p>
          <a:p>
            <a:pPr>
              <a:defRPr sz="1100"/>
            </a:pPr>
            <a:r>
              <a:t>A one-line docstring suffices for these methods, but they should have a `Raises:` section if applicable. Linter warnings regarding missing attribute docstrings can be silenced using `# noqa: DOC101, DOC103`.</a:t>
            </a:r>
          </a:p>
          <a:p>
            <a:pPr>
              <a:defRPr sz="1100"/>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do I convert my pandas </a:t>
            </a:r>
            <a:r>
              <a:rPr dirty="0" err="1"/>
              <a:t>dataframe</a:t>
            </a:r>
            <a:r>
              <a:rPr dirty="0"/>
              <a:t> into a </a:t>
            </a:r>
            <a:r>
              <a:rPr dirty="0" err="1"/>
              <a:t>BayBE</a:t>
            </a:r>
            <a:r>
              <a:rPr dirty="0"/>
              <a:t> search space?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default parameter type inferred by SubspaceDiscrete.from_dataframe for a data column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 Discrete Subspaces</a:t>
            </a:r>
          </a:p>
          <a:p>
            <a:pPr>
              <a:defRPr sz="1100"/>
            </a:pPr>
            <a:r>
              <a:t>### Constructing from a Dataframe</a:t>
            </a:r>
          </a:p>
          <a:p>
            <a:pPr>
              <a:defRPr sz="1100"/>
            </a:pPr>
            <a:r>
              <a:t>[`SubspaceDiscrete.from_dataframe`]() constructs a discrete subspace from a given dataframe. By default, this method tries to infer the data column as as a [`NumericalDiscreteParameter`]() and uses [`CategoricalParameter`]() as fallback. However, it is possible to change this behavior by using the optional `parameters` keyword. This list informs `from_dataframe` about the parameters and the types of parameters that should be used. In particular, it is necessary to provide such a list if there are non-numerical parameters that should not be interpreted as categorical parameters.</a:t>
            </a:r>
          </a:p>
          <a:p>
            <a:pPr>
              <a:defRPr sz="1100"/>
            </a:pPr>
            <a:endParaRPr/>
          </a:p>
          <a:p>
            <a:pPr>
              <a:defRPr sz="1100"/>
            </a:pPr>
            <a:r>
              <a:t>```python</a:t>
            </a:r>
          </a:p>
          <a:p>
            <a:pPr>
              <a:defRPr sz="1100"/>
            </a:pPr>
            <a:r>
              <a:t>import pandas as pd</a:t>
            </a:r>
          </a:p>
          <a:p>
            <a:pPr>
              <a:defRPr sz="1100"/>
            </a:pPr>
            <a:r>
              <a:t>df = pd.DataFrame(</a:t>
            </a:r>
          </a:p>
          <a:p>
            <a:pPr>
              <a:defRPr sz="1100"/>
            </a:pPr>
            <a:r>
              <a:t>    {</a:t>
            </a:r>
          </a:p>
          <a:p>
            <a:pPr>
              <a:defRPr sz="1100"/>
            </a:pPr>
            <a:r>
              <a:t>        "x0": [2, 3, 3],</a:t>
            </a:r>
          </a:p>
          <a:p>
            <a:pPr>
              <a:defRPr sz="1100"/>
            </a:pPr>
            <a:r>
              <a:t>        "x1": [5, 4, 6],</a:t>
            </a:r>
          </a:p>
          <a:p>
            <a:pPr>
              <a:defRPr sz="1100"/>
            </a:pPr>
            <a:r>
              <a:t>        "x2": [9, 7, 9],</a:t>
            </a:r>
          </a:p>
          <a:p>
            <a:pPr>
              <a:defRPr sz="1100"/>
            </a:pPr>
            <a:r>
              <a:t>    }</a:t>
            </a:r>
          </a:p>
          <a:p>
            <a:pPr>
              <a:defRPr sz="1100"/>
            </a:pPr>
            <a:r>
              <a:t>)</a:t>
            </a:r>
          </a:p>
          <a:p>
            <a:pPr>
              <a:defRPr sz="1100"/>
            </a:pPr>
            <a:r>
              <a:t>subspace = SubspaceDiscrete.from_dataframe(df)</a:t>
            </a:r>
          </a:p>
          <a:p>
            <a:pPr>
              <a:defRPr sz="1100"/>
            </a:pPr>
            <a:r>
              <a:t>```</a:t>
            </a:r>
          </a:p>
          <a:p>
            <a:pPr>
              <a:defRPr sz="1100"/>
            </a:pPr>
            <a:r>
              <a:t>```default</a:t>
            </a:r>
          </a:p>
          <a:p>
            <a:pPr>
              <a:defRPr sz="1100"/>
            </a:pPr>
            <a:r>
              <a:t> Discrete Parameters</a:t>
            </a:r>
          </a:p>
          <a:p>
            <a:pPr>
              <a:defRPr sz="1100"/>
            </a:pPr>
            <a:r>
              <a:t>   Name                        Type  Num_Values Encoding</a:t>
            </a:r>
          </a:p>
          <a:p>
            <a:pPr>
              <a:defRPr sz="1100"/>
            </a:pPr>
            <a:r>
              <a:t> 0   x0  NumericalDiscreteParameter           2     None</a:t>
            </a:r>
          </a:p>
          <a:p>
            <a:pPr>
              <a:defRPr sz="1100"/>
            </a:pPr>
            <a:r>
              <a:t> 1   x1  NumericalDiscreteParameter           3     None</a:t>
            </a:r>
          </a:p>
          <a:p>
            <a:pPr>
              <a:defRPr sz="1100"/>
            </a:pPr>
            <a:r>
              <a:t> 2   x2  NumericalDiscreteParameter           2     None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Which method can be used to create a discrete subspace with a simplex constraint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create a discrete search space?</a:t>
            </a:r>
          </a:p>
        </p:txBody>
      </p:sp>
      <p:sp>
        <p:nvSpPr>
          <p:cNvPr id="5" name="TextBox 4"/>
          <p:cNvSpPr txBox="1"/>
          <p:nvPr/>
        </p:nvSpPr>
        <p:spPr>
          <a:xfrm>
            <a:off x="365760" y="2286000"/>
            <a:ext cx="8412480" cy="5170646"/>
          </a:xfrm>
          <a:prstGeom prst="rect">
            <a:avLst/>
          </a:prstGeom>
          <a:solidFill>
            <a:srgbClr val="F0F0F0"/>
          </a:solidFill>
        </p:spPr>
        <p:txBody>
          <a:bodyPr wrap="square" anchor="t">
            <a:spAutoFit/>
          </a:bodyPr>
          <a:lstStyle/>
          <a:p>
            <a:pPr>
              <a:defRPr sz="1100"/>
            </a:pPr>
            <a:r>
              <a:rPr dirty="0"/>
              <a:t># Search Spaces</a:t>
            </a:r>
          </a:p>
          <a:p>
            <a:pPr>
              <a:defRPr sz="1100"/>
            </a:pPr>
            <a:r>
              <a:rPr dirty="0"/>
              <a:t>## Discrete Subspaces</a:t>
            </a:r>
          </a:p>
          <a:p>
            <a:pPr>
              <a:defRPr sz="1100"/>
            </a:pPr>
            <a:r>
              <a:rPr dirty="0"/>
              <a:t>### Creating a Simplex-Bound Discrete Subspace</a:t>
            </a:r>
          </a:p>
          <a:p>
            <a:pPr>
              <a:defRPr sz="1100"/>
            </a:pPr>
            <a:r>
              <a:rPr dirty="0"/>
              <a:t>[`</a:t>
            </a:r>
            <a:r>
              <a:rPr dirty="0" err="1"/>
              <a:t>SubspaceDiscrete.from_simplex</a:t>
            </a:r>
            <a:r>
              <a:rPr dirty="0"/>
              <a:t>`]() can be used to efficiently create a discrete search space (or discrete subspace) that is restricted by a simplex constraint, limiting the maximum sum of the parameters per dimension. This method uses a shortcut that removes invalid candidates already during the creation of parameter combinations and avoids to first create the full product space before filtering it.</a:t>
            </a:r>
          </a:p>
          <a:p>
            <a:pPr>
              <a:defRPr sz="1100"/>
            </a:pPr>
            <a:endParaRPr dirty="0"/>
          </a:p>
          <a:p>
            <a:pPr>
              <a:defRPr sz="1100"/>
            </a:pPr>
            <a:r>
              <a:rPr dirty="0"/>
              <a:t>In the following example, a naive construction of the subspace would first construct the full product space, containing 25 points, although only 15 points are actually part of the simplex.</a:t>
            </a:r>
          </a:p>
          <a:p>
            <a:pPr>
              <a:defRPr sz="1100"/>
            </a:pPr>
            <a:endParaRPr dirty="0"/>
          </a:p>
          <a:p>
            <a:pPr>
              <a:defRPr sz="1100"/>
            </a:pPr>
            <a:r>
              <a:rPr dirty="0"/>
              <a:t>```python</a:t>
            </a:r>
          </a:p>
          <a:p>
            <a:pPr>
              <a:defRPr sz="1100"/>
            </a:pPr>
            <a:r>
              <a:rPr dirty="0"/>
              <a:t>parameters = [</a:t>
            </a:r>
          </a:p>
          <a:p>
            <a:pPr>
              <a:defRPr sz="1100"/>
            </a:pPr>
            <a:r>
              <a:rPr dirty="0"/>
              <a:t>    </a:t>
            </a:r>
            <a:r>
              <a:rPr dirty="0" err="1"/>
              <a:t>NumericalDiscreteParameter</a:t>
            </a:r>
            <a:r>
              <a:rPr dirty="0"/>
              <a:t>(name="p1", values=[0, 0.25, 0.5, 0.75, 1]),</a:t>
            </a:r>
          </a:p>
          <a:p>
            <a:pPr>
              <a:defRPr sz="1100"/>
            </a:pPr>
            <a:r>
              <a:rPr dirty="0"/>
              <a:t>    </a:t>
            </a:r>
            <a:r>
              <a:rPr dirty="0" err="1"/>
              <a:t>NumericalDiscreteParameter</a:t>
            </a:r>
            <a:r>
              <a:rPr dirty="0"/>
              <a:t>(name="p2", values=[0, 0.25, 0.5, 0.75, 1]),</a:t>
            </a:r>
          </a:p>
          <a:p>
            <a:pPr>
              <a:defRPr sz="1100"/>
            </a:pPr>
            <a:r>
              <a:rPr dirty="0"/>
              <a:t>]</a:t>
            </a:r>
          </a:p>
          <a:p>
            <a:pPr>
              <a:defRPr sz="1100"/>
            </a:pPr>
            <a:r>
              <a:rPr dirty="0"/>
              <a:t>subspace = </a:t>
            </a:r>
            <a:r>
              <a:rPr dirty="0" err="1"/>
              <a:t>SubspaceDiscrete.from_simplex</a:t>
            </a:r>
            <a:r>
              <a:rPr dirty="0"/>
              <a:t>(</a:t>
            </a:r>
            <a:r>
              <a:rPr dirty="0" err="1"/>
              <a:t>max_sum</a:t>
            </a:r>
            <a:r>
              <a:rPr dirty="0"/>
              <a:t>=1.0, </a:t>
            </a:r>
            <a:r>
              <a:rPr dirty="0" err="1"/>
              <a:t>simplex_parameters</a:t>
            </a:r>
            <a:r>
              <a:rPr dirty="0"/>
              <a:t>=parameters)</a:t>
            </a:r>
          </a:p>
          <a:p>
            <a:pPr>
              <a:defRPr sz="1100"/>
            </a:pPr>
            <a:r>
              <a:rPr dirty="0"/>
              <a:t>```</a:t>
            </a:r>
          </a:p>
          <a:p>
            <a:pPr>
              <a:defRPr sz="1100"/>
            </a:pPr>
            <a:r>
              <a:rPr dirty="0"/>
              <a:t>```default</a:t>
            </a:r>
          </a:p>
          <a:p>
            <a:pPr>
              <a:defRPr sz="1100"/>
            </a:pPr>
            <a:r>
              <a:rPr dirty="0"/>
              <a:t>       p1    p2</a:t>
            </a:r>
          </a:p>
          <a:p>
            <a:pPr>
              <a:defRPr sz="1100"/>
            </a:pPr>
            <a:r>
              <a:rPr dirty="0"/>
              <a:t> 0   0.00  0.00</a:t>
            </a:r>
          </a:p>
          <a:p>
            <a:pPr>
              <a:defRPr sz="1100"/>
            </a:pPr>
            <a:r>
              <a:rPr dirty="0"/>
              <a:t> 1   0.00  0.25</a:t>
            </a:r>
          </a:p>
          <a:p>
            <a:pPr>
              <a:defRPr sz="1100"/>
            </a:pPr>
            <a:r>
              <a:rPr dirty="0"/>
              <a:t> 2   0.00  0.50</a:t>
            </a:r>
          </a:p>
          <a:p>
            <a:pPr>
              <a:defRPr sz="1100"/>
            </a:pPr>
            <a:r>
              <a:rPr dirty="0"/>
              <a:t> ..   ...   ...</a:t>
            </a:r>
          </a:p>
          <a:p>
            <a:pPr>
              <a:defRPr sz="1100"/>
            </a:pPr>
            <a:r>
              <a:rPr dirty="0"/>
              <a:t> 12  0.75  0.00</a:t>
            </a:r>
          </a:p>
          <a:p>
            <a:pPr>
              <a:defRPr sz="1100"/>
            </a:pPr>
            <a:r>
              <a:rPr dirty="0"/>
              <a:t> 13  0.75  0.25</a:t>
            </a:r>
          </a:p>
          <a:p>
            <a:pPr>
              <a:defRPr sz="1100"/>
            </a:pPr>
            <a:r>
              <a:rPr dirty="0"/>
              <a:t> 14  1.00  0.00</a:t>
            </a:r>
          </a:p>
          <a:p>
            <a:pPr>
              <a:defRPr sz="1100"/>
            </a:pPr>
            <a:r>
              <a:rPr dirty="0"/>
              <a:t> [15 rows x 2 columns]</a:t>
            </a:r>
          </a:p>
          <a:p>
            <a:pPr>
              <a:defRPr sz="1100"/>
            </a:pPr>
            <a:r>
              <a:rPr lang="en-US" dirty="0"/>
              <a:t>```</a:t>
            </a:r>
          </a:p>
          <a:p>
            <a:pPr>
              <a:defRPr sz="1100"/>
            </a:pPr>
            <a:r>
              <a:rPr lang="en-US" dirty="0"/>
              <a:t>Note that it is also possible to provide additional parameters that then enter in the form of a Cartesian product. These can be provided via the keyword `</a:t>
            </a:r>
            <a:r>
              <a:rPr lang="en-US" dirty="0" err="1"/>
              <a:t>product_parameters</a:t>
            </a:r>
            <a:r>
              <a:rPr 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store my results?</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How can you specify which alternative constructor to use when deserializing a </a:t>
            </a:r>
            <a:r>
              <a:rPr dirty="0" err="1"/>
              <a:t>BayBE</a:t>
            </a:r>
            <a:r>
              <a:rPr dirty="0"/>
              <a:t> object from a configuration string?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rPr dirty="0"/>
              <a:t># Serialization</a:t>
            </a:r>
          </a:p>
          <a:p>
            <a:pPr>
              <a:defRPr sz="1100"/>
            </a:pPr>
            <a:r>
              <a:rPr dirty="0"/>
              <a:t>## Deserialization from configuration strings</a:t>
            </a:r>
          </a:p>
          <a:p>
            <a:pPr>
              <a:defRPr sz="1100"/>
            </a:pPr>
            <a:r>
              <a:rPr dirty="0"/>
              <a:t>### Invoking alternative constructors</a:t>
            </a:r>
          </a:p>
          <a:p>
            <a:pPr>
              <a:defRPr sz="1100"/>
            </a:pPr>
            <a:r>
              <a:rPr dirty="0"/>
              <a:t>Many </a:t>
            </a:r>
            <a:r>
              <a:rPr dirty="0" err="1"/>
              <a:t>BayBE</a:t>
            </a:r>
            <a:r>
              <a:rPr dirty="0"/>
              <a:t> classes offer additional routes of construction next to the default mechanism via the </a:t>
            </a:r>
            <a:r>
              <a:rPr dirty="0" err="1"/>
              <a:t>class’</a:t>
            </a:r>
            <a:r>
              <a:rPr dirty="0"/>
              <a:t> `__</a:t>
            </a:r>
            <a:r>
              <a:rPr dirty="0" err="1"/>
              <a:t>init</a:t>
            </a:r>
            <a:r>
              <a:rPr dirty="0"/>
              <a:t>__` method. This offers convenient ways of object initialization alternative to specifying an object’s attributes in their “canonical” form, which is often not the preferred approach.</a:t>
            </a:r>
          </a:p>
          <a:p>
            <a:pPr>
              <a:defRPr sz="1100"/>
            </a:pPr>
            <a:endParaRPr dirty="0"/>
          </a:p>
          <a:p>
            <a:pPr>
              <a:defRPr sz="1100"/>
            </a:pPr>
            <a:r>
              <a:rPr dirty="0"/>
              <a:t>For instance, a search space is composed of two sub-components, a [discrete subspace]() and a [continuous subspace](), which are accordingly expected by the [`</a:t>
            </a:r>
            <a:r>
              <a:rPr dirty="0" err="1"/>
              <a:t>SearchSpace</a:t>
            </a:r>
            <a:r>
              <a:rPr dirty="0"/>
              <a:t>`]() constructor. However, instead of providing the two components directly, most users would more naturally invoke one of the alternative class methods available, such as `</a:t>
            </a:r>
            <a:r>
              <a:rPr dirty="0" err="1"/>
              <a:t>SearchSpace.from_product</a:t>
            </a:r>
            <a:r>
              <a:rPr dirty="0"/>
              <a:t>` or `</a:t>
            </a:r>
            <a:r>
              <a:rPr dirty="0" err="1"/>
              <a:t>SearchSpace.from_dataframe</a:t>
            </a:r>
            <a:r>
              <a:rPr dirty="0"/>
              <a:t>`.</a:t>
            </a:r>
          </a:p>
          <a:p>
            <a:pPr>
              <a:defRPr sz="1100"/>
            </a:pPr>
            <a:endParaRPr dirty="0"/>
          </a:p>
          <a:p>
            <a:pPr>
              <a:defRPr sz="1100"/>
            </a:pPr>
            <a:r>
              <a:rPr dirty="0"/>
              <a:t>Using a serialization string, the same alternative routes can be triggered via the optional `constructor` field that allows specifying the initializer to be used for the object creation step:</a:t>
            </a:r>
          </a:p>
          <a:p>
            <a:pPr>
              <a:defRPr sz="1100"/>
            </a:pPr>
            <a:endParaRPr dirty="0"/>
          </a:p>
          <a:p>
            <a:pPr>
              <a:defRPr sz="1100"/>
            </a:pPr>
            <a:r>
              <a:rPr dirty="0"/>
              <a:t>```python</a:t>
            </a:r>
          </a:p>
          <a:p>
            <a:pPr>
              <a:defRPr sz="1100"/>
            </a:pPr>
            <a:r>
              <a:rPr dirty="0"/>
              <a:t>from </a:t>
            </a:r>
            <a:r>
              <a:rPr dirty="0" err="1"/>
              <a:t>baybe.searchspace</a:t>
            </a:r>
            <a:r>
              <a:rPr dirty="0"/>
              <a:t> import </a:t>
            </a:r>
            <a:r>
              <a:rPr dirty="0" err="1"/>
              <a:t>SearchSpace</a:t>
            </a:r>
            <a:endParaRPr dirty="0"/>
          </a:p>
          <a:p>
            <a:pPr>
              <a:defRPr sz="1100"/>
            </a:pPr>
            <a:r>
              <a:rPr dirty="0"/>
              <a:t>from </a:t>
            </a:r>
            <a:r>
              <a:rPr dirty="0" err="1"/>
              <a:t>baybe.parameters</a:t>
            </a:r>
            <a:r>
              <a:rPr dirty="0"/>
              <a:t> import </a:t>
            </a:r>
            <a:r>
              <a:rPr dirty="0" err="1"/>
              <a:t>CategoricalParameter</a:t>
            </a:r>
            <a:r>
              <a:rPr dirty="0"/>
              <a:t>, </a:t>
            </a:r>
            <a:r>
              <a:rPr dirty="0" err="1"/>
              <a:t>NumericalDiscreteParameter</a:t>
            </a:r>
            <a:endParaRPr dirty="0"/>
          </a:p>
          <a:p>
            <a:pPr>
              <a:defRPr sz="1100"/>
            </a:pPr>
            <a:r>
              <a:rPr dirty="0" err="1"/>
              <a:t>searchspace</a:t>
            </a:r>
            <a:r>
              <a:rPr dirty="0"/>
              <a:t> = </a:t>
            </a:r>
            <a:r>
              <a:rPr dirty="0" err="1"/>
              <a:t>SearchSpace.from_product</a:t>
            </a:r>
            <a:r>
              <a:rPr dirty="0"/>
              <a:t>(</a:t>
            </a:r>
          </a:p>
          <a:p>
            <a:pPr>
              <a:defRPr sz="1100"/>
            </a:pPr>
            <a:r>
              <a:rPr dirty="0"/>
              <a:t>    parameters=[</a:t>
            </a:r>
          </a:p>
          <a:p>
            <a:pPr>
              <a:defRPr sz="1100"/>
            </a:pPr>
            <a:r>
              <a:rPr dirty="0"/>
              <a:t>        </a:t>
            </a:r>
            <a:r>
              <a:rPr dirty="0" err="1"/>
              <a:t>CategoricalParameter</a:t>
            </a:r>
            <a:r>
              <a:rPr dirty="0"/>
              <a:t>(name="Category", values=["low", "high"]),</a:t>
            </a:r>
          </a:p>
          <a:p>
            <a:pPr>
              <a:defRPr sz="1100"/>
            </a:pPr>
            <a:r>
              <a:rPr dirty="0"/>
              <a:t>        </a:t>
            </a:r>
            <a:r>
              <a:rPr dirty="0" err="1"/>
              <a:t>NumericalDiscreteParameter</a:t>
            </a:r>
            <a:r>
              <a:rPr dirty="0"/>
              <a:t>(name="Number", values=[1, 2, 3]),</a:t>
            </a:r>
          </a:p>
          <a:p>
            <a:pPr>
              <a:defRPr sz="1100"/>
            </a:pPr>
            <a:r>
              <a:rPr dirty="0"/>
              <a:t>    ]</a:t>
            </a:r>
          </a:p>
          <a:p>
            <a:pPr>
              <a:defRPr sz="1100"/>
            </a:pPr>
            <a:r>
              <a:rPr dirty="0"/>
              <a:t>)</a:t>
            </a:r>
          </a:p>
          <a:p>
            <a:pPr>
              <a:defRPr sz="1100"/>
            </a:pPr>
            <a:endParaRPr dirty="0"/>
          </a:p>
          <a:p>
            <a:pPr>
              <a:defRPr sz="1000" i="1"/>
            </a:pPr>
            <a:r>
              <a:rPr dirty="0"/>
              <a:t>…more text on next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3308598"/>
          </a:xfrm>
          <a:prstGeom prst="rect">
            <a:avLst/>
          </a:prstGeom>
          <a:solidFill>
            <a:srgbClr val="F0F0F0"/>
          </a:solidFill>
        </p:spPr>
        <p:txBody>
          <a:bodyPr wrap="square">
            <a:spAutoFit/>
          </a:bodyPr>
          <a:lstStyle/>
          <a:p>
            <a:pPr>
              <a:defRPr sz="1100"/>
            </a:pPr>
            <a:r>
              <a:rPr lang="en-US" dirty="0" err="1"/>
              <a:t>searchspace_json</a:t>
            </a:r>
            <a:r>
              <a:rPr lang="en-US" dirty="0"/>
              <a:t> = """</a:t>
            </a:r>
          </a:p>
          <a:p>
            <a:pPr>
              <a:defRPr sz="1100"/>
            </a:pPr>
            <a:r>
              <a:rPr lang="en-US" dirty="0"/>
              <a:t>{</a:t>
            </a:r>
          </a:p>
          <a:p>
            <a:pPr>
              <a:defRPr sz="1100"/>
            </a:pPr>
            <a:r>
              <a:rPr lang="en-US" dirty="0"/>
              <a:t>    "constructor": "</a:t>
            </a:r>
            <a:r>
              <a:rPr lang="en-US" dirty="0" err="1"/>
              <a:t>from_product</a:t>
            </a:r>
            <a:r>
              <a:rPr lang="en-US" dirty="0"/>
              <a:t>",</a:t>
            </a:r>
          </a:p>
          <a:p>
            <a:pPr>
              <a:defRPr sz="1100"/>
            </a:pPr>
            <a:r>
              <a:rPr lang="en-US" dirty="0"/>
              <a:t>    "parameters": [</a:t>
            </a:r>
          </a:p>
          <a:p>
            <a:pPr>
              <a:defRPr sz="1100"/>
            </a:pPr>
            <a:r>
              <a:rPr lang="en-US" dirty="0"/>
              <a:t>        {</a:t>
            </a:r>
          </a:p>
          <a:p>
            <a:pPr>
              <a:defRPr sz="1100"/>
            </a:pPr>
            <a:r>
              <a:rPr lang="en-US" dirty="0"/>
              <a:t>            "type": "</a:t>
            </a:r>
            <a:r>
              <a:rPr lang="en-US" dirty="0" err="1"/>
              <a:t>CategoricalParameter</a:t>
            </a:r>
            <a:r>
              <a:rPr lang="en-US" dirty="0"/>
              <a:t>",</a:t>
            </a:r>
          </a:p>
          <a:p>
            <a:pPr>
              <a:defRPr sz="1100"/>
            </a:pPr>
            <a:r>
              <a:rPr dirty="0"/>
              <a:t>            "name": "Category",</a:t>
            </a:r>
          </a:p>
          <a:p>
            <a:pPr>
              <a:defRPr sz="1100"/>
            </a:pPr>
            <a:r>
              <a:rPr dirty="0"/>
              <a:t>            "values": ["low", "high"]</a:t>
            </a:r>
          </a:p>
          <a:p>
            <a:pPr>
              <a:defRPr sz="1100"/>
            </a:pPr>
            <a:r>
              <a:rPr dirty="0"/>
              <a:t>        },</a:t>
            </a:r>
          </a:p>
          <a:p>
            <a:pPr>
              <a:defRPr sz="1100"/>
            </a:pPr>
            <a:r>
              <a:rPr dirty="0"/>
              <a:t>        {</a:t>
            </a:r>
          </a:p>
          <a:p>
            <a:pPr>
              <a:defRPr sz="1100"/>
            </a:pPr>
            <a:r>
              <a:rPr dirty="0"/>
              <a:t>            "type": "</a:t>
            </a:r>
            <a:r>
              <a:rPr dirty="0" err="1"/>
              <a:t>NumericalDiscreteParameter</a:t>
            </a:r>
            <a:r>
              <a:rPr dirty="0"/>
              <a:t>",</a:t>
            </a:r>
          </a:p>
          <a:p>
            <a:pPr>
              <a:defRPr sz="1100"/>
            </a:pPr>
            <a:r>
              <a:rPr dirty="0"/>
              <a:t>            "name": "Number",</a:t>
            </a:r>
          </a:p>
          <a:p>
            <a:pPr>
              <a:defRPr sz="1100"/>
            </a:pPr>
            <a:r>
              <a:rPr dirty="0"/>
              <a:t>            "values": [1, 2, 3]</a:t>
            </a:r>
          </a:p>
          <a:p>
            <a:pPr>
              <a:defRPr sz="1100"/>
            </a:pPr>
            <a:r>
              <a:rPr dirty="0"/>
              <a:t>        }</a:t>
            </a:r>
          </a:p>
          <a:p>
            <a:pPr>
              <a:defRPr sz="1100"/>
            </a:pPr>
            <a:r>
              <a:rPr dirty="0"/>
              <a:t>    ]</a:t>
            </a:r>
          </a:p>
          <a:p>
            <a:pPr>
              <a:defRPr sz="1100"/>
            </a:pPr>
            <a:r>
              <a:rPr dirty="0"/>
              <a:t>}</a:t>
            </a:r>
          </a:p>
          <a:p>
            <a:pPr>
              <a:defRPr sz="1100"/>
            </a:pPr>
            <a:r>
              <a:rPr dirty="0"/>
              <a:t>"""</a:t>
            </a:r>
          </a:p>
          <a:p>
            <a:pPr>
              <a:defRPr sz="1100"/>
            </a:pPr>
            <a:r>
              <a:rPr dirty="0"/>
              <a:t>assert </a:t>
            </a:r>
            <a:r>
              <a:rPr dirty="0" err="1"/>
              <a:t>searchspace</a:t>
            </a:r>
            <a:r>
              <a:rPr dirty="0"/>
              <a:t> == </a:t>
            </a:r>
            <a:r>
              <a:rPr dirty="0" err="1"/>
              <a:t>SearchSpace.from_json</a:t>
            </a:r>
            <a:r>
              <a:rPr dirty="0"/>
              <a:t>(</a:t>
            </a:r>
            <a:r>
              <a:rPr dirty="0" err="1"/>
              <a:t>searchspace_json</a:t>
            </a:r>
            <a:r>
              <a:rPr dirty="0"/>
              <a:t>)</a:t>
            </a:r>
          </a:p>
          <a:p>
            <a:pPr>
              <a:defRPr sz="1100"/>
            </a:pPr>
            <a:r>
              <a:rPr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deserialize a class with abbreviated class variables?</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can classes with an abbreviation class variable be deserialized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abbreviations</a:t>
            </a:r>
          </a:p>
          <a:p>
            <a:pPr>
              <a:defRPr sz="1100"/>
            </a:pPr>
            <a:r>
              <a:t>Classes that have an `abbreviation` class variable defined can be conveniently deserialized using the corresponding abbreviation string:</a:t>
            </a:r>
          </a:p>
          <a:p>
            <a:pPr>
              <a:defRPr sz="1100"/>
            </a:pPr>
            <a:endParaRPr/>
          </a:p>
          <a:p>
            <a:pPr>
              <a:defRPr sz="1100"/>
            </a:pPr>
            <a:r>
              <a:t>```python</a:t>
            </a:r>
          </a:p>
          <a:p>
            <a:pPr>
              <a:defRPr sz="1100"/>
            </a:pPr>
            <a:r>
              <a:t>from baybe.acquisition.base import AcquisitionFunction</a:t>
            </a:r>
          </a:p>
          <a:p>
            <a:pPr>
              <a:defRPr sz="1100"/>
            </a:pPr>
            <a:r>
              <a:t>acqf1 = AcquisitionFunction.from_json('{"type": "UpperConfidenceBound"}')</a:t>
            </a:r>
          </a:p>
          <a:p>
            <a:pPr>
              <a:defRPr sz="1100"/>
            </a:pPr>
            <a:r>
              <a:t>acqf2 = AcquisitionFunction.from_json('{"type": "UCB"}')</a:t>
            </a:r>
          </a:p>
          <a:p>
            <a:pPr>
              <a:defRPr sz="1100"/>
            </a:pPr>
            <a:r>
              <a:t>assert acqf1 == acqf2</a:t>
            </a:r>
          </a:p>
          <a:p>
            <a:pPr>
              <a:defRPr sz="1100"/>
            </a:pPr>
            <a:r>
              <a:t>```</a:t>
            </a:r>
          </a:p>
          <a:p>
            <a:pPr>
              <a:defRPr sz="1100"/>
            </a:pPr>
            <a:r>
              <a:t>&lt;a id="nested-objects"&gt;&lt;/a&gt;</a:t>
            </a:r>
          </a:p>
          <a:p>
            <a:pPr>
              <a:defRPr sz="1100"/>
            </a:pP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can the hierarchical structure of </a:t>
            </a:r>
            <a:r>
              <a:rPr dirty="0" err="1"/>
              <a:t>BayBE</a:t>
            </a:r>
            <a:r>
              <a:rPr dirty="0"/>
              <a:t> objects like Objectives and Targets be represented in a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do I encode targets in BayBE? How do I set different weights for targets? I have multiple targets; how do I format my input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Nesting objects</a:t>
            </a:r>
          </a:p>
          <a:p>
            <a:pPr>
              <a:defRPr sz="1100"/>
            </a:pPr>
            <a:r>
              <a:t>BayBE objects typically appear as part of a larger object hierarchy. For instance, a `SearchSpace` can hold one or several `Parameters`, just like an `Objective` can hold one or several `Targets`. This hierarchical structure can be directly replicated in the serialization string:</a:t>
            </a:r>
          </a:p>
          <a:p>
            <a:pPr>
              <a:defRPr sz="1100"/>
            </a:pPr>
            <a:endParaRPr/>
          </a:p>
          <a:p>
            <a:pPr>
              <a:defRPr sz="1100"/>
            </a:pPr>
            <a:r>
              <a:t>```python</a:t>
            </a:r>
          </a:p>
          <a:p>
            <a:pPr>
              <a:defRPr sz="1100"/>
            </a:pPr>
            <a:r>
              <a:t>from baybe.objectives import DesirabilityObjective</a:t>
            </a:r>
          </a:p>
          <a:p>
            <a:pPr>
              <a:defRPr sz="1100"/>
            </a:pPr>
            <a:r>
              <a:t>from baybe.targets import NumericalTarget</a:t>
            </a:r>
          </a:p>
          <a:p>
            <a:pPr>
              <a:defRPr sz="1100"/>
            </a:pPr>
            <a:r>
              <a:t>objective = DesirabilityObjective(</a:t>
            </a:r>
          </a:p>
          <a:p>
            <a:pPr>
              <a:defRPr sz="1100"/>
            </a:pPr>
            <a:r>
              <a:t>    targets=[</a:t>
            </a:r>
          </a:p>
          <a:p>
            <a:pPr>
              <a:defRPr sz="1100"/>
            </a:pPr>
            <a:r>
              <a:t>        NumericalTarget(name="T1", mode="MAX", bounds=(-1, 1)),</a:t>
            </a:r>
          </a:p>
          <a:p>
            <a:pPr>
              <a:defRPr sz="1100"/>
            </a:pPr>
            <a:r>
              <a:t>        NumericalTarget(name="T2", mode="MIN", bounds=(0, 1)),</a:t>
            </a:r>
          </a:p>
          <a:p>
            <a:pPr>
              <a:defRPr sz="1100"/>
            </a:pPr>
            <a:r>
              <a:t>    ],</a:t>
            </a:r>
          </a:p>
          <a:p>
            <a:pPr>
              <a:defRPr sz="1100"/>
            </a:pPr>
            <a:r>
              <a:t>    weights=[0.1, 0.9],</a:t>
            </a:r>
          </a:p>
          <a:p>
            <a:pPr>
              <a:defRPr sz="1100"/>
            </a:pPr>
            <a:r>
              <a:t>    scalarizer="MEAN",</a:t>
            </a:r>
          </a:p>
          <a:p>
            <a:pPr>
              <a:defRPr sz="1100"/>
            </a:pPr>
            <a:r>
              <a:t>)</a:t>
            </a:r>
          </a:p>
          <a:p>
            <a:pPr>
              <a:defRPr sz="1100"/>
            </a:pPr>
            <a:r>
              <a:t>objective_json = """</a:t>
            </a:r>
          </a:p>
          <a:p>
            <a:pPr>
              <a:defRPr sz="1100"/>
            </a:pPr>
            <a:r>
              <a:t>{</a:t>
            </a:r>
          </a:p>
          <a:p>
            <a:pPr>
              <a:defRPr sz="1100"/>
            </a:pPr>
            <a:r>
              <a:t>    "targets": [</a:t>
            </a:r>
          </a:p>
          <a:p>
            <a:pPr>
              <a:defRPr sz="1100"/>
            </a:pPr>
            <a:r>
              <a:t>        {</a:t>
            </a:r>
          </a:p>
          <a:p>
            <a:pPr>
              <a:defRPr sz="1100"/>
            </a:pPr>
            <a:r>
              <a:t>            "type": "NumericalTarget",</a:t>
            </a:r>
          </a:p>
          <a:p>
            <a:pPr>
              <a:defRPr sz="1100"/>
            </a:pPr>
            <a:r>
              <a:t>            "name": "T1",</a:t>
            </a:r>
          </a:p>
          <a:p>
            <a:pPr>
              <a:defRPr sz="1100"/>
            </a:pPr>
            <a:r>
              <a:t>            "mode": "MAX",</a:t>
            </a:r>
          </a:p>
          <a:p>
            <a:pPr>
              <a:defRPr sz="1100"/>
            </a:pPr>
            <a:r>
              <a:t>            "bounds": [-1.0, 1.0]</a:t>
            </a:r>
          </a:p>
          <a:p>
            <a:pPr>
              <a:defRPr sz="1000" i="1"/>
            </a:pPr>
            <a:r>
              <a:t>…more text on next page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a:t>
            </a:r>
          </a:p>
          <a:p>
            <a:pPr>
              <a:defRPr sz="1100"/>
            </a:pPr>
            <a:r>
              <a:t>        {</a:t>
            </a:r>
          </a:p>
          <a:p>
            <a:pPr>
              <a:defRPr sz="1100"/>
            </a:pPr>
            <a:r>
              <a:t>            "type": "NumericalTarget",</a:t>
            </a:r>
          </a:p>
          <a:p>
            <a:pPr>
              <a:defRPr sz="1100"/>
            </a:pPr>
            <a:r>
              <a:t>            "name": "T2",</a:t>
            </a:r>
          </a:p>
          <a:p>
            <a:pPr>
              <a:defRPr sz="1100"/>
            </a:pPr>
            <a:r>
              <a:t>            "mode": "MIN",</a:t>
            </a:r>
          </a:p>
          <a:p>
            <a:pPr>
              <a:defRPr sz="1100"/>
            </a:pPr>
            <a:r>
              <a:t>            "bounds": [0.0, 1.0]</a:t>
            </a:r>
          </a:p>
          <a:p>
            <a:pPr>
              <a:defRPr sz="1100"/>
            </a:pPr>
            <a:r>
              <a:t>        }</a:t>
            </a:r>
          </a:p>
          <a:p>
            <a:pPr>
              <a:defRPr sz="1100"/>
            </a:pPr>
            <a:r>
              <a:t>    ],</a:t>
            </a:r>
          </a:p>
          <a:p>
            <a:pPr>
              <a:defRPr sz="1100"/>
            </a:pPr>
            <a:r>
              <a:t>    "weights": [0.1, 0.9],</a:t>
            </a:r>
          </a:p>
          <a:p>
            <a:pPr>
              <a:defRPr sz="1100"/>
            </a:pPr>
            <a:r>
              <a:t>    "scalarizer": "MEAN"</a:t>
            </a:r>
          </a:p>
          <a:p>
            <a:pPr>
              <a:defRPr sz="1100"/>
            </a:pPr>
            <a:r>
              <a:t>}</a:t>
            </a:r>
          </a:p>
          <a:p>
            <a:pPr>
              <a:defRPr sz="1100"/>
            </a:pPr>
            <a:r>
              <a:t>"""</a:t>
            </a:r>
          </a:p>
          <a:p>
            <a:pPr>
              <a:defRPr sz="1100"/>
            </a:pPr>
            <a:r>
              <a:t>assert objective == DesirabilityObjective.from_json(objective_json)</a:t>
            </a:r>
          </a:p>
          <a:p>
            <a:pPr>
              <a:defRPr sz="1100"/>
            </a:pPr>
            <a:r>
              <a:t>```</a:t>
            </a:r>
          </a:p>
          <a:p>
            <a:pPr>
              <a:defRPr sz="1100"/>
            </a:pPr>
            <a:r>
              <a:t>&lt;a id="alternative-constructors"&gt;&lt;/a&gt;</a:t>
            </a:r>
          </a:p>
          <a:p>
            <a:pPr>
              <a:defRPr sz="1100"/>
            </a:pP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simulate_experiment function in BayBE return?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to simulate a single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a Single Experiment</a:t>
            </a:r>
          </a:p>
          <a:p>
            <a:pPr>
              <a:defRPr sz="1100"/>
            </a:pPr>
            <a:r>
              <a:t>The function [`simulate_experiment`]() is the most basic form of simulation. It runs a single execution of a DoE loop for either a specific number of iteration or until the search space is fully observed.</a:t>
            </a:r>
          </a:p>
          <a:p>
            <a:pPr>
              <a:defRPr sz="1100"/>
            </a:pPr>
            <a:endParaRPr/>
          </a:p>
          <a:p>
            <a:pPr>
              <a:defRPr sz="1100"/>
            </a:pPr>
            <a:r>
              <a:t>For using this function, it is necessary to provide a [`campaign`](). Although technically not necessary, we advise to also always provide a lookup mechanisms since fake results will be produced if none is provided. It is possible to specify several additional parameters like the batch size, initial data or the number of DoE iterations that should be performed</a:t>
            </a:r>
          </a:p>
          <a:p>
            <a:pPr>
              <a:defRPr sz="1100"/>
            </a:pPr>
            <a:endParaRPr/>
          </a:p>
          <a:p>
            <a:pPr>
              <a:defRPr sz="1100"/>
            </a:pPr>
            <a:r>
              <a:t>```python</a:t>
            </a:r>
          </a:p>
          <a:p>
            <a:pPr>
              <a:defRPr sz="1100"/>
            </a:pPr>
            <a:r>
              <a:t>results = simulate_experiment(</a:t>
            </a:r>
          </a:p>
          <a:p>
            <a:pPr>
              <a:defRPr sz="1100"/>
            </a:pPr>
            <a:r>
              <a:t>    # Necessary</a:t>
            </a:r>
          </a:p>
          <a:p>
            <a:pPr>
              <a:defRPr sz="1100"/>
            </a:pPr>
            <a:r>
              <a:t>    campaign=campaign,</a:t>
            </a:r>
          </a:p>
          <a:p>
            <a:pPr>
              <a:defRPr sz="1100"/>
            </a:pPr>
            <a:r>
              <a:t>    # Technically optional but should always be set</a:t>
            </a:r>
          </a:p>
          <a:p>
            <a:pPr>
              <a:defRPr sz="1100"/>
            </a:pPr>
            <a:r>
              <a:t>    lookup=lookup,</a:t>
            </a:r>
          </a:p>
          <a:p>
            <a:pPr>
              <a:defRPr sz="1100"/>
            </a:pPr>
            <a:r>
              <a:t>    # Optional</a:t>
            </a:r>
          </a:p>
          <a:p>
            <a:pPr>
              <a:defRPr sz="1100"/>
            </a:pPr>
            <a:r>
              <a:t>    batch_size=batch_size,</a:t>
            </a:r>
          </a:p>
          <a:p>
            <a:pPr>
              <a:defRPr sz="1100"/>
            </a:pPr>
            <a:r>
              <a:t>    n_doe_iterations=n_doe_iterations,</a:t>
            </a:r>
          </a:p>
          <a:p>
            <a:pPr>
              <a:defRPr sz="1100"/>
            </a:pPr>
            <a:r>
              <a:t>    initial_data=initial_data,</a:t>
            </a:r>
          </a:p>
          <a:p>
            <a:pPr>
              <a:defRPr sz="1100"/>
            </a:pPr>
            <a:r>
              <a:t>    random_seed=random_seed,</a:t>
            </a:r>
          </a:p>
          <a:p>
            <a:pPr>
              <a:defRPr sz="1100"/>
            </a:pPr>
            <a:r>
              <a:t>    impute_mode=impute_mode,</a:t>
            </a:r>
          </a:p>
          <a:p>
            <a:pPr>
              <a:defRPr sz="1100"/>
            </a:pPr>
            <a:r>
              <a:t>    noise_percent=noise_percent,</a:t>
            </a:r>
          </a:p>
          <a:p>
            <a:pPr>
              <a:defRPr sz="1100"/>
            </a:pPr>
            <a:r>
              <a:t>)</a:t>
            </a:r>
          </a:p>
          <a:p>
            <a:pPr>
              <a:defRPr sz="1100"/>
            </a:pPr>
            <a:r>
              <a:t>```</a:t>
            </a:r>
          </a:p>
          <a:p>
            <a:pPr>
              <a:defRPr sz="1100"/>
            </a:pPr>
            <a:r>
              <a:t>This function returns a dataframe that contains the results. For details on the columns of this dataframe as well as the dataframes returned by the other functions discussed here, we refer to the documentation of the subpackage [here]().</a:t>
            </a:r>
          </a:p>
          <a:p>
            <a:pPr>
              <a:defRPr sz="1100"/>
            </a:pP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are the two mutually exclusive keyword arguments available in the simulate_scenarios function in BayBE?</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How do I simulate multiple scenarios? </a:t>
            </a:r>
            <a:r>
              <a:rPr dirty="0" err="1"/>
              <a:t>Im</a:t>
            </a:r>
            <a:r>
              <a:rPr dirty="0"/>
              <a:t> interested in running multiple campaigns, can you show me how to do that?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Simulation</a:t>
            </a:r>
          </a:p>
          <a:p>
            <a:pPr>
              <a:defRPr sz="1100"/>
            </a:pPr>
            <a:r>
              <a:t>## Simulating Multiple Scenarios</a:t>
            </a:r>
          </a:p>
          <a:p>
            <a:pPr>
              <a:defRPr sz="1100"/>
            </a:pPr>
            <a:r>
              <a:t>The function [`simulate_scenarios`]() allows to specify multiple simulation settings at once. Instead of a single campaign, this function expects a dictionary of campaigns, mapping scenario identifiers to `Campaign` objects. In addition to the keyword arguments available for `simulate_experiment`, this function has two different keywords available:</a:t>
            </a:r>
          </a:p>
          <a:p>
            <a:pPr>
              <a:defRPr sz="1100"/>
            </a:pPr>
            <a:endParaRPr/>
          </a:p>
          <a:p>
            <a:pPr>
              <a:defRPr sz="1100"/>
            </a:pPr>
            <a:r>
              <a:t>1. `n_mc_iterations`: This can be used to perform multiple Monte Carlo runs with a single call. Multiple Monte Carlo runs are always advised to average out the effect of random effects such as the initial starting data.</a:t>
            </a:r>
          </a:p>
          <a:p>
            <a:pPr>
              <a:defRPr sz="1100"/>
            </a:pPr>
            <a:r>
              <a:t>2. `initial_data`: This can be used to provide a list of dataframe, where each dataframe is then used as initial data for an independent run. That is, the function performs one optimization loop per dataframe in this list.</a:t>
            </a:r>
          </a:p>
          <a:p>
            <a:pPr>
              <a:defRPr sz="1100"/>
            </a:pPr>
            <a:r>
              <a:t>Note that these two keywords are mutually exclusive.</a:t>
            </a:r>
          </a:p>
          <a:p>
            <a:pPr>
              <a:defRPr sz="1100"/>
            </a:pPr>
            <a:endParaRPr/>
          </a:p>
          <a:p>
            <a:pPr>
              <a:defRPr sz="1100"/>
            </a:pPr>
            <a:r>
              <a:t>```python</a:t>
            </a:r>
          </a:p>
          <a:p>
            <a:pPr>
              <a:defRPr sz="1100"/>
            </a:pPr>
            <a:r>
              <a:t>lookup = ...  # some reasonable lookup, e.g. a Callable</a:t>
            </a:r>
          </a:p>
          <a:p>
            <a:pPr>
              <a:defRPr sz="1100"/>
            </a:pPr>
            <a:r>
              <a:t>campaign1 = Campaign(...)</a:t>
            </a:r>
          </a:p>
          <a:p>
            <a:pPr>
              <a:defRPr sz="1100"/>
            </a:pPr>
            <a:r>
              <a:t>campaign2 = Campaign(...)</a:t>
            </a:r>
          </a:p>
          <a:p>
            <a:pPr>
              <a:defRPr sz="1100"/>
            </a:pPr>
            <a:r>
              <a:t>scenarios = {"Campaign 1": campaign1, "Campaign 2": campaign2}</a:t>
            </a:r>
          </a:p>
          <a:p>
            <a:pPr>
              <a:defRPr sz="1100"/>
            </a:pPr>
            <a:r>
              <a:t>results = simulate_scenarios(</a:t>
            </a:r>
          </a:p>
          <a:p>
            <a:pPr>
              <a:defRPr sz="1100"/>
            </a:pPr>
            <a:r>
              <a:t>    scenarios=scenarios,</a:t>
            </a:r>
          </a:p>
          <a:p>
            <a:pPr>
              <a:defRPr sz="1100"/>
            </a:pPr>
            <a:r>
              <a:t>    lookup=lookup,</a:t>
            </a:r>
          </a:p>
          <a:p>
            <a:pPr>
              <a:defRPr sz="1100"/>
            </a:pPr>
            <a:r>
              <a:t>    batch_size=batch_size,</a:t>
            </a:r>
          </a:p>
          <a:p>
            <a:pPr>
              <a:defRPr sz="1100"/>
            </a:pPr>
            <a:r>
              <a:t>    n_doe_iterations=n_doe_iterations,</a:t>
            </a:r>
          </a:p>
          <a:p>
            <a:pPr>
              <a:defRPr sz="1100"/>
            </a:pPr>
            <a:r>
              <a:t>    n_mc_iterations=n_mc_iterations,</a:t>
            </a:r>
          </a:p>
          <a:p>
            <a:pPr>
              <a:defRPr sz="1100"/>
            </a:pPr>
            <a:r>
              <a:t>)</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surrogate models are available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Can I do transfer learning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Surrogate models are used to model and estimate the unknown objective function of the DoE campaign. BayBE offers a diverse array of surrogate models, while also allowing for the utilization of custom models. All surrogate models are based upon the general [`Surrogate`]() class. Some models even support transfer learning, as indicated by the `supports_transfer_learning` attribute.</a:t>
            </a:r>
          </a:p>
          <a:p>
            <a:pPr>
              <a:defRPr sz="1100"/>
            </a:pPr>
            <a:endParaRPr/>
          </a:p>
          <a:p>
            <a:pPr>
              <a:defRPr sz="1100"/>
            </a:pPr>
            <a:r>
              <a:t>## Available Models</a:t>
            </a:r>
          </a:p>
          <a:p>
            <a:pPr>
              <a:defRPr sz="1100"/>
            </a:pPr>
            <a:r>
              <a:t>BayBE provides a comprehensive selection of surrogate models, empowering you to choose the most suitable option for your specific needs. The following surrogate models are available within BayBE:</a:t>
            </a:r>
          </a:p>
          <a:p>
            <a:pPr>
              <a:defRPr sz="1100"/>
            </a:pPr>
            <a:endParaRPr/>
          </a:p>
          <a:p>
            <a:pPr>
              <a:defRPr sz="1100"/>
            </a:pPr>
            <a:r>
              <a:t>* [`GaussianProcessSurrogate`]()</a:t>
            </a:r>
          </a:p>
          <a:p>
            <a:pPr>
              <a:defRPr sz="1100"/>
            </a:pPr>
            <a:r>
              <a:t>* [`BayesianLinearSurrogate`]()</a:t>
            </a:r>
          </a:p>
          <a:p>
            <a:pPr>
              <a:defRPr sz="1100"/>
            </a:pPr>
            <a:r>
              <a:t>* [`MeanPredictionSurrogate`]()</a:t>
            </a:r>
          </a:p>
          <a:p>
            <a:pPr>
              <a:defRPr sz="1100"/>
            </a:pPr>
            <a:r>
              <a:t>* [`NGBoostSurrogate`]()</a:t>
            </a:r>
          </a:p>
          <a:p>
            <a:pPr>
              <a:defRPr sz="1100"/>
            </a:pPr>
            <a:r>
              <a:t>* [`RandomForestSurrogate`]()</a:t>
            </a:r>
          </a:p>
          <a:p>
            <a:pPr>
              <a:defRPr sz="1100"/>
            </a:pPr>
            <a:r>
              <a:t># Surrogates</a:t>
            </a:r>
          </a:p>
          <a:p>
            <a:pPr>
              <a:defRPr sz="1100"/>
            </a:pPr>
            <a:r>
              <a:t>## Multi-Output Modeling</a:t>
            </a:r>
          </a:p>
          <a:p>
            <a:pPr>
              <a:defRPr sz="1100"/>
            </a:pPr>
            <a:r>
              <a:t>Depending on the use case at hand, it may be necessary to model multiple output variables simultaneously. However, not all surrogate types natively provide (joint) predictive distributions for more than one variable, as indicated by their `supports_multi_output` attribute.</a:t>
            </a:r>
          </a:p>
          <a:p>
            <a:pPr>
              <a:defRPr sz="1100"/>
            </a:pPr>
            <a:endParaRPr/>
          </a:p>
          <a:p>
            <a:pPr>
              <a:defRPr sz="1100"/>
            </a:pPr>
            <a:r>
              <a:t>In multi-output contexts, it may therefore be necessary to assemble several single-output surrogates into a composite model to build a joint predictive model from independent components for each output. BayBE provides two convenient mechanisms to achieve this, both built upon the `CompositeSurrogate` class:</a:t>
            </a:r>
          </a:p>
          <a:p>
            <a:pPr>
              <a:defRPr sz="1100"/>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How do you install </a:t>
            </a:r>
            <a:r>
              <a:rPr dirty="0" err="1"/>
              <a:t>BayBE</a:t>
            </a:r>
            <a:r>
              <a:rPr dirty="0"/>
              <a:t> in editable mode from a local clone?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I want to contribute to the BayBE project by fixing a bug or adding a new feature. How should I install the package so that I can test my code changes live without having to reinstall it every time I edit a file? Also, what is the correct command to ensure I also get all the extra dependencies required for development and running tests?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Local Clone</a:t>
            </a:r>
          </a:p>
          <a:p>
            <a:pPr>
              <a:defRPr sz="1100"/>
            </a:pPr>
            <a:r>
              <a:t>Alternatively, you can install the package from your own local copy. First, clone the repository, navigate to the repository root folder, check out the desired commit, and run:</a:t>
            </a:r>
          </a:p>
          <a:p>
            <a:pPr>
              <a:defRPr sz="1100"/>
            </a:pPr>
            <a:endParaRPr/>
          </a:p>
          <a:p>
            <a:pPr>
              <a:defRPr sz="1100"/>
            </a:pPr>
            <a:r>
              <a:t>```bash</a:t>
            </a:r>
          </a:p>
          <a:p>
            <a:pPr>
              <a:defRPr sz="1100"/>
            </a:pPr>
            <a:r>
              <a:t>pip install .</a:t>
            </a:r>
          </a:p>
          <a:p>
            <a:pPr>
              <a:defRPr sz="1100"/>
            </a:pPr>
            <a:r>
              <a:t>```</a:t>
            </a:r>
          </a:p>
          <a:p>
            <a:pPr>
              <a:defRPr sz="1100"/>
            </a:pPr>
            <a:r>
              <a:t>A developer would typically also install the package in editable mode (‘-e’), which ensures that changes to the code do not require a reinstallation.</a:t>
            </a:r>
          </a:p>
          <a:p>
            <a:pPr>
              <a:defRPr sz="1100"/>
            </a:pPr>
            <a:endParaRPr/>
          </a:p>
          <a:p>
            <a:pPr>
              <a:defRPr sz="1100"/>
            </a:pPr>
            <a:r>
              <a:t>```bash</a:t>
            </a:r>
          </a:p>
          <a:p>
            <a:pPr>
              <a:defRPr sz="1100"/>
            </a:pPr>
            <a:r>
              <a:t>pip install -e .</a:t>
            </a:r>
          </a:p>
          <a:p>
            <a:pPr>
              <a:defRPr sz="1100"/>
            </a:pPr>
            <a:r>
              <a:t>```</a:t>
            </a:r>
          </a:p>
          <a:p>
            <a:pPr>
              <a:defRPr sz="1100"/>
            </a:pPr>
            <a:r>
              <a:t>If you need to add additional dependencies, make sure to use the correct syntax including `''`:</a:t>
            </a:r>
          </a:p>
          <a:p>
            <a:pPr>
              <a:defRPr sz="1100"/>
            </a:pPr>
            <a:endParaRPr/>
          </a:p>
          <a:p>
            <a:pPr>
              <a:defRPr sz="1100"/>
            </a:pPr>
            <a:r>
              <a:t>```bash</a:t>
            </a:r>
          </a:p>
          <a:p>
            <a:pPr>
              <a:defRPr sz="1100"/>
            </a:pPr>
            <a:r>
              <a:t>pip install -e '.[dev]'</a:t>
            </a:r>
          </a:p>
          <a:p>
            <a:pPr>
              <a:defRPr sz="1100"/>
            </a:pPr>
            <a: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method does BayBE provide to extract the current surrogate model from a campaign?</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I reference the current surrogate model to use it outside of the standard optimization loop?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Extracting the Model for Advanced Study</a:t>
            </a:r>
          </a:p>
          <a:p>
            <a:pPr>
              <a:defRPr sz="1100"/>
            </a:pPr>
            <a:r>
              <a:t>In principle, the surrogate model does not need to be a persistent object during Bayesian optimization since each iteration performs a new fit anyway. However, for advanced study, such as investigating the posterior predictions, acquisition functions or feature importance, it can be useful to directly extract the current surrogate model.</a:t>
            </a:r>
          </a:p>
          <a:p>
            <a:pPr>
              <a:defRPr sz="1100"/>
            </a:pPr>
            <a:endParaRPr/>
          </a:p>
          <a:p>
            <a:pPr>
              <a:defRPr sz="1100"/>
            </a:pPr>
            <a:r>
              <a:t>For this, BayBE provides the `get_surrogate` method, which is available for the [`Campaign`]() or for [recommenders](). Below an example of how to utilize this in conjunction with the popular SHAP package:</a:t>
            </a:r>
          </a:p>
          <a:p>
            <a:pPr>
              <a:defRPr sz="1100"/>
            </a:pPr>
            <a:endParaRPr/>
          </a:p>
          <a:p>
            <a:pPr>
              <a:defRPr sz="1100"/>
            </a:pPr>
            <a:r>
              <a:t>```python</a:t>
            </a:r>
          </a:p>
          <a:p>
            <a:pPr>
              <a:defRPr sz="1100"/>
            </a:pPr>
            <a:r>
              <a:t># Assuming we already have a campaign created and measurements added</a:t>
            </a:r>
          </a:p>
          <a:p>
            <a:pPr>
              <a:defRPr sz="1100"/>
            </a:pPr>
            <a:r>
              <a:t>data = campaign.measurements[[p.name for p in campaign.parameters]]</a:t>
            </a:r>
          </a:p>
          <a:p>
            <a:pPr>
              <a:defRPr sz="1100"/>
            </a:pPr>
            <a:r>
              <a:t>model = lambda x: campaign.get_surrogate().posterior(x).mean</a:t>
            </a:r>
          </a:p>
          <a:p>
            <a:pPr>
              <a:defRPr sz="1100"/>
            </a:pPr>
            <a:r>
              <a:t># Apply SHAP</a:t>
            </a:r>
          </a:p>
          <a:p>
            <a:pPr>
              <a:defRPr sz="1100"/>
            </a:pPr>
            <a:r>
              <a:t>explainer = shap.Explainer(model, data)</a:t>
            </a:r>
          </a:p>
          <a:p>
            <a:pPr>
              <a:defRPr sz="1100"/>
            </a:pPr>
            <a:r>
              <a:t>shap_values = explainer(data)</a:t>
            </a:r>
          </a:p>
          <a:p>
            <a:pPr>
              <a:defRPr sz="1100"/>
            </a:pPr>
            <a:r>
              <a:t>shap.plots.bar(shap_values)</a:t>
            </a:r>
          </a:p>
          <a:p>
            <a:pPr>
              <a:defRPr sz="1100"/>
            </a:pPr>
            <a:r>
              <a:t>``` :class: note</a:t>
            </a:r>
          </a:p>
          <a:p>
            <a:pPr>
              <a:defRPr sz="1100"/>
            </a:pPr>
            <a:r>
              <a:t>Currently, ``get_surrogate`` always returns the surrogate model with respect to the transformed target(s) / objective. This means that if you are using a ``SingleTargetObjective`` with a transformed target or a ``DesirabilityObjective``, the model's output will correspond to the transformed quantities and not the original untransformed target(s). If you are using the model for subsequent analysis this should be kept in mind.</a:t>
            </a:r>
          </a:p>
          <a:p>
            <a:pPr>
              <a:defRPr sz="1100"/>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Is there support for surrogates? Could you tell me about custom model support?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Can custom ONNX models be retrained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Surrogates</a:t>
            </a:r>
          </a:p>
          <a:p>
            <a:pPr>
              <a:defRPr sz="1100"/>
            </a:pPr>
            <a:r>
              <a:t>## Using Custom Models</a:t>
            </a:r>
          </a:p>
          <a:p>
            <a:pPr>
              <a:defRPr sz="1100"/>
            </a:pPr>
            <a:r>
              <a:t>BayBE goes one step further by allowing you to incorporate custom models based on the ONNX architecture. Note however that these cannot be retrained. For a detailed explanation on using custom models, refer to the comprehensive examples provided in the corresponding [example folder]().</a:t>
            </a:r>
          </a:p>
          <a:p>
            <a:pPr>
              <a:defRPr sz="1100"/>
            </a:pP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Can </a:t>
            </a:r>
            <a:r>
              <a:rPr dirty="0" err="1"/>
              <a:t>NumericalTarget</a:t>
            </a:r>
            <a:r>
              <a:rPr dirty="0"/>
              <a:t> in </a:t>
            </a:r>
            <a:r>
              <a:rPr dirty="0" err="1"/>
              <a:t>BayBE</a:t>
            </a:r>
            <a:r>
              <a:rPr dirty="0"/>
              <a:t> be used for modeling categorical targets?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to specify temperature as a parameter for my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Targets</a:t>
            </a:r>
          </a:p>
          <a:p>
            <a:pPr>
              <a:defRPr sz="1100"/>
            </a:pPr>
            <a:r>
              <a:t>## NumericalTarget</a:t>
            </a:r>
          </a:p>
          <a:p>
            <a:pPr>
              <a:defRPr sz="1100"/>
            </a:pPr>
            <a:r>
              <a:t>### MIN and MAX mode</a:t>
            </a:r>
          </a:p>
          <a:p>
            <a:pPr>
              <a:defRPr sz="1100"/>
            </a:pPr>
            <a:r>
              <a:t>Here are two examples for simple maximization and minimization targets:</a:t>
            </a:r>
          </a:p>
          <a:p>
            <a:pPr>
              <a:defRPr sz="1100"/>
            </a:pPr>
            <a:endParaRPr/>
          </a:p>
          <a:p>
            <a:pPr>
              <a:defRPr sz="1100"/>
            </a:pPr>
            <a:r>
              <a:t>```python</a:t>
            </a:r>
          </a:p>
          <a:p>
            <a:pPr>
              <a:defRPr sz="1100"/>
            </a:pPr>
            <a:r>
              <a:t>from baybe.targets import NumericalTarget, TargetMode, TargetTransformation</a:t>
            </a:r>
          </a:p>
          <a:p>
            <a:pPr>
              <a:defRPr sz="1100"/>
            </a:pPr>
            <a:r>
              <a:t>max_target = NumericalTarget(</a:t>
            </a:r>
          </a:p>
          <a:p>
            <a:pPr>
              <a:defRPr sz="1100"/>
            </a:pPr>
            <a:r>
              <a:t>    name="Target_1",</a:t>
            </a:r>
          </a:p>
          <a:p>
            <a:pPr>
              <a:defRPr sz="1100"/>
            </a:pPr>
            <a:r>
              <a:t>    mode=TargetMode.MAX,  # can also be provided as string "MAX"</a:t>
            </a:r>
          </a:p>
          <a:p>
            <a:pPr>
              <a:defRPr sz="1100"/>
            </a:pPr>
            <a:r>
              <a:t>)</a:t>
            </a:r>
          </a:p>
          <a:p>
            <a:pPr>
              <a:defRPr sz="1100"/>
            </a:pPr>
            <a:r>
              <a:t>min_target = NumericalTarget(</a:t>
            </a:r>
          </a:p>
          <a:p>
            <a:pPr>
              <a:defRPr sz="1100"/>
            </a:pPr>
            <a:r>
              <a:t>    name="Target_2",</a:t>
            </a:r>
          </a:p>
          <a:p>
            <a:pPr>
              <a:defRPr sz="1100"/>
            </a:pPr>
            <a:r>
              <a:t>    mode="MIN",  # can also be provided as TargetMode.MIN</a:t>
            </a:r>
          </a:p>
          <a:p>
            <a:pPr>
              <a:defRPr sz="1100"/>
            </a:pPr>
            <a:r>
              <a:t>    bounds=(0, 100),  # optional</a:t>
            </a:r>
          </a:p>
          <a:p>
            <a:pPr>
              <a:defRPr sz="1100"/>
            </a:pPr>
            <a:r>
              <a:t>    transformation=TargetTransformation.LINEAR,  # optional, will be applied if bounds are not None</a:t>
            </a:r>
          </a:p>
          <a:p>
            <a:pPr>
              <a:defRPr sz="1100"/>
            </a:pPr>
            <a:r>
              <a:t>)</a:t>
            </a:r>
          </a:p>
          <a:p>
            <a:pPr>
              <a:defRPr sz="1100"/>
            </a:pPr>
            <a:r>
              <a:t>```# Targets</a:t>
            </a:r>
          </a:p>
          <a:p>
            <a:pPr>
              <a:defRPr sz="1100"/>
            </a:pPr>
            <a:r>
              <a:t>## Limitations</a:t>
            </a:r>
          </a:p>
          <a:p>
            <a:pPr>
              <a:defRPr sz="1100"/>
            </a:pPr>
            <a:r>
              <a:t>#### IMPORTANT</a:t>
            </a:r>
          </a:p>
          <a:p>
            <a:pPr>
              <a:defRPr sz="1100"/>
            </a:pPr>
            <a:r>
              <a:t>`NumericalTarget` enables many use cases due to the real-valued nature of most measurements. But it can also be used to model categorical targets if they are ordinal. For example: If your experimental outcome is a categorical ranking into “bad”, “mediocre” and “good”, you could use a `NumericalTarget` with bounds (1, 3), where the categories correspond to values 1, 2 and 3 respectively. If your target category is not ordinal, the transformation into a numerical target is not straightforward, which is a current limitation of BayBE. We are looking into adding more target options in the future.</a:t>
            </a:r>
          </a:p>
          <a:p>
            <a:pPr>
              <a:defRPr sz="1100"/>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anchor="t">
            <a:spAutoFit/>
          </a:bodyPr>
          <a:lstStyle/>
          <a:p>
            <a:pPr>
              <a:defRPr sz="1200"/>
            </a:pPr>
            <a:r>
              <a:rPr lang="de-DE" dirty="0"/>
              <a:t>X</a:t>
            </a:r>
            <a:r>
              <a:rPr dirty="0"/>
              <a:t> Question A: What does transfer learning mean in </a:t>
            </a:r>
            <a:r>
              <a:rPr dirty="0" err="1"/>
              <a:t>BayBE</a:t>
            </a:r>
            <a:r>
              <a:rPr dirty="0"/>
              <a: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Does BayBE support transfer learning? Does BayBE support contextual learning? Can I mix data from multiple sources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Transfer Learning</a:t>
            </a:r>
          </a:p>
          <a:p>
            <a:pPr>
              <a:defRPr sz="1100"/>
            </a:pPr>
            <a:r>
              <a:t>BayBE offers the possibility to mix data from multiple, *similar but not identical* campaigns in order to accelerate optimization – a procedure called **transfer learning**. This feature is automatically enabled when using a [Gaussian process surrogate model]() in combination with a [`TaskParameter`]().</a:t>
            </a:r>
          </a:p>
          <a:p>
            <a:pPr>
              <a:defRPr sz="1100"/>
            </a:pPr>
            <a:endParaRPr/>
          </a:p>
          <a:p>
            <a:pPr>
              <a:defRPr sz="1100"/>
            </a:pPr>
            <a:r>
              <a:t>:class:</a:t>
            </a:r>
          </a:p>
          <a:p>
            <a:pPr>
              <a:defRPr sz="1100"/>
            </a:pPr>
            <a:r>
              <a:t>In the scientific community, the term **transfer learning** is used in many different ways. Within BayBE, it refers to combining data from multiple campaigns that are from similar contexts, which we also refer as **tasks**. Depending on the field, this might also be known as **contextual learning**.</a:t>
            </a:r>
          </a:p>
          <a:p>
            <a:pPr>
              <a:defRPr sz="1100"/>
            </a:pP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Can I do transfer learning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a:t>X</a:t>
            </a:r>
            <a:r>
              <a:t> Question B: How can you restrict </a:t>
            </a:r>
            <a:r>
              <a:rPr dirty="0" err="1"/>
              <a:t>BayBE</a:t>
            </a:r>
            <a:r>
              <a:rPr dirty="0"/>
              <a:t> experiment recommendations to only a subset of </a:t>
            </a:r>
            <a:r>
              <a:rPr dirty="0" err="1"/>
              <a:t>TaskParameter</a:t>
            </a:r>
            <a:r>
              <a:rPr dirty="0"/>
              <a:t> values?</a:t>
            </a:r>
          </a:p>
        </p:txBody>
      </p:sp>
      <p:sp>
        <p:nvSpPr>
          <p:cNvPr id="5" name="TextBox 4"/>
          <p:cNvSpPr txBox="1"/>
          <p:nvPr/>
        </p:nvSpPr>
        <p:spPr>
          <a:xfrm>
            <a:off x="365760" y="2286000"/>
            <a:ext cx="8412480" cy="4478149"/>
          </a:xfrm>
          <a:prstGeom prst="rect">
            <a:avLst/>
          </a:prstGeom>
          <a:solidFill>
            <a:srgbClr val="F0F0F0"/>
          </a:solidFill>
        </p:spPr>
        <p:txBody>
          <a:bodyPr wrap="square" anchor="t">
            <a:spAutoFit/>
          </a:bodyPr>
          <a:lstStyle/>
          <a:p>
            <a:pPr>
              <a:defRPr sz="1100"/>
            </a:pPr>
            <a:r>
              <a:rPr dirty="0"/>
              <a:t># Transfer Learning</a:t>
            </a:r>
          </a:p>
          <a:p>
            <a:pPr>
              <a:defRPr sz="1100"/>
            </a:pPr>
            <a:r>
              <a:rPr dirty="0"/>
              <a:t>## The Role of the </a:t>
            </a:r>
            <a:r>
              <a:rPr dirty="0" err="1"/>
              <a:t>TaskParameter</a:t>
            </a:r>
            <a:endParaRPr dirty="0"/>
          </a:p>
          <a:p>
            <a:pPr>
              <a:defRPr sz="1100"/>
            </a:pPr>
            <a:r>
              <a:rPr dirty="0"/>
              <a:t>The [`</a:t>
            </a:r>
            <a:r>
              <a:rPr dirty="0" err="1"/>
              <a:t>TaskParameter</a:t>
            </a:r>
            <a:r>
              <a:rPr dirty="0"/>
              <a:t>`]() is used to “mark” the context of individual experiments and thus to “align” different campaigns along their context dimension. The set of all possible contexts is provided upon the initialization of a [`</a:t>
            </a:r>
            <a:r>
              <a:rPr dirty="0" err="1"/>
              <a:t>TaskParameter</a:t>
            </a:r>
            <a:r>
              <a:rPr dirty="0"/>
              <a:t>`]() by providing them as `values`. In the following example, the context might be one of several reactors in which a chemical experiments can be conducted.</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(name="Reactor", values=["</a:t>
            </a:r>
            <a:r>
              <a:rPr dirty="0" err="1"/>
              <a:t>ReactorA</a:t>
            </a:r>
            <a:r>
              <a:rPr dirty="0"/>
              <a:t>", "</a:t>
            </a:r>
            <a:r>
              <a:rPr dirty="0" err="1"/>
              <a:t>ReactorB</a:t>
            </a:r>
            <a:r>
              <a:rPr dirty="0"/>
              <a:t>", "</a:t>
            </a:r>
            <a:r>
              <a:rPr dirty="0" err="1"/>
              <a:t>ReactorC</a:t>
            </a:r>
            <a:r>
              <a:rPr dirty="0"/>
              <a:t>"])</a:t>
            </a:r>
          </a:p>
          <a:p>
            <a:pPr>
              <a:defRPr sz="1100"/>
            </a:pPr>
            <a:r>
              <a:rPr dirty="0"/>
              <a:t>```</a:t>
            </a:r>
          </a:p>
          <a:p>
            <a:pPr>
              <a:defRPr sz="1100"/>
            </a:pPr>
            <a:r>
              <a:rPr dirty="0"/>
              <a:t>If not specified further, a campaign using the [`</a:t>
            </a:r>
            <a:r>
              <a:rPr dirty="0" err="1"/>
              <a:t>TaskParameter</a:t>
            </a:r>
            <a:r>
              <a:rPr dirty="0"/>
              <a:t>`]() as specified above would now make recommendations for all possible values of the parameter. Using the `</a:t>
            </a:r>
            <a:r>
              <a:rPr dirty="0" err="1"/>
              <a:t>active_values</a:t>
            </a:r>
            <a:r>
              <a:rPr dirty="0"/>
              <a:t>` argument upon initialization, this behavior can be changed such that the `campaign` only makes recommendations for the corresponding values.</a:t>
            </a:r>
          </a:p>
          <a:p>
            <a:pPr>
              <a:defRPr sz="1100"/>
            </a:pPr>
            <a:endParaRPr dirty="0"/>
          </a:p>
          <a:p>
            <a:pPr>
              <a:defRPr sz="1100"/>
            </a:pPr>
            <a:r>
              <a:rPr dirty="0"/>
              <a:t>The following example models a situation where experimentation data from three different reactors are available, but new experiments should only be conducted in `</a:t>
            </a:r>
            <a:r>
              <a:rPr dirty="0" err="1"/>
              <a:t>ReactorC</a:t>
            </a:r>
            <a:r>
              <a:rPr dirty="0"/>
              <a:t>`.</a:t>
            </a:r>
          </a:p>
          <a:p>
            <a:pPr>
              <a:defRPr sz="1100"/>
            </a:pPr>
            <a:endParaRPr dirty="0"/>
          </a:p>
          <a:p>
            <a:pPr>
              <a:defRPr sz="1100"/>
            </a:pPr>
            <a:r>
              <a:rPr dirty="0"/>
              <a:t>```python</a:t>
            </a:r>
          </a:p>
          <a:p>
            <a:pPr>
              <a:defRPr sz="1100"/>
            </a:pPr>
            <a:r>
              <a:rPr dirty="0"/>
              <a:t>from </a:t>
            </a:r>
            <a:r>
              <a:rPr dirty="0" err="1"/>
              <a:t>baybe.parameters</a:t>
            </a:r>
            <a:r>
              <a:rPr dirty="0"/>
              <a:t> import </a:t>
            </a:r>
            <a:r>
              <a:rPr dirty="0" err="1"/>
              <a:t>TaskParameter</a:t>
            </a:r>
            <a:endParaRPr dirty="0"/>
          </a:p>
          <a:p>
            <a:pPr>
              <a:defRPr sz="1100"/>
            </a:pPr>
            <a:r>
              <a:rPr dirty="0" err="1"/>
              <a:t>TaskParameter</a:t>
            </a:r>
            <a:r>
              <a:rPr dirty="0"/>
              <a:t>(</a:t>
            </a:r>
          </a:p>
          <a:p>
            <a:pPr>
              <a:defRPr sz="1100"/>
            </a:pPr>
            <a:r>
              <a:rPr dirty="0"/>
              <a:t>    name="Reactor",</a:t>
            </a:r>
          </a:p>
          <a:p>
            <a:pPr>
              <a:defRPr sz="1100"/>
            </a:pPr>
            <a:r>
              <a:rPr dirty="0"/>
              <a:t>    values=["</a:t>
            </a:r>
            <a:r>
              <a:rPr dirty="0" err="1"/>
              <a:t>ReactorA</a:t>
            </a:r>
            <a:r>
              <a:rPr dirty="0"/>
              <a:t>", "</a:t>
            </a:r>
            <a:r>
              <a:rPr dirty="0" err="1"/>
              <a:t>ReactorB</a:t>
            </a:r>
            <a:r>
              <a:rPr dirty="0"/>
              <a:t>", "</a:t>
            </a:r>
            <a:r>
              <a:rPr dirty="0" err="1"/>
              <a:t>ReactorC</a:t>
            </a:r>
            <a:r>
              <a:rPr dirty="0"/>
              <a:t>"],</a:t>
            </a:r>
          </a:p>
          <a:p>
            <a:pPr>
              <a:defRPr sz="1100"/>
            </a:pPr>
            <a:r>
              <a:rPr dirty="0"/>
              <a:t>    </a:t>
            </a:r>
            <a:r>
              <a:rPr dirty="0" err="1"/>
              <a:t>active_values</a:t>
            </a:r>
            <a:r>
              <a:rPr dirty="0"/>
              <a:t>=["</a:t>
            </a:r>
            <a:r>
              <a:rPr dirty="0" err="1"/>
              <a:t>ReactorC</a:t>
            </a:r>
            <a:r>
              <a:rPr dirty="0"/>
              <a:t>"],</a:t>
            </a:r>
          </a:p>
          <a:p>
            <a:pPr>
              <a:defRPr sz="1100"/>
            </a:pPr>
            <a:r>
              <a:rPr dirty="0"/>
              <a:t>)</a:t>
            </a:r>
          </a:p>
          <a:p>
            <a:pPr>
              <a:defRPr sz="1100"/>
            </a:pPr>
            <a:r>
              <a:rPr dirty="0"/>
              <a:t>```</a:t>
            </a:r>
          </a:p>
          <a:p>
            <a:pPr>
              <a:defRPr sz="1000" i="1"/>
            </a:pPr>
            <a:r>
              <a:rPr dirty="0"/>
              <a:t>…more text on next page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631490"/>
          </a:xfrm>
          <a:prstGeom prst="rect">
            <a:avLst/>
          </a:prstGeom>
          <a:solidFill>
            <a:srgbClr val="F0F0F0"/>
          </a:solidFill>
        </p:spPr>
        <p:txBody>
          <a:bodyPr wrap="square">
            <a:spAutoFit/>
          </a:bodyPr>
          <a:lstStyle/>
          <a:p>
            <a:pPr>
              <a:defRPr sz="1100"/>
            </a:pPr>
            <a:r>
              <a:rPr lang="en-US" dirty="0"/>
              <a:t>The same pattern can be easily applied to other scenarios such as changing substrates (while screening the same reaction conditions) or formulating mixtures for different cell lines:</a:t>
            </a:r>
          </a:p>
          <a:p>
            <a:pPr>
              <a:defRPr sz="1100"/>
            </a:pPr>
            <a:endParaRPr lang="en-US" dirty="0"/>
          </a:p>
          <a:p>
            <a:pPr>
              <a:defRPr sz="1100"/>
            </a:pPr>
            <a:r>
              <a:rPr lang="en-US" dirty="0"/>
              <a:t>```python</a:t>
            </a:r>
          </a:p>
          <a:p>
            <a:pPr>
              <a:defRPr sz="1100"/>
            </a:pPr>
            <a:r>
              <a:rPr lang="en-US" dirty="0" err="1"/>
              <a:t>TaskParameter</a:t>
            </a:r>
            <a:r>
              <a:rPr lang="en-US" dirty="0"/>
              <a:t>(</a:t>
            </a:r>
          </a:p>
          <a:p>
            <a:pPr>
              <a:defRPr sz="1100"/>
            </a:pPr>
            <a:r>
              <a:rPr dirty="0"/>
              <a:t>    name="Substrate",</a:t>
            </a:r>
          </a:p>
          <a:p>
            <a:pPr>
              <a:defRPr sz="1100"/>
            </a:pPr>
            <a:r>
              <a:rPr dirty="0"/>
              <a:t>    values=["3,5-dimethylisoxazole", "benzo[d]isoxazole", "5-methylisoxazole"],</a:t>
            </a:r>
          </a:p>
          <a:p>
            <a:pPr>
              <a:defRPr sz="1100"/>
            </a:pPr>
            <a:r>
              <a:rPr dirty="0"/>
              <a:t>    </a:t>
            </a:r>
            <a:r>
              <a:rPr dirty="0" err="1"/>
              <a:t>active_values</a:t>
            </a:r>
            <a:r>
              <a:rPr dirty="0"/>
              <a:t>=["3,5-dimethylisoxazole"],</a:t>
            </a:r>
          </a:p>
          <a:p>
            <a:pPr>
              <a:defRPr sz="1100"/>
            </a:pPr>
            <a:r>
              <a:rPr dirty="0"/>
              <a:t>)</a:t>
            </a:r>
          </a:p>
          <a:p>
            <a:pPr>
              <a:defRPr sz="1100"/>
            </a:pPr>
            <a:r>
              <a:rPr dirty="0" err="1"/>
              <a:t>TaskParameter</a:t>
            </a:r>
            <a:r>
              <a:rPr dirty="0"/>
              <a:t>(</a:t>
            </a:r>
          </a:p>
          <a:p>
            <a:pPr>
              <a:defRPr sz="1100"/>
            </a:pPr>
            <a:r>
              <a:rPr dirty="0"/>
              <a:t>    name="</a:t>
            </a:r>
            <a:r>
              <a:rPr dirty="0" err="1"/>
              <a:t>Cell_Line</a:t>
            </a:r>
            <a:r>
              <a:rPr dirty="0"/>
              <a:t>",</a:t>
            </a:r>
          </a:p>
          <a:p>
            <a:pPr>
              <a:defRPr sz="1100"/>
            </a:pPr>
            <a:r>
              <a:rPr dirty="0"/>
              <a:t>    values=["Liver cell", "Heart cell", "Hamster brain cell"],</a:t>
            </a:r>
          </a:p>
          <a:p>
            <a:pPr>
              <a:defRPr sz="1100"/>
            </a:pPr>
            <a:r>
              <a:rPr dirty="0"/>
              <a:t>    </a:t>
            </a:r>
            <a:r>
              <a:rPr dirty="0" err="1"/>
              <a:t>active_values</a:t>
            </a:r>
            <a:r>
              <a:rPr dirty="0"/>
              <a:t>=["Liver cell"],</a:t>
            </a:r>
          </a:p>
          <a:p>
            <a:pPr>
              <a:defRPr sz="1100"/>
            </a:pPr>
            <a:r>
              <a:rPr dirty="0"/>
              <a:t>)</a:t>
            </a:r>
          </a:p>
          <a:p>
            <a:pPr>
              <a:defRPr sz="1100"/>
            </a:pP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do I install BayBE? Walk me through the installation process for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Which optional dependency group should I install to use cheminformatics utilities in </a:t>
            </a:r>
            <a:r>
              <a:rPr dirty="0" err="1"/>
              <a:t>BayBE</a:t>
            </a:r>
            <a:r>
              <a:rPr dirty="0"/>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Optional Dependencies</a:t>
            </a:r>
          </a:p>
          <a:p>
            <a:pPr>
              <a:defRPr sz="1100"/>
            </a:pPr>
            <a:r>
              <a:t>There are several dependency groups that can be selected during pip installation, like</a:t>
            </a:r>
          </a:p>
          <a:p>
            <a:pPr>
              <a:defRPr sz="1100"/>
            </a:pPr>
            <a:endParaRPr/>
          </a:p>
          <a:p>
            <a:pPr>
              <a:defRPr sz="1100"/>
            </a:pPr>
            <a:r>
              <a:t>```bash</a:t>
            </a:r>
          </a:p>
          <a:p>
            <a:pPr>
              <a:defRPr sz="1100"/>
            </a:pPr>
            <a:r>
              <a:t>pip install 'baybe[test,lint]' # will install baybe with additional dependency groups `test` and `lint`</a:t>
            </a:r>
          </a:p>
          <a:p>
            <a:pPr>
              <a:defRPr sz="1100"/>
            </a:pPr>
            <a:r>
              <a:t>```</a:t>
            </a:r>
          </a:p>
          <a:p>
            <a:pPr>
              <a:defRPr sz="1100"/>
            </a:pPr>
            <a:r>
              <a:t>To get the most out of `baybe`, we recommend to install at least</a:t>
            </a:r>
          </a:p>
          <a:p>
            <a:pPr>
              <a:defRPr sz="1100"/>
            </a:pPr>
            <a:endParaRPr/>
          </a:p>
          <a:p>
            <a:pPr>
              <a:defRPr sz="1100"/>
            </a:pPr>
            <a:r>
              <a:t>```bash</a:t>
            </a:r>
          </a:p>
          <a:p>
            <a:pPr>
              <a:defRPr sz="1100"/>
            </a:pPr>
            <a:r>
              <a:t>pip install 'baybe[chem,simulation]'</a:t>
            </a:r>
          </a:p>
          <a:p>
            <a:pPr>
              <a:defRPr sz="1100"/>
            </a:pPr>
            <a:r>
              <a:t>```</a:t>
            </a:r>
          </a:p>
          <a:p>
            <a:pPr>
              <a:defRPr sz="1100"/>
            </a:pPr>
            <a:r>
              <a:t>The available groups are:</a:t>
            </a:r>
          </a:p>
          <a:p>
            <a:pPr>
              <a:defRPr sz="1100"/>
            </a:pPr>
            <a:endParaRPr/>
          </a:p>
          <a:p>
            <a:pPr>
              <a:defRPr sz="1100"/>
            </a:pPr>
            <a:r>
              <a:t>- `extras`: Installs all dependencies required for optional features.</a:t>
            </a:r>
          </a:p>
          <a:p>
            <a:pPr>
              <a:defRPr sz="1100"/>
            </a:pPr>
            <a:r>
              <a:t>- `benchmarking`: Required for running the benchmarking module.</a:t>
            </a:r>
          </a:p>
          <a:p>
            <a:pPr>
              <a:defRPr sz="1100"/>
            </a:pPr>
            <a:r>
              <a:t>- `chem`: Cheminformatics utilities (e.g. for the `SubstanceParameter`).</a:t>
            </a:r>
          </a:p>
          <a:p>
            <a:pPr>
              <a:defRPr sz="1100"/>
            </a:pPr>
            <a:r>
              <a:t>- `docs`: Required for creating the documentation.</a:t>
            </a:r>
          </a:p>
          <a:p>
            <a:pPr>
              <a:defRPr sz="1100"/>
            </a:pPr>
            <a:r>
              <a:t>- `examples`: Required for running the examples/streamlit.</a:t>
            </a:r>
          </a:p>
          <a:p>
            <a:pPr>
              <a:defRPr sz="1100"/>
            </a:pPr>
            <a:r>
              <a:t>- `lint`: Required for linting and formatting.</a:t>
            </a:r>
          </a:p>
          <a:p>
            <a:pPr>
              <a:defRPr sz="1100"/>
            </a:pPr>
            <a:r>
              <a:t>- `mypy`: Required for static type checking.</a:t>
            </a:r>
          </a:p>
          <a:p>
            <a:pPr>
              <a:defRPr sz="1100"/>
            </a:pPr>
            <a:r>
              <a:t>- `onnx`: Required for using custom surrogate models in [ONNX format](https://onnx.ai).</a:t>
            </a:r>
          </a:p>
          <a:p>
            <a:pPr>
              <a:defRPr sz="1100"/>
            </a:pPr>
            <a:r>
              <a:t>- `polars`: Required for optimized search space construction via [Polars](https://docs.pola.rs/).</a:t>
            </a:r>
          </a:p>
          <a:p>
            <a:pPr>
              <a:defRPr sz="1000" i="1"/>
            </a:pPr>
            <a:r>
              <a:t>…more text on next page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5943600"/>
          </a:xfrm>
          <a:prstGeom prst="rect">
            <a:avLst/>
          </a:prstGeom>
          <a:solidFill>
            <a:srgbClr val="F0F0F0"/>
          </a:solidFill>
        </p:spPr>
        <p:txBody>
          <a:bodyPr wrap="square">
            <a:spAutoFit/>
          </a:bodyPr>
          <a:lstStyle/>
          <a:p>
            <a:pPr>
              <a:defRPr sz="1100"/>
            </a:pPr>
            <a:r>
              <a:t>- `insights`: Required for built-in model and campaign analysis (e.g. using [SHAP](https://shap.readthedocs.io/)).</a:t>
            </a:r>
          </a:p>
          <a:p>
            <a:pPr>
              <a:defRPr sz="1100"/>
            </a:pPr>
            <a:r>
              <a:t>- `simulation`: Enabling the [simulation](https://emdgroup.github.io/baybe/stable/_autosummary/baybe.simulation.html) module.</a:t>
            </a:r>
          </a:p>
          <a:p>
            <a:pPr>
              <a:defRPr sz="1100"/>
            </a:pPr>
            <a:r>
              <a:t>- `test`: Required for running the tests.</a:t>
            </a:r>
          </a:p>
          <a:p>
            <a:pPr>
              <a:defRPr sz="1100"/>
            </a:pPr>
            <a:r>
              <a:t>- `dev`: All of the above plus dev tools. For code contributors.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646331"/>
          </a:xfrm>
          <a:prstGeom prst="rect">
            <a:avLst/>
          </a:prstGeom>
          <a:solidFill>
            <a:srgbClr val="DCEBFF"/>
          </a:solidFill>
        </p:spPr>
        <p:txBody>
          <a:bodyPr wrap="square" anchor="t">
            <a:spAutoFit/>
          </a:bodyPr>
          <a:lstStyle/>
          <a:p>
            <a:pPr>
              <a:defRPr sz="1200"/>
            </a:pPr>
            <a:r>
              <a:rPr lang="de-DE" dirty="0"/>
              <a:t>X</a:t>
            </a:r>
            <a:r>
              <a:rPr dirty="0"/>
              <a:t> Question A: I am starting a new optimization project. I know which experimental factors I can control (like ?Temperature and ?Solvent) and I know what I want to maximize (the ?Yield of a reaction). According to the documentation. How can I create a campaign?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two required components needed to create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When it comes to Bayesian optimization, campaigns emerge as an essential component. They encompass a group of interconnected experiments that collectively aim to navigate the search space and find an optimal solution. They take center stage in orchestrating the iterative process of selecting, evaluating, and refining candidate solutions. Thus, campaigns are an integral part of Bayesian optimization and, accordingly, they also play a central role in BayBE.</a:t>
            </a:r>
          </a:p>
          <a:p>
            <a:pPr>
              <a:defRPr sz="1100"/>
            </a:pPr>
            <a:endParaRPr/>
          </a:p>
          <a:p>
            <a:pPr>
              <a:defRPr sz="1100"/>
            </a:pPr>
            <a:r>
              <a:t>The [`Campaign`]() class provides a structured framework for defining and documenting an experimentation process. It further serves as the primary interface for interacting with BayBE as a user since it is responsible for handling experimental data, making recommendations, adding measurements, and most other user-related tasks.</a:t>
            </a:r>
          </a:p>
          <a:p>
            <a:pPr>
              <a:defRPr sz="1100"/>
            </a:pPr>
            <a:endParaRPr/>
          </a:p>
          <a:p>
            <a:pPr>
              <a:defRPr sz="1100"/>
            </a:pPr>
            <a:r>
              <a:t>## Creating a Campaign</a:t>
            </a:r>
          </a:p>
          <a:p>
            <a:pPr>
              <a:defRPr sz="1100"/>
            </a:pPr>
            <a:r>
              <a:t>### Basic Creation</a:t>
            </a:r>
          </a:p>
          <a:p>
            <a:pPr>
              <a:defRPr sz="1100"/>
            </a:pPr>
            <a:r>
              <a:t>Creating a campaign requires specifying at least two pieces of information that describe the underlying optimization problem at hand:</a:t>
            </a:r>
          </a:p>
          <a:p>
            <a:pPr>
              <a:defRPr sz="1100"/>
            </a:pPr>
            <a:endParaRPr/>
          </a:p>
          <a:p>
            <a:pPr>
              <a:defRPr sz="1100"/>
            </a:pPr>
            <a:r>
              <a:t>| Campaign Specification | BayBE Class |</a:t>
            </a:r>
            <a:br/>
            <a:r>
              <a:t>|--------------------------------------------|----------------------------------------------------------|</a:t>
            </a:r>
            <a:br/>
            <a:r>
              <a:t>| What should be optimized in the campaign? | `Objective` ([class]() / [user guide](objectives.md)) |</a:t>
            </a:r>
            <a:br/>
            <a:r>
              <a:t>| Which experimental factors can be altered? | `SearchSpace` ([class]() / [user guide](searchspace.md)) |</a:t>
            </a:r>
          </a:p>
          <a:p>
            <a:pPr>
              <a:defRPr sz="1100"/>
            </a:pPr>
            <a:endParaRPr/>
          </a:p>
          <a:p>
            <a:pPr>
              <a:defRPr sz="1100"/>
            </a:pPr>
            <a:r>
              <a:t>Apart from this basic configuration, it is possible to further define the specific optimization `Recommender` ([class]() / [user guide](recommenders.md)) to be used.</a:t>
            </a:r>
          </a:p>
          <a:p>
            <a:pPr>
              <a:defRPr sz="1100"/>
            </a:pPr>
            <a:endParaRPr/>
          </a:p>
          <a:p>
            <a:pPr>
              <a:defRPr sz="1100"/>
            </a:pPr>
            <a:r>
              <a:t>```python</a:t>
            </a:r>
          </a:p>
          <a:p>
            <a:pPr>
              <a:defRPr sz="1100"/>
            </a:pPr>
            <a:r>
              <a:t>from baybe import Campaign</a:t>
            </a:r>
          </a:p>
          <a:p>
            <a:pPr>
              <a:defRPr sz="1100"/>
            </a:pPr>
            <a:r>
              <a:t>campaign = Campaign(</a:t>
            </a:r>
          </a:p>
          <a:p>
            <a:pPr>
              <a:defRPr sz="1100"/>
            </a:pPr>
            <a:r>
              <a:t>    searchspace=searchspace,  # Required</a:t>
            </a:r>
          </a:p>
          <a:p>
            <a:pPr>
              <a:defRPr sz="1100"/>
            </a:pPr>
            <a:r>
              <a:t>    objective=objective,  # Required</a:t>
            </a:r>
          </a:p>
          <a:p>
            <a:pPr>
              <a:defRPr sz="1100"/>
            </a:pPr>
            <a:r>
              <a:t>    recommender=recommender,  # Optional</a:t>
            </a:r>
          </a:p>
          <a:p>
            <a:pPr>
              <a:defRPr sz="1100"/>
            </a:pPr>
            <a:r>
              <a:t>)</a:t>
            </a:r>
          </a:p>
          <a:p>
            <a:pPr>
              <a:defRPr sz="1100"/>
            </a:pPr>
            <a: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causes the recommendation cache in a BayBE Campaign to be invalidated?</a:t>
            </a: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rPr lang="de-DE" dirty="0"/>
              <a:t>X</a:t>
            </a:r>
            <a:r>
              <a:rPr dirty="0"/>
              <a:t> Question B: How do I specify that points can be recommended again (in subsequent experiments) when previous experiments are still pending?</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Getting Recommendations</a:t>
            </a:r>
          </a:p>
          <a:p>
            <a:pPr>
              <a:defRPr sz="1100"/>
            </a:pPr>
            <a:r>
              <a:t>### Candidate Control in Discrete Spaces</a:t>
            </a:r>
          </a:p>
          <a:p>
            <a:pPr>
              <a:defRPr sz="1100"/>
            </a:pPr>
            <a:r>
              <a:t>For discrete search spaces, campaigns provide additional control over how the candidate set of recommendable points is built based on the trajectory the campaign has taken so far. This is done by setting the following Boolean flags:</a:t>
            </a:r>
          </a:p>
          <a:p>
            <a:pPr>
              <a:defRPr sz="1100"/>
            </a:pPr>
            <a:endParaRPr/>
          </a:p>
          <a:p>
            <a:pPr>
              <a:defRPr sz="1100"/>
            </a:pPr>
            <a:r>
              <a:t>- `allow_recommending_already_measured`: Controls whether points that have already been measured can be recommended.</a:t>
            </a:r>
          </a:p>
          <a:p>
            <a:pPr>
              <a:defRPr sz="1100"/>
            </a:pPr>
            <a:r>
              <a:t>- `allow_recommending_already_recommended`: Controls whether previously recommended points can be recommended again.</a:t>
            </a:r>
          </a:p>
          <a:p>
            <a:pPr>
              <a:defRPr sz="1100"/>
            </a:pPr>
            <a:r>
              <a:t>- `allow_recommending_pending_experiments`: Controls whether points marked as `pending_experiments` can be recommended (see [asynchronous workflows](async.md#pending-experiments)). # Campaigns ## Getting Recommendations ### Caching of Recommendations</a:t>
            </a:r>
          </a:p>
          <a:p>
            <a:pPr>
              <a:defRPr sz="1100"/>
            </a:pPr>
            <a:r>
              <a:t>The `Campaign` object caches the last batch of recommendations returned, in order to avoid unnecessary computations for subsequent queries between which the status of the campaign has not changed. The cache is invalidated as soon as new measurements are added or a different batch size is desired. The latter is necessary because each batch is optimized for the specific number of experiments requested (see note above).</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the DiscreteLinkedParametersConstraint ensure in BayBE?</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How do I keep only parameters which have duplicate values across my dataset?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Discrete Constraints</a:t>
            </a:r>
          </a:p>
          <a:p>
            <a:pPr>
              <a:defRPr sz="1100"/>
            </a:pPr>
            <a:r>
              <a:t>### DiscreteLinkedParametersConstraint</a:t>
            </a:r>
          </a:p>
          <a:p>
            <a:pPr>
              <a:defRPr sz="1100"/>
            </a:pPr>
            <a:r>
              <a:t>The [`DiscreteLinkedParametersConstraint`]() is, in a sense, the opposite of the [`DiscreteNoLabelDuplicatesConstraint`](). It will ensure that **only** entries with duplicated labels are present. This can be useful, for instance, in situations where we have one parameter but would like to include it with several encodings:</a:t>
            </a:r>
          </a:p>
          <a:p>
            <a:pPr>
              <a:defRPr sz="1100"/>
            </a:pPr>
            <a:endParaRPr/>
          </a:p>
          <a:p>
            <a:pPr>
              <a:defRPr sz="1100"/>
            </a:pPr>
            <a:r>
              <a:t>```python</a:t>
            </a:r>
          </a:p>
          <a:p>
            <a:pPr>
              <a:defRPr sz="1100"/>
            </a:pPr>
            <a:r>
              <a:t>from baybe.parameters import SubstanceParameter</a:t>
            </a:r>
          </a:p>
          <a:p>
            <a:pPr>
              <a:defRPr sz="1100"/>
            </a:pPr>
            <a:r>
              <a:t>from baybe.constraints import DiscreteLinkedParametersConstraint</a:t>
            </a:r>
          </a:p>
          <a:p>
            <a:pPr>
              <a:defRPr sz="1100"/>
            </a:pPr>
            <a:r>
              <a:t>dict_solvents = {"Water": "O", "THF": "C1CCOC1", "Octanol": "CCCCCCCCO"}</a:t>
            </a:r>
          </a:p>
          <a:p>
            <a:pPr>
              <a:defRPr sz="1100"/>
            </a:pPr>
            <a:r>
              <a:t>solvent_encoding1 = SubstanceParameter(</a:t>
            </a:r>
          </a:p>
          <a:p>
            <a:pPr>
              <a:defRPr sz="1100"/>
            </a:pPr>
            <a:r>
              <a:t>    name="Solvent_RDKIT_enc",</a:t>
            </a:r>
          </a:p>
          <a:p>
            <a:pPr>
              <a:defRPr sz="1100"/>
            </a:pPr>
            <a:r>
              <a:t>    data=dict_solvents,</a:t>
            </a:r>
          </a:p>
          <a:p>
            <a:pPr>
              <a:defRPr sz="1100"/>
            </a:pPr>
            <a:r>
              <a:t>    encoding="RDKIT",</a:t>
            </a:r>
          </a:p>
          <a:p>
            <a:pPr>
              <a:defRPr sz="1100"/>
            </a:pPr>
            <a:r>
              <a:t>)</a:t>
            </a:r>
          </a:p>
          <a:p>
            <a:pPr>
              <a:defRPr sz="1100"/>
            </a:pPr>
            <a:r>
              <a:t>solvent_encoding2 = SubstanceParameter(</a:t>
            </a:r>
          </a:p>
          <a:p>
            <a:pPr>
              <a:defRPr sz="1100"/>
            </a:pPr>
            <a:r>
              <a:t>    name="Solvent_MORDRED_enc",</a:t>
            </a:r>
          </a:p>
          <a:p>
            <a:pPr>
              <a:defRPr sz="1100"/>
            </a:pPr>
            <a:r>
              <a:t>    data=dict_solvents,</a:t>
            </a:r>
          </a:p>
          <a:p>
            <a:pPr>
              <a:defRPr sz="1100"/>
            </a:pPr>
            <a:r>
              <a:t>    encoding="MORDRED",</a:t>
            </a:r>
          </a:p>
          <a:p>
            <a:pPr>
              <a:defRPr sz="1100"/>
            </a:pPr>
            <a:r>
              <a:t>)</a:t>
            </a:r>
          </a:p>
          <a:p>
            <a:pPr>
              <a:defRPr sz="1100"/>
            </a:pPr>
            <a:r>
              <a:t>DiscreteLinkedParametersConstraint(</a:t>
            </a:r>
          </a:p>
          <a:p>
            <a:pPr>
              <a:defRPr sz="1100"/>
            </a:pPr>
            <a:r>
              <a:t>    parameters=["Solvent_RDKIT_enc", "Solvent_MORDRED_enc"]</a:t>
            </a:r>
          </a:p>
          <a:p>
            <a:pPr>
              <a:defRPr sz="1100"/>
            </a:pPr>
            <a:r>
              <a:t>)</a:t>
            </a:r>
          </a:p>
          <a:p>
            <a:pPr>
              <a:defRPr sz="1100"/>
            </a:pPr>
            <a:r>
              <a:t>```</a:t>
            </a:r>
          </a:p>
          <a:p>
            <a:pPr>
              <a:defRPr sz="1100"/>
            </a:pPr>
            <a:r>
              <a:t>| | Solvent_RDKIT_enc | Solvent_MORDRED_enc | With DiscreteLinkedParametersConstraint |</a:t>
            </a:r>
            <a:br/>
            <a:r>
              <a:t>|----|---------------------|-----------------------|-------------------------------------------|</a:t>
            </a:r>
            <a:br/>
            <a:r>
              <a:t>| 1 | Water | Water | |</a:t>
            </a:r>
            <a:br/>
            <a:r>
              <a:t>| 2 | THF | Water | would be excluded |</a:t>
            </a:r>
            <a:br/>
            <a:r>
              <a:t>| 3 | Octanol | Octanol |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I want to constrain the temperature parameter of my experiment</a:t>
            </a:r>
          </a:p>
        </p:txBody>
      </p:sp>
      <p:sp>
        <p:nvSpPr>
          <p:cNvPr id="4" name="TextBox 3"/>
          <p:cNvSpPr txBox="1"/>
          <p:nvPr/>
        </p:nvSpPr>
        <p:spPr>
          <a:xfrm>
            <a:off x="365760" y="1645920"/>
            <a:ext cx="8412480" cy="276999"/>
          </a:xfrm>
          <a:prstGeom prst="rect">
            <a:avLst/>
          </a:prstGeom>
          <a:solidFill>
            <a:srgbClr val="DCEBFF"/>
          </a:solidFill>
        </p:spPr>
        <p:txBody>
          <a:bodyPr wrap="square" anchor="t">
            <a:spAutoFit/>
          </a:bodyPr>
          <a:lstStyle/>
          <a:p>
            <a:pPr>
              <a:defRPr sz="1200"/>
            </a:pPr>
            <a:r>
              <a:rPr lang="de-DE" dirty="0"/>
              <a:t>X</a:t>
            </a:r>
            <a:r>
              <a:rPr dirty="0"/>
              <a:t> Question B: What is the purpose of </a:t>
            </a:r>
            <a:r>
              <a:rPr dirty="0" err="1"/>
              <a:t>ThresholdCondition</a:t>
            </a:r>
            <a:r>
              <a:rPr dirty="0"/>
              <a:t> in </a:t>
            </a:r>
            <a:r>
              <a:rPr dirty="0" err="1"/>
              <a:t>BayBE</a:t>
            </a:r>
            <a:r>
              <a:rPr dirty="0"/>
              <a:t> constraints?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Conditions</a:t>
            </a:r>
          </a:p>
          <a:p>
            <a:pPr>
              <a:defRPr sz="1100"/>
            </a:pPr>
            <a:r>
              <a:t>Conditions are elements used within discrete constraints. While discrete constraints can operate on one or multiple parameters, a condition always describes the relation of a single parameter to its possible values. It is through chaining several conditions in constraints that we can build complex logical expressions for them.</a:t>
            </a:r>
          </a:p>
          <a:p>
            <a:pPr>
              <a:defRPr sz="1100"/>
            </a:pPr>
            <a:r>
              <a:t>### ThresholdCondition</a:t>
            </a:r>
          </a:p>
          <a:p>
            <a:pPr>
              <a:defRPr sz="1100"/>
            </a:pPr>
            <a:r>
              <a:t>For numerical parameters, we might want to select a certain range, which can be achieved with a [`ThresholdCondition`]():</a:t>
            </a:r>
          </a:p>
          <a:p>
            <a:pPr>
              <a:defRPr sz="1100"/>
            </a:pPr>
            <a:endParaRPr/>
          </a:p>
          <a:p>
            <a:pPr>
              <a:defRPr sz="1100"/>
            </a:pPr>
            <a:r>
              <a:t>```python</a:t>
            </a:r>
          </a:p>
          <a:p>
            <a:pPr>
              <a:defRPr sz="1100"/>
            </a:pPr>
            <a:r>
              <a:t>from baybe.constraints import ThresholdCondition</a:t>
            </a:r>
          </a:p>
          <a:p>
            <a:pPr>
              <a:defRPr sz="1100"/>
            </a:pPr>
            <a:r>
              <a:t>ThresholdCondition(  # will select all values above 150</a:t>
            </a:r>
          </a:p>
          <a:p>
            <a:pPr>
              <a:defRPr sz="1100"/>
            </a:pPr>
            <a:r>
              <a:t>    threshold=150,</a:t>
            </a:r>
          </a:p>
          <a:p>
            <a:pPr>
              <a:defRPr sz="1100"/>
            </a:pPr>
            <a:r>
              <a:t>    operator="&gt;",</a:t>
            </a:r>
          </a:p>
          <a:p>
            <a:pPr>
              <a:defRPr sz="1100"/>
            </a:pPr>
            <a:r>
              <a:t>)</a:t>
            </a:r>
          </a:p>
          <a:p>
            <a:pPr>
              <a:defRPr sz="1100"/>
            </a:pPr>
            <a:r>
              <a:t>``` ### SubSelectionCondition</a:t>
            </a:r>
          </a:p>
          <a:p>
            <a:pPr>
              <a:defRPr sz="1100"/>
            </a:pPr>
            <a:r>
              <a:t>In case a specific subset of values needs to be selected, it can be done with the [`SubSelectionCondition`]():</a:t>
            </a:r>
          </a:p>
          <a:p>
            <a:pPr>
              <a:defRPr sz="1100"/>
            </a:pPr>
            <a:endParaRPr/>
          </a:p>
          <a:p>
            <a:pPr>
              <a:defRPr sz="1100"/>
            </a:pPr>
            <a:r>
              <a:t>```python</a:t>
            </a:r>
          </a:p>
          <a:p>
            <a:pPr>
              <a:defRPr sz="1100"/>
            </a:pPr>
            <a:r>
              <a:t>from baybe.constraints import SubSelectionCondition</a:t>
            </a:r>
          </a:p>
          <a:p>
            <a:pPr>
              <a:defRPr sz="1100"/>
            </a:pPr>
            <a:r>
              <a:t>SubSelectionCondition(  # will select two solvents identified by their labels</a:t>
            </a:r>
          </a:p>
          <a:p>
            <a:pPr>
              <a:defRPr sz="1100"/>
            </a:pPr>
            <a:r>
              <a:t>    selection=["Ethanol", "DMF"]</a:t>
            </a:r>
          </a:p>
          <a:p>
            <a:pPr>
              <a:defRPr sz="1100"/>
            </a:pPr>
            <a:r>
              <a:t>)</a:t>
            </a:r>
          </a:p>
          <a:p>
            <a:pPr>
              <a:defRPr sz="1100"/>
            </a:pPr>
            <a: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8952</Words>
  <Application>Microsoft Macintosh PowerPoint</Application>
  <PresentationFormat>Bildschirmpräsentation (4:3)</PresentationFormat>
  <Paragraphs>642</Paragraphs>
  <Slides>35</Slides>
  <Notes>0</Notes>
  <HiddenSlides>0</HiddenSlides>
  <MMClips>0</MMClips>
  <ScaleCrop>false</ScaleCrop>
  <HeadingPairs>
    <vt:vector size="6" baseType="variant">
      <vt:variant>
        <vt:lpstr>Verwendete Schriftarten</vt:lpstr>
      </vt:variant>
      <vt:variant>
        <vt:i4>2</vt:i4>
      </vt:variant>
      <vt:variant>
        <vt:lpstr>Design</vt:lpstr>
      </vt:variant>
      <vt:variant>
        <vt:i4>1</vt:i4>
      </vt:variant>
      <vt:variant>
        <vt:lpstr>Folientitel</vt:lpstr>
      </vt:variant>
      <vt:variant>
        <vt:i4>35</vt:i4>
      </vt:variant>
    </vt:vector>
  </HeadingPairs>
  <TitlesOfParts>
    <vt:vector size="38" baseType="lpstr">
      <vt:lpstr>Arial</vt:lpstr>
      <vt:lpstr>Calibri</vt:lpstr>
      <vt:lpstr>Office Theme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Alexander Hopp</cp:lastModifiedBy>
  <cp:revision>2</cp:revision>
  <dcterms:created xsi:type="dcterms:W3CDTF">2013-01-27T09:14:16Z</dcterms:created>
  <dcterms:modified xsi:type="dcterms:W3CDTF">2025-07-09T08:09:11Z</dcterms:modified>
  <cp:category/>
</cp:coreProperties>
</file>