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4" r:id="rId3"/>
    <p:sldId id="276" r:id="rId4"/>
    <p:sldId id="314" r:id="rId5"/>
    <p:sldId id="315" r:id="rId6"/>
    <p:sldId id="316" r:id="rId7"/>
    <p:sldId id="317" r:id="rId8"/>
    <p:sldId id="310" r:id="rId9"/>
    <p:sldId id="270" r:id="rId10"/>
    <p:sldId id="320" r:id="rId11"/>
    <p:sldId id="311" r:id="rId12"/>
    <p:sldId id="318" r:id="rId13"/>
    <p:sldId id="319" r:id="rId14"/>
    <p:sldId id="312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13" r:id="rId24"/>
    <p:sldId id="272" r:id="rId25"/>
    <p:sldId id="340" r:id="rId26"/>
    <p:sldId id="295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D1D"/>
    <a:srgbClr val="6C3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718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51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121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75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13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292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223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956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25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896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411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34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326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440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462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1378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3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0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05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054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97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1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295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755575" y="98072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ru-RU" sz="432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Сравнение стеков </a:t>
            </a:r>
            <a:r>
              <a:rPr lang="en-US" sz="432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Spring </a:t>
            </a:r>
            <a:r>
              <a:rPr lang="ru-RU" sz="432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432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Java EE</a:t>
            </a:r>
            <a:endParaRPr lang="ru-RU" sz="432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403648" y="3501007"/>
            <a:ext cx="6400799" cy="1032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CD5D1D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Сергей Немчинский, </a:t>
            </a:r>
            <a:r>
              <a:rPr lang="en-US" dirty="0" err="1">
                <a:solidFill>
                  <a:srgbClr val="CD5D1D"/>
                </a:solidFill>
              </a:rPr>
              <a:t>FoxmindEd</a:t>
            </a:r>
            <a:r>
              <a:rPr lang="ru-RU" sz="32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, 201</a:t>
            </a:r>
            <a:r>
              <a:rPr lang="ru-RU" dirty="0">
                <a:solidFill>
                  <a:srgbClr val="CD5D1D"/>
                </a:solidFill>
              </a:rPr>
              <a:t>8</a:t>
            </a:r>
            <a:endParaRPr lang="ru-RU" sz="32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203" y="5301208"/>
            <a:ext cx="1612797" cy="142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Простое приложение</a:t>
            </a: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Результат пошуку зображень за запитом &quot;java ee architecture&quot;">
            <a:extLst>
              <a:ext uri="{FF2B5EF4-FFF2-40B4-BE49-F238E27FC236}">
                <a16:creationId xmlns:a16="http://schemas.microsoft.com/office/drawing/2014/main" id="{E0F65F56-A6A4-4495-A038-AAAF866F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18" y="1336577"/>
            <a:ext cx="6613763" cy="47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8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ru-RU" dirty="0">
                <a:solidFill>
                  <a:srgbClr val="6C310A"/>
                </a:solidFill>
              </a:rPr>
              <a:t>Что такое стек </a:t>
            </a:r>
            <a:r>
              <a:rPr lang="en-US" dirty="0">
                <a:solidFill>
                  <a:srgbClr val="6C310A"/>
                </a:solidFill>
              </a:rPr>
              <a:t>Spring</a:t>
            </a:r>
            <a:endParaRPr lang="ru-RU" sz="4000" b="1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D5D1D"/>
              </a:buClr>
              <a:buSzPct val="25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Итак,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63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Простое приложение</a:t>
            </a: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Результат пошуку зображень за запитом &quot;spring application architecture&quot;">
            <a:extLst>
              <a:ext uri="{FF2B5EF4-FFF2-40B4-BE49-F238E27FC236}">
                <a16:creationId xmlns:a16="http://schemas.microsoft.com/office/drawing/2014/main" id="{B5EDF405-29CC-4EC5-9234-3CBAF669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14500"/>
            <a:ext cx="78962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4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pring overview">
            <a:extLst>
              <a:ext uri="{FF2B5EF4-FFF2-40B4-BE49-F238E27FC236}">
                <a16:creationId xmlns:a16="http://schemas.microsoft.com/office/drawing/2014/main" id="{069B68D4-09A7-4C0F-87E6-B34969351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21423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Архитектура</a:t>
            </a: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35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ru-RU" dirty="0">
                <a:solidFill>
                  <a:srgbClr val="6C310A"/>
                </a:solidFill>
              </a:rPr>
              <a:t>Попарное сравнение стеков</a:t>
            </a:r>
            <a:endParaRPr lang="ru-RU" sz="4000" b="1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D5D1D"/>
              </a:buClr>
              <a:buSzPct val="25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Итак,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82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Spring </a:t>
            </a:r>
            <a:r>
              <a:rPr lang="en-US" sz="4400" b="0" i="0" u="none" strike="noStrike" cap="none" dirty="0" err="1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IoC</a:t>
            </a: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 vs CDI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Результат пошуку зображень за запитом &quot;сравнение равных&quot;">
            <a:extLst>
              <a:ext uri="{FF2B5EF4-FFF2-40B4-BE49-F238E27FC236}">
                <a16:creationId xmlns:a16="http://schemas.microsoft.com/office/drawing/2014/main" id="{6E0060FA-E3A5-4CF2-8570-8C7860D0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34743"/>
            <a:ext cx="7143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63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EJB vs Spring Beans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" descr="Результат пошуку зображень за запитом &quot;кластер&quot;">
            <a:extLst>
              <a:ext uri="{FF2B5EF4-FFF2-40B4-BE49-F238E27FC236}">
                <a16:creationId xmlns:a16="http://schemas.microsoft.com/office/drawing/2014/main" id="{D680A1E6-3326-4006-BBA9-E9E0F050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720755"/>
            <a:ext cx="50482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0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JNDI vs Service Locator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" descr="Результат пошуку зображень за запитом &quot;JNDI&quot;">
            <a:extLst>
              <a:ext uri="{FF2B5EF4-FFF2-40B4-BE49-F238E27FC236}">
                <a16:creationId xmlns:a16="http://schemas.microsoft.com/office/drawing/2014/main" id="{B43647C1-502C-4C13-864F-68947723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24512"/>
            <a:ext cx="42862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845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JMS </a:t>
            </a:r>
            <a:r>
              <a:rPr lang="en-US" dirty="0">
                <a:solidFill>
                  <a:srgbClr val="6C310A"/>
                </a:solidFill>
              </a:rPr>
              <a:t>vs @</a:t>
            </a:r>
            <a:r>
              <a:rPr lang="en-US" dirty="0" err="1">
                <a:solidFill>
                  <a:srgbClr val="6C310A"/>
                </a:solidFill>
              </a:rPr>
              <a:t>Async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 descr="Результат пошуку зображень за запитом &quot;JMS&quot;">
            <a:extLst>
              <a:ext uri="{FF2B5EF4-FFF2-40B4-BE49-F238E27FC236}">
                <a16:creationId xmlns:a16="http://schemas.microsoft.com/office/drawing/2014/main" id="{B69B1D4B-68A3-4BB3-974D-FA65EA85C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385888"/>
            <a:ext cx="51911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8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JSF vs Spring MVC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 descr="Результат пошуку зображень за запитом &quot;AJAX&quot;">
            <a:extLst>
              <a:ext uri="{FF2B5EF4-FFF2-40B4-BE49-F238E27FC236}">
                <a16:creationId xmlns:a16="http://schemas.microsoft.com/office/drawing/2014/main" id="{7639474C-8AC2-405C-9B5C-93505B37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405063"/>
            <a:ext cx="22383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1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Обо мне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0A"/>
              </a:buClr>
              <a:buSzPct val="100000"/>
              <a:buFont typeface="Noto Sans Symbols"/>
              <a:buChar char="❑"/>
            </a:pPr>
            <a:r>
              <a:rPr lang="ru-RU" sz="32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 Послужной список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0A"/>
              </a:buClr>
              <a:buSzPct val="100000"/>
              <a:buFont typeface="Noto Sans Symbols"/>
              <a:buChar char="❑"/>
            </a:pPr>
            <a:r>
              <a:rPr lang="ru-RU" dirty="0">
                <a:solidFill>
                  <a:srgbClr val="CD5D1D"/>
                </a:solidFill>
              </a:rPr>
              <a:t> </a:t>
            </a:r>
            <a:r>
              <a:rPr lang="en-US" dirty="0">
                <a:solidFill>
                  <a:srgbClr val="CD5D1D"/>
                </a:solidFill>
              </a:rPr>
              <a:t>YouTube</a:t>
            </a:r>
            <a:endParaRPr lang="ru-RU" sz="28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C310A"/>
              </a:buClr>
              <a:buSzPct val="100000"/>
              <a:buFont typeface="Noto Sans Symbols"/>
              <a:buChar char="❑"/>
            </a:pPr>
            <a:r>
              <a:rPr lang="ru-RU" sz="32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 Про </a:t>
            </a:r>
            <a:r>
              <a:rPr lang="ru-RU" sz="3200" b="0" i="0" u="none" strike="noStrike" cap="none" dirty="0" err="1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FoxmindEd</a:t>
            </a:r>
            <a:endParaRPr lang="ru-RU" sz="32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C310A"/>
              </a:buClr>
              <a:buSzPct val="25000"/>
              <a:buFont typeface="Noto Sans Symbols"/>
              <a:buNone/>
            </a:pPr>
            <a:endParaRPr sz="32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C310A"/>
              </a:buClr>
              <a:buSzPct val="25000"/>
              <a:buFont typeface="Noto Sans Symbols"/>
              <a:buNone/>
            </a:pPr>
            <a:endParaRPr sz="28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 descr="C:\Users\dtv\Pictures\лисы\лиса-снег-зима-песочница-672416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080" y="2348880"/>
            <a:ext cx="3412152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5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JPA vs Spring Data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Результат пошуку зображень за запитом &quot;Spring Data&quot;">
            <a:extLst>
              <a:ext uri="{FF2B5EF4-FFF2-40B4-BE49-F238E27FC236}">
                <a16:creationId xmlns:a16="http://schemas.microsoft.com/office/drawing/2014/main" id="{52A4859C-BA49-4D49-AC36-DDEBE2B3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50937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1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JAAS vs Spring Security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 descr="Результат пошуку зображень за запитом &quot;JAAS&quot;">
            <a:extLst>
              <a:ext uri="{FF2B5EF4-FFF2-40B4-BE49-F238E27FC236}">
                <a16:creationId xmlns:a16="http://schemas.microsoft.com/office/drawing/2014/main" id="{F54610B5-91DE-43EF-A4F7-B874009B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03" y="1628800"/>
            <a:ext cx="6026794" cy="402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9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Spring Boot vs Enterprise Server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 descr="Результат пошуку зображень за запитом &quot;Spring Boot&quot;">
            <a:extLst>
              <a:ext uri="{FF2B5EF4-FFF2-40B4-BE49-F238E27FC236}">
                <a16:creationId xmlns:a16="http://schemas.microsoft.com/office/drawing/2014/main" id="{DD01771E-F515-4595-9771-D35DCDE6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17637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3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ru-RU" dirty="0">
                <a:solidFill>
                  <a:srgbClr val="6C310A"/>
                </a:solidFill>
              </a:rPr>
              <a:t>Результаты практического использования</a:t>
            </a:r>
            <a:endParaRPr lang="ru-RU" sz="4000" b="1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D5D1D"/>
              </a:buClr>
              <a:buSzPct val="25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Итак,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59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Когда использовать?</a:t>
            </a: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Результат пошуку зображень за запитом &quot;знакомство с командой&quot;">
            <a:extLst>
              <a:ext uri="{FF2B5EF4-FFF2-40B4-BE49-F238E27FC236}">
                <a16:creationId xmlns:a16="http://schemas.microsoft.com/office/drawing/2014/main" id="{C94749BB-8BFD-4072-B106-677D2438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98" y="1556792"/>
            <a:ext cx="63817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3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0A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6C310A"/>
                </a:solidFill>
              </a:rPr>
              <a:t>FoxmindEd &amp; FoxmindEd Software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4692856"/>
            <a:ext cx="5063375" cy="191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989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2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0A"/>
              </a:buClr>
              <a:buSzPct val="100000"/>
              <a:buFont typeface="Noto Sans Symbols"/>
              <a:buChar char="❑"/>
            </a:pPr>
            <a:r>
              <a:rPr lang="ru-RU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Направления учебы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en-US" dirty="0">
                <a:solidFill>
                  <a:srgbClr val="CD5D1D"/>
                </a:solidFill>
              </a:rPr>
              <a:t>Java EE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en-US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en-US" dirty="0">
                <a:solidFill>
                  <a:srgbClr val="CD5D1D"/>
                </a:solidFill>
              </a:rPr>
              <a:t>Front-End (Angular 4)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en-US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Automation QA (Java)</a:t>
            </a:r>
            <a:endParaRPr lang="ru-RU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en-US" dirty="0">
                <a:solidFill>
                  <a:srgbClr val="CD5D1D"/>
                </a:solidFill>
              </a:rPr>
              <a:t>UI/UX design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en-US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en-US" dirty="0">
                <a:solidFill>
                  <a:srgbClr val="CD5D1D"/>
                </a:solidFill>
              </a:rPr>
              <a:t>Blockchain (in dev)</a:t>
            </a:r>
            <a:endParaRPr lang="en-US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0A"/>
              </a:buClr>
              <a:buSzPct val="100000"/>
              <a:buFont typeface="Noto Sans Symbols"/>
              <a:buChar char="❑"/>
            </a:pPr>
            <a:r>
              <a:rPr lang="en-US" dirty="0">
                <a:solidFill>
                  <a:srgbClr val="CD5D1D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Фазы обучения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ru-RU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Менторинг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ru-RU" dirty="0">
                <a:solidFill>
                  <a:srgbClr val="CD5D1D"/>
                </a:solidFill>
              </a:rPr>
              <a:t>Обучение на проекте</a:t>
            </a:r>
            <a:endParaRPr lang="en-US" dirty="0">
              <a:solidFill>
                <a:srgbClr val="CD5D1D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r>
              <a:rPr lang="ru-RU" dirty="0">
                <a:solidFill>
                  <a:srgbClr val="CD5D1D"/>
                </a:solidFill>
              </a:rPr>
              <a:t>Работа в компании</a:t>
            </a:r>
          </a:p>
          <a:p>
            <a:pPr lvl="1" indent="-342900">
              <a:spcBef>
                <a:spcPts val="0"/>
              </a:spcBef>
              <a:buClr>
                <a:srgbClr val="6C310A"/>
              </a:buClr>
              <a:buFont typeface="Noto Sans Symbols"/>
              <a:buChar char="❑"/>
            </a:pPr>
            <a:endParaRPr lang="ru-RU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C310A"/>
              </a:buClr>
              <a:buSzPct val="25000"/>
              <a:buFont typeface="Noto Sans Symbols"/>
              <a:buNone/>
            </a:pPr>
            <a:endParaRPr sz="32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C310A"/>
              </a:buClr>
              <a:buSzPct val="25000"/>
              <a:buFont typeface="Noto Sans Symbols"/>
              <a:buNone/>
            </a:pPr>
            <a:endParaRPr sz="28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17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Ваши вопросы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444620" y="4945224"/>
            <a:ext cx="3256384" cy="14670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8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http://foxmindEd.com</a:t>
            </a:r>
            <a:r>
              <a:rPr lang="en-US" sz="18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b="0" i="0" u="none" strike="noStrike" cap="none" dirty="0" err="1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ua</a:t>
            </a:r>
            <a:endParaRPr lang="en-US" sz="18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1800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800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facebook.com/</a:t>
            </a:r>
            <a:r>
              <a:rPr lang="en-US" sz="1800" dirty="0" err="1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foxmindedco</a:t>
            </a:r>
            <a:r>
              <a:rPr lang="en-US" sz="1800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lvl="0">
              <a:buSzPct val="25000"/>
            </a:pPr>
            <a:r>
              <a:rPr lang="en-US" sz="1800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pro100fox@gmail.com</a:t>
            </a:r>
          </a:p>
          <a:p>
            <a:pPr lvl="0">
              <a:buSzPct val="25000"/>
            </a:pPr>
            <a:r>
              <a:rPr lang="en-US" sz="18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Skype: pro100fox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5" y="1412775"/>
            <a:ext cx="3960440" cy="299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0232" y="4219146"/>
            <a:ext cx="2198197" cy="2193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88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000" b="1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История вопроса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D5D1D"/>
              </a:buClr>
              <a:buSzPct val="25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Итак,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8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Сначала было </a:t>
            </a:r>
            <a:r>
              <a:rPr lang="en-US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J2EE</a:t>
            </a:r>
            <a:endParaRPr lang="ru-RU" sz="4400" b="0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Результат пошуку зображень за запитом &quot;EJB&quot;">
            <a:extLst>
              <a:ext uri="{FF2B5EF4-FFF2-40B4-BE49-F238E27FC236}">
                <a16:creationId xmlns:a16="http://schemas.microsoft.com/office/drawing/2014/main" id="{6AA42BF3-D292-4000-A8A2-6FE54F12B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31" y="2208319"/>
            <a:ext cx="5220072" cy="29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38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И было это сложно</a:t>
            </a: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Результат пошуку зображень за запитом &quot;очень сложная задача&quot;">
            <a:extLst>
              <a:ext uri="{FF2B5EF4-FFF2-40B4-BE49-F238E27FC236}">
                <a16:creationId xmlns:a16="http://schemas.microsoft.com/office/drawing/2014/main" id="{95E8F130-750B-4F57-A26F-E77E1314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92" y="1916832"/>
            <a:ext cx="6516216" cy="36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Появление конкурентов</a:t>
            </a: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Результат пошуку зображень за запитом &quot;появление spring framework&quot;">
            <a:extLst>
              <a:ext uri="{FF2B5EF4-FFF2-40B4-BE49-F238E27FC236}">
                <a16:creationId xmlns:a16="http://schemas.microsoft.com/office/drawing/2014/main" id="{8A0594AA-CD1C-43D3-A3F0-1387A6B92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714625"/>
            <a:ext cx="24003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8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Тенденции</a:t>
            </a: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Результат пошуку зображень за запитом &quot;появление spring framework&quot;">
            <a:extLst>
              <a:ext uri="{FF2B5EF4-FFF2-40B4-BE49-F238E27FC236}">
                <a16:creationId xmlns:a16="http://schemas.microsoft.com/office/drawing/2014/main" id="{8A0594AA-CD1C-43D3-A3F0-1387A6B92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45079"/>
            <a:ext cx="24003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Результат пошуку зображень за запитом &quot;Java EE&quot;">
            <a:extLst>
              <a:ext uri="{FF2B5EF4-FFF2-40B4-BE49-F238E27FC236}">
                <a16:creationId xmlns:a16="http://schemas.microsoft.com/office/drawing/2014/main" id="{355A9A6E-AD01-483D-BF63-E578DF12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86" y="3429000"/>
            <a:ext cx="1924249" cy="204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езультат пошуку зображень за запитом &quot;простая машинка&quot;">
            <a:extLst>
              <a:ext uri="{FF2B5EF4-FFF2-40B4-BE49-F238E27FC236}">
                <a16:creationId xmlns:a16="http://schemas.microsoft.com/office/drawing/2014/main" id="{3C9646AF-B45C-4A96-9477-3BE2ADD7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17032"/>
            <a:ext cx="1935806" cy="19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69C83C30-211B-46C3-A3FD-504B8D18B9D3}"/>
              </a:ext>
            </a:extLst>
          </p:cNvPr>
          <p:cNvSpPr/>
          <p:nvPr/>
        </p:nvSpPr>
        <p:spPr>
          <a:xfrm>
            <a:off x="4158071" y="2888940"/>
            <a:ext cx="1080120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AutoShape 12" descr="Результат пошуку зображень за запитом &quot;сложная машинка&quot;">
            <a:extLst>
              <a:ext uri="{FF2B5EF4-FFF2-40B4-BE49-F238E27FC236}">
                <a16:creationId xmlns:a16="http://schemas.microsoft.com/office/drawing/2014/main" id="{5A7F1C03-6476-406A-93E4-64DFAA5816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4112" name="Picture 16" descr="Результат пошуку зображень за запитом &quot;сложная машинка&quot;">
            <a:extLst>
              <a:ext uri="{FF2B5EF4-FFF2-40B4-BE49-F238E27FC236}">
                <a16:creationId xmlns:a16="http://schemas.microsoft.com/office/drawing/2014/main" id="{478EBBDD-E2C4-4480-9EB9-D5BCC92E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62" y="1562100"/>
            <a:ext cx="2857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19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6C310A"/>
              </a:buClr>
              <a:buSzPct val="25000"/>
            </a:pPr>
            <a:r>
              <a:rPr lang="ru-RU" dirty="0">
                <a:solidFill>
                  <a:srgbClr val="6C310A"/>
                </a:solidFill>
              </a:rPr>
              <a:t>Что такое стек </a:t>
            </a:r>
            <a:r>
              <a:rPr lang="ru-RU" dirty="0" err="1">
                <a:solidFill>
                  <a:srgbClr val="6C310A"/>
                </a:solidFill>
              </a:rPr>
              <a:t>Java</a:t>
            </a:r>
            <a:r>
              <a:rPr lang="ru-RU" dirty="0">
                <a:solidFill>
                  <a:srgbClr val="6C310A"/>
                </a:solidFill>
              </a:rPr>
              <a:t> EE и из чего он состоит</a:t>
            </a:r>
            <a:endParaRPr lang="ru-RU" sz="4000" b="1" i="0" u="none" strike="noStrike" cap="none" dirty="0">
              <a:solidFill>
                <a:srgbClr val="6C31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D5D1D"/>
              </a:buClr>
              <a:buSzPct val="25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CD5D1D"/>
                </a:solidFill>
                <a:latin typeface="Calibri"/>
                <a:ea typeface="Calibri"/>
                <a:cs typeface="Calibri"/>
                <a:sym typeface="Calibri"/>
              </a:rPr>
              <a:t>Итак,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11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C310A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rgbClr val="6C310A"/>
                </a:solidFill>
                <a:latin typeface="Calibri"/>
                <a:ea typeface="Calibri"/>
                <a:cs typeface="Calibri"/>
                <a:sym typeface="Calibri"/>
              </a:rPr>
              <a:t>Простое приложение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286744" y="2157354"/>
            <a:ext cx="6303646" cy="3769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C310A"/>
              </a:buClr>
              <a:buSzPct val="100000"/>
              <a:buNone/>
            </a:pPr>
            <a:endParaRPr lang="ru-RU" sz="4800" b="0" i="0" u="none" strike="noStrike" cap="none" dirty="0">
              <a:solidFill>
                <a:srgbClr val="CD5D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03">
            <a:extLst>
              <a:ext uri="{FF2B5EF4-FFF2-40B4-BE49-F238E27FC236}">
                <a16:creationId xmlns:a16="http://schemas.microsoft.com/office/drawing/2014/main" id="{F842936B-C38D-4976-B9AC-B5F34176A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575" y="6071848"/>
            <a:ext cx="2267744" cy="7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D8E275-468C-435A-9CD0-E6B22E53E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200275"/>
            <a:ext cx="8724900" cy="2457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xminded-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Лучшие практики в тестировании.pptx" id="{7E288443-BD39-42B0-95B3-6423295AA2D3}" vid="{AE3F9B37-64F0-4912-A41C-A7C90CBCC34C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foxminded</Template>
  <TotalTime>2119</TotalTime>
  <Words>170</Words>
  <Application>Microsoft Office PowerPoint</Application>
  <PresentationFormat>On-screen Show (4:3)</PresentationFormat>
  <Paragraphs>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Noto Sans Symbols</vt:lpstr>
      <vt:lpstr>foxminded-template</vt:lpstr>
      <vt:lpstr>Сравнение стеков Spring и Java EE</vt:lpstr>
      <vt:lpstr>Обо мне</vt:lpstr>
      <vt:lpstr>История вопроса</vt:lpstr>
      <vt:lpstr>Сначала было J2EE</vt:lpstr>
      <vt:lpstr>И было это сложно</vt:lpstr>
      <vt:lpstr>Появление конкурентов</vt:lpstr>
      <vt:lpstr>Тенденции</vt:lpstr>
      <vt:lpstr>Что такое стек Java EE и из чего он состоит</vt:lpstr>
      <vt:lpstr>Простое приложение</vt:lpstr>
      <vt:lpstr>Простое приложение</vt:lpstr>
      <vt:lpstr>Что такое стек Spring</vt:lpstr>
      <vt:lpstr>Простое приложение</vt:lpstr>
      <vt:lpstr>Архитектура</vt:lpstr>
      <vt:lpstr>Попарное сравнение стеков</vt:lpstr>
      <vt:lpstr>Spring IoC vs CDI</vt:lpstr>
      <vt:lpstr>EJB vs Spring Beans</vt:lpstr>
      <vt:lpstr>JNDI vs Service Locator</vt:lpstr>
      <vt:lpstr>JMS vs @Async</vt:lpstr>
      <vt:lpstr>JSF vs Spring MVC</vt:lpstr>
      <vt:lpstr>JPA vs Spring Data</vt:lpstr>
      <vt:lpstr>JAAS vs Spring Security</vt:lpstr>
      <vt:lpstr>Spring Boot vs Enterprise Server</vt:lpstr>
      <vt:lpstr>Результаты практического использования</vt:lpstr>
      <vt:lpstr>Когда использовать?</vt:lpstr>
      <vt:lpstr>FoxmindEd &amp; FoxmindEd Software</vt:lpstr>
      <vt:lpstr>Ваши вопросы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обучения foxmindEd</dc:title>
  <dc:creator>Sergey Nemchinskiy</dc:creator>
  <cp:lastModifiedBy>Sergey Nemchinskiy</cp:lastModifiedBy>
  <cp:revision>79</cp:revision>
  <dcterms:created xsi:type="dcterms:W3CDTF">2017-10-04T11:39:14Z</dcterms:created>
  <dcterms:modified xsi:type="dcterms:W3CDTF">2018-04-25T12:54:59Z</dcterms:modified>
</cp:coreProperties>
</file>