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223"/>
  </p:notesMasterIdLst>
  <p:sldIdLst>
    <p:sldId id="410" r:id="rId5"/>
    <p:sldId id="474" r:id="rId6"/>
    <p:sldId id="693" r:id="rId7"/>
    <p:sldId id="694" r:id="rId8"/>
    <p:sldId id="695" r:id="rId9"/>
    <p:sldId id="697" r:id="rId10"/>
    <p:sldId id="699" r:id="rId11"/>
    <p:sldId id="701" r:id="rId12"/>
    <p:sldId id="702" r:id="rId13"/>
    <p:sldId id="704" r:id="rId14"/>
    <p:sldId id="714" r:id="rId15"/>
    <p:sldId id="711" r:id="rId16"/>
    <p:sldId id="416" r:id="rId17"/>
    <p:sldId id="715" r:id="rId18"/>
    <p:sldId id="705" r:id="rId19"/>
    <p:sldId id="708" r:id="rId20"/>
    <p:sldId id="900" r:id="rId21"/>
    <p:sldId id="709" r:id="rId22"/>
    <p:sldId id="710" r:id="rId23"/>
    <p:sldId id="712" r:id="rId24"/>
    <p:sldId id="901" r:id="rId25"/>
    <p:sldId id="902" r:id="rId26"/>
    <p:sldId id="476" r:id="rId27"/>
    <p:sldId id="904" r:id="rId28"/>
    <p:sldId id="905" r:id="rId29"/>
    <p:sldId id="910" r:id="rId30"/>
    <p:sldId id="903" r:id="rId31"/>
    <p:sldId id="724" r:id="rId32"/>
    <p:sldId id="911" r:id="rId33"/>
    <p:sldId id="485" r:id="rId34"/>
    <p:sldId id="497" r:id="rId35"/>
    <p:sldId id="717" r:id="rId36"/>
    <p:sldId id="719" r:id="rId37"/>
    <p:sldId id="718" r:id="rId38"/>
    <p:sldId id="723" r:id="rId39"/>
    <p:sldId id="721" r:id="rId40"/>
    <p:sldId id="720" r:id="rId41"/>
    <p:sldId id="502" r:id="rId42"/>
    <p:sldId id="737" r:id="rId43"/>
    <p:sldId id="501" r:id="rId44"/>
    <p:sldId id="726" r:id="rId45"/>
    <p:sldId id="906" r:id="rId46"/>
    <p:sldId id="727" r:id="rId47"/>
    <p:sldId id="929" r:id="rId48"/>
    <p:sldId id="732" r:id="rId49"/>
    <p:sldId id="907" r:id="rId50"/>
    <p:sldId id="736" r:id="rId51"/>
    <p:sldId id="730" r:id="rId52"/>
    <p:sldId id="503" r:id="rId53"/>
    <p:sldId id="908" r:id="rId54"/>
    <p:sldId id="909" r:id="rId55"/>
    <p:sldId id="506" r:id="rId56"/>
    <p:sldId id="507" r:id="rId57"/>
    <p:sldId id="739" r:id="rId58"/>
    <p:sldId id="746" r:id="rId59"/>
    <p:sldId id="747" r:id="rId60"/>
    <p:sldId id="753" r:id="rId61"/>
    <p:sldId id="748" r:id="rId62"/>
    <p:sldId id="754" r:id="rId63"/>
    <p:sldId id="750" r:id="rId64"/>
    <p:sldId id="725" r:id="rId65"/>
    <p:sldId id="755" r:id="rId66"/>
    <p:sldId id="524" r:id="rId67"/>
    <p:sldId id="428" r:id="rId68"/>
    <p:sldId id="429" r:id="rId69"/>
    <p:sldId id="759" r:id="rId70"/>
    <p:sldId id="434" r:id="rId71"/>
    <p:sldId id="760" r:id="rId72"/>
    <p:sldId id="865" r:id="rId73"/>
    <p:sldId id="765" r:id="rId74"/>
    <p:sldId id="767" r:id="rId75"/>
    <p:sldId id="912" r:id="rId76"/>
    <p:sldId id="436" r:id="rId77"/>
    <p:sldId id="913" r:id="rId78"/>
    <p:sldId id="770" r:id="rId79"/>
    <p:sldId id="771" r:id="rId80"/>
    <p:sldId id="769" r:id="rId81"/>
    <p:sldId id="432" r:id="rId82"/>
    <p:sldId id="866" r:id="rId83"/>
    <p:sldId id="768" r:id="rId84"/>
    <p:sldId id="745" r:id="rId85"/>
    <p:sldId id="441" r:id="rId86"/>
    <p:sldId id="442" r:id="rId87"/>
    <p:sldId id="443" r:id="rId88"/>
    <p:sldId id="444" r:id="rId89"/>
    <p:sldId id="445" r:id="rId90"/>
    <p:sldId id="447" r:id="rId91"/>
    <p:sldId id="772" r:id="rId92"/>
    <p:sldId id="915" r:id="rId93"/>
    <p:sldId id="448" r:id="rId94"/>
    <p:sldId id="773" r:id="rId95"/>
    <p:sldId id="774" r:id="rId96"/>
    <p:sldId id="775" r:id="rId97"/>
    <p:sldId id="455" r:id="rId98"/>
    <p:sldId id="525" r:id="rId99"/>
    <p:sldId id="850" r:id="rId100"/>
    <p:sldId id="457" r:id="rId101"/>
    <p:sldId id="458" r:id="rId102"/>
    <p:sldId id="851" r:id="rId103"/>
    <p:sldId id="459" r:id="rId104"/>
    <p:sldId id="916" r:id="rId105"/>
    <p:sldId id="460" r:id="rId106"/>
    <p:sldId id="917" r:id="rId107"/>
    <p:sldId id="852" r:id="rId108"/>
    <p:sldId id="918" r:id="rId109"/>
    <p:sldId id="462" r:id="rId110"/>
    <p:sldId id="465" r:id="rId111"/>
    <p:sldId id="667" r:id="rId112"/>
    <p:sldId id="854" r:id="rId113"/>
    <p:sldId id="856" r:id="rId114"/>
    <p:sldId id="469" r:id="rId115"/>
    <p:sldId id="470" r:id="rId116"/>
    <p:sldId id="855" r:id="rId117"/>
    <p:sldId id="471" r:id="rId118"/>
    <p:sldId id="857" r:id="rId119"/>
    <p:sldId id="858" r:id="rId120"/>
    <p:sldId id="860" r:id="rId121"/>
    <p:sldId id="861" r:id="rId122"/>
    <p:sldId id="862" r:id="rId123"/>
    <p:sldId id="776" r:id="rId124"/>
    <p:sldId id="777" r:id="rId125"/>
    <p:sldId id="919" r:id="rId126"/>
    <p:sldId id="778" r:id="rId127"/>
    <p:sldId id="779" r:id="rId128"/>
    <p:sldId id="781" r:id="rId129"/>
    <p:sldId id="847" r:id="rId130"/>
    <p:sldId id="783" r:id="rId131"/>
    <p:sldId id="784" r:id="rId132"/>
    <p:sldId id="785" r:id="rId133"/>
    <p:sldId id="786" r:id="rId134"/>
    <p:sldId id="868" r:id="rId135"/>
    <p:sldId id="920" r:id="rId136"/>
    <p:sldId id="869" r:id="rId137"/>
    <p:sldId id="872" r:id="rId138"/>
    <p:sldId id="787" r:id="rId139"/>
    <p:sldId id="788" r:id="rId140"/>
    <p:sldId id="790" r:id="rId141"/>
    <p:sldId id="921" r:id="rId142"/>
    <p:sldId id="870" r:id="rId143"/>
    <p:sldId id="789" r:id="rId144"/>
    <p:sldId id="922" r:id="rId145"/>
    <p:sldId id="945" r:id="rId146"/>
    <p:sldId id="946" r:id="rId147"/>
    <p:sldId id="947" r:id="rId148"/>
    <p:sldId id="948" r:id="rId149"/>
    <p:sldId id="949" r:id="rId150"/>
    <p:sldId id="950" r:id="rId151"/>
    <p:sldId id="951" r:id="rId152"/>
    <p:sldId id="952" r:id="rId153"/>
    <p:sldId id="953" r:id="rId154"/>
    <p:sldId id="954" r:id="rId155"/>
    <p:sldId id="955" r:id="rId156"/>
    <p:sldId id="956" r:id="rId157"/>
    <p:sldId id="957" r:id="rId158"/>
    <p:sldId id="958" r:id="rId159"/>
    <p:sldId id="959" r:id="rId160"/>
    <p:sldId id="960" r:id="rId161"/>
    <p:sldId id="961" r:id="rId162"/>
    <p:sldId id="962" r:id="rId163"/>
    <p:sldId id="963" r:id="rId164"/>
    <p:sldId id="964" r:id="rId165"/>
    <p:sldId id="965" r:id="rId166"/>
    <p:sldId id="966" r:id="rId167"/>
    <p:sldId id="967" r:id="rId168"/>
    <p:sldId id="968" r:id="rId169"/>
    <p:sldId id="969" r:id="rId170"/>
    <p:sldId id="791" r:id="rId171"/>
    <p:sldId id="792" r:id="rId172"/>
    <p:sldId id="793" r:id="rId173"/>
    <p:sldId id="794" r:id="rId174"/>
    <p:sldId id="795" r:id="rId175"/>
    <p:sldId id="796" r:id="rId176"/>
    <p:sldId id="797" r:id="rId177"/>
    <p:sldId id="798" r:id="rId178"/>
    <p:sldId id="799" r:id="rId179"/>
    <p:sldId id="800" r:id="rId180"/>
    <p:sldId id="801" r:id="rId181"/>
    <p:sldId id="923" r:id="rId182"/>
    <p:sldId id="802" r:id="rId183"/>
    <p:sldId id="873" r:id="rId184"/>
    <p:sldId id="874" r:id="rId185"/>
    <p:sldId id="888" r:id="rId186"/>
    <p:sldId id="889" r:id="rId187"/>
    <p:sldId id="875" r:id="rId188"/>
    <p:sldId id="876" r:id="rId189"/>
    <p:sldId id="878" r:id="rId190"/>
    <p:sldId id="879" r:id="rId191"/>
    <p:sldId id="880" r:id="rId192"/>
    <p:sldId id="891" r:id="rId193"/>
    <p:sldId id="892" r:id="rId194"/>
    <p:sldId id="881" r:id="rId195"/>
    <p:sldId id="882" r:id="rId196"/>
    <p:sldId id="883" r:id="rId197"/>
    <p:sldId id="884" r:id="rId198"/>
    <p:sldId id="885" r:id="rId199"/>
    <p:sldId id="928" r:id="rId200"/>
    <p:sldId id="886" r:id="rId201"/>
    <p:sldId id="887" r:id="rId202"/>
    <p:sldId id="893" r:id="rId203"/>
    <p:sldId id="894" r:id="rId204"/>
    <p:sldId id="895" r:id="rId205"/>
    <p:sldId id="896" r:id="rId206"/>
    <p:sldId id="899" r:id="rId207"/>
    <p:sldId id="930" r:id="rId208"/>
    <p:sldId id="940" r:id="rId209"/>
    <p:sldId id="941" r:id="rId210"/>
    <p:sldId id="938" r:id="rId211"/>
    <p:sldId id="939" r:id="rId212"/>
    <p:sldId id="942" r:id="rId213"/>
    <p:sldId id="943" r:id="rId214"/>
    <p:sldId id="944" r:id="rId215"/>
    <p:sldId id="932" r:id="rId216"/>
    <p:sldId id="933" r:id="rId217"/>
    <p:sldId id="934" r:id="rId218"/>
    <p:sldId id="936" r:id="rId219"/>
    <p:sldId id="937" r:id="rId220"/>
    <p:sldId id="935" r:id="rId221"/>
    <p:sldId id="692" r:id="rId2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562"/>
    <a:srgbClr val="376092"/>
    <a:srgbClr val="C05C79"/>
    <a:srgbClr val="FF6600"/>
    <a:srgbClr val="D2E3AB"/>
    <a:srgbClr val="A0EAD3"/>
    <a:srgbClr val="F2BCF2"/>
    <a:srgbClr val="FBEC7D"/>
    <a:srgbClr val="FFD85D"/>
    <a:srgbClr val="EA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1" autoAdjust="0"/>
    <p:restoredTop sz="75687" autoAdjust="0"/>
  </p:normalViewPr>
  <p:slideViewPr>
    <p:cSldViewPr>
      <p:cViewPr varScale="1">
        <p:scale>
          <a:sx n="88" d="100"/>
          <a:sy n="88" d="100"/>
        </p:scale>
        <p:origin x="1200" y="62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slide" Target="slides/slide201.xml"/><Relationship Id="rId226" Type="http://schemas.openxmlformats.org/officeDocument/2006/relationships/theme" Target="theme/theme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16" Type="http://schemas.openxmlformats.org/officeDocument/2006/relationships/slide" Target="slides/slide212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slide" Target="slides/slide202.xml"/><Relationship Id="rId227" Type="http://schemas.openxmlformats.org/officeDocument/2006/relationships/tableStyles" Target="tableStyles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217" Type="http://schemas.openxmlformats.org/officeDocument/2006/relationships/slide" Target="slides/slide213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slide" Target="slides/slide203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18" Type="http://schemas.openxmlformats.org/officeDocument/2006/relationships/slide" Target="slides/slide214.xml"/><Relationship Id="rId24" Type="http://schemas.openxmlformats.org/officeDocument/2006/relationships/slide" Target="slides/slide20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31" Type="http://schemas.openxmlformats.org/officeDocument/2006/relationships/slide" Target="slides/slide127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208" Type="http://schemas.openxmlformats.org/officeDocument/2006/relationships/slide" Target="slides/slide204.xml"/><Relationship Id="rId14" Type="http://schemas.openxmlformats.org/officeDocument/2006/relationships/slide" Target="slides/slide10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8" Type="http://schemas.openxmlformats.org/officeDocument/2006/relationships/slide" Target="slides/slide4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219" Type="http://schemas.openxmlformats.org/officeDocument/2006/relationships/slide" Target="slides/slide215.xml"/><Relationship Id="rId3" Type="http://schemas.openxmlformats.org/officeDocument/2006/relationships/customXml" Target="../customXml/item3.xml"/><Relationship Id="rId214" Type="http://schemas.openxmlformats.org/officeDocument/2006/relationships/slide" Target="slides/slide210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209" Type="http://schemas.openxmlformats.org/officeDocument/2006/relationships/slide" Target="slides/slide205.xml"/><Relationship Id="rId190" Type="http://schemas.openxmlformats.org/officeDocument/2006/relationships/slide" Target="slides/slide186.xml"/><Relationship Id="rId204" Type="http://schemas.openxmlformats.org/officeDocument/2006/relationships/slide" Target="slides/slide200.xml"/><Relationship Id="rId220" Type="http://schemas.openxmlformats.org/officeDocument/2006/relationships/slide" Target="slides/slide216.xml"/><Relationship Id="rId225" Type="http://schemas.openxmlformats.org/officeDocument/2006/relationships/viewProps" Target="viewProps.xml"/><Relationship Id="rId241" Type="http://schemas.microsoft.com/office/2015/10/relationships/revisionInfo" Target="revisionInfo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10" Type="http://schemas.openxmlformats.org/officeDocument/2006/relationships/slide" Target="slides/slide206.xml"/><Relationship Id="rId215" Type="http://schemas.openxmlformats.org/officeDocument/2006/relationships/slide" Target="slides/slide211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221" Type="http://schemas.openxmlformats.org/officeDocument/2006/relationships/slide" Target="slides/slide217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11" Type="http://schemas.openxmlformats.org/officeDocument/2006/relationships/slide" Target="slides/slide207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slide" Target="slides/slide197.xml"/><Relationship Id="rId222" Type="http://schemas.openxmlformats.org/officeDocument/2006/relationships/slide" Target="slides/slide218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12" Type="http://schemas.openxmlformats.org/officeDocument/2006/relationships/slide" Target="slides/slide208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slide" Target="slides/slide198.xml"/><Relationship Id="rId223" Type="http://schemas.openxmlformats.org/officeDocument/2006/relationships/notesMaster" Target="notesMasters/notes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13" Type="http://schemas.openxmlformats.org/officeDocument/2006/relationships/slide" Target="slides/slide209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115" Type="http://schemas.openxmlformats.org/officeDocument/2006/relationships/slide" Target="slides/slide111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9" Type="http://schemas.openxmlformats.org/officeDocument/2006/relationships/slide" Target="slides/slide195.xml"/><Relationship Id="rId203" Type="http://schemas.openxmlformats.org/officeDocument/2006/relationships/slide" Target="slides/slide199.xml"/><Relationship Id="rId19" Type="http://schemas.openxmlformats.org/officeDocument/2006/relationships/slide" Target="slides/slide15.xml"/><Relationship Id="rId224" Type="http://schemas.openxmlformats.org/officeDocument/2006/relationships/presProps" Target="presProps.xml"/><Relationship Id="rId30" Type="http://schemas.openxmlformats.org/officeDocument/2006/relationships/slide" Target="slides/slide2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189" Type="http://schemas.openxmlformats.org/officeDocument/2006/relationships/slide" Target="slides/slide18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A9A84-6D4B-4D86-B14D-819B215E4F8E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1863-C4B0-4326-B26F-EB63A65C1D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класс реализует интерфейс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Compara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e, значит, между его экземплярами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определено отношение порядка, например лексикографический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порядок на строках. Обычно мы не рассматриваем функции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 допускающие сравнение объекты, поскольку </a:t>
            </a:r>
            <a:r>
              <a:rPr lang="ru-RU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них нет полей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внутреннего состояния, а если состояния нет, то что можно сравнивать?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другой стороны, чтобы объект принадлежал типу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Closea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e, он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должен хранить какой-то открытый ресурс, например описатель файла,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который надлежит закрыть </a:t>
            </a:r>
            <a:r>
              <a:rPr lang="ru-RU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будущем. Метод такого интерфейса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может быть чистой функцией, поскольку закрытие ресурса – еще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один пример изменения состояния.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1863-C4B0-4326-B26F-EB63A65C1DB6}" type="slidenum">
              <a:rPr lang="en-US" smtClean="0"/>
              <a:pPr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2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</p:spTree>
    <p:extLst>
      <p:ext uri="{BB962C8B-B14F-4D97-AF65-F5344CB8AC3E}">
        <p14:creationId xmlns:p14="http://schemas.microsoft.com/office/powerpoint/2010/main" val="124459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1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8883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 Column -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Рисунок 44"/>
          <p:cNvSpPr>
            <a:spLocks noGrp="1"/>
          </p:cNvSpPr>
          <p:nvPr>
            <p:ph type="pic" sz="quarter" idx="16"/>
          </p:nvPr>
        </p:nvSpPr>
        <p:spPr>
          <a:xfrm>
            <a:off x="4648200" y="1219200"/>
            <a:ext cx="3581400" cy="480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19200"/>
            <a:ext cx="3625788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6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14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ru-RU" sz="3200" b="1" baseline="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8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</a:p>
        </p:txBody>
      </p:sp>
    </p:spTree>
    <p:extLst>
      <p:ext uri="{BB962C8B-B14F-4D97-AF65-F5344CB8AC3E}">
        <p14:creationId xmlns:p14="http://schemas.microsoft.com/office/powerpoint/2010/main" val="269709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1042988"/>
            <a:ext cx="8213725" cy="51355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2057400" y="6266827"/>
            <a:ext cx="2438400" cy="365125"/>
          </a:xfrm>
        </p:spPr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7696200" y="6248400"/>
            <a:ext cx="990599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lga_smolyakova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hyperlink" Target="mailto:olga_smolyakova@epam.com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Object-oriented programming in Java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743200" y="4191000"/>
            <a:ext cx="5943600" cy="1809768"/>
          </a:xfrm>
        </p:spPr>
        <p:txBody>
          <a:bodyPr/>
          <a:lstStyle/>
          <a:p>
            <a:r>
              <a:rPr lang="en-US" dirty="0"/>
              <a:t>Olga Smolyakova , PhD</a:t>
            </a:r>
          </a:p>
          <a:p>
            <a:r>
              <a:rPr lang="en-US" dirty="0"/>
              <a:t>Oracle Certified Java 6 Programmer</a:t>
            </a:r>
          </a:p>
          <a:p>
            <a:r>
              <a:rPr lang="en-US" dirty="0">
                <a:hlinkClick r:id="rId2"/>
              </a:rPr>
              <a:t>Olga_Smolyakova@epam.com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83160" cy="533400"/>
          </a:xfrm>
        </p:spPr>
        <p:txBody>
          <a:bodyPr/>
          <a:lstStyle/>
          <a:p>
            <a:r>
              <a:rPr lang="en-US" dirty="0"/>
              <a:t>Java.SE.02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</p:spTree>
    <p:extLst>
      <p:ext uri="{BB962C8B-B14F-4D97-AF65-F5344CB8AC3E}">
        <p14:creationId xmlns:p14="http://schemas.microsoft.com/office/powerpoint/2010/main" val="1274034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Простейшие классы и объекты. Класс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3801616" cy="4800600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b="1" i="1" dirty="0"/>
              <a:t>Классом называется </a:t>
            </a:r>
            <a:r>
              <a:rPr lang="ru-RU" sz="1800" i="1" dirty="0"/>
              <a:t>описание совокупности объектов с общими атрибутами, методами, отношениями и семантикой.</a:t>
            </a:r>
          </a:p>
          <a:p>
            <a:pPr marL="0" indent="0" algn="just"/>
            <a:endParaRPr lang="ru-RU" sz="1800" i="1" dirty="0"/>
          </a:p>
          <a:p>
            <a:pPr marL="0" indent="0" algn="just">
              <a:spcBef>
                <a:spcPct val="0"/>
              </a:spcBef>
              <a:buNone/>
            </a:pPr>
            <a:r>
              <a:rPr lang="ru-RU" sz="1800" dirty="0"/>
              <a:t>Классы </a:t>
            </a:r>
            <a:r>
              <a:rPr lang="ru-RU" sz="1800" b="1" dirty="0"/>
              <a:t>определяют структуру и поведение </a:t>
            </a:r>
            <a:r>
              <a:rPr lang="ru-RU" sz="1800" dirty="0"/>
              <a:t>некоторого набора элементов предметной области, для которой разрабатывается программная модель.</a:t>
            </a:r>
          </a:p>
          <a:p>
            <a:pPr marL="0" indent="0" algn="just">
              <a:spcBef>
                <a:spcPct val="0"/>
              </a:spcBef>
              <a:buFont typeface="Arial" charset="0"/>
              <a:buChar char="•"/>
            </a:pPr>
            <a:endParaRPr lang="ru-RU" sz="1800" i="1" dirty="0"/>
          </a:p>
          <a:p>
            <a:pPr marL="0" indent="0" algn="just">
              <a:spcBef>
                <a:spcPct val="0"/>
              </a:spcBef>
              <a:buNone/>
            </a:pPr>
            <a:endParaRPr lang="ru-RU" sz="1800" dirty="0"/>
          </a:p>
          <a:p>
            <a:pPr marL="0" indent="0" algn="just">
              <a:spcBef>
                <a:spcPct val="0"/>
              </a:spcBef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340768"/>
            <a:ext cx="2728930" cy="3865984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Интерфейсы. Реализация интерфейса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3588" y="1268760"/>
            <a:ext cx="7416824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Circle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Square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square()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Square.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3589" y="3712964"/>
            <a:ext cx="7416824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Rectangle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Square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square()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Curved Up Arrow 9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973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Интерфейсы. Реализация интерфейса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5576" y="1484784"/>
            <a:ext cx="7632848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SquareInspector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Quadrate box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Quadrate(4);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Rectangle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Rectangle(2, 3);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Circle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Circle(3);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"Box: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box.square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"Rect.: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rectangle.square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"Circle: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circle.square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63615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Интерфейсы. Свойства интерфейсов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/>
              <a:t>Свойства интерфейсов</a:t>
            </a:r>
          </a:p>
          <a:p>
            <a:pPr algn="just">
              <a:buNone/>
            </a:pPr>
            <a:endParaRPr lang="ru-RU" sz="1800" b="1" dirty="0"/>
          </a:p>
          <a:p>
            <a:pPr algn="just"/>
            <a:r>
              <a:rPr lang="en-US" sz="1800" dirty="0"/>
              <a:t>C</a:t>
            </a:r>
            <a:r>
              <a:rPr lang="ru-RU" sz="1800" dirty="0"/>
              <a:t> помощью оператора </a:t>
            </a:r>
            <a:r>
              <a:rPr lang="ru-RU" sz="1800" b="1" dirty="0" err="1"/>
              <a:t>new</a:t>
            </a:r>
            <a:r>
              <a:rPr lang="ru-RU" sz="1800" dirty="0"/>
              <a:t> нельзя создать экземпляр интерфейса</a:t>
            </a:r>
            <a:r>
              <a:rPr lang="en-US" sz="1800" dirty="0"/>
              <a:t>.</a:t>
            </a:r>
            <a:endParaRPr lang="ru-RU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ru-RU" sz="1800" dirty="0"/>
          </a:p>
          <a:p>
            <a:pPr algn="just"/>
            <a:r>
              <a:rPr lang="ru-RU" sz="1800" dirty="0"/>
              <a:t>Можно объявлять интерфейсные ссылки.</a:t>
            </a:r>
          </a:p>
          <a:p>
            <a:pPr algn="just"/>
            <a:endParaRPr lang="ru-RU" sz="180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2780928"/>
            <a:ext cx="4572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Quadrate box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Quadrate(4);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//box = new Square();  //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9447" y="4365104"/>
            <a:ext cx="2114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3912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Интерфейсы. Свойства интерфейсов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/>
              <a:t>Свойства интерфейсов</a:t>
            </a:r>
          </a:p>
          <a:p>
            <a:pPr algn="just">
              <a:buNone/>
            </a:pPr>
            <a:endParaRPr lang="ru-RU" sz="1800" b="1" dirty="0"/>
          </a:p>
          <a:p>
            <a:pPr algn="just"/>
            <a:r>
              <a:rPr lang="ru-RU" sz="1800" dirty="0"/>
              <a:t>Интерфейсные ссылки должны ссылать на объекты классов, реализующих данный интерфейс.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ru-RU" sz="1800" dirty="0"/>
          </a:p>
          <a:p>
            <a:pPr algn="just"/>
            <a:r>
              <a:rPr lang="ru-RU" sz="1800" dirty="0"/>
              <a:t>Через интерфейсную ссылку можно вызвать только методы определенные с интерфейсе. 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27784" y="2780928"/>
            <a:ext cx="429803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= box;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Rectangle(2, 3);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63688" y="4739892"/>
            <a:ext cx="629255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box.print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"Box: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square.square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square.print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//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57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Интерфейсы. Свойства интерфейсов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/>
              <a:t>Свойства интерфейсов</a:t>
            </a:r>
          </a:p>
          <a:p>
            <a:pPr algn="just">
              <a:buNone/>
            </a:pPr>
            <a:endParaRPr lang="ru-RU" sz="1800" b="1" dirty="0"/>
          </a:p>
          <a:p>
            <a:pPr algn="just"/>
            <a:r>
              <a:rPr lang="ru-RU" sz="1800" dirty="0"/>
              <a:t>С помощью оператора </a:t>
            </a:r>
            <a:r>
              <a:rPr lang="ru-RU" sz="1800" b="1" dirty="0" err="1"/>
              <a:t>instanseof</a:t>
            </a:r>
            <a:r>
              <a:rPr lang="ru-RU" sz="1800" dirty="0"/>
              <a:t>  можно проверять, реализует ли объект определенный интерфейс.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ru-RU" sz="1800" dirty="0"/>
          </a:p>
          <a:p>
            <a:pPr algn="just"/>
            <a:r>
              <a:rPr lang="ru-RU" sz="1800" dirty="0"/>
              <a:t>Если класс не полностью реализует интерфейс, то он должен быть объявлен как </a:t>
            </a:r>
            <a:r>
              <a:rPr lang="ru-RU" sz="1800" b="1" dirty="0" err="1"/>
              <a:t>abstract</a:t>
            </a:r>
            <a:r>
              <a:rPr lang="ru-RU" sz="18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1628" y="2721694"/>
            <a:ext cx="718278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(box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Square)   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"box implements square"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8456" y="4654877"/>
            <a:ext cx="698193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Ellipse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Square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3912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Интерфейсы. Свойства интерфейсов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/>
              <a:t>Свойства интерфейсов</a:t>
            </a:r>
          </a:p>
          <a:p>
            <a:pPr algn="just">
              <a:buNone/>
            </a:pPr>
            <a:endParaRPr lang="ru-RU" sz="1800" b="1" dirty="0"/>
          </a:p>
          <a:p>
            <a:pPr algn="just"/>
            <a:r>
              <a:rPr lang="ru-RU" sz="1800" dirty="0"/>
              <a:t>Интерфейс может быть расширен при помощи наследования от другого интерфейса, синтаксис в этом случае аналогичен синтаксисом наследования классов .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96933" y="3068960"/>
            <a:ext cx="6903459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Collection&lt;E&gt;{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List&lt;E&gt;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Collection&lt;E&gt;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95561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Интерфейсы. Свойства интерфейсов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495816"/>
          </a:xfrm>
        </p:spPr>
        <p:txBody>
          <a:bodyPr/>
          <a:lstStyle/>
          <a:p>
            <a:pPr marL="0" indent="0" algn="ctr">
              <a:buNone/>
            </a:pPr>
            <a:r>
              <a:rPr lang="ru-RU" sz="1800" b="1" dirty="0"/>
              <a:t>Вложенные интерфейсы</a:t>
            </a:r>
          </a:p>
          <a:p>
            <a:pPr marL="0" indent="0" algn="just">
              <a:buNone/>
            </a:pPr>
            <a:endParaRPr lang="ru-RU" sz="1800" b="1" dirty="0"/>
          </a:p>
          <a:p>
            <a:pPr marL="798513" indent="-798513" algn="just">
              <a:buNone/>
            </a:pPr>
            <a:r>
              <a:rPr lang="ru-RU" sz="1800" dirty="0"/>
              <a:t>Интерфейсы можно вложить (объявить членом) другого класса или интерфейса. </a:t>
            </a:r>
          </a:p>
          <a:p>
            <a:pPr marL="798513" indent="-798513" algn="just">
              <a:buNone/>
            </a:pPr>
            <a:endParaRPr lang="ru-RU" sz="1800" dirty="0"/>
          </a:p>
          <a:p>
            <a:pPr marL="798513" indent="-798513" algn="just">
              <a:buNone/>
            </a:pPr>
            <a:r>
              <a:rPr lang="ru-RU" sz="1800" dirty="0"/>
              <a:t>Когда вложенный интерфейс использует вне области вложения, то он используется вместе с именем класса или интерфейса.</a:t>
            </a:r>
          </a:p>
          <a:p>
            <a:pPr marL="0" indent="0">
              <a:buNone/>
            </a:pPr>
            <a:endParaRPr lang="ru-RU" sz="1800" dirty="0"/>
          </a:p>
          <a:p>
            <a:pPr marL="457200" lvl="1" indent="0">
              <a:buNone/>
            </a:pPr>
            <a:endParaRPr lang="ru-RU" sz="1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1760" y="4005064"/>
            <a:ext cx="4572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Map&lt;K, V&gt;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Entry&lt;K, V&gt;{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2381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Интерфейсы. </a:t>
            </a:r>
            <a:r>
              <a:rPr lang="en-US" dirty="0" err="1"/>
              <a:t>Clonable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495816"/>
          </a:xfrm>
        </p:spPr>
        <p:txBody>
          <a:bodyPr/>
          <a:lstStyle/>
          <a:p>
            <a:pPr marL="0" indent="0" algn="ctr">
              <a:buNone/>
            </a:pPr>
            <a:r>
              <a:rPr lang="ru-RU" sz="1800" b="1" dirty="0"/>
              <a:t>Клонирование объектов. Интерфейс </a:t>
            </a:r>
            <a:r>
              <a:rPr lang="en-US" sz="1800" b="1" dirty="0" err="1"/>
              <a:t>Cloneable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538163" indent="-538163" algn="just">
              <a:buNone/>
            </a:pPr>
            <a:r>
              <a:rPr lang="ru-RU" sz="1800" dirty="0"/>
              <a:t>Для создания нового объекта с таким же состоянием используется клонирование объекта.</a:t>
            </a:r>
          </a:p>
          <a:p>
            <a:pPr marL="538163" indent="-538163" algn="just">
              <a:buNone/>
            </a:pPr>
            <a:endParaRPr lang="ru-RU" sz="1800" dirty="0"/>
          </a:p>
          <a:p>
            <a:pPr marL="538163" indent="-538163" algn="just">
              <a:buNone/>
            </a:pPr>
            <a:r>
              <a:rPr lang="ru-RU" sz="1800" dirty="0"/>
              <a:t>Метод </a:t>
            </a:r>
            <a:r>
              <a:rPr lang="en-US" sz="1800" b="1" dirty="0"/>
              <a:t>clone() </a:t>
            </a:r>
            <a:r>
              <a:rPr lang="ru-RU" sz="1800" dirty="0"/>
              <a:t>класса </a:t>
            </a:r>
            <a:r>
              <a:rPr lang="en-US" sz="1800" b="1" dirty="0"/>
              <a:t>Object</a:t>
            </a:r>
            <a:r>
              <a:rPr lang="en-US" sz="1800" dirty="0"/>
              <a:t> </a:t>
            </a:r>
            <a:r>
              <a:rPr lang="ru-RU" sz="1800" dirty="0"/>
              <a:t>объявлен с атрибутом доступа </a:t>
            </a:r>
            <a:r>
              <a:rPr lang="en-US" sz="1800" b="1" dirty="0"/>
              <a:t>protected</a:t>
            </a:r>
            <a:r>
              <a:rPr lang="en-US" sz="1800" dirty="0"/>
              <a:t>.</a:t>
            </a:r>
            <a:endParaRPr lang="ru-RU" sz="1800" dirty="0"/>
          </a:p>
          <a:p>
            <a:pPr marL="538163" indent="-538163" algn="just">
              <a:buNone/>
            </a:pPr>
            <a:endParaRPr lang="ru-RU" sz="1800" dirty="0"/>
          </a:p>
          <a:p>
            <a:pPr marL="538163" indent="-538163" algn="just">
              <a:buNone/>
            </a:pPr>
            <a:r>
              <a:rPr lang="ru-RU" sz="1800" dirty="0"/>
              <a:t>Клонирование объекта можно реализовать, имплементировав интерфейс </a:t>
            </a:r>
            <a:r>
              <a:rPr lang="ru-RU" sz="1800" b="1" dirty="0" err="1"/>
              <a:t>Cloneable</a:t>
            </a:r>
            <a:r>
              <a:rPr lang="ru-RU" sz="1800" dirty="0"/>
              <a:t> и реализовав копирование состояний полей и агрегированных объектов.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4864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Интерфейсы. </a:t>
            </a:r>
            <a:r>
              <a:rPr lang="en-US" dirty="0" err="1"/>
              <a:t>Clonable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 algn="just">
              <a:buFont typeface="Verdana" pitchFamily="34" charset="0"/>
              <a:buNone/>
            </a:pPr>
            <a:r>
              <a:rPr lang="ru-RU" sz="1800" dirty="0"/>
              <a:t>Интерфейс </a:t>
            </a:r>
            <a:r>
              <a:rPr lang="en-US" sz="1800" b="1" dirty="0" err="1"/>
              <a:t>Cloneable</a:t>
            </a:r>
            <a:r>
              <a:rPr lang="ru-RU" sz="1800" dirty="0"/>
              <a:t> не содержит методов относится к помеченным (</a:t>
            </a:r>
            <a:r>
              <a:rPr lang="en-US" sz="1800" b="1" dirty="0"/>
              <a:t>tagged</a:t>
            </a:r>
            <a:r>
              <a:rPr lang="ru-RU" sz="1800" dirty="0"/>
              <a:t>) интерфейсам, а его реализация гарантирует, что метод </a:t>
            </a:r>
            <a:r>
              <a:rPr lang="en-US" sz="1800" b="1" dirty="0"/>
              <a:t>clone</a:t>
            </a:r>
            <a:r>
              <a:rPr lang="ru-RU" sz="1800" dirty="0"/>
              <a:t>() класса </a:t>
            </a:r>
            <a:r>
              <a:rPr lang="en-US" sz="1800" b="1" dirty="0"/>
              <a:t>Object</a:t>
            </a:r>
            <a:r>
              <a:rPr lang="en-US" sz="1800" dirty="0"/>
              <a:t> </a:t>
            </a:r>
            <a:r>
              <a:rPr lang="ru-RU" sz="1800" dirty="0"/>
              <a:t>возвратит точную копию вызвавшего его объекта с воспроизведением значений всех его полей. </a:t>
            </a:r>
            <a:endParaRPr lang="en-US" sz="1800" dirty="0"/>
          </a:p>
          <a:p>
            <a:pPr marL="914400" indent="-914400" algn="just">
              <a:buFont typeface="Verdana" pitchFamily="34" charset="0"/>
              <a:buNone/>
            </a:pPr>
            <a:endParaRPr lang="en-US" sz="1800" dirty="0"/>
          </a:p>
          <a:p>
            <a:pPr marL="914400" indent="-914400" algn="just">
              <a:buFont typeface="Verdana" pitchFamily="34" charset="0"/>
              <a:buNone/>
            </a:pPr>
            <a:r>
              <a:rPr lang="ru-RU" sz="1800" dirty="0"/>
              <a:t>В противном случае метод генерирует исключение </a:t>
            </a:r>
            <a:r>
              <a:rPr lang="en-US" sz="1800" b="1" dirty="0" err="1"/>
              <a:t>CloneNotSupportedException</a:t>
            </a:r>
            <a:r>
              <a:rPr lang="ru-RU" sz="18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83768" y="3933056"/>
            <a:ext cx="4572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Cloneable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878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Интерфейсы. </a:t>
            </a:r>
            <a:r>
              <a:rPr lang="en-US" dirty="0" err="1"/>
              <a:t>Clonable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5576" y="1413931"/>
            <a:ext cx="7859215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Department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Cloneable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Integer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Date 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Date();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Object clone() 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CloneNotSupportedException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Department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(Department)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.clone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!=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obj.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(Date)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.clone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Простейшие классы и объекты. Класс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Каждый класс имеет свое имя, отличающее его от других классов, и относится к определенному пакету. 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Имя класса в пакете должно быть уникальным. </a:t>
            </a:r>
          </a:p>
          <a:p>
            <a:pPr algn="just">
              <a:buNone/>
            </a:pPr>
            <a:endParaRPr lang="ru-RU" sz="1800" dirty="0"/>
          </a:p>
          <a:p>
            <a:pPr>
              <a:buFont typeface="Verdana" pitchFamily="34" charset="0"/>
              <a:buNone/>
            </a:pPr>
            <a:r>
              <a:rPr lang="ru-RU" sz="2000" i="1" dirty="0">
                <a:solidFill>
                  <a:schemeClr val="accent1">
                    <a:lumMod val="75000"/>
                  </a:schemeClr>
                </a:solidFill>
              </a:rPr>
              <a:t>Объявление класса имеет вид</a:t>
            </a:r>
            <a:r>
              <a:rPr lang="ru-RU" sz="2000" i="1" dirty="0"/>
              <a:t>: </a:t>
            </a:r>
          </a:p>
          <a:p>
            <a:pPr>
              <a:buFont typeface="Verdana" pitchFamily="34" charset="0"/>
              <a:buNone/>
            </a:pPr>
            <a:endParaRPr lang="ru-RU" sz="2000" i="1" dirty="0"/>
          </a:p>
          <a:p>
            <a:pPr marL="804863" indent="-804863">
              <a:buFont typeface="Verdana" pitchFamily="34" charset="0"/>
              <a:buNone/>
              <a:tabLst>
                <a:tab pos="1165225" algn="l"/>
              </a:tabLst>
            </a:pPr>
            <a:r>
              <a:rPr lang="ru-RU" sz="1800" b="1" dirty="0"/>
              <a:t>[</a:t>
            </a:r>
            <a:r>
              <a:rPr lang="ru-RU" sz="1800" dirty="0"/>
              <a:t>спецификаторы</a:t>
            </a:r>
            <a:r>
              <a:rPr lang="ru-RU" sz="1800" b="1" dirty="0"/>
              <a:t>] </a:t>
            </a:r>
            <a:r>
              <a:rPr lang="ru-RU" sz="1800" b="1" dirty="0" err="1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ru-RU" sz="1800" b="1" dirty="0"/>
              <a:t> </a:t>
            </a:r>
            <a:r>
              <a:rPr lang="ru-RU" sz="1800" dirty="0" err="1"/>
              <a:t>имя_класса</a:t>
            </a:r>
            <a:r>
              <a:rPr lang="ru-RU" sz="1800" b="1" dirty="0"/>
              <a:t> </a:t>
            </a:r>
          </a:p>
          <a:p>
            <a:pPr marL="804863" indent="-804863">
              <a:buFont typeface="Verdana" pitchFamily="34" charset="0"/>
              <a:buNone/>
              <a:tabLst>
                <a:tab pos="1165225" algn="l"/>
              </a:tabLst>
            </a:pPr>
            <a:r>
              <a:rPr lang="ru-RU" sz="1800" b="1" dirty="0"/>
              <a:t>		  	   [</a:t>
            </a:r>
            <a:r>
              <a:rPr lang="ru-RU" sz="1800" b="1" dirty="0" err="1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ru-RU" sz="1800" b="1" dirty="0"/>
              <a:t> </a:t>
            </a:r>
            <a:r>
              <a:rPr lang="ru-RU" sz="1800" dirty="0"/>
              <a:t>суперкласс</a:t>
            </a:r>
            <a:r>
              <a:rPr lang="ru-RU" sz="1800" b="1" dirty="0"/>
              <a:t>]  </a:t>
            </a:r>
          </a:p>
          <a:p>
            <a:pPr marL="804863" indent="-804863">
              <a:buFont typeface="Verdana" pitchFamily="34" charset="0"/>
              <a:buNone/>
              <a:tabLst>
                <a:tab pos="1165225" algn="l"/>
              </a:tabLst>
            </a:pPr>
            <a:r>
              <a:rPr lang="ru-RU" sz="1800" b="1" dirty="0"/>
              <a:t>			   [</a:t>
            </a:r>
            <a:r>
              <a:rPr lang="ru-RU" sz="1800" b="1" dirty="0" err="1">
                <a:solidFill>
                  <a:schemeClr val="tx2">
                    <a:lumMod val="75000"/>
                  </a:schemeClr>
                </a:solidFill>
              </a:rPr>
              <a:t>implements</a:t>
            </a:r>
            <a:r>
              <a:rPr lang="ru-RU" sz="1800" b="1" dirty="0"/>
              <a:t> </a:t>
            </a:r>
            <a:r>
              <a:rPr lang="ru-RU" sz="1800" dirty="0" err="1"/>
              <a:t>список_интерфейсов</a:t>
            </a:r>
            <a:r>
              <a:rPr lang="ru-RU" sz="1800" b="1" dirty="0"/>
              <a:t>]{</a:t>
            </a:r>
          </a:p>
          <a:p>
            <a:pPr marL="804863" indent="-804863">
              <a:buFont typeface="Verdana" pitchFamily="34" charset="0"/>
              <a:buNone/>
              <a:tabLst>
                <a:tab pos="1165225" algn="l"/>
              </a:tabLst>
            </a:pPr>
            <a:r>
              <a:rPr lang="ru-RU" sz="1800" b="1" dirty="0"/>
              <a:t>				/*определение класса*/</a:t>
            </a:r>
          </a:p>
          <a:p>
            <a:pPr marL="804863" indent="-804863">
              <a:buFont typeface="Verdana" pitchFamily="34" charset="0"/>
              <a:buNone/>
              <a:tabLst>
                <a:tab pos="1165225" algn="l"/>
              </a:tabLst>
            </a:pPr>
            <a:r>
              <a:rPr lang="ru-RU" sz="1800" b="1" dirty="0"/>
              <a:t>}</a:t>
            </a:r>
          </a:p>
          <a:p>
            <a:pPr algn="just">
              <a:buNone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Интерфейсы. </a:t>
            </a:r>
            <a:r>
              <a:rPr lang="en-US" dirty="0" err="1"/>
              <a:t>Clonable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40061" y="1148546"/>
            <a:ext cx="8008403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Faculty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Cloneable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private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private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numberDepartments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private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List&lt;Department&gt;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departmentList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Object clone()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CloneNotSupportedException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Faculty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(Faculty)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.clone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!=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departmentList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&lt;Department&gt;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tempList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&lt;Department&gt;(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departmentList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(Department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listElem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departmentList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tempList.add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((Department)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listElem.clone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obj.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departmentList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tempList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  <a:r>
              <a:rPr lang="en-GB" dirty="0"/>
              <a:t>. 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1638296"/>
          </a:xfrm>
        </p:spPr>
        <p:txBody>
          <a:bodyPr/>
          <a:lstStyle/>
          <a:p>
            <a:pPr marL="0" indent="0" algn="ctr">
              <a:buNone/>
            </a:pPr>
            <a:r>
              <a:rPr lang="ru-RU" sz="1800" b="1" dirty="0"/>
              <a:t>Сравнение объектов. Интерфейс </a:t>
            </a:r>
            <a:r>
              <a:rPr lang="en-US" sz="1800" b="1" dirty="0"/>
              <a:t>Comparable</a:t>
            </a:r>
            <a:endParaRPr lang="ru-RU" sz="1800" b="1" dirty="0"/>
          </a:p>
          <a:p>
            <a:pPr marL="0" indent="0" algn="just">
              <a:buNone/>
            </a:pPr>
            <a:endParaRPr lang="ru-RU" sz="1800" b="1" dirty="0"/>
          </a:p>
          <a:p>
            <a:pPr marL="682625" indent="-682625" algn="just">
              <a:buNone/>
            </a:pPr>
            <a:r>
              <a:rPr lang="ru-RU" sz="1800" dirty="0"/>
              <a:t>Метод </a:t>
            </a:r>
            <a:r>
              <a:rPr lang="ru-RU" sz="1800" dirty="0" err="1"/>
              <a:t>sort</a:t>
            </a:r>
            <a:r>
              <a:rPr lang="ru-RU" sz="1800" dirty="0"/>
              <a:t>(…) класса </a:t>
            </a:r>
            <a:r>
              <a:rPr lang="ru-RU" sz="1800" dirty="0" err="1"/>
              <a:t>Arrays</a:t>
            </a:r>
            <a:r>
              <a:rPr lang="ru-RU" sz="1800" dirty="0"/>
              <a:t> позволяет упорядочивать массив, переданный ему в качестве параметра. Для элементарных типов правила определения больше/меньше известны.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2850" y="3174282"/>
            <a:ext cx="718599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SortArray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mas = { 3, 6, 5, 1, 2, 9, 8 };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(mas);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391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  <a:r>
              <a:rPr lang="en-GB" dirty="0"/>
              <a:t>. Comparable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Естественный порядок сортировки (</a:t>
            </a:r>
            <a:r>
              <a:rPr lang="ru-RU" sz="1800" b="1" dirty="0" err="1">
                <a:solidFill>
                  <a:schemeClr val="accent1">
                    <a:lumMod val="75000"/>
                  </a:schemeClr>
                </a:solidFill>
              </a:rPr>
              <a:t>natural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b="1" dirty="0" err="1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b="1" dirty="0" err="1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ru-RU" sz="1800" i="1" dirty="0"/>
              <a:t>— </a:t>
            </a:r>
            <a:r>
              <a:rPr lang="ru-RU" sz="1800" dirty="0"/>
              <a:t>естественный и  реализованный по умолчанию (реализацией метода </a:t>
            </a:r>
            <a:r>
              <a:rPr lang="ru-RU" sz="1800" b="1" dirty="0" err="1"/>
              <a:t>compareTo</a:t>
            </a:r>
            <a:r>
              <a:rPr lang="ru-RU" sz="1800" dirty="0"/>
              <a:t> интерфейса </a:t>
            </a:r>
            <a:r>
              <a:rPr lang="ru-RU" sz="1800" b="1" dirty="0" err="1"/>
              <a:t>java.lang.Comparable</a:t>
            </a:r>
            <a:r>
              <a:rPr lang="ru-RU" sz="1800" dirty="0"/>
              <a:t>) способ сравнения двух экземпляров одного класса.</a:t>
            </a:r>
            <a:endParaRPr lang="en-US" sz="1800" dirty="0"/>
          </a:p>
          <a:p>
            <a:endParaRPr lang="en-US" sz="1800" dirty="0"/>
          </a:p>
          <a:p>
            <a:pPr marL="1158875" indent="-534988" algn="just"/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compareTo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(E other) </a:t>
            </a:r>
            <a:r>
              <a:rPr lang="en-US" sz="1800" dirty="0"/>
              <a:t>— </a:t>
            </a:r>
            <a:r>
              <a:rPr lang="ru-RU" sz="1800" dirty="0"/>
              <a:t>сравнивает </a:t>
            </a:r>
            <a:r>
              <a:rPr lang="en-US" sz="1800" b="1" dirty="0"/>
              <a:t>this </a:t>
            </a:r>
            <a:r>
              <a:rPr lang="ru-RU" sz="1800" dirty="0"/>
              <a:t>объект с </a:t>
            </a:r>
            <a:r>
              <a:rPr lang="en-US" sz="1800" b="1" dirty="0"/>
              <a:t>other </a:t>
            </a:r>
            <a:r>
              <a:rPr lang="ru-RU" sz="1800" dirty="0"/>
              <a:t>и возвращает отрицательное значение если </a:t>
            </a:r>
            <a:r>
              <a:rPr lang="ru-RU" sz="1800" dirty="0" err="1"/>
              <a:t>this</a:t>
            </a:r>
            <a:r>
              <a:rPr lang="ru-RU" sz="1800" dirty="0"/>
              <a:t>&lt;</a:t>
            </a:r>
            <a:r>
              <a:rPr lang="ru-RU" sz="1800" dirty="0" err="1"/>
              <a:t>other</a:t>
            </a:r>
            <a:r>
              <a:rPr lang="ru-RU" sz="1800" dirty="0"/>
              <a:t>, 0 — если они равны и положительное значение если </a:t>
            </a:r>
            <a:r>
              <a:rPr lang="ru-RU" sz="1800" dirty="0" err="1"/>
              <a:t>this</a:t>
            </a:r>
            <a:r>
              <a:rPr lang="ru-RU" sz="1800" dirty="0"/>
              <a:t>&gt;</a:t>
            </a:r>
            <a:r>
              <a:rPr lang="ru-RU" sz="1800" dirty="0" err="1"/>
              <a:t>other</a:t>
            </a:r>
            <a:r>
              <a:rPr lang="ru-RU" sz="1800" dirty="0"/>
              <a:t>. </a:t>
            </a:r>
          </a:p>
          <a:p>
            <a:pPr marL="1158875" indent="-534988" algn="just"/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105473" name="Rectangle 1"/>
          <p:cNvSpPr>
            <a:spLocks noChangeArrowheads="1"/>
          </p:cNvSpPr>
          <p:nvPr/>
        </p:nvSpPr>
        <p:spPr bwMode="auto">
          <a:xfrm>
            <a:off x="2428860" y="4193923"/>
            <a:ext cx="509546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Comparable&lt;T&gt; {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compareTo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(T other);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8285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  <a:r>
              <a:rPr lang="en-GB" dirty="0"/>
              <a:t>. Comparable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600" dirty="0"/>
              <a:t>Метод </a:t>
            </a:r>
            <a:r>
              <a:rPr lang="en-US" sz="1600" b="1" dirty="0" err="1"/>
              <a:t>compareTo</a:t>
            </a:r>
            <a:r>
              <a:rPr lang="en-US" sz="1600" dirty="0"/>
              <a:t> </a:t>
            </a:r>
            <a:r>
              <a:rPr lang="ru-RU" sz="1600" dirty="0"/>
              <a:t>должен выполнять следующие условия</a:t>
            </a:r>
            <a:r>
              <a:rPr lang="en-US" sz="1600" dirty="0"/>
              <a:t>. </a:t>
            </a:r>
            <a:endParaRPr lang="ru-RU" sz="1600" dirty="0"/>
          </a:p>
          <a:p>
            <a:endParaRPr lang="en-US" sz="1600" dirty="0"/>
          </a:p>
          <a:p>
            <a:pPr marL="536575" indent="-361950"/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sgn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(y)) 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==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sgn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y.compareTo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(x))</a:t>
            </a:r>
            <a:endParaRPr lang="ru-RU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36575" indent="-361950"/>
            <a:endParaRPr lang="en-US" sz="1600" dirty="0"/>
          </a:p>
          <a:p>
            <a:pPr marL="536575" indent="-361950"/>
            <a:r>
              <a:rPr lang="ru-RU" sz="1600" dirty="0"/>
              <a:t>если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(y) </a:t>
            </a:r>
            <a:r>
              <a:rPr lang="ru-RU" sz="1600" dirty="0"/>
              <a:t>выбрасывает исключение, то и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y.compareTo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(x)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600" dirty="0"/>
              <a:t>должен выбрасывать то же исключение</a:t>
            </a:r>
          </a:p>
          <a:p>
            <a:pPr marL="536575" indent="-361950"/>
            <a:endParaRPr lang="en-US" sz="1600" dirty="0"/>
          </a:p>
          <a:p>
            <a:pPr marL="536575" indent="-361950"/>
            <a:r>
              <a:rPr lang="ru-RU" sz="1600" dirty="0"/>
              <a:t>если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(y)&gt;0 </a:t>
            </a:r>
            <a:r>
              <a:rPr lang="ru-RU" sz="1600" dirty="0"/>
              <a:t>и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y.compareTo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(z)&gt;0</a:t>
            </a:r>
            <a:r>
              <a:rPr lang="en-US" sz="1600" dirty="0"/>
              <a:t>, </a:t>
            </a:r>
            <a:r>
              <a:rPr lang="ru-RU" sz="1600" dirty="0"/>
              <a:t>тогда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(z)&gt;0</a:t>
            </a:r>
            <a:endParaRPr lang="ru-RU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36575" indent="-361950"/>
            <a:endParaRPr lang="en-US" sz="1600" dirty="0"/>
          </a:p>
          <a:p>
            <a:pPr marL="536575" indent="-361950"/>
            <a:r>
              <a:rPr lang="ru-RU" sz="1600" dirty="0"/>
              <a:t>если 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(y)==0</a:t>
            </a:r>
            <a:r>
              <a:rPr lang="en-US" sz="1600" dirty="0"/>
              <a:t>, </a:t>
            </a:r>
            <a:r>
              <a:rPr lang="ru-RU" sz="1600" dirty="0"/>
              <a:t>и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(z)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==0</a:t>
            </a:r>
            <a:r>
              <a:rPr lang="ru-RU" sz="1600" dirty="0"/>
              <a:t>, то и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y.compareTo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(z)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==0</a:t>
            </a:r>
          </a:p>
          <a:p>
            <a:pPr marL="536575" indent="-361950"/>
            <a:endParaRPr lang="en-US" sz="1600" dirty="0"/>
          </a:p>
          <a:p>
            <a:pPr marL="536575" indent="-361950"/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(y)==0</a:t>
            </a:r>
            <a:r>
              <a:rPr lang="en-US" sz="1600" dirty="0"/>
              <a:t>, </a:t>
            </a:r>
            <a:r>
              <a:rPr lang="ru-RU" sz="1600" dirty="0"/>
              <a:t>тогда и только тогда, когда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x.equals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(y) ; </a:t>
            </a:r>
            <a:r>
              <a:rPr lang="ru-RU" sz="1600" dirty="0"/>
              <a:t>(правило рекомендуемо но не обязательно)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113</a:t>
            </a:fld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  <a:r>
              <a:rPr lang="en-GB" dirty="0"/>
              <a:t>. Comparable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6388" y="1412776"/>
            <a:ext cx="7931223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Person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Comparable&lt;Person&gt;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compareTo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(Person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anotherPerson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anotherPersonAge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anotherPerson.getAge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anotherPersonAge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889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  <a:r>
              <a:rPr lang="en-GB" dirty="0"/>
              <a:t>. Comparator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/>
              <a:t>Сравнение объектов. Интерфейс </a:t>
            </a:r>
            <a:r>
              <a:rPr lang="en-US" sz="1800" b="1" dirty="0"/>
              <a:t>Comparator</a:t>
            </a:r>
          </a:p>
          <a:p>
            <a:endParaRPr lang="en-US" sz="1800" dirty="0"/>
          </a:p>
          <a:p>
            <a:pPr algn="just">
              <a:buNone/>
            </a:pPr>
            <a:r>
              <a:rPr lang="ru-RU" sz="1800" dirty="0"/>
              <a:t>При реализации интерфейса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Comparator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1800" dirty="0"/>
              <a:t> существует возможность сортировки списка объектов конкретного типа по правилам, определенным для этого типа. </a:t>
            </a: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r>
              <a:rPr lang="ru-RU" sz="1800" dirty="0"/>
              <a:t>Для этого необходимо реализовать метод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compare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 ob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1,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 ob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2)</a:t>
            </a:r>
            <a:r>
              <a:rPr lang="ru-RU" sz="1800" dirty="0"/>
              <a:t>, принимающий в качестве параметров два объекта для которых должно быть определено возвращаемое целое значение, знак которого и определяет правило сортировки. 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  <a:r>
              <a:rPr lang="en-GB" dirty="0"/>
              <a:t>. Comparator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err="1"/>
              <a:t>java.util.Comparator</a:t>
            </a:r>
            <a:r>
              <a:rPr lang="en-US" sz="1800" b="1" dirty="0"/>
              <a:t> </a:t>
            </a:r>
            <a:r>
              <a:rPr lang="en-US" sz="1800" dirty="0"/>
              <a:t>— </a:t>
            </a:r>
            <a:r>
              <a:rPr lang="ru-RU" sz="1800" dirty="0"/>
              <a:t>содержит два метода:</a:t>
            </a:r>
            <a:endParaRPr lang="en-US" sz="1800" dirty="0"/>
          </a:p>
          <a:p>
            <a:endParaRPr lang="ru-RU" sz="1800" dirty="0"/>
          </a:p>
          <a:p>
            <a:pPr marL="1160463" indent="-449263" algn="just"/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compare(T o1, T o2) </a:t>
            </a:r>
            <a:r>
              <a:rPr lang="en-US" sz="1800" dirty="0"/>
              <a:t>— </a:t>
            </a:r>
            <a:r>
              <a:rPr lang="ru-RU" sz="1800" dirty="0"/>
              <a:t>сравнение, аналогичное </a:t>
            </a:r>
            <a:r>
              <a:rPr lang="en-US" sz="1800" b="1" dirty="0" err="1"/>
              <a:t>compareTo</a:t>
            </a:r>
            <a:endParaRPr lang="en-US" sz="1800" b="1" dirty="0"/>
          </a:p>
          <a:p>
            <a:pPr marL="1160463" indent="-449263" algn="just"/>
            <a:endParaRPr lang="en-US" sz="1800" dirty="0"/>
          </a:p>
          <a:p>
            <a:pPr marL="1160463" indent="-449263" algn="just"/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equals(Object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obj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1800" dirty="0"/>
              <a:t>— </a:t>
            </a:r>
            <a:r>
              <a:rPr lang="en-US" sz="1800" b="1" dirty="0"/>
              <a:t>true</a:t>
            </a:r>
            <a:r>
              <a:rPr lang="en-US" sz="1800" dirty="0"/>
              <a:t> </a:t>
            </a:r>
            <a:r>
              <a:rPr lang="ru-RU" sz="1800" dirty="0"/>
              <a:t>если </a:t>
            </a:r>
            <a:r>
              <a:rPr lang="ru-RU" sz="1800" b="1" dirty="0"/>
              <a:t>о</a:t>
            </a:r>
            <a:r>
              <a:rPr lang="en-US" sz="1800" b="1" dirty="0" err="1"/>
              <a:t>bj</a:t>
            </a:r>
            <a:r>
              <a:rPr lang="en-US" sz="1800" b="1" dirty="0"/>
              <a:t> </a:t>
            </a:r>
            <a:r>
              <a:rPr lang="ru-RU" sz="1800" dirty="0"/>
              <a:t>это </a:t>
            </a:r>
            <a:r>
              <a:rPr lang="en-US" sz="1800" b="1" dirty="0"/>
              <a:t>Comparator</a:t>
            </a:r>
            <a:r>
              <a:rPr lang="en-US" sz="1800" dirty="0"/>
              <a:t> </a:t>
            </a:r>
            <a:r>
              <a:rPr lang="ru-RU" sz="1800" dirty="0"/>
              <a:t>и у</a:t>
            </a:r>
            <a:r>
              <a:rPr lang="en-US" sz="1800" dirty="0"/>
              <a:t> </a:t>
            </a:r>
            <a:r>
              <a:rPr lang="ru-RU" sz="1800" dirty="0"/>
              <a:t>него такой же принцип сравнения.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116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  <a:r>
              <a:rPr lang="en-GB" dirty="0"/>
              <a:t>. Comparator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0086" y="2021366"/>
            <a:ext cx="7444323" cy="2185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RectangleGO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GeometricObject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sideA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sideB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getArea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sideA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 </a:t>
            </a:r>
            <a:r>
              <a:rPr lang="en-US" sz="17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sideB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5" y="4141065"/>
            <a:ext cx="7416824" cy="19236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CircleGO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GeometricObject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radius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...</a:t>
            </a: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getArea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3.1415653589793 * </a:t>
            </a:r>
            <a:r>
              <a:rPr lang="en-US" sz="17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radius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 </a:t>
            </a:r>
            <a:r>
              <a:rPr lang="en-US" sz="17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radius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ru-RU" sz="17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7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7583" y="1144203"/>
            <a:ext cx="7416825" cy="877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abstract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GeometricObject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abstract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getArea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Curved Up Arrow 10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  <a:r>
              <a:rPr lang="en-GB" dirty="0"/>
              <a:t>. Comparator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7084" y="1505055"/>
            <a:ext cx="7551340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GeometricObjectComparator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Comparator&lt;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GeometricObject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compare(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GeometricObject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o1,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GeometricObject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o2)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area1 = o1.getArea();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area2 = o2.getArea();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(area1 &lt; area2)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-1;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(area1 == area2)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  <a:r>
              <a:rPr lang="en-GB" dirty="0"/>
              <a:t>. Comparator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5576" y="1287919"/>
            <a:ext cx="7632848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Comparator&lt;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GeometricObject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comparator = </a:t>
            </a: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GeometricObjectComparator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GeometricObject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set = </a:t>
            </a: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TreeSet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GeometricObject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&gt;(comparator);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set.add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RectangleGO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(4, 5));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set.add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CircleGO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(40));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set.add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CircleGO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(40));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set.add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RectangleGO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(4, 1));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 sorted set of geometric objects"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GeometricObject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elements : set)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"area = 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elements.getArea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856984" y="4809778"/>
            <a:ext cx="7315200" cy="40960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483768" y="4999693"/>
            <a:ext cx="425789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 sorted set of geometric objects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area = 4.0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area = 20.0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area = 10048.0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Простейшие классы и объекты. Класс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1580" y="1508004"/>
            <a:ext cx="7560840" cy="4241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Point2D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_x)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_x;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120</a:t>
            </a:fld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Определение </a:t>
            </a:r>
            <a:r>
              <a:rPr lang="en-US" dirty="0"/>
              <a:t>generic-</a:t>
            </a:r>
            <a:r>
              <a:rPr lang="ru-RU" dirty="0"/>
              <a:t>класса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8163" indent="-538163" algn="ctr">
              <a:spcBef>
                <a:spcPct val="0"/>
              </a:spcBef>
              <a:buNone/>
            </a:pPr>
            <a:r>
              <a:rPr lang="ru-RU" sz="1800" b="1" dirty="0"/>
              <a:t>Определение параметризованного класса</a:t>
            </a:r>
          </a:p>
          <a:p>
            <a:pPr marL="538163" indent="-538163" algn="just">
              <a:spcBef>
                <a:spcPct val="0"/>
              </a:spcBef>
              <a:buNone/>
            </a:pPr>
            <a:endParaRPr lang="ru-RU" sz="1800" dirty="0"/>
          </a:p>
          <a:p>
            <a:pPr marL="538163" indent="-538163" algn="just">
              <a:spcBef>
                <a:spcPct val="0"/>
              </a:spcBef>
              <a:buNone/>
            </a:pPr>
            <a:r>
              <a:rPr lang="ru-RU" sz="1800" dirty="0"/>
              <a:t>С помощью шаблонов можно создавать </a:t>
            </a:r>
            <a:r>
              <a:rPr lang="ru-RU" sz="1800" b="1" dirty="0"/>
              <a:t>параметризованные</a:t>
            </a:r>
            <a:r>
              <a:rPr lang="ru-RU" sz="1800" dirty="0"/>
              <a:t> (родовые, </a:t>
            </a:r>
            <a:r>
              <a:rPr lang="ru-RU" sz="1800" dirty="0" err="1"/>
              <a:t>generic</a:t>
            </a:r>
            <a:r>
              <a:rPr lang="ru-RU" sz="1800" dirty="0"/>
              <a:t>) </a:t>
            </a:r>
            <a:r>
              <a:rPr lang="ru-RU" sz="1800" b="1" dirty="0"/>
              <a:t>классы и методы</a:t>
            </a:r>
            <a:r>
              <a:rPr lang="ru-RU" sz="1800" dirty="0"/>
              <a:t>, что позволяет использовать более строгую типизацию. </a:t>
            </a:r>
          </a:p>
          <a:p>
            <a:pPr marL="538163" indent="-538163">
              <a:spcBef>
                <a:spcPct val="0"/>
              </a:spcBef>
              <a:buNone/>
            </a:pPr>
            <a:endParaRPr lang="en-US" sz="1800" dirty="0"/>
          </a:p>
          <a:p>
            <a:pPr marL="538163" indent="-538163">
              <a:spcBef>
                <a:spcPct val="0"/>
              </a:spcBef>
              <a:buNone/>
            </a:pPr>
            <a:r>
              <a:rPr lang="ru-RU" sz="1800" dirty="0"/>
              <a:t>Пример класса-шаблона с двумя параметрами:</a:t>
            </a:r>
            <a:br>
              <a:rPr lang="ru-RU" sz="1800" dirty="0"/>
            </a:br>
            <a:endParaRPr lang="ru-RU" sz="1800" dirty="0"/>
          </a:p>
          <a:p>
            <a:pPr marL="538163" indent="-538163">
              <a:spcBef>
                <a:spcPct val="0"/>
              </a:spcBef>
              <a:buNone/>
            </a:pPr>
            <a:endParaRPr lang="en-US" sz="1800" dirty="0"/>
          </a:p>
          <a:p>
            <a:pPr marL="538163" indent="-538163">
              <a:spcBef>
                <a:spcPct val="0"/>
              </a:spcBef>
              <a:buNone/>
            </a:pPr>
            <a:endParaRPr lang="ru-RU" sz="1800" dirty="0"/>
          </a:p>
          <a:p>
            <a:pPr marL="538163" indent="-538163">
              <a:spcBef>
                <a:spcPct val="0"/>
              </a:spcBef>
              <a:buNone/>
            </a:pPr>
            <a:endParaRPr lang="ru-RU" sz="1800" dirty="0"/>
          </a:p>
          <a:p>
            <a:pPr marL="538163" indent="-538163">
              <a:spcBef>
                <a:spcPct val="0"/>
              </a:spcBef>
              <a:buNone/>
            </a:pP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11760" y="3501008"/>
            <a:ext cx="464343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Message &lt; T1, T2 &gt;{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T1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T2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Определение </a:t>
            </a:r>
            <a:r>
              <a:rPr lang="en-US" dirty="0"/>
              <a:t>generic-</a:t>
            </a:r>
            <a:r>
              <a:rPr lang="ru-RU" dirty="0"/>
              <a:t>класса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8163" indent="-538163" algn="just">
              <a:spcBef>
                <a:spcPct val="0"/>
              </a:spcBef>
              <a:buNone/>
            </a:pPr>
            <a:r>
              <a:rPr lang="ru-RU" sz="1800" dirty="0"/>
              <a:t>T1, Т2 – фиктивные типы, которые используются при объявлении атрибутов класса. Компилятор заменит все фиктивные типы на реальные и создаст соответствующий им объект. </a:t>
            </a:r>
            <a:endParaRPr lang="en-US" sz="1800" dirty="0"/>
          </a:p>
          <a:p>
            <a:pPr marL="538163" indent="-538163" algn="just">
              <a:spcBef>
                <a:spcPct val="0"/>
              </a:spcBef>
              <a:buNone/>
            </a:pPr>
            <a:endParaRPr lang="en-US" sz="1800" dirty="0"/>
          </a:p>
          <a:p>
            <a:pPr marL="538163" indent="-538163" algn="just">
              <a:spcBef>
                <a:spcPct val="0"/>
              </a:spcBef>
              <a:buNone/>
            </a:pPr>
            <a:r>
              <a:rPr lang="ru-RU" sz="1800" dirty="0"/>
              <a:t>Объект класса </a:t>
            </a:r>
            <a:r>
              <a:rPr lang="en-US" sz="1800" dirty="0"/>
              <a:t>Message</a:t>
            </a:r>
            <a:r>
              <a:rPr lang="ru-RU" sz="1800" dirty="0"/>
              <a:t> можно создать, например, следующим образом: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122</a:t>
            </a:fld>
            <a:endParaRPr lang="en-US"/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859227" y="3450224"/>
            <a:ext cx="750397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Message &lt;Integer, String&gt; ob =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Message &lt;Integer, String&gt; 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11416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Определение </a:t>
            </a:r>
            <a:r>
              <a:rPr lang="en-US" dirty="0"/>
              <a:t>generic-</a:t>
            </a:r>
            <a:r>
              <a:rPr lang="ru-RU" dirty="0"/>
              <a:t>класса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97281" y="1412776"/>
            <a:ext cx="7549437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Optional &lt;T&gt; {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private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lang="en-US" sz="17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Optional() {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Optional(T value) {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	</a:t>
            </a:r>
            <a:r>
              <a:rPr lang="en-US" sz="17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7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value;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getValue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7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setValue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(T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	value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7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7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lang="en-US" sz="17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7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.getClass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getName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sz="17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7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Определение </a:t>
            </a:r>
            <a:r>
              <a:rPr lang="en-US" dirty="0"/>
              <a:t>generic-</a:t>
            </a:r>
            <a:r>
              <a:rPr lang="ru-RU" dirty="0"/>
              <a:t>класса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7488832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Optional&lt;Integer&gt; ob1 = 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Optional&lt;Integer&gt;();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ob1.setValue(1);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ob1.setValue("2");// ERROR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v1 = ob1.getValue();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параметризация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типом</a:t>
            </a:r>
            <a:r>
              <a:rPr lang="de-DE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Optional&lt;String&gt; ob2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Optional&lt;String&gt;(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"Java"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v2 = ob2.getValue();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de-DE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ob1 = ob2; //ERROR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Optional ob3 = 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Optional();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ob3.setValue(</a:t>
            </a:r>
            <a:r>
              <a:rPr lang="de-DE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"Java SE 6"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ob3.setValue(71);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ob3.setValue(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Применение </a:t>
            </a:r>
            <a:r>
              <a:rPr lang="en-US" dirty="0"/>
              <a:t>extends</a:t>
            </a:r>
            <a:r>
              <a:rPr lang="ru-RU" dirty="0"/>
              <a:t> при параметризации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8163" lvl="0" indent="-538163" algn="ctr">
              <a:buClrTx/>
              <a:buSzTx/>
              <a:buNone/>
              <a:defRPr/>
            </a:pPr>
            <a:r>
              <a:rPr lang="ru-RU" sz="1800" b="1" dirty="0"/>
              <a:t>Применение </a:t>
            </a:r>
            <a:r>
              <a:rPr lang="en-US" sz="1800" b="1" dirty="0"/>
              <a:t>extends </a:t>
            </a:r>
            <a:r>
              <a:rPr lang="ru-RU" sz="1800" b="1" dirty="0"/>
              <a:t>при параметризации</a:t>
            </a:r>
          </a:p>
          <a:p>
            <a:pPr marL="538163" lvl="0" indent="-538163" algn="just">
              <a:buClrTx/>
              <a:buSzTx/>
              <a:buNone/>
              <a:defRPr/>
            </a:pPr>
            <a:endParaRPr lang="ru-RU" sz="1800" i="1" dirty="0"/>
          </a:p>
          <a:p>
            <a:pPr marL="538163" lvl="0" indent="-538163" algn="just">
              <a:buClrTx/>
              <a:buSzTx/>
              <a:buNone/>
              <a:defRPr/>
            </a:pPr>
            <a:r>
              <a:rPr lang="ru-RU" sz="1800" i="1" dirty="0"/>
              <a:t>Объявление</a:t>
            </a:r>
            <a:r>
              <a:rPr lang="ru-RU" sz="1800" dirty="0"/>
              <a:t> </a:t>
            </a:r>
            <a:r>
              <a:rPr lang="en-US" sz="1800" dirty="0"/>
              <a:t>generic</a:t>
            </a:r>
            <a:r>
              <a:rPr lang="ru-RU" sz="1800" dirty="0"/>
              <a:t>-типа в виде </a:t>
            </a:r>
            <a:r>
              <a:rPr lang="ru-RU" sz="1800" b="1" dirty="0"/>
              <a:t>&lt;</a:t>
            </a:r>
            <a:r>
              <a:rPr lang="en-US" sz="1800" b="1" dirty="0"/>
              <a:t>T</a:t>
            </a:r>
            <a:r>
              <a:rPr lang="ru-RU" sz="1800" b="1" dirty="0"/>
              <a:t>&gt;</a:t>
            </a:r>
            <a:r>
              <a:rPr lang="ru-RU" sz="1800" dirty="0"/>
              <a:t>, несмотря на возможность использовать любой тип в качестве параметра, </a:t>
            </a:r>
            <a:r>
              <a:rPr lang="ru-RU" sz="1800" i="1" dirty="0"/>
              <a:t>ограничивает область применения</a:t>
            </a:r>
            <a:r>
              <a:rPr lang="ru-RU" sz="1800" dirty="0"/>
              <a:t> разрабатываемого класса. </a:t>
            </a:r>
          </a:p>
          <a:p>
            <a:pPr marL="538163" lvl="0" indent="-538163" algn="just">
              <a:buClrTx/>
              <a:buSzTx/>
              <a:buNone/>
              <a:defRPr/>
            </a:pPr>
            <a:endParaRPr lang="ru-RU" sz="1800" dirty="0"/>
          </a:p>
          <a:p>
            <a:pPr marL="538163" lvl="0" indent="-538163" algn="just">
              <a:buClrTx/>
              <a:buSzTx/>
              <a:buNone/>
              <a:defRPr/>
            </a:pPr>
            <a:r>
              <a:rPr lang="ru-RU" sz="1800" dirty="0"/>
              <a:t>Переменные такого типа </a:t>
            </a:r>
            <a:r>
              <a:rPr lang="ru-RU" sz="1800" i="1" dirty="0"/>
              <a:t>могут вызывать только методы класса </a:t>
            </a:r>
            <a:r>
              <a:rPr lang="en-US" sz="1800" i="1" dirty="0"/>
              <a:t>Object</a:t>
            </a:r>
            <a:r>
              <a:rPr lang="ru-RU" sz="1800" dirty="0"/>
              <a:t>. </a:t>
            </a:r>
          </a:p>
          <a:p>
            <a:pPr marL="538163" lvl="0" indent="-538163" algn="just">
              <a:buClrTx/>
              <a:buSzTx/>
              <a:buNone/>
              <a:defRPr/>
            </a:pPr>
            <a:endParaRPr lang="ru-RU" sz="1800" dirty="0"/>
          </a:p>
          <a:p>
            <a:pPr marL="538163" lvl="0" indent="-538163" algn="just">
              <a:buClrTx/>
              <a:buSzTx/>
              <a:buNone/>
              <a:defRPr/>
            </a:pPr>
            <a:r>
              <a:rPr lang="ru-RU" sz="1800" dirty="0"/>
              <a:t>Доступ к другим методам ограничивает компилятор, предупреждая возможные варианты возникновения ошибок.</a:t>
            </a:r>
          </a:p>
          <a:p>
            <a:pPr marL="0" lvl="0" indent="0" algn="just">
              <a:buClrTx/>
              <a:buSzTx/>
              <a:buNone/>
              <a:defRPr/>
            </a:pPr>
            <a:endParaRPr lang="ru-RU" sz="1800" dirty="0"/>
          </a:p>
          <a:p>
            <a:pPr marL="342900" lvl="0" indent="-342900" algn="just">
              <a:buClrTx/>
              <a:buSzTx/>
              <a:buFont typeface="Arial" pitchFamily="34" charset="0"/>
              <a:buChar char="•"/>
              <a:defRPr/>
            </a:pPr>
            <a:endParaRPr lang="ru-RU" sz="1800" dirty="0"/>
          </a:p>
          <a:p>
            <a:pPr marL="342900" lvl="0" indent="-342900" algn="just">
              <a:buClrTx/>
              <a:buSzTx/>
              <a:buFont typeface="Arial" pitchFamily="34" charset="0"/>
              <a:buChar char="•"/>
              <a:defRPr/>
            </a:pPr>
            <a:endParaRPr lang="ru-RU" sz="1800" dirty="0"/>
          </a:p>
          <a:p>
            <a:pPr marL="342900" lvl="0" indent="-342900" algn="just">
              <a:buClrTx/>
              <a:buSzTx/>
              <a:buFont typeface="Arial" pitchFamily="34" charset="0"/>
              <a:buChar char="•"/>
              <a:defRPr/>
            </a:pPr>
            <a:endParaRPr lang="ru-RU" sz="1800" dirty="0"/>
          </a:p>
          <a:p>
            <a:pPr marL="342900" lvl="0" indent="-342900" algn="just">
              <a:buClrTx/>
              <a:buSzTx/>
              <a:buFont typeface="Arial" pitchFamily="34" charset="0"/>
              <a:buChar char="•"/>
              <a:defRPr/>
            </a:pPr>
            <a:endParaRPr lang="ru-RU" sz="1800" dirty="0"/>
          </a:p>
          <a:p>
            <a:pPr marL="342900" lvl="0" indent="-342900" algn="just">
              <a:buClrTx/>
              <a:buSzTx/>
              <a:buNone/>
              <a:defRPr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125</a:t>
            </a:fld>
            <a:endParaRPr 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Применение </a:t>
            </a:r>
            <a:r>
              <a:rPr lang="en-US" dirty="0"/>
              <a:t>extends</a:t>
            </a:r>
            <a:r>
              <a:rPr lang="ru-RU" dirty="0"/>
              <a:t> при параметризации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8163" lvl="0" indent="-538163" algn="just">
              <a:buClrTx/>
              <a:buSzTx/>
              <a:buNone/>
              <a:defRPr/>
            </a:pPr>
            <a:r>
              <a:rPr lang="ru-RU" sz="1800" dirty="0"/>
              <a:t>Чтобы расширить возможности параметризованных членов класса, можно ввести ограничения на используемые типы при помощи следующего объявления класса:</a:t>
            </a:r>
          </a:p>
          <a:p>
            <a:pPr marL="0" lvl="0" indent="0" algn="just">
              <a:buClrTx/>
              <a:buSzTx/>
              <a:buNone/>
              <a:defRPr/>
            </a:pPr>
            <a:endParaRPr lang="ru-RU" sz="1800" dirty="0"/>
          </a:p>
          <a:p>
            <a:pPr marL="0" lvl="0" indent="0" algn="just">
              <a:buClrTx/>
              <a:buSzTx/>
              <a:buNone/>
              <a:defRPr/>
            </a:pPr>
            <a:endParaRPr lang="ru-RU" sz="1800" dirty="0"/>
          </a:p>
          <a:p>
            <a:pPr marL="0" lvl="0" indent="0" algn="just">
              <a:buClrTx/>
              <a:buSzTx/>
              <a:buNone/>
              <a:defRPr/>
            </a:pPr>
            <a:endParaRPr lang="ru-RU" sz="1800" dirty="0"/>
          </a:p>
          <a:p>
            <a:pPr marL="0" lvl="0" indent="0" algn="just">
              <a:buClrTx/>
              <a:buSzTx/>
              <a:buNone/>
              <a:defRPr/>
            </a:pPr>
            <a:endParaRPr lang="ru-RU" sz="1800" dirty="0"/>
          </a:p>
          <a:p>
            <a:pPr marL="0" lvl="0" indent="0" algn="just">
              <a:buClrTx/>
              <a:buSzTx/>
              <a:buNone/>
              <a:defRPr/>
            </a:pPr>
            <a:endParaRPr lang="ru-RU" sz="1800" dirty="0"/>
          </a:p>
          <a:p>
            <a:pPr marL="0" lvl="0" indent="0" algn="just">
              <a:buClrTx/>
              <a:buSzTx/>
              <a:buNone/>
              <a:defRPr/>
            </a:pPr>
            <a:endParaRPr lang="ru-RU" sz="1800" dirty="0"/>
          </a:p>
          <a:p>
            <a:pPr marL="538163" indent="-538163" algn="just">
              <a:buClrTx/>
              <a:buSzTx/>
              <a:buNone/>
              <a:defRPr/>
            </a:pPr>
            <a:r>
              <a:rPr lang="ru-RU" sz="1800" dirty="0"/>
              <a:t>Такая запись говорит о том, что в качестве типа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r>
              <a:rPr lang="ru-RU" sz="1800" dirty="0"/>
              <a:t> разрешено применять только классы, являющиеся наследниками (производными) класса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ип</a:t>
            </a:r>
            <a:r>
              <a:rPr lang="ru-RU" sz="1800" dirty="0"/>
              <a:t>, и соответственно появляется возможность вызова методов ограничивающих (</a:t>
            </a:r>
            <a:r>
              <a:rPr lang="en-US" sz="1800" dirty="0"/>
              <a:t>bound</a:t>
            </a:r>
            <a:r>
              <a:rPr lang="ru-RU" sz="1800" dirty="0"/>
              <a:t>) типов.</a:t>
            </a:r>
          </a:p>
          <a:p>
            <a:pPr marL="0" lvl="0" indent="0" algn="just">
              <a:buClrTx/>
              <a:buSzTx/>
              <a:buNone/>
              <a:defRPr/>
            </a:pPr>
            <a:endParaRPr lang="en-US" sz="1800" dirty="0"/>
          </a:p>
          <a:p>
            <a:pPr marL="342900" lvl="0" indent="-342900" algn="just">
              <a:buClrTx/>
              <a:buSzTx/>
              <a:buFont typeface="Arial" pitchFamily="34" charset="0"/>
              <a:buChar char="•"/>
              <a:defRPr/>
            </a:pPr>
            <a:endParaRPr lang="ru-RU" sz="1800" dirty="0"/>
          </a:p>
          <a:p>
            <a:pPr marL="342900" lvl="0" indent="-342900" algn="just">
              <a:buClrTx/>
              <a:buSzTx/>
              <a:buFont typeface="Arial" pitchFamily="34" charset="0"/>
              <a:buChar char="•"/>
              <a:defRPr/>
            </a:pPr>
            <a:endParaRPr lang="ru-RU" sz="1800" dirty="0"/>
          </a:p>
          <a:p>
            <a:pPr marL="342900" lvl="0" indent="-342900" algn="just">
              <a:buClrTx/>
              <a:buSzTx/>
              <a:buFont typeface="Arial" pitchFamily="34" charset="0"/>
              <a:buChar char="•"/>
              <a:defRPr/>
            </a:pPr>
            <a:endParaRPr lang="ru-RU" sz="1800" dirty="0"/>
          </a:p>
          <a:p>
            <a:pPr marL="342900" lvl="0" indent="-342900" algn="just">
              <a:buClrTx/>
              <a:buSzTx/>
              <a:buFont typeface="Arial" pitchFamily="34" charset="0"/>
              <a:buChar char="•"/>
              <a:defRPr/>
            </a:pPr>
            <a:endParaRPr lang="ru-RU" sz="1800" dirty="0"/>
          </a:p>
          <a:p>
            <a:pPr marL="342900" lvl="0" indent="-342900" algn="just">
              <a:buClrTx/>
              <a:buSzTx/>
              <a:buNone/>
              <a:defRPr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23970" y="2564904"/>
            <a:ext cx="607223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OptionalExt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&lt;T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Tип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 {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Метасимвол 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8163" lvl="0" indent="-538163" algn="ctr">
              <a:spcBef>
                <a:spcPts val="400"/>
              </a:spcBef>
              <a:buClrTx/>
              <a:buSzTx/>
              <a:buNone/>
              <a:defRPr/>
            </a:pPr>
            <a:r>
              <a:rPr lang="ru-RU" sz="1800" b="1" dirty="0"/>
              <a:t>Метасимвол ?</a:t>
            </a:r>
          </a:p>
          <a:p>
            <a:pPr marL="538163" lvl="0" indent="-538163" algn="just">
              <a:spcBef>
                <a:spcPts val="400"/>
              </a:spcBef>
              <a:buClrTx/>
              <a:buSzTx/>
              <a:buNone/>
              <a:defRPr/>
            </a:pPr>
            <a:endParaRPr lang="ru-RU" sz="1800" dirty="0"/>
          </a:p>
          <a:p>
            <a:pPr marL="538163" lvl="0" indent="-538163" algn="just">
              <a:spcBef>
                <a:spcPts val="400"/>
              </a:spcBef>
              <a:buClrTx/>
              <a:buSzTx/>
              <a:buNone/>
              <a:defRPr/>
            </a:pPr>
            <a:r>
              <a:rPr lang="ru-RU" sz="1800" dirty="0"/>
              <a:t>Если возникает необходимость в метод параметризованного класса одного допустимого типа передать объект этого же класса, но параметризованного другим типом, то при определении метода следует применить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метасимвол</a:t>
            </a:r>
            <a:r>
              <a:rPr lang="ru-RU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“</a:t>
            </a:r>
            <a:r>
              <a:rPr lang="ru-RU" sz="1800" b="1" dirty="0"/>
              <a:t>?</a:t>
            </a:r>
            <a:r>
              <a:rPr lang="en-US" sz="1800" dirty="0"/>
              <a:t>”</a:t>
            </a:r>
            <a:r>
              <a:rPr lang="ru-RU" sz="1800" dirty="0">
                <a:solidFill>
                  <a:srgbClr val="002C78"/>
                </a:solidFill>
              </a:rPr>
              <a:t>.</a:t>
            </a:r>
            <a:r>
              <a:rPr lang="ru-RU" sz="1800" dirty="0"/>
              <a:t> </a:t>
            </a:r>
          </a:p>
          <a:p>
            <a:pPr marL="538163" lvl="0" indent="-538163">
              <a:spcBef>
                <a:spcPts val="400"/>
              </a:spcBef>
              <a:buClrTx/>
              <a:buSzTx/>
              <a:buNone/>
              <a:defRPr/>
            </a:pPr>
            <a:endParaRPr lang="ru-RU" sz="1800" dirty="0"/>
          </a:p>
          <a:p>
            <a:pPr marL="538163" lvl="0" indent="-538163">
              <a:spcBef>
                <a:spcPts val="400"/>
              </a:spcBef>
              <a:buClrTx/>
              <a:buSzTx/>
              <a:buNone/>
              <a:defRPr/>
            </a:pPr>
            <a:endParaRPr lang="ru-RU" sz="1800" dirty="0"/>
          </a:p>
          <a:p>
            <a:pPr marL="538163" lvl="0" indent="-538163" algn="just">
              <a:spcBef>
                <a:spcPts val="400"/>
              </a:spcBef>
              <a:buClrTx/>
              <a:buSzTx/>
              <a:buNone/>
              <a:defRPr/>
            </a:pPr>
            <a:r>
              <a:rPr lang="ru-RU" sz="1800" dirty="0"/>
              <a:t>Метасимвол также может использоваться с ограничением </a:t>
            </a:r>
            <a:r>
              <a:rPr lang="en-US" sz="1800" b="1" dirty="0"/>
              <a:t>extends</a:t>
            </a:r>
            <a:r>
              <a:rPr lang="ru-RU" sz="1800" dirty="0"/>
              <a:t> для передаваемого типа.</a:t>
            </a:r>
          </a:p>
          <a:p>
            <a:pPr lvl="0" algn="just">
              <a:spcBef>
                <a:spcPts val="400"/>
              </a:spcBef>
              <a:buClrTx/>
              <a:buSzTx/>
              <a:buNone/>
              <a:defRPr/>
            </a:pPr>
            <a:endParaRPr lang="ru-RU" sz="1800" dirty="0"/>
          </a:p>
          <a:p>
            <a:pPr>
              <a:spcBef>
                <a:spcPts val="400"/>
              </a:spcBef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107304" y="3143248"/>
            <a:ext cx="5950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538163" lvl="0" indent="-538163" algn="ctr">
              <a:spcBef>
                <a:spcPts val="400"/>
              </a:spcBef>
              <a:buClrTx/>
              <a:buSz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15293" y="4427820"/>
            <a:ext cx="26661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none">
            <a:spAutoFit/>
          </a:bodyPr>
          <a:lstStyle/>
          <a:p>
            <a:pPr marL="342900" lvl="0" indent="-342900" algn="ctr">
              <a:spcBef>
                <a:spcPts val="400"/>
              </a:spcBef>
              <a:buClrTx/>
              <a:buSz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 Number&gt;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Метасимвол ?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1412776"/>
            <a:ext cx="7560840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Mark&lt;T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Number&gt; {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mark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Mark (T value) {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mark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value;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getMark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 {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mark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roundMark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 {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Math.</a:t>
            </a:r>
            <a:r>
              <a:rPr kumimoji="0" lang="en-US" sz="1600" b="0" i="1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round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mark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.floatValue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вместо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public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sameAny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(Mark&lt;T&gt; ob) {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sameAny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(Mark&lt;?&gt; ob) {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roundMark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 ==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ob.roundMark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same (Mark&lt;T&gt; ob) {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getMark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 ==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ob.getMark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Метасимвол ?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1502782"/>
            <a:ext cx="748883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// Mark&lt;String&gt; ms = new Mark&lt;String&gt;(“7”); </a:t>
            </a:r>
            <a:endParaRPr kumimoji="0" lang="ru-RU" b="0" i="0" strike="noStrike" cap="none" normalizeH="0" baseline="0" dirty="0">
              <a:ln>
                <a:noFill/>
              </a:ln>
              <a:solidFill>
                <a:srgbClr val="3F7F5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ошибка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компиляции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Mark&lt;Double&gt; md =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Mark&lt;Double&gt;(71.4D);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//71.5d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md.sameAny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(md));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Mark&lt;Integer&gt; mi =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Mark&lt;Integer&gt;(71);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md.sameAny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(mi));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md.same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(mi); //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ошибка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компиляции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md.roundMark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());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79091" y="5043207"/>
            <a:ext cx="78581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827584" y="4898276"/>
            <a:ext cx="7215238" cy="4238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Простейшие классы и объекты. Объекты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 algn="just">
              <a:buNone/>
            </a:pPr>
            <a:r>
              <a:rPr lang="ru-RU" sz="1800" b="1" dirty="0"/>
              <a:t>Объект</a:t>
            </a:r>
            <a:r>
              <a:rPr lang="ru-RU" sz="1800" dirty="0"/>
              <a:t>. Понятие "объект" не имеет в ООП канонического определения.</a:t>
            </a:r>
            <a:endParaRPr lang="en-US" sz="1800" dirty="0"/>
          </a:p>
          <a:p>
            <a:pPr marL="0" indent="0">
              <a:buNone/>
            </a:pPr>
            <a:endParaRPr lang="ru-RU" sz="1800" dirty="0"/>
          </a:p>
          <a:p>
            <a:pPr marL="355600" indent="-355600" algn="just">
              <a:buNone/>
            </a:pPr>
            <a:r>
              <a:rPr lang="ru-RU" sz="1800" b="1" i="1" dirty="0">
                <a:solidFill>
                  <a:schemeClr val="accent1">
                    <a:lumMod val="75000"/>
                  </a:schemeClr>
                </a:solidFill>
              </a:rPr>
              <a:t>Объект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ru-RU" sz="1800" i="1" dirty="0">
                <a:solidFill>
                  <a:schemeClr val="accent1">
                    <a:lumMod val="75000"/>
                  </a:schemeClr>
                </a:solidFill>
              </a:rPr>
              <a:t>это осязаемая сущность, которая четко проявляет свое поведение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lvl="1"/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6742" name="AutoShape 6" descr="data:image/jpeg;base64,/9j/4AAQSkZJRgABAQAAAQABAAD/2wCEAAkGBg8QEA8QEBAPDw8NDw8PDg8NDw8PDw8NFBAVFBQQEhQXHCYeFxkkGRQUHy8gIycpLCwsFR4xNTAqNSYrLCkBCQoKDgwOGQ8PGiklHR4sKSwuKSkpLC8vLCwpLCkpKSksLC0sLCkqKSwpLCwpKSwtMCwpLCwtLCwsKSwpLCwpKf/AABEIAPoAygMBIgACEQEDEQH/xAAcAAABBQEBAQAAAAAAAAAAAAABAAIDBAUGBwj/xAA6EAACAgEBBgMFBgQHAQEAAAAAAQIDEQQFEiExQVEGE2EiMnGBkQdScqHB0SNCYrEUM1OSorLwQxb/xAAbAQABBQEBAAAAAAAAAAAAAAABAAIDBAUGB//EAC4RAAICAgEDAwMCBgMAAAAAAAABAgMEERIFITETQVEiYXGBkRQzocHR8AYyQ//aAAwDAQACEQMRAD8AqaLYKXQ2tNoFHoW41JD0zp52uRzah8ihBIc2NyIhJRNgDgO6EA3AMD90DiLYGiNoGB7QMDhjG4CkOUQ4FsA1RHJCyDeAEcBsY5kcrQqIHIkbIpzGStIZ2EiiRSmGyRXskGcyNk8VohctjJDMEu6DBIiMjwNwSNDWg7ANwLA7AhCOhCO3QqJmbNYZgcojsBwDYtDd0OAhwAI3AGhwGwjWNwNYZSI5THpEbY7I1yGOZHKwcojHIklMjlYRSsI5WEigROZLKwilaRSsI3IlUCNzJZWDHIYmEfoZscFIaOTAITQ1oc2NYhDWhrRI0NaHDRmBYHYFgIjpMCwOwLBlGwNwHAQZEAWACbGth0BsTZHKQZSHaPRWXT3K1l9XyUV3b6Du0Vt+BneT0ivKRNptm32/5dU5ruliP+58Dsdl+F6asSmlbZ3kvYT9I/ubaM23qcY9q1v7svV9Pk+83r7I4SrwXq5c/Lh+KeX/AMUyV+Ar/wDVq/5/sdxkRVfUrvbX7FldPp99/uef3eA9UvdlTL4Skn+cTM1XhXWw50Ta717tn/VtnqgsEkOq3LykyKfTKX42jxW2iUXiUZRfaScX9GMwe0ajTQmsThGa7TipL8znto+D9HZncUqpd6nmP+18PpguR63VH+atFOfSZ/8Am9nnGAm/tDwffW24Ytj3jwlj1i/0yYk6nFtNNNc01hr5GpRl05C3VJP8Mzbceyl6nFoYEWBFghEIQcCEDAMDsBQgDN0W6SAwLYToAZA2DJm6NbYWxrkBsDYdDGwtjGxNjGxyQ1sm0mllbNQjzfN9EurZ3GztDCmChBespPnKXdmX4f0Srr3mvbt4v0j0X6mwpHP5+U7JcI+F/U3cLG9OPOXlllSCpldSHKRmbL+ixvB3iBTHKQdjdE28OTIN4O+OTBxDdLoQ8M46lfWahxy0DSTSWW8t8W/Uxcm1Sv4Nfr9ieMNR2TyRm7T2TTev4kePSceE18H+5aV+9vPongZOfL4lH+JlVJWVNp+zQXUprjJbRxe1vCttKc4fxavvRXtQX9cf1XAxGj1TSW+010az80YfiLwlGebdOkp85VLgpesez9Op3/Set/xFa9bz439/uc3ndK4blT+3+DhhEkq2vkDcOn2jA00NAOcRboRAyLId0W6ABt5GtgyAo6NXYmwMOAYCNAybQ6fzLIR6N5l+FcWRYNXYNXtSl2W6vnxf9iDJt9OqUibHr9SyMToYyJFMqxmP8w5Bs6nRZ3w75U80crBnIOi2pj1MqxkP3gpjdFjfFvkG+LeDyFoV8MoxL9c6pNS5dGbUpGZtHSqZm52Mro7XlFimST0/BJs/X1v2c8+/cuWV8OHH4HG6+E4P2XgZpNuapPd5r1MNV2KPBrei46N/VFnW6a/24rPHLX5GvvHK6SFjnGT7ps6KNht9MjKutxl8lC9LfY5/xXsRPN9a4/8A1S6/1/ucq6T0mbTTT4ppprujiNbo/LsnDpF8PWPT8jt+mZbnH05eV4/BzPUcVRl6kffz+TL8oXlF3yR0dOa/qGV6Wyj5AfIL3kC8oXqB9IGBYDgOCIsgwLA7AsAFoZg29kxxX+Jt/p+hj4NjRvEI/AzepS1Ul8s0enR3Y38Iu74nMi3gSkczJnQJEykWKqXzfA5R/aBs2tyVuojVODw67Y2V2J/hayc/tr7cdJW93Tws1HeS/hxXzksv6BjBv2Gyej1HKQvMR4nH7dW5cdLJR9LU3/1Ol2H9rGi1LUd91TfKNy3cvspcn9RTjOPdxAtPwz0VzGuwyqtoqXUnWoK/qpj+Gi67CKyRXdwPNGuYeJT1un3ivpdCk8mhN5FDBVdactk6m0tFulYLUbClCwljMuweis0WZWGDtqvM1LvHj8ma0pmVr5Za+DNXp0mrl+pRzYp1P9CgoD4xHqIcHRtmGo6GOIPLJUg4Bsdx2UA4FgOCYgFgWApBwAOhuDS00/ZXwRnYLNNnAzepLda/Jp9O/mNfY0IyG6hS3ZbjSlh7rkspS6NrKyiKFhM3wZzUjdR5F4602v1Gor01k9NKLg7JvT07sq6IyS35Sm21lvGEzC+0fZNOm/wVdMFCPkzzjnJ7y9qT6s9H0Wjd1+1bHzbr0tb7RrqU2vnKf5HJeLtjy1mkjfGUVPRRn5kZPDcMcUvX2TUx0nVtf7srXJ8jzIAjtvs12Dp9RO62+KsVO4oVy4x3pZ9qS68h7ekQJbeix9n/AI6sqshpr5OVc2o1Tk8uEukW+x6/TrMo8o+0nY2mrqrvqhXTYrFDFSUN9NN5wuGVhcTufDutdunosfOdUJP4uKyZGZXHtOPuaNDb3GXsdKrx3nFGMx/mGaWOJc80MbCl5oleFMbxNKNpNC5GM9Wl1M7aHimij/NthX23pJN/BdSaHJvSQxxOtdmTMteWc5s77QNHbZGuF8XKTwlxW8+yyjoze6ZXJTbktaRl50lwSXuBITYmxjZvGOHIt4Y2DI7Q3ZCHAsBJCISCIQB2hA3sBGzXAgvr9SDiT49np2Jk9VhcpnkyIWFmrUHLW1tM6aL2i69jwgpyqWPMm7LEus2knL8kefeJtA6LJz3d7T6jKsWMqM3zTXZnodGvwQ6/TV2pppNSWGmspr1QaMn0H8r3Q2UOa0z5/wBqeEnlz0zU4PjuN4a9E3zINkR2hpJuVNdkXJYknHehJevQ9Q2l4JipN1TlTn+X3ofIz/8A8nqOt8cekeJoO2ia5RkQehNPwcRtijXaiLt1UoxVabjDK59ko9XyPVvDuidOmorfOFUIv47vE5fS7AV+pjXGUrKtLNTvsfuyuXGNMe+HxfyR3kYYRk5tsWlGJdorcW2wph3xjGNmYWtEjmRWXYGzkc14t2o4RrohLds1Lcd5c4VL35L14pL1kWKqnOSSGTkorbMTxj9oLg5UaZpzWVO3moP7se79eh5zfqJ2Sc5ylOUuLlJtt/NmltXYFtUrHGEpVQxLfS4KLfDL7mUjeqqjBaiZFlkpvudh4Y8KuyGlscmp6nVwhXFfy0wblZY/lCX09T3HJxv2d6By0+nvnHd8ul1Up9ctKdvzUUl8ZdzsTarjxikZNs+UhDZBbGMkRAwMAmwDhg0IsBHAAIIgBAJhEIRWvhjiuXUh84vYKep0r5x5djPycbl9SNPEytfTIS1XqTV671MqbZFKcunMw7cZeTahYpG9ZcprDfblj6EV2zozjKO9KKkmsxeJLK5p9GYFl98WmpJx6xceXwZtadyai+klwZi5NkKO7L8Km12ZLoNl1UVxqqioQjyS79W31fqWo6bIKqyzGxRWW8L1Ma3qEpvsSelohls8rXaXBqxmpLPNMh1EVghWdOL+RKBjWROZt2RHV36uUuCqVempl92aXmTkvnOKf4TpL7N2aT5S4J9mO0Wx9zfcZZ822drz96Ty0dJiZUePNEF1euz8Hm+0q5xjLS6pSipPhKOUppcpJ9f/AGSv4d8DVX3LEp2Qi058EopdpP8AQ9Tv2TGaxNQmu0oqX9yxo9JCpbsIxiueIpJfRHS4+bVY1GMfqf7fkxb6XFOW+yLFNUYRjCKUYwSjFLkopYSHNgyBs2TC2Jsa2JsA4DAIQggELAhCEHAA5AIQAiDgQgIKQcD3W8Zw8d8cBraHJNlXUaOMumH3/cyr9O4vimuzfJ/Bm6UNraxOKhHknl+sjPy1WvyzTwpWN69kZU2XtjbRjD+FZ/lyfsv7rMW23BF/iV3+vAxcrDhkQcWbVdzg+/g79aXHFe1F8pLjwJq6YvhJZXqcds7xLZRweZw+uEdBpPF+ln73sv6HE34FlE9SX90aKbmtw7/g0ZUqHBcunwKWtjKUd2GFJ8E3yXqXI7T00+Vi+qI7601mDT+D4mfNcZbHRbT7nN7TreGnxkuq7jqNe0ks8ccSxdRJyfBvHTu+iK9OxJN5k1H82dh0bDldFtLsVM/KhWkpMkW0G3hcW+SXNl/T1tLj7z5+noDT6OFfurj1k+LZKdli4cKO/ucvk5bt+leBZAIRfKABCEEAhCEIIBAEIARCEIIQoQUAJNo93eW9j0z1Zf1WsSXRL1xgx7alJOLys8muafdGDr9h6ifKxzXTelg5jrGDkXWKyt9kvC9jd6bbSo8ZvT+5Y23t6Ce7CSnJvju8l8SjTa5wcnzbBo/CU85sml6R9pj/ACtxOP3W0QY+HdWudm+/z5NOV9D+itp6+DO1TKNkjRvM+1FjuN7aK7sfT8h1Ecy45x1xzGuI1Np8A2R5R00Nrlxn9LOl03h1zipVXpp9JRakn2eGy3XsHUxXs6hJ9vax9TC2PtndeJtxfLe44fZPsdlotfHGXJPh3yjKnfiRWrKe/wCexYs/i1/1s7fdIdpKbIpebPzJJYTSwl+5YEpZ49+IDscaquqtRqWkclfZOybc3tiYBMGSyVxMAhBAIQhCEIQRACR5DkZkORw1DgobkOQDkOCNTCmNHDhAyOjBvkhrkktseotvSAYu2K0pZ5NrODdSS97/AN8TntvWb0jFy+o0yThW039jawMKxT5zWkYt8ylZMk1DaKrmUY3L3NWeO/Yeotm1sLYite9YvYXrjMuxlUyfL6HdbOqUaoL+lN/F8zRw+Nre/Yy83lSlryzHu8GVt+zNxT6SW9j5kui8J11vMpynj+X3Yv4m5kWS5HCoi9qJnzzr5Li5BADIMl1FFhbADIgjQiAEIhBEEAhCEIQitkORmRZHjUSJhyR5DvDWSJEmSXT0ubxy7srZIrNsujDxldUuaffHUzuoXW00SnUtyX+7/Qu4lUbLVGfg33pK4LMsZ/q/YissjhY6lTQ6yu6PmZ32+K45Q7WSSg5N4zyPN8jNuub5yb+zf9vB1tePCvtFaINbekuJyOvszJvozUcnZPdXX8kUddpd1tc8DK5d+5qUwUOzMS6cuS4/Eicsc1xL0aMsUtMacclx7Ek6ISDsyhzacVk7TRwkoJPi0uf6HMbJs8p4xiL/AC+R1Gl1EZLKeUFdStpsU4e3t8mZlYcJRcJLs/ck3wb5JbTlZXMpueOB2eD1CrMhyh5XlfByGVhyolp+Pksb4N4g8wPmGkik4k28FMhUxykOGaJchQxMehA0OQRoQBCIQggKQcjf/fIKHsagiyIQxkqAcn4tr1E8wipKrC9qGVn4s6tjZRz8wJpPutkqPOfDu17NlWSjd5stNastNNyqn0ml2fX5HSa7x1pbkty6PHu0maO1Nh1aiChJY3fda/l9PgcFtDwTKEn/AAXJfehHez9DBzOh4+Vb6sXxb8r2Zs4vUp0Li1y0d5sjUQcHKMlLe4ZTT4Ddp3LOW1jr9DzzT7KtqzKl2UTjxay4qS/C+DK+t21rJcHKC9Un+5iW/wDHro2fS00bFfVqn9U00/3Oy0mti5NZWc4NDysnlWnlbXYrVJymnlpvhJdmddX4+p3VvRmpJct1viV8vpV1bXBb2W6epVWp7+nXyzrbNPFR9f1JNn3uMlnl+hxEvtC6RpnJeuF+oa/tArzmULIfGOV+RVl03J13gx6zKJfS5o9VrT/leHzj2a7MqarW1y4SajauSX8xw8vtFldFU6WEpXzW7CTTSj/U8lTw1svWw1LtulZLeUlZKyWU+2PmXuldLyo2eq3w1/X57fBk5uVSouD+rfx/k7tWD4zK0WSxZ3CZzDRPGRJFkMSWJJsjaJoseiOI9MQ3Q9MI1ByIaOFkAshAVAiwElI0BBFgOBjJExuBYH4KW1dY6oZXvPgsgUXJ6Q/npbLO6LcObr2/cnx3ZLs0l/Y06/EFThJ+7JJvdfV+jHTxpr2DC+LMrxlr47ipj7zacvRdDhrazc1rdkpSfFt5KNmnLcMZRjob6+2Y8qhjr9F9DUlR6ZI5aYZLHTHq5lvw7siGolONmUopNbmF+hq3eBan7tkl+KMZfsVfDE/LvS6TTi/j0O08soXVOEuxYhbtGJsfwzVp5b8cynjG88LC9EbSiOUB6gM4v3E5AjElghKBJGI9IjbDFEsUNih8UOGNjkPQ2I5BGDkEaEQBwsgEERDgWBwmSEIMBwIIByEUtqaHzYYXvR4rtkuiFFuL2gvutHEW0uLaaw1zRC4m9t+K3k8LPcxjWrlyjsoS3F6K8qSGdJfZEx4OTKEqBj05eYGHQ7mynClpprg1ya4YZZ/xd3+pP/cwgQxwTHqbNDZW0rFOMZNyjJ44vOGdSqzkdmr+LD8SOzRn5MEpLRZpm2hirHqA5D4fv/YqE+xiiOSCIQBJBQgiAIQhBEEQhC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44" name="AutoShape 8" descr="data:image/jpeg;base64,/9j/4AAQSkZJRgABAQAAAQABAAD/2wCEAAkGBg8QEA8QEBAPDw8NDw8PDg8NDw8PDw8NFBAVFBQQEhQXHCYeFxkkGRQUHy8gIycpLCwsFR4xNTAqNSYrLCkBCQoKDgwOGQ8PGiklHR4sKSwuKSkpLC8vLCwpLCkpKSksLC0sLCkqKSwpLCwpKSwtMCwpLCwtLCwsKSwpLCwpKf/AABEIAPoAygMBIgACEQEDEQH/xAAcAAABBQEBAQAAAAAAAAAAAAABAAIDBAUGBwj/xAA6EAACAgEBBgMFBgQHAQEAAAAAAQIDEQQFEiExQVEGE2EiMnGBkQdScqHB0SNCYrEUM1OSorLwQxb/xAAbAQABBQEBAAAAAAAAAAAAAAABAAIDBAUGB//EAC4RAAICAgEDAwMCBgMAAAAAAAABAgMEERIFITETQVEiYXGBkRQzocHR8AYyQ//aAAwDAQACEQMRAD8AqaLYKXQ2tNoFHoW41JD0zp52uRzah8ihBIc2NyIhJRNgDgO6EA3AMD90DiLYGiNoGB7QMDhjG4CkOUQ4FsA1RHJCyDeAEcBsY5kcrQqIHIkbIpzGStIZ2EiiRSmGyRXskGcyNk8VohctjJDMEu6DBIiMjwNwSNDWg7ANwLA7AhCOhCO3QqJmbNYZgcojsBwDYtDd0OAhwAI3AGhwGwjWNwNYZSI5THpEbY7I1yGOZHKwcojHIklMjlYRSsI5WEigROZLKwilaRSsI3IlUCNzJZWDHIYmEfoZscFIaOTAITQ1oc2NYhDWhrRI0NaHDRmBYHYFgIjpMCwOwLBlGwNwHAQZEAWACbGth0BsTZHKQZSHaPRWXT3K1l9XyUV3b6Du0Vt+BneT0ivKRNptm32/5dU5ruliP+58Dsdl+F6asSmlbZ3kvYT9I/ubaM23qcY9q1v7svV9Pk+83r7I4SrwXq5c/Lh+KeX/AMUyV+Ar/wDVq/5/sdxkRVfUrvbX7FldPp99/uef3eA9UvdlTL4Skn+cTM1XhXWw50Ta717tn/VtnqgsEkOq3LykyKfTKX42jxW2iUXiUZRfaScX9GMwe0ajTQmsThGa7TipL8znto+D9HZncUqpd6nmP+18PpguR63VH+atFOfSZ/8Am9nnGAm/tDwffW24Ytj3jwlj1i/0yYk6nFtNNNc01hr5GpRl05C3VJP8Mzbceyl6nFoYEWBFghEIQcCEDAMDsBQgDN0W6SAwLYToAZA2DJm6NbYWxrkBsDYdDGwtjGxNjGxyQ1sm0mllbNQjzfN9EurZ3GztDCmChBespPnKXdmX4f0Srr3mvbt4v0j0X6mwpHP5+U7JcI+F/U3cLG9OPOXlllSCpldSHKRmbL+ixvB3iBTHKQdjdE28OTIN4O+OTBxDdLoQ8M46lfWahxy0DSTSWW8t8W/Uxcm1Sv4Nfr9ieMNR2TyRm7T2TTev4kePSceE18H+5aV+9vPongZOfL4lH+JlVJWVNp+zQXUprjJbRxe1vCttKc4fxavvRXtQX9cf1XAxGj1TSW+010az80YfiLwlGebdOkp85VLgpesez9Op3/Set/xFa9bz439/uc3ndK4blT+3+DhhEkq2vkDcOn2jA00NAOcRboRAyLId0W6ABt5GtgyAo6NXYmwMOAYCNAybQ6fzLIR6N5l+FcWRYNXYNXtSl2W6vnxf9iDJt9OqUibHr9SyMToYyJFMqxmP8w5Bs6nRZ3w75U80crBnIOi2pj1MqxkP3gpjdFjfFvkG+LeDyFoV8MoxL9c6pNS5dGbUpGZtHSqZm52Mro7XlFimST0/BJs/X1v2c8+/cuWV8OHH4HG6+E4P2XgZpNuapPd5r1MNV2KPBrei46N/VFnW6a/24rPHLX5GvvHK6SFjnGT7ps6KNht9MjKutxl8lC9LfY5/xXsRPN9a4/8A1S6/1/ucq6T0mbTTT4ppprujiNbo/LsnDpF8PWPT8jt+mZbnH05eV4/BzPUcVRl6kffz+TL8oXlF3yR0dOa/qGV6Wyj5AfIL3kC8oXqB9IGBYDgOCIsgwLA7AsAFoZg29kxxX+Jt/p+hj4NjRvEI/AzepS1Ul8s0enR3Y38Iu74nMi3gSkczJnQJEykWKqXzfA5R/aBs2tyVuojVODw67Y2V2J/hayc/tr7cdJW93Tws1HeS/hxXzksv6BjBv2Gyej1HKQvMR4nH7dW5cdLJR9LU3/1Ol2H9rGi1LUd91TfKNy3cvspcn9RTjOPdxAtPwz0VzGuwyqtoqXUnWoK/qpj+Gi67CKyRXdwPNGuYeJT1un3ivpdCk8mhN5FDBVdactk6m0tFulYLUbClCwljMuweis0WZWGDtqvM1LvHj8ma0pmVr5Za+DNXp0mrl+pRzYp1P9CgoD4xHqIcHRtmGo6GOIPLJUg4Bsdx2UA4FgOCYgFgWApBwAOhuDS00/ZXwRnYLNNnAzepLda/Jp9O/mNfY0IyG6hS3ZbjSlh7rkspS6NrKyiKFhM3wZzUjdR5F4602v1Gor01k9NKLg7JvT07sq6IyS35Sm21lvGEzC+0fZNOm/wVdMFCPkzzjnJ7y9qT6s9H0Wjd1+1bHzbr0tb7RrqU2vnKf5HJeLtjy1mkjfGUVPRRn5kZPDcMcUvX2TUx0nVtf7srXJ8jzIAjtvs12Dp9RO62+KsVO4oVy4x3pZ9qS68h7ekQJbeix9n/AI6sqshpr5OVc2o1Tk8uEukW+x6/TrMo8o+0nY2mrqrvqhXTYrFDFSUN9NN5wuGVhcTufDutdunosfOdUJP4uKyZGZXHtOPuaNDb3GXsdKrx3nFGMx/mGaWOJc80MbCl5oleFMbxNKNpNC5GM9Wl1M7aHimij/NthX23pJN/BdSaHJvSQxxOtdmTMteWc5s77QNHbZGuF8XKTwlxW8+yyjoze6ZXJTbktaRl50lwSXuBITYmxjZvGOHIt4Y2DI7Q3ZCHAsBJCISCIQB2hA3sBGzXAgvr9SDiT49np2Jk9VhcpnkyIWFmrUHLW1tM6aL2i69jwgpyqWPMm7LEus2knL8kefeJtA6LJz3d7T6jKsWMqM3zTXZnodGvwQ6/TV2pppNSWGmspr1QaMn0H8r3Q2UOa0z5/wBqeEnlz0zU4PjuN4a9E3zINkR2hpJuVNdkXJYknHehJevQ9Q2l4JipN1TlTn+X3ofIz/8A8nqOt8cekeJoO2ia5RkQehNPwcRtijXaiLt1UoxVabjDK59ko9XyPVvDuidOmorfOFUIv47vE5fS7AV+pjXGUrKtLNTvsfuyuXGNMe+HxfyR3kYYRk5tsWlGJdorcW2wph3xjGNmYWtEjmRWXYGzkc14t2o4RrohLds1Lcd5c4VL35L14pL1kWKqnOSSGTkorbMTxj9oLg5UaZpzWVO3moP7se79eh5zfqJ2Sc5ylOUuLlJtt/NmltXYFtUrHGEpVQxLfS4KLfDL7mUjeqqjBaiZFlkpvudh4Y8KuyGlscmp6nVwhXFfy0wblZY/lCX09T3HJxv2d6By0+nvnHd8ul1Up9ctKdvzUUl8ZdzsTarjxikZNs+UhDZBbGMkRAwMAmwDhg0IsBHAAIIgBAJhEIRWvhjiuXUh84vYKep0r5x5djPycbl9SNPEytfTIS1XqTV671MqbZFKcunMw7cZeTahYpG9ZcprDfblj6EV2zozjKO9KKkmsxeJLK5p9GYFl98WmpJx6xceXwZtadyai+klwZi5NkKO7L8Km12ZLoNl1UVxqqioQjyS79W31fqWo6bIKqyzGxRWW8L1Ma3qEpvsSelohls8rXaXBqxmpLPNMh1EVghWdOL+RKBjWROZt2RHV36uUuCqVempl92aXmTkvnOKf4TpL7N2aT5S4J9mO0Wx9zfcZZ822drz96Ty0dJiZUePNEF1euz8Hm+0q5xjLS6pSipPhKOUppcpJ9f/AGSv4d8DVX3LEp2Qi058EopdpP8AQ9Tv2TGaxNQmu0oqX9yxo9JCpbsIxiueIpJfRHS4+bVY1GMfqf7fkxb6XFOW+yLFNUYRjCKUYwSjFLkopYSHNgyBs2TC2Jsa2JsA4DAIQggELAhCEHAA5AIQAiDgQgIKQcD3W8Zw8d8cBraHJNlXUaOMumH3/cyr9O4vimuzfJ/Bm6UNraxOKhHknl+sjPy1WvyzTwpWN69kZU2XtjbRjD+FZ/lyfsv7rMW23BF/iV3+vAxcrDhkQcWbVdzg+/g79aXHFe1F8pLjwJq6YvhJZXqcds7xLZRweZw+uEdBpPF+ln73sv6HE34FlE9SX90aKbmtw7/g0ZUqHBcunwKWtjKUd2GFJ8E3yXqXI7T00+Vi+qI7601mDT+D4mfNcZbHRbT7nN7TreGnxkuq7jqNe0ks8ccSxdRJyfBvHTu+iK9OxJN5k1H82dh0bDldFtLsVM/KhWkpMkW0G3hcW+SXNl/T1tLj7z5+noDT6OFfurj1k+LZKdli4cKO/ucvk5bt+leBZAIRfKABCEEAhCEIIBAEIARCEIIQoQUAJNo93eW9j0z1Zf1WsSXRL1xgx7alJOLys8muafdGDr9h6ifKxzXTelg5jrGDkXWKyt9kvC9jd6bbSo8ZvT+5Y23t6Ce7CSnJvju8l8SjTa5wcnzbBo/CU85sml6R9pj/ACtxOP3W0QY+HdWudm+/z5NOV9D+itp6+DO1TKNkjRvM+1FjuN7aK7sfT8h1Ecy45x1xzGuI1Np8A2R5R00Nrlxn9LOl03h1zipVXpp9JRakn2eGy3XsHUxXs6hJ9vax9TC2PtndeJtxfLe44fZPsdlotfHGXJPh3yjKnfiRWrKe/wCexYs/i1/1s7fdIdpKbIpebPzJJYTSwl+5YEpZ49+IDscaquqtRqWkclfZOybc3tiYBMGSyVxMAhBAIQhCEIQRACR5DkZkORw1DgobkOQDkOCNTCmNHDhAyOjBvkhrkktseotvSAYu2K0pZ5NrODdSS97/AN8TntvWb0jFy+o0yThW039jawMKxT5zWkYt8ylZMk1DaKrmUY3L3NWeO/Yeotm1sLYite9YvYXrjMuxlUyfL6HdbOqUaoL+lN/F8zRw+Nre/Yy83lSlryzHu8GVt+zNxT6SW9j5kui8J11vMpynj+X3Yv4m5kWS5HCoi9qJnzzr5Li5BADIMl1FFhbADIgjQiAEIhBEEAhCEIQitkORmRZHjUSJhyR5DvDWSJEmSXT0ubxy7srZIrNsujDxldUuaffHUzuoXW00SnUtyX+7/Qu4lUbLVGfg33pK4LMsZ/q/YissjhY6lTQ6yu6PmZ32+K45Q7WSSg5N4zyPN8jNuub5yb+zf9vB1tePCvtFaINbekuJyOvszJvozUcnZPdXX8kUddpd1tc8DK5d+5qUwUOzMS6cuS4/Eicsc1xL0aMsUtMacclx7Ek6ISDsyhzacVk7TRwkoJPi0uf6HMbJs8p4xiL/AC+R1Gl1EZLKeUFdStpsU4e3t8mZlYcJRcJLs/ck3wb5JbTlZXMpueOB2eD1CrMhyh5XlfByGVhyolp+Pksb4N4g8wPmGkik4k28FMhUxykOGaJchQxMehA0OQRoQBCIQggKQcjf/fIKHsagiyIQxkqAcn4tr1E8wipKrC9qGVn4s6tjZRz8wJpPutkqPOfDu17NlWSjd5stNastNNyqn0ml2fX5HSa7x1pbkty6PHu0maO1Nh1aiChJY3fda/l9PgcFtDwTKEn/AAXJfehHez9DBzOh4+Vb6sXxb8r2Zs4vUp0Li1y0d5sjUQcHKMlLe4ZTT4Ddp3LOW1jr9DzzT7KtqzKl2UTjxay4qS/C+DK+t21rJcHKC9Un+5iW/wDHro2fS00bFfVqn9U00/3Oy0mti5NZWc4NDysnlWnlbXYrVJymnlpvhJdmddX4+p3VvRmpJct1viV8vpV1bXBb2W6epVWp7+nXyzrbNPFR9f1JNn3uMlnl+hxEvtC6RpnJeuF+oa/tArzmULIfGOV+RVl03J13gx6zKJfS5o9VrT/leHzj2a7MqarW1y4SajauSX8xw8vtFldFU6WEpXzW7CTTSj/U8lTw1svWw1LtulZLeUlZKyWU+2PmXuldLyo2eq3w1/X57fBk5uVSouD+rfx/k7tWD4zK0WSxZ3CZzDRPGRJFkMSWJJsjaJoseiOI9MQ3Q9MI1ByIaOFkAshAVAiwElI0BBFgOBjJExuBYH4KW1dY6oZXvPgsgUXJ6Q/npbLO6LcObr2/cnx3ZLs0l/Y06/EFThJ+7JJvdfV+jHTxpr2DC+LMrxlr47ipj7zacvRdDhrazc1rdkpSfFt5KNmnLcMZRjob6+2Y8qhjr9F9DUlR6ZI5aYZLHTHq5lvw7siGolONmUopNbmF+hq3eBan7tkl+KMZfsVfDE/LvS6TTi/j0O08soXVOEuxYhbtGJsfwzVp5b8cynjG88LC9EbSiOUB6gM4v3E5AjElghKBJGI9IjbDFEsUNih8UOGNjkPQ2I5BGDkEaEQBwsgEERDgWBwmSEIMBwIIByEUtqaHzYYXvR4rtkuiFFuL2gvutHEW0uLaaw1zRC4m9t+K3k8LPcxjWrlyjsoS3F6K8qSGdJfZEx4OTKEqBj05eYGHQ7mynClpprg1ya4YZZ/xd3+pP/cwgQxwTHqbNDZW0rFOMZNyjJ44vOGdSqzkdmr+LD8SOzRn5MEpLRZpm2hirHqA5D4fv/YqE+xiiOSCIQBJBQgiAIQhBEEQhC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46" name="AutoShape 10" descr="data:image/jpeg;base64,/9j/4AAQSkZJRgABAQAAAQABAAD/2wCEAAkGBg8QEA8QEBAPDw8NDw8PDg8NDw8PDw8NFBAVFBQQEhQXHCYeFxkkGRQUHy8gIycpLCwsFR4xNTAqNSYrLCkBCQoKDgwOGQ8PGiklHR4sKSwuKSkpLC8vLCwpLCkpKSksLC0sLCkqKSwpLCwpKSwtMCwpLCwtLCwsKSwpLCwpKf/AABEIAPoAygMBIgACEQEDEQH/xAAcAAABBQEBAQAAAAAAAAAAAAABAAIDBAUGBwj/xAA6EAACAgEBBgMFBgQHAQEAAAAAAQIDEQQFEiExQVEGE2EiMnGBkQdScqHB0SNCYrEUM1OSorLwQxb/xAAbAQABBQEBAAAAAAAAAAAAAAABAAIDBAUGB//EAC4RAAICAgEDAwMCBgMAAAAAAAABAgMEERIFITETQVEiYXGBkRQzocHR8AYyQ//aAAwDAQACEQMRAD8AqaLYKXQ2tNoFHoW41JD0zp52uRzah8ihBIc2NyIhJRNgDgO6EA3AMD90DiLYGiNoGB7QMDhjG4CkOUQ4FsA1RHJCyDeAEcBsY5kcrQqIHIkbIpzGStIZ2EiiRSmGyRXskGcyNk8VohctjJDMEu6DBIiMjwNwSNDWg7ANwLA7AhCOhCO3QqJmbNYZgcojsBwDYtDd0OAhwAI3AGhwGwjWNwNYZSI5THpEbY7I1yGOZHKwcojHIklMjlYRSsI5WEigROZLKwilaRSsI3IlUCNzJZWDHIYmEfoZscFIaOTAITQ1oc2NYhDWhrRI0NaHDRmBYHYFgIjpMCwOwLBlGwNwHAQZEAWACbGth0BsTZHKQZSHaPRWXT3K1l9XyUV3b6Du0Vt+BneT0ivKRNptm32/5dU5ruliP+58Dsdl+F6asSmlbZ3kvYT9I/ubaM23qcY9q1v7svV9Pk+83r7I4SrwXq5c/Lh+KeX/AMUyV+Ar/wDVq/5/sdxkRVfUrvbX7FldPp99/uef3eA9UvdlTL4Skn+cTM1XhXWw50Ta717tn/VtnqgsEkOq3LykyKfTKX42jxW2iUXiUZRfaScX9GMwe0ajTQmsThGa7TipL8znto+D9HZncUqpd6nmP+18PpguR63VH+atFOfSZ/8Am9nnGAm/tDwffW24Ytj3jwlj1i/0yYk6nFtNNNc01hr5GpRl05C3VJP8Mzbceyl6nFoYEWBFghEIQcCEDAMDsBQgDN0W6SAwLYToAZA2DJm6NbYWxrkBsDYdDGwtjGxNjGxyQ1sm0mllbNQjzfN9EurZ3GztDCmChBespPnKXdmX4f0Srr3mvbt4v0j0X6mwpHP5+U7JcI+F/U3cLG9OPOXlllSCpldSHKRmbL+ixvB3iBTHKQdjdE28OTIN4O+OTBxDdLoQ8M46lfWahxy0DSTSWW8t8W/Uxcm1Sv4Nfr9ieMNR2TyRm7T2TTev4kePSceE18H+5aV+9vPongZOfL4lH+JlVJWVNp+zQXUprjJbRxe1vCttKc4fxavvRXtQX9cf1XAxGj1TSW+010az80YfiLwlGebdOkp85VLgpesez9Op3/Set/xFa9bz439/uc3ndK4blT+3+DhhEkq2vkDcOn2jA00NAOcRboRAyLId0W6ABt5GtgyAo6NXYmwMOAYCNAybQ6fzLIR6N5l+FcWRYNXYNXtSl2W6vnxf9iDJt9OqUibHr9SyMToYyJFMqxmP8w5Bs6nRZ3w75U80crBnIOi2pj1MqxkP3gpjdFjfFvkG+LeDyFoV8MoxL9c6pNS5dGbUpGZtHSqZm52Mro7XlFimST0/BJs/X1v2c8+/cuWV8OHH4HG6+E4P2XgZpNuapPd5r1MNV2KPBrei46N/VFnW6a/24rPHLX5GvvHK6SFjnGT7ps6KNht9MjKutxl8lC9LfY5/xXsRPN9a4/8A1S6/1/ucq6T0mbTTT4ppprujiNbo/LsnDpF8PWPT8jt+mZbnH05eV4/BzPUcVRl6kffz+TL8oXlF3yR0dOa/qGV6Wyj5AfIL3kC8oXqB9IGBYDgOCIsgwLA7AsAFoZg29kxxX+Jt/p+hj4NjRvEI/AzepS1Ul8s0enR3Y38Iu74nMi3gSkczJnQJEykWKqXzfA5R/aBs2tyVuojVODw67Y2V2J/hayc/tr7cdJW93Tws1HeS/hxXzksv6BjBv2Gyej1HKQvMR4nH7dW5cdLJR9LU3/1Ol2H9rGi1LUd91TfKNy3cvspcn9RTjOPdxAtPwz0VzGuwyqtoqXUnWoK/qpj+Gi67CKyRXdwPNGuYeJT1un3ivpdCk8mhN5FDBVdactk6m0tFulYLUbClCwljMuweis0WZWGDtqvM1LvHj8ma0pmVr5Za+DNXp0mrl+pRzYp1P9CgoD4xHqIcHRtmGo6GOIPLJUg4Bsdx2UA4FgOCYgFgWApBwAOhuDS00/ZXwRnYLNNnAzepLda/Jp9O/mNfY0IyG6hS3ZbjSlh7rkspS6NrKyiKFhM3wZzUjdR5F4602v1Gor01k9NKLg7JvT07sq6IyS35Sm21lvGEzC+0fZNOm/wVdMFCPkzzjnJ7y9qT6s9H0Wjd1+1bHzbr0tb7RrqU2vnKf5HJeLtjy1mkjfGUVPRRn5kZPDcMcUvX2TUx0nVtf7srXJ8jzIAjtvs12Dp9RO62+KsVO4oVy4x3pZ9qS68h7ekQJbeix9n/AI6sqshpr5OVc2o1Tk8uEukW+x6/TrMo8o+0nY2mrqrvqhXTYrFDFSUN9NN5wuGVhcTufDutdunosfOdUJP4uKyZGZXHtOPuaNDb3GXsdKrx3nFGMx/mGaWOJc80MbCl5oleFMbxNKNpNC5GM9Wl1M7aHimij/NthX23pJN/BdSaHJvSQxxOtdmTMteWc5s77QNHbZGuF8XKTwlxW8+yyjoze6ZXJTbktaRl50lwSXuBITYmxjZvGOHIt4Y2DI7Q3ZCHAsBJCISCIQB2hA3sBGzXAgvr9SDiT49np2Jk9VhcpnkyIWFmrUHLW1tM6aL2i69jwgpyqWPMm7LEus2knL8kefeJtA6LJz3d7T6jKsWMqM3zTXZnodGvwQ6/TV2pppNSWGmspr1QaMn0H8r3Q2UOa0z5/wBqeEnlz0zU4PjuN4a9E3zINkR2hpJuVNdkXJYknHehJevQ9Q2l4JipN1TlTn+X3ofIz/8A8nqOt8cekeJoO2ia5RkQehNPwcRtijXaiLt1UoxVabjDK59ko9XyPVvDuidOmorfOFUIv47vE5fS7AV+pjXGUrKtLNTvsfuyuXGNMe+HxfyR3kYYRk5tsWlGJdorcW2wph3xjGNmYWtEjmRWXYGzkc14t2o4RrohLds1Lcd5c4VL35L14pL1kWKqnOSSGTkorbMTxj9oLg5UaZpzWVO3moP7se79eh5zfqJ2Sc5ylOUuLlJtt/NmltXYFtUrHGEpVQxLfS4KLfDL7mUjeqqjBaiZFlkpvudh4Y8KuyGlscmp6nVwhXFfy0wblZY/lCX09T3HJxv2d6By0+nvnHd8ul1Up9ctKdvzUUl8ZdzsTarjxikZNs+UhDZBbGMkRAwMAmwDhg0IsBHAAIIgBAJhEIRWvhjiuXUh84vYKep0r5x5djPycbl9SNPEytfTIS1XqTV671MqbZFKcunMw7cZeTahYpG9ZcprDfblj6EV2zozjKO9KKkmsxeJLK5p9GYFl98WmpJx6xceXwZtadyai+klwZi5NkKO7L8Km12ZLoNl1UVxqqioQjyS79W31fqWo6bIKqyzGxRWW8L1Ma3qEpvsSelohls8rXaXBqxmpLPNMh1EVghWdOL+RKBjWROZt2RHV36uUuCqVempl92aXmTkvnOKf4TpL7N2aT5S4J9mO0Wx9zfcZZ822drz96Ty0dJiZUePNEF1euz8Hm+0q5xjLS6pSipPhKOUppcpJ9f/AGSv4d8DVX3LEp2Qi058EopdpP8AQ9Tv2TGaxNQmu0oqX9yxo9JCpbsIxiueIpJfRHS4+bVY1GMfqf7fkxb6XFOW+yLFNUYRjCKUYwSjFLkopYSHNgyBs2TC2Jsa2JsA4DAIQggELAhCEHAA5AIQAiDgQgIKQcD3W8Zw8d8cBraHJNlXUaOMumH3/cyr9O4vimuzfJ/Bm6UNraxOKhHknl+sjPy1WvyzTwpWN69kZU2XtjbRjD+FZ/lyfsv7rMW23BF/iV3+vAxcrDhkQcWbVdzg+/g79aXHFe1F8pLjwJq6YvhJZXqcds7xLZRweZw+uEdBpPF+ln73sv6HE34FlE9SX90aKbmtw7/g0ZUqHBcunwKWtjKUd2GFJ8E3yXqXI7T00+Vi+qI7601mDT+D4mfNcZbHRbT7nN7TreGnxkuq7jqNe0ks8ccSxdRJyfBvHTu+iK9OxJN5k1H82dh0bDldFtLsVM/KhWkpMkW0G3hcW+SXNl/T1tLj7z5+noDT6OFfurj1k+LZKdli4cKO/ucvk5bt+leBZAIRfKABCEEAhCEIIBAEIARCEIIQoQUAJNo93eW9j0z1Zf1WsSXRL1xgx7alJOLys8muafdGDr9h6ifKxzXTelg5jrGDkXWKyt9kvC9jd6bbSo8ZvT+5Y23t6Ce7CSnJvju8l8SjTa5wcnzbBo/CU85sml6R9pj/ACtxOP3W0QY+HdWudm+/z5NOV9D+itp6+DO1TKNkjRvM+1FjuN7aK7sfT8h1Ecy45x1xzGuI1Np8A2R5R00Nrlxn9LOl03h1zipVXpp9JRakn2eGy3XsHUxXs6hJ9vax9TC2PtndeJtxfLe44fZPsdlotfHGXJPh3yjKnfiRWrKe/wCexYs/i1/1s7fdIdpKbIpebPzJJYTSwl+5YEpZ49+IDscaquqtRqWkclfZOybc3tiYBMGSyVxMAhBAIQhCEIQRACR5DkZkORw1DgobkOQDkOCNTCmNHDhAyOjBvkhrkktseotvSAYu2K0pZ5NrODdSS97/AN8TntvWb0jFy+o0yThW039jawMKxT5zWkYt8ylZMk1DaKrmUY3L3NWeO/Yeotm1sLYite9YvYXrjMuxlUyfL6HdbOqUaoL+lN/F8zRw+Nre/Yy83lSlryzHu8GVt+zNxT6SW9j5kui8J11vMpynj+X3Yv4m5kWS5HCoi9qJnzzr5Li5BADIMl1FFhbADIgjQiAEIhBEEAhCEIQitkORmRZHjUSJhyR5DvDWSJEmSXT0ubxy7srZIrNsujDxldUuaffHUzuoXW00SnUtyX+7/Qu4lUbLVGfg33pK4LMsZ/q/YissjhY6lTQ6yu6PmZ32+K45Q7WSSg5N4zyPN8jNuub5yb+zf9vB1tePCvtFaINbekuJyOvszJvozUcnZPdXX8kUddpd1tc8DK5d+5qUwUOzMS6cuS4/Eicsc1xL0aMsUtMacclx7Ek6ISDsyhzacVk7TRwkoJPi0uf6HMbJs8p4xiL/AC+R1Gl1EZLKeUFdStpsU4e3t8mZlYcJRcJLs/ck3wb5JbTlZXMpueOB2eD1CrMhyh5XlfByGVhyolp+Pksb4N4g8wPmGkik4k28FMhUxykOGaJchQxMehA0OQRoQBCIQggKQcjf/fIKHsagiyIQxkqAcn4tr1E8wipKrC9qGVn4s6tjZRz8wJpPutkqPOfDu17NlWSjd5stNastNNyqn0ml2fX5HSa7x1pbkty6PHu0maO1Nh1aiChJY3fda/l9PgcFtDwTKEn/AAXJfehHez9DBzOh4+Vb6sXxb8r2Zs4vUp0Li1y0d5sjUQcHKMlLe4ZTT4Ddp3LOW1jr9DzzT7KtqzKl2UTjxay4qS/C+DK+t21rJcHKC9Un+5iW/wDHro2fS00bFfVqn9U00/3Oy0mti5NZWc4NDysnlWnlbXYrVJymnlpvhJdmddX4+p3VvRmpJct1viV8vpV1bXBb2W6epVWp7+nXyzrbNPFR9f1JNn3uMlnl+hxEvtC6RpnJeuF+oa/tArzmULIfGOV+RVl03J13gx6zKJfS5o9VrT/leHzj2a7MqarW1y4SajauSX8xw8vtFldFU6WEpXzW7CTTSj/U8lTw1svWw1LtulZLeUlZKyWU+2PmXuldLyo2eq3w1/X57fBk5uVSouD+rfx/k7tWD4zK0WSxZ3CZzDRPGRJFkMSWJJsjaJoseiOI9MQ3Q9MI1ByIaOFkAshAVAiwElI0BBFgOBjJExuBYH4KW1dY6oZXvPgsgUXJ6Q/npbLO6LcObr2/cnx3ZLs0l/Y06/EFThJ+7JJvdfV+jHTxpr2DC+LMrxlr47ipj7zacvRdDhrazc1rdkpSfFt5KNmnLcMZRjob6+2Y8qhjr9F9DUlR6ZI5aYZLHTHq5lvw7siGolONmUopNbmF+hq3eBan7tkl+KMZfsVfDE/LvS6TTi/j0O08soXVOEuxYhbtGJsfwzVp5b8cynjG88LC9EbSiOUB6gM4v3E5AjElghKBJGI9IjbDFEsUNih8UOGNjkPQ2I5BGDkEaEQBwsgEERDgWBwmSEIMBwIIByEUtqaHzYYXvR4rtkuiFFuL2gvutHEW0uLaaw1zRC4m9t+K3k8LPcxjWrlyjsoS3F6K8qSGdJfZEx4OTKEqBj05eYGHQ7mynClpprg1ya4YZZ/xd3+pP/cwgQxwTHqbNDZW0rFOMZNyjJ44vOGdSqzkdmr+LD8SOzRn5MEpLRZpm2hirHqA5D4fv/YqE+xiiOSCIQBJBQgiAIQhBEEQhC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6748" name="Picture 12" descr="https://encrypted-tbn0.gstatic.com/images?q=tbn:ANd9GcRLBQmjA2rdGFP5mc-n2CST8rzhtDX86C1ZblmTeSf7gmF0zukuG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068960"/>
            <a:ext cx="1969373" cy="2428892"/>
          </a:xfrm>
          <a:prstGeom prst="rect">
            <a:avLst/>
          </a:prstGeom>
          <a:noFill/>
        </p:spPr>
      </p:pic>
      <p:pic>
        <p:nvPicPr>
          <p:cNvPr id="3076" name="Picture 4" descr="http://usiter.com/uploads/20120212/utka%2Butki%2Bptitci%2B738554967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68960"/>
            <a:ext cx="3238522" cy="242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56183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Метасимвол 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8163" indent="-538163" algn="just">
              <a:spcBef>
                <a:spcPts val="0"/>
              </a:spcBef>
              <a:buNone/>
            </a:pPr>
            <a:r>
              <a:rPr lang="ru-RU" sz="1800" dirty="0"/>
              <a:t>Метод </a:t>
            </a:r>
            <a:r>
              <a:rPr lang="ru-RU" sz="1800" b="1" dirty="0" err="1"/>
              <a:t>sameAny</a:t>
            </a:r>
            <a:r>
              <a:rPr lang="ru-RU" sz="1800" b="1" dirty="0"/>
              <a:t>(</a:t>
            </a:r>
            <a:r>
              <a:rPr lang="ru-RU" sz="1800" b="1" dirty="0" err="1"/>
              <a:t>Mark</a:t>
            </a:r>
            <a:r>
              <a:rPr lang="ru-RU" sz="1800" b="1" dirty="0"/>
              <a:t>&lt;?&gt; </a:t>
            </a:r>
            <a:r>
              <a:rPr lang="ru-RU" sz="1800" b="1" dirty="0" err="1"/>
              <a:t>ob</a:t>
            </a:r>
            <a:r>
              <a:rPr lang="ru-RU" sz="1800" b="1" dirty="0"/>
              <a:t>) </a:t>
            </a:r>
            <a:r>
              <a:rPr lang="ru-RU" sz="1800" dirty="0"/>
              <a:t>может принимать объекты типа </a:t>
            </a:r>
            <a:r>
              <a:rPr lang="ru-RU" sz="1800" b="1" dirty="0" err="1"/>
              <a:t>Mark</a:t>
            </a:r>
            <a:r>
              <a:rPr lang="ru-RU" sz="1800" dirty="0"/>
              <a:t>, инициализированные любым из допустимых для этого класса типов, в то время как метод с параметром </a:t>
            </a:r>
            <a:r>
              <a:rPr lang="ru-RU" sz="1800" b="1" dirty="0" err="1"/>
              <a:t>Mark</a:t>
            </a:r>
            <a:r>
              <a:rPr lang="ru-RU" sz="1800" b="1" dirty="0"/>
              <a:t>&lt;T&gt;</a:t>
            </a:r>
            <a:r>
              <a:rPr lang="ru-RU" sz="1800" dirty="0"/>
              <a:t> мог бы принимать объекты с инициализацией того же типа, что и вызывающий метод объект.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130</a:t>
            </a:fld>
            <a:endParaRPr lang="en-US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Метасимвол 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40853"/>
          </a:xfrm>
        </p:spPr>
        <p:txBody>
          <a:bodyPr/>
          <a:lstStyle/>
          <a:p>
            <a:pPr algn="ctr">
              <a:buNone/>
            </a:pPr>
            <a:r>
              <a:rPr lang="ru-RU" sz="1800" b="1" dirty="0"/>
              <a:t>Использование </a:t>
            </a:r>
            <a:r>
              <a:rPr lang="en-US" sz="1800" b="1" dirty="0"/>
              <a:t>extends </a:t>
            </a:r>
            <a:r>
              <a:rPr lang="ru-RU" sz="1800" b="1" dirty="0"/>
              <a:t>с метасимволом ?</a:t>
            </a:r>
          </a:p>
          <a:p>
            <a:pPr>
              <a:buNone/>
            </a:pPr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27584" y="2060848"/>
            <a:ext cx="7483601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MedicalStaff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Doctor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MedicalStaff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HeadDoctor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Doctor 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Nurse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MedicalStaff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...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List&lt;?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Doctor&gt; list1 =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MedicalStaff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&gt;();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error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List&lt;?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Doctor&gt; list2 =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&lt;Doctor&gt;();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List&lt;?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Doctor&gt; list3 =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HeadDoctor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Метасимвол 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indent="-508000" algn="just">
              <a:buNone/>
            </a:pPr>
            <a:r>
              <a:rPr lang="ru-RU" sz="1800" dirty="0"/>
              <a:t>С помощью ссылки </a:t>
            </a:r>
            <a:r>
              <a:rPr lang="en-US" sz="1800" b="1" dirty="0"/>
              <a:t>List&lt;? extends T&gt; </a:t>
            </a:r>
            <a:r>
              <a:rPr lang="ru-RU" sz="1800" b="1" dirty="0"/>
              <a:t> </a:t>
            </a:r>
            <a:r>
              <a:rPr lang="ru-RU" sz="1800" dirty="0"/>
              <a:t>невозможно добавлять элементы в коллекцию, так как невозможно гарантировать, что в список добавятся объекты допустимого типа.</a:t>
            </a:r>
          </a:p>
          <a:p>
            <a:pPr marL="508000" indent="-508000" algn="just">
              <a:buNone/>
            </a:pPr>
            <a:endParaRPr lang="ru-RU" sz="1800" dirty="0"/>
          </a:p>
          <a:p>
            <a:pPr marL="508000" indent="-508000" algn="just">
              <a:buNone/>
            </a:pPr>
            <a:r>
              <a:rPr lang="ru-RU" sz="1800" dirty="0"/>
              <a:t> Гарантируется только чтение объектов типа </a:t>
            </a:r>
            <a:r>
              <a:rPr lang="ru-RU" sz="1800" b="1" dirty="0"/>
              <a:t>Т</a:t>
            </a:r>
            <a:r>
              <a:rPr lang="ru-RU" sz="1800" dirty="0"/>
              <a:t> или его подклассов.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6446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Метасимвол 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/>
              <a:t>Использование </a:t>
            </a:r>
            <a:r>
              <a:rPr lang="en-US" sz="1800" b="1" dirty="0"/>
              <a:t>super </a:t>
            </a:r>
            <a:r>
              <a:rPr lang="ru-RU" sz="1800" b="1" dirty="0"/>
              <a:t>с метасимволом ?</a:t>
            </a:r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133</a:t>
            </a:fld>
            <a:endParaRPr lang="en-US"/>
          </a:p>
        </p:txBody>
      </p:sp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827584" y="1988840"/>
            <a:ext cx="756084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List&lt;?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Doctor&gt; list7 =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HeadDoctor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&gt;();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error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List&lt;?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Doctor&gt; list6 =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&lt;Doctor&gt;();	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List&lt;?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Doctor&gt; list5 =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MedicalStaff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List&lt;?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Doctor&gt; list4 =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&lt;Object&gt;();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list5.add(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Object());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error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list5.add(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MedicalStaff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error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list5.add(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Doctor());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list5.add(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HeadDoctor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Метасимвол 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indent="-465138" algn="just">
              <a:buNone/>
            </a:pPr>
            <a:r>
              <a:rPr lang="ru-RU" sz="1800" dirty="0"/>
              <a:t>При чтении из коллекции с помощью ссылки типа </a:t>
            </a:r>
            <a:r>
              <a:rPr lang="en-US" sz="1800" b="1" dirty="0"/>
              <a:t>List&lt;? super T&gt; </a:t>
            </a:r>
            <a:r>
              <a:rPr lang="ru-RU" sz="1800" dirty="0"/>
              <a:t>нельзя гарантировать тип возвращаемого объекта</a:t>
            </a:r>
            <a:r>
              <a:rPr lang="en-US" sz="1800" dirty="0"/>
              <a:t> </a:t>
            </a:r>
            <a:r>
              <a:rPr lang="ru-RU" sz="1800" dirty="0"/>
              <a:t>иным, кроме как тип </a:t>
            </a:r>
            <a:r>
              <a:rPr lang="en-US" sz="1800" b="1" dirty="0"/>
              <a:t>Object</a:t>
            </a:r>
            <a:r>
              <a:rPr lang="ru-RU" sz="1800" dirty="0"/>
              <a:t>, так как ссылка, параметризированная данным образом может ссылаться на коллекции, параметризированные типом </a:t>
            </a:r>
            <a:r>
              <a:rPr lang="ru-RU" sz="1800" b="1" dirty="0"/>
              <a:t>Т</a:t>
            </a:r>
            <a:r>
              <a:rPr lang="ru-RU" sz="1800" dirty="0"/>
              <a:t> и его базовыми типами. </a:t>
            </a:r>
          </a:p>
          <a:p>
            <a:pPr marL="465138" indent="-465138" algn="just">
              <a:buNone/>
            </a:pPr>
            <a:endParaRPr lang="ru-RU" sz="1800" dirty="0"/>
          </a:p>
          <a:p>
            <a:pPr marL="465138" indent="-465138" algn="just">
              <a:buNone/>
            </a:pPr>
            <a:r>
              <a:rPr lang="ru-RU" sz="1800" dirty="0"/>
              <a:t>Добавление элементов в коллекцию элементов возможно, элементы должны иметь тип </a:t>
            </a:r>
            <a:r>
              <a:rPr lang="ru-RU" sz="1800" b="1" dirty="0"/>
              <a:t>Т</a:t>
            </a:r>
            <a:r>
              <a:rPr lang="ru-RU" sz="1800" dirty="0"/>
              <a:t> или тип его подклассов.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134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7584" y="3933056"/>
            <a:ext cx="740201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list5.get(0);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MedicalStaff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medicalDtaff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list5.get(0);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//error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Doctor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doctor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list5.get(0);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//error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HeadDoctor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headDoctor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list5.get(0);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//error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Параметризованные методы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ClrTx/>
              <a:buSzTx/>
              <a:buNone/>
              <a:defRPr/>
            </a:pPr>
            <a:r>
              <a:rPr lang="ru-RU" sz="1800" b="1" dirty="0"/>
              <a:t>Параметризованные методы</a:t>
            </a:r>
          </a:p>
          <a:p>
            <a:pPr marL="0" lvl="0" indent="0" algn="just">
              <a:buClrTx/>
              <a:buSzTx/>
              <a:buNone/>
              <a:defRPr/>
            </a:pPr>
            <a:endParaRPr lang="ru-RU" sz="1800" dirty="0"/>
          </a:p>
          <a:p>
            <a:pPr marL="538163" lvl="0" indent="-538163" algn="just">
              <a:buClrTx/>
              <a:buSzTx/>
              <a:buNone/>
              <a:defRPr/>
            </a:pPr>
            <a:r>
              <a:rPr lang="ru-RU" sz="1800" dirty="0"/>
              <a:t>Параметризованный (</a:t>
            </a:r>
            <a:r>
              <a:rPr lang="en-US" sz="1800" dirty="0">
                <a:solidFill>
                  <a:srgbClr val="800000"/>
                </a:solidFill>
              </a:rPr>
              <a:t>generic</a:t>
            </a:r>
            <a:r>
              <a:rPr lang="ru-RU" sz="1800" dirty="0"/>
              <a:t>) метод определяет базовый набор операций, которые будут применяться к разным типам данных, получаемых методом в качестве параметра.</a:t>
            </a:r>
          </a:p>
          <a:p>
            <a:pPr marL="538163" lvl="0" indent="-538163" algn="ctr">
              <a:buClrTx/>
              <a:buSzTx/>
              <a:buNone/>
              <a:defRPr/>
            </a:pPr>
            <a:endParaRPr lang="ru-RU" sz="1800" dirty="0"/>
          </a:p>
          <a:p>
            <a:pPr marL="538163" lvl="0" indent="-538163" algn="just">
              <a:buClrTx/>
              <a:buSzTx/>
              <a:buNone/>
              <a:defRPr/>
            </a:pPr>
            <a:endParaRPr lang="ru-RU" sz="1800" dirty="0"/>
          </a:p>
          <a:p>
            <a:pPr marL="538163" lvl="0" indent="-538163" algn="just">
              <a:buClrTx/>
              <a:buSzTx/>
              <a:buNone/>
              <a:defRPr/>
            </a:pPr>
            <a:endParaRPr lang="ru-RU" sz="1800" dirty="0"/>
          </a:p>
          <a:p>
            <a:pPr marL="538163" lvl="0" indent="-538163" algn="just">
              <a:buClrTx/>
              <a:buSzTx/>
              <a:buNone/>
              <a:defRPr/>
            </a:pPr>
            <a:endParaRPr lang="ru-RU" sz="1800" dirty="0"/>
          </a:p>
          <a:p>
            <a:pPr marL="538163" lvl="0" indent="-538163" algn="just">
              <a:buClrTx/>
              <a:buSzTx/>
              <a:buNone/>
              <a:defRPr/>
            </a:pPr>
            <a:r>
              <a:rPr lang="ru-RU" sz="1800" dirty="0"/>
              <a:t>Описание типа должно находиться перед возвращаемым типом. Запись первого вида означает, что в метод можно передавать объекты, типы которых являются подклассами класса, указанного после </a:t>
            </a:r>
            <a:r>
              <a:rPr lang="en-US" sz="1800" b="1" dirty="0"/>
              <a:t>extends</a:t>
            </a:r>
            <a:r>
              <a:rPr lang="ru-RU" sz="1800" dirty="0"/>
              <a:t>. Второй способ объявления метода никаких ограничений на передаваемый тип не ставит.</a:t>
            </a:r>
          </a:p>
          <a:p>
            <a:pPr marL="0" lvl="0" indent="0" algn="just">
              <a:buClrTx/>
              <a:buSzTx/>
              <a:buNone/>
              <a:defRPr/>
            </a:pPr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135</a:t>
            </a:fld>
            <a:endParaRPr lang="en-US"/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2195736" y="3140968"/>
            <a:ext cx="514756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&lt;T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Тип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Тип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method(T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&lt;T&gt;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Тип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method(T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Параметризованные методы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50662" y="1484784"/>
            <a:ext cx="7465754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&lt;T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Number&gt;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asByte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 num) {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 =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num.longValue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(n &gt;= -128 &amp;&amp; n &lt;= 127)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)n;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	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ru-RU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[]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1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asByte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(7));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1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asByte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Float(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"7.f"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)));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System.out.println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ru-RU" b="0" i="0" strike="noStrike" cap="none" normalizeH="0" baseline="0" dirty="0">
              <a:ln>
                <a:noFill/>
              </a:ln>
              <a:solidFill>
                <a:srgbClr val="3F7F5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asByte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(new Character('7'))); 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ошибка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компиляции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00496" y="5445224"/>
            <a:ext cx="42862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821505" y="5373216"/>
            <a:ext cx="7215238" cy="4238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Параметризованные методы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192" y="1484784"/>
            <a:ext cx="7531224" cy="4586064"/>
          </a:xfrm>
        </p:spPr>
        <p:txBody>
          <a:bodyPr/>
          <a:lstStyle/>
          <a:p>
            <a:pPr marL="538163" indent="-5381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>
                <a:ea typeface="Times New Roman" pitchFamily="18" charset="0"/>
              </a:rPr>
              <a:t>Параметризованные методы применяются когда необходимо разработать базовый набор операций, который будет работать с различными типами данных. </a:t>
            </a:r>
          </a:p>
          <a:p>
            <a:pPr marL="538163" indent="-5381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1800" dirty="0">
              <a:ea typeface="Times New Roman" pitchFamily="18" charset="0"/>
            </a:endParaRPr>
          </a:p>
          <a:p>
            <a:pPr marL="538163" indent="-5381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>
                <a:ea typeface="Times New Roman" pitchFamily="18" charset="0"/>
              </a:rPr>
              <a:t>Описание типа всегда находится перед возвращаемым типом. Параметризованные методы могут размещаться как в обычных, так и в параметризованных классах. </a:t>
            </a:r>
          </a:p>
          <a:p>
            <a:pPr marL="538163" indent="-5381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1800" dirty="0">
              <a:ea typeface="Times New Roman" pitchFamily="18" charset="0"/>
            </a:endParaRPr>
          </a:p>
          <a:p>
            <a:pPr marL="538163" indent="-5381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>
                <a:ea typeface="Times New Roman" pitchFamily="18" charset="0"/>
              </a:rPr>
              <a:t>Параметр метода может не иметь никакого отношения к параметру класса.</a:t>
            </a:r>
            <a:r>
              <a:rPr lang="ru-RU" sz="1800" dirty="0"/>
              <a:t> </a:t>
            </a:r>
          </a:p>
          <a:p>
            <a:pPr marL="538163" lvl="0" indent="-538163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137</a:t>
            </a:fld>
            <a:endParaRPr lang="en-US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Параметризованные методы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8163" lvl="0" indent="-538163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/>
              <a:t>Метасимволы применимы и к </a:t>
            </a:r>
            <a:r>
              <a:rPr lang="en-US" sz="1800" dirty="0"/>
              <a:t>generic</a:t>
            </a:r>
            <a:r>
              <a:rPr lang="ru-RU" sz="1800" dirty="0"/>
              <a:t>-методам.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40320" y="1988840"/>
            <a:ext cx="80009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&lt;T&gt;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copy(List&lt;?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T&gt;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List&lt;?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T&gt;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src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{...}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74033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Параметризованные методы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00" y="1219200"/>
            <a:ext cx="7315200" cy="40960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Параметризованные методы можно перегружать.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584" y="1772816"/>
            <a:ext cx="7488832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&lt;Type&gt;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method(Type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"&lt;Type&gt; void method(Type 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method(Number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"void method(Number 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method(Integer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"void method(Integer 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method(String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"void method(String 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Простейшие классы и объекты. Объекты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563379"/>
            <a:ext cx="3528392" cy="1217549"/>
          </a:xfrm>
        </p:spPr>
        <p:txBody>
          <a:bodyPr/>
          <a:lstStyle/>
          <a:p>
            <a:pPr marL="0" lvl="1" indent="0" algn="just">
              <a:buNone/>
            </a:pPr>
            <a:r>
              <a:rPr lang="ru-RU" sz="1800" b="1" i="1" dirty="0">
                <a:solidFill>
                  <a:schemeClr val="accent1">
                    <a:lumMod val="75000"/>
                  </a:schemeClr>
                </a:solidFill>
              </a:rPr>
              <a:t>Объект ООП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ru-RU" sz="1800" i="1" dirty="0">
                <a:solidFill>
                  <a:schemeClr val="accent1">
                    <a:lumMod val="75000"/>
                  </a:schemeClr>
                </a:solidFill>
              </a:rPr>
              <a:t>это совокупность переменных состояния и связанных с ними методов(операций). </a:t>
            </a:r>
            <a:endParaRPr lang="en-US" sz="1800" dirty="0"/>
          </a:p>
          <a:p>
            <a:pPr marL="457200" lvl="1" indent="0">
              <a:buNone/>
            </a:pPr>
            <a:endParaRPr lang="en-US" sz="1800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6742" name="AutoShape 6" descr="data:image/jpeg;base64,/9j/4AAQSkZJRgABAQAAAQABAAD/2wCEAAkGBg8QEA8QEBAPDw8NDw8PDg8NDw8PDw8NFBAVFBQQEhQXHCYeFxkkGRQUHy8gIycpLCwsFR4xNTAqNSYrLCkBCQoKDgwOGQ8PGiklHR4sKSwuKSkpLC8vLCwpLCkpKSksLC0sLCkqKSwpLCwpKSwtMCwpLCwtLCwsKSwpLCwpKf/AABEIAPoAygMBIgACEQEDEQH/xAAcAAABBQEBAQAAAAAAAAAAAAABAAIDBAUGBwj/xAA6EAACAgEBBgMFBgQHAQEAAAAAAQIDEQQFEiExQVEGE2EiMnGBkQdScqHB0SNCYrEUM1OSorLwQxb/xAAbAQABBQEBAAAAAAAAAAAAAAABAAIDBAUGB//EAC4RAAICAgEDAwMCBgMAAAAAAAABAgMEERIFITETQVEiYXGBkRQzocHR8AYyQ//aAAwDAQACEQMRAD8AqaLYKXQ2tNoFHoW41JD0zp52uRzah8ihBIc2NyIhJRNgDgO6EA3AMD90DiLYGiNoGB7QMDhjG4CkOUQ4FsA1RHJCyDeAEcBsY5kcrQqIHIkbIpzGStIZ2EiiRSmGyRXskGcyNk8VohctjJDMEu6DBIiMjwNwSNDWg7ANwLA7AhCOhCO3QqJmbNYZgcojsBwDYtDd0OAhwAI3AGhwGwjWNwNYZSI5THpEbY7I1yGOZHKwcojHIklMjlYRSsI5WEigROZLKwilaRSsI3IlUCNzJZWDHIYmEfoZscFIaOTAITQ1oc2NYhDWhrRI0NaHDRmBYHYFgIjpMCwOwLBlGwNwHAQZEAWACbGth0BsTZHKQZSHaPRWXT3K1l9XyUV3b6Du0Vt+BneT0ivKRNptm32/5dU5ruliP+58Dsdl+F6asSmlbZ3kvYT9I/ubaM23qcY9q1v7svV9Pk+83r7I4SrwXq5c/Lh+KeX/AMUyV+Ar/wDVq/5/sdxkRVfUrvbX7FldPp99/uef3eA9UvdlTL4Skn+cTM1XhXWw50Ta717tn/VtnqgsEkOq3LykyKfTKX42jxW2iUXiUZRfaScX9GMwe0ajTQmsThGa7TipL8znto+D9HZncUqpd6nmP+18PpguR63VH+atFOfSZ/8Am9nnGAm/tDwffW24Ytj3jwlj1i/0yYk6nFtNNNc01hr5GpRl05C3VJP8Mzbceyl6nFoYEWBFghEIQcCEDAMDsBQgDN0W6SAwLYToAZA2DJm6NbYWxrkBsDYdDGwtjGxNjGxyQ1sm0mllbNQjzfN9EurZ3GztDCmChBespPnKXdmX4f0Srr3mvbt4v0j0X6mwpHP5+U7JcI+F/U3cLG9OPOXlllSCpldSHKRmbL+ixvB3iBTHKQdjdE28OTIN4O+OTBxDdLoQ8M46lfWahxy0DSTSWW8t8W/Uxcm1Sv4Nfr9ieMNR2TyRm7T2TTev4kePSceE18H+5aV+9vPongZOfL4lH+JlVJWVNp+zQXUprjJbRxe1vCttKc4fxavvRXtQX9cf1XAxGj1TSW+010az80YfiLwlGebdOkp85VLgpesez9Op3/Set/xFa9bz439/uc3ndK4blT+3+DhhEkq2vkDcOn2jA00NAOcRboRAyLId0W6ABt5GtgyAo6NXYmwMOAYCNAybQ6fzLIR6N5l+FcWRYNXYNXtSl2W6vnxf9iDJt9OqUibHr9SyMToYyJFMqxmP8w5Bs6nRZ3w75U80crBnIOi2pj1MqxkP3gpjdFjfFvkG+LeDyFoV8MoxL9c6pNS5dGbUpGZtHSqZm52Mro7XlFimST0/BJs/X1v2c8+/cuWV8OHH4HG6+E4P2XgZpNuapPd5r1MNV2KPBrei46N/VFnW6a/24rPHLX5GvvHK6SFjnGT7ps6KNht9MjKutxl8lC9LfY5/xXsRPN9a4/8A1S6/1/ucq6T0mbTTT4ppprujiNbo/LsnDpF8PWPT8jt+mZbnH05eV4/BzPUcVRl6kffz+TL8oXlF3yR0dOa/qGV6Wyj5AfIL3kC8oXqB9IGBYDgOCIsgwLA7AsAFoZg29kxxX+Jt/p+hj4NjRvEI/AzepS1Ul8s0enR3Y38Iu74nMi3gSkczJnQJEykWKqXzfA5R/aBs2tyVuojVODw67Y2V2J/hayc/tr7cdJW93Tws1HeS/hxXzksv6BjBv2Gyej1HKQvMR4nH7dW5cdLJR9LU3/1Ol2H9rGi1LUd91TfKNy3cvspcn9RTjOPdxAtPwz0VzGuwyqtoqXUnWoK/qpj+Gi67CKyRXdwPNGuYeJT1un3ivpdCk8mhN5FDBVdactk6m0tFulYLUbClCwljMuweis0WZWGDtqvM1LvHj8ma0pmVr5Za+DNXp0mrl+pRzYp1P9CgoD4xHqIcHRtmGo6GOIPLJUg4Bsdx2UA4FgOCYgFgWApBwAOhuDS00/ZXwRnYLNNnAzepLda/Jp9O/mNfY0IyG6hS3ZbjSlh7rkspS6NrKyiKFhM3wZzUjdR5F4602v1Gor01k9NKLg7JvT07sq6IyS35Sm21lvGEzC+0fZNOm/wVdMFCPkzzjnJ7y9qT6s9H0Wjd1+1bHzbr0tb7RrqU2vnKf5HJeLtjy1mkjfGUVPRRn5kZPDcMcUvX2TUx0nVtf7srXJ8jzIAjtvs12Dp9RO62+KsVO4oVy4x3pZ9qS68h7ekQJbeix9n/AI6sqshpr5OVc2o1Tk8uEukW+x6/TrMo8o+0nY2mrqrvqhXTYrFDFSUN9NN5wuGVhcTufDutdunosfOdUJP4uKyZGZXHtOPuaNDb3GXsdKrx3nFGMx/mGaWOJc80MbCl5oleFMbxNKNpNC5GM9Wl1M7aHimij/NthX23pJN/BdSaHJvSQxxOtdmTMteWc5s77QNHbZGuF8XKTwlxW8+yyjoze6ZXJTbktaRl50lwSXuBITYmxjZvGOHIt4Y2DI7Q3ZCHAsBJCISCIQB2hA3sBGzXAgvr9SDiT49np2Jk9VhcpnkyIWFmrUHLW1tM6aL2i69jwgpyqWPMm7LEus2knL8kefeJtA6LJz3d7T6jKsWMqM3zTXZnodGvwQ6/TV2pppNSWGmspr1QaMn0H8r3Q2UOa0z5/wBqeEnlz0zU4PjuN4a9E3zINkR2hpJuVNdkXJYknHehJevQ9Q2l4JipN1TlTn+X3ofIz/8A8nqOt8cekeJoO2ia5RkQehNPwcRtijXaiLt1UoxVabjDK59ko9XyPVvDuidOmorfOFUIv47vE5fS7AV+pjXGUrKtLNTvsfuyuXGNMe+HxfyR3kYYRk5tsWlGJdorcW2wph3xjGNmYWtEjmRWXYGzkc14t2o4RrohLds1Lcd5c4VL35L14pL1kWKqnOSSGTkorbMTxj9oLg5UaZpzWVO3moP7se79eh5zfqJ2Sc5ylOUuLlJtt/NmltXYFtUrHGEpVQxLfS4KLfDL7mUjeqqjBaiZFlkpvudh4Y8KuyGlscmp6nVwhXFfy0wblZY/lCX09T3HJxv2d6By0+nvnHd8ul1Up9ctKdvzUUl8ZdzsTarjxikZNs+UhDZBbGMkRAwMAmwDhg0IsBHAAIIgBAJhEIRWvhjiuXUh84vYKep0r5x5djPycbl9SNPEytfTIS1XqTV671MqbZFKcunMw7cZeTahYpG9ZcprDfblj6EV2zozjKO9KKkmsxeJLK5p9GYFl98WmpJx6xceXwZtadyai+klwZi5NkKO7L8Km12ZLoNl1UVxqqioQjyS79W31fqWo6bIKqyzGxRWW8L1Ma3qEpvsSelohls8rXaXBqxmpLPNMh1EVghWdOL+RKBjWROZt2RHV36uUuCqVempl92aXmTkvnOKf4TpL7N2aT5S4J9mO0Wx9zfcZZ822drz96Ty0dJiZUePNEF1euz8Hm+0q5xjLS6pSipPhKOUppcpJ9f/AGSv4d8DVX3LEp2Qi058EopdpP8AQ9Tv2TGaxNQmu0oqX9yxo9JCpbsIxiueIpJfRHS4+bVY1GMfqf7fkxb6XFOW+yLFNUYRjCKUYwSjFLkopYSHNgyBs2TC2Jsa2JsA4DAIQggELAhCEHAA5AIQAiDgQgIKQcD3W8Zw8d8cBraHJNlXUaOMumH3/cyr9O4vimuzfJ/Bm6UNraxOKhHknl+sjPy1WvyzTwpWN69kZU2XtjbRjD+FZ/lyfsv7rMW23BF/iV3+vAxcrDhkQcWbVdzg+/g79aXHFe1F8pLjwJq6YvhJZXqcds7xLZRweZw+uEdBpPF+ln73sv6HE34FlE9SX90aKbmtw7/g0ZUqHBcunwKWtjKUd2GFJ8E3yXqXI7T00+Vi+qI7601mDT+D4mfNcZbHRbT7nN7TreGnxkuq7jqNe0ks8ccSxdRJyfBvHTu+iK9OxJN5k1H82dh0bDldFtLsVM/KhWkpMkW0G3hcW+SXNl/T1tLj7z5+noDT6OFfurj1k+LZKdli4cKO/ucvk5bt+leBZAIRfKABCEEAhCEIIBAEIARCEIIQoQUAJNo93eW9j0z1Zf1WsSXRL1xgx7alJOLys8muafdGDr9h6ifKxzXTelg5jrGDkXWKyt9kvC9jd6bbSo8ZvT+5Y23t6Ce7CSnJvju8l8SjTa5wcnzbBo/CU85sml6R9pj/ACtxOP3W0QY+HdWudm+/z5NOV9D+itp6+DO1TKNkjRvM+1FjuN7aK7sfT8h1Ecy45x1xzGuI1Np8A2R5R00Nrlxn9LOl03h1zipVXpp9JRakn2eGy3XsHUxXs6hJ9vax9TC2PtndeJtxfLe44fZPsdlotfHGXJPh3yjKnfiRWrKe/wCexYs/i1/1s7fdIdpKbIpebPzJJYTSwl+5YEpZ49+IDscaquqtRqWkclfZOybc3tiYBMGSyVxMAhBAIQhCEIQRACR5DkZkORw1DgobkOQDkOCNTCmNHDhAyOjBvkhrkktseotvSAYu2K0pZ5NrODdSS97/AN8TntvWb0jFy+o0yThW039jawMKxT5zWkYt8ylZMk1DaKrmUY3L3NWeO/Yeotm1sLYite9YvYXrjMuxlUyfL6HdbOqUaoL+lN/F8zRw+Nre/Yy83lSlryzHu8GVt+zNxT6SW9j5kui8J11vMpynj+X3Yv4m5kWS5HCoi9qJnzzr5Li5BADIMl1FFhbADIgjQiAEIhBEEAhCEIQitkORmRZHjUSJhyR5DvDWSJEmSXT0ubxy7srZIrNsujDxldUuaffHUzuoXW00SnUtyX+7/Qu4lUbLVGfg33pK4LMsZ/q/YissjhY6lTQ6yu6PmZ32+K45Q7WSSg5N4zyPN8jNuub5yb+zf9vB1tePCvtFaINbekuJyOvszJvozUcnZPdXX8kUddpd1tc8DK5d+5qUwUOzMS6cuS4/Eicsc1xL0aMsUtMacclx7Ek6ISDsyhzacVk7TRwkoJPi0uf6HMbJs8p4xiL/AC+R1Gl1EZLKeUFdStpsU4e3t8mZlYcJRcJLs/ck3wb5JbTlZXMpueOB2eD1CrMhyh5XlfByGVhyolp+Pksb4N4g8wPmGkik4k28FMhUxykOGaJchQxMehA0OQRoQBCIQggKQcjf/fIKHsagiyIQxkqAcn4tr1E8wipKrC9qGVn4s6tjZRz8wJpPutkqPOfDu17NlWSjd5stNastNNyqn0ml2fX5HSa7x1pbkty6PHu0maO1Nh1aiChJY3fda/l9PgcFtDwTKEn/AAXJfehHez9DBzOh4+Vb6sXxb8r2Zs4vUp0Li1y0d5sjUQcHKMlLe4ZTT4Ddp3LOW1jr9DzzT7KtqzKl2UTjxay4qS/C+DK+t21rJcHKC9Un+5iW/wDHro2fS00bFfVqn9U00/3Oy0mti5NZWc4NDysnlWnlbXYrVJymnlpvhJdmddX4+p3VvRmpJct1viV8vpV1bXBb2W6epVWp7+nXyzrbNPFR9f1JNn3uMlnl+hxEvtC6RpnJeuF+oa/tArzmULIfGOV+RVl03J13gx6zKJfS5o9VrT/leHzj2a7MqarW1y4SajauSX8xw8vtFldFU6WEpXzW7CTTSj/U8lTw1svWw1LtulZLeUlZKyWU+2PmXuldLyo2eq3w1/X57fBk5uVSouD+rfx/k7tWD4zK0WSxZ3CZzDRPGRJFkMSWJJsjaJoseiOI9MQ3Q9MI1ByIaOFkAshAVAiwElI0BBFgOBjJExuBYH4KW1dY6oZXvPgsgUXJ6Q/npbLO6LcObr2/cnx3ZLs0l/Y06/EFThJ+7JJvdfV+jHTxpr2DC+LMrxlr47ipj7zacvRdDhrazc1rdkpSfFt5KNmnLcMZRjob6+2Y8qhjr9F9DUlR6ZI5aYZLHTHq5lvw7siGolONmUopNbmF+hq3eBan7tkl+KMZfsVfDE/LvS6TTi/j0O08soXVOEuxYhbtGJsfwzVp5b8cynjG88LC9EbSiOUB6gM4v3E5AjElghKBJGI9IjbDFEsUNih8UOGNjkPQ2I5BGDkEaEQBwsgEERDgWBwmSEIMBwIIByEUtqaHzYYXvR4rtkuiFFuL2gvutHEW0uLaaw1zRC4m9t+K3k8LPcxjWrlyjsoS3F6K8qSGdJfZEx4OTKEqBj05eYGHQ7mynClpprg1ya4YZZ/xd3+pP/cwgQxwTHqbNDZW0rFOMZNyjJ44vOGdSqzkdmr+LD8SOzRn5MEpLRZpm2hirHqA5D4fv/YqE+xiiOSCIQBJBQgiAIQhBEEQhC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44" name="AutoShape 8" descr="data:image/jpeg;base64,/9j/4AAQSkZJRgABAQAAAQABAAD/2wCEAAkGBg8QEA8QEBAPDw8NDw8PDg8NDw8PDw8NFBAVFBQQEhQXHCYeFxkkGRQUHy8gIycpLCwsFR4xNTAqNSYrLCkBCQoKDgwOGQ8PGiklHR4sKSwuKSkpLC8vLCwpLCkpKSksLC0sLCkqKSwpLCwpKSwtMCwpLCwtLCwsKSwpLCwpKf/AABEIAPoAygMBIgACEQEDEQH/xAAcAAABBQEBAQAAAAAAAAAAAAABAAIDBAUGBwj/xAA6EAACAgEBBgMFBgQHAQEAAAAAAQIDEQQFEiExQVEGE2EiMnGBkQdScqHB0SNCYrEUM1OSorLwQxb/xAAbAQABBQEBAAAAAAAAAAAAAAABAAIDBAUGB//EAC4RAAICAgEDAwMCBgMAAAAAAAABAgMEERIFITETQVEiYXGBkRQzocHR8AYyQ//aAAwDAQACEQMRAD8AqaLYKXQ2tNoFHoW41JD0zp52uRzah8ihBIc2NyIhJRNgDgO6EA3AMD90DiLYGiNoGB7QMDhjG4CkOUQ4FsA1RHJCyDeAEcBsY5kcrQqIHIkbIpzGStIZ2EiiRSmGyRXskGcyNk8VohctjJDMEu6DBIiMjwNwSNDWg7ANwLA7AhCOhCO3QqJmbNYZgcojsBwDYtDd0OAhwAI3AGhwGwjWNwNYZSI5THpEbY7I1yGOZHKwcojHIklMjlYRSsI5WEigROZLKwilaRSsI3IlUCNzJZWDHIYmEfoZscFIaOTAITQ1oc2NYhDWhrRI0NaHDRmBYHYFgIjpMCwOwLBlGwNwHAQZEAWACbGth0BsTZHKQZSHaPRWXT3K1l9XyUV3b6Du0Vt+BneT0ivKRNptm32/5dU5ruliP+58Dsdl+F6asSmlbZ3kvYT9I/ubaM23qcY9q1v7svV9Pk+83r7I4SrwXq5c/Lh+KeX/AMUyV+Ar/wDVq/5/sdxkRVfUrvbX7FldPp99/uef3eA9UvdlTL4Skn+cTM1XhXWw50Ta717tn/VtnqgsEkOq3LykyKfTKX42jxW2iUXiUZRfaScX9GMwe0ajTQmsThGa7TipL8znto+D9HZncUqpd6nmP+18PpguR63VH+atFOfSZ/8Am9nnGAm/tDwffW24Ytj3jwlj1i/0yYk6nFtNNNc01hr5GpRl05C3VJP8Mzbceyl6nFoYEWBFghEIQcCEDAMDsBQgDN0W6SAwLYToAZA2DJm6NbYWxrkBsDYdDGwtjGxNjGxyQ1sm0mllbNQjzfN9EurZ3GztDCmChBespPnKXdmX4f0Srr3mvbt4v0j0X6mwpHP5+U7JcI+F/U3cLG9OPOXlllSCpldSHKRmbL+ixvB3iBTHKQdjdE28OTIN4O+OTBxDdLoQ8M46lfWahxy0DSTSWW8t8W/Uxcm1Sv4Nfr9ieMNR2TyRm7T2TTev4kePSceE18H+5aV+9vPongZOfL4lH+JlVJWVNp+zQXUprjJbRxe1vCttKc4fxavvRXtQX9cf1XAxGj1TSW+010az80YfiLwlGebdOkp85VLgpesez9Op3/Set/xFa9bz439/uc3ndK4blT+3+DhhEkq2vkDcOn2jA00NAOcRboRAyLId0W6ABt5GtgyAo6NXYmwMOAYCNAybQ6fzLIR6N5l+FcWRYNXYNXtSl2W6vnxf9iDJt9OqUibHr9SyMToYyJFMqxmP8w5Bs6nRZ3w75U80crBnIOi2pj1MqxkP3gpjdFjfFvkG+LeDyFoV8MoxL9c6pNS5dGbUpGZtHSqZm52Mro7XlFimST0/BJs/X1v2c8+/cuWV8OHH4HG6+E4P2XgZpNuapPd5r1MNV2KPBrei46N/VFnW6a/24rPHLX5GvvHK6SFjnGT7ps6KNht9MjKutxl8lC9LfY5/xXsRPN9a4/8A1S6/1/ucq6T0mbTTT4ppprujiNbo/LsnDpF8PWPT8jt+mZbnH05eV4/BzPUcVRl6kffz+TL8oXlF3yR0dOa/qGV6Wyj5AfIL3kC8oXqB9IGBYDgOCIsgwLA7AsAFoZg29kxxX+Jt/p+hj4NjRvEI/AzepS1Ul8s0enR3Y38Iu74nMi3gSkczJnQJEykWKqXzfA5R/aBs2tyVuojVODw67Y2V2J/hayc/tr7cdJW93Tws1HeS/hxXzksv6BjBv2Gyej1HKQvMR4nH7dW5cdLJR9LU3/1Ol2H9rGi1LUd91TfKNy3cvspcn9RTjOPdxAtPwz0VzGuwyqtoqXUnWoK/qpj+Gi67CKyRXdwPNGuYeJT1un3ivpdCk8mhN5FDBVdactk6m0tFulYLUbClCwljMuweis0WZWGDtqvM1LvHj8ma0pmVr5Za+DNXp0mrl+pRzYp1P9CgoD4xHqIcHRtmGo6GOIPLJUg4Bsdx2UA4FgOCYgFgWApBwAOhuDS00/ZXwRnYLNNnAzepLda/Jp9O/mNfY0IyG6hS3ZbjSlh7rkspS6NrKyiKFhM3wZzUjdR5F4602v1Gor01k9NKLg7JvT07sq6IyS35Sm21lvGEzC+0fZNOm/wVdMFCPkzzjnJ7y9qT6s9H0Wjd1+1bHzbr0tb7RrqU2vnKf5HJeLtjy1mkjfGUVPRRn5kZPDcMcUvX2TUx0nVtf7srXJ8jzIAjtvs12Dp9RO62+KsVO4oVy4x3pZ9qS68h7ekQJbeix9n/AI6sqshpr5OVc2o1Tk8uEukW+x6/TrMo8o+0nY2mrqrvqhXTYrFDFSUN9NN5wuGVhcTufDutdunosfOdUJP4uKyZGZXHtOPuaNDb3GXsdKrx3nFGMx/mGaWOJc80MbCl5oleFMbxNKNpNC5GM9Wl1M7aHimij/NthX23pJN/BdSaHJvSQxxOtdmTMteWc5s77QNHbZGuF8XKTwlxW8+yyjoze6ZXJTbktaRl50lwSXuBITYmxjZvGOHIt4Y2DI7Q3ZCHAsBJCISCIQB2hA3sBGzXAgvr9SDiT49np2Jk9VhcpnkyIWFmrUHLW1tM6aL2i69jwgpyqWPMm7LEus2knL8kefeJtA6LJz3d7T6jKsWMqM3zTXZnodGvwQ6/TV2pppNSWGmspr1QaMn0H8r3Q2UOa0z5/wBqeEnlz0zU4PjuN4a9E3zINkR2hpJuVNdkXJYknHehJevQ9Q2l4JipN1TlTn+X3ofIz/8A8nqOt8cekeJoO2ia5RkQehNPwcRtijXaiLt1UoxVabjDK59ko9XyPVvDuidOmorfOFUIv47vE5fS7AV+pjXGUrKtLNTvsfuyuXGNMe+HxfyR3kYYRk5tsWlGJdorcW2wph3xjGNmYWtEjmRWXYGzkc14t2o4RrohLds1Lcd5c4VL35L14pL1kWKqnOSSGTkorbMTxj9oLg5UaZpzWVO3moP7se79eh5zfqJ2Sc5ylOUuLlJtt/NmltXYFtUrHGEpVQxLfS4KLfDL7mUjeqqjBaiZFlkpvudh4Y8KuyGlscmp6nVwhXFfy0wblZY/lCX09T3HJxv2d6By0+nvnHd8ul1Up9ctKdvzUUl8ZdzsTarjxikZNs+UhDZBbGMkRAwMAmwDhg0IsBHAAIIgBAJhEIRWvhjiuXUh84vYKep0r5x5djPycbl9SNPEytfTIS1XqTV671MqbZFKcunMw7cZeTahYpG9ZcprDfblj6EV2zozjKO9KKkmsxeJLK5p9GYFl98WmpJx6xceXwZtadyai+klwZi5NkKO7L8Km12ZLoNl1UVxqqioQjyS79W31fqWo6bIKqyzGxRWW8L1Ma3qEpvsSelohls8rXaXBqxmpLPNMh1EVghWdOL+RKBjWROZt2RHV36uUuCqVempl92aXmTkvnOKf4TpL7N2aT5S4J9mO0Wx9zfcZZ822drz96Ty0dJiZUePNEF1euz8Hm+0q5xjLS6pSipPhKOUppcpJ9f/AGSv4d8DVX3LEp2Qi058EopdpP8AQ9Tv2TGaxNQmu0oqX9yxo9JCpbsIxiueIpJfRHS4+bVY1GMfqf7fkxb6XFOW+yLFNUYRjCKUYwSjFLkopYSHNgyBs2TC2Jsa2JsA4DAIQggELAhCEHAA5AIQAiDgQgIKQcD3W8Zw8d8cBraHJNlXUaOMumH3/cyr9O4vimuzfJ/Bm6UNraxOKhHknl+sjPy1WvyzTwpWN69kZU2XtjbRjD+FZ/lyfsv7rMW23BF/iV3+vAxcrDhkQcWbVdzg+/g79aXHFe1F8pLjwJq6YvhJZXqcds7xLZRweZw+uEdBpPF+ln73sv6HE34FlE9SX90aKbmtw7/g0ZUqHBcunwKWtjKUd2GFJ8E3yXqXI7T00+Vi+qI7601mDT+D4mfNcZbHRbT7nN7TreGnxkuq7jqNe0ks8ccSxdRJyfBvHTu+iK9OxJN5k1H82dh0bDldFtLsVM/KhWkpMkW0G3hcW+SXNl/T1tLj7z5+noDT6OFfurj1k+LZKdli4cKO/ucvk5bt+leBZAIRfKABCEEAhCEIIBAEIARCEIIQoQUAJNo93eW9j0z1Zf1WsSXRL1xgx7alJOLys8muafdGDr9h6ifKxzXTelg5jrGDkXWKyt9kvC9jd6bbSo8ZvT+5Y23t6Ce7CSnJvju8l8SjTa5wcnzbBo/CU85sml6R9pj/ACtxOP3W0QY+HdWudm+/z5NOV9D+itp6+DO1TKNkjRvM+1FjuN7aK7sfT8h1Ecy45x1xzGuI1Np8A2R5R00Nrlxn9LOl03h1zipVXpp9JRakn2eGy3XsHUxXs6hJ9vax9TC2PtndeJtxfLe44fZPsdlotfHGXJPh3yjKnfiRWrKe/wCexYs/i1/1s7fdIdpKbIpebPzJJYTSwl+5YEpZ49+IDscaquqtRqWkclfZOybc3tiYBMGSyVxMAhBAIQhCEIQRACR5DkZkORw1DgobkOQDkOCNTCmNHDhAyOjBvkhrkktseotvSAYu2K0pZ5NrODdSS97/AN8TntvWb0jFy+o0yThW039jawMKxT5zWkYt8ylZMk1DaKrmUY3L3NWeO/Yeotm1sLYite9YvYXrjMuxlUyfL6HdbOqUaoL+lN/F8zRw+Nre/Yy83lSlryzHu8GVt+zNxT6SW9j5kui8J11vMpynj+X3Yv4m5kWS5HCoi9qJnzzr5Li5BADIMl1FFhbADIgjQiAEIhBEEAhCEIQitkORmRZHjUSJhyR5DvDWSJEmSXT0ubxy7srZIrNsujDxldUuaffHUzuoXW00SnUtyX+7/Qu4lUbLVGfg33pK4LMsZ/q/YissjhY6lTQ6yu6PmZ32+K45Q7WSSg5N4zyPN8jNuub5yb+zf9vB1tePCvtFaINbekuJyOvszJvozUcnZPdXX8kUddpd1tc8DK5d+5qUwUOzMS6cuS4/Eicsc1xL0aMsUtMacclx7Ek6ISDsyhzacVk7TRwkoJPi0uf6HMbJs8p4xiL/AC+R1Gl1EZLKeUFdStpsU4e3t8mZlYcJRcJLs/ck3wb5JbTlZXMpueOB2eD1CrMhyh5XlfByGVhyolp+Pksb4N4g8wPmGkik4k28FMhUxykOGaJchQxMehA0OQRoQBCIQggKQcjf/fIKHsagiyIQxkqAcn4tr1E8wipKrC9qGVn4s6tjZRz8wJpPutkqPOfDu17NlWSjd5stNastNNyqn0ml2fX5HSa7x1pbkty6PHu0maO1Nh1aiChJY3fda/l9PgcFtDwTKEn/AAXJfehHez9DBzOh4+Vb6sXxb8r2Zs4vUp0Li1y0d5sjUQcHKMlLe4ZTT4Ddp3LOW1jr9DzzT7KtqzKl2UTjxay4qS/C+DK+t21rJcHKC9Un+5iW/wDHro2fS00bFfVqn9U00/3Oy0mti5NZWc4NDysnlWnlbXYrVJymnlpvhJdmddX4+p3VvRmpJct1viV8vpV1bXBb2W6epVWp7+nXyzrbNPFR9f1JNn3uMlnl+hxEvtC6RpnJeuF+oa/tArzmULIfGOV+RVl03J13gx6zKJfS5o9VrT/leHzj2a7MqarW1y4SajauSX8xw8vtFldFU6WEpXzW7CTTSj/U8lTw1svWw1LtulZLeUlZKyWU+2PmXuldLyo2eq3w1/X57fBk5uVSouD+rfx/k7tWD4zK0WSxZ3CZzDRPGRJFkMSWJJsjaJoseiOI9MQ3Q9MI1ByIaOFkAshAVAiwElI0BBFgOBjJExuBYH4KW1dY6oZXvPgsgUXJ6Q/npbLO6LcObr2/cnx3ZLs0l/Y06/EFThJ+7JJvdfV+jHTxpr2DC+LMrxlr47ipj7zacvRdDhrazc1rdkpSfFt5KNmnLcMZRjob6+2Y8qhjr9F9DUlR6ZI5aYZLHTHq5lvw7siGolONmUopNbmF+hq3eBan7tkl+KMZfsVfDE/LvS6TTi/j0O08soXVOEuxYhbtGJsfwzVp5b8cynjG88LC9EbSiOUB6gM4v3E5AjElghKBJGI9IjbDFEsUNih8UOGNjkPQ2I5BGDkEaEQBwsgEERDgWBwmSEIMBwIIByEUtqaHzYYXvR4rtkuiFFuL2gvutHEW0uLaaw1zRC4m9t+K3k8LPcxjWrlyjsoS3F6K8qSGdJfZEx4OTKEqBj05eYGHQ7mynClpprg1ya4YZZ/xd3+pP/cwgQxwTHqbNDZW0rFOMZNyjJ44vOGdSqzkdmr+LD8SOzRn5MEpLRZpm2hirHqA5D4fv/YqE+xiiOSCIQBJBQgiAIQhBEEQhC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46" name="AutoShape 10" descr="data:image/jpeg;base64,/9j/4AAQSkZJRgABAQAAAQABAAD/2wCEAAkGBg8QEA8QEBAPDw8NDw8PDg8NDw8PDw8NFBAVFBQQEhQXHCYeFxkkGRQUHy8gIycpLCwsFR4xNTAqNSYrLCkBCQoKDgwOGQ8PGiklHR4sKSwuKSkpLC8vLCwpLCkpKSksLC0sLCkqKSwpLCwpKSwtMCwpLCwtLCwsKSwpLCwpKf/AABEIAPoAygMBIgACEQEDEQH/xAAcAAABBQEBAQAAAAAAAAAAAAABAAIDBAUGBwj/xAA6EAACAgEBBgMFBgQHAQEAAAAAAQIDEQQFEiExQVEGE2EiMnGBkQdScqHB0SNCYrEUM1OSorLwQxb/xAAbAQABBQEBAAAAAAAAAAAAAAABAAIDBAUGB//EAC4RAAICAgEDAwMCBgMAAAAAAAABAgMEERIFITETQVEiYXGBkRQzocHR8AYyQ//aAAwDAQACEQMRAD8AqaLYKXQ2tNoFHoW41JD0zp52uRzah8ihBIc2NyIhJRNgDgO6EA3AMD90DiLYGiNoGB7QMDhjG4CkOUQ4FsA1RHJCyDeAEcBsY5kcrQqIHIkbIpzGStIZ2EiiRSmGyRXskGcyNk8VohctjJDMEu6DBIiMjwNwSNDWg7ANwLA7AhCOhCO3QqJmbNYZgcojsBwDYtDd0OAhwAI3AGhwGwjWNwNYZSI5THpEbY7I1yGOZHKwcojHIklMjlYRSsI5WEigROZLKwilaRSsI3IlUCNzJZWDHIYmEfoZscFIaOTAITQ1oc2NYhDWhrRI0NaHDRmBYHYFgIjpMCwOwLBlGwNwHAQZEAWACbGth0BsTZHKQZSHaPRWXT3K1l9XyUV3b6Du0Vt+BneT0ivKRNptm32/5dU5ruliP+58Dsdl+F6asSmlbZ3kvYT9I/ubaM23qcY9q1v7svV9Pk+83r7I4SrwXq5c/Lh+KeX/AMUyV+Ar/wDVq/5/sdxkRVfUrvbX7FldPp99/uef3eA9UvdlTL4Skn+cTM1XhXWw50Ta717tn/VtnqgsEkOq3LykyKfTKX42jxW2iUXiUZRfaScX9GMwe0ajTQmsThGa7TipL8znto+D9HZncUqpd6nmP+18PpguR63VH+atFOfSZ/8Am9nnGAm/tDwffW24Ytj3jwlj1i/0yYk6nFtNNNc01hr5GpRl05C3VJP8Mzbceyl6nFoYEWBFghEIQcCEDAMDsBQgDN0W6SAwLYToAZA2DJm6NbYWxrkBsDYdDGwtjGxNjGxyQ1sm0mllbNQjzfN9EurZ3GztDCmChBespPnKXdmX4f0Srr3mvbt4v0j0X6mwpHP5+U7JcI+F/U3cLG9OPOXlllSCpldSHKRmbL+ixvB3iBTHKQdjdE28OTIN4O+OTBxDdLoQ8M46lfWahxy0DSTSWW8t8W/Uxcm1Sv4Nfr9ieMNR2TyRm7T2TTev4kePSceE18H+5aV+9vPongZOfL4lH+JlVJWVNp+zQXUprjJbRxe1vCttKc4fxavvRXtQX9cf1XAxGj1TSW+010az80YfiLwlGebdOkp85VLgpesez9Op3/Set/xFa9bz439/uc3ndK4blT+3+DhhEkq2vkDcOn2jA00NAOcRboRAyLId0W6ABt5GtgyAo6NXYmwMOAYCNAybQ6fzLIR6N5l+FcWRYNXYNXtSl2W6vnxf9iDJt9OqUibHr9SyMToYyJFMqxmP8w5Bs6nRZ3w75U80crBnIOi2pj1MqxkP3gpjdFjfFvkG+LeDyFoV8MoxL9c6pNS5dGbUpGZtHSqZm52Mro7XlFimST0/BJs/X1v2c8+/cuWV8OHH4HG6+E4P2XgZpNuapPd5r1MNV2KPBrei46N/VFnW6a/24rPHLX5GvvHK6SFjnGT7ps6KNht9MjKutxl8lC9LfY5/xXsRPN9a4/8A1S6/1/ucq6T0mbTTT4ppprujiNbo/LsnDpF8PWPT8jt+mZbnH05eV4/BzPUcVRl6kffz+TL8oXlF3yR0dOa/qGV6Wyj5AfIL3kC8oXqB9IGBYDgOCIsgwLA7AsAFoZg29kxxX+Jt/p+hj4NjRvEI/AzepS1Ul8s0enR3Y38Iu74nMi3gSkczJnQJEykWKqXzfA5R/aBs2tyVuojVODw67Y2V2J/hayc/tr7cdJW93Tws1HeS/hxXzksv6BjBv2Gyej1HKQvMR4nH7dW5cdLJR9LU3/1Ol2H9rGi1LUd91TfKNy3cvspcn9RTjOPdxAtPwz0VzGuwyqtoqXUnWoK/qpj+Gi67CKyRXdwPNGuYeJT1un3ivpdCk8mhN5FDBVdactk6m0tFulYLUbClCwljMuweis0WZWGDtqvM1LvHj8ma0pmVr5Za+DNXp0mrl+pRzYp1P9CgoD4xHqIcHRtmGo6GOIPLJUg4Bsdx2UA4FgOCYgFgWApBwAOhuDS00/ZXwRnYLNNnAzepLda/Jp9O/mNfY0IyG6hS3ZbjSlh7rkspS6NrKyiKFhM3wZzUjdR5F4602v1Gor01k9NKLg7JvT07sq6IyS35Sm21lvGEzC+0fZNOm/wVdMFCPkzzjnJ7y9qT6s9H0Wjd1+1bHzbr0tb7RrqU2vnKf5HJeLtjy1mkjfGUVPRRn5kZPDcMcUvX2TUx0nVtf7srXJ8jzIAjtvs12Dp9RO62+KsVO4oVy4x3pZ9qS68h7ekQJbeix9n/AI6sqshpr5OVc2o1Tk8uEukW+x6/TrMo8o+0nY2mrqrvqhXTYrFDFSUN9NN5wuGVhcTufDutdunosfOdUJP4uKyZGZXHtOPuaNDb3GXsdKrx3nFGMx/mGaWOJc80MbCl5oleFMbxNKNpNC5GM9Wl1M7aHimij/NthX23pJN/BdSaHJvSQxxOtdmTMteWc5s77QNHbZGuF8XKTwlxW8+yyjoze6ZXJTbktaRl50lwSXuBITYmxjZvGOHIt4Y2DI7Q3ZCHAsBJCISCIQB2hA3sBGzXAgvr9SDiT49np2Jk9VhcpnkyIWFmrUHLW1tM6aL2i69jwgpyqWPMm7LEus2knL8kefeJtA6LJz3d7T6jKsWMqM3zTXZnodGvwQ6/TV2pppNSWGmspr1QaMn0H8r3Q2UOa0z5/wBqeEnlz0zU4PjuN4a9E3zINkR2hpJuVNdkXJYknHehJevQ9Q2l4JipN1TlTn+X3ofIz/8A8nqOt8cekeJoO2ia5RkQehNPwcRtijXaiLt1UoxVabjDK59ko9XyPVvDuidOmorfOFUIv47vE5fS7AV+pjXGUrKtLNTvsfuyuXGNMe+HxfyR3kYYRk5tsWlGJdorcW2wph3xjGNmYWtEjmRWXYGzkc14t2o4RrohLds1Lcd5c4VL35L14pL1kWKqnOSSGTkorbMTxj9oLg5UaZpzWVO3moP7se79eh5zfqJ2Sc5ylOUuLlJtt/NmltXYFtUrHGEpVQxLfS4KLfDL7mUjeqqjBaiZFlkpvudh4Y8KuyGlscmp6nVwhXFfy0wblZY/lCX09T3HJxv2d6By0+nvnHd8ul1Up9ctKdvzUUl8ZdzsTarjxikZNs+UhDZBbGMkRAwMAmwDhg0IsBHAAIIgBAJhEIRWvhjiuXUh84vYKep0r5x5djPycbl9SNPEytfTIS1XqTV671MqbZFKcunMw7cZeTahYpG9ZcprDfblj6EV2zozjKO9KKkmsxeJLK5p9GYFl98WmpJx6xceXwZtadyai+klwZi5NkKO7L8Km12ZLoNl1UVxqqioQjyS79W31fqWo6bIKqyzGxRWW8L1Ma3qEpvsSelohls8rXaXBqxmpLPNMh1EVghWdOL+RKBjWROZt2RHV36uUuCqVempl92aXmTkvnOKf4TpL7N2aT5S4J9mO0Wx9zfcZZ822drz96Ty0dJiZUePNEF1euz8Hm+0q5xjLS6pSipPhKOUppcpJ9f/AGSv4d8DVX3LEp2Qi058EopdpP8AQ9Tv2TGaxNQmu0oqX9yxo9JCpbsIxiueIpJfRHS4+bVY1GMfqf7fkxb6XFOW+yLFNUYRjCKUYwSjFLkopYSHNgyBs2TC2Jsa2JsA4DAIQggELAhCEHAA5AIQAiDgQgIKQcD3W8Zw8d8cBraHJNlXUaOMumH3/cyr9O4vimuzfJ/Bm6UNraxOKhHknl+sjPy1WvyzTwpWN69kZU2XtjbRjD+FZ/lyfsv7rMW23BF/iV3+vAxcrDhkQcWbVdzg+/g79aXHFe1F8pLjwJq6YvhJZXqcds7xLZRweZw+uEdBpPF+ln73sv6HE34FlE9SX90aKbmtw7/g0ZUqHBcunwKWtjKUd2GFJ8E3yXqXI7T00+Vi+qI7601mDT+D4mfNcZbHRbT7nN7TreGnxkuq7jqNe0ks8ccSxdRJyfBvHTu+iK9OxJN5k1H82dh0bDldFtLsVM/KhWkpMkW0G3hcW+SXNl/T1tLj7z5+noDT6OFfurj1k+LZKdli4cKO/ucvk5bt+leBZAIRfKABCEEAhCEIIBAEIARCEIIQoQUAJNo93eW9j0z1Zf1WsSXRL1xgx7alJOLys8muafdGDr9h6ifKxzXTelg5jrGDkXWKyt9kvC9jd6bbSo8ZvT+5Y23t6Ce7CSnJvju8l8SjTa5wcnzbBo/CU85sml6R9pj/ACtxOP3W0QY+HdWudm+/z5NOV9D+itp6+DO1TKNkjRvM+1FjuN7aK7sfT8h1Ecy45x1xzGuI1Np8A2R5R00Nrlxn9LOl03h1zipVXpp9JRakn2eGy3XsHUxXs6hJ9vax9TC2PtndeJtxfLe44fZPsdlotfHGXJPh3yjKnfiRWrKe/wCexYs/i1/1s7fdIdpKbIpebPzJJYTSwl+5YEpZ49+IDscaquqtRqWkclfZOybc3tiYBMGSyVxMAhBAIQhCEIQRACR5DkZkORw1DgobkOQDkOCNTCmNHDhAyOjBvkhrkktseotvSAYu2K0pZ5NrODdSS97/AN8TntvWb0jFy+o0yThW039jawMKxT5zWkYt8ylZMk1DaKrmUY3L3NWeO/Yeotm1sLYite9YvYXrjMuxlUyfL6HdbOqUaoL+lN/F8zRw+Nre/Yy83lSlryzHu8GVt+zNxT6SW9j5kui8J11vMpynj+X3Yv4m5kWS5HCoi9qJnzzr5Li5BADIMl1FFhbADIgjQiAEIhBEEAhCEIQitkORmRZHjUSJhyR5DvDWSJEmSXT0ubxy7srZIrNsujDxldUuaffHUzuoXW00SnUtyX+7/Qu4lUbLVGfg33pK4LMsZ/q/YissjhY6lTQ6yu6PmZ32+K45Q7WSSg5N4zyPN8jNuub5yb+zf9vB1tePCvtFaINbekuJyOvszJvozUcnZPdXX8kUddpd1tc8DK5d+5qUwUOzMS6cuS4/Eicsc1xL0aMsUtMacclx7Ek6ISDsyhzacVk7TRwkoJPi0uf6HMbJs8p4xiL/AC+R1Gl1EZLKeUFdStpsU4e3t8mZlYcJRcJLs/ck3wb5JbTlZXMpueOB2eD1CrMhyh5XlfByGVhyolp+Pksb4N4g8wPmGkik4k28FMhUxykOGaJchQxMehA0OQRoQBCIQggKQcjf/fIKHsagiyIQxkqAcn4tr1E8wipKrC9qGVn4s6tjZRz8wJpPutkqPOfDu17NlWSjd5stNastNNyqn0ml2fX5HSa7x1pbkty6PHu0maO1Nh1aiChJY3fda/l9PgcFtDwTKEn/AAXJfehHez9DBzOh4+Vb6sXxb8r2Zs4vUp0Li1y0d5sjUQcHKMlLe4ZTT4Ddp3LOW1jr9DzzT7KtqzKl2UTjxay4qS/C+DK+t21rJcHKC9Un+5iW/wDHro2fS00bFfVqn9U00/3Oy0mti5NZWc4NDysnlWnlbXYrVJymnlpvhJdmddX4+p3VvRmpJct1viV8vpV1bXBb2W6epVWp7+nXyzrbNPFR9f1JNn3uMlnl+hxEvtC6RpnJeuF+oa/tArzmULIfGOV+RVl03J13gx6zKJfS5o9VrT/leHzj2a7MqarW1y4SajauSX8xw8vtFldFU6WEpXzW7CTTSj/U8lTw1svWw1LtulZLeUlZKyWU+2PmXuldLyo2eq3w1/X57fBk5uVSouD+rfx/k7tWD4zK0WSxZ3CZzDRPGRJFkMSWJJsjaJoseiOI9MQ3Q9MI1ByIaOFkAshAVAiwElI0BBFgOBjJExuBYH4KW1dY6oZXvPgsgUXJ6Q/npbLO6LcObr2/cnx3ZLs0l/Y06/EFThJ+7JJvdfV+jHTxpr2DC+LMrxlr47ipj7zacvRdDhrazc1rdkpSfFt5KNmnLcMZRjob6+2Y8qhjr9F9DUlR6ZI5aYZLHTHq5lvw7siGolONmUopNbmF+hq3eBan7tkl+KMZfsVfDE/LvS6TTi/j0O08soXVOEuxYhbtGJsfwzVp5b8cynjG88LC9EbSiOUB6gM4v3E5AjElghKBJGI9IjbDFEsUNih8UOGNjkPQ2I5BGDkEaEQBwsgEERDgWBwmSEIMBwIIByEUtqaHzYYXvR4rtkuiFFuL2gvutHEW0uLaaw1zRC4m9t+K3k8LPcxjWrlyjsoS3F6K8qSGdJfZEx4OTKEqBj05eYGHQ7mynClpprg1ya4YZZ/xd3+pP/cwgQxwTHqbNDZW0rFOMZNyjJ44vOGdSqzkdmr+LD8SOzRn5MEpLRZpm2hirHqA5D4fv/YqE+xiiOSCIQBJBQgiAIQhBEEQhC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556792"/>
            <a:ext cx="2937520" cy="2203140"/>
          </a:xfrm>
          <a:prstGeom prst="rect">
            <a:avLst/>
          </a:prstGeom>
        </p:spPr>
      </p:pic>
      <p:pic>
        <p:nvPicPr>
          <p:cNvPr id="1026" name="Picture 2" descr="http://auditori-um.ru/wp-content/uploads/2013/09/%D0%97%D0%B5%D0%BC%D0%BB%D1%8F-%D0%B8-%D0%9B%D1%83%D0%BD%D0%B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307" y="3037274"/>
            <a:ext cx="3184493" cy="234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5383187" y="4149080"/>
            <a:ext cx="2808312" cy="120352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66813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11313" indent="-280988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buFont typeface="Arial" pitchFamily="34" charset="0"/>
              <a:buNone/>
            </a:pPr>
            <a:r>
              <a:rPr lang="ru-RU" sz="1800" i="1" dirty="0">
                <a:solidFill>
                  <a:schemeClr val="accent1">
                    <a:lumMod val="75000"/>
                  </a:schemeClr>
                </a:solidFill>
              </a:rPr>
              <a:t>Эти методы </a:t>
            </a:r>
            <a:r>
              <a:rPr lang="ru-RU" sz="1800" i="1" dirty="0" err="1">
                <a:solidFill>
                  <a:schemeClr val="accent1">
                    <a:lumMod val="75000"/>
                  </a:schemeClr>
                </a:solidFill>
              </a:rPr>
              <a:t>опреде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ru-RU" sz="1800" i="1" dirty="0" err="1">
                <a:solidFill>
                  <a:schemeClr val="accent1">
                    <a:lumMod val="75000"/>
                  </a:schemeClr>
                </a:solidFill>
              </a:rPr>
              <a:t>ляют</a:t>
            </a:r>
            <a:r>
              <a:rPr lang="ru-RU" sz="1800" i="1" dirty="0">
                <a:solidFill>
                  <a:schemeClr val="accent1">
                    <a:lumMod val="75000"/>
                  </a:schemeClr>
                </a:solidFill>
              </a:rPr>
              <a:t> как объект взаимодействует с окружающим миром. </a:t>
            </a:r>
            <a:endParaRPr lang="en-US" sz="1800" dirty="0"/>
          </a:p>
          <a:p>
            <a:pPr marL="457200" lvl="1" indent="0">
              <a:buFont typeface="Arial" pitchFamily="34" charset="0"/>
              <a:buNone/>
            </a:pPr>
            <a:endParaRPr lang="en-US" sz="1800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ru-RU" sz="1800" dirty="0"/>
          </a:p>
          <a:p>
            <a:pPr marL="0" indent="0">
              <a:buFont typeface="Wingdings" pitchFamily="2" charset="2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4856183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Ограничения на использование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ru-RU" sz="1800" b="1" dirty="0">
                <a:ea typeface="Times New Roman" pitchFamily="18" charset="0"/>
              </a:rPr>
              <a:t>Ограничения при использовании параметризации</a:t>
            </a:r>
          </a:p>
          <a:p>
            <a:pPr marL="0" lvl="0" indent="0" algn="just">
              <a:buNone/>
            </a:pPr>
            <a:endParaRPr lang="ru-RU" sz="1800" i="1" dirty="0">
              <a:ea typeface="Times New Roman" pitchFamily="18" charset="0"/>
            </a:endParaRPr>
          </a:p>
          <a:p>
            <a:pPr marL="538163" lvl="0" indent="-538163" algn="just">
              <a:buNone/>
            </a:pPr>
            <a:r>
              <a:rPr lang="ru-RU" sz="1800" i="1" dirty="0">
                <a:ea typeface="Times New Roman" pitchFamily="18" charset="0"/>
              </a:rPr>
              <a:t>Нельзя явно вызвать конструктор</a:t>
            </a:r>
            <a:r>
              <a:rPr lang="ru-RU" sz="1800" dirty="0">
                <a:ea typeface="Times New Roman" pitchFamily="18" charset="0"/>
              </a:rPr>
              <a:t> параметризованного класса.</a:t>
            </a:r>
          </a:p>
          <a:p>
            <a:pPr marL="538163" lvl="0" indent="-538163" algn="just">
              <a:buNone/>
            </a:pPr>
            <a:endParaRPr lang="ru-RU" sz="1800" dirty="0">
              <a:ea typeface="Times New Roman" pitchFamily="18" charset="0"/>
            </a:endParaRPr>
          </a:p>
          <a:p>
            <a:pPr marL="538163" lvl="0" indent="-538163" algn="just">
              <a:buNone/>
            </a:pPr>
            <a:endParaRPr lang="ru-RU" sz="1800" dirty="0">
              <a:ea typeface="Times New Roman" pitchFamily="18" charset="0"/>
            </a:endParaRPr>
          </a:p>
          <a:p>
            <a:pPr marL="538163" lvl="0" indent="-538163" algn="just">
              <a:buNone/>
            </a:pPr>
            <a:endParaRPr lang="ru-RU" sz="1000" dirty="0">
              <a:ea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140</a:t>
            </a:fld>
            <a:endParaRPr lang="en-US"/>
          </a:p>
        </p:txBody>
      </p:sp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2267744" y="2564904"/>
            <a:ext cx="483016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Optional&lt;T&gt;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 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T();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error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классы. Ограничения на использование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ru-RU" sz="1800" b="1" dirty="0">
                <a:ea typeface="Times New Roman" pitchFamily="18" charset="0"/>
              </a:rPr>
              <a:t>Ограничения при использовании параметризации</a:t>
            </a:r>
          </a:p>
          <a:p>
            <a:pPr marL="0" lvl="0" indent="0" algn="just">
              <a:buNone/>
            </a:pPr>
            <a:endParaRPr lang="ru-RU" sz="1800" i="1" dirty="0">
              <a:ea typeface="Times New Roman" pitchFamily="18" charset="0"/>
            </a:endParaRPr>
          </a:p>
          <a:p>
            <a:pPr marL="538163" lvl="0" indent="-538163" algn="just">
              <a:buNone/>
            </a:pPr>
            <a:r>
              <a:rPr lang="ru-RU" sz="1800" dirty="0">
                <a:ea typeface="Times New Roman" pitchFamily="18" charset="0"/>
              </a:rPr>
              <a:t>Параметризованные поля </a:t>
            </a:r>
            <a:r>
              <a:rPr lang="ru-RU" sz="1800" i="1" dirty="0">
                <a:ea typeface="Times New Roman" pitchFamily="18" charset="0"/>
              </a:rPr>
              <a:t>не могут быть статическими</a:t>
            </a:r>
            <a:r>
              <a:rPr lang="ru-RU" sz="1800" dirty="0">
                <a:ea typeface="Times New Roman" pitchFamily="18" charset="0"/>
              </a:rPr>
              <a:t>, </a:t>
            </a:r>
            <a:r>
              <a:rPr lang="ru-RU" sz="1800" i="1" dirty="0">
                <a:ea typeface="Times New Roman" pitchFamily="18" charset="0"/>
              </a:rPr>
              <a:t>статические методы не могут иметь параметризованные классом поля</a:t>
            </a:r>
            <a:r>
              <a:rPr lang="ru-RU" sz="1800" dirty="0">
                <a:ea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3600" y="3068960"/>
            <a:ext cx="7366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GenericRestriction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&lt;T&gt;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 x;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error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&lt;Type&gt;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method(Type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error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Type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6110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4602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Определение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268760"/>
            <a:ext cx="7488832" cy="4800600"/>
          </a:xfrm>
        </p:spPr>
        <p:txBody>
          <a:bodyPr/>
          <a:lstStyle/>
          <a:p>
            <a:pPr marL="566738" indent="-566738" algn="just">
              <a:buNone/>
            </a:pPr>
            <a:r>
              <a:rPr lang="ru-RU" sz="1800" dirty="0"/>
              <a:t>В </a:t>
            </a:r>
            <a:r>
              <a:rPr lang="en-US" sz="1800" dirty="0"/>
              <a:t>Java </a:t>
            </a:r>
            <a:r>
              <a:rPr lang="ru-RU" sz="1800" dirty="0"/>
              <a:t>можно объявлять классы внутри других классов и даже внутри методов. </a:t>
            </a:r>
            <a:endParaRPr lang="en-US" sz="1800" dirty="0"/>
          </a:p>
          <a:p>
            <a:pPr marL="566738" indent="-566738" algn="just">
              <a:buNone/>
            </a:pPr>
            <a:endParaRPr lang="en-US" sz="1800" dirty="0"/>
          </a:p>
          <a:p>
            <a:pPr marL="566738" indent="-566738" algn="just">
              <a:buNone/>
            </a:pPr>
            <a:r>
              <a:rPr lang="ru-RU" sz="1800" dirty="0"/>
              <a:t>Они делятся на внутренние нестатические, вложенные статические и анонимные классы. </a:t>
            </a:r>
          </a:p>
          <a:p>
            <a:pPr marL="566738" indent="-566738" algn="just">
              <a:buNone/>
            </a:pPr>
            <a:endParaRPr lang="ru-RU" sz="1800" dirty="0"/>
          </a:p>
          <a:p>
            <a:pPr marL="566738" indent="-566738" algn="just">
              <a:buNone/>
            </a:pPr>
            <a:r>
              <a:rPr lang="ru-RU" sz="1800" dirty="0"/>
              <a:t>Такая возможность используется, если класс более нигде не используется, кроме как в том, в который он вложен. </a:t>
            </a:r>
          </a:p>
          <a:p>
            <a:pPr marL="566738" indent="-566738" algn="just">
              <a:buNone/>
            </a:pPr>
            <a:endParaRPr lang="ru-RU" sz="1800" dirty="0"/>
          </a:p>
          <a:p>
            <a:pPr marL="566738" indent="-566738" algn="just">
              <a:buNone/>
            </a:pPr>
            <a:r>
              <a:rPr lang="ru-RU" sz="1800" dirty="0"/>
              <a:t>Более того, использование внутренних классов позволяет создавать простые и понятные программы, управляющие событиями.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786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Классы внутри классов</a:t>
            </a:r>
            <a:br>
              <a:rPr lang="ru-RU" sz="2800" dirty="0"/>
            </a:br>
            <a:r>
              <a:rPr lang="en-US" sz="2800" dirty="0"/>
              <a:t>Inner (</a:t>
            </a:r>
            <a:r>
              <a:rPr lang="ru-RU" sz="2800" dirty="0"/>
              <a:t>внутренние классы</a:t>
            </a:r>
            <a:r>
              <a:rPr lang="en-US" sz="2800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</a:t>
            </a:r>
            <a:r>
              <a:rPr lang="ru-RU"/>
              <a:t>4</a:t>
            </a:r>
            <a:r>
              <a:rPr lang="en-US"/>
              <a:t>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15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Inner (</a:t>
            </a:r>
            <a:r>
              <a:rPr lang="ru-RU" dirty="0"/>
              <a:t>нестатические</a:t>
            </a:r>
            <a:r>
              <a:rPr lang="en-US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625624"/>
          </a:xfrm>
        </p:spPr>
        <p:txBody>
          <a:bodyPr/>
          <a:lstStyle/>
          <a:p>
            <a:pPr algn="just">
              <a:buNone/>
            </a:pPr>
            <a:r>
              <a:rPr lang="ru-RU" sz="1800" dirty="0"/>
              <a:t>Методы внутреннего класса имеют прямой доступ ко всем полям и методам внешнего класса.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060848"/>
            <a:ext cx="7478216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Outer1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Date 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Inner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method()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.getTime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0996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Inner (</a:t>
            </a:r>
            <a:r>
              <a:rPr lang="ru-RU" dirty="0"/>
              <a:t>нестатические</a:t>
            </a:r>
            <a:r>
              <a:rPr lang="en-US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Доступ к элементам внутреннего класса возможен только из внешнего класса через объект внутреннего класса. 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584" y="2004262"/>
            <a:ext cx="5184576" cy="4016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Outer2 {</a:t>
            </a:r>
            <a:endParaRPr lang="en-US" sz="1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Inner </a:t>
            </a:r>
            <a:r>
              <a:rPr lang="en-US" sz="15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inner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5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Date </a:t>
            </a:r>
            <a:r>
              <a:rPr lang="en-US" sz="15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Outer2() {</a:t>
            </a:r>
            <a:r>
              <a:rPr lang="en-US" sz="15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  <a:endParaRPr lang="en-US" sz="1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5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inner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Inner();</a:t>
            </a:r>
            <a:endParaRPr lang="en-US" sz="1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Inner {</a:t>
            </a:r>
            <a:endParaRPr lang="en-US" sz="1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method() {...}</a:t>
            </a:r>
            <a:endParaRPr lang="en-US" sz="1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callMethodInInner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1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5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inner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.method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5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8976" y="2034714"/>
            <a:ext cx="22142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Объект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внутрен</a:t>
            </a:r>
            <a:r>
              <a:rPr lang="en-US" dirty="0">
                <a:latin typeface="Arial" pitchFamily="34" charset="0"/>
                <a:cs typeface="Arial" pitchFamily="34" charset="0"/>
              </a:rPr>
              <a:t>-</a:t>
            </a:r>
            <a:r>
              <a:rPr lang="ru-RU" dirty="0">
                <a:latin typeface="Arial" pitchFamily="34" charset="0"/>
                <a:cs typeface="Arial" pitchFamily="34" charset="0"/>
              </a:rPr>
              <a:t>него класса имеет ссылку на объект своего внешнего класса. Ссылка эта неявная.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7251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Inner (</a:t>
            </a:r>
            <a:r>
              <a:rPr lang="ru-RU" dirty="0"/>
              <a:t>нестатические</a:t>
            </a:r>
            <a:r>
              <a:rPr lang="en-US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625624"/>
          </a:xfrm>
        </p:spPr>
        <p:txBody>
          <a:bodyPr/>
          <a:lstStyle/>
          <a:p>
            <a:pPr algn="just">
              <a:buNone/>
            </a:pPr>
            <a:r>
              <a:rPr lang="ru-RU" sz="1800" dirty="0"/>
              <a:t>Внутренние классы не могут содержать </a:t>
            </a:r>
            <a:r>
              <a:rPr lang="en-US" sz="1800" b="1" dirty="0"/>
              <a:t>static</a:t>
            </a:r>
            <a:r>
              <a:rPr lang="ru-RU" sz="1800" dirty="0"/>
              <a:t>-полей, кроме </a:t>
            </a:r>
            <a:r>
              <a:rPr lang="en-US" sz="1800" b="1" dirty="0"/>
              <a:t>final static</a:t>
            </a:r>
            <a:r>
              <a:rPr lang="ru-RU" sz="1800" dirty="0"/>
              <a:t>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2392" y="2043651"/>
            <a:ext cx="7546032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Outer3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Inner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static_pole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ERROR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pubfsi_pole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22;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prfsi_polr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33;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3235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Inner (</a:t>
            </a:r>
            <a:r>
              <a:rPr lang="ru-RU" dirty="0"/>
              <a:t>нестатические</a:t>
            </a:r>
            <a:r>
              <a:rPr lang="en-US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Доступ к таким полям можно получить извне класса, используя конструкцию:</a:t>
            </a: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		</a:t>
            </a:r>
            <a:r>
              <a:rPr lang="ru-RU" sz="1800" b="1" dirty="0" err="1"/>
              <a:t>имя_внешнего_класса</a:t>
            </a:r>
            <a:r>
              <a:rPr lang="ru-RU" sz="1800" b="1" dirty="0"/>
              <a:t>.</a:t>
            </a:r>
            <a:endParaRPr lang="en-US" sz="1800" b="1" dirty="0"/>
          </a:p>
          <a:p>
            <a:pPr marL="285750" lvl="1" indent="1717675">
              <a:buNone/>
            </a:pPr>
            <a:r>
              <a:rPr lang="ru-RU" sz="1800" b="1" dirty="0" err="1"/>
              <a:t>имя_внутреннего</a:t>
            </a:r>
            <a:r>
              <a:rPr lang="ru-RU" sz="1800" b="1" dirty="0"/>
              <a:t> класса.</a:t>
            </a:r>
            <a:r>
              <a:rPr lang="en-US" sz="1800" b="1" dirty="0"/>
              <a:t>					</a:t>
            </a:r>
            <a:r>
              <a:rPr lang="ru-RU" sz="1800" b="1" dirty="0" err="1"/>
              <a:t>имя_статической_переменной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70484" y="3595790"/>
            <a:ext cx="640303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Outer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Outer();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Outer.Inner.</a:t>
            </a:r>
            <a:r>
              <a:rPr kumimoji="0" lang="en-US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pubfsi_pole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4567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Inner (</a:t>
            </a:r>
            <a:r>
              <a:rPr lang="ru-RU" dirty="0"/>
              <a:t>нестатические</a:t>
            </a:r>
            <a:r>
              <a:rPr lang="en-US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Доступ к переменной типа </a:t>
            </a:r>
            <a:r>
              <a:rPr lang="en-US" sz="1800" b="1" dirty="0"/>
              <a:t>final static </a:t>
            </a:r>
            <a:r>
              <a:rPr lang="ru-RU" sz="1800" dirty="0"/>
              <a:t>возможен во внешнем классе через имя внутреннего класса.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584" y="2049482"/>
            <a:ext cx="7632848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Outer5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Inner 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Outer5()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Inner();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Inner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pubfsi_pole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22;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prfsi_polr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33;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callMethodInInner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Inner.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prfsi_polr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Inner.</a:t>
            </a:r>
            <a:r>
              <a:rPr lang="de-DE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pubfsi_pole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6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Простейшие классы и объекты. Спецификаторы класса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2400" u="sng" dirty="0"/>
              <a:t>Спецификатор класса </a:t>
            </a:r>
            <a:r>
              <a:rPr lang="ru-RU" sz="1800" dirty="0"/>
              <a:t>может быть:</a:t>
            </a:r>
          </a:p>
          <a:p>
            <a:pPr algn="just"/>
            <a:endParaRPr lang="ru-RU" sz="1800" dirty="0"/>
          </a:p>
          <a:p>
            <a:pPr marL="1079500" indent="-355600" algn="just"/>
            <a:r>
              <a:rPr lang="ru-RU" sz="1800" b="1" u="sng" dirty="0" err="1"/>
              <a:t>public</a:t>
            </a:r>
            <a:r>
              <a:rPr lang="ru-RU" sz="1800" b="1" dirty="0"/>
              <a:t> </a:t>
            </a:r>
            <a:r>
              <a:rPr lang="ru-RU" sz="1800" dirty="0"/>
              <a:t>(класс доступен объектам данного пакета и вне пакета).</a:t>
            </a:r>
          </a:p>
          <a:p>
            <a:pPr marL="1079500" indent="-355600" algn="just"/>
            <a:endParaRPr lang="ru-RU" sz="1800" dirty="0"/>
          </a:p>
          <a:p>
            <a:pPr marL="1079500" indent="-355600" algn="just"/>
            <a:r>
              <a:rPr lang="ru-RU" sz="1800" b="1" u="sng" dirty="0" err="1"/>
              <a:t>final</a:t>
            </a:r>
            <a:r>
              <a:rPr lang="ru-RU" sz="1800" dirty="0"/>
              <a:t> (класс не может иметь подклассов).</a:t>
            </a:r>
          </a:p>
          <a:p>
            <a:pPr marL="1079500" indent="-355600" algn="just"/>
            <a:endParaRPr lang="ru-RU" sz="1800" dirty="0"/>
          </a:p>
          <a:p>
            <a:pPr marL="1079500" indent="-355600" algn="just"/>
            <a:r>
              <a:rPr lang="ru-RU" sz="1800" b="1" u="sng" dirty="0" err="1"/>
              <a:t>abstract</a:t>
            </a:r>
            <a:r>
              <a:rPr lang="ru-RU" sz="1800" dirty="0"/>
              <a:t> (класс содержит абстрактные методы, объекты такого класса могут создавать только подклассы). </a:t>
            </a:r>
          </a:p>
          <a:p>
            <a:pPr marL="0" indent="0" algn="just">
              <a:buFontTx/>
              <a:buChar char="•"/>
            </a:pPr>
            <a:endParaRPr lang="en-US" sz="1800" dirty="0"/>
          </a:p>
          <a:p>
            <a:pPr marL="0" indent="0" algn="just">
              <a:buFontTx/>
              <a:buChar char="•"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По умолчанию спецификатор доступа устанавливается в </a:t>
            </a:r>
            <a:r>
              <a:rPr lang="en-US" sz="1800" b="1" i="1" dirty="0" smtClean="0"/>
              <a:t>package-visible</a:t>
            </a:r>
            <a:r>
              <a:rPr lang="ru-RU" sz="1800" dirty="0" smtClean="0"/>
              <a:t> </a:t>
            </a:r>
            <a:r>
              <a:rPr lang="ru-RU" sz="1800" dirty="0"/>
              <a:t>(класс доступен в данном пакете). Данное слово при объявлении вообще не используется и не является ключевым словом языка.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Inner (</a:t>
            </a:r>
            <a:r>
              <a:rPr lang="ru-RU" dirty="0"/>
              <a:t>нестатические</a:t>
            </a:r>
            <a:r>
              <a:rPr lang="en-US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192" y="1219200"/>
            <a:ext cx="7315200" cy="4800600"/>
          </a:xfrm>
        </p:spPr>
        <p:txBody>
          <a:bodyPr/>
          <a:lstStyle/>
          <a:p>
            <a:pPr marL="508000" indent="-508000">
              <a:buNone/>
            </a:pPr>
            <a:r>
              <a:rPr lang="ru-RU" sz="1800" dirty="0"/>
              <a:t>Внутренние классы могут быть производными от других классов.</a:t>
            </a:r>
          </a:p>
          <a:p>
            <a:pPr marL="508000" indent="-508000">
              <a:buNone/>
            </a:pPr>
            <a:endParaRPr lang="ru-RU" sz="1800" dirty="0"/>
          </a:p>
          <a:p>
            <a:pPr marL="508000" indent="-508000">
              <a:buNone/>
            </a:pPr>
            <a:r>
              <a:rPr lang="ru-RU" sz="1800" dirty="0"/>
              <a:t>Внутренние классы могут быть базовыми (в пределах внешнего класса). </a:t>
            </a:r>
          </a:p>
          <a:p>
            <a:pPr marL="508000" indent="-508000">
              <a:buNone/>
            </a:pPr>
            <a:endParaRPr lang="ru-RU" sz="1800" dirty="0"/>
          </a:p>
          <a:p>
            <a:pPr marL="508000" indent="-508000">
              <a:buNone/>
            </a:pPr>
            <a:r>
              <a:rPr lang="ru-RU" sz="1800" dirty="0"/>
              <a:t>Внутренние классы могут реализовывать интерфейсы.</a:t>
            </a:r>
            <a:endParaRPr lang="en-US" sz="1800" dirty="0"/>
          </a:p>
          <a:p>
            <a:pPr lvl="0"/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145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Inner (</a:t>
            </a:r>
            <a:r>
              <a:rPr lang="ru-RU" dirty="0"/>
              <a:t>нестатические</a:t>
            </a:r>
            <a:r>
              <a:rPr lang="en-US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ru-RU" sz="1800" dirty="0"/>
              <a:t>Если необходимо создать объект внутреннего класса где-нибудь, кроме метода внешнего класса, то нужно определить тип объекта как</a:t>
            </a:r>
            <a:endParaRPr lang="en-US" sz="1800" dirty="0"/>
          </a:p>
          <a:p>
            <a:pPr algn="ctr">
              <a:buNone/>
            </a:pPr>
            <a:r>
              <a:rPr lang="ru-RU" sz="1800" b="1" dirty="0" err="1"/>
              <a:t>имя_внешнего_класса.имя_внутреннего_класса</a:t>
            </a:r>
            <a:endParaRPr lang="ru-RU" sz="1800" b="1" dirty="0"/>
          </a:p>
          <a:p>
            <a:pPr>
              <a:buNone/>
            </a:pPr>
            <a:endParaRPr lang="ru-RU" sz="1800" b="1" dirty="0"/>
          </a:p>
          <a:p>
            <a:pPr>
              <a:buNone/>
            </a:pPr>
            <a:r>
              <a:rPr lang="ru-RU" sz="1800" dirty="0"/>
              <a:t>Объект в этом случае создается по правилу</a:t>
            </a:r>
          </a:p>
          <a:p>
            <a:pPr algn="ctr">
              <a:buNone/>
            </a:pPr>
            <a:r>
              <a:rPr lang="ru-RU" sz="1800" b="1" dirty="0" err="1"/>
              <a:t>ссылка_на_внешний_объект</a:t>
            </a:r>
            <a:r>
              <a:rPr lang="ru-RU" sz="1800" b="1" dirty="0"/>
              <a:t>.</a:t>
            </a:r>
            <a:r>
              <a:rPr lang="en-US" sz="1800" b="1" dirty="0"/>
              <a:t>new</a:t>
            </a:r>
            <a:r>
              <a:rPr lang="ru-RU" sz="1800" b="1" dirty="0"/>
              <a:t> </a:t>
            </a:r>
            <a:r>
              <a:rPr lang="ru-RU" sz="1800" b="1" dirty="0" err="1"/>
              <a:t>конструктор_внутренего_класса</a:t>
            </a:r>
            <a:r>
              <a:rPr lang="ru-RU" sz="1800" b="1" dirty="0"/>
              <a:t>([параметры])</a:t>
            </a:r>
            <a:r>
              <a:rPr lang="en-US" sz="1800" b="1" dirty="0"/>
              <a:t>;</a:t>
            </a:r>
          </a:p>
          <a:p>
            <a:pPr>
              <a:buNone/>
            </a:pPr>
            <a:endParaRPr lang="en-US" sz="1800" b="1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151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31640" y="4498086"/>
            <a:ext cx="667262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Outer.Inner1 obj1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Outer().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Inner1();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obj1.print();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2812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Inner (</a:t>
            </a:r>
            <a:r>
              <a:rPr lang="ru-RU" dirty="0"/>
              <a:t>нестатические</a:t>
            </a:r>
            <a:r>
              <a:rPr lang="en-US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ru-RU" sz="1800" dirty="0"/>
              <a:t>Внутренний класс может быть объявлен внутри метода или логического блока внешнего класса; видимость класса регулируется видимостью того блока, в котором он объявлен; однако класс сохраняет доступ ко всем полям и методам внешнего класса, а также константам, объявленным в текущем блоке кода.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392" y="3157478"/>
            <a:ext cx="747402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method()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 = 3;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Inner1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print()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"x="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x);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Inner1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Inner1();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obj.print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63294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Inner (</a:t>
            </a:r>
            <a:r>
              <a:rPr lang="ru-RU" dirty="0"/>
              <a:t>нестатические</a:t>
            </a:r>
            <a:r>
              <a:rPr lang="en-US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ru-RU" sz="1800" dirty="0"/>
              <a:t>Локальные внутренние классы не объявляются с помощью модификаторов доступа.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43100" y="2276872"/>
            <a:ext cx="5457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Outer7 {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ОШИБКА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17939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Inner (</a:t>
            </a:r>
            <a:r>
              <a:rPr lang="ru-RU" dirty="0"/>
              <a:t>нестатические</a:t>
            </a:r>
            <a:r>
              <a:rPr lang="en-US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ru-RU" sz="1800" dirty="0"/>
              <a:t>Ссылка на внешний класс имеет вид</a:t>
            </a:r>
            <a:endParaRPr lang="en-US" sz="1800" dirty="0"/>
          </a:p>
          <a:p>
            <a:pPr algn="ctr">
              <a:buNone/>
            </a:pPr>
            <a:r>
              <a:rPr lang="ru-RU" sz="1800" b="1" dirty="0"/>
              <a:t> </a:t>
            </a:r>
            <a:endParaRPr lang="en-US" sz="1800" b="1" dirty="0"/>
          </a:p>
          <a:p>
            <a:pPr algn="ctr">
              <a:buNone/>
            </a:pPr>
            <a:r>
              <a:rPr lang="ru-RU" sz="1800" b="1" dirty="0" err="1"/>
              <a:t>имя_внешнего_класса</a:t>
            </a:r>
            <a:r>
              <a:rPr lang="ru-RU" sz="1800" b="1" dirty="0"/>
              <a:t>.</a:t>
            </a:r>
            <a:r>
              <a:rPr lang="en-US" sz="1800" b="1" dirty="0"/>
              <a:t>this</a:t>
            </a:r>
          </a:p>
          <a:p>
            <a:pPr>
              <a:buNone/>
            </a:pPr>
            <a:r>
              <a:rPr lang="ru-RU" sz="1800" dirty="0"/>
              <a:t> 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5576" y="2460952"/>
            <a:ext cx="7992888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Outer8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InnerClass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10000;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display()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"Outer: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Outer8.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"Inner: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63895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Классы внутри классов</a:t>
            </a:r>
            <a:br>
              <a:rPr lang="ru-RU" sz="2800" dirty="0"/>
            </a:br>
            <a:r>
              <a:rPr lang="en-US" sz="2800" dirty="0"/>
              <a:t>nested (</a:t>
            </a:r>
            <a:r>
              <a:rPr lang="ru-RU" sz="2800" dirty="0"/>
              <a:t>вложенные классы</a:t>
            </a:r>
            <a:r>
              <a:rPr lang="en-US" sz="2800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</a:t>
            </a:r>
            <a:r>
              <a:rPr lang="ru-RU"/>
              <a:t>4</a:t>
            </a:r>
            <a:r>
              <a:rPr lang="en-US"/>
              <a:t>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1667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Nested (</a:t>
            </a:r>
            <a:r>
              <a:rPr lang="ru-RU" dirty="0"/>
              <a:t>статические</a:t>
            </a:r>
            <a:r>
              <a:rPr lang="en-US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1057672"/>
          </a:xfrm>
        </p:spPr>
        <p:txBody>
          <a:bodyPr/>
          <a:lstStyle/>
          <a:p>
            <a:pPr lvl="0" algn="just">
              <a:buNone/>
            </a:pPr>
            <a:r>
              <a:rPr lang="ru-RU" sz="1800" dirty="0"/>
              <a:t>Статический вложенный класс для доступа к нестатическим членам и методам внешнего класса должен создавать объект внешнего класса.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584" y="2348880"/>
            <a:ext cx="748883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Outer9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3;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Inner1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method()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Outer9 out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Outer9();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out.x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out.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1062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Nested (</a:t>
            </a:r>
            <a:r>
              <a:rPr lang="ru-RU" dirty="0"/>
              <a:t>статические</a:t>
            </a:r>
            <a:r>
              <a:rPr lang="en-US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697632"/>
          </a:xfrm>
        </p:spPr>
        <p:txBody>
          <a:bodyPr/>
          <a:lstStyle/>
          <a:p>
            <a:pPr algn="just">
              <a:buNone/>
            </a:pPr>
            <a:r>
              <a:rPr lang="ru-RU" sz="1800" dirty="0"/>
              <a:t>Вложенный класс имеет доступ к статическим полям и методам внешнего класса.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9396" y="2145432"/>
            <a:ext cx="7529028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Outer10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3;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4;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Inner1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method()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"y="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("x="+x);</a:t>
            </a:r>
            <a:endParaRPr lang="ru-RU" dirty="0">
              <a:solidFill>
                <a:srgbClr val="3F7F5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	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ERROR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722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Nested (</a:t>
            </a:r>
            <a:r>
              <a:rPr lang="ru-RU" dirty="0"/>
              <a:t>статические</a:t>
            </a:r>
            <a:r>
              <a:rPr lang="en-US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625624"/>
          </a:xfrm>
        </p:spPr>
        <p:txBody>
          <a:bodyPr/>
          <a:lstStyle/>
          <a:p>
            <a:pPr lvl="0" algn="just">
              <a:buNone/>
            </a:pPr>
            <a:r>
              <a:rPr lang="ru-RU" sz="1800" dirty="0"/>
              <a:t>Статический метод вложенного класса вызывается при указании полного относительного пути к нему.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5576" y="1988840"/>
            <a:ext cx="756084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Outer11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meth()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Inner1.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Inner1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method() {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5576" y="4687976"/>
            <a:ext cx="758592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Outer12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Outer11.Inner1.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6281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Nested (</a:t>
            </a:r>
            <a:r>
              <a:rPr lang="ru-RU" dirty="0"/>
              <a:t>статические</a:t>
            </a:r>
            <a:r>
              <a:rPr lang="en-US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Подкласс вложенного класса не наследует возможность доступа к членам внешнего класса, которым наделен его суперкласс.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584" y="1995805"/>
            <a:ext cx="7488832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Outer13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10;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Inner1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method()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"inner1 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outer.x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817" y="4673961"/>
            <a:ext cx="7516599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Outer14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Outer13.Inner1{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outer2Method()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("x="+x); // ERROR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18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Простейшие классы и объекты. Методы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Все функции определяются внутри классов и называются </a:t>
            </a:r>
            <a:r>
              <a:rPr lang="ru-RU" sz="2400" b="1" dirty="0"/>
              <a:t>методами</a:t>
            </a:r>
            <a:r>
              <a:rPr lang="ru-RU" sz="1800" dirty="0"/>
              <a:t>.</a:t>
            </a:r>
            <a:endParaRPr lang="ru-RU" sz="1800" i="1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en-US" sz="1800" dirty="0"/>
          </a:p>
          <a:p>
            <a:pPr>
              <a:buFont typeface="Verdana" pitchFamily="34" charset="0"/>
              <a:buNone/>
            </a:pPr>
            <a:r>
              <a:rPr lang="ru-RU" sz="2000" i="1" dirty="0">
                <a:solidFill>
                  <a:schemeClr val="accent1">
                    <a:lumMod val="75000"/>
                  </a:schemeClr>
                </a:solidFill>
              </a:rPr>
              <a:t>Объяв</a:t>
            </a:r>
            <a:r>
              <a:rPr lang="ru-RU" sz="2000" i="1" dirty="0">
                <a:solidFill>
                  <a:srgbClr val="376092"/>
                </a:solidFill>
              </a:rPr>
              <a:t>л</a:t>
            </a:r>
            <a:r>
              <a:rPr lang="ru-RU" sz="2000" i="1" dirty="0">
                <a:solidFill>
                  <a:schemeClr val="accent1">
                    <a:lumMod val="75000"/>
                  </a:schemeClr>
                </a:solidFill>
              </a:rPr>
              <a:t>ение метода имеет вид</a:t>
            </a:r>
            <a:r>
              <a:rPr lang="ru-RU" sz="2000" i="1" dirty="0"/>
              <a:t>: </a:t>
            </a:r>
          </a:p>
          <a:p>
            <a:pPr>
              <a:buFont typeface="Verdana" pitchFamily="34" charset="0"/>
              <a:buNone/>
            </a:pPr>
            <a:r>
              <a:rPr lang="ru-RU" sz="2000" dirty="0"/>
              <a:t>	</a:t>
            </a:r>
            <a:r>
              <a:rPr lang="ru-RU" sz="1800" b="1" dirty="0">
                <a:solidFill>
                  <a:srgbClr val="FF6600"/>
                </a:solidFill>
              </a:rPr>
              <a:t>[</a:t>
            </a:r>
            <a:r>
              <a:rPr lang="ru-RU" sz="1800" dirty="0"/>
              <a:t>спецификаторы</a:t>
            </a:r>
            <a:r>
              <a:rPr lang="ru-RU" sz="1800" b="1" dirty="0">
                <a:solidFill>
                  <a:srgbClr val="FF6600"/>
                </a:solidFill>
              </a:rPr>
              <a:t>]</a:t>
            </a:r>
            <a:r>
              <a:rPr lang="ru-RU" sz="1800" b="1" dirty="0"/>
              <a:t> </a:t>
            </a:r>
            <a:r>
              <a:rPr lang="en-US" sz="1800" b="1" dirty="0">
                <a:solidFill>
                  <a:srgbClr val="FF6600"/>
                </a:solidFill>
              </a:rPr>
              <a:t>[</a:t>
            </a:r>
            <a:r>
              <a:rPr lang="en-US" sz="1800" dirty="0" err="1"/>
              <a:t>static</a:t>
            </a:r>
            <a:r>
              <a:rPr lang="en-US" sz="1800" b="1" dirty="0" err="1">
                <a:solidFill>
                  <a:srgbClr val="0070C0"/>
                </a:solidFill>
              </a:rPr>
              <a:t>|</a:t>
            </a:r>
            <a:r>
              <a:rPr lang="en-US" sz="1800" dirty="0" err="1"/>
              <a:t>abstract</a:t>
            </a:r>
            <a:r>
              <a:rPr lang="en-US" sz="1800" b="1" dirty="0">
                <a:solidFill>
                  <a:srgbClr val="FF6600"/>
                </a:solidFill>
              </a:rPr>
              <a:t>]</a:t>
            </a:r>
            <a:r>
              <a:rPr lang="en-US" sz="1800" b="1" dirty="0"/>
              <a:t> </a:t>
            </a:r>
          </a:p>
          <a:p>
            <a:pPr>
              <a:buFont typeface="Verdana" pitchFamily="34" charset="0"/>
              <a:buNone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ru-RU" sz="1800" b="1" dirty="0" err="1">
                <a:solidFill>
                  <a:schemeClr val="tx2">
                    <a:lumMod val="75000"/>
                  </a:schemeClr>
                </a:solidFill>
              </a:rPr>
              <a:t>возвращаемый_тип</a:t>
            </a:r>
            <a:r>
              <a:rPr lang="ru-RU" sz="1800" b="1" dirty="0"/>
              <a:t> </a:t>
            </a:r>
            <a:r>
              <a:rPr lang="ru-RU" sz="1800" i="1" dirty="0" err="1"/>
              <a:t>имя_метода</a:t>
            </a:r>
            <a:r>
              <a:rPr lang="ru-RU" sz="1800" b="1" dirty="0"/>
              <a:t>(</a:t>
            </a:r>
            <a:r>
              <a:rPr lang="en-US" sz="1800" b="1" dirty="0">
                <a:solidFill>
                  <a:srgbClr val="FF6600"/>
                </a:solidFill>
              </a:rPr>
              <a:t>[</a:t>
            </a:r>
            <a:r>
              <a:rPr lang="ru-RU" sz="1800" dirty="0"/>
              <a:t>аргументы</a:t>
            </a:r>
            <a:r>
              <a:rPr lang="en-US" sz="1800" b="1" dirty="0">
                <a:solidFill>
                  <a:srgbClr val="FF6600"/>
                </a:solidFill>
              </a:rPr>
              <a:t>]</a:t>
            </a:r>
            <a:r>
              <a:rPr lang="ru-RU" sz="1800" b="1" dirty="0"/>
              <a:t>)  </a:t>
            </a:r>
            <a:r>
              <a:rPr lang="en-US" sz="1800" b="1" dirty="0"/>
              <a:t>{</a:t>
            </a:r>
          </a:p>
          <a:p>
            <a:pPr>
              <a:buFont typeface="Verdana" pitchFamily="34" charset="0"/>
              <a:buNone/>
            </a:pPr>
            <a:r>
              <a:rPr lang="en-US" sz="1800" b="1" dirty="0"/>
              <a:t>			/*</a:t>
            </a:r>
            <a:r>
              <a:rPr lang="ru-RU" sz="1800" dirty="0"/>
              <a:t>тело метода</a:t>
            </a:r>
            <a:r>
              <a:rPr lang="en-US" sz="1800" b="1" dirty="0"/>
              <a:t>*/</a:t>
            </a:r>
          </a:p>
          <a:p>
            <a:pPr>
              <a:buFont typeface="Verdana" pitchFamily="34" charset="0"/>
              <a:buNone/>
            </a:pPr>
            <a:r>
              <a:rPr lang="en-US" sz="1800" b="1" dirty="0"/>
              <a:t>     } </a:t>
            </a:r>
            <a:r>
              <a:rPr lang="en-US" sz="1800" dirty="0">
                <a:solidFill>
                  <a:srgbClr val="0070C0"/>
                </a:solidFill>
              </a:rPr>
              <a:t>|</a:t>
            </a:r>
            <a:r>
              <a:rPr lang="en-US" sz="1800" dirty="0"/>
              <a:t> ;</a:t>
            </a:r>
            <a:r>
              <a:rPr lang="ru-RU" sz="1800" dirty="0"/>
              <a:t> </a:t>
            </a:r>
          </a:p>
          <a:p>
            <a:pPr>
              <a:buFont typeface="Verdana" pitchFamily="34" charset="0"/>
              <a:buNone/>
            </a:pPr>
            <a:endParaRPr lang="en-US" sz="1800" b="1" dirty="0"/>
          </a:p>
          <a:p>
            <a:pPr>
              <a:buFont typeface="Verdana" pitchFamily="34" charset="0"/>
              <a:buNone/>
            </a:pPr>
            <a:r>
              <a:rPr lang="ru-RU" sz="1800" b="1" dirty="0"/>
              <a:t>		</a:t>
            </a:r>
            <a:endParaRPr lang="ru-RU" sz="1800" i="1" dirty="0"/>
          </a:p>
          <a:p>
            <a:pPr marL="0" lvl="1" indent="0" algn="just">
              <a:buNone/>
            </a:pPr>
            <a:r>
              <a:rPr lang="ru-RU" sz="1800" i="1" dirty="0"/>
              <a:t>Невозможно создать метод, не являющийся методом класса или объявить метод вне класса.</a:t>
            </a:r>
          </a:p>
          <a:p>
            <a:pPr marL="0" lvl="1" indent="0" algn="just">
              <a:buNone/>
            </a:pPr>
            <a:endParaRPr lang="ru-RU" sz="1800" i="1" dirty="0"/>
          </a:p>
          <a:p>
            <a:pPr marL="0" lvl="1" indent="0" algn="just">
              <a:buNone/>
            </a:pPr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Nested (</a:t>
            </a:r>
            <a:r>
              <a:rPr lang="ru-RU" dirty="0"/>
              <a:t>статические</a:t>
            </a:r>
            <a:r>
              <a:rPr lang="en-US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1608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Класс, вложенный в интерфейс, статический по умолчанию.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584" y="1916832"/>
            <a:ext cx="7488832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InterfaceWithClass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10;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InnerInInterface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meth()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"x="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2337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Nested (</a:t>
            </a:r>
            <a:r>
              <a:rPr lang="ru-RU" dirty="0"/>
              <a:t>статические</a:t>
            </a:r>
            <a:r>
              <a:rPr lang="en-US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ru-RU" sz="1800" dirty="0"/>
              <a:t>Вложенный класс может быть базовым, производным, реализующим интерфейсы.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584" y="2089879"/>
            <a:ext cx="747402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ExtendNested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Outer15.Inner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Outer15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Inner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Inner2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Inner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Inner3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Inner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77264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Классы внутри классов</a:t>
            </a:r>
            <a:br>
              <a:rPr lang="ru-RU" sz="2800" dirty="0"/>
            </a:br>
            <a:r>
              <a:rPr lang="en-US" sz="2800" dirty="0"/>
              <a:t>anonymous (</a:t>
            </a:r>
            <a:r>
              <a:rPr lang="ru-RU" sz="2800" dirty="0"/>
              <a:t>анонимные классы</a:t>
            </a:r>
            <a:r>
              <a:rPr lang="en-US" sz="2800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</a:t>
            </a:r>
            <a:r>
              <a:rPr lang="ru-RU"/>
              <a:t>4</a:t>
            </a:r>
            <a:r>
              <a:rPr lang="en-US"/>
              <a:t>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580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Anonymous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1201688"/>
          </a:xfrm>
        </p:spPr>
        <p:txBody>
          <a:bodyPr/>
          <a:lstStyle/>
          <a:p>
            <a:pPr lvl="0" algn="just">
              <a:buNone/>
            </a:pPr>
            <a:r>
              <a:rPr lang="ru-RU" sz="1800" dirty="0"/>
              <a:t>Анонимный класс расширяет другой класс или реализует внешний интерфейс при объявлении одного единственного объекта; остальным будет соответствовать реализация, определенная в самом классе.</a:t>
            </a:r>
            <a:endParaRPr lang="en-US" sz="1800" dirty="0"/>
          </a:p>
          <a:p>
            <a:pPr algn="just"/>
            <a:endParaRPr lang="en-US" sz="1800" dirty="0"/>
          </a:p>
          <a:p>
            <a:pPr lvl="0" algn="just"/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7200" y="2593935"/>
            <a:ext cx="7459216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AnonymEx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ex(){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Date d=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Date(){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</a:t>
            </a:r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"new version 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method"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};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3210" indent="-283210" algn="just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4747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Anonymous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Объявление анонимного класса выполняется одновременно с созданием его объекта с помощью операции </a:t>
            </a:r>
            <a:r>
              <a:rPr lang="en-US" sz="1800" b="1" dirty="0"/>
              <a:t>new</a:t>
            </a:r>
            <a:r>
              <a:rPr lang="ru-RU" sz="1800" dirty="0"/>
              <a:t>.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Анонимные классы допускают вложенность друг в друга.</a:t>
            </a:r>
            <a:endParaRPr lang="en-US" sz="1800" dirty="0"/>
          </a:p>
          <a:p>
            <a:pPr algn="just">
              <a:buNone/>
            </a:pPr>
            <a:endParaRPr lang="ru-RU" sz="1800" dirty="0"/>
          </a:p>
          <a:p>
            <a:pPr lvl="0" algn="just">
              <a:buNone/>
            </a:pPr>
            <a:r>
              <a:rPr lang="ru-RU" sz="1800" dirty="0"/>
              <a:t>Конструкторы анонимных классов ни определить, ни переопределить нельзя.</a:t>
            </a:r>
            <a:endParaRPr lang="en-US" sz="1800" dirty="0"/>
          </a:p>
          <a:p>
            <a:endParaRPr lang="en-US" sz="1800" dirty="0"/>
          </a:p>
          <a:p>
            <a:pPr algn="just"/>
            <a:endParaRPr lang="en-US" sz="1800" dirty="0"/>
          </a:p>
          <a:p>
            <a:pPr lvl="0" algn="just"/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584" y="3933056"/>
            <a:ext cx="7474024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print()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"This is Print() in </a:t>
            </a:r>
            <a:r>
              <a:rPr lang="en-US" sz="16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SimpleClass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6075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Anonymous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7584" y="1412776"/>
            <a:ext cx="748883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AnonymInspector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printSecond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	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print()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"!!!!!!!"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newMeth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newMeth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"New method"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myCl2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myCl.print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myCl.newMeth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 // Error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myCl2.print();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4026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внутри классов. </a:t>
            </a:r>
            <a:r>
              <a:rPr lang="en-US" dirty="0"/>
              <a:t>Anonymous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932072" y="1089557"/>
            <a:ext cx="2289448" cy="4800600"/>
          </a:xfrm>
        </p:spPr>
        <p:txBody>
          <a:bodyPr/>
          <a:lstStyle/>
          <a:p>
            <a:pPr lvl="0" algn="just">
              <a:buNone/>
            </a:pPr>
            <a:r>
              <a:rPr lang="ru-RU" sz="1800" dirty="0"/>
              <a:t>Объявление анонимного класса в перечислении отличается от простого анонимного класса, поскольку инициализация всех элементов происходит при первом обращении к типу.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1080" y="1080343"/>
            <a:ext cx="4851040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Color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(1), 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(2), 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(3)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getNumColor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222;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Color(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num_color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_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getNumColor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num_color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num_color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11510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 (</a:t>
            </a:r>
            <a:r>
              <a:rPr lang="en-US" dirty="0" err="1"/>
              <a:t>enums</a:t>
            </a:r>
            <a:r>
              <a:rPr lang="en-US" dirty="0"/>
              <a:t>)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167</a:t>
            </a:fld>
            <a:endParaRPr lang="en-US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Перечисления. Синтаксис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1800" b="1" dirty="0"/>
              <a:t>Examples: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dayOfWeek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: SUNDAY, MONDAY, TUESDAY, …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month: JAN, FEB, MAR, APR, …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gender: MALE, FEMALE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title: MR, MRS, MS, DR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appletState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: READY, RUNNING, BLOCKED, DEAD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14612" y="3429000"/>
            <a:ext cx="307180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Season {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WINTER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SPRING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SUMMER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Перечисления. 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indent="-508000" algn="just">
              <a:buNone/>
            </a:pPr>
            <a:r>
              <a:rPr lang="ru-RU" sz="1800" dirty="0"/>
              <a:t>В отличие от статических констант, предоставляют типизированный, безопасный способ задания фиксированных наборов значений</a:t>
            </a:r>
          </a:p>
          <a:p>
            <a:pPr marL="508000" indent="-508000" algn="just">
              <a:buNone/>
            </a:pPr>
            <a:endParaRPr lang="en-US" sz="1800" dirty="0"/>
          </a:p>
          <a:p>
            <a:pPr marL="508000" lvl="1" indent="-508000" algn="just">
              <a:buNone/>
            </a:pPr>
            <a:r>
              <a:rPr lang="ru-RU" sz="1800" dirty="0"/>
              <a:t>Являются классами специального вида, не могут иметь наследников, сами в свою очередь наследуются от </a:t>
            </a:r>
            <a:r>
              <a:rPr lang="en-US" sz="1800" b="1" dirty="0" err="1"/>
              <a:t>java.lang.Enum</a:t>
            </a:r>
            <a:r>
              <a:rPr lang="ru-RU" sz="1800" dirty="0"/>
              <a:t> и реализуют </a:t>
            </a:r>
            <a:r>
              <a:rPr lang="en-US" sz="1800" i="1" dirty="0" err="1"/>
              <a:t>java.lang.Comparable</a:t>
            </a:r>
            <a:r>
              <a:rPr lang="ru-RU" sz="1800" dirty="0"/>
              <a:t> (следовательно, могут быть сортированы) и  </a:t>
            </a:r>
            <a:r>
              <a:rPr lang="en-US" sz="1800" i="1" dirty="0" err="1"/>
              <a:t>java.io.Serializable</a:t>
            </a:r>
            <a:r>
              <a:rPr lang="ru-RU" sz="1800" i="1" dirty="0"/>
              <a:t>.</a:t>
            </a:r>
          </a:p>
          <a:p>
            <a:pPr marL="0" lvl="1" indent="0" algn="just">
              <a:lnSpc>
                <a:spcPct val="90000"/>
              </a:lnSpc>
              <a:buNone/>
            </a:pPr>
            <a:endParaRPr lang="ru-RU" sz="1800" dirty="0"/>
          </a:p>
          <a:p>
            <a:pPr marL="0" lvl="1" indent="0" algn="just">
              <a:lnSpc>
                <a:spcPct val="90000"/>
              </a:lnSpc>
              <a:buNone/>
            </a:pPr>
            <a:r>
              <a:rPr lang="ru-RU" sz="1800" dirty="0"/>
              <a:t>	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169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Простейшие классы и объекты. Методы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i="1" dirty="0"/>
              <a:t>C</a:t>
            </a:r>
            <a:r>
              <a:rPr lang="ru-RU" sz="1800" b="1" i="1" dirty="0" err="1"/>
              <a:t>пецификаторы</a:t>
            </a:r>
            <a:r>
              <a:rPr lang="ru-RU" sz="1800" b="1" i="1" dirty="0"/>
              <a:t> доступа методов</a:t>
            </a:r>
            <a:r>
              <a:rPr lang="en-US" sz="1800" b="1" dirty="0"/>
              <a:t>:</a:t>
            </a:r>
            <a:endParaRPr lang="ru-RU" sz="1800" dirty="0"/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static			public</a:t>
            </a:r>
            <a:endParaRPr lang="ru-RU" sz="2400" b="1" dirty="0">
              <a:solidFill>
                <a:srgbClr val="376092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final			private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ru-RU" sz="24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	abstract</a:t>
            </a:r>
          </a:p>
          <a:p>
            <a:pPr lvl="1">
              <a:buNone/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friendly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native</a:t>
            </a:r>
          </a:p>
          <a:p>
            <a:pPr lvl="1">
              <a:buNone/>
            </a:pPr>
            <a:r>
              <a:rPr lang="en-US" sz="2400" b="1" dirty="0" err="1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strictfp</a:t>
            </a:r>
            <a:r>
              <a:rPr lang="en-US" sz="24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		synchronized</a:t>
            </a:r>
            <a:endParaRPr lang="ru-RU" sz="2400" b="1" dirty="0">
              <a:solidFill>
                <a:srgbClr val="37609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lvl="1" indent="0" algn="just">
              <a:buNone/>
            </a:pPr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0164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Перечисления. 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2625" lvl="1" indent="-682625" algn="just">
              <a:buNone/>
            </a:pPr>
            <a:r>
              <a:rPr lang="ru-RU" sz="1800" dirty="0"/>
              <a:t>Перечисления не могут быть абстрактными и содержать абстрактные методы (кроме случая, когда каждый объект перечисления реализовывает абстрактный метод), но могут реализовывать интерфейсы.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lvl="2" indent="0" algn="just">
              <a:buNone/>
            </a:pPr>
            <a:r>
              <a:rPr lang="en-US" sz="1800" dirty="0" err="1"/>
              <a:t>Enums</a:t>
            </a:r>
            <a:r>
              <a:rPr lang="en-US" sz="1800" dirty="0"/>
              <a:t> </a:t>
            </a:r>
            <a:r>
              <a:rPr lang="ru-RU" sz="1800" dirty="0"/>
              <a:t>переопределяют</a:t>
            </a:r>
            <a:r>
              <a:rPr lang="en-US" sz="1800" dirty="0"/>
              <a:t> </a:t>
            </a:r>
            <a:r>
              <a:rPr lang="en-US" sz="1800" i="1" dirty="0" err="1"/>
              <a:t>toString</a:t>
            </a:r>
            <a:r>
              <a:rPr lang="en-US" sz="1800" dirty="0"/>
              <a:t>() </a:t>
            </a:r>
            <a:r>
              <a:rPr lang="ru-RU" sz="1800" dirty="0"/>
              <a:t>и</a:t>
            </a:r>
            <a:r>
              <a:rPr lang="en-US" sz="1800" dirty="0"/>
              <a:t> </a:t>
            </a:r>
            <a:r>
              <a:rPr lang="ru-RU" sz="1800" dirty="0"/>
              <a:t>определяют</a:t>
            </a:r>
            <a:r>
              <a:rPr lang="en-US" sz="1800" dirty="0"/>
              <a:t> </a:t>
            </a:r>
            <a:r>
              <a:rPr lang="en-US" sz="1800" i="1" dirty="0" err="1"/>
              <a:t>valueOf</a:t>
            </a:r>
            <a:r>
              <a:rPr lang="en-US" sz="1800" dirty="0"/>
              <a:t>()</a:t>
            </a:r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3958" y="3356992"/>
            <a:ext cx="733564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Season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season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Season.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WINTER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(season ); 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prints WINTER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season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Season.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"SPRING"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sets season to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Season.SPRING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Перечисления. Создание объектов перечисления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8" indent="-623888" algn="just">
              <a:buNone/>
            </a:pPr>
            <a:r>
              <a:rPr lang="ru-RU" sz="1800" dirty="0"/>
              <a:t>Экземпляры объектов </a:t>
            </a:r>
            <a:r>
              <a:rPr lang="ru-RU" sz="1800" b="1" dirty="0"/>
              <a:t>перечисления нельзя создать с помощью </a:t>
            </a:r>
            <a:r>
              <a:rPr lang="en-US" sz="1800" b="1" dirty="0"/>
              <a:t>new</a:t>
            </a:r>
            <a:r>
              <a:rPr lang="en-US" sz="1800" dirty="0"/>
              <a:t>, </a:t>
            </a:r>
            <a:r>
              <a:rPr lang="ru-RU" sz="1800" dirty="0"/>
              <a:t>каждый объект перечисления уникален, создается при загрузке перечисления в виртуальную машину, поэтому допустимо сравнение ссылок для объектов перечислений</a:t>
            </a:r>
            <a:r>
              <a:rPr lang="en-US" sz="1800" dirty="0"/>
              <a:t>, </a:t>
            </a:r>
            <a:r>
              <a:rPr lang="ru-RU" sz="1800" b="1" dirty="0"/>
              <a:t>можно использовать оператор </a:t>
            </a:r>
            <a:r>
              <a:rPr lang="en-US" sz="1800" b="1" dirty="0"/>
              <a:t>switch</a:t>
            </a:r>
            <a:r>
              <a:rPr lang="ru-RU" sz="1800" b="1" dirty="0"/>
              <a:t>.</a:t>
            </a:r>
          </a:p>
          <a:p>
            <a:pPr marL="623888" indent="-623888" algn="just">
              <a:buNone/>
            </a:pPr>
            <a:endParaRPr lang="ru-RU" sz="1800" dirty="0"/>
          </a:p>
          <a:p>
            <a:pPr marL="623888" indent="-623888" algn="just">
              <a:buNone/>
            </a:pPr>
            <a:r>
              <a:rPr lang="ru-RU" sz="1800" dirty="0"/>
              <a:t>Как и обычные классы могут реализовывать поведение, содержать вложенные классы.</a:t>
            </a:r>
          </a:p>
          <a:p>
            <a:pPr marL="623888" lvl="2" indent="-623888" algn="just">
              <a:buNone/>
            </a:pPr>
            <a:endParaRPr lang="ru-RU" sz="1800" dirty="0"/>
          </a:p>
          <a:p>
            <a:pPr marL="623888" lvl="2" indent="-623888" algn="just">
              <a:buNone/>
            </a:pPr>
            <a:r>
              <a:rPr lang="ru-RU" sz="1800" dirty="0"/>
              <a:t>Элементы перечисления</a:t>
            </a:r>
            <a:r>
              <a:rPr lang="en-US" sz="1800" dirty="0"/>
              <a:t> </a:t>
            </a:r>
            <a:r>
              <a:rPr lang="ru-RU" sz="1800" dirty="0"/>
              <a:t>по умолчанию</a:t>
            </a:r>
            <a:r>
              <a:rPr lang="en-US" sz="1800" dirty="0"/>
              <a:t> </a:t>
            </a:r>
            <a:r>
              <a:rPr lang="en-US" sz="1800" b="1" dirty="0"/>
              <a:t>public</a:t>
            </a:r>
            <a:r>
              <a:rPr lang="en-US" sz="1800" dirty="0"/>
              <a:t>, </a:t>
            </a:r>
            <a:r>
              <a:rPr lang="en-US" sz="1800" b="1" dirty="0"/>
              <a:t>static</a:t>
            </a:r>
            <a:r>
              <a:rPr lang="en-US" sz="1800" dirty="0"/>
              <a:t> </a:t>
            </a:r>
            <a:r>
              <a:rPr lang="ru-RU" sz="1800" dirty="0"/>
              <a:t>и</a:t>
            </a:r>
            <a:r>
              <a:rPr lang="en-US" sz="1800" dirty="0"/>
              <a:t> </a:t>
            </a:r>
            <a:r>
              <a:rPr lang="en-US" sz="1800" b="1" dirty="0"/>
              <a:t>final</a:t>
            </a:r>
            <a:r>
              <a:rPr lang="ru-RU" sz="1800" b="1" dirty="0"/>
              <a:t>.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171</a:t>
            </a:fld>
            <a:endParaRPr lang="en-US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Перечисления. Создание объектов перечисления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7466877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Day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SUNDAY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MONDAY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TUESDAY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WEDNESDAY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THURSDAY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FRIDAY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SATURDAY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isWeekend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SUNDAY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SATURDAY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07904" y="4809926"/>
            <a:ext cx="4572000" cy="9233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marL="283210" indent="-283210" algn="ctr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Day.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MONDAY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isWeekEnd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():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Day.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MONDAY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.isWeekend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);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Перечисления. Методы перечисления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Каждый класс перечисления неявно содержит следующие методы: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b="1" dirty="0"/>
              <a:t>static </a:t>
            </a:r>
            <a:r>
              <a:rPr lang="en-US" sz="1800" b="1" dirty="0" err="1"/>
              <a:t>enumType</a:t>
            </a:r>
            <a:r>
              <a:rPr lang="ru-RU" sz="1800" b="1" dirty="0"/>
              <a:t>[] </a:t>
            </a:r>
            <a:r>
              <a:rPr lang="ru-RU" sz="1800" b="1" dirty="0" err="1"/>
              <a:t>values</a:t>
            </a:r>
            <a:r>
              <a:rPr lang="ru-RU" sz="1800" b="1" dirty="0"/>
              <a:t>()</a:t>
            </a:r>
            <a:r>
              <a:rPr lang="ru-RU" sz="1800" dirty="0"/>
              <a:t> – возвращает массив, содержащий все элементы перечисления в порядке их объявления;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b="1" dirty="0"/>
              <a:t>static T </a:t>
            </a:r>
            <a:r>
              <a:rPr lang="en-US" sz="1800" b="1" dirty="0" err="1"/>
              <a:t>valueOf</a:t>
            </a:r>
            <a:r>
              <a:rPr lang="ru-RU" sz="1800" b="1" dirty="0"/>
              <a:t>(</a:t>
            </a:r>
            <a:r>
              <a:rPr lang="en-US" sz="1800" b="1" dirty="0"/>
              <a:t>Class</a:t>
            </a:r>
            <a:r>
              <a:rPr lang="ru-RU" sz="1800" b="1" dirty="0"/>
              <a:t>&lt;</a:t>
            </a:r>
            <a:r>
              <a:rPr lang="en-US" sz="1800" b="1" dirty="0"/>
              <a:t>T</a:t>
            </a:r>
            <a:r>
              <a:rPr lang="ru-RU" sz="1800" b="1" dirty="0"/>
              <a:t>&gt; </a:t>
            </a:r>
            <a:r>
              <a:rPr lang="en-US" sz="1800" b="1" dirty="0" err="1"/>
              <a:t>enumType</a:t>
            </a:r>
            <a:r>
              <a:rPr lang="ru-RU" sz="1800" b="1" dirty="0"/>
              <a:t>, </a:t>
            </a:r>
            <a:r>
              <a:rPr lang="en-US" sz="1800" b="1" dirty="0"/>
              <a:t>String </a:t>
            </a:r>
            <a:r>
              <a:rPr lang="en-US" sz="1800" b="1" dirty="0" err="1"/>
              <a:t>arg</a:t>
            </a:r>
            <a:r>
              <a:rPr lang="ru-RU" sz="1800" b="1" dirty="0"/>
              <a:t>)</a:t>
            </a:r>
            <a:r>
              <a:rPr lang="ru-RU" sz="1800" dirty="0"/>
              <a:t> – возвращает элемент перечисления, соответствующий передаваемому типу и значению передаваемой строки;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b="1" dirty="0"/>
              <a:t>static </a:t>
            </a:r>
            <a:r>
              <a:rPr lang="en-US" sz="1800" b="1" dirty="0" err="1"/>
              <a:t>enumType</a:t>
            </a:r>
            <a:r>
              <a:rPr lang="en-US" sz="1800" b="1" dirty="0"/>
              <a:t> </a:t>
            </a:r>
            <a:r>
              <a:rPr lang="en-US" sz="1800" b="1" dirty="0" err="1"/>
              <a:t>valueOf</a:t>
            </a:r>
            <a:r>
              <a:rPr lang="ru-RU" sz="1800" b="1" dirty="0"/>
              <a:t>(</a:t>
            </a:r>
            <a:r>
              <a:rPr lang="en-US" sz="1800" b="1" dirty="0"/>
              <a:t>String </a:t>
            </a:r>
            <a:r>
              <a:rPr lang="en-US" sz="1800" b="1" dirty="0" err="1"/>
              <a:t>arg</a:t>
            </a:r>
            <a:r>
              <a:rPr lang="ru-RU" sz="1800" b="1" dirty="0"/>
              <a:t>)</a:t>
            </a:r>
            <a:r>
              <a:rPr lang="ru-RU" sz="1800" dirty="0"/>
              <a:t> – возвращает элемент пере­числения, соответствующий значению передаваемой строки;</a:t>
            </a:r>
          </a:p>
          <a:p>
            <a:endParaRPr lang="ru-RU" sz="1000" dirty="0"/>
          </a:p>
          <a:p>
            <a:pPr marL="0" indent="0" algn="just">
              <a:buNone/>
            </a:pPr>
            <a:r>
              <a:rPr lang="ru-RU" sz="1800" dirty="0"/>
              <a:t>(статические методы, выбрасывает </a:t>
            </a:r>
            <a:r>
              <a:rPr lang="en-US" sz="1800" b="1" dirty="0" err="1"/>
              <a:t>IllegalArgumentException</a:t>
            </a:r>
            <a:r>
              <a:rPr lang="en-US" sz="1800" dirty="0"/>
              <a:t> </a:t>
            </a:r>
            <a:r>
              <a:rPr lang="ru-RU" sz="1800" dirty="0"/>
              <a:t>если нет элемента с указанным именем)</a:t>
            </a:r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173</a:t>
            </a:fld>
            <a:endParaRPr lang="en-US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Перечисления. Методы перечисления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indent="-465138" algn="just">
              <a:lnSpc>
                <a:spcPct val="90000"/>
              </a:lnSpc>
              <a:buNone/>
            </a:pPr>
            <a:r>
              <a:rPr lang="ru-RU" sz="1800" dirty="0"/>
              <a:t>Каждый класс перечисления неявно содержит следующие методы: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b="1" dirty="0" err="1"/>
              <a:t>int</a:t>
            </a:r>
            <a:r>
              <a:rPr lang="en-US" sz="1800" b="1" dirty="0"/>
              <a:t> ordinal</a:t>
            </a:r>
            <a:r>
              <a:rPr lang="ru-RU" sz="1800" b="1" dirty="0"/>
              <a:t>() </a:t>
            </a:r>
            <a:r>
              <a:rPr lang="ru-RU" sz="1800" dirty="0"/>
              <a:t>– возвращает позицию элемента перечисления. 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ru-RU" sz="1800" dirty="0"/>
          </a:p>
          <a:p>
            <a:pPr>
              <a:lnSpc>
                <a:spcPct val="90000"/>
              </a:lnSpc>
            </a:pPr>
            <a:r>
              <a:rPr lang="en-US" sz="1800" b="1" dirty="0"/>
              <a:t>String </a:t>
            </a:r>
            <a:r>
              <a:rPr lang="en-US" sz="1800" b="1" dirty="0" err="1"/>
              <a:t>toString</a:t>
            </a:r>
            <a:r>
              <a:rPr lang="en-US" sz="1800" b="1" dirty="0"/>
              <a:t>()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b="1" dirty="0" err="1"/>
              <a:t>boolean</a:t>
            </a:r>
            <a:r>
              <a:rPr lang="en-US" sz="1800" b="1" dirty="0"/>
              <a:t> equals(Object other)</a:t>
            </a:r>
            <a:endParaRPr lang="ru-RU" sz="1800" b="1" dirty="0"/>
          </a:p>
          <a:p>
            <a:pPr marL="0" indent="0">
              <a:lnSpc>
                <a:spcPct val="90000"/>
              </a:lnSpc>
              <a:buNone/>
            </a:pPr>
            <a:endParaRPr lang="ru-RU" sz="1800" b="1" dirty="0"/>
          </a:p>
          <a:p>
            <a:pPr marL="508000" indent="-508000" algn="just">
              <a:lnSpc>
                <a:spcPct val="90000"/>
              </a:lnSpc>
              <a:buNone/>
            </a:pPr>
            <a:r>
              <a:rPr lang="ru-RU" sz="1800" dirty="0"/>
              <a:t>Класс перечисления </a:t>
            </a:r>
            <a:r>
              <a:rPr lang="ru-RU" sz="1800" b="1" dirty="0"/>
              <a:t>может иметь конструктор </a:t>
            </a:r>
            <a:r>
              <a:rPr lang="ru-RU" sz="1800" dirty="0"/>
              <a:t>(</a:t>
            </a:r>
            <a:r>
              <a:rPr lang="en-US" sz="1800" dirty="0"/>
              <a:t>private </a:t>
            </a:r>
            <a:r>
              <a:rPr lang="ru-RU" sz="1800" dirty="0"/>
              <a:t>либо </a:t>
            </a:r>
            <a:r>
              <a:rPr lang="en-US" sz="1800" dirty="0"/>
              <a:t>package</a:t>
            </a:r>
            <a:r>
              <a:rPr lang="ru-RU" sz="1800" dirty="0"/>
              <a:t>), который вызывается для каждого элемента при его декларации.</a:t>
            </a:r>
            <a:endParaRPr lang="ru-RU" sz="1800" b="1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174</a:t>
            </a:fld>
            <a:endParaRPr lang="en-US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Перечисления. Методы перечисления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63588" y="1557947"/>
            <a:ext cx="7452828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Shape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"blue"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String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Shape(String color){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color;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Перечисления. Методы перечисления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176</a:t>
            </a:fld>
            <a:endParaRPr lang="en-US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888181" y="3293692"/>
            <a:ext cx="7215238" cy="4238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556792"/>
            <a:ext cx="748883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 = 2, y = 3;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Shape[]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Shape.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(Shape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sh.getColor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10136" y="3441774"/>
            <a:ext cx="212372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 red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 green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 blue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Перечисления. Анонимные классы перечисления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8" indent="-623888" algn="just">
              <a:lnSpc>
                <a:spcPct val="90000"/>
              </a:lnSpc>
              <a:buNone/>
            </a:pPr>
            <a:r>
              <a:rPr lang="ru-RU" sz="1800" dirty="0"/>
              <a:t>Отдельные элементы перечисления </a:t>
            </a:r>
            <a:r>
              <a:rPr lang="ru-RU" sz="1800" b="1" dirty="0"/>
              <a:t>могут реализовывать</a:t>
            </a:r>
            <a:r>
              <a:rPr lang="ru-RU" sz="1800" dirty="0"/>
              <a:t> свое </a:t>
            </a:r>
            <a:r>
              <a:rPr lang="ru-RU" sz="1800" b="1" dirty="0"/>
              <a:t>собственное поведение</a:t>
            </a:r>
            <a:r>
              <a:rPr lang="ru-RU" sz="1800" dirty="0"/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7200" y="2060848"/>
            <a:ext cx="737240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Direction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ru-RU" i="1" dirty="0">
              <a:solidFill>
                <a:srgbClr val="0000C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FORWARD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(1.0)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Direction opposite()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BACKWARD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},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BACKWARD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(2.0)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Direction opposite()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FORWARD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Перечисления. Анонимные классы перечисления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392" y="1496973"/>
            <a:ext cx="761804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ratio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Direction(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ratio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r;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getRatio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ratio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Direction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byRatio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(r == 1.0)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FORWARD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(r == 2.0)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BACKWARD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ru-RU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IllegalArgumentException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5733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Перечисления. Сравнение переменных перечисления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292696"/>
            <a:ext cx="7315200" cy="4800600"/>
          </a:xfrm>
        </p:spPr>
        <p:txBody>
          <a:bodyPr/>
          <a:lstStyle/>
          <a:p>
            <a:pPr marL="566738" indent="-566738" algn="just">
              <a:buNone/>
            </a:pPr>
            <a:r>
              <a:rPr lang="ru-RU" sz="1800" dirty="0"/>
              <a:t>На равенство переменные перечислимого типа можно сравнить с помощью операции == в операторе </a:t>
            </a:r>
            <a:r>
              <a:rPr lang="en-US" sz="1800" dirty="0"/>
              <a:t>if</a:t>
            </a:r>
            <a:r>
              <a:rPr lang="ru-RU" sz="1800" dirty="0"/>
              <a:t>, или с помощью оператора </a:t>
            </a:r>
            <a:r>
              <a:rPr lang="en-US" sz="1800" dirty="0"/>
              <a:t>switch</a:t>
            </a:r>
            <a:r>
              <a:rPr lang="ru-RU" sz="1800" dirty="0"/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583" y="2522143"/>
            <a:ext cx="7488833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Faculty current;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current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Faculty.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(current)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(current);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MMF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(current);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case LAW : 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(current);//error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вне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case: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current);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99811" y="2527394"/>
            <a:ext cx="311660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Faculty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MMF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FPMI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Простейшие классы и объекты. Поля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FontTx/>
              <a:buNone/>
            </a:pPr>
            <a:r>
              <a:rPr lang="ru-RU" sz="1800" b="1" dirty="0"/>
              <a:t>Данные</a:t>
            </a:r>
            <a:r>
              <a:rPr lang="ru-RU" sz="1800" dirty="0"/>
              <a:t> – члены класса, которые называются полями или</a:t>
            </a:r>
            <a:r>
              <a:rPr lang="en-US" sz="1800" dirty="0"/>
              <a:t> </a:t>
            </a:r>
            <a:r>
              <a:rPr lang="ru-RU" sz="1800" dirty="0"/>
              <a:t>переменными класса, объявляются в классе следующим образом:</a:t>
            </a:r>
            <a:r>
              <a:rPr lang="en-US" sz="1800" dirty="0">
                <a:solidFill>
                  <a:srgbClr val="002B78"/>
                </a:solidFill>
              </a:rPr>
              <a:t>		</a:t>
            </a:r>
          </a:p>
          <a:p>
            <a:pPr marL="0" lvl="1" indent="0" algn="ctr">
              <a:buFontTx/>
              <a:buNone/>
            </a:pPr>
            <a:r>
              <a:rPr lang="ru-RU" sz="2000" b="1" dirty="0" err="1">
                <a:solidFill>
                  <a:srgbClr val="376092"/>
                </a:solidFill>
              </a:rPr>
              <a:t>cпецификатор</a:t>
            </a:r>
            <a:r>
              <a:rPr lang="en-US" sz="2000" b="1" dirty="0">
                <a:solidFill>
                  <a:srgbClr val="376092"/>
                </a:solidFill>
              </a:rPr>
              <a:t>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тип</a:t>
            </a: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имя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r>
              <a:rPr lang="ru-RU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2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sz="1800" dirty="0"/>
          </a:p>
          <a:p>
            <a:pPr>
              <a:buNone/>
            </a:pPr>
            <a:r>
              <a:rPr lang="en-US" sz="1800" b="1" i="1" dirty="0"/>
              <a:t>C</a:t>
            </a:r>
            <a:r>
              <a:rPr lang="ru-RU" sz="1800" b="1" i="1" dirty="0" err="1"/>
              <a:t>пецификаторы</a:t>
            </a:r>
            <a:r>
              <a:rPr lang="ru-RU" sz="1800" b="1" i="1" dirty="0"/>
              <a:t> доступа</a:t>
            </a:r>
            <a:r>
              <a:rPr lang="en-US" sz="1800" b="1" i="1" dirty="0"/>
              <a:t> </a:t>
            </a:r>
            <a:r>
              <a:rPr lang="ru-RU" sz="1800" b="1" i="1" dirty="0"/>
              <a:t>полей класса</a:t>
            </a:r>
            <a:r>
              <a:rPr lang="en-US" sz="1800" b="1" dirty="0"/>
              <a:t>:</a:t>
            </a:r>
            <a:endParaRPr lang="ru-RU" sz="1800" dirty="0"/>
          </a:p>
          <a:p>
            <a:pPr fontAlgn="t"/>
            <a:endParaRPr lang="ru-RU" sz="1800" b="1" dirty="0"/>
          </a:p>
          <a:p>
            <a:pPr lvl="3" fontAlgn="t">
              <a:buNone/>
            </a:pPr>
            <a:r>
              <a:rPr lang="en-US" sz="24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static		public</a:t>
            </a:r>
            <a:endParaRPr lang="ru-RU" sz="2400" b="1" dirty="0">
              <a:solidFill>
                <a:srgbClr val="376092"/>
              </a:solidFill>
              <a:latin typeface="Courier New" pitchFamily="49" charset="0"/>
              <a:cs typeface="Courier New" pitchFamily="49" charset="0"/>
            </a:endParaRPr>
          </a:p>
          <a:p>
            <a:pPr lvl="3" fontAlgn="t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final		private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lvl="3" fontAlgn="t">
              <a:buNone/>
            </a:pPr>
            <a:r>
              <a:rPr lang="en-US" sz="24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protected	</a:t>
            </a:r>
            <a:r>
              <a:rPr lang="en-US" sz="2400" b="1" i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friendly</a:t>
            </a:r>
          </a:p>
          <a:p>
            <a:pPr lvl="3" fontAlgn="t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transient	volatile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 (основы)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180</a:t>
            </a:fld>
            <a:endParaRPr lang="en-US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Использование аннотаций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/>
              <a:t>Использование</a:t>
            </a:r>
            <a:r>
              <a:rPr lang="ru-RU" sz="1800" dirty="0"/>
              <a:t> аннотаций</a:t>
            </a:r>
          </a:p>
          <a:p>
            <a:pPr algn="just">
              <a:buNone/>
            </a:pPr>
            <a:r>
              <a:rPr lang="ru-RU" sz="1800" dirty="0"/>
              <a:t>Аннотации используются для различных целей</a:t>
            </a:r>
            <a:r>
              <a:rPr lang="en-US" sz="1800" dirty="0"/>
              <a:t>, </a:t>
            </a:r>
            <a:r>
              <a:rPr lang="ru-RU" sz="1800" dirty="0"/>
              <a:t>среди них</a:t>
            </a:r>
            <a:r>
              <a:rPr lang="en-US" sz="1800" dirty="0"/>
              <a:t>: </a:t>
            </a:r>
          </a:p>
          <a:p>
            <a:pPr marL="989013" indent="-450850" algn="just"/>
            <a:r>
              <a:rPr lang="en-US" sz="1800" b="1" dirty="0"/>
              <a:t>Information for the compiler </a:t>
            </a:r>
            <a:r>
              <a:rPr lang="en-US" sz="1800" dirty="0"/>
              <a:t>— </a:t>
            </a:r>
            <a:r>
              <a:rPr lang="ru-RU" sz="1800" dirty="0"/>
              <a:t>аннотации могут использоваться компилятором, чтобы обнаружить ошибку или подавить предупреждение. </a:t>
            </a:r>
          </a:p>
          <a:p>
            <a:pPr marL="989013" indent="-450850" algn="just"/>
            <a:r>
              <a:rPr lang="en-US" sz="1800" b="1" dirty="0"/>
              <a:t>Compiler-time and deployment-time processing </a:t>
            </a:r>
            <a:r>
              <a:rPr lang="en-US" sz="1800" dirty="0"/>
              <a:t>— </a:t>
            </a:r>
            <a:r>
              <a:rPr lang="ru-RU" sz="1800" dirty="0"/>
              <a:t>программные инструменты могут обрабатывать информацию из аннотаций, чтобы сгенерировать код, </a:t>
            </a:r>
            <a:r>
              <a:rPr lang="en-US" sz="1800" dirty="0"/>
              <a:t>XML-</a:t>
            </a:r>
            <a:r>
              <a:rPr lang="ru-RU" sz="1800" dirty="0"/>
              <a:t>файл или что-то другое. </a:t>
            </a:r>
            <a:endParaRPr lang="en-US" sz="1800" dirty="0"/>
          </a:p>
          <a:p>
            <a:pPr marL="989013" indent="-450850" algn="just"/>
            <a:r>
              <a:rPr lang="en-US" sz="1800" b="1" dirty="0"/>
              <a:t>Runtime processing </a:t>
            </a:r>
            <a:r>
              <a:rPr lang="en-US" sz="1800" dirty="0"/>
              <a:t>— </a:t>
            </a:r>
            <a:r>
              <a:rPr lang="ru-RU" sz="1800" dirty="0"/>
              <a:t>некоторые аннотации доступны во время выполнения программы. </a:t>
            </a:r>
            <a:endParaRPr lang="en-US" sz="1800" dirty="0"/>
          </a:p>
          <a:p>
            <a:pPr algn="just"/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181</a:t>
            </a:fld>
            <a:endParaRPr lang="en-US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Использование аннотаций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Ограничения, накладываемые на аннотации: </a:t>
            </a:r>
          </a:p>
          <a:p>
            <a:endParaRPr lang="ru-RU" sz="1800" dirty="0"/>
          </a:p>
          <a:p>
            <a:pPr marL="892175" indent="-354013" algn="just"/>
            <a:r>
              <a:rPr lang="ru-RU" sz="1800" dirty="0"/>
              <a:t>объявляемый метод</a:t>
            </a:r>
            <a:r>
              <a:rPr lang="en-US" sz="1800" dirty="0"/>
              <a:t>-</a:t>
            </a:r>
            <a:r>
              <a:rPr lang="ru-RU" sz="1800" dirty="0"/>
              <a:t>аннотация не должен иметь параметров;</a:t>
            </a:r>
          </a:p>
          <a:p>
            <a:pPr marL="892175" indent="-354013" algn="just"/>
            <a:r>
              <a:rPr lang="ru-RU" sz="1800" dirty="0"/>
              <a:t>объявление метода не должно содержать ключевое слово </a:t>
            </a:r>
            <a:r>
              <a:rPr lang="ru-RU" sz="1800" b="1" dirty="0" err="1"/>
              <a:t>throws</a:t>
            </a:r>
            <a:r>
              <a:rPr lang="ru-RU" sz="1800" dirty="0"/>
              <a:t>;</a:t>
            </a:r>
          </a:p>
          <a:p>
            <a:pPr marL="892175" indent="-354013" algn="just"/>
            <a:r>
              <a:rPr lang="ru-RU" sz="1800" dirty="0"/>
              <a:t>метод должен возвращать одно из следующих типов: любой примитивный тип</a:t>
            </a:r>
            <a:r>
              <a:rPr lang="ru-RU" sz="1800" b="1" dirty="0"/>
              <a:t>, </a:t>
            </a:r>
            <a:r>
              <a:rPr lang="ru-RU" sz="1800" b="1" dirty="0" err="1"/>
              <a:t>String</a:t>
            </a:r>
            <a:r>
              <a:rPr lang="ru-RU" sz="1800" b="1" dirty="0"/>
              <a:t>, </a:t>
            </a:r>
            <a:r>
              <a:rPr lang="ru-RU" sz="1800" b="1" dirty="0" err="1"/>
              <a:t>Class</a:t>
            </a:r>
            <a:r>
              <a:rPr lang="ru-RU" sz="1800" b="1" dirty="0"/>
              <a:t>, </a:t>
            </a:r>
            <a:r>
              <a:rPr lang="ru-RU" sz="1800" b="1" dirty="0" err="1"/>
              <a:t>enum</a:t>
            </a:r>
            <a:r>
              <a:rPr lang="ru-RU" sz="1800" b="1" dirty="0"/>
              <a:t> </a:t>
            </a:r>
            <a:r>
              <a:rPr lang="ru-RU" sz="1800" dirty="0"/>
              <a:t>или массив указанных типов.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182</a:t>
            </a:fld>
            <a:endParaRPr lang="en-US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Использование аннотаций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Аннотации могут использоваться со следующими элементами программы: </a:t>
            </a:r>
          </a:p>
          <a:p>
            <a:endParaRPr lang="ru-RU" sz="1800" dirty="0"/>
          </a:p>
          <a:p>
            <a:pPr marL="892175" indent="-354013"/>
            <a:r>
              <a:rPr lang="ru-RU" sz="1800" dirty="0"/>
              <a:t>класс, интерфейс или перечисления (</a:t>
            </a:r>
            <a:r>
              <a:rPr lang="ru-RU" sz="1800" dirty="0" err="1"/>
              <a:t>enum</a:t>
            </a:r>
            <a:r>
              <a:rPr lang="ru-RU" sz="1800" dirty="0"/>
              <a:t>);</a:t>
            </a:r>
          </a:p>
          <a:p>
            <a:pPr marL="892175" indent="-354013"/>
            <a:r>
              <a:rPr lang="ru-RU" sz="1800" dirty="0"/>
              <a:t>свойства (поля) классов;</a:t>
            </a:r>
          </a:p>
          <a:p>
            <a:pPr marL="892175" indent="-354013"/>
            <a:r>
              <a:rPr lang="ru-RU" sz="1800" dirty="0"/>
              <a:t>методы, конструкторы и параметры методов;</a:t>
            </a:r>
          </a:p>
          <a:p>
            <a:pPr marL="892175" indent="-354013"/>
            <a:r>
              <a:rPr lang="ru-RU" sz="1800" dirty="0"/>
              <a:t>локальная переменная;</a:t>
            </a:r>
          </a:p>
          <a:p>
            <a:pPr marL="892175" indent="-354013"/>
            <a:r>
              <a:rPr lang="ru-RU" sz="1800" dirty="0"/>
              <a:t>блок </a:t>
            </a:r>
            <a:r>
              <a:rPr lang="ru-RU" sz="1800" dirty="0" err="1"/>
              <a:t>catch</a:t>
            </a:r>
            <a:r>
              <a:rPr lang="ru-RU" sz="1800" dirty="0"/>
              <a:t>;</a:t>
            </a:r>
          </a:p>
          <a:p>
            <a:pPr marL="892175" indent="-354013"/>
            <a:r>
              <a:rPr lang="ru-RU" sz="1800" dirty="0"/>
              <a:t>пакет (</a:t>
            </a:r>
            <a:r>
              <a:rPr lang="ru-RU" sz="1800" dirty="0" err="1"/>
              <a:t>java</a:t>
            </a:r>
            <a:r>
              <a:rPr lang="ru-RU" sz="1800" dirty="0"/>
              <a:t> </a:t>
            </a:r>
            <a:r>
              <a:rPr lang="ru-RU" sz="1800" dirty="0" err="1"/>
              <a:t>package</a:t>
            </a:r>
            <a:r>
              <a:rPr lang="ru-RU" sz="1800" dirty="0"/>
              <a:t>);</a:t>
            </a:r>
          </a:p>
          <a:p>
            <a:pPr marL="892175" indent="-354013"/>
            <a:r>
              <a:rPr lang="ru-RU" sz="1800" dirty="0"/>
              <a:t>другая аннотация.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183</a:t>
            </a:fld>
            <a:endParaRPr lang="en-US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Использование аннотаций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985664"/>
          </a:xfrm>
        </p:spPr>
        <p:txBody>
          <a:bodyPr/>
          <a:lstStyle/>
          <a:p>
            <a:pPr algn="just">
              <a:buNone/>
            </a:pPr>
            <a:r>
              <a:rPr lang="ru-RU" sz="1800" dirty="0"/>
              <a:t>Аннотация применяется перед определением самого аннотируемого элемента, и может содержать именованные и неименованные значения.</a:t>
            </a:r>
          </a:p>
          <a:p>
            <a:endParaRPr lang="ru-RU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184</a:t>
            </a:fld>
            <a:endParaRPr lang="en-US"/>
          </a:p>
        </p:txBody>
      </p:sp>
      <p:sp>
        <p:nvSpPr>
          <p:cNvPr id="267265" name="Rectangle 1"/>
          <p:cNvSpPr>
            <a:spLocks noChangeArrowheads="1"/>
          </p:cNvSpPr>
          <p:nvPr/>
        </p:nvSpPr>
        <p:spPr bwMode="auto">
          <a:xfrm>
            <a:off x="2411793" y="2457557"/>
            <a:ext cx="4320413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Author(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name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"Benjamin Franklin"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date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"3/27/2003"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 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2102205" y="4161813"/>
            <a:ext cx="542328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SuppressWarnings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(value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"unchecked"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myMethod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 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653639" y="5136654"/>
            <a:ext cx="432041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SuppressWarnings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"unchecked"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myMethod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 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Использование аннотаций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Если аннотация не содержит элементов, круглые скобки могут быть опущены.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185</a:t>
            </a:fld>
            <a:endParaRPr lang="en-US"/>
          </a:p>
        </p:txBody>
      </p:sp>
      <p:sp>
        <p:nvSpPr>
          <p:cNvPr id="266241" name="Rectangle 1"/>
          <p:cNvSpPr>
            <a:spLocks noChangeArrowheads="1"/>
          </p:cNvSpPr>
          <p:nvPr/>
        </p:nvSpPr>
        <p:spPr bwMode="auto">
          <a:xfrm>
            <a:off x="2915816" y="2060848"/>
            <a:ext cx="349326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Override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mySuperMethod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 }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Определение аннотаций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/>
              <a:t>Определение аннотаций.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Определение аннотации выглядит следующим образом: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Определение аннотации подобно определению интерфейса. Тип аннотации фактически является интерфейсом.</a:t>
            </a:r>
          </a:p>
          <a:p>
            <a:pPr algn="just">
              <a:buNone/>
            </a:pPr>
            <a:r>
              <a:rPr lang="ru-RU" sz="1800" dirty="0"/>
              <a:t>Элементы аннотации объявляются подобно абстрактным методам и могут иметь значения по умолчанию.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186</a:t>
            </a:fld>
            <a:endParaRPr lang="en-US"/>
          </a:p>
        </p:txBody>
      </p:sp>
      <p:sp>
        <p:nvSpPr>
          <p:cNvPr id="264193" name="Rectangle 1"/>
          <p:cNvSpPr>
            <a:spLocks noChangeArrowheads="1"/>
          </p:cNvSpPr>
          <p:nvPr/>
        </p:nvSpPr>
        <p:spPr bwMode="auto">
          <a:xfrm>
            <a:off x="1398695" y="2416820"/>
            <a:ext cx="634660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@interface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ClassPreamble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String author();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String date();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currentRevision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1;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String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lastModified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"N/A"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String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lastModifiedBy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"N/A"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String[] reviewers();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Применение аннотаций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/>
              <a:t>Применение аннотации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9396" y="1850214"/>
            <a:ext cx="745702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ClassPreamble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 Doe"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"3/17/2002"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currentRevision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6, </a:t>
            </a: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lastModified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"4/12/2004"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lastModifiedBy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"Jane Doe"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reviewers = {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"Alice"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"Cindy"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</a:t>
            </a:r>
            <a:r>
              <a:rPr lang="en-US" dirty="0"/>
              <a:t>@Documented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697632"/>
          </a:xfrm>
        </p:spPr>
        <p:txBody>
          <a:bodyPr/>
          <a:lstStyle/>
          <a:p>
            <a:pPr algn="just">
              <a:buNone/>
            </a:pPr>
            <a:r>
              <a:rPr lang="ru-RU" sz="1800" dirty="0"/>
              <a:t>Чтобы информация из аннотации была доступна для</a:t>
            </a:r>
            <a:r>
              <a:rPr lang="en-US" sz="1800" dirty="0"/>
              <a:t> </a:t>
            </a:r>
            <a:r>
              <a:rPr lang="en-US" sz="1800" dirty="0" err="1"/>
              <a:t>javadoc</a:t>
            </a:r>
            <a:r>
              <a:rPr lang="ru-RU" sz="1800" dirty="0"/>
              <a:t>, необходимо саму аннотацию аннотировать как </a:t>
            </a:r>
            <a:r>
              <a:rPr lang="en-US" sz="1800" dirty="0"/>
              <a:t>@Documented</a:t>
            </a:r>
            <a:r>
              <a:rPr lang="ru-RU" sz="1800" dirty="0"/>
              <a:t>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188</a:t>
            </a:fld>
            <a:endParaRPr lang="en-US"/>
          </a:p>
        </p:txBody>
      </p:sp>
      <p:sp>
        <p:nvSpPr>
          <p:cNvPr id="262145" name="Rectangle 1"/>
          <p:cNvSpPr>
            <a:spLocks noChangeArrowheads="1"/>
          </p:cNvSpPr>
          <p:nvPr/>
        </p:nvSpPr>
        <p:spPr bwMode="auto">
          <a:xfrm>
            <a:off x="864597" y="2199347"/>
            <a:ext cx="7451819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java.lang.annotation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.*;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import this to use @Documented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rgbClr val="646464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Documented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@interface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ClassPreamble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Annotation element definitions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</a:t>
            </a:r>
            <a:r>
              <a:rPr lang="en-US" dirty="0"/>
              <a:t>@Target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1201688"/>
          </a:xfrm>
        </p:spPr>
        <p:txBody>
          <a:bodyPr/>
          <a:lstStyle/>
          <a:p>
            <a:pPr algn="just">
              <a:buNone/>
            </a:pPr>
            <a:r>
              <a:rPr lang="ru-RU" sz="1800" dirty="0"/>
              <a:t>Аннотацией </a:t>
            </a:r>
            <a:r>
              <a:rPr lang="ru-RU" sz="1800" b="1" dirty="0"/>
              <a:t>@</a:t>
            </a:r>
            <a:r>
              <a:rPr lang="ru-RU" sz="1800" b="1" dirty="0" err="1"/>
              <a:t>Target</a:t>
            </a:r>
            <a:r>
              <a:rPr lang="ru-RU" sz="1800" b="1" dirty="0"/>
              <a:t> </a:t>
            </a:r>
            <a:r>
              <a:rPr lang="ru-RU" sz="1800" dirty="0"/>
              <a:t>указывается, какой элемент программы будет использоваться аннотацией. Объявление </a:t>
            </a:r>
            <a:r>
              <a:rPr lang="ru-RU" sz="1800" b="1" dirty="0"/>
              <a:t>@</a:t>
            </a:r>
            <a:r>
              <a:rPr lang="ru-RU" sz="1800" b="1" dirty="0" err="1"/>
              <a:t>Target</a:t>
            </a:r>
            <a:r>
              <a:rPr lang="ru-RU" sz="1800" b="1" dirty="0"/>
              <a:t> </a:t>
            </a:r>
            <a:r>
              <a:rPr lang="ru-RU" sz="1800" dirty="0"/>
              <a:t>в любых других местах программы будет воспринято компилятором как ошибка. 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189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619672" y="2649488"/>
            <a:ext cx="6250429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java.lang.annotation.Retention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java.lang.annotation.RetentionPolicy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java.lang.annotation.Target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java.lang.annotation.ElementType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646464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@Target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ElementType.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@Retention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RetentionPolicy.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RUNTIME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@interface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String sound();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color();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Простейшие классы и объекты. Конструкторы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Конструктор</a:t>
            </a:r>
            <a:r>
              <a:rPr lang="ru-RU" sz="1800" dirty="0">
                <a:solidFill>
                  <a:srgbClr val="002C78"/>
                </a:solidFill>
              </a:rPr>
              <a:t> </a:t>
            </a:r>
            <a:r>
              <a:rPr lang="en-US" sz="1800" dirty="0">
                <a:solidFill>
                  <a:srgbClr val="002C78"/>
                </a:solidFill>
              </a:rPr>
              <a:t>– </a:t>
            </a:r>
            <a:r>
              <a:rPr lang="ru-RU" sz="1800" dirty="0"/>
              <a:t>это </a:t>
            </a:r>
            <a:r>
              <a:rPr lang="ru-RU" sz="2400" dirty="0"/>
              <a:t>метод</a:t>
            </a:r>
            <a:r>
              <a:rPr lang="ru-RU" sz="1800" dirty="0"/>
              <a:t>, который автоматически вызывается при создании объекта класса и выполняет действия</a:t>
            </a:r>
            <a:r>
              <a:rPr lang="en-US" sz="1800" dirty="0"/>
              <a:t> </a:t>
            </a:r>
            <a:r>
              <a:rPr lang="ru-RU" sz="1800" b="1" i="1" dirty="0"/>
              <a:t>только</a:t>
            </a:r>
            <a:r>
              <a:rPr lang="ru-RU" sz="1800" dirty="0"/>
              <a:t> по </a:t>
            </a:r>
            <a:r>
              <a:rPr lang="ru-RU" sz="1800" i="1" dirty="0"/>
              <a:t>инициализации объекта</a:t>
            </a:r>
            <a:r>
              <a:rPr lang="en-US" sz="1800" dirty="0"/>
              <a:t>;</a:t>
            </a:r>
            <a:endParaRPr lang="ru-RU" sz="1800" dirty="0"/>
          </a:p>
          <a:p>
            <a:pPr marL="0" indent="0" algn="just">
              <a:spcBef>
                <a:spcPct val="0"/>
              </a:spcBef>
              <a:buNone/>
            </a:pPr>
            <a:endParaRPr lang="en-US" sz="1800" dirty="0"/>
          </a:p>
          <a:p>
            <a:pPr marL="895350" indent="-266700" algn="just">
              <a:spcBef>
                <a:spcPct val="0"/>
              </a:spcBef>
            </a:pPr>
            <a:r>
              <a:rPr lang="ru-RU" sz="1800" dirty="0"/>
              <a:t>Конструктор имеет то же имя, что и класс; </a:t>
            </a:r>
          </a:p>
          <a:p>
            <a:pPr marL="895350" indent="-266700" algn="just">
              <a:spcBef>
                <a:spcPct val="0"/>
              </a:spcBef>
            </a:pPr>
            <a:endParaRPr lang="en-US" sz="1800" dirty="0"/>
          </a:p>
          <a:p>
            <a:pPr marL="895350" indent="-266700" algn="just">
              <a:spcBef>
                <a:spcPct val="0"/>
              </a:spcBef>
            </a:pPr>
            <a:r>
              <a:rPr lang="ru-RU" sz="1800" dirty="0"/>
              <a:t>Вызывается не по имени, а только вместе с ключевым словом </a:t>
            </a:r>
            <a:r>
              <a:rPr lang="ru-RU" sz="1800" b="1" dirty="0" err="1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ru-RU" sz="1800" dirty="0"/>
              <a:t> при создании экземпляра класса</a:t>
            </a:r>
            <a:r>
              <a:rPr lang="en-US" sz="1800" dirty="0"/>
              <a:t>;</a:t>
            </a:r>
            <a:endParaRPr lang="ru-RU" sz="1800" dirty="0"/>
          </a:p>
          <a:p>
            <a:pPr marL="895350" indent="-266700" algn="just">
              <a:spcBef>
                <a:spcPct val="0"/>
              </a:spcBef>
            </a:pPr>
            <a:endParaRPr lang="en-US" sz="1800" dirty="0"/>
          </a:p>
          <a:p>
            <a:pPr marL="895350" indent="-266700" algn="just">
              <a:spcBef>
                <a:spcPct val="0"/>
              </a:spcBef>
            </a:pPr>
            <a:r>
              <a:rPr lang="ru-RU" sz="1800" dirty="0"/>
              <a:t>Конструктор не возвращает значение, но может иметь параметры и быть перегружаемым.</a:t>
            </a:r>
            <a:endParaRPr lang="en-US" sz="1800" dirty="0"/>
          </a:p>
          <a:p>
            <a:pPr>
              <a:buFont typeface="Verdana" pitchFamily="34" charset="0"/>
              <a:buNone/>
            </a:pPr>
            <a:endParaRPr lang="ru-RU" sz="20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</a:t>
            </a:r>
            <a:r>
              <a:rPr lang="en-US" dirty="0"/>
              <a:t>@Target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Возможные типы аннотации </a:t>
            </a:r>
            <a:r>
              <a:rPr lang="ru-RU" sz="1800" b="1" dirty="0"/>
              <a:t>@</a:t>
            </a:r>
            <a:r>
              <a:rPr lang="ru-RU" sz="1800" b="1" dirty="0" err="1"/>
              <a:t>Target</a:t>
            </a:r>
            <a:r>
              <a:rPr lang="ru-RU" sz="1800" dirty="0"/>
              <a:t>: </a:t>
            </a:r>
          </a:p>
          <a:p>
            <a:endParaRPr lang="ru-RU" sz="1800" dirty="0"/>
          </a:p>
          <a:p>
            <a:pPr marL="892175" indent="-439738" algn="just"/>
            <a:r>
              <a:rPr lang="ru-RU" sz="1800" b="1" dirty="0"/>
              <a:t>PACKAGE</a:t>
            </a:r>
            <a:r>
              <a:rPr lang="ru-RU" sz="1800" dirty="0"/>
              <a:t> - назначением является целый пакет (</a:t>
            </a:r>
            <a:r>
              <a:rPr lang="ru-RU" sz="1800" dirty="0" err="1"/>
              <a:t>package</a:t>
            </a:r>
            <a:r>
              <a:rPr lang="ru-RU" sz="1800" dirty="0"/>
              <a:t>);</a:t>
            </a:r>
          </a:p>
          <a:p>
            <a:pPr marL="892175" indent="-439738" algn="just"/>
            <a:r>
              <a:rPr lang="ru-RU" sz="1800" b="1" dirty="0"/>
              <a:t>TYPE</a:t>
            </a:r>
            <a:r>
              <a:rPr lang="ru-RU" sz="1800" dirty="0"/>
              <a:t> - класс, интерфейс, </a:t>
            </a:r>
            <a:r>
              <a:rPr lang="ru-RU" sz="1800" dirty="0" err="1"/>
              <a:t>enum</a:t>
            </a:r>
            <a:r>
              <a:rPr lang="ru-RU" sz="1800" dirty="0"/>
              <a:t> или другая аннотация:</a:t>
            </a:r>
          </a:p>
          <a:p>
            <a:pPr marL="892175" indent="-439738" algn="just"/>
            <a:r>
              <a:rPr lang="ru-RU" sz="1800" b="1" dirty="0"/>
              <a:t>METHOD</a:t>
            </a:r>
            <a:r>
              <a:rPr lang="ru-RU" sz="1800" dirty="0"/>
              <a:t> - метод класса, но не конструктор (для конструкторов есть отдельный тип CONSTRUCTOR);</a:t>
            </a:r>
          </a:p>
          <a:p>
            <a:pPr marL="892175" indent="-439738" algn="just"/>
            <a:r>
              <a:rPr lang="ru-RU" sz="1800" b="1" dirty="0"/>
              <a:t>PARAMETER</a:t>
            </a:r>
            <a:r>
              <a:rPr lang="ru-RU" sz="1800" dirty="0"/>
              <a:t> - параметр метода;</a:t>
            </a:r>
          </a:p>
          <a:p>
            <a:pPr marL="892175" indent="-439738" algn="just"/>
            <a:r>
              <a:rPr lang="ru-RU" sz="1800" b="1" dirty="0"/>
              <a:t>CONSTRUCTOR</a:t>
            </a:r>
            <a:r>
              <a:rPr lang="ru-RU" sz="1800" dirty="0"/>
              <a:t> - конструктор;</a:t>
            </a:r>
          </a:p>
          <a:p>
            <a:pPr marL="892175" indent="-439738" algn="just"/>
            <a:r>
              <a:rPr lang="ru-RU" sz="1800" b="1" dirty="0"/>
              <a:t>FIELD</a:t>
            </a:r>
            <a:r>
              <a:rPr lang="ru-RU" sz="1800" dirty="0"/>
              <a:t> - поля-свойства класса;</a:t>
            </a:r>
          </a:p>
          <a:p>
            <a:pPr marL="892175" indent="-439738" algn="just"/>
            <a:r>
              <a:rPr lang="ru-RU" sz="1800" b="1" dirty="0"/>
              <a:t>LOCAL_VARIABLE</a:t>
            </a:r>
            <a:r>
              <a:rPr lang="ru-RU" sz="1800" dirty="0"/>
              <a:t> - локальная переменная (данный тип аннотации может использоваться только на уровне компиляции как, например, аннотация @</a:t>
            </a:r>
            <a:r>
              <a:rPr lang="ru-RU" sz="1800" dirty="0" err="1"/>
              <a:t>SuppressWarnings</a:t>
            </a:r>
            <a:r>
              <a:rPr lang="ru-RU" sz="1800" dirty="0"/>
              <a:t>);</a:t>
            </a:r>
          </a:p>
          <a:p>
            <a:pPr marL="892175" indent="-439738" algn="just"/>
            <a:r>
              <a:rPr lang="ru-RU" sz="1800" b="1" dirty="0"/>
              <a:t>ANNOTATION_TYPE</a:t>
            </a:r>
            <a:r>
              <a:rPr lang="ru-RU" sz="1800" dirty="0"/>
              <a:t> - другая аннотация.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190</a:t>
            </a:fld>
            <a:endParaRPr lang="en-US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Аннотации, используемые компилятором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/>
              <a:t>Аннотации, используемые компилятором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Есть три типа предопределенных аннотаций:</a:t>
            </a:r>
          </a:p>
          <a:p>
            <a:endParaRPr lang="ru-RU" sz="1800" dirty="0"/>
          </a:p>
          <a:p>
            <a:pPr marL="1527175" indent="-538163"/>
            <a:r>
              <a:rPr lang="en-US" sz="1800" dirty="0"/>
              <a:t>@Deprecated, </a:t>
            </a:r>
            <a:endParaRPr lang="ru-RU" sz="1800" dirty="0"/>
          </a:p>
          <a:p>
            <a:pPr marL="1527175" indent="-538163"/>
            <a:r>
              <a:rPr lang="en-US" sz="1800" dirty="0"/>
              <a:t>@Override, </a:t>
            </a:r>
            <a:r>
              <a:rPr lang="ru-RU" sz="1800" dirty="0"/>
              <a:t>и </a:t>
            </a:r>
          </a:p>
          <a:p>
            <a:pPr marL="1527175" indent="-538163"/>
            <a:r>
              <a:rPr lang="ru-RU" sz="1800" dirty="0"/>
              <a:t>@</a:t>
            </a:r>
            <a:r>
              <a:rPr lang="en-US" sz="1800" dirty="0" err="1"/>
              <a:t>SuppressWarnings</a:t>
            </a:r>
            <a:r>
              <a:rPr lang="ru-RU" sz="1800" dirty="0"/>
              <a:t>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191</a:t>
            </a:fld>
            <a:endParaRPr lang="en-US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</a:t>
            </a:r>
            <a:r>
              <a:rPr lang="en-US" dirty="0"/>
              <a:t>@Deprecated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2065784"/>
          </a:xfrm>
        </p:spPr>
        <p:txBody>
          <a:bodyPr/>
          <a:lstStyle/>
          <a:p>
            <a:pPr algn="just">
              <a:buNone/>
            </a:pPr>
            <a:r>
              <a:rPr lang="en-US" sz="1800" b="1" dirty="0"/>
              <a:t>@Deprecated</a:t>
            </a:r>
            <a:r>
              <a:rPr lang="en-US" sz="1800" dirty="0"/>
              <a:t>—</a:t>
            </a:r>
            <a:r>
              <a:rPr lang="ru-RU" sz="1800" dirty="0"/>
              <a:t>аннотация </a:t>
            </a:r>
            <a:r>
              <a:rPr lang="en-US" sz="1800" dirty="0"/>
              <a:t>@Deprecated </a:t>
            </a:r>
            <a:r>
              <a:rPr lang="ru-RU" sz="1800" dirty="0"/>
              <a:t>означает, что помеченный элемент не рекомендуется к дальнейшему использованию</a:t>
            </a:r>
            <a:r>
              <a:rPr lang="en-US" sz="1800" dirty="0"/>
              <a:t>.</a:t>
            </a:r>
            <a:r>
              <a:rPr lang="ru-RU" sz="1800" dirty="0"/>
              <a:t> Компилятор генерирует предупреждение каждый раз, когда используется класс, метод или поле с аннотацией </a:t>
            </a:r>
            <a:r>
              <a:rPr lang="en-US" sz="1800" dirty="0"/>
              <a:t>@Deprecated. </a:t>
            </a:r>
            <a:r>
              <a:rPr lang="ru-RU" sz="1800" dirty="0"/>
              <a:t>Когда элемент определяется как не рекомендованный, необходимо также его документировать для</a:t>
            </a:r>
            <a:r>
              <a:rPr lang="en-US" sz="1800" dirty="0"/>
              <a:t> </a:t>
            </a:r>
            <a:r>
              <a:rPr lang="ru-RU" sz="1800" dirty="0"/>
              <a:t>тег </a:t>
            </a:r>
            <a:r>
              <a:rPr lang="en-US" sz="1800" dirty="0" err="1"/>
              <a:t>Javadoc</a:t>
            </a:r>
            <a:r>
              <a:rPr lang="en-US" sz="1800" dirty="0"/>
              <a:t> @deprecated</a:t>
            </a:r>
            <a:r>
              <a:rPr lang="ru-RU" sz="1800" dirty="0"/>
              <a:t>.</a:t>
            </a:r>
            <a:endParaRPr lang="en-US" sz="1800" dirty="0"/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192</a:t>
            </a:fld>
            <a:endParaRPr lang="en-US"/>
          </a:p>
        </p:txBody>
      </p:sp>
      <p:sp>
        <p:nvSpPr>
          <p:cNvPr id="260097" name="Rectangle 1"/>
          <p:cNvSpPr>
            <a:spLocks noChangeArrowheads="1"/>
          </p:cNvSpPr>
          <p:nvPr/>
        </p:nvSpPr>
        <p:spPr bwMode="auto">
          <a:xfrm>
            <a:off x="1557305" y="3501008"/>
            <a:ext cx="663419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Javadoc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comment follows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/**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@deprecated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explanation of why it was deprecated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Deprecated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deprecatedMethod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 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</a:t>
            </a:r>
            <a:r>
              <a:rPr lang="en-US" dirty="0"/>
              <a:t>@Override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/>
              <a:t>@Override</a:t>
            </a:r>
            <a:r>
              <a:rPr lang="ru-RU" sz="1800" dirty="0"/>
              <a:t> </a:t>
            </a:r>
            <a:r>
              <a:rPr lang="en-US" sz="1800" dirty="0"/>
              <a:t>—</a:t>
            </a:r>
            <a:r>
              <a:rPr lang="ru-RU" sz="1800" dirty="0"/>
              <a:t> аннотация</a:t>
            </a:r>
            <a:r>
              <a:rPr lang="en-US" sz="1800" dirty="0"/>
              <a:t> @Override</a:t>
            </a:r>
            <a:r>
              <a:rPr lang="ru-RU" sz="1800" dirty="0"/>
              <a:t> сообщает компилятору, что элемент переопределяет элемент, объявленный в базовом классе. </a:t>
            </a:r>
            <a:endParaRPr lang="en-US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При переопределении использование этой аннотации не является обязательным, однако, если метод аннотирован как </a:t>
            </a:r>
            <a:r>
              <a:rPr lang="en-US" sz="1800" dirty="0"/>
              <a:t>@Override </a:t>
            </a:r>
            <a:r>
              <a:rPr lang="ru-RU" sz="1800" dirty="0"/>
              <a:t>компилятор сгенерирует ошибку при некорректном переопределении.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193</a:t>
            </a:fld>
            <a:endParaRPr lang="en-US"/>
          </a:p>
        </p:txBody>
      </p:sp>
      <p:sp>
        <p:nvSpPr>
          <p:cNvPr id="259073" name="Rectangle 1"/>
          <p:cNvSpPr>
            <a:spLocks noChangeArrowheads="1"/>
          </p:cNvSpPr>
          <p:nvPr/>
        </p:nvSpPr>
        <p:spPr bwMode="auto">
          <a:xfrm>
            <a:off x="2195736" y="2276872"/>
            <a:ext cx="514756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//mark method as a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superclass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method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that has been overridden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Override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overriddenMethod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 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</a:t>
            </a:r>
            <a:r>
              <a:rPr lang="en-US" dirty="0"/>
              <a:t>@</a:t>
            </a:r>
            <a:r>
              <a:rPr lang="en-US" dirty="0" err="1"/>
              <a:t>SuppressWarnings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/>
              <a:t>@</a:t>
            </a:r>
            <a:r>
              <a:rPr lang="en-US" sz="1800" b="1" dirty="0" err="1"/>
              <a:t>SuppressWarnings</a:t>
            </a:r>
            <a:r>
              <a:rPr lang="en-US" sz="1800" dirty="0"/>
              <a:t>—</a:t>
            </a:r>
            <a:r>
              <a:rPr lang="ru-RU" sz="1800" dirty="0"/>
              <a:t> аннотация</a:t>
            </a:r>
            <a:r>
              <a:rPr lang="en-US" sz="1800" dirty="0"/>
              <a:t> @</a:t>
            </a:r>
            <a:r>
              <a:rPr lang="en-US" sz="1800" dirty="0" err="1"/>
              <a:t>SuppressWarnings</a:t>
            </a:r>
            <a:r>
              <a:rPr lang="en-US" sz="1800" dirty="0"/>
              <a:t> </a:t>
            </a:r>
            <a:r>
              <a:rPr lang="ru-RU" sz="1800" dirty="0"/>
              <a:t>сообщает компилятору о необходимости подавить какое-либо предупреждение, которое иначе было бы сгенерировано. </a:t>
            </a:r>
          </a:p>
          <a:p>
            <a:endParaRPr lang="ru-RU" sz="1600" dirty="0">
              <a:solidFill>
                <a:srgbClr val="002060"/>
              </a:solidFill>
            </a:endParaRPr>
          </a:p>
          <a:p>
            <a:endParaRPr lang="ru-RU" sz="1600" dirty="0">
              <a:solidFill>
                <a:srgbClr val="002060"/>
              </a:solidFill>
            </a:endParaRPr>
          </a:p>
          <a:p>
            <a:endParaRPr lang="ru-RU" sz="1600" dirty="0">
              <a:solidFill>
                <a:srgbClr val="002060"/>
              </a:solidFill>
            </a:endParaRPr>
          </a:p>
          <a:p>
            <a:endParaRPr lang="ru-RU" sz="1600" dirty="0">
              <a:solidFill>
                <a:srgbClr val="002060"/>
              </a:solidFill>
            </a:endParaRPr>
          </a:p>
          <a:p>
            <a:endParaRPr lang="ru-RU" sz="1600" dirty="0">
              <a:solidFill>
                <a:srgbClr val="002060"/>
              </a:solidFill>
            </a:endParaRPr>
          </a:p>
          <a:p>
            <a:endParaRPr lang="ru-RU" sz="1600" dirty="0">
              <a:solidFill>
                <a:srgbClr val="002060"/>
              </a:solidFill>
            </a:endParaRPr>
          </a:p>
          <a:p>
            <a:endParaRPr lang="ru-RU" sz="1600" dirty="0">
              <a:solidFill>
                <a:srgbClr val="002060"/>
              </a:solidFill>
            </a:endParaRPr>
          </a:p>
          <a:p>
            <a:endParaRPr lang="ru-RU" sz="1600" dirty="0">
              <a:solidFill>
                <a:srgbClr val="002060"/>
              </a:solidFill>
            </a:endParaRP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194</a:t>
            </a:fld>
            <a:endParaRPr lang="en-US"/>
          </a:p>
        </p:txBody>
      </p:sp>
      <p:sp>
        <p:nvSpPr>
          <p:cNvPr id="258049" name="Rectangle 1"/>
          <p:cNvSpPr>
            <a:spLocks noChangeArrowheads="1"/>
          </p:cNvSpPr>
          <p:nvPr/>
        </p:nvSpPr>
        <p:spPr bwMode="auto">
          <a:xfrm>
            <a:off x="827584" y="2477795"/>
            <a:ext cx="764183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//use a deprecated method and tell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compiler not to generate a warning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SuppressWarnings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"deprecation"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useDeprecatedMethod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objectOne.deprecatedMethod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//deprecation warning - suppressed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</a:t>
            </a:r>
            <a:r>
              <a:rPr lang="en-US" dirty="0"/>
              <a:t>@</a:t>
            </a:r>
            <a:r>
              <a:rPr lang="en-US" dirty="0" err="1"/>
              <a:t>SuppressWarnings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985664"/>
          </a:xfrm>
        </p:spPr>
        <p:txBody>
          <a:bodyPr/>
          <a:lstStyle/>
          <a:p>
            <a:pPr algn="just">
              <a:buNone/>
            </a:pPr>
            <a:r>
              <a:rPr lang="ru-RU" sz="1800" dirty="0"/>
              <a:t>Каждое предупреждение компилятора принадлежит какой-либо категории. </a:t>
            </a:r>
            <a:r>
              <a:rPr lang="en-US" sz="1800" dirty="0"/>
              <a:t>The Java Language Specification </a:t>
            </a:r>
            <a:r>
              <a:rPr lang="ru-RU" sz="1800" dirty="0"/>
              <a:t>определяет две категории предупреждений</a:t>
            </a:r>
            <a:r>
              <a:rPr lang="en-US" sz="1800" dirty="0"/>
              <a:t>: "deprecation" </a:t>
            </a:r>
            <a:r>
              <a:rPr lang="ru-RU" sz="1800" dirty="0"/>
              <a:t>и</a:t>
            </a:r>
            <a:r>
              <a:rPr lang="en-US" sz="1800" dirty="0"/>
              <a:t> "unchecked.”</a:t>
            </a: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endParaRPr lang="ru-RU" sz="1400" dirty="0">
              <a:solidFill>
                <a:srgbClr val="002060"/>
              </a:solidFill>
            </a:endParaRPr>
          </a:p>
          <a:p>
            <a:endParaRPr lang="ru-RU" sz="1400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4988" y="2431752"/>
            <a:ext cx="7474024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SWAnnotationEx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&lt;T1&gt;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T1 </a:t>
            </a:r>
            <a:r>
              <a:rPr lang="de-DE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de-DE" dirty="0">
                <a:solidFill>
                  <a:srgbClr val="64646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de-DE" dirty="0" err="1">
                <a:solidFill>
                  <a:srgbClr val="64646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SuppressWarnings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unchecked</a:t>
            </a:r>
            <a:r>
              <a:rPr lang="de-DE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&lt;T2&gt;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SWAnnotationEx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(T2 v)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(T1) v; 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Type safety: Unchecked cast from T2 to T1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3210" indent="-283210" algn="just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</a:t>
            </a:r>
            <a:r>
              <a:rPr lang="en-US" dirty="0"/>
              <a:t>@</a:t>
            </a:r>
            <a:r>
              <a:rPr lang="en-US" dirty="0" err="1"/>
              <a:t>SuppressWarnings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671394"/>
          </a:xfrm>
        </p:spPr>
        <p:txBody>
          <a:bodyPr/>
          <a:lstStyle/>
          <a:p>
            <a:pPr algn="just">
              <a:buNone/>
            </a:pPr>
            <a:r>
              <a:rPr lang="ru-RU" sz="1800" dirty="0"/>
              <a:t>Чтобы подавить оба предупреждения необходимо использовать следующий синтаксис:</a:t>
            </a:r>
          </a:p>
          <a:p>
            <a:endParaRPr lang="ru-RU" sz="1400" dirty="0">
              <a:solidFill>
                <a:srgbClr val="002060"/>
              </a:solidFill>
            </a:endParaRPr>
          </a:p>
          <a:p>
            <a:endParaRPr lang="ru-RU" sz="1400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196</a:t>
            </a:fld>
            <a:endParaRPr lang="en-US"/>
          </a:p>
        </p:txBody>
      </p:sp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1565596" y="2119194"/>
            <a:ext cx="66640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SuppressWarnings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({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"unchecked"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"deprecation"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22833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</a:t>
            </a:r>
            <a:r>
              <a:rPr lang="en-US" dirty="0"/>
              <a:t>@Retention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/>
              <a:t>Annotation Processing</a:t>
            </a:r>
            <a:endParaRPr lang="ru-RU" sz="1800" b="1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Аннотации времени выполнения могут быть обработаны </a:t>
            </a:r>
            <a:r>
              <a:rPr lang="en-US" sz="1800" dirty="0"/>
              <a:t>java-</a:t>
            </a:r>
            <a:r>
              <a:rPr lang="ru-RU" sz="1800" dirty="0"/>
              <a:t>программой , которая предпримет действия, основанные на этой аннотации (например сгенерировать какой-либо вспомогательный код, освобождая программиста от необходимости писать код по образцу).</a:t>
            </a:r>
          </a:p>
          <a:p>
            <a:pPr algn="just">
              <a:buNone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197</a:t>
            </a:fld>
            <a:endParaRPr lang="en-US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</a:t>
            </a:r>
            <a:r>
              <a:rPr lang="en-US" dirty="0"/>
              <a:t>@Retention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2209800"/>
          </a:xfrm>
        </p:spPr>
        <p:txBody>
          <a:bodyPr/>
          <a:lstStyle/>
          <a:p>
            <a:pPr algn="just">
              <a:buNone/>
            </a:pPr>
            <a:r>
              <a:rPr lang="en-US" sz="1800" dirty="0"/>
              <a:t>JDK </a:t>
            </a:r>
            <a:r>
              <a:rPr lang="ru-RU" sz="1800" dirty="0"/>
              <a:t>в версии 5.0. включает инструмент обработки аннотаций, названный </a:t>
            </a:r>
            <a:r>
              <a:rPr lang="en-US" sz="1800" dirty="0"/>
              <a:t>apt.</a:t>
            </a:r>
          </a:p>
          <a:p>
            <a:pPr algn="just">
              <a:buNone/>
            </a:pPr>
            <a:r>
              <a:rPr lang="ru-RU" sz="1800" dirty="0"/>
              <a:t>В </a:t>
            </a:r>
            <a:r>
              <a:rPr lang="en-US" sz="1800" dirty="0"/>
              <a:t>JDK </a:t>
            </a:r>
            <a:r>
              <a:rPr lang="ru-RU" sz="1800" dirty="0"/>
              <a:t>версии 6.0 функциональность </a:t>
            </a:r>
            <a:r>
              <a:rPr lang="en-US" sz="1800" dirty="0"/>
              <a:t>apt</a:t>
            </a:r>
            <a:r>
              <a:rPr lang="ru-RU" sz="1800" dirty="0"/>
              <a:t> стала стандартной часть  </a:t>
            </a:r>
            <a:r>
              <a:rPr lang="en-US" sz="1800" dirty="0"/>
              <a:t>java-</a:t>
            </a:r>
            <a:r>
              <a:rPr lang="ru-RU" sz="1800" dirty="0"/>
              <a:t>компилятора. </a:t>
            </a:r>
            <a:endParaRPr lang="en-US" sz="1800" dirty="0"/>
          </a:p>
          <a:p>
            <a:pPr algn="just">
              <a:buNone/>
            </a:pPr>
            <a:r>
              <a:rPr lang="ru-RU" sz="1800" dirty="0"/>
              <a:t>Чтобы сделать аннотацию доступной во время выполнения, необходимо ее предварить аннотаций</a:t>
            </a:r>
            <a:r>
              <a:rPr lang="en-US" sz="1800" dirty="0"/>
              <a:t>T</a:t>
            </a:r>
            <a:r>
              <a:rPr lang="ru-RU" sz="1800" dirty="0"/>
              <a:t> </a:t>
            </a:r>
            <a:r>
              <a:rPr lang="en-US" sz="1800" b="1" dirty="0"/>
              <a:t>@Retention(</a:t>
            </a:r>
            <a:r>
              <a:rPr lang="en-US" sz="1800" b="1" dirty="0" err="1"/>
              <a:t>RetentionPolicy.RUNTIME</a:t>
            </a:r>
            <a:r>
              <a:rPr lang="en-US" sz="1800" b="1" dirty="0"/>
              <a:t>):</a:t>
            </a:r>
            <a:endParaRPr lang="ru-RU" sz="1800" b="1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198</a:t>
            </a:fld>
            <a:endParaRPr lang="en-US"/>
          </a:p>
        </p:txBody>
      </p:sp>
      <p:sp>
        <p:nvSpPr>
          <p:cNvPr id="272385" name="Rectangle 1"/>
          <p:cNvSpPr>
            <a:spLocks noChangeArrowheads="1"/>
          </p:cNvSpPr>
          <p:nvPr/>
        </p:nvSpPr>
        <p:spPr bwMode="auto">
          <a:xfrm>
            <a:off x="2057400" y="3796099"/>
            <a:ext cx="545336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java.lang.annotation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.*;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@Retention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RetentionPolicy.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RUNTIME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@interface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AnnotationForRuntime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Elements that give information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for runtime processing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</a:t>
            </a:r>
            <a:r>
              <a:rPr lang="en-US" dirty="0"/>
              <a:t>@Retention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Возможные типы аннотации: </a:t>
            </a:r>
          </a:p>
          <a:p>
            <a:endParaRPr lang="ru-RU" sz="1800" dirty="0"/>
          </a:p>
          <a:p>
            <a:pPr marL="989013" indent="-450850" algn="just"/>
            <a:r>
              <a:rPr lang="ru-RU" sz="1800" b="1" dirty="0"/>
              <a:t>SOURCE</a:t>
            </a:r>
            <a:r>
              <a:rPr lang="ru-RU" sz="1800" dirty="0"/>
              <a:t> - аннотация доступна только в исходном коде и сбрасывается во время создания .</a:t>
            </a:r>
            <a:r>
              <a:rPr lang="ru-RU" sz="1800" dirty="0" err="1"/>
              <a:t>class</a:t>
            </a:r>
            <a:r>
              <a:rPr lang="ru-RU" sz="1800" dirty="0"/>
              <a:t> файла;</a:t>
            </a:r>
          </a:p>
          <a:p>
            <a:pPr marL="989013" indent="-450850" algn="just"/>
            <a:r>
              <a:rPr lang="ru-RU" sz="1800" b="1" dirty="0"/>
              <a:t>CLASS</a:t>
            </a:r>
            <a:r>
              <a:rPr lang="ru-RU" sz="1800" dirty="0"/>
              <a:t> - аннотация хранится в .</a:t>
            </a:r>
            <a:r>
              <a:rPr lang="ru-RU" sz="1800" dirty="0" err="1"/>
              <a:t>class</a:t>
            </a:r>
            <a:r>
              <a:rPr lang="ru-RU" sz="1800" dirty="0"/>
              <a:t> файле, но недоступна во время выполнения программы;</a:t>
            </a:r>
          </a:p>
          <a:p>
            <a:pPr marL="989013" indent="-450850" algn="just"/>
            <a:r>
              <a:rPr lang="ru-RU" sz="1800" b="1" dirty="0"/>
              <a:t>RUNTIME</a:t>
            </a:r>
            <a:r>
              <a:rPr lang="ru-RU" sz="1800" dirty="0"/>
              <a:t> - аннотация хранится в .</a:t>
            </a:r>
            <a:r>
              <a:rPr lang="ru-RU" sz="1800" dirty="0" err="1"/>
              <a:t>class</a:t>
            </a:r>
            <a:r>
              <a:rPr lang="ru-RU" sz="1800" dirty="0"/>
              <a:t> файле и доступна во время выполнения программы.</a:t>
            </a:r>
          </a:p>
          <a:p>
            <a:pPr marL="452438" indent="-452438" algn="just">
              <a:buNone/>
            </a:pPr>
            <a:endParaRPr lang="ru-RU" sz="1800" dirty="0"/>
          </a:p>
          <a:p>
            <a:pPr marL="452438" indent="-452438" algn="just">
              <a:buNone/>
            </a:pPr>
            <a:r>
              <a:rPr lang="ru-RU" sz="1800" dirty="0"/>
              <a:t>Все эти аннотации являются элементами перечисления </a:t>
            </a:r>
            <a:r>
              <a:rPr lang="ru-RU" sz="1800" dirty="0" err="1"/>
              <a:t>java.lang.annotation.RetentionPolicy</a:t>
            </a:r>
            <a:r>
              <a:rPr lang="ru-RU" sz="1800" dirty="0"/>
              <a:t>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Принципы ООП</a:t>
            </a:r>
            <a:endParaRPr lang="en-US" dirty="0"/>
          </a:p>
          <a:p>
            <a:r>
              <a:rPr lang="ru-RU" dirty="0"/>
              <a:t>Простейшие классы и объекты</a:t>
            </a:r>
            <a:endParaRPr lang="en-GB" dirty="0"/>
          </a:p>
          <a:p>
            <a:r>
              <a:rPr lang="ru-RU" dirty="0"/>
              <a:t>Классы и объекты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Интерфейсы</a:t>
            </a:r>
          </a:p>
          <a:p>
            <a:r>
              <a:rPr lang="ru-RU" dirty="0"/>
              <a:t>Параметризованные классы</a:t>
            </a:r>
          </a:p>
          <a:p>
            <a:r>
              <a:rPr lang="ru-RU" dirty="0"/>
              <a:t>Перечисления</a:t>
            </a:r>
          </a:p>
          <a:p>
            <a:r>
              <a:rPr lang="ru-RU" dirty="0"/>
              <a:t>Классы внутри классов</a:t>
            </a:r>
          </a:p>
          <a:p>
            <a:r>
              <a:rPr lang="ru-RU" dirty="0"/>
              <a:t>Аннотации (основы)</a:t>
            </a:r>
          </a:p>
          <a:p>
            <a:r>
              <a:rPr lang="ru-RU" dirty="0"/>
              <a:t>Введение в </a:t>
            </a:r>
            <a:r>
              <a:rPr lang="en-US" dirty="0"/>
              <a:t>Design Patterns 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Простейшие классы и объекты. Конструкторы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584" y="1352957"/>
            <a:ext cx="748883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Book() {</a:t>
            </a:r>
          </a:p>
          <a:p>
            <a:pPr lvl="1"/>
            <a:r>
              <a:rPr lang="ru-RU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price){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setPrice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(price);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setPrice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price){</a:t>
            </a:r>
          </a:p>
          <a:p>
            <a:pPr lvl="1"/>
            <a:r>
              <a:rPr lang="ru-RU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price;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</a:t>
            </a:r>
            <a:r>
              <a:rPr lang="en-US" dirty="0"/>
              <a:t>@Retention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err="1"/>
              <a:t>java.lang.annotation.RetentionPolicy</a:t>
            </a:r>
            <a:r>
              <a:rPr lang="ru-RU" sz="1800" b="1" dirty="0"/>
              <a:t>:</a:t>
            </a:r>
          </a:p>
          <a:p>
            <a:pPr algn="just"/>
            <a:endParaRPr lang="ru-RU" sz="1800" dirty="0"/>
          </a:p>
          <a:p>
            <a:pPr algn="just"/>
            <a:r>
              <a:rPr lang="ru-RU" sz="1800" b="1" dirty="0"/>
              <a:t>SOURCE</a:t>
            </a:r>
            <a:r>
              <a:rPr lang="ru-RU" sz="1800" dirty="0"/>
              <a:t> - этим типом стоит пользоваться если необходимо расширить исходный код, описанный аннотацией; </a:t>
            </a:r>
          </a:p>
          <a:p>
            <a:pPr algn="just"/>
            <a:endParaRPr lang="ru-RU" sz="1800" dirty="0"/>
          </a:p>
          <a:p>
            <a:pPr algn="just"/>
            <a:r>
              <a:rPr lang="ru-RU" sz="1800" b="1" dirty="0"/>
              <a:t>CLASS</a:t>
            </a:r>
            <a:r>
              <a:rPr lang="ru-RU" sz="1800" dirty="0"/>
              <a:t> – необходимо использовать, если хотите добавить какие-то характеристики к классам (например, создать список классов, которые используют аннотацию) до выполнения программы; </a:t>
            </a:r>
          </a:p>
          <a:p>
            <a:pPr algn="just"/>
            <a:endParaRPr lang="ru-RU" sz="1800" dirty="0"/>
          </a:p>
          <a:p>
            <a:pPr algn="just"/>
            <a:r>
              <a:rPr lang="ru-RU" sz="1800" b="1" dirty="0"/>
              <a:t>RUNTIME</a:t>
            </a:r>
            <a:r>
              <a:rPr lang="ru-RU" sz="1800" dirty="0"/>
              <a:t> - является наиболее используемым типам, так как видна во время выполнения кода и можно воспользоваться возможностями рефлексии. </a:t>
            </a:r>
          </a:p>
          <a:p>
            <a:endParaRPr lang="ru-RU" sz="1800" dirty="0"/>
          </a:p>
          <a:p>
            <a:r>
              <a:rPr lang="ru-RU" sz="1800" dirty="0"/>
              <a:t>По умолчанию используется тип </a:t>
            </a:r>
            <a:r>
              <a:rPr lang="ru-RU" sz="1800" b="1" dirty="0"/>
              <a:t>CLASS</a:t>
            </a:r>
            <a:r>
              <a:rPr lang="ru-RU" sz="1800" dirty="0"/>
              <a:t>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200</a:t>
            </a:fld>
            <a:endParaRPr lang="en-US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</a:t>
            </a:r>
            <a:r>
              <a:rPr lang="en-US" dirty="0"/>
              <a:t>@Inherited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/>
              <a:t>@</a:t>
            </a:r>
            <a:r>
              <a:rPr lang="ru-RU" sz="1800" b="1" dirty="0" err="1"/>
              <a:t>Inherited</a:t>
            </a:r>
            <a:r>
              <a:rPr lang="ru-RU" sz="1800" dirty="0"/>
              <a:t> - аннотация означает, что она автоматически наследуется в дочерних классах описанного аннотацией класса. 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7704" y="2671614"/>
            <a:ext cx="5616624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@Target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ElementType.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@Documented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@Retention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RetentionPolicy.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RUNTIME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@Inherited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@interface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64646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FeatureGiraffe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String sound();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color();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</a:t>
            </a:r>
            <a:r>
              <a:rPr lang="en-US" dirty="0"/>
              <a:t>@Inherited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44959" y="3811467"/>
            <a:ext cx="7471457" cy="718592"/>
          </a:xfrm>
        </p:spPr>
        <p:txBody>
          <a:bodyPr/>
          <a:lstStyle/>
          <a:p>
            <a:pPr algn="just">
              <a:buNone/>
            </a:pPr>
            <a:r>
              <a:rPr lang="ru-RU" sz="1800" dirty="0"/>
              <a:t>Теперь класс </a:t>
            </a:r>
            <a:r>
              <a:rPr lang="en-US" sz="1800" dirty="0"/>
              <a:t>Home</a:t>
            </a:r>
            <a:r>
              <a:rPr lang="ru-RU" sz="1800" dirty="0" err="1"/>
              <a:t>Giraffe</a:t>
            </a:r>
            <a:r>
              <a:rPr lang="ru-RU" sz="1800" dirty="0"/>
              <a:t> содержит аннотацию @</a:t>
            </a: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FeatureGiraffe</a:t>
            </a:r>
            <a:r>
              <a:rPr lang="ru-RU" sz="1800" dirty="0"/>
              <a:t> класса </a:t>
            </a:r>
            <a:r>
              <a:rPr lang="ru-RU" sz="1800" dirty="0" err="1"/>
              <a:t>Giraffe</a:t>
            </a:r>
            <a:r>
              <a:rPr lang="en-US" sz="1800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7624" y="1691634"/>
            <a:ext cx="6912768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FeatureGiraffe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(color = 0xFFA844, sound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uuuu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Giraffe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HomeGiraffe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Giraffe{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Аннотации(основы). Получение информации об аннотациях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/>
              <a:t>Получение информации об аннотациях</a:t>
            </a:r>
          </a:p>
          <a:p>
            <a:endParaRPr lang="en-US" sz="1800" dirty="0"/>
          </a:p>
          <a:p>
            <a:pPr marL="58738" indent="565150" algn="just"/>
            <a:r>
              <a:rPr lang="ru-RU" sz="1800" dirty="0"/>
              <a:t>Для того чтобы получить информацию об аннотации </a:t>
            </a:r>
            <a:r>
              <a:rPr lang="en-US" sz="1800" dirty="0"/>
              <a:t>SOURCE</a:t>
            </a:r>
            <a:r>
              <a:rPr lang="ru-RU" sz="1800" dirty="0"/>
              <a:t> необходимо разобрать исходный код программы. </a:t>
            </a:r>
            <a:endParaRPr lang="en-US" sz="1800" dirty="0"/>
          </a:p>
          <a:p>
            <a:pPr marL="58738" indent="565150" algn="just"/>
            <a:endParaRPr lang="ru-RU" sz="1800" dirty="0"/>
          </a:p>
          <a:p>
            <a:pPr marL="58738" indent="565150" algn="just"/>
            <a:r>
              <a:rPr lang="ru-RU" sz="1800" dirty="0"/>
              <a:t>При использовании аннотации @</a:t>
            </a:r>
            <a:r>
              <a:rPr lang="ru-RU" sz="1800" dirty="0" err="1"/>
              <a:t>Retention</a:t>
            </a:r>
            <a:r>
              <a:rPr lang="ru-RU" sz="1800" dirty="0"/>
              <a:t> с типом CLASS необходимо разобрать не исходный код программы, а скомпилированный .</a:t>
            </a:r>
            <a:r>
              <a:rPr lang="ru-RU" sz="1800" dirty="0" err="1"/>
              <a:t>class</a:t>
            </a:r>
            <a:r>
              <a:rPr lang="ru-RU" sz="1800" dirty="0"/>
              <a:t> файл. </a:t>
            </a:r>
            <a:endParaRPr lang="en-US" sz="1800" dirty="0"/>
          </a:p>
          <a:p>
            <a:pPr marL="58738" indent="565150" algn="just"/>
            <a:endParaRPr lang="ru-RU" sz="1800" dirty="0"/>
          </a:p>
          <a:p>
            <a:pPr marL="58738" indent="565150" algn="just"/>
            <a:r>
              <a:rPr lang="ru-RU" sz="1800" dirty="0"/>
              <a:t>Аннотация с последним типом RUNTIME аннотации @</a:t>
            </a:r>
            <a:r>
              <a:rPr lang="ru-RU" sz="1800" dirty="0" err="1"/>
              <a:t>Retention</a:t>
            </a:r>
            <a:r>
              <a:rPr lang="ru-RU" sz="1800" dirty="0"/>
              <a:t> - чтобы получить информацию об аннотациях этого класса необходимо воспользоваться рефлексией.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203</a:t>
            </a:fld>
            <a:endParaRPr lang="en-US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Default`</a:t>
            </a:r>
            <a:r>
              <a:rPr lang="ru-RU" dirty="0" err="1"/>
              <a:t>ные</a:t>
            </a:r>
            <a:r>
              <a:rPr lang="ru-RU" dirty="0"/>
              <a:t> и статические методы в интерфейсах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2016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26" y="3140968"/>
            <a:ext cx="2539682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6146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Лямбда-выражения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2016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26" y="3140968"/>
            <a:ext cx="2539682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0757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ООП. Лямбда-выражения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Самое серьезное изменение на уровне языка, появившееся в </a:t>
            </a:r>
            <a:r>
              <a:rPr lang="en-US" sz="1800" dirty="0"/>
              <a:t>J</a:t>
            </a:r>
            <a:r>
              <a:rPr lang="ru-RU" sz="1800" dirty="0" err="1"/>
              <a:t>ava</a:t>
            </a:r>
            <a:r>
              <a:rPr lang="ru-RU" sz="1800" dirty="0"/>
              <a:t> 8 - лямбда-выражения - компактный способ передать поведение из одного места программы в другое.</a:t>
            </a:r>
            <a:endParaRPr lang="en-US" sz="1800" dirty="0"/>
          </a:p>
          <a:p>
            <a:endParaRPr lang="en-US" sz="1800" dirty="0"/>
          </a:p>
          <a:p>
            <a:r>
              <a:rPr lang="ru-RU" sz="1800" dirty="0"/>
              <a:t>При </a:t>
            </a:r>
            <a:r>
              <a:rPr lang="ru-RU" sz="1800" i="1" dirty="0"/>
              <a:t>некоторых оговорках</a:t>
            </a:r>
            <a:r>
              <a:rPr lang="ru-RU" sz="1800" dirty="0"/>
              <a:t>, можно условно считать, что по своему поведению лямбда-выражения представляют собой более компактный синтаксис для анонимных классов.</a:t>
            </a:r>
            <a:endParaRPr lang="en-US" sz="1800" dirty="0"/>
          </a:p>
          <a:p>
            <a:endParaRPr lang="en-US" sz="1800" dirty="0"/>
          </a:p>
          <a:p>
            <a:pPr lvl="0" algn="just"/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2016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66" y="76"/>
            <a:ext cx="1152034" cy="1468844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37387" y="3452534"/>
            <a:ext cx="655272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button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button.addActionListener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"button clicked"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99378" y="5269221"/>
            <a:ext cx="586814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button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button.addActionListener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 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"button clicked"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4660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ООП. Лямбда-выражения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9776" y="1361088"/>
            <a:ext cx="7959824" cy="1635864"/>
          </a:xfrm>
        </p:spPr>
        <p:txBody>
          <a:bodyPr/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800" dirty="0"/>
              <a:t>Лямбда-выражением можно определить ТОЛЬКО интерфейс – оно не может представлять собой наследника класса,</a:t>
            </a:r>
            <a:r>
              <a:rPr lang="en-US" sz="1800" dirty="0"/>
              <a:t> </a:t>
            </a:r>
            <a:r>
              <a:rPr lang="ru-RU" sz="1800" dirty="0"/>
              <a:t>в том числе  абстрактного класса с одним абстрактным методом.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2016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66" y="10360"/>
            <a:ext cx="1152034" cy="14688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1215" y="744782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Что за «некоторые оговорки"?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14083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ООП. Лямбда-выражения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361088"/>
            <a:ext cx="7474024" cy="3416320"/>
          </a:xfr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2"/>
            </a:pPr>
            <a:r>
              <a:rPr lang="ru-RU" sz="1800" dirty="0"/>
              <a:t>Лямбдой можно определить лишь </a:t>
            </a:r>
            <a:r>
              <a:rPr lang="ru-RU" sz="1800" b="1" dirty="0"/>
              <a:t>функциональный</a:t>
            </a:r>
            <a:r>
              <a:rPr lang="ru-RU" sz="1800" dirty="0"/>
              <a:t> интерфейс</a:t>
            </a:r>
          </a:p>
          <a:p>
            <a:pPr lvl="1" algn="just"/>
            <a:r>
              <a:rPr lang="ru-RU" sz="1800" i="1" dirty="0"/>
              <a:t>Функциональным интерфейсом</a:t>
            </a:r>
            <a:r>
              <a:rPr lang="ru-RU" sz="1800" dirty="0"/>
              <a:t> называют интерфейс, </a:t>
            </a:r>
            <a:endParaRPr lang="en-US" sz="1800" dirty="0"/>
          </a:p>
          <a:p>
            <a:pPr lvl="2" algn="just"/>
            <a:r>
              <a:rPr lang="ru-RU" sz="1800" dirty="0"/>
              <a:t>содержащий лишь один </a:t>
            </a:r>
            <a:r>
              <a:rPr lang="ru-RU" sz="1800" i="1" dirty="0"/>
              <a:t>абстрактный</a:t>
            </a:r>
            <a:r>
              <a:rPr lang="ru-RU" sz="1800" dirty="0"/>
              <a:t> метод,</a:t>
            </a:r>
            <a:endParaRPr lang="en-US" sz="1800" dirty="0"/>
          </a:p>
          <a:p>
            <a:pPr lvl="2" algn="just"/>
            <a:r>
              <a:rPr lang="ru-RU" sz="1800" dirty="0"/>
              <a:t>не предполагающий обладания состоянием</a:t>
            </a:r>
          </a:p>
          <a:p>
            <a:pPr lvl="3"/>
            <a:r>
              <a:rPr lang="ru-RU" sz="1800" dirty="0"/>
              <a:t>например, </a:t>
            </a:r>
            <a:r>
              <a:rPr lang="ru-RU" sz="1800" dirty="0">
                <a:solidFill>
                  <a:srgbClr val="FF0000"/>
                </a:solidFill>
              </a:rPr>
              <a:t>такие интерфейсы, как </a:t>
            </a:r>
            <a:r>
              <a:rPr lang="it-IT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java.lang.Comparable</a:t>
            </a:r>
            <a:r>
              <a:rPr lang="it-IT" sz="1800" dirty="0">
                <a:solidFill>
                  <a:srgbClr val="FF0000"/>
                </a:solidFill>
              </a:rPr>
              <a:t> и </a:t>
            </a:r>
            <a:r>
              <a:rPr lang="it-IT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java.io.Closeable</a:t>
            </a:r>
            <a:r>
              <a:rPr lang="ru-RU" sz="1800" dirty="0"/>
              <a:t>, несмотря на то, что имеют лишь по одному методу, </a:t>
            </a:r>
            <a:r>
              <a:rPr lang="ru-RU" sz="1800" dirty="0">
                <a:solidFill>
                  <a:srgbClr val="FF0000"/>
                </a:solidFill>
              </a:rPr>
              <a:t>не являются функциональными</a:t>
            </a:r>
            <a:r>
              <a:rPr lang="ru-RU" sz="1800" dirty="0"/>
              <a:t>!</a:t>
            </a:r>
          </a:p>
          <a:p>
            <a:pPr lvl="1" algn="just"/>
            <a:r>
              <a:rPr lang="ru-RU" sz="1800" dirty="0"/>
              <a:t>Для того, что бы компилятор следил за тем, что бы интерфейс отвечал требованию функционального, принято ставить перед ним аннотацию 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6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66" y="10360"/>
            <a:ext cx="1152034" cy="14688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1215" y="744782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Что за «некоторые оговорки"?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95174" y="4889439"/>
            <a:ext cx="462626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OneAbsMethodClass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m2();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9335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ООП. Лямбда-выражения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361088"/>
            <a:ext cx="7474024" cy="923330"/>
          </a:xfr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3"/>
            </a:pPr>
            <a:r>
              <a:rPr lang="ru-RU" sz="1800" dirty="0"/>
              <a:t>Ключевое слово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ru-RU" sz="1800" dirty="0"/>
              <a:t>из лямбда-выражения ссылается туда же, куда ссылается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ru-RU" sz="1800" dirty="0"/>
              <a:t>в контексте определения этого лямбда-выражения, а не на объект анонимного класса: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6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87" y="1634"/>
            <a:ext cx="1152034" cy="14688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1215" y="744782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Что за «некоторые оговорки"?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96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Простейшие классы и объекты. Конструкторы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Verdana" pitchFamily="34" charset="0"/>
              <a:buNone/>
            </a:pPr>
            <a:r>
              <a:rPr lang="ru-RU" sz="2000" i="1" dirty="0">
                <a:solidFill>
                  <a:schemeClr val="accent1">
                    <a:lumMod val="75000"/>
                  </a:schemeClr>
                </a:solidFill>
              </a:rPr>
              <a:t>Создание объекта имеет вид</a:t>
            </a:r>
            <a:r>
              <a:rPr lang="ru-RU" sz="2000" i="1" dirty="0"/>
              <a:t>: </a:t>
            </a:r>
          </a:p>
          <a:p>
            <a:pPr>
              <a:buFont typeface="Verdana" pitchFamily="34" charset="0"/>
              <a:buNone/>
            </a:pPr>
            <a:endParaRPr lang="ru-RU" sz="1000" i="1" dirty="0"/>
          </a:p>
          <a:p>
            <a:pPr>
              <a:buFont typeface="Verdana" pitchFamily="34" charset="0"/>
              <a:buNone/>
            </a:pPr>
            <a:r>
              <a:rPr lang="ru-RU" sz="2000" dirty="0"/>
              <a:t>	</a:t>
            </a:r>
            <a:r>
              <a:rPr lang="ru-RU" sz="2000" b="1" dirty="0" err="1"/>
              <a:t>ИмяКласса</a:t>
            </a:r>
            <a:r>
              <a:rPr lang="ru-RU" sz="2000" b="1" dirty="0"/>
              <a:t> </a:t>
            </a:r>
            <a:r>
              <a:rPr lang="ru-RU" sz="2000" dirty="0" err="1"/>
              <a:t>ссылкаНаОбъект</a:t>
            </a:r>
            <a:r>
              <a:rPr lang="ru-RU" sz="2000" b="1" dirty="0"/>
              <a:t> = </a:t>
            </a:r>
          </a:p>
          <a:p>
            <a:pPr>
              <a:buFont typeface="Verdana" pitchFamily="34" charset="0"/>
              <a:buNone/>
            </a:pPr>
            <a:r>
              <a:rPr lang="ru-RU" sz="2000" b="1" dirty="0">
                <a:solidFill>
                  <a:schemeClr val="tx2">
                    <a:lumMod val="75000"/>
                  </a:schemeClr>
                </a:solidFill>
              </a:rPr>
              <a:t>			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ru-RU" sz="2000" b="1" dirty="0"/>
              <a:t> </a:t>
            </a:r>
            <a:r>
              <a:rPr lang="ru-RU" sz="2000" b="1" dirty="0" err="1"/>
              <a:t>КонструкторКласса</a:t>
            </a:r>
            <a:r>
              <a:rPr lang="ru-RU" sz="2000" b="1" dirty="0"/>
              <a:t>(</a:t>
            </a:r>
            <a:r>
              <a:rPr lang="en-US" sz="2000" dirty="0"/>
              <a:t>[</a:t>
            </a:r>
            <a:r>
              <a:rPr lang="ru-RU" sz="2000" dirty="0"/>
              <a:t>аргументы</a:t>
            </a:r>
            <a:r>
              <a:rPr lang="en-US" sz="2000" dirty="0"/>
              <a:t>]</a:t>
            </a:r>
            <a:r>
              <a:rPr lang="ru-RU" sz="2000" b="1" dirty="0"/>
              <a:t>)</a:t>
            </a:r>
            <a:r>
              <a:rPr lang="en-US" sz="2000" b="1" dirty="0"/>
              <a:t>; </a:t>
            </a:r>
            <a:r>
              <a:rPr lang="ru-RU" sz="2000" b="1" dirty="0"/>
              <a:t> </a:t>
            </a:r>
          </a:p>
          <a:p>
            <a:pPr marL="0" indent="0" algn="just">
              <a:spcBef>
                <a:spcPct val="0"/>
              </a:spcBef>
              <a:buNone/>
            </a:pPr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3140968"/>
            <a:ext cx="3994173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Book book1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Book();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Book book2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Book(20);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ru-RU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java.util.Date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date = 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java.util.Date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068960"/>
            <a:ext cx="1733674" cy="220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67332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ООП. Лямбда-выражения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361088"/>
            <a:ext cx="7474024" cy="2252924"/>
          </a:xfr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4"/>
            </a:pPr>
            <a:r>
              <a:rPr lang="ru-RU" sz="1800" dirty="0"/>
              <a:t>Все внешние переменные, которые используются в лямбда-выражении, не обязаны быть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800" dirty="0"/>
              <a:t>`</a:t>
            </a:r>
            <a:r>
              <a:rPr lang="ru-RU" sz="1800" dirty="0" err="1"/>
              <a:t>ными</a:t>
            </a:r>
            <a:r>
              <a:rPr lang="ru-RU" sz="1800" dirty="0"/>
              <a:t>…</a:t>
            </a:r>
            <a:endParaRPr lang="en-US" sz="1800" dirty="0"/>
          </a:p>
          <a:p>
            <a:pPr marL="342900" lvl="0" indent="-342900" algn="just">
              <a:buFont typeface="+mj-lt"/>
              <a:buAutoNum type="arabicPeriod" startAt="4"/>
            </a:pPr>
            <a:endParaRPr lang="ru-RU" sz="1800" dirty="0"/>
          </a:p>
          <a:p>
            <a:pPr lvl="1" algn="just"/>
            <a:r>
              <a:rPr lang="ru-RU" sz="1800" dirty="0"/>
              <a:t>Потому что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800" dirty="0"/>
              <a:t>`</a:t>
            </a:r>
            <a:r>
              <a:rPr lang="ru-RU" sz="1800" dirty="0" err="1"/>
              <a:t>ными</a:t>
            </a:r>
            <a:r>
              <a:rPr lang="ru-RU" sz="1800" dirty="0"/>
              <a:t> их сделает</a:t>
            </a:r>
            <a:r>
              <a:rPr lang="en-US" sz="1800" dirty="0"/>
              <a:t> </a:t>
            </a:r>
            <a:r>
              <a:rPr lang="ru-RU" sz="1800" dirty="0"/>
              <a:t>компилятор!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</a:p>
          <a:p>
            <a:pPr lvl="1" algn="just"/>
            <a:endParaRPr lang="en-US" sz="1800" dirty="0">
              <a:sym typeface="Wingdings" panose="05000000000000000000" pitchFamily="2" charset="2"/>
            </a:endParaRPr>
          </a:p>
          <a:p>
            <a:pPr lvl="1" algn="just"/>
            <a:r>
              <a:rPr lang="ru-RU" sz="1800" dirty="0">
                <a:sym typeface="Wingdings" panose="05000000000000000000" pitchFamily="2" charset="2"/>
              </a:rPr>
              <a:t>В документации такие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ru-RU" sz="1800" dirty="0">
                <a:sym typeface="Wingdings" panose="05000000000000000000" pitchFamily="2" charset="2"/>
              </a:rPr>
              <a:t>переменные называются «</a:t>
            </a:r>
            <a:r>
              <a:rPr lang="en-US" sz="1800" dirty="0">
                <a:sym typeface="Wingdings" panose="05000000000000000000" pitchFamily="2" charset="2"/>
              </a:rPr>
              <a:t>effectively final</a:t>
            </a:r>
            <a:r>
              <a:rPr lang="ru-RU" sz="1800" dirty="0">
                <a:sym typeface="Wingdings" panose="05000000000000000000" pitchFamily="2" charset="2"/>
              </a:rPr>
              <a:t>»</a:t>
            </a:r>
            <a:r>
              <a:rPr lang="en-US" sz="1800" dirty="0">
                <a:sym typeface="Wingdings" panose="05000000000000000000" pitchFamily="2" charset="2"/>
              </a:rPr>
              <a:t>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6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87" y="3275"/>
            <a:ext cx="1152034" cy="14688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1215" y="744782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Что за «некоторые оговорки"?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13835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ООП. Лямбда-выражения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361088"/>
            <a:ext cx="7474024" cy="1532727"/>
          </a:xfr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5"/>
            </a:pPr>
            <a:r>
              <a:rPr lang="ru-RU" sz="1800" dirty="0"/>
              <a:t>При компиляции лямбда-выражения не становятся отдельными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*.class</a:t>
            </a:r>
            <a:r>
              <a:rPr lang="ru-RU" sz="1800" dirty="0"/>
              <a:t>-файлами</a:t>
            </a:r>
            <a:endParaRPr lang="en-US" sz="1800" dirty="0"/>
          </a:p>
          <a:p>
            <a:pPr lvl="1" algn="just"/>
            <a:r>
              <a:rPr lang="ru-RU" sz="1800" dirty="0"/>
              <a:t>т.к. компилируются в т.н. «</a:t>
            </a:r>
            <a:r>
              <a:rPr lang="en-US" sz="1800" dirty="0" err="1"/>
              <a:t>invokedynamic</a:t>
            </a:r>
            <a:r>
              <a:rPr lang="en-US" sz="1800" dirty="0"/>
              <a:t> call site</a:t>
            </a:r>
            <a:r>
              <a:rPr lang="ru-RU" sz="1800" dirty="0"/>
              <a:t>» - специальную инструкцию байт-кода </a:t>
            </a:r>
            <a:r>
              <a:rPr lang="en-US" sz="1800" dirty="0"/>
              <a:t>JVM</a:t>
            </a:r>
            <a:r>
              <a:rPr lang="ru-RU" sz="1800" dirty="0"/>
              <a:t>, введённую в </a:t>
            </a:r>
            <a:r>
              <a:rPr lang="en-US" sz="1800" dirty="0"/>
              <a:t>Java </a:t>
            </a:r>
            <a:r>
              <a:rPr lang="ru-RU" sz="1800" dirty="0"/>
              <a:t>версии </a:t>
            </a:r>
            <a:r>
              <a:rPr lang="en-US" sz="1800" dirty="0"/>
              <a:t>7</a:t>
            </a:r>
            <a:r>
              <a:rPr lang="ru-RU" sz="1800" dirty="0"/>
              <a:t>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6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87" y="2268"/>
            <a:ext cx="1152034" cy="14688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1215" y="744782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Что за «некоторые оговорки"?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19067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ООП. Лямбда-выражения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2060848"/>
            <a:ext cx="7315200" cy="3958952"/>
          </a:xfrm>
        </p:spPr>
        <p:txBody>
          <a:bodyPr/>
          <a:lstStyle/>
          <a:p>
            <a:r>
              <a:rPr lang="ru-RU" sz="1800" dirty="0"/>
              <a:t>Можно записать лямбда-выражение вообще без аргументов. </a:t>
            </a:r>
            <a:endParaRPr lang="en-US" sz="1800" dirty="0"/>
          </a:p>
          <a:p>
            <a:endParaRPr lang="en-US" sz="1800" dirty="0"/>
          </a:p>
          <a:p>
            <a:r>
              <a:rPr lang="ru-RU" sz="1800" dirty="0"/>
              <a:t>Отсутствие аргументов обозначается парой пустых круглых скобок – «()».</a:t>
            </a:r>
            <a:endParaRPr lang="en-US" sz="1800" dirty="0"/>
          </a:p>
          <a:p>
            <a:endParaRPr lang="en-US" sz="1800" dirty="0"/>
          </a:p>
          <a:p>
            <a:r>
              <a:rPr lang="ru-RU" sz="1800" dirty="0"/>
              <a:t>Это лямбда-выражение реализует интерфейс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Runna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sz="1800" dirty="0"/>
              <a:t>, единственный</a:t>
            </a:r>
            <a:r>
              <a:rPr lang="en-US" sz="1800" dirty="0"/>
              <a:t> </a:t>
            </a:r>
            <a:r>
              <a:rPr lang="ru-RU" sz="1800" dirty="0"/>
              <a:t>метод которого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ru-RU" sz="1800" dirty="0"/>
              <a:t> не принимает аргументов и не возвращает</a:t>
            </a:r>
            <a:r>
              <a:rPr lang="en-US" sz="1800" dirty="0"/>
              <a:t> </a:t>
            </a:r>
            <a:r>
              <a:rPr lang="ru-RU" sz="1800" dirty="0"/>
              <a:t>значения</a:t>
            </a:r>
            <a:r>
              <a:rPr lang="en-US" sz="1800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2016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92" y="10360"/>
            <a:ext cx="1152034" cy="146884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6988" y="1439868"/>
            <a:ext cx="805001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noArguments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() 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1215" y="744782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Какие бывают лямбда-выражения?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4477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ООП. Лямбда-выражения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3501008"/>
            <a:ext cx="7315200" cy="646331"/>
          </a:xfrm>
        </p:spPr>
        <p:txBody>
          <a:bodyPr>
            <a:spAutoFit/>
          </a:bodyPr>
          <a:lstStyle/>
          <a:p>
            <a:r>
              <a:rPr lang="ru-RU" sz="1800" dirty="0"/>
              <a:t>В случае, если имеется лямбда-выражение с одним аргументом, окружающие его скобки можно опустить.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6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64" y="2268"/>
            <a:ext cx="1152034" cy="14688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1215" y="744782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Какие бывают лямбда-выражения?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79082" y="2015173"/>
            <a:ext cx="678583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oneArgument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 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"button clicked"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48037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ООП. Лямбда-выражения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2693084"/>
            <a:ext cx="7315200" cy="3416320"/>
          </a:xfrm>
        </p:spPr>
        <p:txBody>
          <a:bodyPr>
            <a:spAutoFit/>
          </a:bodyPr>
          <a:lstStyle/>
          <a:p>
            <a:r>
              <a:rPr lang="ru-RU" sz="1800" dirty="0"/>
              <a:t>Лямбда-выражение может включать не только единственное выражение,</a:t>
            </a:r>
            <a:r>
              <a:rPr lang="en-US" sz="1800" dirty="0"/>
              <a:t> </a:t>
            </a:r>
            <a:r>
              <a:rPr lang="ru-RU" sz="1800" dirty="0"/>
              <a:t>но и целый блок кода.</a:t>
            </a:r>
          </a:p>
          <a:p>
            <a:endParaRPr lang="en-US" sz="1800" dirty="0"/>
          </a:p>
          <a:p>
            <a:r>
              <a:rPr lang="ru-RU" sz="1800" dirty="0"/>
              <a:t>К таким блокам применяются те же правила, что и для</a:t>
            </a:r>
            <a:r>
              <a:rPr lang="en-US" sz="1800" dirty="0"/>
              <a:t> </a:t>
            </a:r>
            <a:r>
              <a:rPr lang="ru-RU" sz="1800" dirty="0"/>
              <a:t>обычных методов.</a:t>
            </a:r>
            <a:endParaRPr lang="en-US" sz="1800" dirty="0"/>
          </a:p>
          <a:p>
            <a:pPr lvl="1"/>
            <a:r>
              <a:rPr lang="ru-RU" sz="1800" dirty="0"/>
              <a:t>В</a:t>
            </a:r>
            <a:r>
              <a:rPr lang="ru-RU" sz="1800" i="1" dirty="0"/>
              <a:t> </a:t>
            </a:r>
            <a:r>
              <a:rPr lang="ru-RU" sz="1800" dirty="0"/>
              <a:t>частности, они могут возвращать значения и возбуждать</a:t>
            </a:r>
            <a:r>
              <a:rPr lang="en-US" sz="1800" dirty="0"/>
              <a:t> </a:t>
            </a:r>
            <a:r>
              <a:rPr lang="ru-RU" sz="1800" dirty="0"/>
              <a:t>исключения.</a:t>
            </a:r>
          </a:p>
          <a:p>
            <a:pPr lvl="1"/>
            <a:endParaRPr lang="en-US" sz="1800" dirty="0"/>
          </a:p>
          <a:p>
            <a:r>
              <a:rPr lang="ru-RU" sz="1800" dirty="0"/>
              <a:t>В</a:t>
            </a:r>
            <a:r>
              <a:rPr lang="ru-RU" sz="1800" i="1" dirty="0"/>
              <a:t> </a:t>
            </a:r>
            <a:r>
              <a:rPr lang="ru-RU" sz="1800" dirty="0"/>
              <a:t>фигурные скобки можно заключать и однострочное</a:t>
            </a:r>
            <a:r>
              <a:rPr lang="en-US" sz="1800" dirty="0"/>
              <a:t> </a:t>
            </a:r>
            <a:r>
              <a:rPr lang="ru-RU" sz="1800" dirty="0"/>
              <a:t>лямбда-выражение, чтобы яснее показать, где оно</a:t>
            </a:r>
            <a:r>
              <a:rPr lang="en-US" sz="1800" dirty="0"/>
              <a:t> </a:t>
            </a:r>
            <a:r>
              <a:rPr lang="ru-RU" sz="1800" dirty="0"/>
              <a:t>начинается и заканчивается.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6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66" y="2268"/>
            <a:ext cx="1152034" cy="14688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1215" y="744782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Какие бывают лямбда-выражения?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24098" y="1303233"/>
            <a:ext cx="449580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 multiStatement = () -&gt;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 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 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World"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9376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ООП. Лямбда-выражения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6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66" y="0"/>
            <a:ext cx="1152034" cy="14688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1215" y="744782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Какие бывают лямбда-выражения?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817576" y="1291467"/>
            <a:ext cx="5508847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&lt;Long&gt; add = (х, у) -&gt; х + у;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755576" y="1934087"/>
            <a:ext cx="7315200" cy="2419124"/>
          </a:xfrm>
        </p:spPr>
        <p:txBody>
          <a:bodyPr>
            <a:spAutoFit/>
          </a:bodyPr>
          <a:lstStyle/>
          <a:p>
            <a:r>
              <a:rPr lang="ru-RU" sz="1800" dirty="0"/>
              <a:t>С помощью лямбда-выражений можно также представлять методы,</a:t>
            </a:r>
            <a:r>
              <a:rPr lang="en-US" sz="1800" dirty="0"/>
              <a:t> </a:t>
            </a:r>
            <a:r>
              <a:rPr lang="ru-RU" sz="1800" dirty="0"/>
              <a:t>принимающие несколько аргументов.</a:t>
            </a:r>
            <a:endParaRPr lang="en-US" sz="1800" dirty="0"/>
          </a:p>
          <a:p>
            <a:endParaRPr lang="en-US" sz="1800" dirty="0"/>
          </a:p>
          <a:p>
            <a:r>
              <a:rPr lang="ru-RU" sz="1800" dirty="0"/>
              <a:t>Как правильно </a:t>
            </a:r>
            <a:r>
              <a:rPr lang="ru-RU" sz="1800" i="1" dirty="0"/>
              <a:t>читать </a:t>
            </a:r>
            <a:r>
              <a:rPr lang="ru-RU" sz="1800" dirty="0"/>
              <a:t>такое лямбда-выражение</a:t>
            </a:r>
            <a:r>
              <a:rPr lang="en-US" sz="1800" dirty="0"/>
              <a:t>?</a:t>
            </a:r>
            <a:r>
              <a:rPr lang="ru-RU" sz="1800" dirty="0"/>
              <a:t> В</a:t>
            </a:r>
            <a:r>
              <a:rPr lang="ru-RU" sz="1800" i="1" dirty="0"/>
              <a:t> </a:t>
            </a:r>
            <a:r>
              <a:rPr lang="ru-RU" sz="1800" dirty="0"/>
              <a:t>этой строке</a:t>
            </a:r>
            <a:r>
              <a:rPr lang="en-US" sz="1800" dirty="0"/>
              <a:t> </a:t>
            </a:r>
            <a:r>
              <a:rPr lang="ru-RU" sz="1800" dirty="0"/>
              <a:t>мы не складываем два числа, а создаем функцию, складывающую два</a:t>
            </a:r>
            <a:r>
              <a:rPr lang="en-US" sz="1800" dirty="0"/>
              <a:t> </a:t>
            </a:r>
            <a:r>
              <a:rPr lang="ru-RU" sz="1800" dirty="0"/>
              <a:t>числа. Переменная с именем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ru-RU" sz="1800" dirty="0"/>
              <a:t>, имеющая тип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800" dirty="0"/>
              <a:t> -</a:t>
            </a:r>
            <a:r>
              <a:rPr lang="en-US" sz="1800" dirty="0"/>
              <a:t> </a:t>
            </a:r>
            <a:r>
              <a:rPr lang="ru-RU" sz="1800" dirty="0"/>
              <a:t>это не результат сложения чисел, а код, который их складывает</a:t>
            </a:r>
            <a:r>
              <a:rPr lang="en-US" sz="1800" dirty="0"/>
              <a:t>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19164" y="4657277"/>
            <a:ext cx="478802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aLong = add.apply(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3104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ООП. Лямбда-выражения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6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66" y="554"/>
            <a:ext cx="1152034" cy="14688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1215" y="744782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Какие бывают лямбда-выражения?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755576" y="2360768"/>
            <a:ext cx="7315200" cy="2973122"/>
          </a:xfrm>
        </p:spPr>
        <p:txBody>
          <a:bodyPr>
            <a:spAutoFit/>
          </a:bodyPr>
          <a:lstStyle/>
          <a:p>
            <a:r>
              <a:rPr lang="ru-RU" sz="1800" dirty="0"/>
              <a:t>До сих пор типы параметров лямбда-выражений выводил за нас</a:t>
            </a:r>
            <a:r>
              <a:rPr lang="en-US" sz="1800" dirty="0"/>
              <a:t> </a:t>
            </a:r>
            <a:r>
              <a:rPr lang="ru-RU" sz="1800" dirty="0"/>
              <a:t>компилятор. Это замечательно, но иногда удобно иметь возможность</a:t>
            </a:r>
            <a:r>
              <a:rPr lang="en-US" sz="1800" dirty="0"/>
              <a:t> </a:t>
            </a:r>
            <a:r>
              <a:rPr lang="ru-RU" sz="1800" dirty="0"/>
              <a:t>задать тип явно. Поступая так, мы должны заключить аргументы</a:t>
            </a:r>
            <a:r>
              <a:rPr lang="en-US" sz="1800" dirty="0"/>
              <a:t> </a:t>
            </a:r>
            <a:r>
              <a:rPr lang="ru-RU" sz="1800" dirty="0"/>
              <a:t>лямбда-выражения </a:t>
            </a:r>
            <a:r>
              <a:rPr lang="ru-RU" sz="1800" i="1" dirty="0"/>
              <a:t>в </a:t>
            </a:r>
            <a:r>
              <a:rPr lang="ru-RU" sz="1800" dirty="0"/>
              <a:t>круглые скобки. Скобки необходимы и тогда,</a:t>
            </a:r>
            <a:r>
              <a:rPr lang="en-US" sz="1800" dirty="0"/>
              <a:t> </a:t>
            </a:r>
            <a:r>
              <a:rPr lang="ru-RU" sz="1800" dirty="0"/>
              <a:t>когда аргументов несколько.</a:t>
            </a:r>
            <a:endParaRPr lang="en-US" sz="1800" dirty="0"/>
          </a:p>
          <a:p>
            <a:endParaRPr lang="en-US" sz="1800" dirty="0"/>
          </a:p>
          <a:p>
            <a:r>
              <a:rPr lang="ru-RU" sz="1800" i="1" dirty="0"/>
              <a:t>Целевым типом </a:t>
            </a:r>
            <a:r>
              <a:rPr lang="ru-RU" sz="1800" dirty="0"/>
              <a:t>лямбда-выражения называется тип контекста, в котором это</a:t>
            </a:r>
            <a:r>
              <a:rPr lang="en-US" sz="1800" dirty="0"/>
              <a:t> </a:t>
            </a:r>
            <a:r>
              <a:rPr lang="ru-RU" sz="1800" dirty="0"/>
              <a:t>выражение встречается, - например, тип локальной переменной, которой оно</a:t>
            </a:r>
            <a:r>
              <a:rPr lang="en-US" sz="1800" dirty="0"/>
              <a:t> </a:t>
            </a:r>
            <a:r>
              <a:rPr lang="ru-RU" sz="1800" dirty="0"/>
              <a:t>присваивается, или тип параметра метода, вместо которого оно передается.</a:t>
            </a: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61628" y="1414981"/>
            <a:ext cx="766834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BinaryOperator&lt;Long&gt; addExplicit = (Long х, Long у) -&gt; х + у;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55596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ООП. Лямбда-выражения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6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66" y="2268"/>
            <a:ext cx="1152034" cy="14688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1215" y="744782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Какие ещё бывают лямбда-выражения?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908147" y="1260412"/>
            <a:ext cx="5832648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runnable.run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 runnable1 = Date::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838200" y="2730957"/>
            <a:ext cx="7315200" cy="646331"/>
          </a:xfrm>
        </p:spPr>
        <p:txBody>
          <a:bodyPr>
            <a:spAutoFit/>
          </a:bodyPr>
          <a:lstStyle/>
          <a:p>
            <a:r>
              <a:rPr lang="ru-RU" sz="1800" dirty="0"/>
              <a:t>Указатели на методы – выражения, превращающие методы в лямбда-выражения. Они равноценны:</a:t>
            </a:r>
            <a:endParaRPr lang="en-US" sz="18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08147" y="3768134"/>
            <a:ext cx="677865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() 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runnable.run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 runnable1 = () -&gt;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00886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/>
              <a:t>Java.SE.0</a:t>
            </a:r>
            <a:r>
              <a:rPr lang="en-GB" b="1" dirty="0"/>
              <a:t>2</a:t>
            </a:r>
            <a:endParaRPr b="1"/>
          </a:p>
          <a:p>
            <a:r>
              <a:t>Object-oriented programming in Java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218</a:t>
            </a:fld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Olga Smolyakova , PhD</a:t>
            </a:r>
          </a:p>
          <a:p>
            <a:r>
              <a:rPr lang="en-US" dirty="0"/>
              <a:t>Oracle Certified Java 6 Programmer</a:t>
            </a:r>
          </a:p>
          <a:p>
            <a:r>
              <a:rPr lang="en-US" dirty="0">
                <a:hlinkClick r:id="rId2"/>
              </a:rPr>
              <a:t>Olga_Smolyakova@epam.com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Простейшие классы и объекты. Вызов методов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23460" y="2053311"/>
            <a:ext cx="35283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Book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Book();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838200" y="1412776"/>
            <a:ext cx="7315200" cy="504056"/>
          </a:xfrm>
        </p:spPr>
        <p:txBody>
          <a:bodyPr/>
          <a:lstStyle/>
          <a:p>
            <a:pPr marL="0" lvl="1" indent="0" algn="just">
              <a:buFontTx/>
              <a:buNone/>
            </a:pPr>
            <a:r>
              <a:rPr lang="ru-RU" sz="1800" dirty="0"/>
              <a:t>Для вызова методов в </a:t>
            </a:r>
            <a:r>
              <a:rPr lang="en-US" sz="1800" dirty="0"/>
              <a:t>Java </a:t>
            </a:r>
            <a:r>
              <a:rPr lang="ru-RU" sz="1800" dirty="0"/>
              <a:t>используется оператор </a:t>
            </a:r>
            <a:r>
              <a:rPr lang="en-US" sz="1800" b="1" dirty="0"/>
              <a:t>.</a:t>
            </a:r>
            <a:r>
              <a:rPr lang="en-US" sz="1800" dirty="0"/>
              <a:t> </a:t>
            </a:r>
            <a:r>
              <a:rPr lang="en-US" sz="1800" b="1" dirty="0"/>
              <a:t>(dot operator)</a:t>
            </a:r>
            <a:endParaRPr lang="ru-RU" sz="1800" b="1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916832"/>
            <a:ext cx="1411659" cy="18074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583" y="4062162"/>
            <a:ext cx="1417148" cy="18144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23460" y="4160069"/>
            <a:ext cx="35283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book.setPrice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(45_000);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70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Перегрузка методов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46256" y="1196752"/>
            <a:ext cx="7426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перегрузка метода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методов с одинаковым наименованием но различной сигнатурой. Фактически, такие методы – это совершенно разные методы с совпадающим наименованием.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Сигнатура метода определяется наименованием метода, а также числом и типом параметров метода.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6256" y="2849015"/>
            <a:ext cx="7426752" cy="2754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DatePrinterInspector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main(String[]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DatePrinter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DatePrinter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x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dp.printDate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"01.01.2015"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dp.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Date());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dp.printDate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(1, 1, 2015);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87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Перегрузка методов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7584" y="1518257"/>
            <a:ext cx="8064896" cy="42870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DatePrinter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  <a:endParaRPr lang="en-US" sz="17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endParaRPr lang="en-US" sz="17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printDate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(String s) {</a:t>
            </a:r>
            <a:endParaRPr lang="en-US" sz="17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System.</a:t>
            </a:r>
            <a:r>
              <a:rPr lang="en-US" sz="17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.printf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"String s="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s);</a:t>
            </a:r>
            <a:endParaRPr lang="en-US" sz="17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1;</a:t>
            </a:r>
            <a:endParaRPr lang="en-US" sz="17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}</a:t>
            </a:r>
            <a:endParaRPr lang="en-US" sz="17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endParaRPr lang="en-US" sz="17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printDate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7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day, </a:t>
            </a:r>
            <a:r>
              <a:rPr lang="en-US" sz="17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month, </a:t>
            </a:r>
            <a:r>
              <a:rPr lang="en-US" sz="17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year) {</a:t>
            </a:r>
            <a:endParaRPr lang="en-US" sz="17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System.</a:t>
            </a:r>
            <a:r>
              <a:rPr lang="en-US" sz="17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.println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700" dirty="0" err="1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day="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+ day);</a:t>
            </a:r>
            <a:endParaRPr lang="en-US" sz="17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}	</a:t>
            </a:r>
            <a:endParaRPr lang="en-US" sz="17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printDate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(Date d) {</a:t>
            </a:r>
            <a:endParaRPr lang="en-US" sz="17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System.</a:t>
            </a:r>
            <a:r>
              <a:rPr lang="en-US" sz="17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.printf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"Date d="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d);</a:t>
            </a:r>
            <a:endParaRPr lang="en-US" sz="17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}</a:t>
            </a:r>
            <a:endParaRPr lang="en-US" sz="17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07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Перегрузка методов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8" indent="-565150" algn="just"/>
            <a:r>
              <a:rPr lang="ru-RU" sz="1800" dirty="0"/>
              <a:t>Перегрузка реализует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«</a:t>
            </a:r>
            <a:r>
              <a:rPr lang="ru-RU" sz="1800" i="1" dirty="0">
                <a:solidFill>
                  <a:schemeClr val="accent1">
                    <a:lumMod val="75000"/>
                  </a:schemeClr>
                </a:solidFill>
              </a:rPr>
              <a:t>раннее связывание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»</a:t>
            </a:r>
            <a:r>
              <a:rPr lang="ru-RU" sz="1800" dirty="0"/>
              <a:t>. </a:t>
            </a:r>
            <a:endParaRPr lang="en-US" sz="1800" dirty="0"/>
          </a:p>
          <a:p>
            <a:pPr marL="623888" indent="-565150" algn="just"/>
            <a:endParaRPr lang="en-US" sz="1800" dirty="0"/>
          </a:p>
          <a:p>
            <a:pPr marL="623888" indent="-565150" algn="just"/>
            <a:r>
              <a:rPr lang="ru-RU" sz="1800" dirty="0"/>
              <a:t>Статические методы могут перегружаться нестатическими и наоборот – без ограничений.</a:t>
            </a:r>
          </a:p>
          <a:p>
            <a:pPr marL="623888" indent="-565150" algn="just"/>
            <a:endParaRPr lang="ru-RU" sz="1800" dirty="0"/>
          </a:p>
          <a:p>
            <a:pPr marL="623888" indent="-565150" algn="just"/>
            <a:r>
              <a:rPr lang="ru-RU" sz="1800" dirty="0"/>
              <a:t>При непосредственной передаче объекта в метод выбор производится в зависимости от </a:t>
            </a:r>
            <a:r>
              <a:rPr lang="ru-RU" sz="2000" u="sng" dirty="0"/>
              <a:t>типа ссылки </a:t>
            </a:r>
            <a:r>
              <a:rPr lang="ru-RU" sz="1800" dirty="0"/>
              <a:t>на этапе компиляции.</a:t>
            </a:r>
          </a:p>
          <a:p>
            <a:pPr marL="1085850" indent="-457200" algn="just"/>
            <a:endParaRPr lang="ru-RU" sz="1800" dirty="0"/>
          </a:p>
          <a:p>
            <a:pPr marL="1085850" indent="-457200" algn="just"/>
            <a:endParaRPr lang="ru-RU" sz="1800" dirty="0"/>
          </a:p>
          <a:p>
            <a:pPr marL="1085850" indent="-457200" algn="just"/>
            <a:endParaRPr lang="ru-RU" sz="1800" dirty="0"/>
          </a:p>
          <a:p>
            <a:pPr marL="1085850" indent="-457200" algn="just"/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6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Перегрузка конструкторов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</p:spPr>
        <p:txBody>
          <a:bodyPr/>
          <a:lstStyle/>
          <a:p>
            <a:pPr algn="just">
              <a:buNone/>
            </a:pPr>
            <a:r>
              <a:rPr lang="ru-RU" sz="1800" b="1" dirty="0"/>
              <a:t>Перегрузка конструкторов</a:t>
            </a:r>
            <a:r>
              <a:rPr lang="en-US" sz="1800" b="1" dirty="0"/>
              <a:t> </a:t>
            </a:r>
            <a:r>
              <a:rPr lang="en-US" sz="1800" dirty="0"/>
              <a:t>– </a:t>
            </a:r>
            <a:r>
              <a:rPr lang="ru-RU" sz="1800" dirty="0"/>
              <a:t>конструкторы перегружаются аналогично другим методам. </a:t>
            </a:r>
          </a:p>
          <a:p>
            <a:pPr>
              <a:buNone/>
            </a:pPr>
            <a:endParaRPr lang="ru-RU" sz="1800" dirty="0"/>
          </a:p>
        </p:txBody>
      </p:sp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852462" y="2204864"/>
            <a:ext cx="7286676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Mathematica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Mathematica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(Num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Mathematica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){}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Mathematica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(Num obj1,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obj2){}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Mathematica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obj1,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obj2) 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72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Перегрузка конструкторов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821837" y="1173223"/>
            <a:ext cx="7315200" cy="48006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ru-RU" sz="1800" dirty="0"/>
              <a:t>При разрешении перегрузки учитывается тип аргументов.</a:t>
            </a:r>
          </a:p>
          <a:p>
            <a:pPr>
              <a:buNone/>
            </a:pPr>
            <a:endParaRPr lang="ru-RU" sz="1800" dirty="0"/>
          </a:p>
        </p:txBody>
      </p:sp>
      <p:sp>
        <p:nvSpPr>
          <p:cNvPr id="3" name="Rectangle 2"/>
          <p:cNvSpPr/>
          <p:nvPr/>
        </p:nvSpPr>
        <p:spPr>
          <a:xfrm>
            <a:off x="868118" y="1726506"/>
            <a:ext cx="7407763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o1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o2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o3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o4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Mathematica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m1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Mathematica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(o1);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Mathematica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m2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Mathematica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(o2);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Mathematica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m3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Mathematica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(o3);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Mathematica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m4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Mathematica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(o4);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Mathematica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m5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Mathematica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(o1, o2);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Mathematica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m6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Mathematica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(o3, o2);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Mathematica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m7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Mathematica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(o1, o4);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//error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Mathematica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m8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Mathematica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(o3, o4);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//error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6804248" y="1796012"/>
            <a:ext cx="1214446" cy="2357454"/>
            <a:chOff x="6929454" y="2000240"/>
            <a:chExt cx="1214446" cy="2357454"/>
          </a:xfrm>
          <a:solidFill>
            <a:schemeClr val="bg1"/>
          </a:solidFill>
        </p:grpSpPr>
        <p:sp>
          <p:nvSpPr>
            <p:cNvPr id="10" name="Прямоугольник 9"/>
            <p:cNvSpPr/>
            <p:nvPr/>
          </p:nvSpPr>
          <p:spPr>
            <a:xfrm>
              <a:off x="6929454" y="2000240"/>
              <a:ext cx="1214446" cy="5000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Num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929454" y="2928934"/>
              <a:ext cx="1214446" cy="5000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Int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929454" y="3857628"/>
              <a:ext cx="1214446" cy="5000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LongInt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Прямая со стрелкой 12"/>
            <p:cNvCxnSpPr>
              <a:stCxn id="11" idx="0"/>
              <a:endCxn id="10" idx="2"/>
            </p:cNvCxnSpPr>
            <p:nvPr/>
          </p:nvCxnSpPr>
          <p:spPr>
            <a:xfrm rot="5400000" flipH="1" flipV="1">
              <a:off x="7322363" y="2714620"/>
              <a:ext cx="428628" cy="158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12" idx="0"/>
              <a:endCxn id="11" idx="2"/>
            </p:cNvCxnSpPr>
            <p:nvPr/>
          </p:nvCxnSpPr>
          <p:spPr>
            <a:xfrm rot="5400000" flipH="1" flipV="1">
              <a:off x="7322363" y="3643314"/>
              <a:ext cx="428628" cy="158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Перегрузка, правила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Verdana" pitchFamily="34" charset="0"/>
              <a:buNone/>
            </a:pPr>
            <a:r>
              <a:rPr lang="ru-RU" sz="1800" dirty="0"/>
              <a:t>При перегрузке всегда следует придерживаться следующих правил:</a:t>
            </a:r>
          </a:p>
          <a:p>
            <a:pPr>
              <a:buFont typeface="Verdana" pitchFamily="34" charset="0"/>
              <a:buNone/>
            </a:pPr>
            <a:endParaRPr lang="ru-RU" sz="1800" dirty="0">
              <a:solidFill>
                <a:srgbClr val="990099"/>
              </a:solidFill>
            </a:endParaRPr>
          </a:p>
          <a:p>
            <a:pPr marL="1085850" indent="-361950"/>
            <a:r>
              <a:rPr lang="ru-RU" sz="1800" dirty="0"/>
              <a:t>не использовать сложных вариантов перегрузки;</a:t>
            </a:r>
          </a:p>
          <a:p>
            <a:pPr marL="1085850" indent="-361950"/>
            <a:endParaRPr lang="ru-RU" sz="1800" dirty="0"/>
          </a:p>
          <a:p>
            <a:pPr marL="1085850" indent="-361950"/>
            <a:r>
              <a:rPr lang="ru-RU" sz="1800" dirty="0"/>
              <a:t>не использовать перегрузку с одинаковым числом параметров;</a:t>
            </a:r>
          </a:p>
          <a:p>
            <a:pPr marL="1085850" indent="-361950"/>
            <a:endParaRPr lang="ru-RU" sz="1800" dirty="0"/>
          </a:p>
          <a:p>
            <a:pPr marL="1085850" indent="-361950"/>
            <a:r>
              <a:rPr lang="ru-RU" sz="1800" dirty="0"/>
              <a:t>заменять при возможности перегруженные методы на несколько разных методов.</a:t>
            </a:r>
            <a:endParaRPr lang="en-US" sz="1800" dirty="0"/>
          </a:p>
          <a:p>
            <a:pPr marL="1085850" indent="-361950"/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8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</a:t>
            </a:r>
            <a:r>
              <a:rPr lang="ru-RU" dirty="0" err="1"/>
              <a:t>ооп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Применение </a:t>
            </a:r>
            <a:r>
              <a:rPr lang="en-US" dirty="0"/>
              <a:t>this </a:t>
            </a:r>
            <a:r>
              <a:rPr lang="ru-RU" dirty="0"/>
              <a:t>в конструкторе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/>
              <a:t>Применение </a:t>
            </a:r>
            <a:r>
              <a:rPr lang="en-US" sz="1800" b="1" dirty="0"/>
              <a:t>this</a:t>
            </a:r>
            <a:r>
              <a:rPr lang="ru-RU" sz="1800" b="1" dirty="0"/>
              <a:t> в конструкторе </a:t>
            </a:r>
            <a:r>
              <a:rPr lang="ru-RU" sz="1800" dirty="0"/>
              <a:t>– для вызова тела одного конструктора из другого первым оператором вызывающего конструктора должен быть оператор </a:t>
            </a:r>
            <a:r>
              <a:rPr lang="en-US" sz="1800" b="1" dirty="0"/>
              <a:t>this([</a:t>
            </a:r>
            <a:r>
              <a:rPr lang="ru-RU" sz="1800" b="1" dirty="0"/>
              <a:t>аргументы</a:t>
            </a:r>
            <a:r>
              <a:rPr lang="en-US" sz="1800" b="1" dirty="0"/>
              <a:t>])</a:t>
            </a:r>
            <a:r>
              <a:rPr lang="ru-RU" sz="1800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7521" name="Rectangle 1"/>
          <p:cNvSpPr>
            <a:spLocks noChangeArrowheads="1"/>
          </p:cNvSpPr>
          <p:nvPr/>
        </p:nvSpPr>
        <p:spPr bwMode="auto">
          <a:xfrm>
            <a:off x="852462" y="2377911"/>
            <a:ext cx="746395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Point2D {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Point2D(</a:t>
            </a:r>
            <a:r>
              <a:rPr kumimoji="0" lang="en-US" b="1" i="0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x, </a:t>
            </a:r>
            <a:r>
              <a:rPr kumimoji="0" lang="en-US" b="1" i="0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y) {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x;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y;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Point2D(</a:t>
            </a:r>
            <a:r>
              <a:rPr kumimoji="0" lang="en-US" b="1" i="0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size) {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(size, size);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</a:t>
            </a:r>
            <a:r>
              <a:rPr lang="en-GB" dirty="0"/>
              <a:t>. </a:t>
            </a:r>
            <a:r>
              <a:rPr lang="ru-RU" dirty="0"/>
              <a:t>Явные и неявные параметры метода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b="1" dirty="0"/>
              <a:t>Явные и неявные параметры метода </a:t>
            </a:r>
            <a:endParaRPr lang="en-US" sz="1800" b="1" dirty="0"/>
          </a:p>
          <a:p>
            <a:pPr marL="0" indent="0" algn="just">
              <a:buNone/>
            </a:pPr>
            <a:r>
              <a:rPr lang="ru-RU" sz="1800" dirty="0">
                <a:ea typeface="Times New Roman" pitchFamily="18" charset="0"/>
              </a:rPr>
              <a:t>Явные параметры метода определяются списком параметров. Неявный параметр – это </a:t>
            </a:r>
            <a:r>
              <a:rPr lang="en-US" sz="1800" dirty="0">
                <a:ea typeface="Times New Roman" pitchFamily="18" charset="0"/>
              </a:rPr>
              <a:t>this</a:t>
            </a:r>
            <a:r>
              <a:rPr lang="ru-RU" sz="1800" dirty="0">
                <a:ea typeface="Times New Roman" pitchFamily="18" charset="0"/>
              </a:rPr>
              <a:t> – ссылка на вызвавший метод объект.</a:t>
            </a:r>
            <a:endParaRPr lang="ru-RU" sz="1800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62145" name="Rectangle 1"/>
          <p:cNvSpPr>
            <a:spLocks noChangeArrowheads="1"/>
          </p:cNvSpPr>
          <p:nvPr/>
        </p:nvSpPr>
        <p:spPr bwMode="auto">
          <a:xfrm>
            <a:off x="852462" y="2636912"/>
            <a:ext cx="7286676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Book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title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Book(String title)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title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title;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getTitle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title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Явные и неявные параметры метода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83649" name="Rectangle 1"/>
          <p:cNvSpPr>
            <a:spLocks noChangeArrowheads="1"/>
          </p:cNvSpPr>
          <p:nvPr/>
        </p:nvSpPr>
        <p:spPr bwMode="auto">
          <a:xfrm>
            <a:off x="2486214" y="1745355"/>
            <a:ext cx="414813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Book b1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Book(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"Java"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Book b2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Book(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"C++"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s1 = b1.getTitle();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s2 = b2.getTitle();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69890" y="4357694"/>
            <a:ext cx="1214446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041328" y="4857760"/>
            <a:ext cx="1009656" cy="295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9890" y="4500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title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827014" y="3857628"/>
            <a:ext cx="714380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350043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b1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 rot="5400000">
            <a:off x="862733" y="4036223"/>
            <a:ext cx="428628" cy="2143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234586" y="4357694"/>
            <a:ext cx="1214446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7306024" y="4857760"/>
            <a:ext cx="1009656" cy="295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34586" y="4500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title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091710" y="3857628"/>
            <a:ext cx="714380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20272" y="350043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b2</a:t>
            </a:r>
          </a:p>
        </p:txBody>
      </p:sp>
      <p:cxnSp>
        <p:nvCxnSpPr>
          <p:cNvPr id="21" name="Прямая со стрелкой 20"/>
          <p:cNvCxnSpPr/>
          <p:nvPr/>
        </p:nvCxnSpPr>
        <p:spPr>
          <a:xfrm rot="5400000">
            <a:off x="7127429" y="4036223"/>
            <a:ext cx="428628" cy="2143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2766" y="4857760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“Java”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77462" y="4857760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“C++”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000232" y="3053214"/>
            <a:ext cx="492922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getTitle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(Book this)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571868" y="4429132"/>
            <a:ext cx="197682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b1.getTitle()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</a:t>
            </a:r>
          </a:p>
          <a:p>
            <a:pPr algn="ctr"/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getTitle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(b1)</a:t>
            </a:r>
            <a:endParaRPr lang="en-US" dirty="0"/>
          </a:p>
        </p:txBody>
      </p:sp>
      <p:sp>
        <p:nvSpPr>
          <p:cNvPr id="26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09600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/>
              <a:t>Явные и неявные параметры метода</a:t>
            </a:r>
            <a:r>
              <a:rPr lang="ru-RU" sz="1800" b="1" dirty="0"/>
              <a:t>:</a:t>
            </a:r>
            <a:endParaRPr lang="en-US" sz="1800" b="1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Статические методы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Verdana" pitchFamily="34" charset="0"/>
              <a:buNone/>
            </a:pPr>
            <a:r>
              <a:rPr lang="ru-RU" sz="1800" b="1" dirty="0"/>
              <a:t>Статические методы</a:t>
            </a:r>
            <a:endParaRPr lang="en-GB" sz="1800" b="1" dirty="0"/>
          </a:p>
          <a:p>
            <a:pPr algn="just">
              <a:buFont typeface="Verdana" pitchFamily="34" charset="0"/>
              <a:buNone/>
            </a:pPr>
            <a:endParaRPr lang="ru-RU" sz="1000" dirty="0"/>
          </a:p>
          <a:p>
            <a:pPr marL="900113" indent="-363538" algn="just"/>
            <a:r>
              <a:rPr lang="ru-RU" sz="1800" dirty="0"/>
              <a:t>являются методами класса;</a:t>
            </a:r>
            <a:endParaRPr lang="en-GB" sz="1800" dirty="0"/>
          </a:p>
          <a:p>
            <a:pPr marL="900113" indent="-363538" algn="just"/>
            <a:endParaRPr lang="ru-RU" sz="1000" dirty="0"/>
          </a:p>
          <a:p>
            <a:pPr marL="900113" indent="-363538" algn="just"/>
            <a:r>
              <a:rPr lang="ru-RU" sz="1800" dirty="0"/>
              <a:t>не привязаны ни к какому объекту;</a:t>
            </a:r>
            <a:endParaRPr lang="en-GB" sz="1800" dirty="0"/>
          </a:p>
          <a:p>
            <a:pPr marL="900113" indent="-363538" algn="just"/>
            <a:endParaRPr lang="ru-RU" sz="1000" dirty="0"/>
          </a:p>
          <a:p>
            <a:pPr marL="900113" indent="-363538" algn="just"/>
            <a:r>
              <a:rPr lang="ru-RU" sz="1800" dirty="0"/>
              <a:t>не содержат указателя </a:t>
            </a:r>
            <a:r>
              <a:rPr lang="ru-RU" sz="1800" b="1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ru-RU" sz="1800" dirty="0"/>
              <a:t> на конкретный объект, вызвавший метод;</a:t>
            </a:r>
            <a:endParaRPr lang="en-GB" sz="1800" dirty="0"/>
          </a:p>
          <a:p>
            <a:pPr marL="900113" indent="-363538" algn="just"/>
            <a:endParaRPr lang="ru-RU" sz="1000" dirty="0"/>
          </a:p>
          <a:p>
            <a:pPr marL="900113" indent="-363538" algn="just"/>
            <a:r>
              <a:rPr lang="ru-RU" sz="1800" dirty="0"/>
              <a:t>реализуют парадигму «раннего связывания», жестко определяющую версию метода на этапе компиляции.</a:t>
            </a:r>
          </a:p>
          <a:p>
            <a:pPr marL="900113" indent="-363538" algn="just"/>
            <a:endParaRPr lang="ru-RU" sz="1600" dirty="0"/>
          </a:p>
          <a:p>
            <a:pPr>
              <a:buFont typeface="Verdana" pitchFamily="34" charset="0"/>
              <a:buNone/>
            </a:pPr>
            <a:r>
              <a:rPr lang="ru-RU" sz="1800" i="1" dirty="0">
                <a:solidFill>
                  <a:schemeClr val="accent1">
                    <a:lumMod val="75000"/>
                  </a:schemeClr>
                </a:solidFill>
              </a:rPr>
              <a:t>Объявление статического метода имеет вид</a:t>
            </a:r>
            <a:r>
              <a:rPr lang="ru-RU" sz="1800" i="1" dirty="0"/>
              <a:t>: </a:t>
            </a:r>
          </a:p>
          <a:p>
            <a:pPr marL="1162050" indent="-623888">
              <a:buFont typeface="Verdana" pitchFamily="34" charset="0"/>
              <a:buNone/>
            </a:pPr>
            <a:r>
              <a:rPr lang="ru-RU" sz="1800" dirty="0"/>
              <a:t>	</a:t>
            </a:r>
            <a:r>
              <a:rPr lang="ru-RU" sz="1600" b="1" dirty="0"/>
              <a:t>[спецификаторы] </a:t>
            </a:r>
            <a:r>
              <a:rPr lang="en-US" sz="1600" b="1" dirty="0"/>
              <a:t>static </a:t>
            </a:r>
            <a:r>
              <a:rPr lang="ru-RU" sz="1600" b="1" dirty="0" err="1">
                <a:solidFill>
                  <a:schemeClr val="tx2">
                    <a:lumMod val="75000"/>
                  </a:schemeClr>
                </a:solidFill>
              </a:rPr>
              <a:t>возвращаемый_тип</a:t>
            </a:r>
            <a:r>
              <a:rPr lang="ru-RU" sz="1600" b="1" dirty="0"/>
              <a:t> </a:t>
            </a:r>
            <a:r>
              <a:rPr lang="ru-RU" sz="1600" b="1" dirty="0" err="1"/>
              <a:t>имя_метода</a:t>
            </a:r>
            <a:r>
              <a:rPr lang="ru-RU" sz="1600" b="1" dirty="0"/>
              <a:t>(</a:t>
            </a:r>
            <a:r>
              <a:rPr lang="en-US" sz="1600" b="1" dirty="0"/>
              <a:t>[</a:t>
            </a:r>
            <a:r>
              <a:rPr lang="ru-RU" sz="1600" b="1" dirty="0"/>
              <a:t>аргументы</a:t>
            </a:r>
            <a:r>
              <a:rPr lang="en-US" sz="1600" b="1" dirty="0"/>
              <a:t>]</a:t>
            </a:r>
            <a:r>
              <a:rPr lang="ru-RU" sz="1600" b="1" dirty="0"/>
              <a:t>)  </a:t>
            </a:r>
            <a:r>
              <a:rPr lang="en-US" sz="1600" b="1" dirty="0"/>
              <a:t>{/*</a:t>
            </a:r>
            <a:r>
              <a:rPr lang="ru-RU" sz="1600" b="1" dirty="0"/>
              <a:t>тело метода</a:t>
            </a:r>
            <a:r>
              <a:rPr lang="en-US" sz="1600" b="1" dirty="0"/>
              <a:t>*/} </a:t>
            </a:r>
            <a:r>
              <a:rPr lang="ru-RU" sz="1600" b="1" dirty="0"/>
              <a:t> </a:t>
            </a:r>
          </a:p>
          <a:p>
            <a:pPr marL="900113" indent="-363538" algn="just"/>
            <a:endParaRPr lang="en-GB" sz="1600" dirty="0"/>
          </a:p>
          <a:p>
            <a:pPr marL="900113" indent="-363538" algn="just"/>
            <a:endParaRPr lang="ru-RU" sz="10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Статические поля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Verdana" pitchFamily="34" charset="0"/>
              <a:buNone/>
            </a:pPr>
            <a:r>
              <a:rPr lang="ru-RU" sz="1800" b="1" dirty="0"/>
              <a:t>Статические поля</a:t>
            </a:r>
          </a:p>
          <a:p>
            <a:pPr marL="0" indent="0" algn="just">
              <a:buFont typeface="Verdana" pitchFamily="34" charset="0"/>
              <a:buNone/>
            </a:pPr>
            <a:r>
              <a:rPr lang="ru-RU" sz="1800" dirty="0"/>
              <a:t>	Поля данных, объявленные в классе как </a:t>
            </a:r>
            <a:r>
              <a:rPr lang="ru-RU" sz="1800" b="1" dirty="0" err="1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ru-RU" sz="1800" dirty="0"/>
              <a:t>, являются общими для всех объектов класса и называются 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переменными класса</a:t>
            </a:r>
            <a:r>
              <a:rPr lang="ru-RU" sz="1800" dirty="0"/>
              <a:t>.</a:t>
            </a:r>
            <a:endParaRPr lang="en-GB" sz="1800" dirty="0"/>
          </a:p>
          <a:p>
            <a:pPr marL="0" indent="0" algn="just">
              <a:buFont typeface="Verdana" pitchFamily="34" charset="0"/>
              <a:buNone/>
            </a:pPr>
            <a:r>
              <a:rPr lang="ru-RU" sz="1800" dirty="0"/>
              <a:t>	Если один объект изменит значение такого поля, то это изменение увидят все объекты. </a:t>
            </a:r>
          </a:p>
          <a:p>
            <a:pPr marL="0" indent="0" algn="just">
              <a:buFont typeface="Verdana" pitchFamily="34" charset="0"/>
              <a:buNone/>
            </a:pPr>
            <a:r>
              <a:rPr lang="en-US" sz="1800" dirty="0"/>
              <a:t>	</a:t>
            </a:r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7584" y="3212143"/>
            <a:ext cx="763284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Salary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baseSalary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increaseCoeffitient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1.5;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Salary(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baseSalary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...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calcSalary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baseSalary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increaseCoeffitient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Статические поля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89793" name="Rectangle 1"/>
          <p:cNvSpPr>
            <a:spLocks noChangeArrowheads="1"/>
          </p:cNvSpPr>
          <p:nvPr/>
        </p:nvSpPr>
        <p:spPr bwMode="auto">
          <a:xfrm>
            <a:off x="2142268" y="1385065"/>
            <a:ext cx="473398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Salary salary1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Salary(200);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Salary salary2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Salary(300);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14480" y="3143248"/>
            <a:ext cx="1500198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785918" y="3643314"/>
            <a:ext cx="1285884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14480" y="3286124"/>
            <a:ext cx="164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baseSalary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571604" y="2571744"/>
            <a:ext cx="928694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Прямая со стрелкой 12"/>
          <p:cNvCxnSpPr/>
          <p:nvPr/>
        </p:nvCxnSpPr>
        <p:spPr>
          <a:xfrm rot="5400000">
            <a:off x="1607323" y="2821777"/>
            <a:ext cx="428628" cy="2143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57356" y="3643314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200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1604" y="221455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salary1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715008" y="3143248"/>
            <a:ext cx="1500198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5786446" y="3643314"/>
            <a:ext cx="1285884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15008" y="3286124"/>
            <a:ext cx="164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baseSalary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572132" y="2571744"/>
            <a:ext cx="928694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Прямая со стрелкой 19"/>
          <p:cNvCxnSpPr/>
          <p:nvPr/>
        </p:nvCxnSpPr>
        <p:spPr>
          <a:xfrm rot="5400000">
            <a:off x="5607851" y="2821777"/>
            <a:ext cx="428628" cy="2143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57884" y="3643314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300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72132" y="221455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salary2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428992" y="5286388"/>
            <a:ext cx="214314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28992" y="4929198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increaseCoeffitient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3306" y="5286388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1.5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 rot="16200000" flipH="1">
            <a:off x="3071802" y="4929198"/>
            <a:ext cx="500066" cy="2143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rot="5400000">
            <a:off x="5393537" y="4964917"/>
            <a:ext cx="500066" cy="1428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Статические поля и методы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 algn="just">
              <a:buNone/>
            </a:pPr>
            <a:r>
              <a:rPr lang="ru-RU" sz="1800" dirty="0"/>
              <a:t>Статические поля и методы </a:t>
            </a:r>
            <a:r>
              <a:rPr lang="ru-RU" sz="2400" dirty="0"/>
              <a:t>не могут обращаться к нестатическим полям и методам</a:t>
            </a:r>
            <a:r>
              <a:rPr lang="ru-RU" sz="1800" dirty="0"/>
              <a:t> напрямую (по причине недоступности ссылки </a:t>
            </a:r>
            <a:r>
              <a:rPr lang="en-US" sz="1800" b="1" dirty="0"/>
              <a:t>this</a:t>
            </a:r>
            <a:r>
              <a:rPr lang="ru-RU" sz="1800" dirty="0"/>
              <a:t>), так как для обращения к статическим полям и методам достаточно имени класса, в котором они определены.</a:t>
            </a:r>
            <a:endParaRPr lang="ru-RU" sz="1800" dirty="0">
              <a:solidFill>
                <a:srgbClr val="7F0055"/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</a:t>
            </a:r>
            <a:r>
              <a:rPr lang="en-GB" dirty="0"/>
              <a:t>. </a:t>
            </a:r>
            <a:r>
              <a:rPr lang="ru-RU" dirty="0"/>
              <a:t>Статические поля и методы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755576" y="1505055"/>
            <a:ext cx="7704856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SalaryWithWrongStatic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baseSalary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increaseCoeffitient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1.5;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SalaryWithWrongStatic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baseSalary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calcSalary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setIncreaseCoeffitient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endParaRPr lang="ru-RU" b="1" dirty="0">
              <a:solidFill>
                <a:srgbClr val="7F0055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newIncreaseCoeffitient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ru-RU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increaseCoeffitient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newIncreaseCoeffitient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calcSalary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 // ERROR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Применение статических методов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r>
              <a:rPr lang="ru-RU" sz="1800" b="1" dirty="0">
                <a:ea typeface="Times New Roman" pitchFamily="18" charset="0"/>
              </a:rPr>
              <a:t>Применение статических методов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>
              <a:ea typeface="Times New Roman" pitchFamily="18" charset="0"/>
            </a:endParaRP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r>
              <a:rPr lang="ru-RU" sz="1800" dirty="0">
                <a:ea typeface="Times New Roman" pitchFamily="18" charset="0"/>
              </a:rPr>
              <a:t>Статические методы не работают с объектами, поэтому их использовать следует в двух случаях:</a:t>
            </a:r>
            <a:endParaRPr lang="en-US" sz="1800" dirty="0">
              <a:ea typeface="Times New Roman" pitchFamily="18" charset="0"/>
            </a:endParaRP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/>
          </a:p>
          <a:p>
            <a:pPr marL="900113" indent="-363538" algn="just"/>
            <a:r>
              <a:rPr lang="ru-RU" sz="1800" dirty="0">
                <a:ea typeface="Times New Roman" pitchFamily="18" charset="0"/>
              </a:rPr>
              <a:t>когда методу </a:t>
            </a:r>
            <a:r>
              <a:rPr lang="ru-RU" sz="1800" i="1" dirty="0">
                <a:ea typeface="Times New Roman" pitchFamily="18" charset="0"/>
              </a:rPr>
              <a:t>не нужен доступ к состоянию объекта</a:t>
            </a:r>
            <a:r>
              <a:rPr lang="ru-RU" sz="1800" dirty="0">
                <a:ea typeface="Times New Roman" pitchFamily="18" charset="0"/>
              </a:rPr>
              <a:t>, а все необходимые параметры задаются явно (например, метод </a:t>
            </a:r>
            <a:r>
              <a:rPr lang="en-US" sz="1800" dirty="0">
                <a:ea typeface="Times New Roman" pitchFamily="18" charset="0"/>
              </a:rPr>
              <a:t>Math</a:t>
            </a:r>
            <a:r>
              <a:rPr lang="ru-RU" sz="1800" dirty="0">
                <a:ea typeface="Times New Roman" pitchFamily="18" charset="0"/>
              </a:rPr>
              <a:t>.</a:t>
            </a:r>
            <a:r>
              <a:rPr lang="en-US" sz="1800" dirty="0" err="1">
                <a:ea typeface="Times New Roman" pitchFamily="18" charset="0"/>
              </a:rPr>
              <a:t>pow</a:t>
            </a:r>
            <a:r>
              <a:rPr lang="ru-RU" sz="1800" dirty="0">
                <a:ea typeface="Times New Roman" pitchFamily="18" charset="0"/>
              </a:rPr>
              <a:t>(…))</a:t>
            </a:r>
            <a:r>
              <a:rPr lang="ru-RU" sz="1800" dirty="0"/>
              <a:t>;</a:t>
            </a:r>
            <a:endParaRPr lang="en-GB" sz="1800" dirty="0"/>
          </a:p>
          <a:p>
            <a:pPr marL="900113" indent="-363538" algn="just"/>
            <a:endParaRPr lang="ru-RU" sz="1000" dirty="0"/>
          </a:p>
          <a:p>
            <a:pPr marL="900113" indent="-363538" algn="just"/>
            <a:r>
              <a:rPr lang="ru-RU" sz="1800" dirty="0">
                <a:ea typeface="Times New Roman" pitchFamily="18" charset="0"/>
              </a:rPr>
              <a:t>когда методу нужен </a:t>
            </a:r>
            <a:r>
              <a:rPr lang="ru-RU" sz="1800" i="1" dirty="0">
                <a:ea typeface="Times New Roman" pitchFamily="18" charset="0"/>
              </a:rPr>
              <a:t>доступ только к статическим полям</a:t>
            </a:r>
            <a:r>
              <a:rPr lang="ru-RU" sz="1800" dirty="0">
                <a:ea typeface="Times New Roman" pitchFamily="18" charset="0"/>
              </a:rPr>
              <a:t> класса (статический метод не может получить доступ к нестатическим полям класса, так как они принадлежат объектам, а не классам).</a:t>
            </a:r>
            <a:endParaRPr lang="en-GB" sz="1800" dirty="0"/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/>
          </a:p>
          <a:p>
            <a:pPr marL="0" indent="53657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en-US" sz="1800" dirty="0">
              <a:ea typeface="Times New Roman" pitchFamily="18" charset="0"/>
            </a:endParaRPr>
          </a:p>
          <a:p>
            <a:pPr marL="0" indent="53657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/>
          </a:p>
          <a:p>
            <a:pPr marL="0" indent="53657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en-GB" sz="1800" dirty="0">
              <a:ea typeface="Times New Roman" pitchFamily="18" charset="0"/>
            </a:endParaRPr>
          </a:p>
          <a:p>
            <a:pPr marL="0" indent="53657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en-GB" sz="1800" dirty="0">
              <a:ea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Статические методы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r>
              <a:rPr lang="ru-RU" sz="1800" b="1" dirty="0">
                <a:ea typeface="Times New Roman" pitchFamily="18" charset="0"/>
              </a:rPr>
              <a:t>Статические методы можно вызывать, даже если ни один объект этого класса не создан</a:t>
            </a:r>
            <a:r>
              <a:rPr lang="ru-RU" sz="1800" dirty="0">
                <a:ea typeface="Times New Roman" pitchFamily="18" charset="0"/>
              </a:rPr>
              <a:t>. Кроме того, статические методы часто используют в качестве порождающих.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/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/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/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/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/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/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/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/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/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/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/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/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/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/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r>
              <a:rPr lang="ru-RU" sz="1400" dirty="0"/>
              <a:t>(решение для однопоточных приложений)</a:t>
            </a:r>
            <a:endParaRPr lang="en-US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03105" name="Rectangle 1"/>
          <p:cNvSpPr>
            <a:spLocks noChangeArrowheads="1"/>
          </p:cNvSpPr>
          <p:nvPr/>
        </p:nvSpPr>
        <p:spPr bwMode="auto">
          <a:xfrm>
            <a:off x="827584" y="2204864"/>
            <a:ext cx="7488832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SimpleSingletone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SimpleSingletone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instance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SimpleSingletone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SimpleSingletone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getInstance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instance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instance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SimpleSingletone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instance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/>
              <a:t>Объектно-ориентированное программирование основано на трех принципах:</a:t>
            </a:r>
            <a:endParaRPr lang="en-US" sz="1800" dirty="0"/>
          </a:p>
          <a:p>
            <a:endParaRPr lang="en-US" dirty="0"/>
          </a:p>
          <a:p>
            <a:pPr marL="914400" lvl="1" indent="-457200">
              <a:buFont typeface="Wingdings" pitchFamily="2" charset="2"/>
              <a:buChar char="§"/>
            </a:pP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Инкапсуляции;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Наследовании;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Полиморфизме.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1800" dirty="0"/>
              <a:t>и одном механизме:</a:t>
            </a:r>
          </a:p>
          <a:p>
            <a:pPr lvl="1">
              <a:buFont typeface="Wingdings" pitchFamily="2" charset="2"/>
              <a:buChar char="§"/>
            </a:pPr>
            <a:endParaRPr lang="en-US" sz="17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Позднее связывание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084263" lvl="1" indent="-169863">
              <a:buNone/>
            </a:pPr>
            <a:r>
              <a:rPr lang="ru-RU" sz="1600" i="1" dirty="0"/>
              <a:t>Включение сюда механизма вопрос крайне спорный. </a:t>
            </a:r>
            <a:r>
              <a:rPr lang="en-US" sz="1600" i="1" dirty="0">
                <a:sym typeface="Wingdings" pitchFamily="2" charset="2"/>
              </a:rPr>
              <a:t></a:t>
            </a:r>
            <a:endParaRPr lang="ru-RU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1928802"/>
            <a:ext cx="3443292" cy="223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06604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Константные статические поля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0" indent="-355600" algn="just">
              <a:buNone/>
            </a:pPr>
            <a:r>
              <a:rPr lang="ru-RU" sz="1800" dirty="0">
                <a:ea typeface="Times New Roman" pitchFamily="18" charset="0"/>
              </a:rPr>
              <a:t>Статические поля используются довольно редко, а вод поля </a:t>
            </a:r>
            <a:r>
              <a:rPr lang="en-US" sz="1800" b="1" dirty="0">
                <a:ea typeface="Times New Roman" pitchFamily="18" charset="0"/>
              </a:rPr>
              <a:t>static</a:t>
            </a:r>
            <a:r>
              <a:rPr lang="en-US" sz="1800" dirty="0">
                <a:ea typeface="Times New Roman" pitchFamily="18" charset="0"/>
              </a:rPr>
              <a:t> </a:t>
            </a:r>
            <a:r>
              <a:rPr lang="en-US" sz="1800" b="1" dirty="0">
                <a:ea typeface="Times New Roman" pitchFamily="18" charset="0"/>
              </a:rPr>
              <a:t>final</a:t>
            </a:r>
            <a:r>
              <a:rPr lang="ru-RU" sz="1800" dirty="0">
                <a:ea typeface="Times New Roman" pitchFamily="18" charset="0"/>
              </a:rPr>
              <a:t> наоборот часто. </a:t>
            </a:r>
          </a:p>
          <a:p>
            <a:pPr marL="0" lvl="0" indent="0" algn="just">
              <a:buNone/>
            </a:pPr>
            <a:endParaRPr lang="ru-RU" sz="1800" dirty="0">
              <a:ea typeface="Times New Roman" pitchFamily="18" charset="0"/>
            </a:endParaRPr>
          </a:p>
          <a:p>
            <a:pPr marL="355600" lvl="0" indent="-355600" algn="just">
              <a:buNone/>
            </a:pPr>
            <a:r>
              <a:rPr lang="ru-RU" sz="1800" dirty="0">
                <a:ea typeface="Times New Roman" pitchFamily="18" charset="0"/>
              </a:rPr>
              <a:t>Статические константы нет смысла делать закрытыми, а обращаются к ним через имя класса:</a:t>
            </a:r>
            <a:endParaRPr lang="en-GB" sz="1800" dirty="0">
              <a:ea typeface="Times New Roman" pitchFamily="18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1800" dirty="0"/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b="1" dirty="0" err="1">
                <a:ea typeface="Times New Roman" pitchFamily="18" charset="0"/>
                <a:cs typeface="Courier New" pitchFamily="49" charset="0"/>
              </a:rPr>
              <a:t>имя_класса.имя_статической_константы</a:t>
            </a:r>
            <a:endParaRPr lang="en-US" sz="18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3385" y="3493398"/>
            <a:ext cx="735811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System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…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static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final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PrintStream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out = …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…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7944" y="5569420"/>
            <a:ext cx="15841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Логический блок инициализации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ct val="0"/>
              </a:spcBef>
              <a:buFont typeface="Arial" charset="0"/>
              <a:buNone/>
            </a:pPr>
            <a:r>
              <a:rPr lang="ru-RU" sz="1800" b="1" dirty="0"/>
              <a:t>Логический блок инициализации</a:t>
            </a:r>
            <a:endParaRPr lang="en-US" sz="1800" b="1" dirty="0"/>
          </a:p>
          <a:p>
            <a:pPr marL="0" indent="0" algn="just">
              <a:spcBef>
                <a:spcPct val="0"/>
              </a:spcBef>
              <a:buFont typeface="Arial" charset="0"/>
              <a:buNone/>
            </a:pPr>
            <a:endParaRPr lang="en-US" sz="1800" dirty="0"/>
          </a:p>
          <a:p>
            <a:pPr marL="0" indent="0" algn="just">
              <a:spcBef>
                <a:spcPct val="0"/>
              </a:spcBef>
              <a:buFont typeface="Arial" charset="0"/>
              <a:buNone/>
            </a:pPr>
            <a:r>
              <a:rPr lang="ru-RU" sz="1800" dirty="0"/>
              <a:t>При описании класса могут быть использованы логические блоки.</a:t>
            </a:r>
            <a:r>
              <a:rPr lang="en-GB" sz="1800" dirty="0"/>
              <a:t> </a:t>
            </a:r>
            <a:r>
              <a:rPr lang="ru-RU" sz="1800" b="1" dirty="0"/>
              <a:t>Логическим блоком называется код</a:t>
            </a:r>
            <a:r>
              <a:rPr lang="ru-RU" sz="1800" dirty="0"/>
              <a:t>, заключенный в фигурные скобки и не принадлежащий ни одному методу текущего класса.</a:t>
            </a:r>
            <a:endParaRPr lang="en-GB" sz="1800" dirty="0"/>
          </a:p>
          <a:p>
            <a:pPr marL="0" indent="0" algn="ctr">
              <a:spcBef>
                <a:spcPct val="0"/>
              </a:spcBef>
              <a:buFont typeface="Arial" charset="0"/>
              <a:buNone/>
            </a:pPr>
            <a:endParaRPr lang="en-GB" sz="1800" dirty="0"/>
          </a:p>
          <a:p>
            <a:pPr marL="0" indent="0" algn="ctr">
              <a:spcBef>
                <a:spcPct val="0"/>
              </a:spcBef>
              <a:buFont typeface="Arial" charset="0"/>
              <a:buNone/>
            </a:pP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{ /* код */ }</a:t>
            </a: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  <a:p>
            <a:pPr marL="0" indent="0" algn="just">
              <a:spcBef>
                <a:spcPct val="0"/>
              </a:spcBef>
              <a:buFont typeface="Arial" charset="0"/>
              <a:buNone/>
            </a:pPr>
            <a:endParaRPr lang="ru-RU" sz="1800" dirty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3429000"/>
            <a:ext cx="7531349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LogicBlock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x=89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20;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LogicBlock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LogicBlock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x) {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x;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Логический блок инициализации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ru-RU" sz="1800" dirty="0"/>
              <a:t>	При создании объекта блоки инициализации класса вызываются </a:t>
            </a:r>
            <a:r>
              <a:rPr lang="ru-RU" sz="2000" u="sng" dirty="0"/>
              <a:t>последовательно, в порядке размещения, вместе с инициализацией полей как простая последовательность операторов</a:t>
            </a:r>
            <a:r>
              <a:rPr lang="ru-RU" sz="1800" dirty="0"/>
              <a:t>, и только после выполнения последнего блока будет вызван конструктор класса. </a:t>
            </a:r>
          </a:p>
          <a:p>
            <a:pPr marL="0" indent="0" algn="just">
              <a:spcBef>
                <a:spcPct val="0"/>
              </a:spcBef>
              <a:buFont typeface="Arial" charset="0"/>
              <a:buNone/>
            </a:pPr>
            <a:endParaRPr lang="ru-RU" sz="1800" dirty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4400" y="3010275"/>
            <a:ext cx="7315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LogicBlock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logic1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LogicBlock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LogicBlock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logic2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LogicBlock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(200);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"logic1.x = 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logic1.getX());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"logic2.x = 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logic2.getX());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838200" y="4787179"/>
            <a:ext cx="7315200" cy="35719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97797" y="4796893"/>
            <a:ext cx="211468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logic1.x = 20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logic2.x = 200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457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Логический блок инициализации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Font typeface="Arial" charset="0"/>
              <a:buNone/>
            </a:pPr>
            <a:r>
              <a:rPr lang="ru-RU" sz="1800" dirty="0"/>
              <a:t>	Логические блоки чаще всего используются в качестве инициализаторов полей, но могут содержать вызовы методов как текущего класса, так и не принадлежащих ему.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95833" y="2678658"/>
            <a:ext cx="659566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LogicBlock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logic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LogicBlock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(3);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40318" y="4136801"/>
            <a:ext cx="7315200" cy="35719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4322782"/>
            <a:ext cx="303197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 (1) id=0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 (2) id=7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1392555933884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 (3) id=10</a:t>
            </a: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rved Up Arrow 9"/>
          <p:cNvSpPr/>
          <p:nvPr/>
        </p:nvSpPr>
        <p:spPr>
          <a:xfrm>
            <a:off x="7754573" y="566124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Логический блок инициализации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584" y="1340768"/>
            <a:ext cx="7956376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LogicBlock2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{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"logic (1) id="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+ </a:t>
            </a:r>
            <a:r>
              <a:rPr lang="en-US" b="1" dirty="0">
                <a:solidFill>
                  <a:srgbClr val="7F0055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C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); 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7F0055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b="1" dirty="0" err="1">
                <a:solidFill>
                  <a:srgbClr val="7F0055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7F0055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id 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= 7;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{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"logic (</a:t>
            </a:r>
            <a:r>
              <a:rPr lang="ru-RU" dirty="0">
                <a:solidFill>
                  <a:srgbClr val="2A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2A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 id="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+ </a:t>
            </a:r>
            <a:r>
              <a:rPr lang="en-US" dirty="0">
                <a:solidFill>
                  <a:srgbClr val="0000C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 Date d =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new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Date(); 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calc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(d)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7F0055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public 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LogicBlock2(</a:t>
            </a:r>
            <a:r>
              <a:rPr lang="en-US" b="1" dirty="0" err="1">
                <a:solidFill>
                  <a:srgbClr val="7F0055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7F0055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d) 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C0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id 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= d; </a:t>
            </a:r>
            <a:r>
              <a:rPr lang="en-US" dirty="0" err="1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конструкто</a:t>
            </a:r>
            <a:r>
              <a:rPr lang="ru-RU" dirty="0">
                <a:solidFill>
                  <a:srgbClr val="2A00FF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р </a:t>
            </a:r>
            <a:r>
              <a:rPr lang="en-US" dirty="0">
                <a:solidFill>
                  <a:srgbClr val="2A00FF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id=“ 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+ </a:t>
            </a:r>
            <a:r>
              <a:rPr lang="en-US" dirty="0">
                <a:solidFill>
                  <a:srgbClr val="0000C0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{  </a:t>
            </a:r>
            <a:r>
              <a:rPr lang="en-US" dirty="0">
                <a:solidFill>
                  <a:srgbClr val="0000C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id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= 10;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"logic (</a:t>
            </a:r>
            <a:r>
              <a:rPr lang="ru-RU" dirty="0">
                <a:solidFill>
                  <a:srgbClr val="2A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2A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 id="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+ </a:t>
            </a:r>
            <a:r>
              <a:rPr lang="en-US" dirty="0">
                <a:solidFill>
                  <a:srgbClr val="0000C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); 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7F0055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private void 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calc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(Date d){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d.getTime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());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80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Статический блок инициализации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1705744"/>
          </a:xfrm>
        </p:spPr>
        <p:txBody>
          <a:bodyPr/>
          <a:lstStyle/>
          <a:p>
            <a:pPr marL="0" lvl="0" indent="0" algn="ctr">
              <a:buNone/>
            </a:pPr>
            <a:r>
              <a:rPr lang="ru-RU" sz="1800" b="1" dirty="0">
                <a:ea typeface="Times New Roman" pitchFamily="18" charset="0"/>
              </a:rPr>
              <a:t>Статические блоки инициализации</a:t>
            </a:r>
            <a:endParaRPr lang="en-US" sz="1800" b="1" dirty="0">
              <a:ea typeface="Times New Roman" pitchFamily="18" charset="0"/>
            </a:endParaRPr>
          </a:p>
          <a:p>
            <a:pPr marL="0" lvl="0" indent="0" algn="just">
              <a:buNone/>
            </a:pPr>
            <a:endParaRPr lang="en-US" sz="1800" dirty="0">
              <a:ea typeface="Times New Roman" pitchFamily="18" charset="0"/>
            </a:endParaRPr>
          </a:p>
          <a:p>
            <a:pPr marL="0" lvl="0" indent="0" algn="just">
              <a:buNone/>
            </a:pPr>
            <a:r>
              <a:rPr lang="ru-RU" sz="1800" dirty="0">
                <a:ea typeface="Times New Roman" pitchFamily="18" charset="0"/>
              </a:rPr>
              <a:t>Для инициализации статических переменных существуют </a:t>
            </a:r>
            <a:r>
              <a:rPr lang="ru-RU" sz="1800" b="1" dirty="0">
                <a:ea typeface="Times New Roman" pitchFamily="18" charset="0"/>
              </a:rPr>
              <a:t>статические блоки инициализации</a:t>
            </a:r>
            <a:r>
              <a:rPr lang="ru-RU" sz="1800" dirty="0">
                <a:ea typeface="Times New Roman" pitchFamily="18" charset="0"/>
              </a:rPr>
              <a:t>. В этом случае фигурные скобки предваряются ключевым словом </a:t>
            </a:r>
            <a:r>
              <a:rPr lang="en-US" sz="1800" b="1" dirty="0">
                <a:ea typeface="Times New Roman" pitchFamily="18" charset="0"/>
              </a:rPr>
              <a:t>static</a:t>
            </a:r>
            <a:r>
              <a:rPr lang="ru-RU" sz="1800" dirty="0">
                <a:ea typeface="Times New Roman" pitchFamily="18" charset="0"/>
              </a:rPr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7241" y="3140968"/>
            <a:ext cx="742716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StaticBlock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increaseCoeffitient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2.5;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increaseCoeffitient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1.5;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baseSalary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100; // error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Статический блок инициализации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Статические блоки инициализации вызываются </a:t>
            </a:r>
            <a:r>
              <a:rPr lang="ru-RU" sz="2000" u="sng" dirty="0"/>
              <a:t>только один раз </a:t>
            </a:r>
            <a:r>
              <a:rPr lang="ru-RU" sz="1800" dirty="0"/>
              <a:t>в жизненном цикле приложения: </a:t>
            </a:r>
          </a:p>
          <a:p>
            <a:pPr marL="0" indent="0" algn="just">
              <a:buNone/>
            </a:pPr>
            <a:endParaRPr lang="ru-RU" sz="1800" dirty="0"/>
          </a:p>
          <a:p>
            <a:pPr marL="1076325" indent="-355600" algn="just"/>
            <a:r>
              <a:rPr lang="ru-RU" sz="1800" dirty="0"/>
              <a:t>при </a:t>
            </a:r>
            <a:r>
              <a:rPr lang="ru-RU" sz="1800" b="1" dirty="0"/>
              <a:t>создании объекта </a:t>
            </a:r>
            <a:r>
              <a:rPr lang="ru-RU" sz="1800" dirty="0"/>
              <a:t>или </a:t>
            </a:r>
          </a:p>
          <a:p>
            <a:pPr marL="1076325" indent="-355600" algn="just"/>
            <a:r>
              <a:rPr lang="ru-RU" sz="1800" dirty="0"/>
              <a:t>при </a:t>
            </a:r>
            <a:r>
              <a:rPr lang="ru-RU" sz="1800" b="1" dirty="0"/>
              <a:t>обращении к статическому методу (полю) </a:t>
            </a:r>
            <a:r>
              <a:rPr lang="ru-RU" sz="1800" dirty="0"/>
              <a:t>данного класса.</a:t>
            </a:r>
            <a:endParaRPr lang="en-US" sz="1800" dirty="0"/>
          </a:p>
          <a:p>
            <a:pPr marL="0" lvl="0" indent="0" algn="just">
              <a:buNone/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90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Инициализация полей класса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b="1" dirty="0"/>
              <a:t>Инициализация полей класса. </a:t>
            </a:r>
            <a:r>
              <a:rPr lang="ru-RU" sz="1800" dirty="0"/>
              <a:t>Общий порядок инициализации следующий</a:t>
            </a:r>
          </a:p>
          <a:p>
            <a:pPr>
              <a:buNone/>
            </a:pPr>
            <a:endParaRPr lang="en-US" sz="1800" dirty="0"/>
          </a:p>
          <a:p>
            <a:pPr marL="723900" indent="-266700"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ru-RU" sz="1800" dirty="0">
                <a:ea typeface="Times New Roman" pitchFamily="18" charset="0"/>
              </a:rPr>
              <a:t>При создании объекта или при первом обращении к статическому методу (полю) статические поля инициализируются значениями по умолчанию.</a:t>
            </a:r>
          </a:p>
          <a:p>
            <a:pPr marL="723900" indent="-266700"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ru-RU" sz="1800" dirty="0">
              <a:ea typeface="Times New Roman" pitchFamily="18" charset="0"/>
            </a:endParaRPr>
          </a:p>
          <a:p>
            <a:pPr marL="723900" indent="-266700"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ru-RU" sz="1800" dirty="0">
                <a:ea typeface="Times New Roman" pitchFamily="18" charset="0"/>
              </a:rPr>
              <a:t>Инициализаторы всех статических полей и статические блоки инициализации выполняются в порядке их перечисления в объявлении класса.</a:t>
            </a:r>
            <a:endParaRPr lang="ru-RU" sz="1800" dirty="0"/>
          </a:p>
          <a:p>
            <a:pPr marL="723900" indent="-266700"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Инициализация полей класса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b="1" dirty="0"/>
              <a:t>Инициализация полей класса. </a:t>
            </a:r>
            <a:r>
              <a:rPr lang="ru-RU" sz="1800" dirty="0"/>
              <a:t>Общий порядок инициализации следующий</a:t>
            </a:r>
          </a:p>
          <a:p>
            <a:pPr>
              <a:buNone/>
            </a:pPr>
            <a:endParaRPr lang="en-US" sz="1800" dirty="0"/>
          </a:p>
          <a:p>
            <a:pPr marL="8001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</a:pPr>
            <a:r>
              <a:rPr lang="ru-RU" sz="1800" dirty="0">
                <a:ea typeface="Times New Roman" pitchFamily="18" charset="0"/>
              </a:rPr>
              <a:t>При вызове конструктора класса все поля данных инициализируются своими значениями,  предусмотренными по умолчанию.</a:t>
            </a:r>
          </a:p>
          <a:p>
            <a:pPr marL="8001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</a:pPr>
            <a:endParaRPr lang="ru-RU" sz="1800" dirty="0"/>
          </a:p>
          <a:p>
            <a:pPr marL="723900" indent="-2667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</a:pPr>
            <a:r>
              <a:rPr lang="ru-RU" sz="1800" dirty="0">
                <a:ea typeface="Times New Roman" pitchFamily="18" charset="0"/>
              </a:rPr>
              <a:t>Инициализаторы всех полей и блоки инициализации выполняются в порядке их перечисления в объявлении класса.</a:t>
            </a:r>
          </a:p>
          <a:p>
            <a:pPr marL="723900" indent="-2667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</a:pPr>
            <a:endParaRPr lang="ru-RU" sz="1800" dirty="0"/>
          </a:p>
          <a:p>
            <a:pPr marL="723900" indent="-2667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</a:pPr>
            <a:r>
              <a:rPr lang="ru-RU" sz="1800" dirty="0">
                <a:ea typeface="Times New Roman" pitchFamily="18" charset="0"/>
              </a:rPr>
              <a:t>Если  в первой строке конструктора вызывается тело другого  конструктора,  то  выполняется вызванный конструктор.</a:t>
            </a:r>
          </a:p>
          <a:p>
            <a:pPr marL="723900" indent="-2667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</a:pPr>
            <a:endParaRPr lang="ru-RU" sz="1800" dirty="0"/>
          </a:p>
          <a:p>
            <a:pPr marL="723900" indent="-2667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</a:pPr>
            <a:r>
              <a:rPr lang="ru-RU" sz="1800" dirty="0">
                <a:ea typeface="Times New Roman" pitchFamily="18" charset="0"/>
              </a:rPr>
              <a:t>Выполняется тело конструктора.</a:t>
            </a:r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Модификатор </a:t>
            </a:r>
            <a:r>
              <a:rPr lang="en-US" dirty="0"/>
              <a:t>final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800" b="1" dirty="0"/>
              <a:t>final</a:t>
            </a:r>
          </a:p>
          <a:p>
            <a:pPr algn="just">
              <a:buNone/>
            </a:pPr>
            <a:endParaRPr lang="ru-RU" sz="1100" dirty="0"/>
          </a:p>
          <a:p>
            <a:pPr marL="452438" indent="-452438" algn="just">
              <a:buNone/>
            </a:pPr>
            <a:r>
              <a:rPr lang="ru-RU" sz="1800" dirty="0"/>
              <a:t>Модификатор </a:t>
            </a:r>
            <a:r>
              <a:rPr lang="ru-RU" sz="1800" b="1" dirty="0" err="1"/>
              <a:t>final</a:t>
            </a:r>
            <a:r>
              <a:rPr lang="ru-RU" sz="1800" dirty="0"/>
              <a:t> используется для определения констант в качестве члена класса, локальной переменной или как параметра метода. </a:t>
            </a:r>
          </a:p>
          <a:p>
            <a:pPr marL="452438" indent="-452438" algn="just">
              <a:lnSpc>
                <a:spcPct val="90000"/>
              </a:lnSpc>
              <a:buNone/>
            </a:pPr>
            <a:r>
              <a:rPr lang="ru-RU" sz="1800" dirty="0"/>
              <a:t>Значение по умолчанию константа получить не может в отличие от переменных класса.</a:t>
            </a:r>
          </a:p>
          <a:p>
            <a:pPr algn="just">
              <a:lnSpc>
                <a:spcPct val="90000"/>
              </a:lnSpc>
              <a:buNone/>
            </a:pPr>
            <a:endParaRPr lang="ru-RU" sz="16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584" y="3364537"/>
            <a:ext cx="7517432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finalVar</a:t>
            </a:r>
            <a:r>
              <a:rPr lang="ru-RU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=…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staticFinalVar</a:t>
            </a:r>
            <a:r>
              <a:rPr lang="ru-RU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=…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Date 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</a:t>
            </a:r>
            <a:r>
              <a:rPr lang="ru-RU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=…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method(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temp = 12;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R="27432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ООП. Инкапсуляция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20688"/>
            <a:ext cx="7315200" cy="4800600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Инкапсуляция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encapsulation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ru-RU" sz="1800" dirty="0"/>
              <a:t>- это механизм, который объединяет данные и код, манипулирующий этими данными, а также защищает и то, и другое от внешнего вмешательства или неправильного использования.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699792" y="2924944"/>
            <a:ext cx="3139481" cy="2374423"/>
            <a:chOff x="2555776" y="2940510"/>
            <a:chExt cx="3139481" cy="2374423"/>
          </a:xfrm>
        </p:grpSpPr>
        <p:pic>
          <p:nvPicPr>
            <p:cNvPr id="124930" name="Picture 2" descr="http://t0.gstatic.com/images?q=tbn:ANd9GcSxebilQ6lDwmeUBXiF_AtPkFVEzJ-v0mtCxnTOcuoGVC-9UHPh6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55776" y="3281402"/>
              <a:ext cx="1750252" cy="175025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 rot="20451633">
              <a:off x="4343641" y="2940510"/>
              <a:ext cx="1012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private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21274162">
              <a:off x="4450386" y="3559018"/>
              <a:ext cx="1244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protected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484791">
              <a:off x="4495799" y="4272933"/>
              <a:ext cx="1012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public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974399">
              <a:off x="4363346" y="4914823"/>
              <a:ext cx="10879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package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00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Модификатор </a:t>
            </a:r>
            <a:r>
              <a:rPr lang="en-US" dirty="0"/>
              <a:t>final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 algn="just">
              <a:spcBef>
                <a:spcPts val="0"/>
              </a:spcBef>
              <a:buNone/>
            </a:pPr>
            <a:r>
              <a:rPr lang="ru-RU" sz="1800" b="1" dirty="0"/>
              <a:t>Константа</a:t>
            </a:r>
            <a:r>
              <a:rPr lang="ru-RU" sz="1800" dirty="0"/>
              <a:t> может быть объявлена </a:t>
            </a:r>
            <a:r>
              <a:rPr lang="ru-RU" sz="1800" b="1" dirty="0"/>
              <a:t>как поле экземпляра класса, но не проинициализирована</a:t>
            </a:r>
            <a:r>
              <a:rPr lang="ru-RU" sz="1800" dirty="0"/>
              <a:t>. В этом случае она должна быть проинициализирована </a:t>
            </a:r>
            <a:r>
              <a:rPr lang="ru-RU" sz="1800" u="sng" dirty="0"/>
              <a:t>в логическом блоке класса</a:t>
            </a:r>
            <a:r>
              <a:rPr lang="en-US" sz="1800" u="sng" dirty="0"/>
              <a:t> </a:t>
            </a:r>
            <a:r>
              <a:rPr lang="ru-RU" sz="1800" u="sng" dirty="0"/>
              <a:t>или конструкторе</a:t>
            </a:r>
            <a:r>
              <a:rPr lang="ru-RU" sz="1800" dirty="0"/>
              <a:t>, но только в одном из указанных мест. 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4687" y="2564904"/>
            <a:ext cx="7438020" cy="3077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Date 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Date();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method(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trike="sngStrik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setYear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(2999 - 1900);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date = new Date(); //error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67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Модификатор </a:t>
            </a:r>
            <a:r>
              <a:rPr lang="en-US" dirty="0"/>
              <a:t>final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584" y="1196752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438" indent="-452438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Константные статические поля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могут быть проинициализированы или при объявлении, или в статическом блоке инициализации.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584" y="2204864"/>
            <a:ext cx="741682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staticFinalVar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staticFinalVar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2;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701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Модификатор </a:t>
            </a:r>
            <a:r>
              <a:rPr lang="en-US" dirty="0"/>
              <a:t>native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native</a:t>
            </a:r>
          </a:p>
          <a:p>
            <a:pPr marL="0" indent="0" algn="just">
              <a:buNone/>
            </a:pPr>
            <a:endParaRPr lang="en-US" sz="1800" dirty="0"/>
          </a:p>
          <a:p>
            <a:pPr marL="538163" indent="-538163" algn="just">
              <a:buNone/>
            </a:pPr>
            <a:r>
              <a:rPr lang="ru-RU" sz="1800" dirty="0"/>
              <a:t>Модификатор </a:t>
            </a:r>
            <a:r>
              <a:rPr lang="ru-RU" sz="1800" dirty="0" err="1"/>
              <a:t>native</a:t>
            </a:r>
            <a:r>
              <a:rPr lang="ru-RU" sz="1800" dirty="0"/>
              <a:t> указывает на то, что метод написан не на </a:t>
            </a:r>
            <a:r>
              <a:rPr lang="ru-RU" sz="1800" dirty="0" err="1"/>
              <a:t>Java</a:t>
            </a:r>
            <a:r>
              <a:rPr lang="en-US" sz="1800" dirty="0"/>
              <a:t>. </a:t>
            </a:r>
            <a:r>
              <a:rPr lang="ru-RU" sz="1800" dirty="0"/>
              <a:t>Методы, помеченные </a:t>
            </a:r>
            <a:r>
              <a:rPr lang="ru-RU" sz="1800" b="1" dirty="0" err="1"/>
              <a:t>native</a:t>
            </a:r>
            <a:r>
              <a:rPr lang="ru-RU" sz="1800" dirty="0"/>
              <a:t>, можно переопределять обычными методами в подклассах.</a:t>
            </a:r>
          </a:p>
          <a:p>
            <a:pPr marL="538163" indent="-538163" algn="just">
              <a:buNone/>
            </a:pPr>
            <a:r>
              <a:rPr lang="ru-RU" sz="1800" dirty="0"/>
              <a:t>Тело </a:t>
            </a:r>
            <a:r>
              <a:rPr lang="ru-RU" sz="1800" dirty="0" err="1"/>
              <a:t>нативного</a:t>
            </a:r>
            <a:r>
              <a:rPr lang="ru-RU" sz="1800" dirty="0"/>
              <a:t> метода должно заканчиваться на (;) как в абстрактных методах, идентифицируя то, что реализация опущена.</a:t>
            </a:r>
            <a:endParaRPr lang="en-US" sz="1800" dirty="0"/>
          </a:p>
          <a:p>
            <a:pPr marL="0" indent="0" algn="just">
              <a:buNone/>
            </a:pPr>
            <a:endParaRPr lang="ru-RU" sz="1800" dirty="0"/>
          </a:p>
          <a:p>
            <a:pPr>
              <a:buFont typeface="Verdana" pitchFamily="34" charset="0"/>
              <a:buNone/>
            </a:pPr>
            <a:r>
              <a:rPr lang="ru-RU" sz="1800" dirty="0">
                <a:solidFill>
                  <a:srgbClr val="800000"/>
                </a:solidFill>
                <a:latin typeface="Courier New" pitchFamily="49" charset="0"/>
              </a:rPr>
              <a:t>		</a:t>
            </a:r>
            <a:endParaRPr lang="ru-RU" sz="18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52929" name="Rectangle 1"/>
          <p:cNvSpPr>
            <a:spLocks noChangeArrowheads="1"/>
          </p:cNvSpPr>
          <p:nvPr/>
        </p:nvSpPr>
        <p:spPr bwMode="auto">
          <a:xfrm>
            <a:off x="2143108" y="3714752"/>
            <a:ext cx="54232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native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loadCripto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928662" y="4357694"/>
            <a:ext cx="7273145" cy="13388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Object {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native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Object clone()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CloneNotSupportedException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Модификатор </a:t>
            </a:r>
            <a:r>
              <a:rPr lang="en-US" dirty="0"/>
              <a:t>synchronized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synchronized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При использовании нескольких потоков управления в одном приложении необходимо синхронизировать методы, обращающиеся к общим данным.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Когда интерпретатор обнаруживает </a:t>
            </a:r>
            <a:r>
              <a:rPr lang="ru-RU" sz="1800" b="1" dirty="0" err="1"/>
              <a:t>synchronized</a:t>
            </a:r>
            <a:r>
              <a:rPr lang="ru-RU" sz="1800" dirty="0">
                <a:solidFill>
                  <a:srgbClr val="800000"/>
                </a:solidFill>
              </a:rPr>
              <a:t>,</a:t>
            </a:r>
            <a:r>
              <a:rPr lang="ru-RU" sz="1800" dirty="0"/>
              <a:t> он включает код, блокирующий доступ к данным при запуске потока и снимающий блок при его завершении.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Curved Up Arrow 5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Модификатор </a:t>
            </a:r>
            <a:r>
              <a:rPr lang="en-US" dirty="0"/>
              <a:t>synchronized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51905" name="Rectangle 1"/>
          <p:cNvSpPr>
            <a:spLocks noChangeArrowheads="1"/>
          </p:cNvSpPr>
          <p:nvPr/>
        </p:nvSpPr>
        <p:spPr bwMode="auto">
          <a:xfrm>
            <a:off x="827584" y="1557947"/>
            <a:ext cx="7679978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SinchronizedSingleton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SinchronizedSingleton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instance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SinchronizedSingleton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synchronized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SinchronizedSingleton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getInstance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instance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instance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SinchronizedSingleton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instance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Класс </a:t>
            </a:r>
            <a:r>
              <a:rPr lang="en-US" dirty="0"/>
              <a:t>Object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/>
              <a:t>Класс </a:t>
            </a:r>
            <a:r>
              <a:rPr lang="en-US" sz="1800" b="1" dirty="0" err="1"/>
              <a:t>java.lang.Object</a:t>
            </a:r>
            <a:r>
              <a:rPr lang="en-US" sz="1800" dirty="0"/>
              <a:t> - </a:t>
            </a:r>
            <a:r>
              <a:rPr lang="ru-RU" sz="1800" dirty="0"/>
              <a:t>родительский для всех классов</a:t>
            </a:r>
            <a:r>
              <a:rPr lang="en-US" sz="1800" dirty="0"/>
              <a:t>.</a:t>
            </a:r>
            <a:endParaRPr lang="ru-RU" sz="1800" dirty="0"/>
          </a:p>
          <a:p>
            <a:pPr>
              <a:lnSpc>
                <a:spcPct val="80000"/>
              </a:lnSpc>
              <a:buNone/>
            </a:pPr>
            <a:endParaRPr lang="en-US" sz="1800" dirty="0"/>
          </a:p>
          <a:p>
            <a:pPr>
              <a:lnSpc>
                <a:spcPct val="80000"/>
              </a:lnSpc>
              <a:buNone/>
            </a:pPr>
            <a:r>
              <a:rPr lang="ru-RU" sz="1800" dirty="0"/>
              <a:t>Содержит следующие методы</a:t>
            </a:r>
            <a:r>
              <a:rPr lang="en-US" sz="1800" dirty="0"/>
              <a:t>:</a:t>
            </a:r>
          </a:p>
          <a:p>
            <a:pPr marL="800100" indent="-266700">
              <a:lnSpc>
                <a:spcPct val="8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protected Object clone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600" dirty="0"/>
              <a:t>– создает и возвращает копию вызывающего объекта;</a:t>
            </a:r>
          </a:p>
          <a:p>
            <a:pPr marL="800100" indent="-266700">
              <a:lnSpc>
                <a:spcPct val="80000"/>
              </a:lnSpc>
            </a:pPr>
            <a:endParaRPr lang="en-US" sz="1600" dirty="0"/>
          </a:p>
          <a:p>
            <a:pPr marL="800100" indent="-266700">
              <a:lnSpc>
                <a:spcPct val="80000"/>
              </a:lnSpc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equals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Object ob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ru-RU" sz="1600" dirty="0"/>
              <a:t>– предназначен для переопределения </a:t>
            </a:r>
            <a:br>
              <a:rPr lang="ru-RU" sz="1600" dirty="0"/>
            </a:br>
            <a:r>
              <a:rPr lang="ru-RU" sz="1600" dirty="0"/>
              <a:t>в подклассах с выполнением общих соглашений о сравнении содержимого двух объектов;</a:t>
            </a:r>
          </a:p>
          <a:p>
            <a:pPr marL="800100" indent="-266700">
              <a:lnSpc>
                <a:spcPct val="80000"/>
              </a:lnSpc>
            </a:pPr>
            <a:endParaRPr lang="en-US" sz="1600" dirty="0"/>
          </a:p>
          <a:p>
            <a:pPr marL="800100" indent="-266700">
              <a:lnSpc>
                <a:spcPct val="8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Class&lt;? extends Object&gt;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getClass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en-US" sz="1600" dirty="0"/>
              <a:t>– </a:t>
            </a:r>
            <a:r>
              <a:rPr lang="ru-RU" sz="1600" dirty="0"/>
              <a:t>возвращает</a:t>
            </a:r>
            <a:r>
              <a:rPr lang="en-US" sz="1600" dirty="0"/>
              <a:t> </a:t>
            </a:r>
            <a:r>
              <a:rPr lang="ru-RU" sz="1600" dirty="0"/>
              <a:t>объект</a:t>
            </a:r>
            <a:r>
              <a:rPr lang="en-US" sz="1600" dirty="0"/>
              <a:t> </a:t>
            </a:r>
            <a:r>
              <a:rPr lang="ru-RU" sz="1600" dirty="0"/>
              <a:t>типа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Class;</a:t>
            </a:r>
          </a:p>
          <a:p>
            <a:pPr marL="800100" indent="-266700">
              <a:lnSpc>
                <a:spcPct val="80000"/>
              </a:lnSpc>
            </a:pP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indent="-266700">
              <a:lnSpc>
                <a:spcPct val="8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protected void finalize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600" dirty="0"/>
              <a:t>– вызывается перед уничтожением объекта автоматическим сборщиком мусора (</a:t>
            </a:r>
            <a:r>
              <a:rPr lang="en-US" sz="1600" dirty="0"/>
              <a:t>garbage collection</a:t>
            </a:r>
            <a:r>
              <a:rPr lang="ru-RU" sz="1600" dirty="0"/>
              <a:t>);</a:t>
            </a:r>
          </a:p>
          <a:p>
            <a:pPr marL="800100" indent="-266700">
              <a:lnSpc>
                <a:spcPct val="80000"/>
              </a:lnSpc>
            </a:pPr>
            <a:endParaRPr lang="en-US" sz="1600" dirty="0"/>
          </a:p>
          <a:p>
            <a:pPr marL="800100" indent="-266700">
              <a:lnSpc>
                <a:spcPct val="80000"/>
              </a:lnSpc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hashCode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sz="1600" dirty="0"/>
              <a:t> – возвращает хэш-код объекта;</a:t>
            </a:r>
          </a:p>
          <a:p>
            <a:pPr marL="800100" indent="-266700">
              <a:lnSpc>
                <a:spcPct val="80000"/>
              </a:lnSpc>
            </a:pPr>
            <a:endParaRPr lang="en-US" sz="1600" dirty="0"/>
          </a:p>
          <a:p>
            <a:pPr marL="800100" indent="-266700">
              <a:lnSpc>
                <a:spcPct val="8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String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toString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600" dirty="0"/>
              <a:t>– возвращает представление объекта в виде строки.</a:t>
            </a:r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Метод </a:t>
            </a:r>
            <a:r>
              <a:rPr lang="en-US" dirty="0"/>
              <a:t>equals()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b="1" dirty="0"/>
              <a:t>Переопределение метода </a:t>
            </a:r>
            <a:r>
              <a:rPr lang="ru-RU" sz="1800" b="1" dirty="0" err="1"/>
              <a:t>equals</a:t>
            </a:r>
            <a:r>
              <a:rPr lang="ru-RU" sz="1800" b="1" dirty="0"/>
              <a:t>() - </a:t>
            </a:r>
            <a:r>
              <a:rPr lang="ru-RU" sz="1800" dirty="0"/>
              <a:t>метод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800" dirty="0"/>
              <a:t>при сравнении двух объектов возвращает истину, если содержимое объектов эквивалентно, и ложь – в противном случае. </a:t>
            </a:r>
          </a:p>
          <a:p>
            <a:pPr algn="just">
              <a:buFont typeface="Verdana" pitchFamily="34" charset="0"/>
              <a:buNone/>
            </a:pPr>
            <a:endParaRPr lang="ru-RU" sz="1800" dirty="0"/>
          </a:p>
          <a:p>
            <a:pPr algn="just">
              <a:buFont typeface="Verdana" pitchFamily="34" charset="0"/>
              <a:buNone/>
            </a:pPr>
            <a:r>
              <a:rPr lang="ru-RU" sz="1800" dirty="0"/>
              <a:t>При переопределении должны выполняться соглашения:</a:t>
            </a:r>
          </a:p>
          <a:p>
            <a:pPr marL="1085850" indent="-457200" algn="just"/>
            <a:r>
              <a:rPr lang="ru-RU" sz="1600" b="1" dirty="0" err="1"/>
              <a:t>рефлексивность</a:t>
            </a:r>
            <a:r>
              <a:rPr lang="ru-RU" sz="1600" dirty="0"/>
              <a:t> – объект равен самому себе;</a:t>
            </a:r>
          </a:p>
          <a:p>
            <a:pPr marL="1085850" indent="-457200" algn="just"/>
            <a:r>
              <a:rPr lang="ru-RU" sz="1600" b="1" dirty="0"/>
              <a:t>симметричность</a:t>
            </a:r>
            <a:r>
              <a:rPr lang="ru-RU" sz="1600" dirty="0"/>
              <a:t> – если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ru-RU" sz="1600" dirty="0"/>
              <a:t>возвращает значение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ru-RU" sz="1600" dirty="0"/>
              <a:t>, то и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ru-RU" sz="1600" dirty="0"/>
              <a:t>всегда возвращает значение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ru-RU" sz="1600" dirty="0"/>
              <a:t>;</a:t>
            </a:r>
          </a:p>
          <a:p>
            <a:pPr marL="1085850" indent="-457200" algn="just"/>
            <a:r>
              <a:rPr lang="ru-RU" sz="1600" b="1" dirty="0"/>
              <a:t>транзитивность</a:t>
            </a:r>
            <a:r>
              <a:rPr lang="ru-RU" sz="1600" dirty="0"/>
              <a:t> – если метод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600" dirty="0"/>
              <a:t>возвращает значение </a:t>
            </a:r>
            <a:r>
              <a:rPr lang="en-US" sz="1600" dirty="0">
                <a:solidFill>
                  <a:srgbClr val="800000"/>
                </a:solidFill>
              </a:rPr>
              <a:t>true</a:t>
            </a:r>
            <a:r>
              <a:rPr lang="ru-RU" sz="1600" dirty="0"/>
              <a:t> при сравнении объектов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ru-RU" sz="1600" dirty="0">
                <a:solidFill>
                  <a:srgbClr val="800000"/>
                </a:solidFill>
              </a:rPr>
              <a:t> </a:t>
            </a:r>
            <a:r>
              <a:rPr lang="ru-RU" sz="1600" dirty="0"/>
              <a:t>и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ru-RU" sz="1600" dirty="0"/>
              <a:t> а также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ru-RU" sz="1600" dirty="0"/>
              <a:t> и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ru-RU" sz="1600" dirty="0"/>
              <a:t>, то и при сравнении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ru-RU" sz="1600" dirty="0"/>
              <a:t> и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ru-RU" sz="1600" dirty="0">
                <a:solidFill>
                  <a:srgbClr val="800000"/>
                </a:solidFill>
              </a:rPr>
              <a:t> </a:t>
            </a:r>
            <a:r>
              <a:rPr lang="ru-RU" sz="1600" dirty="0"/>
              <a:t>будет возвращено значение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ru-RU" sz="1600" dirty="0"/>
              <a:t>;</a:t>
            </a:r>
          </a:p>
          <a:p>
            <a:pPr marL="1085850" indent="-457200" algn="just"/>
            <a:r>
              <a:rPr lang="ru-RU" sz="1600" b="1" dirty="0"/>
              <a:t>непротиворечивость</a:t>
            </a:r>
            <a:r>
              <a:rPr lang="ru-RU" sz="1600" dirty="0"/>
              <a:t> – при многократном вызове метода для двух не подвергшихся изменению за это время объектов возвращаемое значение всегда должно быть одинаковым;</a:t>
            </a:r>
          </a:p>
          <a:p>
            <a:pPr marL="1085850" indent="-457200" algn="just"/>
            <a:r>
              <a:rPr lang="ru-RU" sz="1600" b="1" dirty="0"/>
              <a:t>ненулевая ссылка </a:t>
            </a:r>
            <a:r>
              <a:rPr lang="ru-RU" sz="1600" dirty="0"/>
              <a:t>при сравнении с литералом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ru-RU" sz="1600" dirty="0"/>
              <a:t> всегда возвращает значение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ru-RU" sz="1600" dirty="0"/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Метод </a:t>
            </a:r>
            <a:r>
              <a:rPr lang="en-US" dirty="0"/>
              <a:t>equals()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13345" name="Rectangle 1"/>
          <p:cNvSpPr>
            <a:spLocks noChangeArrowheads="1"/>
          </p:cNvSpPr>
          <p:nvPr/>
        </p:nvSpPr>
        <p:spPr bwMode="auto">
          <a:xfrm>
            <a:off x="827584" y="859795"/>
            <a:ext cx="7488832" cy="50629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Pen {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price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private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producerName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//...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equals(Object 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ru-RU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	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	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ru-RU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	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	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ru-RU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getClass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!= 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obj.getClass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()){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ru-RU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Pen 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(Pen)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ru-RU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price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!= 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pen.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price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	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	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ru-RU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producerNam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producerName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pen.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producerName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ru-RU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producerName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.equals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pen.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producerName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		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Классы и объекты. Метод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b="1" dirty="0"/>
              <a:t>Переопределение метода </a:t>
            </a:r>
            <a:r>
              <a:rPr lang="ru-RU" sz="1800" b="1" dirty="0" err="1"/>
              <a:t>hashCode</a:t>
            </a:r>
            <a:r>
              <a:rPr lang="ru-RU" sz="1800" b="1" dirty="0"/>
              <a:t>() </a:t>
            </a:r>
            <a:r>
              <a:rPr lang="ru-RU" sz="1800" dirty="0"/>
              <a:t>- метод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hashCode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800" dirty="0"/>
              <a:t>возвращает хэш-код объекта, вычисление которого управляется следующими соглашениями:</a:t>
            </a:r>
          </a:p>
          <a:p>
            <a:pPr algn="just">
              <a:buFont typeface="Verdana" pitchFamily="34" charset="0"/>
              <a:buNone/>
            </a:pPr>
            <a:endParaRPr lang="ru-RU" sz="1800" dirty="0"/>
          </a:p>
          <a:p>
            <a:pPr marL="1085850" indent="-361950" algn="just"/>
            <a:r>
              <a:rPr lang="ru-RU" sz="1800" dirty="0"/>
              <a:t>во время работы приложения значение хэш-кода объекта не изменяется, если объект не был изменен;</a:t>
            </a:r>
          </a:p>
          <a:p>
            <a:pPr marL="1085850" indent="-361950" algn="just"/>
            <a:r>
              <a:rPr lang="ru-RU" sz="1800" dirty="0"/>
              <a:t>все одинаковые по содержанию объекты одного типа должны иметь одинаковые хэш-коды;</a:t>
            </a:r>
          </a:p>
          <a:p>
            <a:pPr marL="1085850" indent="-361950" algn="just"/>
            <a:r>
              <a:rPr lang="ru-RU" sz="1800" dirty="0"/>
              <a:t>различные по содержанию объекты одного типа могут иметь различные хэш-коды.</a:t>
            </a:r>
          </a:p>
          <a:p>
            <a:pPr marL="623888" indent="-623888" algn="just">
              <a:buNone/>
            </a:pPr>
            <a:endParaRPr lang="ru-RU" sz="1800" i="1" dirty="0"/>
          </a:p>
          <a:p>
            <a:pPr marL="623888" indent="-623888" algn="just">
              <a:buNone/>
            </a:pPr>
            <a:r>
              <a:rPr lang="ru-RU" sz="1800" i="1" dirty="0"/>
              <a:t>Следует переопределять всегда, когда переопределен метод</a:t>
            </a:r>
            <a:r>
              <a:rPr lang="ru-RU" sz="1800" dirty="0"/>
              <a:t>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().</a:t>
            </a:r>
          </a:p>
          <a:p>
            <a:pPr marL="1085850" indent="-361950" algn="just"/>
            <a:endParaRPr lang="ru-RU" sz="1800" dirty="0"/>
          </a:p>
          <a:p>
            <a:pPr>
              <a:buFont typeface="Verdana" pitchFamily="34" charset="0"/>
              <a:buNone/>
            </a:pPr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Метод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Verdana" pitchFamily="34" charset="0"/>
              <a:buNone/>
            </a:pPr>
            <a:r>
              <a:rPr lang="ru-RU" sz="1800" dirty="0"/>
              <a:t>Метод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hashCode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800" dirty="0"/>
              <a:t>переопределен, как правило, в каждом классе и возвращает число, являющееся уникальным идентификатором объекта, зависящим в большинстве случаев только от значения объекта. </a:t>
            </a:r>
          </a:p>
          <a:p>
            <a:pPr marL="0" indent="0" algn="just">
              <a:buFont typeface="Verdana" pitchFamily="34" charset="0"/>
              <a:buNone/>
            </a:pPr>
            <a:endParaRPr lang="ru-RU" sz="1800" dirty="0"/>
          </a:p>
          <a:p>
            <a:pPr marL="1085850" indent="-361950" algn="just"/>
            <a:endParaRPr lang="ru-RU" sz="1800" dirty="0"/>
          </a:p>
          <a:p>
            <a:pPr>
              <a:buFont typeface="Verdana" pitchFamily="34" charset="0"/>
              <a:buNone/>
            </a:pPr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21537" name="Rectangle 1"/>
          <p:cNvSpPr>
            <a:spLocks noChangeArrowheads="1"/>
          </p:cNvSpPr>
          <p:nvPr/>
        </p:nvSpPr>
        <p:spPr bwMode="auto">
          <a:xfrm>
            <a:off x="841846" y="2708920"/>
            <a:ext cx="747457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Pen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private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price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private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producerName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...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hashCode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)(31*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price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((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producerName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? 0 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producerName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.hashCode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ООП. Наследование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229500" cy="4800600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Наследование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inheritance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ru-RU" sz="1800" dirty="0"/>
              <a:t>- это процесс, посредством которого, один объект может наследовать свойства другого объекта и добавлять к ним черты, характерные только для него.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/>
              <a:t>Наследование бывает двух видов: </a:t>
            </a:r>
          </a:p>
          <a:p>
            <a:pPr lvl="1">
              <a:buFont typeface="Wingdings" pitchFamily="2" charset="2"/>
              <a:buChar char="§"/>
              <a:tabLst>
                <a:tab pos="4484688" algn="l"/>
                <a:tab pos="4757738" algn="l"/>
              </a:tabLst>
            </a:pPr>
            <a:r>
              <a:rPr lang="ru-RU" sz="1800" i="1" dirty="0">
                <a:solidFill>
                  <a:schemeClr val="accent1">
                    <a:lumMod val="75000"/>
                  </a:schemeClr>
                </a:solidFill>
              </a:rPr>
              <a:t>одиночное</a:t>
            </a:r>
            <a:r>
              <a:rPr lang="ru-RU" sz="1800" dirty="0"/>
              <a:t> - когда каждый </a:t>
            </a:r>
            <a:endParaRPr lang="en-US" sz="1800" dirty="0"/>
          </a:p>
          <a:p>
            <a:pPr lvl="1">
              <a:buNone/>
              <a:tabLst>
                <a:tab pos="4484688" algn="l"/>
                <a:tab pos="4757738" algn="l"/>
              </a:tabLst>
            </a:pPr>
            <a:r>
              <a:rPr lang="ru-RU" sz="1800" dirty="0"/>
              <a:t>класс имеет одного и только </a:t>
            </a:r>
            <a:endParaRPr lang="en-US" sz="1800" dirty="0"/>
          </a:p>
          <a:p>
            <a:pPr lvl="1">
              <a:buNone/>
              <a:tabLst>
                <a:tab pos="4484688" algn="l"/>
                <a:tab pos="4757738" algn="l"/>
              </a:tabLst>
            </a:pPr>
            <a:r>
              <a:rPr lang="ru-RU" sz="1800" dirty="0"/>
              <a:t>одного предка; </a:t>
            </a:r>
          </a:p>
          <a:p>
            <a:pPr lvl="1">
              <a:buFont typeface="Wingdings" pitchFamily="2" charset="2"/>
              <a:buChar char="§"/>
            </a:pPr>
            <a:r>
              <a:rPr lang="ru-RU" sz="1800" i="1" dirty="0">
                <a:solidFill>
                  <a:schemeClr val="accent1">
                    <a:lumMod val="75000"/>
                  </a:schemeClr>
                </a:solidFill>
              </a:rPr>
              <a:t>множественное</a:t>
            </a:r>
            <a:r>
              <a:rPr lang="ru-RU" sz="1800" dirty="0"/>
              <a:t> - когда </a:t>
            </a:r>
            <a:endParaRPr lang="en-US" sz="1800" dirty="0"/>
          </a:p>
          <a:p>
            <a:pPr lvl="1">
              <a:buNone/>
            </a:pPr>
            <a:r>
              <a:rPr lang="ru-RU" sz="1800" dirty="0"/>
              <a:t>каждый класс может иметь </a:t>
            </a:r>
            <a:endParaRPr lang="en-US" sz="1800" dirty="0"/>
          </a:p>
          <a:p>
            <a:pPr lvl="1">
              <a:buNone/>
            </a:pPr>
            <a:r>
              <a:rPr lang="ru-RU" sz="1800" dirty="0"/>
              <a:t>любое количество предков. </a:t>
            </a:r>
          </a:p>
          <a:p>
            <a:pPr marL="0" indent="0">
              <a:buNone/>
            </a:pPr>
            <a:r>
              <a:rPr lang="ru-RU" sz="1800" dirty="0"/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427984" y="2093234"/>
            <a:ext cx="4032448" cy="4019807"/>
            <a:chOff x="4427984" y="2093234"/>
            <a:chExt cx="4032448" cy="4019807"/>
          </a:xfrm>
        </p:grpSpPr>
        <p:pic>
          <p:nvPicPr>
            <p:cNvPr id="1026" name="Picture 2" descr="http://sosh17-lysva.narod.ru/images/p28_3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4916127"/>
              <a:ext cx="936104" cy="93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ideafor.info/wp-content/uploads/2010/09/1138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8643" y="4941168"/>
              <a:ext cx="688601" cy="918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cs309518.vk.me/v309518300/5f59/V51mkoU-Bnk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3708842"/>
              <a:ext cx="872286" cy="800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pensiya-2013.ru/wp-content/uploads/2013/05/libraria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3594645"/>
              <a:ext cx="1274612" cy="1130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rusla.ru/upload/owlets/0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088" y="2093234"/>
              <a:ext cx="1518046" cy="1309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580112" y="3193231"/>
              <a:ext cx="230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i="1" dirty="0"/>
                <a:t>Пользователь библиотеки</a:t>
              </a:r>
              <a:endParaRPr lang="en-US" sz="1400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4048" y="4489375"/>
              <a:ext cx="1047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i="1" dirty="0"/>
                <a:t>Читатель</a:t>
              </a:r>
              <a:endParaRPr lang="en-US" sz="1400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33776" y="4633391"/>
              <a:ext cx="1326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i="1" dirty="0"/>
                <a:t>Библиотекарь</a:t>
              </a:r>
              <a:endParaRPr lang="en-US" sz="14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44242" y="5782399"/>
              <a:ext cx="919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i="1" dirty="0"/>
                <a:t>Студент</a:t>
              </a:r>
              <a:endParaRPr lang="en-US" sz="14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72668" y="5805264"/>
              <a:ext cx="1047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i="1" dirty="0"/>
                <a:t>Профессор</a:t>
              </a:r>
              <a:endParaRPr lang="en-US" sz="1400" i="1" dirty="0"/>
            </a:p>
          </p:txBody>
        </p:sp>
        <p:sp>
          <p:nvSpPr>
            <p:cNvPr id="7" name="Right Arrow 6"/>
            <p:cNvSpPr/>
            <p:nvPr/>
          </p:nvSpPr>
          <p:spPr>
            <a:xfrm rot="18912267">
              <a:off x="5507973" y="3513678"/>
              <a:ext cx="228102" cy="936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 rot="18912267">
              <a:off x="4962005" y="4815320"/>
              <a:ext cx="228102" cy="936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 rot="14381085">
              <a:off x="7322082" y="3522183"/>
              <a:ext cx="228102" cy="936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rot="14381085">
              <a:off x="5909550" y="4800866"/>
              <a:ext cx="228102" cy="936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8478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Метод </a:t>
            </a:r>
            <a:r>
              <a:rPr lang="en-US" dirty="0" err="1"/>
              <a:t>toString</a:t>
            </a:r>
            <a:r>
              <a:rPr lang="en-US" dirty="0"/>
              <a:t>()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052736"/>
            <a:ext cx="73152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 err="1"/>
              <a:t>toString</a:t>
            </a:r>
            <a:r>
              <a:rPr lang="en-US" sz="1800" b="1" dirty="0"/>
              <a:t>()</a:t>
            </a:r>
          </a:p>
          <a:p>
            <a:pPr marL="0" indent="0" algn="just">
              <a:buNone/>
            </a:pPr>
            <a:endParaRPr lang="en-US" sz="800" dirty="0"/>
          </a:p>
          <a:p>
            <a:pPr marL="355600" indent="-355600" algn="just">
              <a:buNone/>
            </a:pPr>
            <a:r>
              <a:rPr lang="ru-RU" sz="1800" dirty="0"/>
              <a:t>Метод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toString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800" dirty="0"/>
              <a:t>следует переопределять таким образом, чтобы кроме стандартной информации о пакете (опционально), в котором находится класс, и самого имени класса (опционально), он возвращал значения полей объекта, вызвавшего этот метод (то есть всю полезную информацию объекта), вместо хэш-кода, как это делается в классе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Object</a:t>
            </a:r>
            <a:r>
              <a:rPr lang="ru-RU" sz="1800" dirty="0">
                <a:solidFill>
                  <a:srgbClr val="A50021"/>
                </a:solidFill>
              </a:rPr>
              <a:t>.</a:t>
            </a:r>
            <a:r>
              <a:rPr lang="ru-RU" sz="1800" dirty="0"/>
              <a:t> </a:t>
            </a:r>
          </a:p>
          <a:p>
            <a:pPr marL="355600" indent="-355600">
              <a:buFont typeface="Verdana" pitchFamily="34" charset="0"/>
              <a:buNone/>
            </a:pPr>
            <a:endParaRPr lang="ru-RU" sz="1800" dirty="0"/>
          </a:p>
          <a:p>
            <a:pPr marL="355600" indent="-355600">
              <a:buFont typeface="Verdana" pitchFamily="34" charset="0"/>
              <a:buNone/>
            </a:pPr>
            <a:r>
              <a:rPr lang="ru-RU" sz="1800" dirty="0"/>
              <a:t>В классе </a:t>
            </a:r>
            <a:r>
              <a:rPr lang="en-US" sz="1800" b="1" dirty="0"/>
              <a:t>Object</a:t>
            </a:r>
            <a:r>
              <a:rPr lang="en-US" sz="1800" dirty="0"/>
              <a:t> </a:t>
            </a:r>
            <a:r>
              <a:rPr lang="ru-RU" sz="1800" dirty="0"/>
              <a:t>возвращает строку с описанием объекта в виде:</a:t>
            </a:r>
            <a:endParaRPr lang="en-US" sz="1800" dirty="0"/>
          </a:p>
          <a:p>
            <a:pPr marL="355600" indent="-355600" algn="ctr">
              <a:buFont typeface="Verdana" pitchFamily="34" charset="0"/>
              <a:buNone/>
            </a:pPr>
            <a:r>
              <a:rPr lang="en-US" sz="1800" b="1" dirty="0" err="1"/>
              <a:t>getClass</a:t>
            </a:r>
            <a:r>
              <a:rPr lang="en-US" sz="1800" b="1" dirty="0"/>
              <a:t>().</a:t>
            </a:r>
            <a:r>
              <a:rPr lang="en-US" sz="1800" b="1" dirty="0" err="1"/>
              <a:t>getName</a:t>
            </a:r>
            <a:r>
              <a:rPr lang="en-US" sz="1800" b="1" dirty="0"/>
              <a:t>() + '@' + </a:t>
            </a:r>
            <a:r>
              <a:rPr lang="en-US" sz="1800" b="1" dirty="0" err="1"/>
              <a:t>Integer.toHexString</a:t>
            </a:r>
            <a:r>
              <a:rPr lang="en-US" sz="1800" b="1" dirty="0"/>
              <a:t>(</a:t>
            </a:r>
            <a:r>
              <a:rPr lang="en-US" sz="1800" b="1" dirty="0" err="1"/>
              <a:t>hashCode</a:t>
            </a:r>
            <a:r>
              <a:rPr lang="en-US" sz="1800" b="1" dirty="0"/>
              <a:t>())</a:t>
            </a:r>
            <a:r>
              <a:rPr lang="ru-RU" sz="1800" b="1" dirty="0"/>
              <a:t> </a:t>
            </a:r>
          </a:p>
          <a:p>
            <a:pPr marL="355600" indent="-355600">
              <a:buFont typeface="Verdana" pitchFamily="34" charset="0"/>
              <a:buNone/>
            </a:pPr>
            <a:endParaRPr lang="ru-RU" sz="1800" dirty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52462" y="4437112"/>
            <a:ext cx="7377138" cy="14311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"@"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"price: 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price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+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producerName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producerName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Метод </a:t>
            </a:r>
            <a:r>
              <a:rPr lang="en-US" dirty="0"/>
              <a:t>finalize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finalize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Иногда при уничтожении объект должен выполнять какое-либо действие.</a:t>
            </a:r>
            <a:r>
              <a:rPr lang="en-US" sz="1800" dirty="0"/>
              <a:t> </a:t>
            </a:r>
            <a:r>
              <a:rPr lang="ru-RU" sz="1800" dirty="0"/>
              <a:t>Используя метод </a:t>
            </a:r>
            <a:r>
              <a:rPr lang="en-US" sz="1800" dirty="0"/>
              <a:t>finalize()</a:t>
            </a:r>
            <a:r>
              <a:rPr lang="ru-RU" sz="1800" dirty="0"/>
              <a:t>, можно определить конкретные действия, которые будут выполняться непосредственно перед удалением объекта сборщиком мусора.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852462" y="3356992"/>
            <a:ext cx="737713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finalize()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Throwable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освобождение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р</a:t>
            </a:r>
            <a:r>
              <a:rPr kumimoji="0" lang="ru-RU" b="0" i="0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е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сурсов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finally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super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.finalize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объекты. Метод </a:t>
            </a:r>
            <a:r>
              <a:rPr lang="en-US" dirty="0"/>
              <a:t>finalize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/>
              <a:t>Метод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finalize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800" dirty="0"/>
              <a:t> вызывается, когда сборщик мусора решит уничтожить объект.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“Сборка мусора” происходит нерегулярно во время выполнения программы. Можно ее выполнить вызовом метода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System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gc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800" dirty="0"/>
              <a:t>или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Runtime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getRuntime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().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gc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sz="1800" dirty="0">
                <a:solidFill>
                  <a:srgbClr val="800000"/>
                </a:solidFill>
              </a:rPr>
              <a:t>.</a:t>
            </a:r>
          </a:p>
          <a:p>
            <a:pPr marL="0" indent="0"/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Вызов метода </a:t>
            </a:r>
            <a:r>
              <a:rPr lang="ru-RU" sz="1800" b="1" dirty="0" err="1">
                <a:solidFill>
                  <a:schemeClr val="accent1">
                    <a:lumMod val="75000"/>
                  </a:schemeClr>
                </a:solidFill>
              </a:rPr>
              <a:t>System.runFinalization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800" dirty="0"/>
              <a:t>приведет к запуску метода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finalize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()  </a:t>
            </a:r>
            <a:r>
              <a:rPr lang="ru-RU" sz="1800" dirty="0"/>
              <a:t>для объектов утративших все ссылки.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По возможности следует избегать использование метода </a:t>
            </a:r>
            <a:r>
              <a:rPr lang="en-US" sz="1800" dirty="0"/>
              <a:t>finalize</a:t>
            </a:r>
            <a:r>
              <a:rPr lang="ru-RU" sz="1800" dirty="0"/>
              <a:t> (из-за невозможности предсказать последствия его работы). Лучше освобождать ресурсы программно.</a:t>
            </a:r>
            <a:endParaRPr lang="en-US" sz="1800" dirty="0"/>
          </a:p>
          <a:p>
            <a:pPr marL="0" indent="0" algn="just">
              <a:buNone/>
            </a:pPr>
            <a:endParaRPr lang="ru-RU" sz="1800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Понятие наследования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b="1" dirty="0"/>
              <a:t>Понятие наследования</a:t>
            </a:r>
          </a:p>
          <a:p>
            <a:pPr marL="0" indent="0" algn="just">
              <a:buNone/>
            </a:pPr>
            <a:endParaRPr lang="ru-RU" sz="1800" b="1" dirty="0"/>
          </a:p>
          <a:p>
            <a:pPr marL="538163" indent="-538163" algn="just">
              <a:buNone/>
            </a:pPr>
            <a:r>
              <a:rPr lang="ru-RU" sz="1800" dirty="0"/>
              <a:t>Один класс может наследовать или расширять поля и методы другого класса с помощью ключевого слова </a:t>
            </a:r>
            <a:r>
              <a:rPr lang="ru-RU" sz="1800" b="1" dirty="0" err="1"/>
              <a:t>extends</a:t>
            </a:r>
            <a:r>
              <a:rPr lang="ru-RU" sz="1800" dirty="0"/>
              <a:t>. </a:t>
            </a:r>
          </a:p>
          <a:p>
            <a:pPr marL="538163" indent="-538163" algn="just">
              <a:buNone/>
            </a:pPr>
            <a:endParaRPr lang="ru-RU" sz="1800" dirty="0"/>
          </a:p>
          <a:p>
            <a:pPr marL="538163" indent="-538163" algn="just">
              <a:buNone/>
            </a:pPr>
            <a:r>
              <a:rPr lang="ru-RU" sz="1800" dirty="0"/>
              <a:t>Класс, который выступает базой для расширения, называют </a:t>
            </a:r>
            <a:r>
              <a:rPr lang="ru-RU" sz="1800" i="1" dirty="0"/>
              <a:t>суперклассом</a:t>
            </a:r>
            <a:r>
              <a:rPr lang="ru-RU" sz="1800" dirty="0"/>
              <a:t>, класс, который непосредственно проводит расширение,  - </a:t>
            </a:r>
            <a:r>
              <a:rPr lang="ru-RU" sz="1800" i="1" dirty="0"/>
              <a:t>подклассом</a:t>
            </a:r>
            <a:r>
              <a:rPr lang="ru-RU" sz="1800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996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Иерархии классов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357298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Иерархии классов</a:t>
            </a:r>
          </a:p>
        </p:txBody>
      </p:sp>
      <p:grpSp>
        <p:nvGrpSpPr>
          <p:cNvPr id="39" name="Группа 38"/>
          <p:cNvGrpSpPr/>
          <p:nvPr/>
        </p:nvGrpSpPr>
        <p:grpSpPr>
          <a:xfrm>
            <a:off x="857224" y="2071678"/>
            <a:ext cx="7429552" cy="2928958"/>
            <a:chOff x="857224" y="2071678"/>
            <a:chExt cx="7429552" cy="292895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2928926" y="2071678"/>
              <a:ext cx="3143272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Материальные объекты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000100" y="2857496"/>
              <a:ext cx="285752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Биологические объекты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143372" y="2857496"/>
              <a:ext cx="4143404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Объекты, изготовленные человеком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28662" y="3857628"/>
              <a:ext cx="1500198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Животные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857488" y="3857628"/>
              <a:ext cx="1500198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Растения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4643438" y="3857628"/>
              <a:ext cx="1500198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Автомобили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429388" y="3857628"/>
              <a:ext cx="1643074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Компьютеры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857224" y="4714884"/>
              <a:ext cx="2071702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Млекопитающие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3286116" y="4714884"/>
              <a:ext cx="1500198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Рыбы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Прямая со стрелкой 16"/>
            <p:cNvCxnSpPr>
              <a:stCxn id="8" idx="0"/>
            </p:cNvCxnSpPr>
            <p:nvPr/>
          </p:nvCxnSpPr>
          <p:spPr>
            <a:xfrm rot="5400000" flipH="1" flipV="1">
              <a:off x="3286116" y="1500174"/>
              <a:ext cx="500066" cy="22145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9" idx="0"/>
            </p:cNvCxnSpPr>
            <p:nvPr/>
          </p:nvCxnSpPr>
          <p:spPr>
            <a:xfrm rot="16200000" flipV="1">
              <a:off x="5179223" y="1821645"/>
              <a:ext cx="500066" cy="15716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0" idx="0"/>
              <a:endCxn id="8" idx="2"/>
            </p:cNvCxnSpPr>
            <p:nvPr/>
          </p:nvCxnSpPr>
          <p:spPr>
            <a:xfrm rot="5400000" flipH="1" flipV="1">
              <a:off x="1696620" y="3125389"/>
              <a:ext cx="714380" cy="7500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1" idx="0"/>
              <a:endCxn id="8" idx="2"/>
            </p:cNvCxnSpPr>
            <p:nvPr/>
          </p:nvCxnSpPr>
          <p:spPr>
            <a:xfrm rot="16200000" flipV="1">
              <a:off x="2661034" y="2911074"/>
              <a:ext cx="714380" cy="11787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2" idx="0"/>
              <a:endCxn id="9" idx="2"/>
            </p:cNvCxnSpPr>
            <p:nvPr/>
          </p:nvCxnSpPr>
          <p:spPr>
            <a:xfrm rot="5400000" flipH="1" flipV="1">
              <a:off x="5447115" y="3089670"/>
              <a:ext cx="714380" cy="8215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13" idx="0"/>
              <a:endCxn id="9" idx="2"/>
            </p:cNvCxnSpPr>
            <p:nvPr/>
          </p:nvCxnSpPr>
          <p:spPr>
            <a:xfrm rot="16200000" flipV="1">
              <a:off x="6375810" y="2982512"/>
              <a:ext cx="714380" cy="1035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14" idx="0"/>
              <a:endCxn id="10" idx="2"/>
            </p:cNvCxnSpPr>
            <p:nvPr/>
          </p:nvCxnSpPr>
          <p:spPr>
            <a:xfrm rot="16200000" flipV="1">
              <a:off x="1500166" y="4321975"/>
              <a:ext cx="571504" cy="2143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15" idx="0"/>
              <a:endCxn id="10" idx="2"/>
            </p:cNvCxnSpPr>
            <p:nvPr/>
          </p:nvCxnSpPr>
          <p:spPr>
            <a:xfrm rot="16200000" flipV="1">
              <a:off x="2571736" y="3250405"/>
              <a:ext cx="571504" cy="23574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1432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Синтаксис наследования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Подкласс имеет доступ 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ко всем открытым и защищенным полям </a:t>
            </a:r>
            <a:r>
              <a:rPr lang="ru-RU" sz="1800" dirty="0"/>
              <a:t>и методам суперкласса, так, словно они описаны в подклассе: производный класс не имеет доступа к закрытым полям и методам класса. Также подкласс может добавлять методы и переопределять методы.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i="1" dirty="0">
                <a:solidFill>
                  <a:schemeClr val="accent1">
                    <a:lumMod val="75000"/>
                  </a:schemeClr>
                </a:solidFill>
              </a:rPr>
              <a:t>Объявление производного класса имеет вид</a:t>
            </a:r>
            <a:r>
              <a:rPr lang="ru-RU" sz="1800" i="1" dirty="0"/>
              <a:t>: </a:t>
            </a:r>
          </a:p>
          <a:p>
            <a:pPr marL="0" indent="0" algn="just">
              <a:buNone/>
            </a:pPr>
            <a:endParaRPr lang="ru-RU" sz="1800" dirty="0"/>
          </a:p>
          <a:p>
            <a:pPr marL="804863" indent="-804863">
              <a:buFont typeface="Verdana" pitchFamily="34" charset="0"/>
              <a:buNone/>
              <a:tabLst>
                <a:tab pos="1165225" algn="l"/>
              </a:tabLst>
            </a:pPr>
            <a:r>
              <a:rPr lang="ru-RU" sz="1800" b="1" dirty="0"/>
              <a:t>[спецификаторы] </a:t>
            </a:r>
            <a:r>
              <a:rPr lang="ru-RU" sz="1800" b="1" dirty="0" err="1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ru-RU" sz="1800" b="1" dirty="0"/>
              <a:t> </a:t>
            </a:r>
            <a:r>
              <a:rPr lang="ru-RU" sz="1800" b="1" dirty="0" err="1"/>
              <a:t>имя_класса</a:t>
            </a:r>
            <a:r>
              <a:rPr lang="ru-RU" sz="1800" b="1" dirty="0"/>
              <a:t> </a:t>
            </a:r>
          </a:p>
          <a:p>
            <a:pPr marL="804863" indent="-804863">
              <a:buFont typeface="Verdana" pitchFamily="34" charset="0"/>
              <a:buNone/>
              <a:tabLst>
                <a:tab pos="1165225" algn="l"/>
              </a:tabLst>
            </a:pPr>
            <a:r>
              <a:rPr lang="ru-RU" sz="1800" b="1" dirty="0"/>
              <a:t>		   </a:t>
            </a:r>
            <a:r>
              <a:rPr lang="ru-RU" sz="1800" b="1" dirty="0" err="1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ru-RU" sz="1800" b="1" dirty="0"/>
              <a:t> суперкласс  [</a:t>
            </a:r>
            <a:r>
              <a:rPr lang="ru-RU" sz="1800" b="1" dirty="0" err="1">
                <a:solidFill>
                  <a:schemeClr val="tx2">
                    <a:lumMod val="75000"/>
                  </a:schemeClr>
                </a:solidFill>
              </a:rPr>
              <a:t>implements</a:t>
            </a:r>
            <a:r>
              <a:rPr lang="ru-RU" sz="1800" b="1" dirty="0"/>
              <a:t> </a:t>
            </a:r>
            <a:r>
              <a:rPr lang="ru-RU" sz="1800" b="1" dirty="0" err="1"/>
              <a:t>список_интерфейсов</a:t>
            </a:r>
            <a:r>
              <a:rPr lang="ru-RU" sz="1800" b="1" dirty="0"/>
              <a:t>]{</a:t>
            </a:r>
          </a:p>
          <a:p>
            <a:pPr marL="804863" indent="-804863">
              <a:buFont typeface="Verdana" pitchFamily="34" charset="0"/>
              <a:buNone/>
              <a:tabLst>
                <a:tab pos="1165225" algn="l"/>
              </a:tabLst>
            </a:pPr>
            <a:r>
              <a:rPr lang="ru-RU" sz="1800" b="1" dirty="0"/>
              <a:t>				/*определение класса*/</a:t>
            </a:r>
          </a:p>
          <a:p>
            <a:pPr marL="804863" indent="-804863">
              <a:buFont typeface="Verdana" pitchFamily="34" charset="0"/>
              <a:buNone/>
              <a:tabLst>
                <a:tab pos="1165225" algn="l"/>
              </a:tabLst>
            </a:pPr>
            <a:r>
              <a:rPr lang="ru-RU" sz="1800" b="1" dirty="0"/>
              <a:t>	}</a:t>
            </a:r>
          </a:p>
          <a:p>
            <a:pPr marL="0" indent="0" algn="just">
              <a:buNone/>
            </a:pPr>
            <a:endParaRPr lang="ru-R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996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Вызов конструкторов при наследовании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b="1" dirty="0"/>
              <a:t>Вызов конструкторов при наследовании</a:t>
            </a:r>
          </a:p>
          <a:p>
            <a:pPr marL="0" indent="0" algn="just">
              <a:buNone/>
            </a:pPr>
            <a:endParaRPr lang="ru-RU" sz="1800" b="1" dirty="0"/>
          </a:p>
          <a:p>
            <a:pPr marL="538163" indent="-538163" algn="just">
              <a:buNone/>
            </a:pPr>
            <a:r>
              <a:rPr lang="ru-RU" sz="1800" dirty="0"/>
              <a:t>При создании объектов производного класса, конструктор производного класса вызывает соответствующий конструктор базового класса с помощью ключевого слова </a:t>
            </a:r>
            <a:r>
              <a:rPr lang="ru-RU" sz="1800" dirty="0" err="1"/>
              <a:t>super</a:t>
            </a:r>
            <a:r>
              <a:rPr lang="ru-RU" sz="1800" dirty="0"/>
              <a:t>(параметры). </a:t>
            </a:r>
          </a:p>
          <a:p>
            <a:pPr marL="538163" indent="-538163" algn="just">
              <a:buNone/>
            </a:pPr>
            <a:endParaRPr lang="ru-RU" sz="1800" dirty="0"/>
          </a:p>
          <a:p>
            <a:pPr marL="538163" indent="-538163" algn="just">
              <a:buNone/>
            </a:pPr>
            <a:r>
              <a:rPr lang="ru-RU" sz="1800" dirty="0"/>
              <a:t>Вызов конструктора базового класса из конструктора производного должен быть произведен в первой строке  конструктора производного класса. </a:t>
            </a:r>
          </a:p>
          <a:p>
            <a:pPr marL="538163" indent="-538163" algn="just">
              <a:buNone/>
            </a:pPr>
            <a:endParaRPr lang="ru-RU" sz="1800" dirty="0"/>
          </a:p>
          <a:p>
            <a:pPr marL="538163" indent="-538163" algn="just">
              <a:buNone/>
            </a:pPr>
            <a:r>
              <a:rPr lang="ru-RU" sz="1800" dirty="0"/>
              <a:t>Если конструктор производного класса явно не вызывает конструктор базового, то происходит вызов конструктора по умолчанию базового класса, в этом случае в базовом классе должен быть определен конструктор по умолчанию.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367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Вызов конструкторов при наследовании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1484784"/>
            <a:ext cx="7560840" cy="2970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ProgrammerBook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Book{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language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 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ProgrammerBook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ProgrammerBook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title,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7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price, String language)    {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7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super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(title, price);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7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language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language;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367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Вызов конструкторов при наследовании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 algn="just">
              <a:buNone/>
            </a:pPr>
            <a:r>
              <a:rPr lang="ru-RU" sz="1800" dirty="0"/>
              <a:t>Если метод базового класса переопределен (имеет ту же сигнатуру) в производном классе, то такой метод базового класса можно вызвать из производного с помощью конструкции. </a:t>
            </a:r>
          </a:p>
          <a:p>
            <a:pPr marL="452438" indent="-452438" algn="just">
              <a:buNone/>
            </a:pPr>
            <a:endParaRPr lang="ru-RU" sz="1800" dirty="0"/>
          </a:p>
          <a:p>
            <a:pPr marL="452438" indent="-452438" algn="just">
              <a:buNone/>
            </a:pPr>
            <a:r>
              <a:rPr lang="ru-RU" sz="1800" dirty="0"/>
              <a:t>Следует помнить, что при вызове </a:t>
            </a:r>
            <a:r>
              <a:rPr lang="en-US" sz="1800" b="1" dirty="0"/>
              <a:t>super.</a:t>
            </a:r>
            <a:r>
              <a:rPr lang="ru-RU" sz="1800" b="1" dirty="0"/>
              <a:t>метод() </a:t>
            </a:r>
            <a:r>
              <a:rPr lang="ru-RU" sz="1800" dirty="0"/>
              <a:t>обращение производится к ближайшему суперклассу.</a:t>
            </a:r>
          </a:p>
          <a:p>
            <a:pPr marL="452438" indent="-452438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9" name="Rectangle 5"/>
          <p:cNvSpPr/>
          <p:nvPr/>
        </p:nvSpPr>
        <p:spPr>
          <a:xfrm>
            <a:off x="2714612" y="3643314"/>
            <a:ext cx="404469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super.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имя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метода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параметры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3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ООП. Полиморфизм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Полиморфизм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polymorphism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ru-RU" sz="1800" dirty="0"/>
              <a:t>- это свойство, которое позволяет одно и то же имя использовать для решения двух или более схожих, но технически разных задач. 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http://a.tgcdn.net/images/products/zoom/15a5_big_red_butt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74" y="2831737"/>
            <a:ext cx="1923410" cy="19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regat.com/upload/image/pressrelease/press38_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249" y="3249318"/>
            <a:ext cx="1512168" cy="14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s402121.vk.me/g26162938/a_0a1f049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877" y="3288343"/>
            <a:ext cx="1512168" cy="146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news.a42.ru/uploads/images/parsed/news/2007/07/17953/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358" y="2991389"/>
            <a:ext cx="2138808" cy="160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0693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Переопределение 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b="1" dirty="0"/>
              <a:t>Переопределение методов </a:t>
            </a:r>
          </a:p>
          <a:p>
            <a:pPr marL="0" indent="0" algn="just">
              <a:buNone/>
            </a:pPr>
            <a:endParaRPr lang="ru-RU" sz="1800" b="1" dirty="0"/>
          </a:p>
          <a:p>
            <a:pPr marL="0" indent="0" algn="just">
              <a:buNone/>
            </a:pPr>
            <a:r>
              <a:rPr lang="ru-RU" sz="1800" dirty="0"/>
              <a:t>Переопределенным методом называют метод, описанный в производном классе, сигнатура этого метода совпадает с сигнатурой метода, описанного в суперклассе.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200" b="1" dirty="0">
              <a:solidFill>
                <a:srgbClr val="7F0055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1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54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Переопределение методов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334849" name="Rectangle 1"/>
          <p:cNvSpPr>
            <a:spLocks noChangeArrowheads="1"/>
          </p:cNvSpPr>
          <p:nvPr/>
        </p:nvSpPr>
        <p:spPr bwMode="auto">
          <a:xfrm>
            <a:off x="852462" y="1484784"/>
            <a:ext cx="753596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MedicalStaff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info() {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MedicalStaff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Doctor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MedicalStaff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info() {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"Doctor"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urved Up Arrow 8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6454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Переопределение методов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334849" name="Rectangle 1"/>
          <p:cNvSpPr>
            <a:spLocks noChangeArrowheads="1"/>
          </p:cNvSpPr>
          <p:nvPr/>
        </p:nvSpPr>
        <p:spPr bwMode="auto">
          <a:xfrm>
            <a:off x="852462" y="1537228"/>
            <a:ext cx="728667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Hospital {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Doctor 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doctor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Doctor();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doctor.info();		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MedicalStaff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med = </a:t>
            </a:r>
            <a:r>
              <a:rPr kumimoji="0" lang="en-US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Doctor();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med.info();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857547" y="4202186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3707904" y="4379086"/>
            <a:ext cx="103159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Doctor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Doctor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995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Вызов переопределенных 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781568"/>
          </a:xfrm>
        </p:spPr>
        <p:txBody>
          <a:bodyPr/>
          <a:lstStyle/>
          <a:p>
            <a:pPr marL="0" indent="0" algn="ctr">
              <a:buNone/>
            </a:pPr>
            <a:r>
              <a:rPr lang="ru-RU" sz="1800" b="1" dirty="0"/>
              <a:t>Вызов переопределенных методов </a:t>
            </a:r>
          </a:p>
          <a:p>
            <a:pPr marL="0" indent="0" algn="just">
              <a:buNone/>
            </a:pPr>
            <a:endParaRPr lang="ru-RU" sz="1800" b="1" dirty="0"/>
          </a:p>
          <a:p>
            <a:pPr marL="0" indent="0" algn="just">
              <a:buNone/>
            </a:pPr>
            <a:r>
              <a:rPr lang="ru-RU" sz="1800" dirty="0"/>
              <a:t>Объектная переменная базового класса может ссылаться на объекты как базового, так и производного классов. Такая возможность называется полиморфизмом. 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Автоматический выбор нужного метода во время выполнения программы называется динамическим связыванием (</a:t>
            </a:r>
            <a:r>
              <a:rPr lang="ru-RU" sz="1800" dirty="0" err="1"/>
              <a:t>dynamic</a:t>
            </a:r>
            <a:r>
              <a:rPr lang="ru-RU" sz="1800" dirty="0"/>
              <a:t> </a:t>
            </a:r>
            <a:r>
              <a:rPr lang="ru-RU" sz="1800" dirty="0" err="1"/>
              <a:t>binding</a:t>
            </a:r>
            <a:r>
              <a:rPr lang="ru-RU" sz="1800" dirty="0"/>
              <a:t>).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Для статических методов в </a:t>
            </a:r>
            <a:r>
              <a:rPr lang="ru-RU" sz="1800" dirty="0" err="1"/>
              <a:t>Java</a:t>
            </a:r>
            <a:r>
              <a:rPr lang="ru-RU" sz="1800" dirty="0"/>
              <a:t> полиморфизм неприменим.</a:t>
            </a:r>
            <a:endParaRPr lang="en-US" sz="1800" dirty="0"/>
          </a:p>
          <a:p>
            <a:pPr marL="0" indent="0"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457200" lvl="1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300" b="1" dirty="0">
              <a:solidFill>
                <a:srgbClr val="7F0055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311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Вызов переопределенных методов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337921" name="Rectangle 1"/>
          <p:cNvSpPr>
            <a:spLocks noChangeArrowheads="1"/>
          </p:cNvSpPr>
          <p:nvPr/>
        </p:nvSpPr>
        <p:spPr bwMode="auto">
          <a:xfrm>
            <a:off x="852462" y="1346285"/>
            <a:ext cx="728667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MedicalStaff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staticMedical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	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staticMedicalStaff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prescriptionMedicine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prescriptionMedicine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info()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	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MedicalStaff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717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Вызов переопределенных методов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337921" name="Rectangle 1"/>
          <p:cNvSpPr>
            <a:spLocks noChangeArrowheads="1"/>
          </p:cNvSpPr>
          <p:nvPr/>
        </p:nvSpPr>
        <p:spPr bwMode="auto">
          <a:xfrm>
            <a:off x="852462" y="1484784"/>
            <a:ext cx="728667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Doctor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MedicalStaff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staticMedical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staticDoctor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createMedicine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createMedicine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info()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"Doctor"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311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Вызов переопределенных методов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337921" name="Rectangle 1"/>
          <p:cNvSpPr>
            <a:spLocks noChangeArrowheads="1"/>
          </p:cNvSpPr>
          <p:nvPr/>
        </p:nvSpPr>
        <p:spPr bwMode="auto">
          <a:xfrm>
            <a:off x="878867" y="1484784"/>
            <a:ext cx="4795466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MedicalStaff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med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Doctor();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Doctor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doctor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Doctor();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med.info();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med.prescriptionMedicine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med.createMedicine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staticMedical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doctor.info();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doctor.prescriptionMedicine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doctor.createMedicine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doctor.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staticMedical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6004909" y="2237850"/>
            <a:ext cx="1582318" cy="500066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338945" name="Rectangle 1"/>
          <p:cNvSpPr>
            <a:spLocks noChangeArrowheads="1"/>
          </p:cNvSpPr>
          <p:nvPr/>
        </p:nvSpPr>
        <p:spPr bwMode="auto">
          <a:xfrm>
            <a:off x="6033509" y="2861026"/>
            <a:ext cx="265329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Doctor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prescriptionMedicine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staticMedicalStaff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Doctor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prescriptionMedicine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createMedicine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staticDoctor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311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Вызов переопределенных методов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336897" name="Rectangle 1"/>
          <p:cNvSpPr>
            <a:spLocks noChangeArrowheads="1"/>
          </p:cNvSpPr>
          <p:nvPr/>
        </p:nvSpPr>
        <p:spPr bwMode="auto">
          <a:xfrm>
            <a:off x="755576" y="2127074"/>
            <a:ext cx="749687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MedicalStaff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info1() {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"MedicalStaff1"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	}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info2() {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"MedicalStaff2"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	}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Doctor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MedicalStaff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info1() {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//Error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"Doctor1"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	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info2() {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//Error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"Doctor2"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		}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8662" y="1214422"/>
            <a:ext cx="7315200" cy="630402"/>
          </a:xfrm>
        </p:spPr>
        <p:txBody>
          <a:bodyPr/>
          <a:lstStyle/>
          <a:p>
            <a:pPr marL="355600" indent="-355600" algn="just">
              <a:buNone/>
            </a:pPr>
            <a:r>
              <a:rPr lang="ru-RU" sz="1800" dirty="0"/>
              <a:t>Статические методы не переопределяются нестатическими, нестатические методы не переопределяются статическими.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200" b="1" dirty="0">
              <a:solidFill>
                <a:srgbClr val="7F0055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1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26454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r>
              <a:rPr lang="en-GB" dirty="0"/>
              <a:t>. </a:t>
            </a:r>
            <a:r>
              <a:rPr lang="ru-RU" dirty="0"/>
              <a:t>Методы подставки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8662" y="1142984"/>
            <a:ext cx="73448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438" indent="-452438" algn="ctr"/>
            <a:r>
              <a:rPr lang="ru-RU" b="1" dirty="0">
                <a:latin typeface="Arial" pitchFamily="34" charset="0"/>
                <a:cs typeface="Arial" pitchFamily="34" charset="0"/>
              </a:rPr>
              <a:t>Методы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подста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новки</a:t>
            </a:r>
            <a:endParaRPr lang="ru-RU" b="1" dirty="0">
              <a:latin typeface="Arial" pitchFamily="34" charset="0"/>
              <a:cs typeface="Arial" pitchFamily="34" charset="0"/>
            </a:endParaRPr>
          </a:p>
          <a:p>
            <a:pPr marL="452438" indent="-452438" algn="just"/>
            <a:endParaRPr lang="ru-RU" b="1" dirty="0">
              <a:latin typeface="Arial" pitchFamily="34" charset="0"/>
              <a:cs typeface="Arial" pitchFamily="34" charset="0"/>
            </a:endParaRPr>
          </a:p>
          <a:p>
            <a:pPr marL="452438" indent="-452438" algn="just"/>
            <a:r>
              <a:rPr lang="ru-RU" dirty="0">
                <a:latin typeface="Arial" pitchFamily="34" charset="0"/>
                <a:cs typeface="Arial" pitchFamily="34" charset="0"/>
              </a:rPr>
              <a:t>С пятой версии языка появилась возможность при переопределении методов указывать другой тип возвращаемого значения, в качестве которого можно использовать только типы, находящиеся ниже в иерархии наследования, чем исходный тип.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583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r>
              <a:rPr lang="en-GB" dirty="0"/>
              <a:t>. </a:t>
            </a:r>
            <a:r>
              <a:rPr lang="ru-RU" dirty="0"/>
              <a:t>Методы подставки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220161" name="Rectangle 1"/>
          <p:cNvSpPr>
            <a:spLocks noChangeArrowheads="1"/>
          </p:cNvSpPr>
          <p:nvPr/>
        </p:nvSpPr>
        <p:spPr bwMode="auto">
          <a:xfrm>
            <a:off x="852462" y="1484464"/>
            <a:ext cx="7463954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Course{}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Course{}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CourseHelper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Course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getCourse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"Course"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Course();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BaseCourseHelper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CourseHelper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getCourse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5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ООП. Позднее связывание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214422"/>
            <a:ext cx="7286676" cy="4857784"/>
          </a:xfrm>
        </p:spPr>
        <p:txBody>
          <a:bodyPr/>
          <a:lstStyle/>
          <a:p>
            <a:pPr algn="just">
              <a:buNone/>
            </a:pP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Динамическое связывание (dynamic binding)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/>
              <a:t>– связывание, при котором ассоциация между </a:t>
            </a:r>
            <a:r>
              <a:rPr lang="ru-RU" sz="1800" dirty="0" smtClean="0"/>
              <a:t>ссылкой </a:t>
            </a:r>
            <a:r>
              <a:rPr lang="ru-RU" sz="1800" dirty="0"/>
              <a:t>и классом не устанавливается, пока объект с заданным именем не будет создан на стадии выполнения программы.</a:t>
            </a:r>
            <a:endParaRPr lang="en-US" sz="1800" dirty="0"/>
          </a:p>
          <a:p>
            <a:pPr>
              <a:buNone/>
            </a:pPr>
            <a:r>
              <a:rPr lang="ru-RU" dirty="0"/>
              <a:t> 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r>
              <a:rPr lang="en-GB" dirty="0"/>
              <a:t>. </a:t>
            </a:r>
            <a:r>
              <a:rPr lang="ru-RU" dirty="0"/>
              <a:t>Методы подставки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220161" name="Rectangle 1"/>
          <p:cNvSpPr>
            <a:spLocks noChangeArrowheads="1"/>
          </p:cNvSpPr>
          <p:nvPr/>
        </p:nvSpPr>
        <p:spPr bwMode="auto">
          <a:xfrm>
            <a:off x="842397" y="1384608"/>
            <a:ext cx="7474019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CourseInspector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CourseHelper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bch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BaseCourseHelper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Course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course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bch.getCourse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//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course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bch.getCourse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ошибка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компиляции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bch.getCourse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3937046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335873" name="Rectangle 1"/>
          <p:cNvSpPr>
            <a:spLocks noChangeArrowheads="1"/>
          </p:cNvSpPr>
          <p:nvPr/>
        </p:nvSpPr>
        <p:spPr bwMode="auto">
          <a:xfrm>
            <a:off x="3643306" y="4113947"/>
            <a:ext cx="15632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400" y="4581128"/>
            <a:ext cx="7315200" cy="1512168"/>
          </a:xfrm>
          <a:prstGeom prst="rect">
            <a:avLst/>
          </a:prstGeom>
        </p:spPr>
        <p:txBody>
          <a:bodyPr/>
          <a:lstStyle/>
          <a:p>
            <a:pPr marL="355600" marR="0" lvl="0" indent="-355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В данном случае при компиляции в подклассе </a:t>
            </a: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BaseCourseHelper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создаются два метода. При обращении к методу </a:t>
            </a: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getCourse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()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версия метода определяется «ранним связыванием» без использования полиморфизма, но при выполнении вызывается метод-подставка. 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583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r>
              <a:rPr lang="en-GB" dirty="0"/>
              <a:t>.</a:t>
            </a:r>
            <a:r>
              <a:rPr lang="ru-RU" dirty="0"/>
              <a:t> Перегрузка методов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8163" indent="-538163" algn="ctr">
              <a:buNone/>
            </a:pPr>
            <a:r>
              <a:rPr lang="ru-RU" sz="1800" b="1" dirty="0"/>
              <a:t>Перегрузка методов</a:t>
            </a:r>
          </a:p>
          <a:p>
            <a:pPr marL="538163" indent="-538163" algn="just">
              <a:buNone/>
            </a:pPr>
            <a:endParaRPr lang="ru-RU" sz="1800" dirty="0"/>
          </a:p>
          <a:p>
            <a:pPr marL="538163" indent="-538163" algn="just">
              <a:buNone/>
            </a:pPr>
            <a:r>
              <a:rPr lang="ru-RU" sz="1800" dirty="0"/>
              <a:t>Методы с одинаковыми именами, но с различающимися списком параметров и возвращаемыми значениями могут находиться в разных классах одной цепочки наследования и также будут являться перегруженными.</a:t>
            </a:r>
          </a:p>
          <a:p>
            <a:pPr marL="538163" indent="-538163" algn="just">
              <a:buNone/>
            </a:pPr>
            <a:endParaRPr lang="ru-RU" sz="1800" dirty="0"/>
          </a:p>
          <a:p>
            <a:pPr marL="538163" indent="-538163" algn="just">
              <a:buNone/>
            </a:pPr>
            <a:r>
              <a:rPr lang="ru-RU" sz="1800" dirty="0"/>
              <a:t>Статические методы перегружаются нестатическими, нестатические методы перегружаются статическими.</a:t>
            </a:r>
          </a:p>
          <a:p>
            <a:pPr marL="538163" indent="-538163" algn="just">
              <a:buNone/>
            </a:pPr>
            <a:endParaRPr lang="en-US" sz="1800" dirty="0"/>
          </a:p>
          <a:p>
            <a:pPr marL="1085850" indent="-457200" algn="just"/>
            <a:endParaRPr lang="en-US" sz="1800" dirty="0"/>
          </a:p>
          <a:p>
            <a:pPr marL="1085850" indent="-457200" algn="just"/>
            <a:endParaRPr lang="en-US" sz="1800" dirty="0"/>
          </a:p>
          <a:p>
            <a:pPr marL="1085850" indent="-457200" algn="just"/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Предотвращение переопределения 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4744"/>
            <a:ext cx="7315200" cy="1489720"/>
          </a:xfrm>
        </p:spPr>
        <p:txBody>
          <a:bodyPr/>
          <a:lstStyle/>
          <a:p>
            <a:pPr marL="0" indent="0" algn="ctr">
              <a:buNone/>
            </a:pPr>
            <a:r>
              <a:rPr lang="ru-RU" sz="1800" b="1" dirty="0"/>
              <a:t>Предотвращение переопределения методов </a:t>
            </a:r>
          </a:p>
          <a:p>
            <a:pPr marL="0" indent="0" algn="just">
              <a:buNone/>
            </a:pPr>
            <a:endParaRPr lang="ru-RU" sz="1800" b="1" dirty="0"/>
          </a:p>
          <a:p>
            <a:pPr marL="355600" indent="-355600" algn="just">
              <a:buNone/>
            </a:pPr>
            <a:r>
              <a:rPr lang="ru-RU" sz="1800" dirty="0"/>
              <a:t>Чтобы предотвратить переопределение методов их необходимо объявить терминальными с помощью ключевого слова </a:t>
            </a:r>
            <a:r>
              <a:rPr lang="en-US" sz="1800" dirty="0"/>
              <a:t>final</a:t>
            </a:r>
            <a:r>
              <a:rPr lang="ru-RU" sz="1800" dirty="0"/>
              <a:t>.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2462" y="2614464"/>
            <a:ext cx="7463954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Book {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…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getPrice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(){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price;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}…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ProgrammerBook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Book{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…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getPrice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(){ </a:t>
            </a:r>
            <a:r>
              <a:rPr lang="en-US" dirty="0">
                <a:solidFill>
                  <a:srgbClr val="3F7F5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error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price;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 …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53133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Предотвращение наследования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b="1" dirty="0"/>
              <a:t>Предотвращение наследования</a:t>
            </a:r>
            <a:endParaRPr lang="en-US" sz="1800" b="1" dirty="0"/>
          </a:p>
          <a:p>
            <a:pPr marL="0" indent="0" algn="just">
              <a:buNone/>
            </a:pPr>
            <a:endParaRPr lang="en-US" sz="1800" dirty="0"/>
          </a:p>
          <a:p>
            <a:pPr marL="355600" indent="-355600" algn="just">
              <a:buNone/>
            </a:pPr>
            <a:r>
              <a:rPr lang="ru-RU" sz="1800" dirty="0"/>
              <a:t>Классы, объявленные как терминальными, нельзя расширить. Объявить терминальный класс можно следующим образом.</a:t>
            </a:r>
          </a:p>
          <a:p>
            <a:pPr marL="355600" indent="-355600" algn="just">
              <a:buNone/>
            </a:pPr>
            <a:endParaRPr lang="ru-RU" sz="1800" dirty="0"/>
          </a:p>
          <a:p>
            <a:pPr marL="355600" indent="-355600" algn="just">
              <a:buNone/>
            </a:pPr>
            <a:endParaRPr lang="ru-RU" sz="1800" dirty="0"/>
          </a:p>
          <a:p>
            <a:pPr marL="355600" indent="-355600" algn="just">
              <a:buNone/>
            </a:pPr>
            <a:endParaRPr lang="ru-RU" sz="1800" dirty="0"/>
          </a:p>
          <a:p>
            <a:pPr marL="355600" indent="-355600" algn="just">
              <a:buNone/>
            </a:pPr>
            <a:endParaRPr lang="ru-RU" sz="1800" dirty="0"/>
          </a:p>
          <a:p>
            <a:pPr marL="355600" indent="-355600" algn="just">
              <a:buNone/>
            </a:pPr>
            <a:r>
              <a:rPr lang="ru-RU" sz="1800" dirty="0"/>
              <a:t>Если класс объявлен терминальным, то это не значит, что его поля стали константными.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209921" name="Rectangle 1"/>
          <p:cNvSpPr>
            <a:spLocks noChangeArrowheads="1"/>
          </p:cNvSpPr>
          <p:nvPr/>
        </p:nvSpPr>
        <p:spPr bwMode="auto">
          <a:xfrm>
            <a:off x="1034785" y="2780928"/>
            <a:ext cx="721543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Book {}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 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ProgrammerBook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Book{}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error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985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Приведение типов при наследовании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b="1" dirty="0"/>
              <a:t>Приведение типов при наследовании</a:t>
            </a: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  <a:p>
            <a:pPr marL="355600" indent="-355600" algn="just">
              <a:buNone/>
            </a:pPr>
            <a:r>
              <a:rPr lang="ru-RU" sz="1800" dirty="0"/>
              <a:t>На основе описания классов компилятор проверяет, сужает или расширяет возможности класса программист, объявляющий переменную. </a:t>
            </a:r>
            <a:endParaRPr lang="en-US" sz="1800" dirty="0"/>
          </a:p>
          <a:p>
            <a:pPr marL="355600" indent="-355600" algn="just">
              <a:buNone/>
            </a:pPr>
            <a:endParaRPr lang="en-US" sz="1800" dirty="0"/>
          </a:p>
          <a:p>
            <a:pPr marL="355600" indent="-355600" algn="just">
              <a:buNone/>
            </a:pPr>
            <a:r>
              <a:rPr lang="ru-RU" sz="1800" dirty="0"/>
              <a:t>Если переменной суперкласса присваивается объект подкласса, возможности класса сужаются, и компилятор без проблем позволяет программисту сделать это. </a:t>
            </a:r>
            <a:endParaRPr lang="en-US" sz="1800" dirty="0"/>
          </a:p>
          <a:p>
            <a:pPr marL="355600" indent="-355600" algn="just">
              <a:buNone/>
            </a:pPr>
            <a:endParaRPr lang="en-US" sz="1800" dirty="0"/>
          </a:p>
          <a:p>
            <a:pPr marL="355600" indent="-355600" algn="just">
              <a:buNone/>
            </a:pPr>
            <a:r>
              <a:rPr lang="ru-RU" sz="1800" dirty="0"/>
              <a:t>Если, наоборот, объект суперкласса присваивается переменной подкласса, возможности класса расширяются, поэтому программист должен подтвердить это с помощью обозначения, предназначенного для приведения типов, указав в скобках имя подкласса (</a:t>
            </a:r>
            <a:r>
              <a:rPr lang="ru-RU" sz="1800" dirty="0" err="1"/>
              <a:t>subclass</a:t>
            </a:r>
            <a:r>
              <a:rPr lang="ru-RU" sz="1800" dirty="0"/>
              <a:t>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Приведение типов при наследовании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846682" y="1312489"/>
            <a:ext cx="7469733" cy="4905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Book{}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ProgrammerBook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Book{}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 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BookInspector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{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 </a:t>
            </a:r>
            <a:endParaRPr lang="ru-RU" sz="1600" dirty="0"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</a:pPr>
            <a:r>
              <a:rPr lang="en-US" sz="16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){</a:t>
            </a:r>
            <a:endParaRPr lang="ru-RU" sz="1600" dirty="0"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Book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book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ProgrammerBook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();</a:t>
            </a:r>
            <a:endParaRPr lang="ru-RU" sz="1600" dirty="0"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ProgrammerBook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progrBook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ProgrammerBook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();</a:t>
            </a:r>
            <a:endParaRPr lang="ru-RU" sz="1600" dirty="0"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	</a:t>
            </a:r>
            <a:endParaRPr lang="ru-RU" sz="1600" dirty="0"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Book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goodBook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progrBook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ru-RU" sz="1600" dirty="0"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ProgrammerBook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goodProgrBook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=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ProgrammerBook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)book;</a:t>
            </a:r>
            <a:endParaRPr lang="ru-RU" sz="1600" dirty="0"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	</a:t>
            </a:r>
            <a:endParaRPr lang="ru-RU" sz="1600" dirty="0"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Book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simpleBook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Book();</a:t>
            </a:r>
            <a:endParaRPr lang="ru-RU" sz="1600" dirty="0"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ProgrammerBook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simpleProgrBook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= 					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ProgrammerBook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simpleBook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r>
              <a:rPr lang="en-US" sz="1600" dirty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//error</a:t>
            </a:r>
            <a:endParaRPr lang="en-US" sz="1600" dirty="0"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</a:pPr>
            <a:r>
              <a:rPr lang="ru-RU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22919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Приведение типов при наследовании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 algn="just">
              <a:buNone/>
            </a:pPr>
            <a:r>
              <a:rPr lang="ru-RU" sz="1800" dirty="0"/>
              <a:t>При недопустимом преобразовании типов при выполнении программы система обнаружит несоответствие и возбудит исключительную ситуацию. Если её не перехватить, то работа программы будет остановлена. </a:t>
            </a:r>
            <a:endParaRPr lang="en-US" sz="1800" dirty="0"/>
          </a:p>
          <a:p>
            <a:pPr marL="355600" indent="-355600" algn="just">
              <a:buNone/>
            </a:pPr>
            <a:endParaRPr lang="en-US" sz="1800" dirty="0"/>
          </a:p>
          <a:p>
            <a:pPr marL="355600" indent="-355600" algn="just">
              <a:buNone/>
            </a:pPr>
            <a:r>
              <a:rPr lang="ru-RU" sz="1800" dirty="0"/>
              <a:t>Перед приведением типов следует проверить его на корректность.  Делается это с помощью оператора </a:t>
            </a:r>
            <a:r>
              <a:rPr lang="en-US" sz="1800" b="1" dirty="0" err="1"/>
              <a:t>instanceof</a:t>
            </a:r>
            <a:r>
              <a:rPr lang="ru-RU" sz="18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880914" y="3645024"/>
            <a:ext cx="7272808" cy="2003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Book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simpleBook</a:t>
            </a:r>
            <a:r>
              <a:rPr lang="en-US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= ...;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ProgrammerBook</a:t>
            </a:r>
            <a:r>
              <a:rPr lang="en-US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simpleProgrBook</a:t>
            </a:r>
            <a:r>
              <a:rPr lang="en-US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= ...;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simpleBook</a:t>
            </a:r>
            <a:r>
              <a:rPr lang="en-US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instanceof</a:t>
            </a:r>
            <a:r>
              <a:rPr lang="en-US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ProgrammerBook</a:t>
            </a:r>
            <a:r>
              <a:rPr lang="en-US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){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simpleProgrBook</a:t>
            </a:r>
            <a:r>
              <a:rPr lang="ru-RU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= (</a:t>
            </a:r>
            <a:r>
              <a:rPr lang="ru-RU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ProgrammerBook</a:t>
            </a:r>
            <a:r>
              <a:rPr lang="ru-RU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</a:t>
            </a:r>
            <a:r>
              <a:rPr lang="ru-RU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simpleBook</a:t>
            </a:r>
            <a:r>
              <a:rPr lang="ru-RU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37092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Приведение типов при наследовании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 algn="just">
              <a:buNone/>
            </a:pPr>
            <a:r>
              <a:rPr lang="ru-RU" sz="1800" dirty="0"/>
              <a:t>Компилятор не позволить выполнить некорректное приведение типов. Например, приведение типов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71800" y="2120384"/>
            <a:ext cx="39068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</a:t>
            </a:r>
            <a:r>
              <a:rPr 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dt</a:t>
            </a:r>
            <a:r>
              <a:rPr 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(</a:t>
            </a:r>
            <a:r>
              <a:rPr lang="ru-RU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</a:t>
            </a:r>
            <a:r>
              <a:rPr 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SimpleBook</a:t>
            </a:r>
            <a:r>
              <a:rPr 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5075" y="3009900"/>
            <a:ext cx="7315200" cy="609600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66813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11313" indent="-280988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 algn="just">
              <a:buNone/>
            </a:pPr>
            <a:r>
              <a:rPr lang="ru-RU" sz="1800" dirty="0"/>
              <a:t>приведет к ошибке на стадии компиляции, поскольку класс </a:t>
            </a:r>
            <a:r>
              <a:rPr lang="ru-RU" sz="1800" b="1" dirty="0" err="1"/>
              <a:t>Date</a:t>
            </a:r>
            <a:r>
              <a:rPr lang="ru-RU" sz="1800" dirty="0"/>
              <a:t> не является подклассом класса </a:t>
            </a:r>
            <a:r>
              <a:rPr lang="ru-RU" sz="1800" b="1" dirty="0" err="1"/>
              <a:t>Book</a:t>
            </a:r>
            <a:r>
              <a:rPr lang="ru-RU" sz="1800" dirty="0"/>
              <a:t>. </a:t>
            </a:r>
          </a:p>
          <a:p>
            <a:pPr marL="0" indent="0">
              <a:buFont typeface="Wingdings" pitchFamily="2" charset="2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74456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Переопределение метода </a:t>
            </a:r>
            <a:r>
              <a:rPr lang="en-US" dirty="0"/>
              <a:t>equals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b="1" dirty="0"/>
              <a:t>Переопределение метода </a:t>
            </a:r>
            <a:r>
              <a:rPr lang="en-US" sz="1800" b="1" dirty="0"/>
              <a:t>equals</a:t>
            </a:r>
          </a:p>
          <a:p>
            <a:pPr marL="0" indent="0" algn="just">
              <a:buNone/>
            </a:pPr>
            <a:r>
              <a:rPr lang="ru-RU" sz="1800" dirty="0"/>
              <a:t>При переопределении метода </a:t>
            </a:r>
            <a:r>
              <a:rPr lang="en-US" sz="1800" dirty="0"/>
              <a:t>equals</a:t>
            </a:r>
            <a:r>
              <a:rPr lang="ru-RU" sz="1800" dirty="0"/>
              <a:t>в производных классах, для сравнения его базовой составляющей следует вызывать метод </a:t>
            </a:r>
            <a:r>
              <a:rPr lang="en-US" sz="1800" dirty="0"/>
              <a:t>equals</a:t>
            </a:r>
            <a:r>
              <a:rPr lang="ru-RU" sz="1800" dirty="0"/>
              <a:t> базового класса.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296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Переопределение метода </a:t>
            </a:r>
            <a:r>
              <a:rPr lang="en-US" dirty="0"/>
              <a:t>equals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840748" y="1484784"/>
            <a:ext cx="7547676" cy="46228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VipPen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Pen{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preciousMetalCost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equals(Object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){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){	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	}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){	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	}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getClass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 !=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obj.getClass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()){	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	}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VipPen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vipPen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VipPen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(!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super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.equals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vipPen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)) {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	}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preciousMetalCost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!=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vipPen.</a:t>
            </a:r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preciousMetalCost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){	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		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Простейшие классы и объекты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Абстрактные классы и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b="1" dirty="0"/>
              <a:t>Абстрактные методы и классы</a:t>
            </a:r>
            <a:endParaRPr lang="en-US" sz="1800" b="1" dirty="0"/>
          </a:p>
          <a:p>
            <a:pPr marL="0" indent="0" algn="just">
              <a:buNone/>
            </a:pPr>
            <a:endParaRPr lang="en-US" sz="1800" b="1" dirty="0"/>
          </a:p>
          <a:p>
            <a:pPr marL="361950" indent="-361950" algn="just">
              <a:buNone/>
            </a:pPr>
            <a:r>
              <a:rPr lang="ru-RU" sz="1800" dirty="0"/>
              <a:t>Часто при проектировании иерархии классов верхние классы иерархии становятся все более и более абстрактными, так что реализовывать некоторые методы в них не имеет никакого смысла. </a:t>
            </a:r>
            <a:endParaRPr lang="en-US" sz="1800" dirty="0"/>
          </a:p>
          <a:p>
            <a:pPr marL="361950" indent="-361950" algn="just">
              <a:buNone/>
            </a:pPr>
            <a:endParaRPr lang="en-US" sz="1800" dirty="0"/>
          </a:p>
          <a:p>
            <a:pPr marL="361950" indent="-361950" algn="just">
              <a:buNone/>
            </a:pPr>
            <a:r>
              <a:rPr lang="ru-RU" sz="1800" dirty="0"/>
              <a:t>Однако удалить их из класса нельзя, так как при дальнейшем использовании базовых объектных ссылок на объекты производных классов необходим доступ к переопределенным методам, а он возможен только при наличии в них метода с такой же сигнатурой как в базовом классе. </a:t>
            </a:r>
            <a:endParaRPr lang="en-US" sz="1800" dirty="0"/>
          </a:p>
          <a:p>
            <a:pPr marL="361950" indent="-361950" algn="just">
              <a:buNone/>
            </a:pPr>
            <a:endParaRPr lang="en-US" sz="1800" dirty="0"/>
          </a:p>
          <a:p>
            <a:pPr marL="361950" indent="-361950" algn="just">
              <a:buNone/>
            </a:pPr>
            <a:r>
              <a:rPr lang="ru-RU" sz="1800" dirty="0"/>
              <a:t>В таком случае метод следует объявлять абстрактным.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876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Абстрактные классы и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 algn="just">
              <a:buNone/>
            </a:pPr>
            <a:r>
              <a:rPr lang="ru-RU" sz="1800" dirty="0"/>
              <a:t>В классе, где метод объявляется абстрактным, его реализация не требуется. </a:t>
            </a:r>
            <a:endParaRPr lang="en-US" sz="1800" dirty="0"/>
          </a:p>
          <a:p>
            <a:pPr marL="361950" indent="-361950" algn="just">
              <a:buNone/>
            </a:pPr>
            <a:endParaRPr lang="en-US" sz="1800" dirty="0"/>
          </a:p>
          <a:p>
            <a:pPr marL="361950" indent="-361950" algn="just">
              <a:buNone/>
            </a:pPr>
            <a:r>
              <a:rPr lang="ru-RU" sz="1800" dirty="0"/>
              <a:t>Если в классе есть абстрактные методы, то класс следует объявить абстрактным.</a:t>
            </a:r>
          </a:p>
          <a:p>
            <a:pPr marL="361950" indent="-361950" algn="just">
              <a:buNone/>
            </a:pPr>
            <a:endParaRPr lang="ru-RU" sz="1800" dirty="0"/>
          </a:p>
          <a:p>
            <a:pPr marL="361950" indent="-361950" algn="just">
              <a:buNone/>
            </a:pPr>
            <a:r>
              <a:rPr lang="ru-RU" sz="1800" dirty="0"/>
              <a:t>Абстрактные классы  и методы объявляются с ключевым словом </a:t>
            </a:r>
            <a:r>
              <a:rPr lang="ru-RU" sz="1800" dirty="0" err="1"/>
              <a:t>abstract</a:t>
            </a:r>
            <a:r>
              <a:rPr lang="ru-RU" sz="1800" dirty="0"/>
              <a:t>.</a:t>
            </a:r>
          </a:p>
          <a:p>
            <a:pPr marL="361950" indent="-361950" algn="just">
              <a:buNone/>
            </a:pPr>
            <a:endParaRPr lang="ru-RU" sz="1800" dirty="0"/>
          </a:p>
          <a:p>
            <a:pPr marL="361950" indent="-361950" algn="just">
              <a:buNone/>
            </a:pPr>
            <a:r>
              <a:rPr lang="ru-RU" sz="1800" dirty="0"/>
              <a:t>При расширении абстрактного класса все его абстрактные методы необходимо определить или подкласс также объявить абстрактным. </a:t>
            </a:r>
          </a:p>
          <a:p>
            <a:pPr marL="361950" indent="-361950" algn="just">
              <a:buNone/>
            </a:pPr>
            <a:endParaRPr lang="ru-RU" sz="1800" dirty="0"/>
          </a:p>
          <a:p>
            <a:pPr marL="361950" indent="-361950" algn="just">
              <a:buNone/>
            </a:pPr>
            <a:r>
              <a:rPr lang="ru-RU" sz="1800" dirty="0"/>
              <a:t>Нельзя создавать объекты абстрактных классов, однако можно объявлять объектные переменные.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  <a:p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27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Абстрактные классы и методы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823392" y="1481944"/>
            <a:ext cx="7637040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Course {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String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getInformation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();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BaseCourse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Course {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String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getInformation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 {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"Base course"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}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OptionalCourse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Course {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String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getInformation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 {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"Optional course"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}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50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Абстрактные классы и методы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828006" y="1508357"/>
            <a:ext cx="7632426" cy="26407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CourseInspector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{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 {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Course course1 =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BaseCourse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();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Course course2 =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OptionalCourse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();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(course1.getInformation());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(course2.getInformation());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899592" y="4437112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40832" y="4666837"/>
            <a:ext cx="2299320" cy="658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Base</a:t>
            </a:r>
            <a:r>
              <a:rPr lang="ru-RU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course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Optional</a:t>
            </a:r>
            <a:r>
              <a:rPr lang="ru-RU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course</a:t>
            </a:r>
            <a:endParaRPr lang="ru-R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71488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Наследование. Наследование от стандартных классов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b="1" dirty="0"/>
              <a:t>Наследование от стандартных классов</a:t>
            </a:r>
          </a:p>
          <a:p>
            <a:pPr marL="0" indent="0" algn="just">
              <a:buNone/>
            </a:pPr>
            <a:endParaRPr lang="ru-RU" sz="1200" b="1" dirty="0"/>
          </a:p>
          <a:p>
            <a:pPr marL="355600" indent="-355600" algn="just">
              <a:buNone/>
            </a:pPr>
            <a:r>
              <a:rPr lang="ru-RU" sz="1800" dirty="0"/>
              <a:t>Кроме собственных </a:t>
            </a:r>
            <a:r>
              <a:rPr lang="ru-RU" sz="1800" dirty="0" err="1"/>
              <a:t>Java</a:t>
            </a:r>
            <a:r>
              <a:rPr lang="ru-RU" sz="1800" dirty="0"/>
              <a:t> позволяет расширять и стандартные классы.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300" b="1" dirty="0">
              <a:solidFill>
                <a:srgbClr val="7F0055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2571744"/>
            <a:ext cx="7143800" cy="3493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java.sql.Time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13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MyTime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extends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Time {</a:t>
            </a:r>
            <a:endParaRPr lang="ru-RU" sz="13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MyTime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long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{</a:t>
            </a:r>
            <a:endParaRPr lang="ru-RU" sz="13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super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ru-RU" sz="13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}</a:t>
            </a:r>
            <a:endParaRPr lang="ru-RU" sz="13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String current(){</a:t>
            </a:r>
            <a:endParaRPr lang="ru-RU" sz="13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long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hours =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getHours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ru-RU" sz="13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(hours &gt;= 4 &amp;&amp; hours &lt; 12)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>
                <a:solidFill>
                  <a:srgbClr val="2A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1300" dirty="0">
                <a:solidFill>
                  <a:srgbClr val="2A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утро</a:t>
            </a:r>
            <a:r>
              <a:rPr lang="en-US" sz="1300" dirty="0">
                <a:solidFill>
                  <a:srgbClr val="2A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13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((hours &gt;12 &amp;&amp; hours &lt; 17))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>
                <a:solidFill>
                  <a:srgbClr val="2A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1300" dirty="0">
                <a:solidFill>
                  <a:srgbClr val="2A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день</a:t>
            </a:r>
            <a:r>
              <a:rPr lang="en-US" sz="1300" dirty="0">
                <a:solidFill>
                  <a:srgbClr val="2A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13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(hours &gt;= 17 &amp;&amp; hours &lt; 23)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>
                <a:solidFill>
                  <a:srgbClr val="2A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1300" dirty="0">
                <a:solidFill>
                  <a:srgbClr val="2A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вечер</a:t>
            </a:r>
            <a:r>
              <a:rPr lang="en-US" sz="1300" dirty="0">
                <a:solidFill>
                  <a:srgbClr val="2A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13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>
                <a:solidFill>
                  <a:srgbClr val="2A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1300" dirty="0">
                <a:solidFill>
                  <a:srgbClr val="2A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ночь</a:t>
            </a:r>
            <a:r>
              <a:rPr lang="en-US" sz="1300" dirty="0">
                <a:solidFill>
                  <a:srgbClr val="2A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13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}</a:t>
            </a:r>
            <a:endParaRPr lang="ru-RU" sz="13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main(String[]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args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){</a:t>
            </a:r>
            <a:endParaRPr lang="ru-RU" sz="13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MyTime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mytime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MyTime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(300000000);</a:t>
            </a:r>
            <a:endParaRPr lang="ru-RU" sz="13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</a:t>
            </a:r>
            <a:r>
              <a:rPr lang="en-US" sz="1300" i="1" dirty="0" err="1">
                <a:solidFill>
                  <a:srgbClr val="000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out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.println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mytime.current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());</a:t>
            </a:r>
            <a:endParaRPr lang="ru-RU" sz="13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lang="ru-RU" sz="13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lang="ru-RU" sz="13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27898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Интерфейсы. Определение интерфейса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8163" indent="-538163" algn="ctr">
              <a:buNone/>
            </a:pPr>
            <a:r>
              <a:rPr lang="ru-RU" sz="1700" b="1" dirty="0"/>
              <a:t>Определение интерфейса</a:t>
            </a:r>
          </a:p>
          <a:p>
            <a:pPr marL="538163" indent="-538163" algn="just">
              <a:buNone/>
            </a:pPr>
            <a:endParaRPr lang="ru-RU" sz="1700" b="1" dirty="0"/>
          </a:p>
          <a:p>
            <a:pPr marL="538163" indent="-538163" algn="just">
              <a:buNone/>
            </a:pPr>
            <a:r>
              <a:rPr lang="ru-RU" sz="1700" b="1" dirty="0"/>
              <a:t>Интерфейсы</a:t>
            </a:r>
            <a:r>
              <a:rPr lang="ru-RU" sz="1700" dirty="0"/>
              <a:t> в </a:t>
            </a:r>
            <a:r>
              <a:rPr lang="ru-RU" sz="1700" dirty="0" err="1"/>
              <a:t>Java</a:t>
            </a:r>
            <a:r>
              <a:rPr lang="ru-RU" sz="1700" dirty="0"/>
              <a:t> применяются для добавления к классам новых возможностей, которых нет и не может быть в базовых классах. </a:t>
            </a:r>
          </a:p>
          <a:p>
            <a:pPr marL="538163" indent="-538163" algn="just">
              <a:buNone/>
            </a:pPr>
            <a:endParaRPr lang="ru-RU" sz="1700" dirty="0"/>
          </a:p>
          <a:p>
            <a:pPr marL="538163" indent="-538163" algn="just">
              <a:buNone/>
            </a:pPr>
            <a:r>
              <a:rPr lang="ru-RU" sz="1700" dirty="0"/>
              <a:t>Интерфейсы говорят о том, что класс может делать, но не говорят, как он должен это делать. </a:t>
            </a:r>
          </a:p>
          <a:p>
            <a:pPr marL="538163" indent="-538163" algn="just">
              <a:buNone/>
            </a:pPr>
            <a:endParaRPr lang="ru-RU" sz="1700" dirty="0"/>
          </a:p>
          <a:p>
            <a:pPr marL="538163" indent="-538163" algn="just">
              <a:buNone/>
            </a:pPr>
            <a:r>
              <a:rPr lang="ru-RU" sz="1700" dirty="0"/>
              <a:t>Интерфейс только гарантирует (определяет контракт), какие методы должен выполнять класс, но как класс выполняет контракт интерфейс контролировать не может</a:t>
            </a:r>
            <a:r>
              <a:rPr lang="en-US" sz="1700" dirty="0"/>
              <a:t>.</a:t>
            </a:r>
            <a:endParaRPr lang="ru-RU" sz="1700" dirty="0"/>
          </a:p>
          <a:p>
            <a:pPr marL="0" indent="0" algn="just">
              <a:buNone/>
            </a:pPr>
            <a:endParaRPr lang="ru-RU" sz="1700" dirty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845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Интерфейсы. Определение интерфейса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b="1" dirty="0"/>
              <a:t>Определение интерфейса </a:t>
            </a: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i="1" dirty="0">
                <a:solidFill>
                  <a:schemeClr val="accent1">
                    <a:lumMod val="75000"/>
                  </a:schemeClr>
                </a:solidFill>
              </a:rPr>
              <a:t>Объявление интерфейса имеет вид</a:t>
            </a:r>
            <a:r>
              <a:rPr lang="ru-RU" sz="1800" i="1" dirty="0"/>
              <a:t>: </a:t>
            </a:r>
          </a:p>
          <a:p>
            <a:pPr marL="0" indent="0" algn="just">
              <a:buNone/>
            </a:pPr>
            <a:endParaRPr lang="ru-RU" sz="1800" dirty="0"/>
          </a:p>
          <a:p>
            <a:pPr marL="804863" indent="-804863">
              <a:buFont typeface="Verdana" pitchFamily="34" charset="0"/>
              <a:buNone/>
              <a:tabLst>
                <a:tab pos="1165225" algn="l"/>
              </a:tabLst>
            </a:pPr>
            <a:r>
              <a:rPr lang="ru-RU" sz="1800" b="1" dirty="0"/>
              <a:t>[спецификаторы]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interface</a:t>
            </a:r>
            <a:r>
              <a:rPr lang="ru-RU" sz="1800" b="1" dirty="0"/>
              <a:t> </a:t>
            </a:r>
            <a:r>
              <a:rPr lang="ru-RU" sz="1800" b="1" dirty="0" err="1"/>
              <a:t>имя_интерфейса</a:t>
            </a:r>
            <a:r>
              <a:rPr lang="ru-RU" sz="1800" b="1" dirty="0"/>
              <a:t> </a:t>
            </a:r>
          </a:p>
          <a:p>
            <a:pPr marL="804863" indent="-804863">
              <a:buFont typeface="Verdana" pitchFamily="34" charset="0"/>
              <a:buNone/>
              <a:tabLst>
                <a:tab pos="1165225" algn="l"/>
              </a:tabLst>
            </a:pPr>
            <a:r>
              <a:rPr lang="ru-RU" sz="1800" b="1" dirty="0"/>
              <a:t>		   </a:t>
            </a:r>
            <a:r>
              <a:rPr lang="ru-RU" sz="1800" b="1" dirty="0" err="1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ru-RU" sz="1800" b="1" dirty="0"/>
              <a:t> </a:t>
            </a:r>
            <a:r>
              <a:rPr lang="ru-RU" sz="1800" b="1" dirty="0" err="1"/>
              <a:t>имя_базового_интерфейса</a:t>
            </a:r>
            <a:r>
              <a:rPr lang="ru-RU" sz="1800" b="1" dirty="0"/>
              <a:t> {</a:t>
            </a:r>
          </a:p>
          <a:p>
            <a:pPr marL="804863" indent="-804863">
              <a:buFont typeface="Verdana" pitchFamily="34" charset="0"/>
              <a:buNone/>
              <a:tabLst>
                <a:tab pos="1165225" algn="l"/>
              </a:tabLst>
            </a:pPr>
            <a:r>
              <a:rPr lang="ru-RU" sz="1800" b="1" dirty="0"/>
              <a:t>				/*объявление интерфейса*/</a:t>
            </a:r>
          </a:p>
          <a:p>
            <a:pPr marL="804863" indent="-804863">
              <a:buFont typeface="Verdana" pitchFamily="34" charset="0"/>
              <a:buNone/>
              <a:tabLst>
                <a:tab pos="1165225" algn="l"/>
              </a:tabLst>
            </a:pPr>
            <a:r>
              <a:rPr lang="ru-RU" sz="1800" b="1" dirty="0"/>
              <a:t>	}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480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Интерфейсы. Реализация интерфейса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8163" indent="-538163" algn="just">
              <a:buNone/>
            </a:pPr>
            <a:r>
              <a:rPr lang="ru-RU" sz="1800" dirty="0"/>
              <a:t>Поля интерфейса по умолчанию являются </a:t>
            </a:r>
            <a:r>
              <a:rPr lang="ru-RU" sz="1800" b="1" dirty="0" err="1"/>
              <a:t>final</a:t>
            </a:r>
            <a:r>
              <a:rPr lang="ru-RU" sz="1800" b="1" dirty="0"/>
              <a:t> </a:t>
            </a:r>
            <a:r>
              <a:rPr lang="ru-RU" sz="1800" b="1" dirty="0" err="1"/>
              <a:t>static</a:t>
            </a:r>
            <a:r>
              <a:rPr lang="ru-RU" sz="1800" dirty="0"/>
              <a:t>. Все методы по умолчанию открыты (</a:t>
            </a:r>
            <a:r>
              <a:rPr lang="ru-RU" sz="1800" b="1" dirty="0" err="1"/>
              <a:t>public</a:t>
            </a:r>
            <a:r>
              <a:rPr lang="ru-RU" sz="1800" dirty="0"/>
              <a:t>). </a:t>
            </a:r>
          </a:p>
          <a:p>
            <a:pPr marL="0" indent="0" algn="just">
              <a:buNone/>
            </a:pPr>
            <a:endParaRPr lang="ru-RU" sz="1800" b="1" dirty="0"/>
          </a:p>
          <a:p>
            <a:pPr marL="0" indent="0" algn="just">
              <a:buNone/>
            </a:pPr>
            <a:endParaRPr lang="ru-RU" sz="1800" b="1" dirty="0"/>
          </a:p>
          <a:p>
            <a:pPr marL="0" indent="0" algn="just">
              <a:buNone/>
            </a:pPr>
            <a:endParaRPr lang="ru-RU" sz="1800" b="1" dirty="0"/>
          </a:p>
          <a:p>
            <a:pPr marL="0" indent="0" algn="just">
              <a:buNone/>
            </a:pPr>
            <a:endParaRPr lang="ru-RU" sz="1800" b="1" dirty="0"/>
          </a:p>
          <a:p>
            <a:pPr marL="0" indent="0" algn="just">
              <a:buNone/>
            </a:pPr>
            <a:endParaRPr lang="ru-RU" sz="1800" b="1" dirty="0"/>
          </a:p>
          <a:p>
            <a:pPr marL="0" indent="0" algn="just">
              <a:buNone/>
            </a:pPr>
            <a:endParaRPr lang="ru-RU" sz="1800" b="1" dirty="0"/>
          </a:p>
          <a:p>
            <a:pPr marL="538163" indent="-538163" algn="just">
              <a:buNone/>
            </a:pPr>
            <a:r>
              <a:rPr lang="ru-RU" sz="1800" b="1" dirty="0"/>
              <a:t>Реализация интерфейса </a:t>
            </a:r>
            <a:r>
              <a:rPr lang="ru-RU" sz="1800" dirty="0"/>
              <a:t>происходит в классе с помощью ключевого слова </a:t>
            </a:r>
            <a:r>
              <a:rPr lang="ru-RU" sz="1800" dirty="0" err="1"/>
              <a:t>implements</a:t>
            </a:r>
            <a:r>
              <a:rPr lang="ru-RU" sz="1800" dirty="0"/>
              <a:t>.</a:t>
            </a:r>
          </a:p>
          <a:p>
            <a:pPr marL="538163" indent="-538163" algn="just">
              <a:buNone/>
            </a:pPr>
            <a:endParaRPr lang="ru-RU" sz="1800" dirty="0"/>
          </a:p>
          <a:p>
            <a:pPr marL="538163" indent="-538163" algn="just">
              <a:buNone/>
            </a:pPr>
            <a:r>
              <a:rPr lang="ru-RU" sz="1800" dirty="0"/>
              <a:t>Если реализуемых интерфейсов несколько, то они перечисляются через запятую.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2843808" y="2060848"/>
            <a:ext cx="430737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Square {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i="1" dirty="0">
                <a:solidFill>
                  <a:srgbClr val="000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</a:t>
            </a:r>
            <a:r>
              <a:rPr 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3.1415926;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7F0055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double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square();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2051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Интерфейсы. Реализация интерфейса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8163" indent="-538163" algn="just">
              <a:buNone/>
            </a:pPr>
            <a:r>
              <a:rPr lang="ru-RU" sz="1800" dirty="0"/>
              <a:t>Интерфейс считается реализованным, когда в классе и/или в его суперклассе реализованы все методы интерфейса.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6298" y="2326838"/>
            <a:ext cx="7512126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Quadrate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Square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square()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 </a:t>
            </a:r>
          </a:p>
          <a:p>
            <a:pPr marR="27432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5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496E2AB4DCC4CBD826C5695775510" ma:contentTypeVersion="0" ma:contentTypeDescription="Create a new document." ma:contentTypeScope="" ma:versionID="eb311b528700db28efca9c0f619a656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FDF4208-111D-4189-B221-FB62D9AE5390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315A563-1542-4B1B-9579-695AA611E1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1F6982-1EED-4338-85F4-186B4515F3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31005</TotalTime>
  <Words>10857</Words>
  <Application>Microsoft Office PowerPoint</Application>
  <PresentationFormat>On-screen Show (4:3)</PresentationFormat>
  <Paragraphs>2778</Paragraphs>
  <Slides>218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218</vt:i4>
      </vt:variant>
    </vt:vector>
  </HeadingPairs>
  <TitlesOfParts>
    <vt:vector size="227" baseType="lpstr">
      <vt:lpstr>Arial</vt:lpstr>
      <vt:lpstr>Calibri</vt:lpstr>
      <vt:lpstr>Comic Sans MS</vt:lpstr>
      <vt:lpstr>Courier New</vt:lpstr>
      <vt:lpstr>Tahoma</vt:lpstr>
      <vt:lpstr>Times New Roman</vt:lpstr>
      <vt:lpstr>Verdana</vt:lpstr>
      <vt:lpstr>Wingdings</vt:lpstr>
      <vt:lpstr>template2 (2)</vt:lpstr>
      <vt:lpstr>Object-oriented programming in Java</vt:lpstr>
      <vt:lpstr>Содержание</vt:lpstr>
      <vt:lpstr>принципы ооп</vt:lpstr>
      <vt:lpstr>Принципы ООП</vt:lpstr>
      <vt:lpstr>Принципы ООП. Инкапсуляция</vt:lpstr>
      <vt:lpstr>Принципы ООП. Наследование</vt:lpstr>
      <vt:lpstr>Принципы ООП. Полиморфизм</vt:lpstr>
      <vt:lpstr>Принципы ООП. Позднее связывание</vt:lpstr>
      <vt:lpstr>Простейшие классы и объекты</vt:lpstr>
      <vt:lpstr>Простейшие классы и объекты. Класс</vt:lpstr>
      <vt:lpstr>Простейшие классы и объекты. Класс</vt:lpstr>
      <vt:lpstr>Простейшие классы и объекты. Класс</vt:lpstr>
      <vt:lpstr>Простейшие классы и объекты. Объекты</vt:lpstr>
      <vt:lpstr>Простейшие классы и объекты. Объекты</vt:lpstr>
      <vt:lpstr>Простейшие классы и объекты. Спецификаторы класса</vt:lpstr>
      <vt:lpstr>Простейшие классы и объекты. Методы</vt:lpstr>
      <vt:lpstr>Простейшие классы и объекты. Методы</vt:lpstr>
      <vt:lpstr>Простейшие классы и объекты. Поля</vt:lpstr>
      <vt:lpstr>Простейшие классы и объекты. Конструкторы</vt:lpstr>
      <vt:lpstr>Простейшие классы и объекты. Конструкторы</vt:lpstr>
      <vt:lpstr>Простейшие классы и объекты. Конструкторы</vt:lpstr>
      <vt:lpstr>Простейшие классы и объекты. Вызов методов</vt:lpstr>
      <vt:lpstr>Классы и объекты</vt:lpstr>
      <vt:lpstr>Классы и объекты. Перегрузка методов</vt:lpstr>
      <vt:lpstr>Классы и объекты. Перегрузка методов</vt:lpstr>
      <vt:lpstr>Классы и объекты. Перегрузка методов</vt:lpstr>
      <vt:lpstr>Классы и объекты. Перегрузка конструкторов</vt:lpstr>
      <vt:lpstr>Классы и объекты. Перегрузка конструкторов</vt:lpstr>
      <vt:lpstr>Классы и объекты. Перегрузка, правила</vt:lpstr>
      <vt:lpstr>Классы и объекты. Применение this в конструкторе</vt:lpstr>
      <vt:lpstr>Классы и объекты. Явные и неявные параметры метода</vt:lpstr>
      <vt:lpstr>Классы и объекты. Явные и неявные параметры метода</vt:lpstr>
      <vt:lpstr>Классы и объекты. Статические методы</vt:lpstr>
      <vt:lpstr>Классы и объекты. Статические поля</vt:lpstr>
      <vt:lpstr>Классы и объекты. Статические поля</vt:lpstr>
      <vt:lpstr>Классы и объекты. Статические поля и методы</vt:lpstr>
      <vt:lpstr>Классы и объекты. Статические поля и методы</vt:lpstr>
      <vt:lpstr>Классы и объекты. Применение статических методов</vt:lpstr>
      <vt:lpstr>Классы и объекты. Статические методы</vt:lpstr>
      <vt:lpstr>Классы и объекты. Константные статические поля</vt:lpstr>
      <vt:lpstr>Классы и объекты. Логический блок инициализации</vt:lpstr>
      <vt:lpstr>Классы и объекты. Логический блок инициализации</vt:lpstr>
      <vt:lpstr>Классы и объекты. Логический блок инициализации</vt:lpstr>
      <vt:lpstr>Классы и объекты. Логический блок инициализации</vt:lpstr>
      <vt:lpstr>Классы и объекты. Статический блок инициализации</vt:lpstr>
      <vt:lpstr>Классы и объекты. Статический блок инициализации</vt:lpstr>
      <vt:lpstr>Классы и объекты. Инициализация полей класса</vt:lpstr>
      <vt:lpstr>Классы и объекты. Инициализация полей класса</vt:lpstr>
      <vt:lpstr>Классы и объекты. Модификатор final</vt:lpstr>
      <vt:lpstr>Классы и объекты. Модификатор final</vt:lpstr>
      <vt:lpstr>Классы и объекты. Модификатор final</vt:lpstr>
      <vt:lpstr>Классы и объекты. Модификатор native</vt:lpstr>
      <vt:lpstr>Классы и объекты. Модификатор synchronized</vt:lpstr>
      <vt:lpstr>Классы и объекты. Модификатор synchronized</vt:lpstr>
      <vt:lpstr>Классы и объекты. Класс Object</vt:lpstr>
      <vt:lpstr>Классы и объекты. Метод equals()</vt:lpstr>
      <vt:lpstr>Классы и объекты. Метод equals()</vt:lpstr>
      <vt:lpstr>Классы и объекты. Метод hashCode()</vt:lpstr>
      <vt:lpstr>Классы и объекты. Метод hashCode()</vt:lpstr>
      <vt:lpstr>Классы и объекты. Метод toString() </vt:lpstr>
      <vt:lpstr>Классы и объекты. Метод finalize</vt:lpstr>
      <vt:lpstr>Классы и объекты. Метод finalize</vt:lpstr>
      <vt:lpstr>Наследование</vt:lpstr>
      <vt:lpstr>Наследование. Понятие наследования</vt:lpstr>
      <vt:lpstr>Наследование. Иерархии классов</vt:lpstr>
      <vt:lpstr>Наследование. Синтаксис наследования</vt:lpstr>
      <vt:lpstr>Наследование. Вызов конструкторов при наследовании</vt:lpstr>
      <vt:lpstr>Наследование. Вызов конструкторов при наследовании</vt:lpstr>
      <vt:lpstr>Наследование. Вызов конструкторов при наследовании</vt:lpstr>
      <vt:lpstr>Наследование. Переопределение методов</vt:lpstr>
      <vt:lpstr>Наследование. Переопределение методов</vt:lpstr>
      <vt:lpstr>Наследование. Переопределение методов</vt:lpstr>
      <vt:lpstr>Наследование. Вызов переопределенных методов</vt:lpstr>
      <vt:lpstr>Наследование. Вызов переопределенных методов</vt:lpstr>
      <vt:lpstr>Наследование. Вызов переопределенных методов</vt:lpstr>
      <vt:lpstr>Наследование. Вызов переопределенных методов</vt:lpstr>
      <vt:lpstr>Наследование. Вызов переопределенных методов</vt:lpstr>
      <vt:lpstr>Наследование. Методы подставки</vt:lpstr>
      <vt:lpstr>Наследование. Методы подставки</vt:lpstr>
      <vt:lpstr>Наследование. Методы подставки</vt:lpstr>
      <vt:lpstr>Наследование. Перегрузка методов</vt:lpstr>
      <vt:lpstr>Наследование. Предотвращение переопределения методов</vt:lpstr>
      <vt:lpstr>Наследование. Предотвращение наследования</vt:lpstr>
      <vt:lpstr>Наследование. Приведение типов при наследовании</vt:lpstr>
      <vt:lpstr>Наследование. Приведение типов при наследовании</vt:lpstr>
      <vt:lpstr>Наследование. Приведение типов при наследовании</vt:lpstr>
      <vt:lpstr>Наследование. Приведение типов при наследовании</vt:lpstr>
      <vt:lpstr>Наследование. Переопределение метода equals</vt:lpstr>
      <vt:lpstr>Наследование. Переопределение метода equals</vt:lpstr>
      <vt:lpstr>Наследование. Абстрактные классы и методы</vt:lpstr>
      <vt:lpstr>Наследование. Абстрактные классы и методы</vt:lpstr>
      <vt:lpstr>Наследование. Абстрактные классы и методы</vt:lpstr>
      <vt:lpstr>Наследование. Абстрактные классы и методы</vt:lpstr>
      <vt:lpstr>Наследование. Наследование от стандартных классов</vt:lpstr>
      <vt:lpstr>Интерфейсы</vt:lpstr>
      <vt:lpstr>Интерфейсы. Определение интерфейса</vt:lpstr>
      <vt:lpstr>Интерфейсы. Определение интерфейса</vt:lpstr>
      <vt:lpstr>Интерфейсы. Реализация интерфейса</vt:lpstr>
      <vt:lpstr>Интерфейсы. Реализация интерфейса</vt:lpstr>
      <vt:lpstr>Интерфейсы. Реализация интерфейса</vt:lpstr>
      <vt:lpstr>Интерфейсы. Реализация интерфейса</vt:lpstr>
      <vt:lpstr>Интерфейсы. Свойства интерфейсов</vt:lpstr>
      <vt:lpstr>Интерфейсы. Свойства интерфейсов</vt:lpstr>
      <vt:lpstr>Интерфейсы. Свойства интерфейсов</vt:lpstr>
      <vt:lpstr>Интерфейсы. Свойства интерфейсов</vt:lpstr>
      <vt:lpstr>Интерфейсы. Свойства интерфейсов</vt:lpstr>
      <vt:lpstr>Интерфейсы. Clonable</vt:lpstr>
      <vt:lpstr>Интерфейсы. Clonable</vt:lpstr>
      <vt:lpstr>Интерфейсы. Clonable</vt:lpstr>
      <vt:lpstr>Интерфейсы. Clonable</vt:lpstr>
      <vt:lpstr>Интерфейсы. Comparable</vt:lpstr>
      <vt:lpstr>Интерфейсы. Comparable</vt:lpstr>
      <vt:lpstr>Интерфейсы. Comparable</vt:lpstr>
      <vt:lpstr>Интерфейсы. Comparable</vt:lpstr>
      <vt:lpstr>Интерфейсы. Comparator</vt:lpstr>
      <vt:lpstr>Интерфейсы. Comparator</vt:lpstr>
      <vt:lpstr>Интерфейсы. Comparator</vt:lpstr>
      <vt:lpstr>Интерфейсы. Comparator</vt:lpstr>
      <vt:lpstr>Интерфейсы. Comparator</vt:lpstr>
      <vt:lpstr>Параметризованные классы</vt:lpstr>
      <vt:lpstr>Параметризованные классы. Определение generic-класса</vt:lpstr>
      <vt:lpstr>Параметризованные классы. Определение generic-класса</vt:lpstr>
      <vt:lpstr>Параметризованные классы. Определение generic-класса</vt:lpstr>
      <vt:lpstr>Параметризованные классы. Определение generic-класса</vt:lpstr>
      <vt:lpstr>Параметризованные классы. Применение extends при параметризации</vt:lpstr>
      <vt:lpstr>Параметризованные классы. Применение extends при параметризации</vt:lpstr>
      <vt:lpstr>Параметризованные классы. Метасимвол ?</vt:lpstr>
      <vt:lpstr>Параметризованные классы. Метасимвол ?</vt:lpstr>
      <vt:lpstr>Параметризованные классы. Метасимвол ?</vt:lpstr>
      <vt:lpstr>Параметризованные классы. Метасимвол ?</vt:lpstr>
      <vt:lpstr>Параметризованные классы. Метасимвол ?</vt:lpstr>
      <vt:lpstr>Параметризованные классы. Метасимвол ?</vt:lpstr>
      <vt:lpstr>Параметризованные классы. Метасимвол ?</vt:lpstr>
      <vt:lpstr>Параметризованные классы. Метасимвол ?</vt:lpstr>
      <vt:lpstr>Параметризованные классы. Параметризованные методы</vt:lpstr>
      <vt:lpstr>Параметризованные классы. Параметризованные методы</vt:lpstr>
      <vt:lpstr>Параметризованные классы. Параметризованные методы</vt:lpstr>
      <vt:lpstr>Параметризованные классы. Параметризованные методы</vt:lpstr>
      <vt:lpstr>Параметризованные классы. Параметризованные методы</vt:lpstr>
      <vt:lpstr>Параметризованные классы. Ограничения на использование</vt:lpstr>
      <vt:lpstr>Параметризованные классы. Ограничения на использование</vt:lpstr>
      <vt:lpstr>Классы внутри классов</vt:lpstr>
      <vt:lpstr>Классы внутри классов. Определение</vt:lpstr>
      <vt:lpstr>Классы внутри классов Inner (внутренние классы)</vt:lpstr>
      <vt:lpstr>Классы внутри классов. Inner (нестатические)</vt:lpstr>
      <vt:lpstr>Классы внутри классов. Inner (нестатические)</vt:lpstr>
      <vt:lpstr>Классы внутри классов. Inner (нестатические)</vt:lpstr>
      <vt:lpstr>Классы внутри классов. Inner (нестатические)</vt:lpstr>
      <vt:lpstr>Классы внутри классов. Inner (нестатические)</vt:lpstr>
      <vt:lpstr>Классы внутри классов. Inner (нестатические)</vt:lpstr>
      <vt:lpstr>Классы внутри классов. Inner (нестатические)</vt:lpstr>
      <vt:lpstr>Классы внутри классов. Inner (нестатические)</vt:lpstr>
      <vt:lpstr>Классы внутри классов. Inner (нестатические)</vt:lpstr>
      <vt:lpstr>Классы внутри классов. Inner (нестатические)</vt:lpstr>
      <vt:lpstr>Классы внутри классов nested (вложенные классы)</vt:lpstr>
      <vt:lpstr>Классы внутри классов. Nested (статические)</vt:lpstr>
      <vt:lpstr>Классы внутри классов. Nested (статические)</vt:lpstr>
      <vt:lpstr>Классы внутри классов. Nested (статические)</vt:lpstr>
      <vt:lpstr>Классы внутри классов. Nested (статические)</vt:lpstr>
      <vt:lpstr>Классы внутри классов. Nested (статические)</vt:lpstr>
      <vt:lpstr>Классы внутри классов. Nested (статические)</vt:lpstr>
      <vt:lpstr>Классы внутри классов anonymous (анонимные классы)</vt:lpstr>
      <vt:lpstr>Классы внутри классов. Anonymous</vt:lpstr>
      <vt:lpstr>Классы внутри классов. Anonymous</vt:lpstr>
      <vt:lpstr>Классы внутри классов. Anonymous</vt:lpstr>
      <vt:lpstr>Классы внутри классов. Anonymous</vt:lpstr>
      <vt:lpstr>Перечисления (enums)</vt:lpstr>
      <vt:lpstr>Перечисления. Синтаксис</vt:lpstr>
      <vt:lpstr>Перечисления. Определения</vt:lpstr>
      <vt:lpstr>Перечисления. Определения</vt:lpstr>
      <vt:lpstr>Перечисления. Создание объектов перечисления</vt:lpstr>
      <vt:lpstr>Перечисления. Создание объектов перечисления</vt:lpstr>
      <vt:lpstr>Перечисления. Методы перечисления</vt:lpstr>
      <vt:lpstr>Перечисления. Методы перечисления</vt:lpstr>
      <vt:lpstr>Перечисления. Методы перечисления</vt:lpstr>
      <vt:lpstr>Перечисления. Методы перечисления</vt:lpstr>
      <vt:lpstr>Перечисления. Анонимные классы перечисления</vt:lpstr>
      <vt:lpstr>Перечисления. Анонимные классы перечисления</vt:lpstr>
      <vt:lpstr>Перечисления. Сравнение переменных перечисления</vt:lpstr>
      <vt:lpstr>Аннотации (основы)</vt:lpstr>
      <vt:lpstr>Аннотации(основы). Использование аннотаций</vt:lpstr>
      <vt:lpstr>Аннотации(основы). Использование аннотаций</vt:lpstr>
      <vt:lpstr>Аннотации(основы). Использование аннотаций</vt:lpstr>
      <vt:lpstr>Аннотации(основы). Использование аннотаций</vt:lpstr>
      <vt:lpstr>Аннотации(основы). Использование аннотаций</vt:lpstr>
      <vt:lpstr>Аннотации(основы). Определение аннотаций</vt:lpstr>
      <vt:lpstr>Аннотации(основы). Применение аннотаций</vt:lpstr>
      <vt:lpstr>Аннотации(основы). @Documented</vt:lpstr>
      <vt:lpstr>Аннотации(основы). @Target</vt:lpstr>
      <vt:lpstr>Аннотации(основы). @Target</vt:lpstr>
      <vt:lpstr>Аннотации(основы). Аннотации, используемые компилятором</vt:lpstr>
      <vt:lpstr>Аннотации(основы). @Deprecated</vt:lpstr>
      <vt:lpstr>Аннотации(основы). @Override</vt:lpstr>
      <vt:lpstr>Аннотации(основы). @SuppressWarnings</vt:lpstr>
      <vt:lpstr>Аннотации(основы). @SuppressWarnings</vt:lpstr>
      <vt:lpstr>Аннотации(основы). @SuppressWarnings</vt:lpstr>
      <vt:lpstr>Аннотации(основы). @Retention</vt:lpstr>
      <vt:lpstr>Аннотации(основы). @Retention</vt:lpstr>
      <vt:lpstr>Аннотации(основы). @Retention</vt:lpstr>
      <vt:lpstr>Аннотации(основы). @Retention</vt:lpstr>
      <vt:lpstr>Аннотации(основы). @Inherited</vt:lpstr>
      <vt:lpstr>Аннотации(основы). @Inherited</vt:lpstr>
      <vt:lpstr>Аннотации(основы). Получение информации об аннотациях</vt:lpstr>
      <vt:lpstr>Default`ные и статические методы в интерфейсах</vt:lpstr>
      <vt:lpstr>Лямбда-выражения</vt:lpstr>
      <vt:lpstr>ООП. Лямбда-выражения</vt:lpstr>
      <vt:lpstr>ООП. Лямбда-выражения</vt:lpstr>
      <vt:lpstr>ООП. Лямбда-выражения</vt:lpstr>
      <vt:lpstr>ООП. Лямбда-выражения</vt:lpstr>
      <vt:lpstr>ООП. Лямбда-выражения</vt:lpstr>
      <vt:lpstr>ООП. Лямбда-выражения</vt:lpstr>
      <vt:lpstr>ООП. Лямбда-выражения</vt:lpstr>
      <vt:lpstr>ООП. Лямбда-выражения</vt:lpstr>
      <vt:lpstr>ООП. Лямбда-выражения</vt:lpstr>
      <vt:lpstr>ООП. Лямбда-выражения</vt:lpstr>
      <vt:lpstr>ООП. Лямбда-выражения</vt:lpstr>
      <vt:lpstr>ООП. Лямбда-выражения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Systems Gartner Briefing Profile</dc:title>
  <dc:creator>Olga Smolyakova</dc:creator>
  <cp:keywords>Gartner Profile EPAM</cp:keywords>
  <cp:lastModifiedBy>Nikolai Plokhoi</cp:lastModifiedBy>
  <cp:revision>1250</cp:revision>
  <dcterms:created xsi:type="dcterms:W3CDTF">2008-08-06T07:47:07Z</dcterms:created>
  <dcterms:modified xsi:type="dcterms:W3CDTF">2018-04-11T15:11:29Z</dcterms:modified>
</cp:coreProperties>
</file>