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handoutMasterIdLst>
    <p:handoutMasterId r:id="rId10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71" r:id="rId11"/>
    <p:sldId id="264" r:id="rId12"/>
    <p:sldId id="265" r:id="rId13"/>
    <p:sldId id="273" r:id="rId14"/>
    <p:sldId id="266" r:id="rId15"/>
    <p:sldId id="267" r:id="rId16"/>
    <p:sldId id="274" r:id="rId17"/>
    <p:sldId id="275" r:id="rId18"/>
    <p:sldId id="276" r:id="rId19"/>
    <p:sldId id="277" r:id="rId20"/>
    <p:sldId id="283" r:id="rId21"/>
    <p:sldId id="278" r:id="rId22"/>
    <p:sldId id="284" r:id="rId23"/>
    <p:sldId id="279" r:id="rId24"/>
    <p:sldId id="285" r:id="rId25"/>
    <p:sldId id="280" r:id="rId26"/>
    <p:sldId id="286" r:id="rId27"/>
    <p:sldId id="341" r:id="rId28"/>
    <p:sldId id="281" r:id="rId29"/>
    <p:sldId id="342" r:id="rId30"/>
    <p:sldId id="282" r:id="rId31"/>
    <p:sldId id="344" r:id="rId32"/>
    <p:sldId id="290" r:id="rId33"/>
    <p:sldId id="343" r:id="rId34"/>
    <p:sldId id="291" r:id="rId35"/>
    <p:sldId id="292" r:id="rId36"/>
    <p:sldId id="351" r:id="rId37"/>
    <p:sldId id="345" r:id="rId38"/>
    <p:sldId id="346" r:id="rId39"/>
    <p:sldId id="352" r:id="rId40"/>
    <p:sldId id="347" r:id="rId41"/>
    <p:sldId id="348" r:id="rId42"/>
    <p:sldId id="355" r:id="rId43"/>
    <p:sldId id="349" r:id="rId44"/>
    <p:sldId id="353" r:id="rId45"/>
    <p:sldId id="354" r:id="rId46"/>
    <p:sldId id="287" r:id="rId47"/>
    <p:sldId id="268" r:id="rId48"/>
    <p:sldId id="289" r:id="rId49"/>
    <p:sldId id="288" r:id="rId50"/>
    <p:sldId id="356" r:id="rId51"/>
    <p:sldId id="293" r:id="rId52"/>
    <p:sldId id="294" r:id="rId53"/>
    <p:sldId id="295" r:id="rId54"/>
    <p:sldId id="357" r:id="rId55"/>
    <p:sldId id="296" r:id="rId56"/>
    <p:sldId id="358" r:id="rId57"/>
    <p:sldId id="359" r:id="rId58"/>
    <p:sldId id="361" r:id="rId59"/>
    <p:sldId id="360" r:id="rId60"/>
    <p:sldId id="299" r:id="rId61"/>
    <p:sldId id="297" r:id="rId62"/>
    <p:sldId id="298" r:id="rId63"/>
    <p:sldId id="300" r:id="rId64"/>
    <p:sldId id="362" r:id="rId65"/>
    <p:sldId id="363" r:id="rId66"/>
    <p:sldId id="303" r:id="rId67"/>
    <p:sldId id="302" r:id="rId68"/>
    <p:sldId id="364" r:id="rId69"/>
    <p:sldId id="365" r:id="rId70"/>
    <p:sldId id="366" r:id="rId71"/>
    <p:sldId id="307" r:id="rId72"/>
    <p:sldId id="305" r:id="rId73"/>
    <p:sldId id="308" r:id="rId74"/>
    <p:sldId id="306" r:id="rId75"/>
    <p:sldId id="309" r:id="rId76"/>
    <p:sldId id="310" r:id="rId77"/>
    <p:sldId id="311" r:id="rId78"/>
    <p:sldId id="312" r:id="rId79"/>
    <p:sldId id="381" r:id="rId80"/>
    <p:sldId id="382" r:id="rId81"/>
    <p:sldId id="313" r:id="rId82"/>
    <p:sldId id="314" r:id="rId83"/>
    <p:sldId id="315" r:id="rId84"/>
    <p:sldId id="383" r:id="rId85"/>
    <p:sldId id="316" r:id="rId86"/>
    <p:sldId id="321" r:id="rId87"/>
    <p:sldId id="317" r:id="rId88"/>
    <p:sldId id="322" r:id="rId89"/>
    <p:sldId id="318" r:id="rId90"/>
    <p:sldId id="319" r:id="rId91"/>
    <p:sldId id="333" r:id="rId92"/>
    <p:sldId id="334" r:id="rId93"/>
    <p:sldId id="323" r:id="rId94"/>
    <p:sldId id="336" r:id="rId95"/>
    <p:sldId id="324" r:id="rId96"/>
    <p:sldId id="335" r:id="rId97"/>
    <p:sldId id="337" r:id="rId98"/>
    <p:sldId id="338" r:id="rId99"/>
    <p:sldId id="339" r:id="rId100"/>
    <p:sldId id="340" r:id="rId101"/>
    <p:sldId id="325" r:id="rId102"/>
    <p:sldId id="320" r:id="rId103"/>
    <p:sldId id="328" r:id="rId104"/>
    <p:sldId id="384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8168" autoAdjust="0"/>
  </p:normalViewPr>
  <p:slideViewPr>
    <p:cSldViewPr>
      <p:cViewPr varScale="1">
        <p:scale>
          <a:sx n="83" d="100"/>
          <a:sy n="83" d="100"/>
        </p:scale>
        <p:origin x="1454" y="82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har_blinou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mailto:Ihar_blinou@epam.co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I\O Streams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Ihar</a:t>
            </a:r>
            <a:r>
              <a:rPr lang="en-US" dirty="0"/>
              <a:t> </a:t>
            </a:r>
            <a:r>
              <a:rPr lang="en-US" dirty="0" err="1"/>
              <a:t>Blinou</a:t>
            </a:r>
            <a:endParaRPr lang="en-US" dirty="0"/>
          </a:p>
          <a:p>
            <a:r>
              <a:rPr lang="en-US" dirty="0"/>
              <a:t>Oracle Certified Java Instructor</a:t>
            </a:r>
          </a:p>
          <a:p>
            <a:r>
              <a:rPr lang="en-US" dirty="0" smtClean="0">
                <a:hlinkClick r:id="rId2"/>
              </a:rPr>
              <a:t>ihar_blinou@epam.com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14572" cy="533400"/>
          </a:xfrm>
        </p:spPr>
        <p:txBody>
          <a:bodyPr/>
          <a:lstStyle/>
          <a:p>
            <a:r>
              <a:rPr lang="en-US" dirty="0" smtClean="0"/>
              <a:t>Java.SE.04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потоках ввода-вывода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928662" y="1643050"/>
            <a:ext cx="725070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Cocting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line: 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Constructing line: 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 1 = _java._se._04.serialization.Line@45bab50a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 2 = _java._se._04.serialization.Line@64c3c749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 objects: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Line: 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Object reference: _java._se._04.serialization.Line@40133796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from point (1.0,1.0) reference=_java._se._04.serialization.Point@2da679b7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to point (2.0,2.0) reference=_java._se._04.serialization.Point@c80f4cb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Line: 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Object reference: _java._se._04.serialization.Line@40133796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from point (1.0,1.0) reference=_java._se._04.serialization.Point@2da679b7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to point (2.0,2.0) reference=_java._se._04.serialization.Point@c80f4cb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nstru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Что бы указать, что сеанс </a:t>
            </a:r>
            <a:r>
              <a:rPr lang="ru-RU" sz="1800" dirty="0" err="1" smtClean="0"/>
              <a:t>сериализации</a:t>
            </a:r>
            <a:r>
              <a:rPr lang="ru-RU" sz="1800" dirty="0" smtClean="0"/>
              <a:t> завершен, и мы хотим заново записывать объекты, у </a:t>
            </a:r>
            <a:r>
              <a:rPr lang="ru-RU" sz="1800" dirty="0" err="1" smtClean="0"/>
              <a:t>ObjectOutputStream</a:t>
            </a:r>
            <a:r>
              <a:rPr lang="ru-RU" sz="1800" dirty="0" smtClean="0"/>
              <a:t> нужно вызвать метод </a:t>
            </a:r>
            <a:r>
              <a:rPr lang="en-US" sz="1800" dirty="0" smtClean="0"/>
              <a:t>reset().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3000364" y="2500306"/>
            <a:ext cx="314701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...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line1.setIndex(3);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oos.reset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oos.writeObject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(line1);}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...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При </a:t>
            </a:r>
            <a:r>
              <a:rPr lang="ru-RU" sz="1800" b="1" dirty="0" err="1" smtClean="0"/>
              <a:t>десериализации</a:t>
            </a:r>
            <a:r>
              <a:rPr lang="ru-RU" sz="1800" dirty="0" smtClean="0"/>
              <a:t> производного </a:t>
            </a:r>
            <a:r>
              <a:rPr lang="ru-RU" sz="1800" b="1" dirty="0" smtClean="0"/>
              <a:t>класса, наследуемого от </a:t>
            </a:r>
            <a:r>
              <a:rPr lang="ru-RU" sz="1800" b="1" dirty="0" err="1" smtClean="0"/>
              <a:t>несериализуемого</a:t>
            </a:r>
            <a:r>
              <a:rPr lang="ru-RU" sz="1800" b="1" dirty="0" smtClean="0"/>
              <a:t> класса</a:t>
            </a:r>
            <a:r>
              <a:rPr lang="ru-RU" sz="1800" dirty="0" smtClean="0"/>
              <a:t>, вызывается </a:t>
            </a:r>
            <a:r>
              <a:rPr lang="ru-RU" sz="1800" b="1" dirty="0" smtClean="0"/>
              <a:t>конструктор без параметров</a:t>
            </a:r>
            <a:r>
              <a:rPr lang="ru-RU" sz="1800" dirty="0" smtClean="0"/>
              <a:t> родительского НЕ </a:t>
            </a:r>
            <a:r>
              <a:rPr lang="ru-RU" sz="1800" dirty="0" err="1" smtClean="0"/>
              <a:t>сериализуемого</a:t>
            </a:r>
            <a:r>
              <a:rPr lang="ru-RU" sz="1800" dirty="0" smtClean="0"/>
              <a:t> класса. И если такого конструктора не будет – при </a:t>
            </a:r>
            <a:r>
              <a:rPr lang="ru-RU" sz="1800" dirty="0" err="1" smtClean="0"/>
              <a:t>десериализации</a:t>
            </a:r>
            <a:r>
              <a:rPr lang="ru-RU" sz="1800" dirty="0" smtClean="0"/>
              <a:t> возникнет ошибка </a:t>
            </a:r>
            <a:r>
              <a:rPr lang="ru-RU" sz="1800" b="1" dirty="0" err="1" smtClean="0"/>
              <a:t>java.io.InvalidClassException</a:t>
            </a:r>
            <a:r>
              <a:rPr lang="ru-RU" sz="1800" dirty="0" smtClean="0"/>
              <a:t>. Конструктор же дочернего объекта, того, который мы </a:t>
            </a:r>
            <a:r>
              <a:rPr lang="ru-RU" sz="1800" dirty="0" err="1" smtClean="0"/>
              <a:t>десериализуем</a:t>
            </a:r>
            <a:r>
              <a:rPr lang="ru-RU" sz="1800" dirty="0" smtClean="0"/>
              <a:t>, не вызывается.</a:t>
            </a:r>
          </a:p>
          <a:p>
            <a:pPr marL="0" indent="0" algn="just">
              <a:buNone/>
            </a:pPr>
            <a:endParaRPr lang="ru-RU" sz="1800" i="1" dirty="0" smtClean="0"/>
          </a:p>
          <a:p>
            <a:pPr marL="0" indent="0" algn="just">
              <a:buNone/>
            </a:pPr>
            <a:r>
              <a:rPr lang="ru-RU" sz="1800" dirty="0" smtClean="0"/>
              <a:t>В процессе </a:t>
            </a:r>
            <a:r>
              <a:rPr lang="ru-RU" sz="1800" dirty="0" err="1" smtClean="0"/>
              <a:t>десериализации</a:t>
            </a:r>
            <a:r>
              <a:rPr lang="ru-RU" sz="1800" dirty="0" smtClean="0"/>
              <a:t>, </a:t>
            </a:r>
            <a:r>
              <a:rPr lang="ru-RU" sz="1800" i="1" dirty="0" smtClean="0"/>
              <a:t>поля НЕ </a:t>
            </a:r>
            <a:r>
              <a:rPr lang="ru-RU" sz="1800" i="1" dirty="0" err="1" smtClean="0"/>
              <a:t>сериализуемых</a:t>
            </a:r>
            <a:r>
              <a:rPr lang="ru-RU" sz="1800" i="1" dirty="0" smtClean="0"/>
              <a:t> классов</a:t>
            </a:r>
            <a:r>
              <a:rPr lang="ru-RU" sz="1800" dirty="0" smtClean="0"/>
              <a:t> (родительских классов, НЕ реализующих интерфейс </a:t>
            </a:r>
            <a:r>
              <a:rPr lang="ru-RU" sz="1800" dirty="0" err="1" smtClean="0"/>
              <a:t>Serializable</a:t>
            </a:r>
            <a:r>
              <a:rPr lang="ru-RU" sz="1800" dirty="0" smtClean="0"/>
              <a:t>) инициируются вызовом </a:t>
            </a:r>
            <a:r>
              <a:rPr lang="ru-RU" sz="1800" i="1" dirty="0" smtClean="0"/>
              <a:t>конструктора без параметров</a:t>
            </a:r>
            <a:r>
              <a:rPr lang="ru-RU" sz="1800" dirty="0" smtClean="0"/>
              <a:t>. Такой конструктор должен быть доступен из </a:t>
            </a:r>
            <a:r>
              <a:rPr lang="ru-RU" sz="1800" dirty="0" err="1" smtClean="0"/>
              <a:t>сериализуемого</a:t>
            </a:r>
            <a:r>
              <a:rPr lang="ru-RU" sz="1800" dirty="0" smtClean="0"/>
              <a:t> их подкласса. </a:t>
            </a:r>
            <a:r>
              <a:rPr lang="ru-RU" sz="1800" i="1" dirty="0" smtClean="0"/>
              <a:t>Поля </a:t>
            </a:r>
            <a:r>
              <a:rPr lang="ru-RU" sz="1800" i="1" dirty="0" err="1" smtClean="0"/>
              <a:t>сериализуемого</a:t>
            </a:r>
            <a:r>
              <a:rPr lang="ru-RU" sz="1800" i="1" dirty="0" smtClean="0"/>
              <a:t> класса </a:t>
            </a:r>
            <a:r>
              <a:rPr lang="ru-RU" sz="1800" dirty="0" smtClean="0"/>
              <a:t>будут восстановлены из </a:t>
            </a:r>
            <a:r>
              <a:rPr lang="ru-RU" sz="1800" i="1" dirty="0" smtClean="0"/>
              <a:t>потока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en-US" sz="1600" i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Попытка </a:t>
            </a:r>
            <a:r>
              <a:rPr lang="ru-RU" sz="1800" b="1" dirty="0" err="1" smtClean="0"/>
              <a:t>десериализации</a:t>
            </a:r>
            <a:r>
              <a:rPr lang="ru-RU" sz="1800" dirty="0" smtClean="0"/>
              <a:t>  объекта, </a:t>
            </a:r>
            <a:r>
              <a:rPr lang="ru-RU" sz="1800" b="1" dirty="0" smtClean="0"/>
              <a:t>класс</a:t>
            </a:r>
            <a:r>
              <a:rPr lang="ru-RU" sz="1800" dirty="0" smtClean="0"/>
              <a:t> которого к этому времени </a:t>
            </a:r>
            <a:r>
              <a:rPr lang="ru-RU" sz="1800" b="1" dirty="0" smtClean="0"/>
              <a:t>был изменен</a:t>
            </a:r>
            <a:r>
              <a:rPr lang="ru-RU" sz="1800" dirty="0" smtClean="0"/>
              <a:t>, приведет к возникновению  </a:t>
            </a:r>
            <a:r>
              <a:rPr lang="ru-RU" sz="1800" b="1" dirty="0" err="1" smtClean="0"/>
              <a:t>InvalidClassException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Для отслеживания таких ситуаций, каждому классу присваивается его </a:t>
            </a:r>
            <a:r>
              <a:rPr lang="ru-RU" sz="1800" b="1" dirty="0" smtClean="0"/>
              <a:t>идентификатор</a:t>
            </a:r>
            <a:r>
              <a:rPr lang="ru-RU" sz="1800" dirty="0" smtClean="0"/>
              <a:t> (</a:t>
            </a:r>
            <a:r>
              <a:rPr lang="ru-RU" sz="1800" b="1" dirty="0" smtClean="0"/>
              <a:t>ID</a:t>
            </a:r>
            <a:r>
              <a:rPr lang="ru-RU" sz="1800" dirty="0" smtClean="0"/>
              <a:t>) версии. Он представляет собой число </a:t>
            </a:r>
            <a:r>
              <a:rPr lang="ru-RU" sz="1800" dirty="0" err="1" smtClean="0"/>
              <a:t>long</a:t>
            </a:r>
            <a:r>
              <a:rPr lang="ru-RU" sz="1800" dirty="0" smtClean="0"/>
              <a:t> (длина 64 бита), полученное при помощи хэш-функции. Для его вычисления используются имена классов, всех реализуемых интерфейсов, всех методов и полей класса. При </a:t>
            </a:r>
            <a:r>
              <a:rPr lang="ru-RU" sz="1800" dirty="0" err="1" smtClean="0"/>
              <a:t>десериализации</a:t>
            </a:r>
            <a:r>
              <a:rPr lang="ru-RU" sz="1800" dirty="0" smtClean="0"/>
              <a:t> объекта, идентификаторы класса и идентификатор, взятый из потока сравниваются.</a:t>
            </a:r>
            <a:endParaRPr lang="en-US" sz="1800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Java.SE.04</a:t>
            </a:r>
          </a:p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Ihar</a:t>
            </a:r>
            <a:r>
              <a:rPr lang="en-US" dirty="0"/>
              <a:t> </a:t>
            </a:r>
            <a:r>
              <a:rPr lang="en-US" dirty="0" err="1"/>
              <a:t>Blinou</a:t>
            </a:r>
            <a:r>
              <a:rPr lang="en-US" dirty="0"/>
              <a:t>, PhD</a:t>
            </a:r>
          </a:p>
          <a:p>
            <a:r>
              <a:rPr lang="en-US" dirty="0"/>
              <a:t>Oracle Certified Java Instructor</a:t>
            </a:r>
          </a:p>
          <a:p>
            <a:r>
              <a:rPr lang="en-US" dirty="0">
                <a:hlinkClick r:id="rId2"/>
              </a:rPr>
              <a:t>Ihar_blinou@epam.com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потоках ввода-вывода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Методы классов потокового ввода-вывода могут сгенерировать исключительную ситуацию типа  </a:t>
            </a:r>
            <a:r>
              <a:rPr lang="en-US" sz="1800" b="1" dirty="0" err="1" smtClean="0"/>
              <a:t>IOException</a:t>
            </a:r>
            <a:r>
              <a:rPr lang="en-US" sz="1800" dirty="0" smtClean="0"/>
              <a:t>. </a:t>
            </a:r>
            <a:r>
              <a:rPr lang="en-US" sz="1800" b="1" dirty="0" err="1" smtClean="0"/>
              <a:t>IOException</a:t>
            </a:r>
            <a:r>
              <a:rPr lang="en-US" sz="1800" dirty="0" smtClean="0"/>
              <a:t> – </a:t>
            </a:r>
            <a:r>
              <a:rPr lang="ru-RU" sz="1800" i="1" dirty="0" smtClean="0"/>
              <a:t>проверяемое</a:t>
            </a:r>
            <a:r>
              <a:rPr lang="ru-RU" sz="1800" dirty="0" smtClean="0"/>
              <a:t> исключение и должно быть обработано.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928662" y="2357430"/>
            <a:ext cx="728667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4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iostream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java.io.OutputStream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IOExceptionGenerate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OutputStream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stdout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stdout.write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(104);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'h'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stdout.write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(105);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'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stdout.write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(10);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'\n'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e.printStackTrace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потоках ввода-вывода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Классы пакета </a:t>
            </a:r>
            <a:r>
              <a:rPr lang="en-US" sz="1800" dirty="0" smtClean="0"/>
              <a:t>java.io </a:t>
            </a:r>
            <a:r>
              <a:rPr lang="ru-RU" sz="1800" dirty="0" smtClean="0"/>
              <a:t>могут генерировать следующие типы исключений.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643042" y="1901502"/>
          <a:ext cx="628654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Exceptions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CharConversionException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EOFException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FileNotFoundException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InterruptedIOException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InvalidClassException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InvalidObjectException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IOException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NotActiveException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NotSerializableException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ObjectStreamException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OptionalDataException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StreamCorruptedException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SyncFailedException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UnsupportedEncodingException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UTFDataFormatException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WriteAbortedException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643042" y="5187650"/>
          <a:ext cx="62865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Error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IOError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Байтовые и символьные потоки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Байтовые и символьные потоки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ru-RU" sz="1800" dirty="0" smtClean="0"/>
              <a:t>В </a:t>
            </a:r>
            <a:r>
              <a:rPr lang="en-US" sz="1800" dirty="0" smtClean="0"/>
              <a:t>Java </a:t>
            </a:r>
            <a:r>
              <a:rPr lang="ru-RU" sz="1800" dirty="0" smtClean="0"/>
              <a:t>существует:</a:t>
            </a:r>
            <a:endParaRPr lang="de-DE" sz="1800" dirty="0" smtClean="0"/>
          </a:p>
          <a:p>
            <a:pPr marL="609600" indent="-609600">
              <a:lnSpc>
                <a:spcPct val="80000"/>
              </a:lnSpc>
            </a:pPr>
            <a:endParaRPr lang="de-DE" sz="1800" dirty="0" smtClean="0"/>
          </a:p>
          <a:p>
            <a:pPr marL="892175" indent="-260350" defTabSz="990600">
              <a:lnSpc>
                <a:spcPct val="80000"/>
              </a:lnSpc>
            </a:pPr>
            <a:r>
              <a:rPr lang="ru-RU" sz="1800" i="1" dirty="0"/>
              <a:t>2</a:t>
            </a:r>
            <a:r>
              <a:rPr lang="ru-RU" sz="1800" i="1" dirty="0" smtClean="0"/>
              <a:t> типа потоков</a:t>
            </a:r>
            <a:r>
              <a:rPr lang="ru-RU" sz="1800" dirty="0" smtClean="0"/>
              <a:t> (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символьные</a:t>
            </a:r>
            <a:r>
              <a:rPr lang="ru-RU" sz="1800" dirty="0" smtClean="0"/>
              <a:t> (</a:t>
            </a:r>
            <a:r>
              <a:rPr lang="de-DE" sz="1800" b="1" dirty="0" err="1" smtClean="0"/>
              <a:t>text</a:t>
            </a:r>
            <a:r>
              <a:rPr lang="ru-RU" sz="1800" dirty="0" smtClean="0"/>
              <a:t>)</a:t>
            </a:r>
            <a:r>
              <a:rPr lang="en-US" sz="1800" dirty="0" smtClean="0"/>
              <a:t>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двоичные</a:t>
            </a:r>
            <a:r>
              <a:rPr lang="ru-RU" sz="1800" dirty="0" smtClean="0"/>
              <a:t> (</a:t>
            </a:r>
            <a:r>
              <a:rPr lang="de-DE" sz="1800" b="1" dirty="0" err="1" smtClean="0"/>
              <a:t>binary</a:t>
            </a:r>
            <a:r>
              <a:rPr lang="ru-RU" sz="1800" dirty="0" smtClean="0"/>
              <a:t>));</a:t>
            </a:r>
            <a:endParaRPr lang="de-DE" sz="1800" dirty="0" smtClean="0"/>
          </a:p>
          <a:p>
            <a:pPr marL="892175" indent="-260350" defTabSz="990600">
              <a:lnSpc>
                <a:spcPct val="80000"/>
              </a:lnSpc>
            </a:pPr>
            <a:r>
              <a:rPr lang="ru-RU" sz="1800" i="1" dirty="0" smtClean="0"/>
              <a:t>2 направления потоков </a:t>
            </a:r>
            <a:r>
              <a:rPr lang="ru-RU" sz="1800" dirty="0" smtClean="0"/>
              <a:t>(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ввод</a:t>
            </a:r>
            <a:r>
              <a:rPr lang="ru-RU" sz="1800" dirty="0" smtClean="0"/>
              <a:t>(</a:t>
            </a:r>
            <a:r>
              <a:rPr lang="de-DE" sz="1800" b="1" dirty="0" err="1" smtClean="0"/>
              <a:t>input</a:t>
            </a:r>
            <a:r>
              <a:rPr lang="ru-RU" sz="1800" dirty="0" smtClean="0"/>
              <a:t>)</a:t>
            </a:r>
            <a:r>
              <a:rPr lang="en-US" sz="1800" dirty="0" smtClean="0"/>
              <a:t>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вывод</a:t>
            </a:r>
            <a:r>
              <a:rPr lang="ru-RU" sz="1800" dirty="0" smtClean="0"/>
              <a:t>(</a:t>
            </a:r>
            <a:r>
              <a:rPr lang="de-DE" sz="1800" b="1" dirty="0" err="1" smtClean="0"/>
              <a:t>output</a:t>
            </a:r>
            <a:r>
              <a:rPr lang="ru-RU" sz="1800" dirty="0" smtClean="0"/>
              <a:t>)).</a:t>
            </a:r>
          </a:p>
          <a:p>
            <a:pPr marL="609600" indent="-609600">
              <a:lnSpc>
                <a:spcPct val="80000"/>
              </a:lnSpc>
              <a:buFontTx/>
              <a:buChar char="•"/>
            </a:pPr>
            <a:endParaRPr lang="de-DE" sz="1800" dirty="0" smtClean="0"/>
          </a:p>
          <a:p>
            <a:pPr marL="609600" indent="-609600">
              <a:lnSpc>
                <a:spcPct val="80000"/>
              </a:lnSpc>
            </a:pPr>
            <a:endParaRPr lang="de-DE" sz="18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ru-RU" sz="1800" dirty="0" smtClean="0"/>
              <a:t>В результате получаем 4 базовых класса, имеющих дело с вводом-выводом.</a:t>
            </a:r>
            <a:endParaRPr lang="de-DE" sz="1800" dirty="0" smtClean="0"/>
          </a:p>
          <a:p>
            <a:pPr marL="609600" indent="-609600">
              <a:lnSpc>
                <a:spcPct val="80000"/>
              </a:lnSpc>
            </a:pPr>
            <a:endParaRPr lang="de-DE" sz="1800" dirty="0" smtClean="0"/>
          </a:p>
          <a:p>
            <a:pPr marL="2155825" indent="-719138">
              <a:lnSpc>
                <a:spcPct val="150000"/>
              </a:lnSpc>
            </a:pPr>
            <a:r>
              <a:rPr lang="de-DE" sz="1800" b="1" dirty="0" smtClean="0"/>
              <a:t>Reader</a:t>
            </a:r>
            <a:r>
              <a:rPr lang="de-DE" sz="1800" dirty="0" smtClean="0"/>
              <a:t>: </a:t>
            </a:r>
            <a:r>
              <a:rPr lang="de-DE" sz="1800" dirty="0" err="1" smtClean="0"/>
              <a:t>text-input</a:t>
            </a:r>
            <a:endParaRPr lang="de-DE" sz="1800" dirty="0" smtClean="0"/>
          </a:p>
          <a:p>
            <a:pPr marL="2155825" indent="-719138">
              <a:lnSpc>
                <a:spcPct val="150000"/>
              </a:lnSpc>
            </a:pPr>
            <a:r>
              <a:rPr lang="de-DE" sz="1800" b="1" dirty="0" smtClean="0"/>
              <a:t>Writer</a:t>
            </a:r>
            <a:r>
              <a:rPr lang="de-DE" sz="1800" dirty="0" smtClean="0"/>
              <a:t>: </a:t>
            </a:r>
            <a:r>
              <a:rPr lang="de-DE" sz="1800" dirty="0" err="1" smtClean="0"/>
              <a:t>text-output</a:t>
            </a:r>
            <a:endParaRPr lang="de-DE" sz="1800" dirty="0" smtClean="0"/>
          </a:p>
          <a:p>
            <a:pPr marL="2155825" indent="-719138">
              <a:lnSpc>
                <a:spcPct val="150000"/>
              </a:lnSpc>
            </a:pPr>
            <a:r>
              <a:rPr lang="de-DE" sz="1800" b="1" dirty="0" smtClean="0"/>
              <a:t>InputStream</a:t>
            </a:r>
            <a:r>
              <a:rPr lang="de-DE" sz="1800" dirty="0" smtClean="0"/>
              <a:t>: </a:t>
            </a:r>
            <a:r>
              <a:rPr lang="de-DE" sz="1800" dirty="0" err="1" smtClean="0"/>
              <a:t>byte-input</a:t>
            </a:r>
            <a:endParaRPr lang="de-DE" sz="1800" dirty="0" smtClean="0"/>
          </a:p>
          <a:p>
            <a:pPr marL="2155825" indent="-719138">
              <a:lnSpc>
                <a:spcPct val="150000"/>
              </a:lnSpc>
            </a:pPr>
            <a:r>
              <a:rPr lang="de-DE" sz="1800" b="1" dirty="0" err="1" smtClean="0"/>
              <a:t>OutputStream</a:t>
            </a:r>
            <a:r>
              <a:rPr lang="de-DE" sz="1800" dirty="0" smtClean="0"/>
              <a:t>: </a:t>
            </a:r>
            <a:r>
              <a:rPr lang="de-DE" sz="1800" dirty="0" err="1" smtClean="0"/>
              <a:t>byte-output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Байтовые и символьные потоки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539297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Байтовые и символьные потоки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Иерархия классов байтового ввода.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000240"/>
            <a:ext cx="6772490" cy="301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Байтовые и символьные потоки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Иерархия классов байтового вывода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000240"/>
            <a:ext cx="7072362" cy="295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Байтовые и символьные потоки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Иерархия классов символьного ввода.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000240"/>
            <a:ext cx="7286676" cy="202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Байтовые и символьные потоки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Иерархия классов символьного вывода.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00240"/>
            <a:ext cx="720784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/>
            <a:r>
              <a:rPr lang="ru-RU" dirty="0" smtClean="0"/>
              <a:t>Потоки данных</a:t>
            </a:r>
          </a:p>
          <a:p>
            <a:pPr marL="446088" indent="-446088"/>
            <a:r>
              <a:rPr lang="ru-RU" dirty="0" smtClean="0"/>
              <a:t>Работа с потоками</a:t>
            </a:r>
          </a:p>
          <a:p>
            <a:pPr marL="446088" indent="-446088"/>
            <a:r>
              <a:rPr lang="ru-RU" dirty="0" smtClean="0"/>
              <a:t>Исключения в потоках ввода-вывода</a:t>
            </a:r>
          </a:p>
          <a:p>
            <a:pPr marL="446088" indent="-446088"/>
            <a:r>
              <a:rPr lang="ru-RU" dirty="0" smtClean="0"/>
              <a:t>Байтовые и символьные потоки</a:t>
            </a:r>
          </a:p>
          <a:p>
            <a:pPr marL="446088" indent="-446088"/>
            <a:r>
              <a:rPr lang="ru-RU" dirty="0" smtClean="0"/>
              <a:t>Назначение потоков</a:t>
            </a:r>
          </a:p>
          <a:p>
            <a:pPr marL="446088" indent="-446088"/>
            <a:r>
              <a:rPr lang="ru-RU" dirty="0" smtClean="0"/>
              <a:t>Классы байтовых потоков</a:t>
            </a:r>
          </a:p>
          <a:p>
            <a:pPr marL="446088" indent="-446088"/>
            <a:r>
              <a:rPr lang="ru-RU" dirty="0" smtClean="0"/>
              <a:t>Классы символьных потоков</a:t>
            </a:r>
          </a:p>
          <a:p>
            <a:pPr marL="446088" indent="-446088"/>
            <a:r>
              <a:rPr lang="ru-RU" dirty="0" smtClean="0"/>
              <a:t>Сравнение байтовых и символьных потоков</a:t>
            </a:r>
          </a:p>
          <a:p>
            <a:pPr marL="446088" indent="-446088"/>
            <a:r>
              <a:rPr lang="ru-RU" dirty="0" smtClean="0"/>
              <a:t>Предопределенные потоки</a:t>
            </a:r>
          </a:p>
          <a:p>
            <a:pPr marL="446088" indent="-446088"/>
            <a:r>
              <a:rPr lang="ru-RU" dirty="0" smtClean="0"/>
              <a:t>Упаковка (</a:t>
            </a:r>
            <a:r>
              <a:rPr lang="en-US" dirty="0" smtClean="0"/>
              <a:t>wrapping</a:t>
            </a:r>
            <a:r>
              <a:rPr lang="ru-RU" dirty="0" smtClean="0"/>
              <a:t>) потоков</a:t>
            </a:r>
            <a:endParaRPr lang="en-US" dirty="0" smtClean="0"/>
          </a:p>
          <a:p>
            <a:pPr marL="446088" indent="-446088"/>
            <a:r>
              <a:rPr lang="en-US" dirty="0" err="1" smtClean="0"/>
              <a:t>StreamTokenizer</a:t>
            </a:r>
            <a:endParaRPr lang="ru-RU" dirty="0" smtClean="0"/>
          </a:p>
          <a:p>
            <a:pPr marL="446088" indent="-446088"/>
            <a:r>
              <a:rPr lang="ru-RU" dirty="0" smtClean="0"/>
              <a:t>Класс </a:t>
            </a:r>
            <a:r>
              <a:rPr lang="en-US" dirty="0" smtClean="0"/>
              <a:t>Scanner</a:t>
            </a:r>
          </a:p>
          <a:p>
            <a:pPr marL="446088" indent="-446088"/>
            <a:r>
              <a:rPr lang="ru-RU" dirty="0" err="1" smtClean="0"/>
              <a:t>Сериализация</a:t>
            </a:r>
            <a:endParaRPr lang="ru-RU" dirty="0" smtClean="0"/>
          </a:p>
          <a:p>
            <a:pPr marL="446088" indent="-446088"/>
            <a:r>
              <a:rPr lang="ru-RU" dirty="0" smtClean="0"/>
              <a:t>Применение потоков ввода-вывода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потоков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потоков</a:t>
            </a:r>
            <a:endParaRPr lang="en-US" dirty="0"/>
          </a:p>
        </p:txBody>
      </p:sp>
      <p:graphicFrame>
        <p:nvGraphicFramePr>
          <p:cNvPr id="11" name="Содержимое 10"/>
          <p:cNvGraphicFramePr>
            <a:graphicFrameLocks noGrp="1"/>
          </p:cNvGraphicFramePr>
          <p:nvPr>
            <p:ph idx="1"/>
          </p:nvPr>
        </p:nvGraphicFramePr>
        <p:xfrm>
          <a:off x="928662" y="1214422"/>
          <a:ext cx="73152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 of I/O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Streams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Memory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CharArrayReader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CharArrayWriter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ByteArrayInputStream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ByteArrayOutputStream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StringReader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StringWriter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StringBufferInputStream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Pipe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PipedReader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PipedWriter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PipedInputStream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PipedOutputStream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File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FileReader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FileWriter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FileInputStream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FileOutputStream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Object Serialization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N/A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ObjectInputStream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ObjectOutputStream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b="1" dirty="0" smtClean="0"/>
              <a:t>Байтовые потоки определяются</a:t>
            </a:r>
            <a:r>
              <a:rPr lang="ru-RU" sz="1800" dirty="0" smtClean="0"/>
              <a:t> в двух иерархиях классов.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Наверху этой иерархии — два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абстрактных</a:t>
            </a:r>
            <a:r>
              <a:rPr lang="ru-RU" sz="1800" dirty="0" smtClean="0"/>
              <a:t> класса: </a:t>
            </a:r>
            <a:r>
              <a:rPr lang="en-US" sz="1800" b="1" dirty="0" err="1" smtClean="0"/>
              <a:t>InputStream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err="1" smtClean="0"/>
              <a:t>OutputStream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Каждый из этих абстрактных классов имеет несколько конкретных подклассов, которые обрабатывают различия между разными устройствами, такими как дисковые файлы, сетевые соединения и даже буферы памяти.</a:t>
            </a:r>
          </a:p>
          <a:p>
            <a:pPr marL="274320" indent="-274320" algn="just">
              <a:buNone/>
              <a:defRPr/>
            </a:pP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 smtClean="0"/>
              <a:t>Абстрактные классы </a:t>
            </a:r>
            <a:r>
              <a:rPr lang="en-US" sz="1800" b="1" dirty="0" err="1" smtClean="0"/>
              <a:t>InputStream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err="1" smtClean="0"/>
              <a:t>OutputStream</a:t>
            </a:r>
            <a:r>
              <a:rPr lang="en-US" sz="1800" dirty="0" smtClean="0"/>
              <a:t> </a:t>
            </a:r>
            <a:r>
              <a:rPr lang="ru-RU" sz="1800" dirty="0" smtClean="0"/>
              <a:t>определяют несколько ключевых методов, которые реализуются другими поточными классами. Два наиболее важных— </a:t>
            </a:r>
            <a:r>
              <a:rPr lang="en-US" sz="1800" b="1" dirty="0" smtClean="0"/>
              <a:t>read</a:t>
            </a:r>
            <a:r>
              <a:rPr lang="ru-RU" sz="1800" b="1" dirty="0" smtClean="0"/>
              <a:t>()</a:t>
            </a:r>
            <a:r>
              <a:rPr lang="ru-RU" sz="1800" dirty="0" smtClean="0"/>
              <a:t> и </a:t>
            </a:r>
            <a:r>
              <a:rPr lang="en-US" sz="1800" b="1" dirty="0" smtClean="0"/>
              <a:t>write</a:t>
            </a:r>
            <a:r>
              <a:rPr lang="ru-RU" sz="1800" b="1" dirty="0" smtClean="0"/>
              <a:t>()</a:t>
            </a:r>
            <a:r>
              <a:rPr lang="ru-RU" sz="1800" dirty="0" smtClean="0"/>
              <a:t>, которые, соответственно, </a:t>
            </a:r>
            <a:r>
              <a:rPr lang="ru-RU" sz="1800" i="1" dirty="0" smtClean="0"/>
              <a:t>читают и записывают байты данных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Оба метода объявлены как абстрактные внутри классов </a:t>
            </a:r>
            <a:r>
              <a:rPr lang="en-GB" sz="1800" b="1" dirty="0" smtClean="0"/>
              <a:t>I</a:t>
            </a:r>
            <a:r>
              <a:rPr lang="en-US" sz="1800" b="1" dirty="0" err="1" smtClean="0"/>
              <a:t>nputStream</a:t>
            </a:r>
            <a:r>
              <a:rPr lang="en-US" sz="1800" b="1" dirty="0" smtClean="0"/>
              <a:t> </a:t>
            </a:r>
            <a:r>
              <a:rPr lang="ru-RU" sz="1800" dirty="0" smtClean="0"/>
              <a:t>и </a:t>
            </a:r>
            <a:r>
              <a:rPr lang="en-GB" sz="1800" b="1" dirty="0" smtClean="0"/>
              <a:t>O</a:t>
            </a:r>
            <a:r>
              <a:rPr lang="en-US" sz="1800" b="1" dirty="0" err="1" smtClean="0"/>
              <a:t>utputStream</a:t>
            </a:r>
            <a:r>
              <a:rPr lang="en-US" sz="1800" dirty="0" smtClean="0"/>
              <a:t> </a:t>
            </a:r>
            <a:r>
              <a:rPr lang="ru-RU" sz="1800" dirty="0" smtClean="0"/>
              <a:t>и переопределяются производными поточными классами.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000100" y="1285860"/>
          <a:ext cx="7286676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Поточный класс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BufferedlnputStream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Класс,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для буферизации ввода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BufferedOutputStream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Класс, для буферизации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вывода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ByteArrayInputStream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Поток, читающий из массива байт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ByteArrayOutputStream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Поток, пишущий в массив байт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DatalnputStream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Поток ввода, который содержит методы для чтения данных стандартных типов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Java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DataOutputStream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Поток вывода, который содержит методы для записи данных стандартных типов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Java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FilelnputStream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Поток, читающий байты из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файла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FileOutputStream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Поток, пишущий байты в файл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FilterlnputStream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Реализует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Inputstream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(шаблон адаптер)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FilterOutputStream</a:t>
                      </a:r>
                      <a:endParaRPr lang="en-US" sz="1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Реализует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OutputStream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(шаблон адаптер)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71576" y="1285860"/>
          <a:ext cx="724376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Поточный класс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Абстрактный класс, который описывает поточный ввод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LineNumberInputStream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Расширяет функциональность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InputStream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тем, что дополнительно производит подсчет,</a:t>
                      </a:r>
                    </a:p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сколько строк было считано из потока.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OutputStream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Абстрактный класс, который описывает поточный вывод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ObjectInputStream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Поток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сериализации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объектов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ObjectOutputStream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Поток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десериализации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объектов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PipedlnputStream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Поток, читающий данные из канала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PipedOutputStream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Поток, пишущий данные в канал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000100" y="1285860"/>
          <a:ext cx="7215238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Поточный класс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Printstream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Используется для конвертации и записи строк в байтовый поток.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PushbacklnputStream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Фильтр позволяет вернуть во входной поток считанные из него данные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SequencelnputStream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Считывает данные из других двух и более входных потоков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StringBufferInputStream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Производит считывание данных, получаемых преобразованием символов строки в байты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 Класс </a:t>
            </a:r>
            <a:r>
              <a:rPr lang="en-US" dirty="0" err="1" smtClean="0"/>
              <a:t>InputStream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u-RU" sz="1800" dirty="0" smtClean="0"/>
              <a:t>Все байтовые потоки чтения наследуются от класса</a:t>
            </a:r>
            <a:r>
              <a:rPr lang="en-US" sz="1800" dirty="0" smtClean="0"/>
              <a:t> </a:t>
            </a:r>
            <a:r>
              <a:rPr lang="en-US" sz="1800" b="1" dirty="0" err="1" smtClean="0"/>
              <a:t>InputStream</a:t>
            </a:r>
            <a:r>
              <a:rPr lang="ru-RU" sz="1800" b="1" dirty="0" smtClean="0"/>
              <a:t>.</a:t>
            </a:r>
            <a:endParaRPr lang="en-US" sz="1800" dirty="0" smtClean="0"/>
          </a:p>
          <a:p>
            <a:pPr marL="195843" indent="-195843">
              <a:buClr>
                <a:srgbClr val="000000"/>
              </a:buClr>
              <a:buSzPct val="59000"/>
              <a:buBlip>
                <a:blip r:embed="rId2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solidFill>
                <a:srgbClr val="000000"/>
              </a:solidFill>
            </a:endParaRPr>
          </a:p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u-RU" sz="1800" b="1" dirty="0" smtClean="0">
                <a:solidFill>
                  <a:srgbClr val="000000"/>
                </a:solidFill>
              </a:rPr>
              <a:t>Чтение</a:t>
            </a:r>
          </a:p>
          <a:p>
            <a:pPr lvl="1"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</a:rPr>
              <a:t>read()</a:t>
            </a:r>
            <a:r>
              <a:rPr lang="ru-RU" sz="1800" dirty="0" smtClean="0">
                <a:solidFill>
                  <a:srgbClr val="000000"/>
                </a:solidFill>
              </a:rPr>
              <a:t>-методы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будут блокированы</a:t>
            </a:r>
            <a:r>
              <a:rPr lang="ru-RU" sz="1800" dirty="0" smtClean="0">
                <a:solidFill>
                  <a:srgbClr val="000000"/>
                </a:solidFill>
              </a:rPr>
              <a:t>, пока доступные данные не будут прочитаны.</a:t>
            </a:r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r>
              <a:rPr lang="ru-RU" sz="1800" dirty="0" smtClean="0">
                <a:solidFill>
                  <a:srgbClr val="000000"/>
                </a:solidFill>
              </a:rPr>
              <a:t>Два из трех</a:t>
            </a:r>
            <a:r>
              <a:rPr lang="en-GB" sz="1800" dirty="0" smtClean="0">
                <a:solidFill>
                  <a:srgbClr val="000000"/>
                </a:solidFill>
              </a:rPr>
              <a:t> read()</a:t>
            </a:r>
            <a:r>
              <a:rPr lang="ru-RU" sz="1800" dirty="0" smtClean="0">
                <a:solidFill>
                  <a:srgbClr val="000000"/>
                </a:solidFill>
              </a:rPr>
              <a:t>-методов возвращают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число прочитанных байт</a:t>
            </a:r>
            <a:r>
              <a:rPr lang="ru-RU" sz="1800" dirty="0" smtClean="0">
                <a:solidFill>
                  <a:srgbClr val="000000"/>
                </a:solidFill>
              </a:rPr>
              <a:t>.</a:t>
            </a:r>
            <a:r>
              <a:rPr lang="ru-RU" sz="1800" dirty="0" smtClean="0"/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ru-RU" sz="1600" dirty="0" smtClean="0">
                <a:solidFill>
                  <a:srgbClr val="000000"/>
                </a:solidFill>
              </a:rPr>
              <a:t>Возвращают -1 если данных в потоке нет.</a:t>
            </a:r>
            <a:endParaRPr lang="ru-RU" sz="1600" dirty="0" smtClean="0"/>
          </a:p>
          <a:p>
            <a:pPr lvl="1">
              <a:buFont typeface="Wingdings" pitchFamily="2" charset="2"/>
              <a:buChar char="§"/>
            </a:pPr>
            <a:endParaRPr lang="ru-RU" sz="1800" dirty="0" smtClean="0"/>
          </a:p>
          <a:p>
            <a:pPr lvl="1">
              <a:buFont typeface="Wingdings" pitchFamily="2" charset="2"/>
              <a:buChar char="§"/>
            </a:pPr>
            <a:r>
              <a:rPr lang="ru-RU" sz="1800" dirty="0" smtClean="0">
                <a:solidFill>
                  <a:srgbClr val="000000"/>
                </a:solidFill>
              </a:rPr>
              <a:t>Выбрасывают исключение </a:t>
            </a:r>
            <a:r>
              <a:rPr lang="en-GB" sz="1800" b="1" dirty="0" err="1" smtClean="0">
                <a:solidFill>
                  <a:srgbClr val="000000"/>
                </a:solidFill>
              </a:rPr>
              <a:t>IOException</a:t>
            </a:r>
            <a:r>
              <a:rPr lang="ru-RU" sz="1800" dirty="0" smtClean="0">
                <a:solidFill>
                  <a:srgbClr val="000000"/>
                </a:solidFill>
              </a:rPr>
              <a:t>,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если происходит ошибка ввода-вывода.</a:t>
            </a:r>
            <a:endParaRPr lang="ru-RU" sz="1800" dirty="0" smtClean="0"/>
          </a:p>
          <a:p>
            <a:pPr lvl="1">
              <a:buFont typeface="Wingdings" pitchFamily="2" charset="2"/>
              <a:buChar char="§"/>
            </a:pPr>
            <a:endParaRPr lang="ru-RU" sz="1800" dirty="0" smtClean="0"/>
          </a:p>
          <a:p>
            <a:pPr marL="195843" indent="-195843">
              <a:buClr>
                <a:srgbClr val="000000"/>
              </a:buClr>
              <a:buSzPct val="70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b="1" dirty="0" smtClean="0">
              <a:solidFill>
                <a:srgbClr val="000000"/>
              </a:solidFill>
            </a:endParaRPr>
          </a:p>
          <a:p>
            <a:pPr marL="391686" lvl="1" indent="-195843" algn="just">
              <a:buClr>
                <a:schemeClr val="tx2">
                  <a:lumMod val="50000"/>
                </a:schemeClr>
              </a:buClr>
              <a:buSzPct val="85000"/>
              <a:buFont typeface="Wingdings" pitchFamily="2" charset="2"/>
              <a:buChar char="§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solidFill>
                <a:srgbClr val="000000"/>
              </a:solidFill>
            </a:endParaRPr>
          </a:p>
          <a:p>
            <a:pPr marL="391686" lvl="1" indent="-195843">
              <a:buClr>
                <a:schemeClr val="tx2">
                  <a:lumMod val="50000"/>
                </a:schemeClr>
              </a:buClr>
              <a:buSzPct val="85000"/>
              <a:buFont typeface="Wingdings" pitchFamily="2" charset="2"/>
              <a:buChar char="§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dirty="0" smtClean="0">
              <a:solidFill>
                <a:srgbClr val="000000"/>
              </a:solidFill>
            </a:endParaRPr>
          </a:p>
          <a:p>
            <a:pPr marL="391686" lvl="1" indent="-195843">
              <a:buClr>
                <a:schemeClr val="tx2">
                  <a:lumMod val="50000"/>
                </a:schemeClr>
              </a:buClr>
              <a:buSzPct val="85000"/>
              <a:buFont typeface="Wingdings" pitchFamily="2" charset="2"/>
              <a:buChar char="§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solidFill>
                <a:srgbClr val="000000"/>
              </a:solidFill>
            </a:endParaRPr>
          </a:p>
          <a:p>
            <a:pPr marL="391686" lvl="1" indent="-195843">
              <a:buClr>
                <a:schemeClr val="tx2">
                  <a:lumMod val="50000"/>
                </a:schemeClr>
              </a:buClr>
              <a:buSzPct val="85000"/>
              <a:buFont typeface="Wingdings" pitchFamily="2" charset="2"/>
              <a:buChar char="§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solidFill>
                <a:srgbClr val="000000"/>
              </a:solidFill>
            </a:endParaRPr>
          </a:p>
          <a:p>
            <a:pPr marL="195843" indent="-195843">
              <a:buClr>
                <a:srgbClr val="000000"/>
              </a:buClr>
              <a:buSzPct val="343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latin typeface="Helvetica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 Класс </a:t>
            </a:r>
            <a:r>
              <a:rPr lang="en-US" dirty="0" err="1" smtClean="0"/>
              <a:t>InputStream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u-RU" sz="1800" dirty="0" smtClean="0">
                <a:solidFill>
                  <a:srgbClr val="000000"/>
                </a:solidFill>
              </a:rPr>
              <a:t>Существует </a:t>
            </a:r>
            <a:r>
              <a:rPr lang="en-GB" sz="1800" dirty="0" smtClean="0">
                <a:solidFill>
                  <a:srgbClr val="000000"/>
                </a:solidFill>
              </a:rPr>
              <a:t>3 </a:t>
            </a:r>
            <a:r>
              <a:rPr lang="ru-RU" sz="1800" dirty="0" smtClean="0">
                <a:solidFill>
                  <a:srgbClr val="000000"/>
                </a:solidFill>
              </a:rPr>
              <a:t>основных</a:t>
            </a:r>
            <a:r>
              <a:rPr lang="en-GB" sz="1800" dirty="0" smtClean="0">
                <a:solidFill>
                  <a:srgbClr val="000000"/>
                </a:solidFill>
              </a:rPr>
              <a:t> read</a:t>
            </a:r>
            <a:r>
              <a:rPr lang="ru-RU" sz="1800" dirty="0" smtClean="0">
                <a:solidFill>
                  <a:srgbClr val="000000"/>
                </a:solidFill>
              </a:rPr>
              <a:t>-метода</a:t>
            </a:r>
            <a:r>
              <a:rPr lang="en-GB" sz="1800" dirty="0" smtClean="0">
                <a:solidFill>
                  <a:srgbClr val="000000"/>
                </a:solidFill>
              </a:rPr>
              <a:t>:</a:t>
            </a:r>
            <a:endParaRPr lang="ru-RU" sz="1800" dirty="0" smtClean="0">
              <a:solidFill>
                <a:srgbClr val="000000"/>
              </a:solidFill>
            </a:endParaRPr>
          </a:p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read()</a:t>
            </a:r>
            <a:r>
              <a:rPr lang="ru-RU" sz="1800" b="1" dirty="0" smtClean="0">
                <a:solidFill>
                  <a:srgbClr val="000000"/>
                </a:solidFill>
              </a:rPr>
              <a:t> -</a:t>
            </a:r>
            <a:r>
              <a:rPr lang="en-GB" sz="1800" b="1" dirty="0" smtClean="0">
                <a:solidFill>
                  <a:srgbClr val="000000"/>
                </a:solidFill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возвращает представление очередного доступного байта во входном потоке в виде целого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read(byte[] buffer)</a:t>
            </a:r>
            <a:r>
              <a:rPr lang="ru-RU" sz="1800" dirty="0" smtClean="0">
                <a:solidFill>
                  <a:srgbClr val="000000"/>
                </a:solidFill>
              </a:rPr>
              <a:t> - пытается прочесть максимум </a:t>
            </a:r>
            <a:r>
              <a:rPr lang="ru-RU" sz="1800" i="1" dirty="0" err="1" smtClean="0">
                <a:solidFill>
                  <a:srgbClr val="000000"/>
                </a:solidFill>
              </a:rPr>
              <a:t>b</a:t>
            </a:r>
            <a:r>
              <a:rPr lang="en-US" sz="1800" i="1" dirty="0" err="1" smtClean="0">
                <a:solidFill>
                  <a:srgbClr val="000000"/>
                </a:solidFill>
              </a:rPr>
              <a:t>uffer</a:t>
            </a:r>
            <a:r>
              <a:rPr lang="ru-RU" sz="1800" i="1" dirty="0" smtClean="0">
                <a:solidFill>
                  <a:srgbClr val="000000"/>
                </a:solidFill>
              </a:rPr>
              <a:t>.</a:t>
            </a:r>
            <a:r>
              <a:rPr lang="ru-RU" sz="1800" i="1" dirty="0" err="1" smtClean="0">
                <a:solidFill>
                  <a:srgbClr val="000000"/>
                </a:solidFill>
              </a:rPr>
              <a:t>length</a:t>
            </a:r>
            <a:r>
              <a:rPr lang="ru-RU" sz="1800" dirty="0" smtClean="0">
                <a:solidFill>
                  <a:srgbClr val="000000"/>
                </a:solidFill>
              </a:rPr>
              <a:t> байт из входного потока в массив </a:t>
            </a:r>
            <a:r>
              <a:rPr lang="ru-RU" sz="1800" i="1" dirty="0" err="1" smtClean="0">
                <a:solidFill>
                  <a:srgbClr val="000000"/>
                </a:solidFill>
              </a:rPr>
              <a:t>b</a:t>
            </a:r>
            <a:r>
              <a:rPr lang="en-US" sz="1800" i="1" dirty="0" err="1" smtClean="0">
                <a:solidFill>
                  <a:srgbClr val="000000"/>
                </a:solidFill>
              </a:rPr>
              <a:t>uffer</a:t>
            </a:r>
            <a:r>
              <a:rPr lang="ru-RU" sz="1800" dirty="0" smtClean="0">
                <a:solidFill>
                  <a:srgbClr val="000000"/>
                </a:solidFill>
              </a:rPr>
              <a:t>. Возвращает количество байт, в действительности прочитанных из потока</a:t>
            </a:r>
          </a:p>
          <a:p>
            <a:pPr lvl="1" algn="just">
              <a:buFont typeface="Wingdings" pitchFamily="2" charset="2"/>
              <a:buChar char="§"/>
            </a:pPr>
            <a:endParaRPr lang="en-GB" sz="1800" b="1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read(byte[] buffer,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offset,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length)</a:t>
            </a:r>
            <a:r>
              <a:rPr lang="ru-RU" sz="1800" dirty="0" smtClean="0">
                <a:solidFill>
                  <a:srgbClr val="000000"/>
                </a:solidFill>
              </a:rPr>
              <a:t> - пытается прочесть максимум </a:t>
            </a:r>
            <a:r>
              <a:rPr lang="ru-RU" sz="1800" i="1" dirty="0" err="1" smtClean="0">
                <a:solidFill>
                  <a:srgbClr val="000000"/>
                </a:solidFill>
              </a:rPr>
              <a:t>len</a:t>
            </a:r>
            <a:r>
              <a:rPr lang="en-US" sz="1800" i="1" dirty="0" err="1" smtClean="0">
                <a:solidFill>
                  <a:srgbClr val="000000"/>
                </a:solidFill>
              </a:rPr>
              <a:t>gth</a:t>
            </a:r>
            <a:r>
              <a:rPr lang="ru-RU" sz="1800" i="1" dirty="0" smtClean="0">
                <a:solidFill>
                  <a:srgbClr val="000000"/>
                </a:solidFill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байт, расположив их в массиве </a:t>
            </a:r>
            <a:r>
              <a:rPr lang="ru-RU" sz="1800" i="1" dirty="0" err="1" smtClean="0">
                <a:solidFill>
                  <a:srgbClr val="000000"/>
                </a:solidFill>
              </a:rPr>
              <a:t>b</a:t>
            </a:r>
            <a:r>
              <a:rPr lang="en-US" sz="1800" i="1" dirty="0" err="1" smtClean="0">
                <a:solidFill>
                  <a:srgbClr val="000000"/>
                </a:solidFill>
              </a:rPr>
              <a:t>uffer</a:t>
            </a:r>
            <a:r>
              <a:rPr lang="ru-RU" sz="1800" dirty="0" smtClean="0">
                <a:solidFill>
                  <a:srgbClr val="000000"/>
                </a:solidFill>
              </a:rPr>
              <a:t>, начиная с элемента </a:t>
            </a:r>
            <a:r>
              <a:rPr lang="ru-RU" sz="1800" i="1" dirty="0" err="1" smtClean="0">
                <a:solidFill>
                  <a:srgbClr val="000000"/>
                </a:solidFill>
              </a:rPr>
              <a:t>off</a:t>
            </a:r>
            <a:r>
              <a:rPr lang="en-US" sz="1800" i="1" dirty="0" smtClean="0">
                <a:solidFill>
                  <a:srgbClr val="000000"/>
                </a:solidFill>
              </a:rPr>
              <a:t>set</a:t>
            </a:r>
            <a:r>
              <a:rPr lang="ru-RU" sz="1800" dirty="0" smtClean="0">
                <a:solidFill>
                  <a:srgbClr val="000000"/>
                </a:solidFill>
              </a:rPr>
              <a:t>. Возвращает количество реально прочитанных байт</a:t>
            </a:r>
            <a:endParaRPr lang="en-US" sz="1800" dirty="0" smtClean="0"/>
          </a:p>
          <a:p>
            <a:pPr marL="195843" indent="-195843">
              <a:buClr>
                <a:srgbClr val="000000"/>
              </a:buClr>
              <a:buSzPct val="59000"/>
              <a:buFont typeface="Times New Roman" pitchFamily="18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dirty="0" smtClean="0">
              <a:solidFill>
                <a:srgbClr val="000000"/>
              </a:solidFill>
            </a:endParaRPr>
          </a:p>
          <a:p>
            <a:pPr marL="587529" lvl="2" indent="-195843">
              <a:buClr>
                <a:srgbClr val="000000"/>
              </a:buClr>
              <a:buSzPct val="85000"/>
              <a:buBlip>
                <a:blip r:embed="rId2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solidFill>
                <a:srgbClr val="000000"/>
              </a:solidFill>
            </a:endParaRPr>
          </a:p>
          <a:p>
            <a:pPr marL="587529" lvl="2" indent="-195843">
              <a:buClr>
                <a:srgbClr val="000000"/>
              </a:buClr>
              <a:buSzPct val="85000"/>
              <a:buBlip>
                <a:blip r:embed="rId2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b="1" dirty="0" smtClean="0">
              <a:solidFill>
                <a:srgbClr val="000000"/>
              </a:solidFill>
            </a:endParaRPr>
          </a:p>
          <a:p>
            <a:pPr marL="587529" lvl="2" indent="-195843">
              <a:buClr>
                <a:srgbClr val="000000"/>
              </a:buClr>
              <a:buSzPct val="85000"/>
              <a:buBlip>
                <a:blip r:embed="rId2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данных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 Класс </a:t>
            </a:r>
            <a:r>
              <a:rPr lang="en-US" dirty="0" err="1" smtClean="0"/>
              <a:t>InputStream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638692"/>
          </a:xfrm>
        </p:spPr>
        <p:txBody>
          <a:bodyPr/>
          <a:lstStyle/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available() - </a:t>
            </a:r>
            <a:r>
              <a:rPr lang="ru-RU" sz="1800" dirty="0" smtClean="0">
                <a:solidFill>
                  <a:srgbClr val="000000"/>
                </a:solidFill>
              </a:rPr>
              <a:t>возвращает количество байт, доступных для чтения в настоящий момент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skip(</a:t>
            </a:r>
            <a:r>
              <a:rPr lang="en-US" sz="1800" b="1" dirty="0" smtClean="0">
                <a:solidFill>
                  <a:srgbClr val="000000"/>
                </a:solidFill>
              </a:rPr>
              <a:t>long n</a:t>
            </a:r>
            <a:r>
              <a:rPr lang="en-GB" sz="1800" b="1" dirty="0" smtClean="0">
                <a:solidFill>
                  <a:srgbClr val="000000"/>
                </a:solidFill>
              </a:rPr>
              <a:t>) - </a:t>
            </a:r>
            <a:r>
              <a:rPr lang="ru-RU" sz="1800" dirty="0" smtClean="0">
                <a:solidFill>
                  <a:srgbClr val="000000"/>
                </a:solidFill>
              </a:rPr>
              <a:t>пытается пропустить во входном потоке </a:t>
            </a:r>
            <a:r>
              <a:rPr lang="ru-RU" sz="1800" b="1" dirty="0" err="1" smtClean="0">
                <a:solidFill>
                  <a:srgbClr val="000000"/>
                </a:solidFill>
              </a:rPr>
              <a:t>n</a:t>
            </a:r>
            <a:r>
              <a:rPr lang="ru-RU" sz="1800" dirty="0" smtClean="0">
                <a:solidFill>
                  <a:srgbClr val="000000"/>
                </a:solidFill>
              </a:rPr>
              <a:t> байт. Возвращает количество пропущенных байт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endParaRPr lang="en-US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c</a:t>
            </a:r>
            <a:r>
              <a:rPr lang="en-GB" sz="1800" b="1" dirty="0" smtClean="0"/>
              <a:t>lose() - </a:t>
            </a:r>
            <a:r>
              <a:rPr lang="ru-RU" sz="1800" b="1" dirty="0" smtClean="0"/>
              <a:t>з</a:t>
            </a:r>
            <a:r>
              <a:rPr lang="ru-RU" sz="1800" dirty="0" smtClean="0"/>
              <a:t>акрывает источник ввода. Последующие попытки чтения из этого потока приводят к возбуждению </a:t>
            </a:r>
            <a:r>
              <a:rPr lang="ru-RU" sz="1800" b="1" dirty="0" err="1" smtClean="0"/>
              <a:t>IOException</a:t>
            </a:r>
            <a:endParaRPr lang="ru-RU" sz="1800" b="1" dirty="0" smtClean="0">
              <a:solidFill>
                <a:srgbClr val="000000"/>
              </a:solidFill>
            </a:endParaRPr>
          </a:p>
          <a:p>
            <a:pPr marL="195843" indent="-195843">
              <a:lnSpc>
                <a:spcPts val="1860"/>
              </a:lnSpc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marL="195843" indent="-195843">
              <a:lnSpc>
                <a:spcPts val="1860"/>
              </a:lnSpc>
              <a:buClr>
                <a:srgbClr val="000000"/>
              </a:buClr>
              <a:buSzPct val="5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marL="195843" indent="-195843">
              <a:lnSpc>
                <a:spcPts val="1860"/>
              </a:lnSpc>
              <a:buClr>
                <a:srgbClr val="000000"/>
              </a:buClr>
              <a:buSzPct val="5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/>
          </a:p>
          <a:p>
            <a:pPr marL="195843" indent="-195843">
              <a:buClr>
                <a:srgbClr val="000000"/>
              </a:buClr>
              <a:buSzPct val="5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/>
          </a:p>
          <a:p>
            <a:pPr marL="195843" indent="-195843">
              <a:buClr>
                <a:srgbClr val="000000"/>
              </a:buClr>
              <a:buSzPct val="5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solidFill>
                <a:srgbClr val="000000"/>
              </a:solidFill>
            </a:endParaRPr>
          </a:p>
          <a:p>
            <a:pPr marL="195843" indent="-195843">
              <a:buClr>
                <a:srgbClr val="000000"/>
              </a:buClr>
              <a:buSzPct val="343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/>
          </a:p>
          <a:p>
            <a:pPr marL="195843" indent="-195843">
              <a:buClr>
                <a:srgbClr val="000000"/>
              </a:buClr>
              <a:buSzPct val="5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/>
          </a:p>
          <a:p>
            <a:pPr marL="195843" indent="-195843">
              <a:buClr>
                <a:srgbClr val="000000"/>
              </a:buClr>
              <a:buSzPct val="343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 Класс </a:t>
            </a:r>
            <a:r>
              <a:rPr lang="en-US" dirty="0" err="1" smtClean="0"/>
              <a:t>InputStream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638692"/>
          </a:xfrm>
        </p:spPr>
        <p:txBody>
          <a:bodyPr/>
          <a:lstStyle/>
          <a:p>
            <a:pPr marL="0" indent="0" algn="just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u-RU" sz="1800" dirty="0" smtClean="0">
                <a:solidFill>
                  <a:srgbClr val="000000"/>
                </a:solidFill>
              </a:rPr>
              <a:t>Некоторые потоки ввода поддерживают операцию </a:t>
            </a:r>
            <a:r>
              <a:rPr lang="ru-RU" sz="1800" dirty="0" err="1" smtClean="0">
                <a:solidFill>
                  <a:srgbClr val="000000"/>
                </a:solidFill>
              </a:rPr>
              <a:t>перепозиционирования</a:t>
            </a:r>
            <a:r>
              <a:rPr lang="ru-RU" sz="1800" dirty="0" smtClean="0">
                <a:solidFill>
                  <a:srgbClr val="000000"/>
                </a:solidFill>
              </a:rPr>
              <a:t> потока, могут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пометить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место в потоке </a:t>
            </a:r>
            <a:r>
              <a:rPr lang="ru-RU" sz="1800" dirty="0" smtClean="0">
                <a:solidFill>
                  <a:srgbClr val="000000"/>
                </a:solidFill>
              </a:rPr>
              <a:t>указателем, а затем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перемотать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поток к помеченному месту</a:t>
            </a:r>
            <a:r>
              <a:rPr lang="en-US" sz="1800" dirty="0" smtClean="0"/>
              <a:t>.</a:t>
            </a:r>
            <a:r>
              <a:rPr lang="en-GB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95843" indent="-195843">
              <a:buClr>
                <a:srgbClr val="000000"/>
              </a:buClr>
              <a:buSzPct val="59000"/>
              <a:buBlip>
                <a:blip r:embed="rId2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dirty="0" smtClean="0">
              <a:solidFill>
                <a:srgbClr val="000000"/>
              </a:solidFill>
            </a:endParaRPr>
          </a:p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u-RU" sz="1800" dirty="0" smtClean="0">
                <a:solidFill>
                  <a:srgbClr val="000000"/>
                </a:solidFill>
              </a:rPr>
              <a:t>Методы, поддерживающие </a:t>
            </a:r>
            <a:r>
              <a:rPr lang="ru-RU" sz="1800" dirty="0" err="1" smtClean="0">
                <a:solidFill>
                  <a:srgbClr val="000000"/>
                </a:solidFill>
              </a:rPr>
              <a:t>перепозиционирование</a:t>
            </a:r>
            <a:r>
              <a:rPr lang="ru-RU" sz="1800" dirty="0" smtClean="0">
                <a:solidFill>
                  <a:srgbClr val="000000"/>
                </a:solidFill>
              </a:rPr>
              <a:t>: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err="1" smtClean="0">
                <a:solidFill>
                  <a:srgbClr val="000000"/>
                </a:solidFill>
              </a:rPr>
              <a:t>markSupported</a:t>
            </a:r>
            <a:r>
              <a:rPr lang="en-GB" sz="1800" b="1" dirty="0" smtClean="0">
                <a:solidFill>
                  <a:srgbClr val="000000"/>
                </a:solidFill>
              </a:rPr>
              <a:t>() - </a:t>
            </a:r>
            <a:r>
              <a:rPr lang="ru-RU" sz="1800" dirty="0" smtClean="0">
                <a:solidFill>
                  <a:srgbClr val="000000"/>
                </a:solidFill>
              </a:rPr>
              <a:t>возвращает </a:t>
            </a:r>
            <a:r>
              <a:rPr lang="ru-RU" sz="1800" b="1" dirty="0" err="1" smtClean="0">
                <a:solidFill>
                  <a:srgbClr val="000000"/>
                </a:solidFill>
              </a:rPr>
              <a:t>true</a:t>
            </a:r>
            <a:r>
              <a:rPr lang="ru-RU" sz="1800" dirty="0" smtClean="0">
                <a:solidFill>
                  <a:srgbClr val="000000"/>
                </a:solidFill>
              </a:rPr>
              <a:t>, если данный поток поддерживает операции </a:t>
            </a:r>
            <a:r>
              <a:rPr lang="ru-RU" sz="1800" b="1" dirty="0" err="1" smtClean="0">
                <a:solidFill>
                  <a:srgbClr val="000000"/>
                </a:solidFill>
              </a:rPr>
              <a:t>mark</a:t>
            </a:r>
            <a:r>
              <a:rPr lang="ru-RU" sz="1800" b="1" dirty="0" smtClean="0">
                <a:solidFill>
                  <a:srgbClr val="000000"/>
                </a:solidFill>
              </a:rPr>
              <a:t>/</a:t>
            </a:r>
            <a:r>
              <a:rPr lang="ru-RU" sz="1800" b="1" dirty="0" err="1" smtClean="0">
                <a:solidFill>
                  <a:srgbClr val="000000"/>
                </a:solidFill>
              </a:rPr>
              <a:t>reset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mark(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</a:rPr>
              <a:t>readlimit</a:t>
            </a:r>
            <a:r>
              <a:rPr lang="en-GB" sz="1800" b="1" dirty="0" smtClean="0">
                <a:solidFill>
                  <a:srgbClr val="000000"/>
                </a:solidFill>
              </a:rPr>
              <a:t>) - </a:t>
            </a:r>
            <a:r>
              <a:rPr lang="ru-RU" sz="1800" dirty="0" smtClean="0">
                <a:solidFill>
                  <a:srgbClr val="000000"/>
                </a:solidFill>
              </a:rPr>
              <a:t>ставит метку в текущей позиции входного потока, которую можно будет использовать до тех пор, пока из потока не будет прочитано </a:t>
            </a:r>
            <a:r>
              <a:rPr lang="ru-RU" sz="1800" dirty="0" err="1" smtClean="0">
                <a:solidFill>
                  <a:srgbClr val="000000"/>
                </a:solidFill>
              </a:rPr>
              <a:t>readlimit</a:t>
            </a:r>
            <a:r>
              <a:rPr lang="ru-RU" sz="1800" dirty="0" smtClean="0">
                <a:solidFill>
                  <a:srgbClr val="000000"/>
                </a:solidFill>
              </a:rPr>
              <a:t> байт.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endParaRPr lang="en-US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reset() - </a:t>
            </a:r>
            <a:r>
              <a:rPr lang="ru-RU" sz="1800" dirty="0" smtClean="0">
                <a:solidFill>
                  <a:srgbClr val="000000"/>
                </a:solidFill>
              </a:rPr>
              <a:t>возвращает указатель потока на установленную ранее метку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 smtClean="0"/>
              <a:t>Классы байтовых потоков. Класс </a:t>
            </a:r>
            <a:r>
              <a:rPr lang="en-US" sz="1600" dirty="0" err="1" smtClean="0"/>
              <a:t>OutputStream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Все байтовые потоки  записи наследуются от класса</a:t>
            </a:r>
            <a:r>
              <a:rPr lang="en-US" sz="1800" dirty="0" smtClean="0"/>
              <a:t> </a:t>
            </a:r>
            <a:r>
              <a:rPr lang="en-US" sz="1800" b="1" dirty="0" err="1" smtClean="0"/>
              <a:t>OutputStream</a:t>
            </a:r>
            <a:r>
              <a:rPr lang="ru-RU" sz="1800" b="1" dirty="0" smtClean="0"/>
              <a:t>.</a:t>
            </a:r>
            <a:endParaRPr lang="en-US" sz="1800" b="1" dirty="0" smtClean="0"/>
          </a:p>
          <a:p>
            <a:pPr>
              <a:buNone/>
            </a:pPr>
            <a:endParaRPr lang="en-US" sz="1800" dirty="0" smtClean="0"/>
          </a:p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u-RU" sz="1800" b="1" dirty="0" smtClean="0">
                <a:solidFill>
                  <a:srgbClr val="000000"/>
                </a:solidFill>
              </a:rPr>
              <a:t>Запись</a:t>
            </a:r>
            <a:r>
              <a:rPr lang="en-GB" sz="1800" b="1" dirty="0" smtClean="0">
                <a:solidFill>
                  <a:srgbClr val="000000"/>
                </a:solidFill>
              </a:rPr>
              <a:t>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write()</a:t>
            </a:r>
            <a:r>
              <a:rPr lang="ru-RU" sz="1800" dirty="0" smtClean="0">
                <a:solidFill>
                  <a:srgbClr val="000000"/>
                </a:solidFill>
              </a:rPr>
              <a:t>-методы пишут данные в поток, данные при этом буферизуются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ru-RU" sz="1800" dirty="0" smtClean="0">
                <a:solidFill>
                  <a:srgbClr val="000000"/>
                </a:solidFill>
              </a:rPr>
              <a:t>Используйте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</a:rPr>
              <a:t>flush()</a:t>
            </a:r>
            <a:r>
              <a:rPr lang="ru-RU" sz="1800" dirty="0" smtClean="0">
                <a:solidFill>
                  <a:srgbClr val="000000"/>
                </a:solidFill>
              </a:rPr>
              <a:t>-метод для сбрасывания буферизованных данных в поток.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</a:rPr>
              <a:t>write()</a:t>
            </a:r>
            <a:r>
              <a:rPr lang="ru-RU" sz="1800" dirty="0" smtClean="0">
                <a:solidFill>
                  <a:srgbClr val="000000"/>
                </a:solidFill>
              </a:rPr>
              <a:t>-методы выбрасывают исключение </a:t>
            </a:r>
            <a:r>
              <a:rPr lang="en-GB" sz="1800" b="1" dirty="0" err="1" smtClean="0">
                <a:solidFill>
                  <a:srgbClr val="000000"/>
                </a:solidFill>
              </a:rPr>
              <a:t>IOException</a:t>
            </a:r>
            <a:r>
              <a:rPr lang="ru-RU" sz="1800" dirty="0" smtClean="0">
                <a:solidFill>
                  <a:srgbClr val="000000"/>
                </a:solidFill>
              </a:rPr>
              <a:t>,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если происходит ошибка ввода-вывода.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 smtClean="0"/>
              <a:t>Классы байтовых потоков. Класс </a:t>
            </a:r>
            <a:r>
              <a:rPr lang="en-US" sz="1600" dirty="0" err="1" smtClean="0"/>
              <a:t>OutputStream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Существуют 3 основных</a:t>
            </a:r>
            <a:r>
              <a:rPr lang="en-GB" sz="1800" dirty="0" smtClean="0">
                <a:solidFill>
                  <a:srgbClr val="000000"/>
                </a:solidFill>
              </a:rPr>
              <a:t> write</a:t>
            </a:r>
            <a:r>
              <a:rPr lang="ru-RU" sz="1800" dirty="0" smtClean="0">
                <a:solidFill>
                  <a:srgbClr val="000000"/>
                </a:solidFill>
              </a:rPr>
              <a:t>-метода</a:t>
            </a:r>
            <a:r>
              <a:rPr lang="en-GB" sz="1800" dirty="0" smtClean="0">
                <a:solidFill>
                  <a:srgbClr val="000000"/>
                </a:solidFill>
              </a:rPr>
              <a:t>:</a:t>
            </a:r>
          </a:p>
          <a:p>
            <a:pPr marL="0" lvl="1" indent="0">
              <a:buClr>
                <a:srgbClr val="000000"/>
              </a:buClr>
              <a:buSzPct val="54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void write(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data)</a:t>
            </a:r>
            <a:r>
              <a:rPr lang="ru-RU" sz="1800" b="1" dirty="0" smtClean="0">
                <a:solidFill>
                  <a:srgbClr val="000000"/>
                </a:solidFill>
              </a:rPr>
              <a:t> - </a:t>
            </a:r>
            <a:r>
              <a:rPr lang="ru-RU" sz="1800" dirty="0" smtClean="0">
                <a:solidFill>
                  <a:srgbClr val="000000"/>
                </a:solidFill>
              </a:rPr>
              <a:t>записывает один байт в выходной поток. Аргумент этого метода имеет тип </a:t>
            </a:r>
            <a:r>
              <a:rPr lang="ru-RU" sz="1800" dirty="0" err="1" smtClean="0">
                <a:solidFill>
                  <a:srgbClr val="000000"/>
                </a:solidFill>
              </a:rPr>
              <a:t>int</a:t>
            </a:r>
            <a:r>
              <a:rPr lang="ru-RU" sz="1800" dirty="0" smtClean="0">
                <a:solidFill>
                  <a:srgbClr val="000000"/>
                </a:solidFill>
              </a:rPr>
              <a:t>, что позволяет вызывать </a:t>
            </a:r>
            <a:r>
              <a:rPr lang="ru-RU" sz="1800" dirty="0" err="1" smtClean="0">
                <a:solidFill>
                  <a:srgbClr val="000000"/>
                </a:solidFill>
              </a:rPr>
              <a:t>write</a:t>
            </a:r>
            <a:r>
              <a:rPr lang="ru-RU" sz="1800" dirty="0" smtClean="0">
                <a:solidFill>
                  <a:srgbClr val="000000"/>
                </a:solidFill>
              </a:rPr>
              <a:t>, передавая ему выражение, при этом не нужно выполнять приведение его типа к </a:t>
            </a:r>
            <a:r>
              <a:rPr lang="ru-RU" sz="1800" dirty="0" err="1" smtClean="0">
                <a:solidFill>
                  <a:srgbClr val="000000"/>
                </a:solidFill>
              </a:rPr>
              <a:t>byte</a:t>
            </a:r>
            <a:r>
              <a:rPr lang="ru-RU" sz="1800" dirty="0" smtClean="0">
                <a:solidFill>
                  <a:srgbClr val="000000"/>
                </a:solidFill>
              </a:rPr>
              <a:t>,</a:t>
            </a:r>
            <a:r>
              <a:rPr lang="en-GB" sz="1800" dirty="0" smtClean="0">
                <a:solidFill>
                  <a:srgbClr val="000000"/>
                </a:solidFill>
              </a:rPr>
              <a:t> 0 &lt;= data &lt;= 255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void write(byte[] buffer)</a:t>
            </a:r>
            <a:r>
              <a:rPr lang="ru-RU" sz="1800" b="1" dirty="0" smtClean="0">
                <a:solidFill>
                  <a:srgbClr val="000000"/>
                </a:solidFill>
              </a:rPr>
              <a:t> - </a:t>
            </a:r>
            <a:r>
              <a:rPr lang="ru-RU" sz="1800" dirty="0" smtClean="0">
                <a:solidFill>
                  <a:srgbClr val="000000"/>
                </a:solidFill>
              </a:rPr>
              <a:t>записывает в выходной поток весь указанный массив байт.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void write(byte[] buffer,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offset,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length)</a:t>
            </a:r>
            <a:r>
              <a:rPr lang="ru-RU" sz="1800" b="1" dirty="0" smtClean="0">
                <a:solidFill>
                  <a:srgbClr val="000000"/>
                </a:solidFill>
              </a:rPr>
              <a:t> - </a:t>
            </a:r>
            <a:r>
              <a:rPr lang="ru-RU" sz="1800" dirty="0" smtClean="0">
                <a:solidFill>
                  <a:srgbClr val="000000"/>
                </a:solidFill>
              </a:rPr>
              <a:t>записывает в поток часть массива - </a:t>
            </a:r>
            <a:r>
              <a:rPr lang="ru-RU" sz="1800" dirty="0" err="1" smtClean="0">
                <a:solidFill>
                  <a:srgbClr val="000000"/>
                </a:solidFill>
              </a:rPr>
              <a:t>len</a:t>
            </a:r>
            <a:r>
              <a:rPr lang="en-US" sz="1800" dirty="0" err="1" smtClean="0">
                <a:solidFill>
                  <a:srgbClr val="000000"/>
                </a:solidFill>
              </a:rPr>
              <a:t>gth</a:t>
            </a:r>
            <a:r>
              <a:rPr lang="ru-RU" sz="1800" dirty="0" smtClean="0">
                <a:solidFill>
                  <a:srgbClr val="000000"/>
                </a:solidFill>
              </a:rPr>
              <a:t> байт, начиная с элемента </a:t>
            </a:r>
            <a:r>
              <a:rPr lang="ru-RU" sz="1800" dirty="0" err="1" smtClean="0">
                <a:solidFill>
                  <a:srgbClr val="000000"/>
                </a:solidFill>
              </a:rPr>
              <a:t>b</a:t>
            </a:r>
            <a:r>
              <a:rPr lang="en-US" sz="1800" dirty="0" err="1" smtClean="0">
                <a:solidFill>
                  <a:srgbClr val="000000"/>
                </a:solidFill>
              </a:rPr>
              <a:t>uffer</a:t>
            </a:r>
            <a:r>
              <a:rPr lang="ru-RU" sz="1800" dirty="0" smtClean="0">
                <a:solidFill>
                  <a:srgbClr val="000000"/>
                </a:solidFill>
              </a:rPr>
              <a:t>[</a:t>
            </a:r>
            <a:r>
              <a:rPr lang="ru-RU" sz="1800" dirty="0" err="1" smtClean="0">
                <a:solidFill>
                  <a:srgbClr val="000000"/>
                </a:solidFill>
              </a:rPr>
              <a:t>off</a:t>
            </a:r>
            <a:r>
              <a:rPr lang="en-US" sz="1800" dirty="0" smtClean="0">
                <a:solidFill>
                  <a:srgbClr val="000000"/>
                </a:solidFill>
              </a:rPr>
              <a:t>set</a:t>
            </a:r>
            <a:r>
              <a:rPr lang="ru-RU" sz="1800" dirty="0" smtClean="0">
                <a:solidFill>
                  <a:srgbClr val="000000"/>
                </a:solidFill>
              </a:rPr>
              <a:t>]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en-US" sz="1800" dirty="0" smtClean="0"/>
          </a:p>
          <a:p>
            <a:pPr marL="0" lvl="1" indent="0">
              <a:buClr>
                <a:srgbClr val="000000"/>
              </a:buClr>
              <a:buSzPct val="54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marL="0" lvl="1" indent="0">
              <a:buClr>
                <a:srgbClr val="000000"/>
              </a:buClr>
              <a:buSzPct val="54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marL="0" lvl="1" indent="0">
              <a:buClr>
                <a:srgbClr val="000000"/>
              </a:buClr>
              <a:buSzPct val="54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 Класс </a:t>
            </a:r>
            <a:r>
              <a:rPr lang="en-US" dirty="0" err="1" smtClean="0"/>
              <a:t>OutputStream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  <a:latin typeface="DokChampa" pitchFamily="34" charset="-34"/>
                <a:cs typeface="DokChampa" pitchFamily="34" charset="-34"/>
              </a:rPr>
              <a:t>flush() - </a:t>
            </a:r>
            <a:r>
              <a:rPr lang="ru-RU" sz="1800" dirty="0" smtClean="0">
                <a:solidFill>
                  <a:srgbClr val="000000"/>
                </a:solidFill>
                <a:latin typeface="Helvetica" charset="0"/>
                <a:cs typeface="DokChampa" pitchFamily="34" charset="-34"/>
              </a:rPr>
              <a:t>очищает любые выходные буферы, завершая операцию вывода</a:t>
            </a:r>
            <a:r>
              <a:rPr lang="en-US" sz="1800" dirty="0" smtClean="0">
                <a:solidFill>
                  <a:srgbClr val="000000"/>
                </a:solidFill>
                <a:latin typeface="Helvetica" charset="0"/>
                <a:cs typeface="DokChampa" pitchFamily="34" charset="-34"/>
              </a:rPr>
              <a:t>.</a:t>
            </a: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  <a:latin typeface="DokChampa" pitchFamily="34" charset="-34"/>
                <a:cs typeface="DokChampa" pitchFamily="34" charset="-34"/>
              </a:rPr>
              <a:t>close() - </a:t>
            </a:r>
            <a:r>
              <a:rPr lang="ru-RU" sz="1800" dirty="0" smtClean="0">
                <a:solidFill>
                  <a:srgbClr val="000000"/>
                </a:solidFill>
                <a:latin typeface="Helvetica" charset="0"/>
                <a:cs typeface="DokChampa" pitchFamily="34" charset="-34"/>
              </a:rPr>
              <a:t>закрывает выходной поток. Последующие попытки записи в этот поток будут возбуждать </a:t>
            </a:r>
            <a:r>
              <a:rPr lang="ru-RU" sz="1800" b="1" dirty="0" err="1" smtClean="0">
                <a:solidFill>
                  <a:srgbClr val="000000"/>
                </a:solidFill>
                <a:latin typeface="Helvetica" charset="0"/>
                <a:cs typeface="DokChampa" pitchFamily="34" charset="-34"/>
              </a:rPr>
              <a:t>IOException</a:t>
            </a:r>
            <a:r>
              <a:rPr lang="en-GB" sz="1800" dirty="0" smtClean="0">
                <a:solidFill>
                  <a:srgbClr val="000000"/>
                </a:solidFill>
                <a:latin typeface="DokChampa" pitchFamily="34" charset="-34"/>
                <a:cs typeface="DokChampa" pitchFamily="34" charset="-34"/>
              </a:rPr>
              <a:t>.</a:t>
            </a:r>
          </a:p>
          <a:p>
            <a:pPr marL="0" indent="0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b="1" dirty="0" smtClean="0">
              <a:solidFill>
                <a:srgbClr val="000000"/>
              </a:solidFill>
              <a:latin typeface="DokChampa" pitchFamily="34" charset="-34"/>
              <a:cs typeface="DokChampa" pitchFamily="34" charset="-34"/>
            </a:endParaRPr>
          </a:p>
          <a:p>
            <a:pPr marL="0" indent="0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b="1" dirty="0" smtClean="0">
              <a:solidFill>
                <a:srgbClr val="000000"/>
              </a:solidFill>
              <a:latin typeface="DokChampa" pitchFamily="34" charset="-34"/>
              <a:cs typeface="DokChampa" pitchFamily="34" charset="-34"/>
            </a:endParaRPr>
          </a:p>
          <a:p>
            <a:pPr marL="0" indent="0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latin typeface="DokChampa" pitchFamily="34" charset="-34"/>
              <a:cs typeface="DokChampa" pitchFamily="34" charset="-34"/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Example 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_java._se._04.iostream;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java.io.ByteArrayInputStream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java.io.ByteArrayOutputStream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ByteArrayStreamExample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bytes = { 1, -1, 0 };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ByteArrayInputStream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ByteArrayInputStream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(bytes);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in.read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=1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"first element read is: 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in.read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kumimoji="0" lang="en-US" sz="1300" b="0" i="0" strike="noStrike" cap="none" spc="-120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300" b="0" i="0" strike="noStrike" cap="none" spc="-120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300" b="0" i="0" strike="noStrike" cap="none" spc="-120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=255. </a:t>
            </a:r>
            <a:r>
              <a:rPr kumimoji="0" lang="en-US" sz="1300" b="0" i="0" strike="noStrike" cap="none" spc="-120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Однако</a:t>
            </a:r>
            <a:r>
              <a:rPr kumimoji="0" lang="en-US" sz="1300" b="0" i="0" strike="noStrike" cap="none" spc="-120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(byte)</a:t>
            </a:r>
            <a:r>
              <a:rPr kumimoji="0" lang="en-US" sz="1300" b="0" i="0" strike="noStrike" cap="none" spc="-120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300" b="0" i="0" strike="noStrike" cap="none" spc="-120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spc="-120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даст</a:t>
            </a:r>
            <a:endParaRPr kumimoji="0" lang="en-US" sz="1300" b="0" i="0" strike="noStrike" cap="none" spc="-120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значение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-1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"second element read is: 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in.read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=0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"third element read is: 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ByteArrayOutputStream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ByteArrayOutputStream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out.write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(10);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out.write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(11);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bytes =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out.toByteArray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Example 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86050" y="1785926"/>
            <a:ext cx="335758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 element read is: 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second element read is: 255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third element read is: 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Example 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928662" y="1214422"/>
            <a:ext cx="7429552" cy="46935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_java._se._04.iostream;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java.io.FileInputStream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java.io.FileNotFoundException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java.io.FileOutputStream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FileStreamExample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bytesToWrite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{ 1, 2, 3 };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bytesReaded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[10];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fileName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"d:\\test.txt"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FileOutputStream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outFile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inFile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Создать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выходной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поток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outFile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FileOutputStream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fileName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System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3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"Файл открыт для записи"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Записать массив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outFile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write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bytesToWrite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3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300" b="0" i="0" strike="noStrike" cap="none" spc="-110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300" b="0" i="0" strike="noStrike" cap="none" spc="-110" normalizeH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"Записано: "</a:t>
            </a:r>
            <a:r>
              <a:rPr kumimoji="0" lang="ru-RU" sz="1300" b="0" i="0" strike="noStrike" cap="none" spc="-110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0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bytesToWrite</a:t>
            </a:r>
            <a:r>
              <a:rPr kumimoji="0" lang="ru-RU" sz="13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300" b="0" i="0" strike="noStrike" cap="none" normalizeH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kumimoji="0" lang="ru-RU" sz="1300" b="0" i="0" strike="noStrike" cap="none" spc="-110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ru-RU" sz="1300" b="0" i="0" strike="noStrike" cap="none" spc="-110" normalizeH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байт"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По окончании использования должен быть закрыт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outFile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close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3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"Выходной поток закрыт"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Example 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Создать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входной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поток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inFile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fileName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System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3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"Файл открыт для чтения"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Узнать, сколько байт готово к считыванию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bytesAvailable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inFile.available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Готово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к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считыванию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bytesAvailable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+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байт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Считать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в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массив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count =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inFile.read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bytesReaded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0,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bytesAvailable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Считано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count +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байт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inFile.close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Входной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поток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закрыт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FileNotFoundException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Невозможно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произвести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запись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в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файл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“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+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fileName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Ошибка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ввода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вывода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e.toString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Example 2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3143248"/>
            <a:ext cx="7315200" cy="2876552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inFile.close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7281" name="Rectangle 1"/>
          <p:cNvSpPr>
            <a:spLocks noChangeArrowheads="1"/>
          </p:cNvSpPr>
          <p:nvPr/>
        </p:nvSpPr>
        <p:spPr bwMode="auto">
          <a:xfrm>
            <a:off x="3000364" y="3371822"/>
            <a:ext cx="3084499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Файл открыт для записи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Записано: 3 байт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Выходной поток закрыт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Файл открыт для чтения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Готово к считыванию: 3 байт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Считано: 3 байт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Входной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поток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закрыт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данных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 </a:t>
            </a:r>
            <a:r>
              <a:rPr lang="ru-RU" sz="1800" dirty="0" err="1" smtClean="0"/>
              <a:t>Java</a:t>
            </a:r>
            <a:r>
              <a:rPr lang="ru-RU" sz="1800" dirty="0" smtClean="0"/>
              <a:t> для описания работы по вводу/выводу используется специальное понятие –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поток данных </a:t>
            </a:r>
            <a:r>
              <a:rPr lang="ru-RU" sz="1800" dirty="0" smtClean="0"/>
              <a:t>(</a:t>
            </a:r>
            <a:r>
              <a:rPr lang="ru-RU" sz="1800" b="1" dirty="0" err="1" smtClean="0"/>
              <a:t>stream</a:t>
            </a:r>
            <a:r>
              <a:rPr lang="ru-RU" sz="1800" dirty="0" smtClean="0"/>
              <a:t>).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Поток данных связан с некоторым </a:t>
            </a:r>
            <a:r>
              <a:rPr lang="ru-RU" sz="1800" i="1" dirty="0" smtClean="0"/>
              <a:t>источником</a:t>
            </a:r>
            <a:r>
              <a:rPr lang="ru-RU" sz="1800" dirty="0" smtClean="0"/>
              <a:t> или </a:t>
            </a:r>
            <a:r>
              <a:rPr lang="ru-RU" sz="1800" i="1" dirty="0" smtClean="0"/>
              <a:t>приемником</a:t>
            </a:r>
            <a:r>
              <a:rPr lang="ru-RU" sz="1800" dirty="0" smtClean="0"/>
              <a:t> данных, способных получать или предоставлять информацию.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Соответственно, потоки делятся на </a:t>
            </a:r>
            <a:r>
              <a:rPr lang="ru-RU" sz="1800" b="1" dirty="0" smtClean="0"/>
              <a:t>входные</a:t>
            </a:r>
            <a:r>
              <a:rPr lang="ru-RU" sz="1800" dirty="0" smtClean="0"/>
              <a:t>  -  читающие  данные,  и  на  </a:t>
            </a:r>
            <a:r>
              <a:rPr lang="ru-RU" sz="1800" b="1" dirty="0" smtClean="0"/>
              <a:t>выходные</a:t>
            </a:r>
            <a:r>
              <a:rPr lang="ru-RU" sz="1800" dirty="0" smtClean="0"/>
              <a:t>  -  передающие  (записывающие)  данные.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Введение концепции </a:t>
            </a:r>
            <a:r>
              <a:rPr lang="ru-RU" sz="1800" i="1" dirty="0" err="1" smtClean="0"/>
              <a:t>stream</a:t>
            </a:r>
            <a:r>
              <a:rPr lang="ru-RU" sz="1800" dirty="0" smtClean="0"/>
              <a:t> позволяет отделить программу, обменивающуюся информацией одинаковым  образом  с  любыми  устройствами,  от  низкоуровневых  операций  с  такими устройствами ввода/вывода.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Example 3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600" dirty="0" smtClean="0"/>
              <a:t>Классы </a:t>
            </a:r>
            <a:r>
              <a:rPr lang="ru-RU" sz="1600" b="1" dirty="0" err="1" smtClean="0"/>
              <a:t>PipedInputStream</a:t>
            </a:r>
            <a:r>
              <a:rPr lang="ru-RU" sz="1600" dirty="0" smtClean="0"/>
              <a:t> и </a:t>
            </a:r>
            <a:r>
              <a:rPr lang="ru-RU" sz="1600" b="1" dirty="0" err="1" smtClean="0"/>
              <a:t>PipedOutputStream</a:t>
            </a:r>
            <a:r>
              <a:rPr lang="ru-RU" sz="1600" dirty="0" smtClean="0"/>
              <a:t> характерны тем, что их объекты всегда</a:t>
            </a:r>
            <a:r>
              <a:rPr lang="en-US" sz="1600" dirty="0" smtClean="0"/>
              <a:t> </a:t>
            </a:r>
            <a:r>
              <a:rPr lang="ru-RU" sz="1600" dirty="0" smtClean="0"/>
              <a:t>используются в паре -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к одному объекту</a:t>
            </a:r>
            <a:r>
              <a:rPr lang="ru-RU" sz="1600" dirty="0" smtClean="0"/>
              <a:t> </a:t>
            </a:r>
            <a:r>
              <a:rPr lang="ru-RU" sz="1600" b="1" dirty="0" err="1" smtClean="0"/>
              <a:t>PipedInputStream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привязывается точно один объект</a:t>
            </a:r>
            <a:r>
              <a:rPr lang="en-US" sz="1600" dirty="0" smtClean="0"/>
              <a:t> </a:t>
            </a:r>
            <a:r>
              <a:rPr lang="ru-RU" sz="1600" b="1" dirty="0" err="1" smtClean="0"/>
              <a:t>PipedOutputStream</a:t>
            </a:r>
            <a:r>
              <a:rPr lang="ru-RU" sz="1600" dirty="0" smtClean="0"/>
              <a:t>. </a:t>
            </a:r>
            <a:r>
              <a:rPr lang="ru-RU" sz="1600" i="1" dirty="0" smtClean="0"/>
              <a:t>Эти классы могут быть полезны, если необходимо данные и записать</a:t>
            </a:r>
            <a:r>
              <a:rPr lang="en-US" sz="1600" i="1" dirty="0" smtClean="0"/>
              <a:t> </a:t>
            </a:r>
            <a:r>
              <a:rPr lang="ru-RU" sz="1600" i="1" dirty="0" smtClean="0"/>
              <a:t>и считать в пределах одного выполнения одной программы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r>
              <a:rPr lang="ru-RU" sz="1600" dirty="0" smtClean="0"/>
              <a:t>Используются следующим образом: создается по объекту </a:t>
            </a:r>
            <a:r>
              <a:rPr lang="ru-RU" sz="1600" b="1" dirty="0" err="1" smtClean="0"/>
              <a:t>PipedInputStream</a:t>
            </a:r>
            <a:r>
              <a:rPr lang="ru-RU" sz="1600" dirty="0" smtClean="0"/>
              <a:t> и </a:t>
            </a:r>
            <a:r>
              <a:rPr lang="ru-RU" sz="1600" b="1" dirty="0" err="1" smtClean="0"/>
              <a:t>PipedOutputStream</a:t>
            </a:r>
            <a:r>
              <a:rPr lang="ru-RU" sz="1600" dirty="0" smtClean="0"/>
              <a:t>, после чего они могут быть соединены между собой. Один объект </a:t>
            </a:r>
            <a:r>
              <a:rPr lang="ru-RU" sz="1600" b="1" dirty="0" err="1" smtClean="0"/>
              <a:t>PipedOutputStream</a:t>
            </a:r>
            <a:r>
              <a:rPr lang="en-US" sz="1600" dirty="0" smtClean="0"/>
              <a:t> </a:t>
            </a:r>
            <a:r>
              <a:rPr lang="ru-RU" sz="1600" dirty="0" smtClean="0"/>
              <a:t>может быть соединен с ровно одним объектом </a:t>
            </a:r>
            <a:r>
              <a:rPr lang="ru-RU" sz="1600" b="1" dirty="0" err="1" smtClean="0"/>
              <a:t>PipedInputStream</a:t>
            </a:r>
            <a:r>
              <a:rPr lang="ru-RU" sz="1600" dirty="0" smtClean="0"/>
              <a:t> и наоборот. </a:t>
            </a:r>
            <a:endParaRPr lang="en-US" sz="1600" dirty="0" smtClean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r>
              <a:rPr lang="ru-RU" sz="1600" dirty="0" smtClean="0"/>
              <a:t>Соединенный</a:t>
            </a:r>
            <a:r>
              <a:rPr lang="en-US" sz="1600" dirty="0" smtClean="0"/>
              <a:t> </a:t>
            </a:r>
            <a:r>
              <a:rPr lang="ru-RU" sz="1600" dirty="0" smtClean="0"/>
              <a:t>- означает, что если в объект </a:t>
            </a:r>
            <a:r>
              <a:rPr lang="ru-RU" sz="1600" b="1" dirty="0" err="1" smtClean="0"/>
              <a:t>PipedOutputStream</a:t>
            </a:r>
            <a:r>
              <a:rPr lang="ru-RU" sz="1600" dirty="0" smtClean="0"/>
              <a:t> записываются данные, то</a:t>
            </a:r>
            <a:r>
              <a:rPr lang="en-US" sz="1600" dirty="0" smtClean="0"/>
              <a:t> </a:t>
            </a:r>
            <a:r>
              <a:rPr lang="ru-RU" sz="1600" dirty="0" smtClean="0"/>
              <a:t>они могут быть</a:t>
            </a:r>
            <a:r>
              <a:rPr lang="en-US" sz="1600" dirty="0" smtClean="0"/>
              <a:t> </a:t>
            </a:r>
            <a:r>
              <a:rPr lang="ru-RU" sz="1600" dirty="0" smtClean="0"/>
              <a:t>считаны именно в соединенном объекте </a:t>
            </a:r>
            <a:r>
              <a:rPr lang="ru-RU" sz="1600" b="1" dirty="0" err="1" smtClean="0"/>
              <a:t>PipedInputStream</a:t>
            </a:r>
            <a:r>
              <a:rPr lang="ru-RU" sz="1600" dirty="0" smtClean="0"/>
              <a:t>. Такое соединение можно</a:t>
            </a:r>
            <a:r>
              <a:rPr lang="en-US" sz="1600" dirty="0" smtClean="0"/>
              <a:t> </a:t>
            </a:r>
            <a:r>
              <a:rPr lang="ru-RU" sz="1600" dirty="0" smtClean="0"/>
              <a:t>обеспечить либо вызовом метода </a:t>
            </a:r>
            <a:r>
              <a:rPr lang="ru-RU" sz="1600" b="1" dirty="0" err="1" smtClean="0"/>
              <a:t>connect</a:t>
            </a:r>
            <a:r>
              <a:rPr lang="ru-RU" sz="1600" b="1" dirty="0" smtClean="0"/>
              <a:t>()</a:t>
            </a:r>
            <a:r>
              <a:rPr lang="ru-RU" sz="1600" dirty="0" smtClean="0"/>
              <a:t> с передачей соответствующего объекта</a:t>
            </a:r>
            <a:r>
              <a:rPr lang="en-US" sz="1600" dirty="0" smtClean="0"/>
              <a:t> </a:t>
            </a:r>
            <a:r>
              <a:rPr lang="ru-RU" sz="1600" b="1" dirty="0" err="1" smtClean="0"/>
              <a:t>PipedStream</a:t>
            </a:r>
            <a:r>
              <a:rPr lang="ru-RU" sz="1600" dirty="0" smtClean="0"/>
              <a:t>, либо передать этот объект еще при вызове конструктора.</a:t>
            </a:r>
            <a:endParaRPr lang="en-US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Example 3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928662" y="1142984"/>
            <a:ext cx="7250703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_java._se._04.iostream;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java.io.PipedInputStream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java.io.PipedOutputStream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PipedStreamExample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PipedInputStream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pipeIn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PipedOutputStream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pipeOut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countRead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toRead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pipeIn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PipedInputStream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pipeOut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PipedOutputStream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pipeIn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20;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pipeOut.write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Example 3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4357694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928662" y="1214422"/>
            <a:ext cx="7358114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willRead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pipeIn.available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toRead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willRead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willRead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toRead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pipeIn.read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toRead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spc="-110" normalizeH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Impossible </a:t>
            </a:r>
            <a:r>
              <a:rPr kumimoji="0" lang="en-US" sz="1400" b="0" i="0" strike="noStrike" cap="none" spc="-110" normalizeH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400" b="0" i="0" strike="noStrike" cap="none" spc="-110" normalizeH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occur: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e.printStackTrace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28860" y="4857760"/>
            <a:ext cx="47863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0 1 2 3 4 5 6 7 8 9 10 11 12 13 14 15 16 17 18 19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Example 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0353" name="Rectangle 1"/>
          <p:cNvSpPr>
            <a:spLocks noChangeArrowheads="1"/>
          </p:cNvSpPr>
          <p:nvPr/>
        </p:nvSpPr>
        <p:spPr bwMode="auto">
          <a:xfrm>
            <a:off x="988889" y="1214422"/>
            <a:ext cx="7369325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_java._se._04.iostream;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3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java.io.FileInputStream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java.io.FileOutputStream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java.io.SequenceInputStream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3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SequenceInputStreamExample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inFile1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inFile2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SequenceInputStream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sequenceStream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FileOutputStream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outFile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inFile1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"file 1.txt"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inFile2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"file 2.txt"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sequenceStream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SequenceInputStream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(inFile1, inFile2);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outFile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FileOutputStream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"file 3.txt"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readedByte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sequenceStream.read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readedByte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!= -1)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outFile.write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readedByte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readedByte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sequenceStream.read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Example 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0353" name="Rectangle 1"/>
          <p:cNvSpPr>
            <a:spLocks noChangeArrowheads="1"/>
          </p:cNvSpPr>
          <p:nvPr/>
        </p:nvSpPr>
        <p:spPr bwMode="auto">
          <a:xfrm>
            <a:off x="857224" y="1414476"/>
            <a:ext cx="7100021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e.toString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sequenceStream.close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outFile.close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байтовых потоков.</a:t>
            </a:r>
            <a:r>
              <a:rPr lang="en-US" dirty="0" smtClean="0"/>
              <a:t> Example 4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9" y="4357694"/>
            <a:ext cx="576023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2928934"/>
            <a:ext cx="530390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1643050"/>
            <a:ext cx="468676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 smtClean="0"/>
              <a:t>Символьные потоки определены в двух иерархиях классов.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Наверху этой иерархии два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абстрактных</a:t>
            </a:r>
            <a:r>
              <a:rPr lang="ru-RU" sz="1800" dirty="0" smtClean="0"/>
              <a:t> класса: </a:t>
            </a:r>
            <a:r>
              <a:rPr lang="en-US" sz="1800" b="1" dirty="0" smtClean="0"/>
              <a:t>Reader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Writer</a:t>
            </a:r>
            <a:r>
              <a:rPr lang="ru-RU" sz="1800" dirty="0" smtClean="0"/>
              <a:t>. Они обрабатывают потоки символов </a:t>
            </a:r>
            <a:r>
              <a:rPr lang="en-US" sz="1800" dirty="0" smtClean="0"/>
              <a:t>Unicode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Абстрактные классы </a:t>
            </a:r>
            <a:r>
              <a:rPr lang="en-US" sz="1800" b="1" dirty="0" smtClean="0"/>
              <a:t>Reader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Writer</a:t>
            </a:r>
            <a:r>
              <a:rPr lang="en-US" sz="1800" dirty="0" smtClean="0"/>
              <a:t> </a:t>
            </a:r>
            <a:r>
              <a:rPr lang="ru-RU" sz="1800" dirty="0" smtClean="0"/>
              <a:t>определяют несколько ключевых методов, которые реализуются другими поточными классами. </a:t>
            </a:r>
            <a:endParaRPr lang="en-US" sz="1800" dirty="0" smtClean="0"/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Два самых важных метода — </a:t>
            </a:r>
            <a:r>
              <a:rPr lang="en-US" sz="1800" b="1" dirty="0" smtClean="0"/>
              <a:t>read()</a:t>
            </a:r>
            <a:r>
              <a:rPr lang="ru-RU" sz="1800" dirty="0" smtClean="0"/>
              <a:t> и </a:t>
            </a:r>
            <a:r>
              <a:rPr lang="en-US" sz="1800" b="1" dirty="0" smtClean="0"/>
              <a:t>write()</a:t>
            </a:r>
            <a:r>
              <a:rPr lang="ru-RU" sz="1800" dirty="0" smtClean="0"/>
              <a:t>, которые читают и записывают символы данных, соответственно. Они переопределяются производными поточными классами.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71576" y="1265572"/>
          <a:ext cx="7315200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Поточный класс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BufferedReader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Буферизированный символьный поток ввода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BufferedWriter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Буферизированный символьный поток вывода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CharArrayReader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Поток ввода, которой читает из символьного массива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harArrayWrite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Выходной поток, который записывает в символьный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FileReader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Поток ввода, который читает из файла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FileWriter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Выходной поток, который записывает в файл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FilterReader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Отфильтрованный поток ввода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FilterWriter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Отфильтрованный поток вывода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InputStreamReader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Поток ввода, который переводит байты в символы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315200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Поточный класс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LineNumberReader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Поток ввода, который считает строки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OutputStreamWriter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Поток ввода, который переводит символы в байты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PipedReader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Канал ввода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PipedWriter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Канал вывода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PrintWriter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Поток вывода, который поддерживает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print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() и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println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PushbackReader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Поток ввода, возвращающий символы в поток ввода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Reader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Абстрактный класс, который описывает символьный поток ввода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StringReader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Поток ввода, который читает из строки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StringWriter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Поток вывода, который записывает в строку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Writer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Абстрактный класс, который описывает символьный поток вывода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данных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b="1" dirty="0" smtClean="0"/>
              <a:t>Потоки данных </a:t>
            </a:r>
            <a:r>
              <a:rPr lang="ru-RU" sz="1800" dirty="0" smtClean="0"/>
              <a:t>— это упорядоченные последовательности данных, которым соответствует определенный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источник</a:t>
            </a:r>
            <a:r>
              <a:rPr lang="ru-RU" sz="1800" dirty="0" smtClean="0"/>
              <a:t> (</a:t>
            </a:r>
            <a:r>
              <a:rPr lang="ru-RU" sz="1800" i="1" dirty="0" err="1" smtClean="0"/>
              <a:t>source</a:t>
            </a:r>
            <a:r>
              <a:rPr lang="ru-RU" sz="1800" dirty="0" smtClean="0"/>
              <a:t>) (для потоков ввода) или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получатель</a:t>
            </a:r>
            <a:r>
              <a:rPr lang="ru-RU" sz="1800" dirty="0" smtClean="0"/>
              <a:t> (</a:t>
            </a:r>
            <a:r>
              <a:rPr lang="ru-RU" sz="1800" i="1" dirty="0" err="1" smtClean="0"/>
              <a:t>destination</a:t>
            </a:r>
            <a:r>
              <a:rPr lang="ru-RU" sz="1800" dirty="0" smtClean="0"/>
              <a:t>) (для потоков вывода).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Классы ввода-вывода </a:t>
            </a:r>
            <a:r>
              <a:rPr lang="ru-RU" sz="1800" dirty="0" err="1" smtClean="0"/>
              <a:t>Java</a:t>
            </a:r>
            <a:r>
              <a:rPr lang="ru-RU" sz="1800" dirty="0" smtClean="0"/>
              <a:t> исключают необходимость вникать в особенности низкоуровневой организации операционных систем и предоставляют доступ к системным ресурсам посредством методов работы с файлами и иных инструментов.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4000504"/>
            <a:ext cx="4286280" cy="193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 smtClean="0"/>
              <a:t>Классы символьных потоков. Класс</a:t>
            </a:r>
            <a:r>
              <a:rPr lang="en-US" sz="1600" dirty="0" smtClean="0"/>
              <a:t> Reader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Все символьные потоки вывода наследуются от класса</a:t>
            </a:r>
            <a:r>
              <a:rPr lang="en-US" sz="1800" dirty="0" smtClean="0"/>
              <a:t> </a:t>
            </a:r>
            <a:r>
              <a:rPr lang="en-US" sz="1800" b="1" dirty="0" smtClean="0"/>
              <a:t>Reader</a:t>
            </a:r>
            <a:r>
              <a:rPr lang="ru-RU" sz="1800" b="1" dirty="0" smtClean="0"/>
              <a:t>.</a:t>
            </a:r>
            <a:endParaRPr lang="en-US" sz="1800" dirty="0" smtClean="0"/>
          </a:p>
          <a:p>
            <a:endParaRPr lang="en-US" dirty="0" smtClean="0"/>
          </a:p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u-RU" sz="1800" b="1" dirty="0" smtClean="0">
                <a:solidFill>
                  <a:srgbClr val="000000"/>
                </a:solidFill>
              </a:rPr>
              <a:t>Чтение</a:t>
            </a:r>
          </a:p>
          <a:p>
            <a:pPr lvl="1">
              <a:buFont typeface="Wingdings" pitchFamily="2" charset="2"/>
              <a:buChar char="§"/>
            </a:pPr>
            <a:r>
              <a:rPr lang="en-GB" sz="1800" dirty="0" smtClean="0">
                <a:solidFill>
                  <a:srgbClr val="000000"/>
                </a:solidFill>
              </a:rPr>
              <a:t>read()</a:t>
            </a:r>
            <a:r>
              <a:rPr lang="ru-RU" sz="1800" dirty="0" smtClean="0">
                <a:solidFill>
                  <a:srgbClr val="000000"/>
                </a:solidFill>
              </a:rPr>
              <a:t>-методы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будут блокированы</a:t>
            </a:r>
            <a:r>
              <a:rPr lang="ru-RU" sz="1800" dirty="0" smtClean="0">
                <a:solidFill>
                  <a:srgbClr val="000000"/>
                </a:solidFill>
              </a:rPr>
              <a:t>, пока доступные данные не будут прочитаны.</a:t>
            </a:r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r>
              <a:rPr lang="ru-RU" sz="1800" dirty="0" smtClean="0">
                <a:solidFill>
                  <a:srgbClr val="000000"/>
                </a:solidFill>
              </a:rPr>
              <a:t>Два из трех</a:t>
            </a:r>
            <a:r>
              <a:rPr lang="en-GB" sz="1800" dirty="0" smtClean="0">
                <a:solidFill>
                  <a:srgbClr val="000000"/>
                </a:solidFill>
              </a:rPr>
              <a:t> read()</a:t>
            </a:r>
            <a:r>
              <a:rPr lang="ru-RU" sz="1800" dirty="0" smtClean="0">
                <a:solidFill>
                  <a:srgbClr val="000000"/>
                </a:solidFill>
              </a:rPr>
              <a:t>-методов возвращают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число прочитанных символов</a:t>
            </a:r>
            <a:r>
              <a:rPr lang="ru-RU" sz="1800" dirty="0" smtClean="0">
                <a:solidFill>
                  <a:srgbClr val="000000"/>
                </a:solidFill>
              </a:rPr>
              <a:t>.</a:t>
            </a:r>
            <a:r>
              <a:rPr lang="ru-RU" sz="1800" dirty="0" smtClean="0"/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ru-RU" sz="1600" dirty="0" smtClean="0">
                <a:solidFill>
                  <a:srgbClr val="000000"/>
                </a:solidFill>
              </a:rPr>
              <a:t>Возвращают -1 если данных в потоке нет.</a:t>
            </a:r>
            <a:endParaRPr lang="ru-RU" sz="1600" dirty="0" smtClean="0"/>
          </a:p>
          <a:p>
            <a:pPr lvl="1">
              <a:buFont typeface="Wingdings" pitchFamily="2" charset="2"/>
              <a:buChar char="§"/>
            </a:pPr>
            <a:endParaRPr lang="ru-RU" sz="1800" dirty="0" smtClean="0"/>
          </a:p>
          <a:p>
            <a:pPr lvl="1">
              <a:buFont typeface="Wingdings" pitchFamily="2" charset="2"/>
              <a:buChar char="§"/>
            </a:pPr>
            <a:r>
              <a:rPr lang="ru-RU" sz="1800" dirty="0" smtClean="0">
                <a:solidFill>
                  <a:srgbClr val="000000"/>
                </a:solidFill>
              </a:rPr>
              <a:t>Выбрасывают исключение </a:t>
            </a:r>
            <a:r>
              <a:rPr lang="en-GB" sz="1800" b="1" dirty="0" err="1" smtClean="0">
                <a:solidFill>
                  <a:srgbClr val="000000"/>
                </a:solidFill>
              </a:rPr>
              <a:t>IOException</a:t>
            </a:r>
            <a:r>
              <a:rPr lang="ru-RU" sz="1800" dirty="0" smtClean="0">
                <a:solidFill>
                  <a:srgbClr val="000000"/>
                </a:solidFill>
              </a:rPr>
              <a:t>,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если происходит ошибка ввода-вывода.</a:t>
            </a:r>
            <a:endParaRPr lang="ru-RU" sz="1800" dirty="0" smtClean="0"/>
          </a:p>
          <a:p>
            <a:pPr marL="195843" indent="-195843">
              <a:buClr>
                <a:srgbClr val="000000"/>
              </a:buClr>
              <a:buSzPct val="343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900" dirty="0" smtClean="0">
              <a:latin typeface="Helvetica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 smtClean="0"/>
              <a:t>Классы символьных потоков. Класс</a:t>
            </a:r>
            <a:r>
              <a:rPr lang="en-US" sz="1600" dirty="0" smtClean="0"/>
              <a:t> Reader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ru-RU" sz="1800" dirty="0" smtClean="0">
                <a:solidFill>
                  <a:srgbClr val="000000"/>
                </a:solidFill>
              </a:rPr>
              <a:t>Существует </a:t>
            </a:r>
            <a:r>
              <a:rPr lang="en-GB" sz="1800" dirty="0" smtClean="0">
                <a:solidFill>
                  <a:srgbClr val="000000"/>
                </a:solidFill>
              </a:rPr>
              <a:t>3 </a:t>
            </a:r>
            <a:r>
              <a:rPr lang="ru-RU" sz="1800" dirty="0" smtClean="0">
                <a:solidFill>
                  <a:srgbClr val="000000"/>
                </a:solidFill>
              </a:rPr>
              <a:t>основных</a:t>
            </a:r>
            <a:r>
              <a:rPr lang="en-GB" sz="1800" dirty="0" smtClean="0">
                <a:solidFill>
                  <a:srgbClr val="000000"/>
                </a:solidFill>
              </a:rPr>
              <a:t> read</a:t>
            </a:r>
            <a:r>
              <a:rPr lang="ru-RU" sz="1800" dirty="0" smtClean="0">
                <a:solidFill>
                  <a:srgbClr val="000000"/>
                </a:solidFill>
              </a:rPr>
              <a:t>-метода</a:t>
            </a:r>
            <a:r>
              <a:rPr lang="en-GB" sz="1800" dirty="0" smtClean="0">
                <a:solidFill>
                  <a:srgbClr val="000000"/>
                </a:solidFill>
              </a:rPr>
              <a:t>:</a:t>
            </a:r>
            <a:endParaRPr lang="ru-RU" sz="1800" dirty="0" smtClean="0">
              <a:solidFill>
                <a:srgbClr val="000000"/>
              </a:solidFill>
            </a:endParaRPr>
          </a:p>
          <a:p>
            <a:pPr marL="195843" indent="-195843">
              <a:buClr>
                <a:srgbClr val="000000"/>
              </a:buClr>
              <a:buSzPct val="59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ru-RU" sz="1800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read()</a:t>
            </a:r>
            <a:r>
              <a:rPr lang="ru-RU" sz="1800" b="1" dirty="0" smtClean="0">
                <a:solidFill>
                  <a:srgbClr val="000000"/>
                </a:solidFill>
              </a:rPr>
              <a:t> -</a:t>
            </a:r>
            <a:r>
              <a:rPr lang="en-GB" sz="1800" b="1" dirty="0" smtClean="0">
                <a:solidFill>
                  <a:srgbClr val="000000"/>
                </a:solidFill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возвращает представление очередного доступного символа во входном потоке в виде целого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read(char[] buffer)</a:t>
            </a:r>
            <a:r>
              <a:rPr lang="ru-RU" sz="1800" dirty="0" smtClean="0">
                <a:solidFill>
                  <a:srgbClr val="000000"/>
                </a:solidFill>
              </a:rPr>
              <a:t> - пытается прочесть максимум </a:t>
            </a:r>
            <a:r>
              <a:rPr lang="ru-RU" sz="1800" i="1" dirty="0" err="1" smtClean="0">
                <a:solidFill>
                  <a:srgbClr val="000000"/>
                </a:solidFill>
              </a:rPr>
              <a:t>b</a:t>
            </a:r>
            <a:r>
              <a:rPr lang="en-US" sz="1800" i="1" dirty="0" err="1" smtClean="0">
                <a:solidFill>
                  <a:srgbClr val="000000"/>
                </a:solidFill>
              </a:rPr>
              <a:t>uffer</a:t>
            </a:r>
            <a:r>
              <a:rPr lang="ru-RU" sz="1800" i="1" dirty="0" smtClean="0">
                <a:solidFill>
                  <a:srgbClr val="000000"/>
                </a:solidFill>
              </a:rPr>
              <a:t>.</a:t>
            </a:r>
            <a:r>
              <a:rPr lang="ru-RU" sz="1800" i="1" dirty="0" err="1" smtClean="0">
                <a:solidFill>
                  <a:srgbClr val="000000"/>
                </a:solidFill>
              </a:rPr>
              <a:t>length</a:t>
            </a:r>
            <a:r>
              <a:rPr lang="ru-RU" sz="1800" dirty="0" smtClean="0">
                <a:solidFill>
                  <a:srgbClr val="000000"/>
                </a:solidFill>
              </a:rPr>
              <a:t> символов из входного потока в массив </a:t>
            </a:r>
            <a:r>
              <a:rPr lang="ru-RU" sz="1800" i="1" dirty="0" err="1" smtClean="0">
                <a:solidFill>
                  <a:srgbClr val="000000"/>
                </a:solidFill>
              </a:rPr>
              <a:t>b</a:t>
            </a:r>
            <a:r>
              <a:rPr lang="en-US" sz="1800" i="1" dirty="0" err="1" smtClean="0">
                <a:solidFill>
                  <a:srgbClr val="000000"/>
                </a:solidFill>
              </a:rPr>
              <a:t>uffer</a:t>
            </a:r>
            <a:r>
              <a:rPr lang="ru-RU" sz="1800" dirty="0" smtClean="0">
                <a:solidFill>
                  <a:srgbClr val="000000"/>
                </a:solidFill>
              </a:rPr>
              <a:t>. Возвращает количество </a:t>
            </a:r>
            <a:r>
              <a:rPr lang="ru-RU" sz="1800" dirty="0" err="1" smtClean="0">
                <a:solidFill>
                  <a:srgbClr val="000000"/>
                </a:solidFill>
              </a:rPr>
              <a:t>симоволов</a:t>
            </a:r>
            <a:r>
              <a:rPr lang="ru-RU" sz="1800" dirty="0" smtClean="0">
                <a:solidFill>
                  <a:srgbClr val="000000"/>
                </a:solidFill>
              </a:rPr>
              <a:t>, в действительности прочитанных из потока</a:t>
            </a:r>
          </a:p>
          <a:p>
            <a:pPr lvl="1" algn="just">
              <a:buFont typeface="Wingdings" pitchFamily="2" charset="2"/>
              <a:buChar char="§"/>
            </a:pPr>
            <a:endParaRPr lang="en-GB" sz="1800" b="1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read(</a:t>
            </a:r>
            <a:r>
              <a:rPr lang="en-US" sz="1800" b="1" dirty="0" smtClean="0">
                <a:solidFill>
                  <a:srgbClr val="000000"/>
                </a:solidFill>
              </a:rPr>
              <a:t>char</a:t>
            </a:r>
            <a:r>
              <a:rPr lang="en-GB" sz="1800" b="1" dirty="0" smtClean="0">
                <a:solidFill>
                  <a:srgbClr val="000000"/>
                </a:solidFill>
              </a:rPr>
              <a:t>[] buffer,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offset,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length)</a:t>
            </a:r>
            <a:r>
              <a:rPr lang="ru-RU" sz="1800" dirty="0" smtClean="0">
                <a:solidFill>
                  <a:srgbClr val="000000"/>
                </a:solidFill>
              </a:rPr>
              <a:t> - пытается прочесть максимум </a:t>
            </a:r>
            <a:r>
              <a:rPr lang="ru-RU" sz="1800" i="1" dirty="0" err="1" smtClean="0">
                <a:solidFill>
                  <a:srgbClr val="000000"/>
                </a:solidFill>
              </a:rPr>
              <a:t>len</a:t>
            </a:r>
            <a:r>
              <a:rPr lang="en-US" sz="1800" i="1" dirty="0" err="1" smtClean="0">
                <a:solidFill>
                  <a:srgbClr val="000000"/>
                </a:solidFill>
              </a:rPr>
              <a:t>gth</a:t>
            </a:r>
            <a:r>
              <a:rPr lang="ru-RU" sz="1800" i="1" dirty="0" smtClean="0">
                <a:solidFill>
                  <a:srgbClr val="000000"/>
                </a:solidFill>
              </a:rPr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символов, расположив их в массиве </a:t>
            </a:r>
            <a:r>
              <a:rPr lang="ru-RU" sz="1800" i="1" dirty="0" err="1" smtClean="0">
                <a:solidFill>
                  <a:srgbClr val="000000"/>
                </a:solidFill>
              </a:rPr>
              <a:t>b</a:t>
            </a:r>
            <a:r>
              <a:rPr lang="en-US" sz="1800" i="1" dirty="0" err="1" smtClean="0">
                <a:solidFill>
                  <a:srgbClr val="000000"/>
                </a:solidFill>
              </a:rPr>
              <a:t>uffer</a:t>
            </a:r>
            <a:r>
              <a:rPr lang="ru-RU" sz="1800" dirty="0" smtClean="0">
                <a:solidFill>
                  <a:srgbClr val="000000"/>
                </a:solidFill>
              </a:rPr>
              <a:t>, начиная с элемента </a:t>
            </a:r>
            <a:r>
              <a:rPr lang="ru-RU" sz="1800" i="1" dirty="0" err="1" smtClean="0">
                <a:solidFill>
                  <a:srgbClr val="000000"/>
                </a:solidFill>
              </a:rPr>
              <a:t>off</a:t>
            </a:r>
            <a:r>
              <a:rPr lang="en-US" sz="1800" i="1" dirty="0" smtClean="0">
                <a:solidFill>
                  <a:srgbClr val="000000"/>
                </a:solidFill>
              </a:rPr>
              <a:t>set</a:t>
            </a:r>
            <a:r>
              <a:rPr lang="ru-RU" sz="1800" dirty="0" smtClean="0">
                <a:solidFill>
                  <a:srgbClr val="000000"/>
                </a:solidFill>
              </a:rPr>
              <a:t>. Возвращает количество реально прочитанных символов</a:t>
            </a:r>
            <a:endParaRPr lang="en-US" sz="1800" dirty="0" smtClean="0"/>
          </a:p>
          <a:p>
            <a:pPr marL="587529" lvl="2" indent="-195843">
              <a:buClr>
                <a:srgbClr val="000000"/>
              </a:buClr>
              <a:buSzPct val="85000"/>
              <a:buBlip>
                <a:blip r:embed="rId2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dirty="0" smtClean="0">
              <a:solidFill>
                <a:srgbClr val="000000"/>
              </a:solidFill>
              <a:latin typeface="Helvetica" charset="0"/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потоков. Класс</a:t>
            </a:r>
            <a:r>
              <a:rPr lang="en-US" dirty="0" smtClean="0"/>
              <a:t> Reader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close() </a:t>
            </a:r>
            <a:r>
              <a:rPr lang="ru-RU" sz="1800" dirty="0" smtClean="0">
                <a:solidFill>
                  <a:srgbClr val="000000"/>
                </a:solidFill>
              </a:rPr>
              <a:t>– метод закрывает поток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mark(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</a:rPr>
              <a:t>readAheadLimit</a:t>
            </a:r>
            <a:r>
              <a:rPr lang="en-GB" sz="1800" b="1" dirty="0" smtClean="0">
                <a:solidFill>
                  <a:srgbClr val="000000"/>
                </a:solidFill>
              </a:rPr>
              <a:t>) </a:t>
            </a:r>
            <a:r>
              <a:rPr lang="ru-RU" sz="1800" b="1" dirty="0" smtClean="0">
                <a:solidFill>
                  <a:srgbClr val="000000"/>
                </a:solidFill>
              </a:rPr>
              <a:t>- </a:t>
            </a:r>
            <a:r>
              <a:rPr lang="ru-RU" sz="1800" dirty="0" smtClean="0">
                <a:solidFill>
                  <a:srgbClr val="000000"/>
                </a:solidFill>
              </a:rPr>
              <a:t>помечает текущее положение потока, параметр указывает количество символов, которые могут быть прочитаны до тех пор, пока метка не станет недействительной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ready() </a:t>
            </a:r>
            <a:r>
              <a:rPr lang="ru-RU" sz="1800" dirty="0" smtClean="0">
                <a:solidFill>
                  <a:srgbClr val="000000"/>
                </a:solidFill>
              </a:rPr>
              <a:t>– возвращает </a:t>
            </a:r>
            <a:r>
              <a:rPr lang="en-US" sz="1800" dirty="0" smtClean="0">
                <a:solidFill>
                  <a:srgbClr val="000000"/>
                </a:solidFill>
              </a:rPr>
              <a:t>true</a:t>
            </a:r>
            <a:r>
              <a:rPr lang="ru-RU" sz="1800" dirty="0" smtClean="0">
                <a:solidFill>
                  <a:srgbClr val="000000"/>
                </a:solidFill>
              </a:rPr>
              <a:t>, если в потоке есть данные, доступные для чтения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reset() </a:t>
            </a:r>
            <a:r>
              <a:rPr lang="ru-RU" sz="1800" dirty="0" smtClean="0">
                <a:solidFill>
                  <a:srgbClr val="000000"/>
                </a:solidFill>
              </a:rPr>
              <a:t>– возвращает поток в положение, указанное меткой</a:t>
            </a:r>
          </a:p>
          <a:p>
            <a:pPr lvl="1" algn="just">
              <a:buFont typeface="Wingdings" pitchFamily="2" charset="2"/>
              <a:buChar char="§"/>
            </a:pPr>
            <a:endParaRPr lang="ru-RU" sz="1800" b="1" dirty="0" smtClean="0">
              <a:solidFill>
                <a:srgbClr val="0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GB" sz="1800" b="1" dirty="0" smtClean="0">
                <a:solidFill>
                  <a:srgbClr val="000000"/>
                </a:solidFill>
              </a:rPr>
              <a:t>skip(long n) </a:t>
            </a:r>
            <a:r>
              <a:rPr lang="ru-RU" sz="1800" dirty="0" smtClean="0">
                <a:solidFill>
                  <a:srgbClr val="000000"/>
                </a:solidFill>
              </a:rPr>
              <a:t>–пропускает </a:t>
            </a:r>
            <a:r>
              <a:rPr lang="en-US" sz="1800" dirty="0" smtClean="0">
                <a:solidFill>
                  <a:srgbClr val="000000"/>
                </a:solidFill>
              </a:rPr>
              <a:t>n</a:t>
            </a:r>
            <a:r>
              <a:rPr lang="ru-RU" sz="1800" dirty="0" smtClean="0">
                <a:solidFill>
                  <a:srgbClr val="000000"/>
                </a:solidFill>
              </a:rPr>
              <a:t>-байт в потоке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600" dirty="0" smtClean="0"/>
              <a:t>Классы символьных потоков. Класс</a:t>
            </a:r>
            <a:r>
              <a:rPr lang="en-US" sz="1600" dirty="0" smtClean="0"/>
              <a:t> Writer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Все символьные потоки ввода наследуются от класса </a:t>
            </a:r>
            <a:r>
              <a:rPr lang="en-US" sz="1800" b="1" dirty="0" smtClean="0"/>
              <a:t>Writer</a:t>
            </a:r>
            <a:r>
              <a:rPr lang="ru-RU" sz="1800" dirty="0" smtClean="0"/>
              <a:t>.</a:t>
            </a:r>
          </a:p>
          <a:p>
            <a:pPr>
              <a:buNone/>
            </a:pPr>
            <a:endParaRPr lang="ru-RU" sz="18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ru-RU" sz="1800" dirty="0" smtClean="0">
                <a:solidFill>
                  <a:srgbClr val="000000"/>
                </a:solidFill>
              </a:rPr>
              <a:t>Существуют 5 основных</a:t>
            </a:r>
            <a:r>
              <a:rPr lang="en-GB" sz="1800" dirty="0" smtClean="0">
                <a:solidFill>
                  <a:srgbClr val="000000"/>
                </a:solidFill>
              </a:rPr>
              <a:t> write</a:t>
            </a:r>
            <a:r>
              <a:rPr lang="ru-RU" sz="1800" dirty="0" smtClean="0">
                <a:solidFill>
                  <a:srgbClr val="000000"/>
                </a:solidFill>
              </a:rPr>
              <a:t>-метода</a:t>
            </a:r>
            <a:r>
              <a:rPr lang="en-GB" sz="1800" dirty="0" smtClean="0">
                <a:solidFill>
                  <a:srgbClr val="000000"/>
                </a:solidFill>
              </a:rPr>
              <a:t>:</a:t>
            </a:r>
            <a:endParaRPr lang="ru-RU" sz="1800" dirty="0" smtClean="0">
              <a:solidFill>
                <a:srgbClr val="000000"/>
              </a:solidFill>
            </a:endParaRPr>
          </a:p>
          <a:p>
            <a:r>
              <a:rPr lang="en-GB" sz="1800" b="1" dirty="0" smtClean="0">
                <a:solidFill>
                  <a:srgbClr val="000000"/>
                </a:solidFill>
              </a:rPr>
              <a:t>void write(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c) </a:t>
            </a:r>
            <a:r>
              <a:rPr lang="ru-RU" sz="1800" b="1" dirty="0" smtClean="0">
                <a:solidFill>
                  <a:srgbClr val="000000"/>
                </a:solidFill>
              </a:rPr>
              <a:t>– </a:t>
            </a:r>
            <a:r>
              <a:rPr lang="ru-RU" sz="1800" dirty="0" smtClean="0">
                <a:solidFill>
                  <a:srgbClr val="000000"/>
                </a:solidFill>
              </a:rPr>
              <a:t>записывает один символ в поток</a:t>
            </a:r>
          </a:p>
          <a:p>
            <a:r>
              <a:rPr lang="en-GB" sz="1800" b="1" dirty="0" smtClean="0">
                <a:solidFill>
                  <a:srgbClr val="000000"/>
                </a:solidFill>
              </a:rPr>
              <a:t>void write(char[] buffer)</a:t>
            </a:r>
            <a:r>
              <a:rPr lang="ru-RU" sz="1800" b="1" dirty="0" smtClean="0">
                <a:solidFill>
                  <a:srgbClr val="000000"/>
                </a:solidFill>
              </a:rPr>
              <a:t> – </a:t>
            </a:r>
            <a:r>
              <a:rPr lang="ru-RU" sz="1800" dirty="0" smtClean="0">
                <a:solidFill>
                  <a:srgbClr val="000000"/>
                </a:solidFill>
              </a:rPr>
              <a:t>записывает массив символов в поток</a:t>
            </a:r>
          </a:p>
          <a:p>
            <a:r>
              <a:rPr lang="en-GB" sz="1800" b="1" dirty="0" smtClean="0">
                <a:solidFill>
                  <a:srgbClr val="000000"/>
                </a:solidFill>
              </a:rPr>
              <a:t>void write(char[] buffer,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offset,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length)</a:t>
            </a:r>
            <a:r>
              <a:rPr lang="ru-RU" sz="1800" b="1" dirty="0" smtClean="0">
                <a:solidFill>
                  <a:srgbClr val="000000"/>
                </a:solidFill>
              </a:rPr>
              <a:t> – </a:t>
            </a:r>
            <a:r>
              <a:rPr lang="ru-RU" sz="1800" dirty="0" smtClean="0">
                <a:solidFill>
                  <a:srgbClr val="000000"/>
                </a:solidFill>
              </a:rPr>
              <a:t>записывает в поток </a:t>
            </a:r>
            <a:r>
              <a:rPr lang="ru-RU" sz="1800" dirty="0" err="1" smtClean="0">
                <a:solidFill>
                  <a:srgbClr val="000000"/>
                </a:solidFill>
              </a:rPr>
              <a:t>подмассив</a:t>
            </a:r>
            <a:r>
              <a:rPr lang="ru-RU" sz="1800" dirty="0" smtClean="0">
                <a:solidFill>
                  <a:srgbClr val="000000"/>
                </a:solidFill>
              </a:rPr>
              <a:t> символов длиной </a:t>
            </a:r>
            <a:r>
              <a:rPr lang="en-US" sz="1800" dirty="0" smtClean="0">
                <a:solidFill>
                  <a:srgbClr val="000000"/>
                </a:solidFill>
              </a:rPr>
              <a:t>length</a:t>
            </a:r>
            <a:r>
              <a:rPr lang="ru-RU" sz="1800" dirty="0" smtClean="0">
                <a:solidFill>
                  <a:srgbClr val="000000"/>
                </a:solidFill>
              </a:rPr>
              <a:t>, начиная с позиции </a:t>
            </a:r>
            <a:r>
              <a:rPr lang="en-US" sz="1800" dirty="0" smtClean="0">
                <a:solidFill>
                  <a:srgbClr val="000000"/>
                </a:solidFill>
              </a:rPr>
              <a:t>offset</a:t>
            </a:r>
            <a:endParaRPr lang="ru-RU" sz="1800" dirty="0" smtClean="0">
              <a:solidFill>
                <a:srgbClr val="000000"/>
              </a:solidFill>
            </a:endParaRPr>
          </a:p>
          <a:p>
            <a:endParaRPr lang="ru-RU" sz="1800" b="1" dirty="0" smtClean="0">
              <a:solidFill>
                <a:srgbClr val="000000"/>
              </a:solidFill>
            </a:endParaRPr>
          </a:p>
          <a:p>
            <a:r>
              <a:rPr lang="en-GB" sz="1800" b="1" dirty="0" smtClean="0">
                <a:solidFill>
                  <a:srgbClr val="000000"/>
                </a:solidFill>
              </a:rPr>
              <a:t>void write(String </a:t>
            </a:r>
            <a:r>
              <a:rPr lang="en-GB" sz="1800" b="1" dirty="0" err="1" smtClean="0">
                <a:solidFill>
                  <a:srgbClr val="000000"/>
                </a:solidFill>
              </a:rPr>
              <a:t>aString</a:t>
            </a:r>
            <a:r>
              <a:rPr lang="en-GB" sz="1800" b="1" dirty="0" smtClean="0">
                <a:solidFill>
                  <a:srgbClr val="000000"/>
                </a:solidFill>
              </a:rPr>
              <a:t>) – </a:t>
            </a:r>
            <a:r>
              <a:rPr lang="ru-RU" sz="1800" dirty="0" smtClean="0">
                <a:solidFill>
                  <a:srgbClr val="000000"/>
                </a:solidFill>
              </a:rPr>
              <a:t>записывает строку в поток</a:t>
            </a:r>
          </a:p>
          <a:p>
            <a:r>
              <a:rPr lang="en-GB" sz="1800" b="1" dirty="0" smtClean="0">
                <a:solidFill>
                  <a:srgbClr val="000000"/>
                </a:solidFill>
              </a:rPr>
              <a:t>void write(String </a:t>
            </a:r>
            <a:r>
              <a:rPr lang="en-GB" sz="1800" b="1" dirty="0" err="1" smtClean="0">
                <a:solidFill>
                  <a:srgbClr val="000000"/>
                </a:solidFill>
              </a:rPr>
              <a:t>aString</a:t>
            </a:r>
            <a:r>
              <a:rPr lang="en-GB" sz="1800" b="1" dirty="0" smtClean="0">
                <a:solidFill>
                  <a:srgbClr val="000000"/>
                </a:solidFill>
              </a:rPr>
              <a:t>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offset, </a:t>
            </a:r>
            <a:r>
              <a:rPr lang="en-GB" sz="1800" b="1" dirty="0" err="1" smtClean="0">
                <a:solidFill>
                  <a:srgbClr val="000000"/>
                </a:solidFill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</a:rPr>
              <a:t> length)</a:t>
            </a:r>
            <a:r>
              <a:rPr lang="ru-RU" sz="1800" dirty="0" smtClean="0">
                <a:solidFill>
                  <a:srgbClr val="000000"/>
                </a:solidFill>
              </a:rPr>
              <a:t> – записывает в поток подстроку символов длиной </a:t>
            </a:r>
            <a:r>
              <a:rPr lang="en-US" sz="1800" dirty="0" smtClean="0">
                <a:solidFill>
                  <a:srgbClr val="000000"/>
                </a:solidFill>
              </a:rPr>
              <a:t>length</a:t>
            </a:r>
            <a:r>
              <a:rPr lang="ru-RU" sz="1800" dirty="0" smtClean="0">
                <a:solidFill>
                  <a:srgbClr val="000000"/>
                </a:solidFill>
              </a:rPr>
              <a:t>, начиная с позиции </a:t>
            </a:r>
            <a:r>
              <a:rPr lang="en-US" sz="1800" dirty="0" smtClean="0">
                <a:solidFill>
                  <a:srgbClr val="000000"/>
                </a:solidFill>
              </a:rPr>
              <a:t>offset</a:t>
            </a:r>
            <a:endParaRPr lang="en-GB" sz="1800" dirty="0" smtClean="0">
              <a:solidFill>
                <a:srgbClr val="000000"/>
              </a:solidFill>
            </a:endParaRPr>
          </a:p>
          <a:p>
            <a:pPr marL="391686" lvl="1" indent="-195843">
              <a:buClr>
                <a:srgbClr val="000000"/>
              </a:buClr>
              <a:buSzPct val="5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b="1" dirty="0" smtClean="0">
              <a:solidFill>
                <a:srgbClr val="000000"/>
              </a:solidFill>
              <a:latin typeface="Courier" charset="0"/>
            </a:endParaRPr>
          </a:p>
          <a:p>
            <a:pPr marL="391686" lvl="1" indent="-195843">
              <a:buClr>
                <a:srgbClr val="000000"/>
              </a:buClr>
              <a:buSzPct val="5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b="1" dirty="0" smtClean="0">
              <a:solidFill>
                <a:srgbClr val="000000"/>
              </a:solidFill>
              <a:latin typeface="Courier" charset="0"/>
            </a:endParaRPr>
          </a:p>
          <a:p>
            <a:pPr marL="391686" lvl="1" indent="-195843">
              <a:buClr>
                <a:srgbClr val="000000"/>
              </a:buClr>
              <a:buSzPct val="5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b="1" dirty="0" smtClean="0">
              <a:solidFill>
                <a:srgbClr val="000000"/>
              </a:solidFill>
              <a:latin typeface="Courier" charset="0"/>
            </a:endParaRPr>
          </a:p>
          <a:p>
            <a:pPr marL="391686" lvl="1" indent="-195843">
              <a:buClr>
                <a:srgbClr val="000000"/>
              </a:buClr>
              <a:buSzPct val="5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800" b="1" dirty="0" smtClean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потоков. </a:t>
            </a:r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928662" y="1214422"/>
            <a:ext cx="7358114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_java._se._04.iostream;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java.io.CharArrayReader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CharArrayReaderExample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[])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tmp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abcdefghijklmnopqrstuvwxyz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length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tmp.length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c[]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[length];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tmp.getChars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(0, length, c, 0);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CharArrayReader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input1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CharArrayReader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CharArrayReader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input2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CharArrayReader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(c, 0, 5);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"input1 is:"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input1.read()) != -1)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потоков. </a:t>
            </a:r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3286124"/>
            <a:ext cx="7315200" cy="571504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928662" y="1214422"/>
            <a:ext cx="735811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"input2 is:"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input2.read()) != -1)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143240" y="3786190"/>
            <a:ext cx="2977097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input1 is: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abcdefghijklmnopqrstuvwxyz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input2 is: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abcde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потоков. </a:t>
            </a:r>
            <a:r>
              <a:rPr lang="en-US" dirty="0" smtClean="0"/>
              <a:t>Example 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10593" name="Rectangle 1"/>
          <p:cNvSpPr>
            <a:spLocks noChangeArrowheads="1"/>
          </p:cNvSpPr>
          <p:nvPr/>
        </p:nvSpPr>
        <p:spPr bwMode="auto">
          <a:xfrm>
            <a:off x="928662" y="1214422"/>
            <a:ext cx="7401385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_java._se._04.iostream;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java.io.BufferedWriter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java.io.FileOutputStream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java.io.OutputStreamWriter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java.io.Writer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InputStreamWriterExample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argv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Exception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Writer out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BufferedWriter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OutputStreamWriter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		 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FileOutputStream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outfilename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"UTF8"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out.write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asdf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out.close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4214818"/>
            <a:ext cx="7315200" cy="5715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4714884"/>
            <a:ext cx="540139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потоков. </a:t>
            </a:r>
            <a:r>
              <a:rPr lang="en-US" dirty="0" smtClean="0"/>
              <a:t>Example </a:t>
            </a:r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09569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_java._se._04.iostream;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java.io.CharArrayReader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java.io.PushbackReader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PushbackReaderExample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[])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 s =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"if (a == 4) a = 0;\n"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s.length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()];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s.getChars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(0,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s.length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(),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0);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CharArrayReader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CharArrayReader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PushbackReader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PushbackReader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(in);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потоков. </a:t>
            </a:r>
            <a:r>
              <a:rPr lang="en-US" dirty="0" smtClean="0"/>
              <a:t>Example </a:t>
            </a:r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09569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((c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f.read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!= -1)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switch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(c)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'='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((c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f.read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==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'='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".eq."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"&lt;-"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f.unread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break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c);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break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5214950"/>
            <a:ext cx="7315200" cy="5715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00430" y="5572140"/>
            <a:ext cx="244009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(a .eq. 4) a &lt;- 0;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символьных потоков. </a:t>
            </a:r>
            <a:r>
              <a:rPr lang="en-US" dirty="0" smtClean="0"/>
              <a:t>Example </a:t>
            </a:r>
            <a:r>
              <a:rPr lang="ru-RU" dirty="0" smtClean="0"/>
              <a:t>4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928662" y="1214422"/>
            <a:ext cx="7429552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_java._se._04.iostream;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java.io.BufferedReader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java.io.FileNotFoundException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java.io.FileReader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spc="-110" normalizeH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FileReaderExample.java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String s;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((s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br.readLine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!=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fr.close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FileNotFoundException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e.printStackTrace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e.printStackTrace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данных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80000"/>
              </a:lnSpc>
              <a:spcAft>
                <a:spcPct val="0"/>
              </a:spcAft>
              <a:buClrTx/>
              <a:buSzTx/>
              <a:buNone/>
              <a:defRPr/>
            </a:pPr>
            <a:r>
              <a:rPr lang="ru-RU" sz="1800" kern="0" dirty="0" smtClean="0">
                <a:cs typeface="Tahoma" pitchFamily="34" charset="0"/>
              </a:rPr>
              <a:t>В </a:t>
            </a:r>
            <a:r>
              <a:rPr lang="de-DE" sz="1800" kern="0" dirty="0" smtClean="0">
                <a:cs typeface="Tahoma" pitchFamily="34" charset="0"/>
              </a:rPr>
              <a:t>JAVA </a:t>
            </a:r>
            <a:r>
              <a:rPr lang="ru-RU" sz="1800" kern="0" dirty="0" smtClean="0">
                <a:cs typeface="Tahoma" pitchFamily="34" charset="0"/>
              </a:rPr>
              <a:t>существует </a:t>
            </a:r>
            <a:r>
              <a:rPr lang="ru-RU" sz="1800" b="1" kern="0" dirty="0" smtClean="0">
                <a:cs typeface="Tahoma" pitchFamily="34" charset="0"/>
              </a:rPr>
              <a:t>2 типа потоков данных</a:t>
            </a:r>
            <a:r>
              <a:rPr lang="de-DE" sz="1800" kern="0" dirty="0" smtClean="0">
                <a:cs typeface="Tahoma" pitchFamily="34" charset="0"/>
              </a:rPr>
              <a:t>:</a:t>
            </a:r>
          </a:p>
          <a:p>
            <a:pPr marL="0" lvl="0" indent="0" eaLnBrk="0" fontAlgn="base" hangingPunct="0">
              <a:lnSpc>
                <a:spcPct val="80000"/>
              </a:lnSpc>
              <a:spcAft>
                <a:spcPct val="0"/>
              </a:spcAft>
              <a:buClrTx/>
              <a:buSzTx/>
              <a:buNone/>
              <a:defRPr/>
            </a:pPr>
            <a:endParaRPr lang="de-DE" sz="1800" kern="0" dirty="0" smtClean="0">
              <a:cs typeface="Tahoma" pitchFamily="34" charset="0"/>
            </a:endParaRPr>
          </a:p>
          <a:p>
            <a:pPr marL="0" indent="0" eaLnBrk="0" fontAlgn="base" hangingPunct="0">
              <a:lnSpc>
                <a:spcPct val="80000"/>
              </a:lnSpc>
              <a:spcAft>
                <a:spcPct val="0"/>
              </a:spcAft>
              <a:buClrTx/>
              <a:buSzTx/>
              <a:buNone/>
              <a:defRPr/>
            </a:pPr>
            <a:endParaRPr lang="ru-RU" sz="1800" b="1" kern="0" dirty="0" smtClean="0">
              <a:cs typeface="Tahoma" pitchFamily="34" charset="0"/>
            </a:endParaRPr>
          </a:p>
          <a:p>
            <a:pPr marL="990600" indent="-368300"/>
            <a:r>
              <a:rPr lang="ru-RU" sz="1800" b="1" kern="0" dirty="0" smtClean="0">
                <a:cs typeface="Tahoma" pitchFamily="34" charset="0"/>
              </a:rPr>
              <a:t>Символьные потоки </a:t>
            </a:r>
            <a:r>
              <a:rPr lang="ru-RU" sz="1800" kern="0" dirty="0" smtClean="0">
                <a:cs typeface="Tahoma" pitchFamily="34" charset="0"/>
              </a:rPr>
              <a:t>(</a:t>
            </a:r>
            <a:r>
              <a:rPr lang="en-US" sz="1800" kern="0" dirty="0" smtClean="0">
                <a:cs typeface="Tahoma" pitchFamily="34" charset="0"/>
              </a:rPr>
              <a:t>t</a:t>
            </a:r>
            <a:r>
              <a:rPr lang="de-DE" sz="1800" kern="0" dirty="0" smtClean="0">
                <a:cs typeface="Tahoma" pitchFamily="34" charset="0"/>
              </a:rPr>
              <a:t>ext</a:t>
            </a:r>
            <a:r>
              <a:rPr lang="ru-RU" sz="1800" kern="0" dirty="0" smtClean="0">
                <a:cs typeface="Tahoma" pitchFamily="34" charset="0"/>
              </a:rPr>
              <a:t>-</a:t>
            </a:r>
            <a:r>
              <a:rPr lang="de-DE" sz="1800" kern="0" dirty="0" err="1" smtClean="0">
                <a:cs typeface="Tahoma" pitchFamily="34" charset="0"/>
              </a:rPr>
              <a:t>streams</a:t>
            </a:r>
            <a:r>
              <a:rPr lang="ru-RU" sz="1800" kern="0" dirty="0" smtClean="0">
                <a:cs typeface="Tahoma" pitchFamily="34" charset="0"/>
              </a:rPr>
              <a:t>,</a:t>
            </a:r>
            <a:r>
              <a:rPr lang="ru-RU" sz="1800" dirty="0" smtClean="0"/>
              <a:t> последовательности 16-битовых символов </a:t>
            </a:r>
            <a:r>
              <a:rPr lang="ru-RU" sz="1800" dirty="0" err="1" smtClean="0"/>
              <a:t>Unicode</a:t>
            </a:r>
            <a:r>
              <a:rPr lang="de-DE" sz="1800" kern="0" dirty="0" smtClean="0">
                <a:cs typeface="Tahoma" pitchFamily="34" charset="0"/>
              </a:rPr>
              <a:t>), </a:t>
            </a:r>
            <a:r>
              <a:rPr lang="ru-RU" sz="1800" kern="0" dirty="0" smtClean="0">
                <a:cs typeface="Tahoma" pitchFamily="34" charset="0"/>
              </a:rPr>
              <a:t>содержащие символы. </a:t>
            </a:r>
          </a:p>
          <a:p>
            <a:pPr marL="990600" indent="-368300"/>
            <a:endParaRPr lang="ru-RU" sz="1800" dirty="0" smtClean="0"/>
          </a:p>
          <a:p>
            <a:pPr marL="990600" indent="-368300"/>
            <a:endParaRPr lang="ru-RU" sz="1800" dirty="0" smtClean="0"/>
          </a:p>
          <a:p>
            <a:pPr marL="990600" indent="-368300"/>
            <a:endParaRPr lang="ru-RU" sz="1800" dirty="0" smtClean="0"/>
          </a:p>
          <a:p>
            <a:pPr marL="990600" indent="-368300">
              <a:buNone/>
            </a:pPr>
            <a:endParaRPr lang="ru-RU" sz="1800" dirty="0" smtClean="0"/>
          </a:p>
          <a:p>
            <a:pPr marL="990600" indent="-368300"/>
            <a:r>
              <a:rPr lang="ru-RU" sz="1800" dirty="0" smtClean="0"/>
              <a:t> </a:t>
            </a:r>
            <a:r>
              <a:rPr lang="ru-RU" sz="1800" b="1" dirty="0" smtClean="0"/>
              <a:t>Байтовые потоки </a:t>
            </a:r>
            <a:r>
              <a:rPr lang="ru-RU" sz="1800" dirty="0" smtClean="0"/>
              <a:t>(</a:t>
            </a:r>
            <a:r>
              <a:rPr lang="en-US" sz="1800" dirty="0" smtClean="0"/>
              <a:t>binary</a:t>
            </a:r>
            <a:r>
              <a:rPr lang="ru-RU" sz="1800" dirty="0" smtClean="0"/>
              <a:t>-</a:t>
            </a:r>
            <a:r>
              <a:rPr lang="en-US" sz="1800" dirty="0" smtClean="0"/>
              <a:t>streams), </a:t>
            </a:r>
            <a:r>
              <a:rPr lang="ru-RU" sz="1800" dirty="0" smtClean="0"/>
              <a:t>содержащие</a:t>
            </a:r>
            <a:r>
              <a:rPr lang="en-US" sz="1800" dirty="0" smtClean="0"/>
              <a:t> 8</a:t>
            </a:r>
            <a:r>
              <a:rPr lang="ru-RU" sz="1800" dirty="0" smtClean="0"/>
              <a:t>-ми</a:t>
            </a:r>
            <a:r>
              <a:rPr lang="en-US" sz="1800" dirty="0" smtClean="0"/>
              <a:t> </a:t>
            </a:r>
            <a:r>
              <a:rPr lang="ru-RU" sz="1800" dirty="0" smtClean="0"/>
              <a:t>битную информацию.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071810"/>
            <a:ext cx="6238902" cy="30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4929198"/>
            <a:ext cx="6143668" cy="30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байтовых и символьных потоков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байтовых и символьных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 smtClean="0"/>
              <a:t>Reader</a:t>
            </a:r>
            <a:r>
              <a:rPr lang="en-US" sz="1800" dirty="0" smtClean="0"/>
              <a:t> </a:t>
            </a:r>
            <a:r>
              <a:rPr lang="ru-RU" sz="1800" dirty="0" smtClean="0"/>
              <a:t>и</a:t>
            </a:r>
            <a:r>
              <a:rPr lang="en-US" sz="1800" dirty="0" smtClean="0"/>
              <a:t> </a:t>
            </a:r>
            <a:r>
              <a:rPr lang="en-US" sz="1800" b="1" dirty="0" err="1" smtClean="0"/>
              <a:t>InputStream</a:t>
            </a:r>
            <a:r>
              <a:rPr lang="en-US" sz="1800" dirty="0" smtClean="0"/>
              <a:t> </a:t>
            </a:r>
            <a:r>
              <a:rPr lang="ru-RU" sz="1800" dirty="0" smtClean="0"/>
              <a:t>определяют похожее</a:t>
            </a:r>
            <a:r>
              <a:rPr lang="en-US" sz="1800" dirty="0" smtClean="0"/>
              <a:t> APIs</a:t>
            </a:r>
            <a:r>
              <a:rPr lang="ru-RU" sz="1800" dirty="0" smtClean="0"/>
              <a:t>, которое </a:t>
            </a:r>
            <a:r>
              <a:rPr lang="ru-RU" sz="1800" i="1" dirty="0" smtClean="0"/>
              <a:t>отличается</a:t>
            </a:r>
            <a:r>
              <a:rPr lang="ru-RU" sz="1800" dirty="0" smtClean="0"/>
              <a:t> только </a:t>
            </a:r>
            <a:r>
              <a:rPr lang="ru-RU" sz="1800" i="1" dirty="0" smtClean="0"/>
              <a:t>типами данных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2143116"/>
          <a:ext cx="7143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read()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Reader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read(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[])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read(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[],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offset,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length)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read()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Arial" pitchFamily="34" charset="0"/>
                          <a:cs typeface="Arial" pitchFamily="34" charset="0"/>
                        </a:rPr>
                        <a:t>InputStream</a:t>
                      </a:r>
                      <a:endParaRPr lang="en-US" sz="18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read(</a:t>
                      </a: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[])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read(</a:t>
                      </a: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[],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offset,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length)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байтовых и символьных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 smtClean="0"/>
              <a:t>Writer</a:t>
            </a:r>
            <a:r>
              <a:rPr lang="en-US" sz="1800" dirty="0" smtClean="0"/>
              <a:t> </a:t>
            </a:r>
            <a:r>
              <a:rPr lang="ru-RU" sz="1800" dirty="0" smtClean="0"/>
              <a:t>и</a:t>
            </a:r>
            <a:r>
              <a:rPr lang="en-US" sz="1800" dirty="0" smtClean="0"/>
              <a:t> </a:t>
            </a:r>
            <a:r>
              <a:rPr lang="en-US" sz="1800" b="1" dirty="0" err="1" smtClean="0"/>
              <a:t>OutputStream</a:t>
            </a:r>
            <a:r>
              <a:rPr lang="en-US" sz="1800" dirty="0" smtClean="0"/>
              <a:t> </a:t>
            </a:r>
            <a:r>
              <a:rPr lang="ru-RU" sz="1800" dirty="0" smtClean="0"/>
              <a:t>определяют похожее</a:t>
            </a:r>
            <a:r>
              <a:rPr lang="en-US" sz="1800" dirty="0" smtClean="0"/>
              <a:t> APIs</a:t>
            </a:r>
            <a:r>
              <a:rPr lang="ru-RU" sz="1800" dirty="0" smtClean="0"/>
              <a:t>, которое </a:t>
            </a:r>
            <a:r>
              <a:rPr lang="ru-RU" sz="1800" i="1" dirty="0" smtClean="0"/>
              <a:t>отличается </a:t>
            </a:r>
            <a:r>
              <a:rPr lang="ru-RU" sz="1800" dirty="0" smtClean="0"/>
              <a:t>только </a:t>
            </a:r>
            <a:r>
              <a:rPr lang="ru-RU" sz="1800" i="1" dirty="0" smtClean="0"/>
              <a:t>типами данных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ru-RU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None/>
            </a:pPr>
            <a:endParaRPr lang="en-US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2143116"/>
          <a:ext cx="72866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write()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ru-RU" sz="18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Writer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write(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[])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write(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[],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offset,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length)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write()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OutputStream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write(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[])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write(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cbuf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[],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offset,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length)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байтовых и символьных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214422"/>
            <a:ext cx="7315200" cy="4786346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 таблице приведены соответствия классов для байтовых и символьных потоков.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2000240"/>
          <a:ext cx="7215238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Byte-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streams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Char-streams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OutputStream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ByteArrayInputStream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CharArrayReader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ByteArrayOutputStream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CharArrayWriter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Нет аналога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InputStreamReader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Нет аналога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OutputStreamWriter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FileInputStream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FileReader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FileOutputStream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FileWriter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FilterInputStream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FilterReader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FilterOutputStream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FilterWriter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байтовых и символьных потоков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1296402"/>
          <a:ext cx="7215238" cy="438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Byte-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streams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Char-streams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BufferedInputStream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BufferedReader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BufferedOutputStream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BufferedWriter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PrintStream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PrintWriter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DataInputStream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Нет аналога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DataOutputStream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Нет аналога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ObjectInputStream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Нет аналога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ObjectOutputStream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Нет аналога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PipedInputStream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PipedReader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PipedOutputStream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PipedWriter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StringBufferInputStream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StringReader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Нет аналога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StringWriter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байтовых и символьных потоков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65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1296402"/>
          <a:ext cx="7215238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Byte-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streams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Char-streams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LineNumberInputStream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LineNumberReader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PushBackInputStream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PushBackReader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SequenceInputStream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Нет аналога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Предопределенные потоки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Предопределенные потоки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 smtClean="0"/>
              <a:t>Все программы </a:t>
            </a:r>
            <a:r>
              <a:rPr lang="en-US" sz="1800" dirty="0" smtClean="0"/>
              <a:t>Java </a:t>
            </a:r>
            <a:r>
              <a:rPr lang="ru-RU" sz="1800" dirty="0" smtClean="0"/>
              <a:t>автоматически импортируют пакет </a:t>
            </a:r>
            <a:r>
              <a:rPr lang="en-US" sz="1800" b="1" dirty="0" smtClean="0"/>
              <a:t>java</a:t>
            </a:r>
            <a:r>
              <a:rPr lang="ru-RU" sz="1800" b="1" dirty="0" smtClean="0"/>
              <a:t>.</a:t>
            </a:r>
            <a:r>
              <a:rPr lang="en-US" sz="1800" b="1" dirty="0" err="1" smtClean="0"/>
              <a:t>lang</a:t>
            </a:r>
            <a:r>
              <a:rPr lang="ru-RU" sz="1800" dirty="0" smtClean="0"/>
              <a:t>. Этот пакет определяет класс с именем </a:t>
            </a:r>
            <a:r>
              <a:rPr lang="en-US" sz="1800" b="1" dirty="0" smtClean="0"/>
              <a:t>System</a:t>
            </a:r>
            <a:r>
              <a:rPr lang="ru-RU" sz="1800" dirty="0" smtClean="0"/>
              <a:t>, инкапсулирующий некоторые аспекты исполнительной среды </a:t>
            </a:r>
            <a:r>
              <a:rPr lang="en-US" sz="1800" dirty="0" smtClean="0"/>
              <a:t>Java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Класс </a:t>
            </a:r>
            <a:r>
              <a:rPr lang="en-US" sz="1800" dirty="0" smtClean="0"/>
              <a:t>System </a:t>
            </a:r>
            <a:r>
              <a:rPr lang="ru-RU" sz="1800" dirty="0" smtClean="0"/>
              <a:t>содержит также три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предопределенные поточные переменные</a:t>
            </a:r>
            <a:r>
              <a:rPr lang="ru-RU" sz="1800" dirty="0" smtClean="0"/>
              <a:t> </a:t>
            </a:r>
            <a:r>
              <a:rPr lang="en-US" sz="1800" b="1" dirty="0" smtClean="0"/>
              <a:t>in</a:t>
            </a:r>
            <a:r>
              <a:rPr lang="ru-RU" sz="1800" dirty="0" smtClean="0"/>
              <a:t>, </a:t>
            </a:r>
            <a:r>
              <a:rPr lang="en-US" sz="1800" b="1" dirty="0" smtClean="0"/>
              <a:t>out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err</a:t>
            </a:r>
            <a:r>
              <a:rPr lang="ru-RU" sz="1800" dirty="0" smtClean="0"/>
              <a:t>. Эти поля объявлены в </a:t>
            </a:r>
            <a:r>
              <a:rPr lang="en-US" sz="1800" dirty="0" smtClean="0"/>
              <a:t>System </a:t>
            </a:r>
            <a:r>
              <a:rPr lang="ru-RU" sz="1800" dirty="0" smtClean="0"/>
              <a:t>со спецификаторами </a:t>
            </a:r>
            <a:r>
              <a:rPr lang="en-US" sz="1800" b="1" dirty="0" smtClean="0"/>
              <a:t>public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static</a:t>
            </a:r>
            <a:r>
              <a:rPr lang="ru-RU" sz="1800" dirty="0" smtClean="0"/>
              <a:t>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Предопределенные потоки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 smtClean="0"/>
              <a:t>Объект </a:t>
            </a:r>
            <a:r>
              <a:rPr lang="en-US" sz="1800" b="1" dirty="0" smtClean="0"/>
              <a:t>System</a:t>
            </a:r>
            <a:r>
              <a:rPr lang="ru-RU" sz="1800" b="1" dirty="0" smtClean="0"/>
              <a:t>.</a:t>
            </a:r>
            <a:r>
              <a:rPr lang="en-US" sz="1800" b="1" dirty="0" smtClean="0"/>
              <a:t>out</a:t>
            </a:r>
            <a:r>
              <a:rPr lang="en-US" sz="1800" dirty="0" smtClean="0"/>
              <a:t> </a:t>
            </a:r>
            <a:r>
              <a:rPr lang="ru-RU" sz="1800" dirty="0" smtClean="0"/>
              <a:t>называют </a:t>
            </a:r>
            <a:r>
              <a:rPr lang="ru-RU" sz="1800" i="1" dirty="0" smtClean="0"/>
              <a:t>потоком стандартного вывода. </a:t>
            </a:r>
            <a:r>
              <a:rPr lang="ru-RU" sz="1800" dirty="0" smtClean="0"/>
              <a:t>По умолчанию с ним связана консоль. </a:t>
            </a:r>
          </a:p>
          <a:p>
            <a:pPr marL="0" indent="0" algn="just">
              <a:buNone/>
              <a:defRPr/>
            </a:pPr>
            <a:endParaRPr lang="en-US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На объект </a:t>
            </a:r>
            <a:r>
              <a:rPr lang="en-US" sz="1800" b="1" dirty="0" err="1" smtClean="0"/>
              <a:t>System.in</a:t>
            </a:r>
            <a:r>
              <a:rPr lang="en-US" sz="1800" dirty="0" smtClean="0"/>
              <a:t> </a:t>
            </a:r>
            <a:r>
              <a:rPr lang="ru-RU" sz="1800" dirty="0" smtClean="0"/>
              <a:t>ссылаются как на </a:t>
            </a:r>
            <a:r>
              <a:rPr lang="ru-RU" sz="1800" i="1" dirty="0" smtClean="0"/>
              <a:t>стандартный ввод, </a:t>
            </a:r>
            <a:r>
              <a:rPr lang="ru-RU" sz="1800" dirty="0" smtClean="0"/>
              <a:t>который по умолчанию связан с клавиатурой. </a:t>
            </a:r>
            <a:endParaRPr lang="en-US" sz="1800" dirty="0" smtClean="0"/>
          </a:p>
          <a:p>
            <a:pPr marL="0" indent="0" algn="just">
              <a:buNone/>
              <a:defRPr/>
            </a:pPr>
            <a:endParaRPr lang="en-US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К объекту </a:t>
            </a:r>
            <a:r>
              <a:rPr lang="en-US" sz="1800" b="1" dirty="0" smtClean="0"/>
              <a:t>System.err</a:t>
            </a:r>
            <a:r>
              <a:rPr lang="en-US" sz="1800" dirty="0" smtClean="0"/>
              <a:t> </a:t>
            </a:r>
            <a:r>
              <a:rPr lang="ru-RU" sz="1800" dirty="0" smtClean="0"/>
              <a:t>обращаются как к </a:t>
            </a:r>
            <a:r>
              <a:rPr lang="ru-RU" sz="1800" i="1" dirty="0" smtClean="0"/>
              <a:t>стандартному потоку ошибок, </a:t>
            </a:r>
            <a:r>
              <a:rPr lang="ru-RU" sz="1800" dirty="0" smtClean="0"/>
              <a:t>который по умолчанию также связан с консолью. </a:t>
            </a:r>
            <a:endParaRPr lang="en-US" sz="1800" dirty="0" smtClean="0"/>
          </a:p>
          <a:p>
            <a:pPr marL="0" indent="0" algn="just">
              <a:buNone/>
              <a:defRPr/>
            </a:pPr>
            <a:endParaRPr lang="en-US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Однако эти потоки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могут быть переназначены</a:t>
            </a:r>
            <a:r>
              <a:rPr lang="ru-RU" sz="1800" dirty="0" smtClean="0"/>
              <a:t> на любое совместимое устройство ввода/вывода.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Предопределенные потоки.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832092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_java._se._04.iostream;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java.io.InputStream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java.io.OutputStream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StandartOutInExample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OutputStream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stdout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stdout.write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(104);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ASCII 'h'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stdout.flush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stdout.write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'\n'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b1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[5];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stdin1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stdin1.read(b1);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.write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(b1);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.write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'\n'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.flush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stdin2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потоками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Предопределенные потоки.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928662" y="1214422"/>
            <a:ext cx="7358105" cy="2462213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b2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[stdin2.available()];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b2.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b2[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 = 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stdin2.read();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(b2[0]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b2[1]);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.flush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e.printStackTrace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3786190"/>
            <a:ext cx="7315200" cy="5715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6737" name="Rectangle 1"/>
          <p:cNvSpPr>
            <a:spLocks noChangeArrowheads="1"/>
          </p:cNvSpPr>
          <p:nvPr/>
        </p:nvSpPr>
        <p:spPr bwMode="auto">
          <a:xfrm>
            <a:off x="3857620" y="4143380"/>
            <a:ext cx="1714512" cy="954107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C87D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12345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12345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13 10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Упаковка (</a:t>
            </a:r>
            <a:r>
              <a:rPr lang="en-US" dirty="0" smtClean="0"/>
              <a:t>wrapping</a:t>
            </a:r>
            <a:r>
              <a:rPr lang="ru-RU" dirty="0" smtClean="0"/>
              <a:t>) потоков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Упаковка  (</a:t>
            </a:r>
            <a:r>
              <a:rPr lang="en-US" dirty="0" smtClean="0"/>
              <a:t>wrapping</a:t>
            </a:r>
            <a:r>
              <a:rPr lang="ru-RU" dirty="0" smtClean="0"/>
              <a:t>) классов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Потокам можно придать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новые свойства</a:t>
            </a:r>
            <a:r>
              <a:rPr lang="ru-RU" sz="1800" dirty="0" smtClean="0"/>
              <a:t>,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заключив</a:t>
            </a:r>
            <a:r>
              <a:rPr lang="ru-RU" sz="1800" dirty="0" smtClean="0"/>
              <a:t> один поток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 оболочку</a:t>
            </a:r>
            <a:r>
              <a:rPr lang="ru-RU" sz="1800" dirty="0" smtClean="0"/>
              <a:t> другого потока.</a:t>
            </a:r>
          </a:p>
          <a:p>
            <a:pPr>
              <a:buNone/>
            </a:pPr>
            <a:endParaRPr lang="ru-RU" sz="18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ru-RU" sz="1800" dirty="0" smtClean="0"/>
              <a:t>Класс </a:t>
            </a:r>
            <a:r>
              <a:rPr lang="en-US" sz="1800" b="1" dirty="0" err="1" smtClean="0"/>
              <a:t>BufferedReader</a:t>
            </a:r>
            <a:r>
              <a:rPr lang="ru-RU" sz="1800" dirty="0" smtClean="0"/>
              <a:t> может быть применен для более </a:t>
            </a:r>
            <a:r>
              <a:rPr lang="ru-RU" sz="1800" i="1" dirty="0" smtClean="0"/>
              <a:t>эффективного чтения </a:t>
            </a:r>
            <a:r>
              <a:rPr lang="ru-RU" sz="1800" dirty="0" smtClean="0"/>
              <a:t>символов, массивов и строк.</a:t>
            </a:r>
            <a:r>
              <a:rPr lang="en-US" sz="1800" dirty="0" smtClean="0"/>
              <a:t> </a:t>
            </a:r>
          </a:p>
          <a:p>
            <a:pPr>
              <a:lnSpc>
                <a:spcPct val="80000"/>
              </a:lnSpc>
              <a:buNone/>
            </a:pPr>
            <a:endParaRPr lang="ru-RU" sz="1800" dirty="0" smtClean="0"/>
          </a:p>
          <a:p>
            <a:pPr>
              <a:lnSpc>
                <a:spcPct val="80000"/>
              </a:lnSpc>
              <a:buNone/>
            </a:pPr>
            <a:endParaRPr lang="ru-RU" sz="1800" dirty="0" smtClean="0"/>
          </a:p>
          <a:p>
            <a:pPr>
              <a:lnSpc>
                <a:spcPct val="80000"/>
              </a:lnSpc>
              <a:buNone/>
            </a:pPr>
            <a:endParaRPr lang="en-US" sz="18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ru-RU" sz="1800" dirty="0" smtClean="0"/>
              <a:t>Классы </a:t>
            </a:r>
            <a:r>
              <a:rPr lang="en-US" sz="1800" b="1" dirty="0" err="1" smtClean="0"/>
              <a:t>BufferedWriter</a:t>
            </a:r>
            <a:r>
              <a:rPr lang="en-US" sz="1800" dirty="0" smtClean="0"/>
              <a:t> </a:t>
            </a:r>
            <a:r>
              <a:rPr lang="ru-RU" sz="1800" dirty="0" smtClean="0"/>
              <a:t>и</a:t>
            </a:r>
            <a:r>
              <a:rPr lang="en-US" sz="1800" dirty="0" smtClean="0"/>
              <a:t> </a:t>
            </a:r>
            <a:r>
              <a:rPr lang="en-US" sz="1800" b="1" dirty="0" err="1" smtClean="0"/>
              <a:t>PrintWriter</a:t>
            </a:r>
            <a:r>
              <a:rPr lang="ru-RU" sz="1800" dirty="0" smtClean="0"/>
              <a:t> могут быть использованы для более </a:t>
            </a:r>
            <a:r>
              <a:rPr lang="ru-RU" sz="1800" i="1" dirty="0" smtClean="0"/>
              <a:t>эффективной записи </a:t>
            </a:r>
            <a:r>
              <a:rPr lang="ru-RU" sz="1800" dirty="0" smtClean="0"/>
              <a:t>символов, массивов, строк и других типов данных.</a:t>
            </a:r>
            <a:r>
              <a:rPr lang="en-US" sz="1800" dirty="0" smtClean="0"/>
              <a:t> </a:t>
            </a:r>
          </a:p>
          <a:p>
            <a:pPr>
              <a:lnSpc>
                <a:spcPct val="80000"/>
              </a:lnSpc>
              <a:buNone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928662" y="2714620"/>
            <a:ext cx="7286676" cy="584775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BufferedReader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 =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BufferedReader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ru-RU" sz="16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foo.in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28662" y="4357694"/>
            <a:ext cx="7286676" cy="1323439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BufferedWriter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 =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BufferedWriter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ru-RU" sz="16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new</a:t>
            </a: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FileWriter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foo.out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PrintWriter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 =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PrintWriter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ru-RU" sz="16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BufferedWriter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FileWriter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foo.out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)));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Объект класса </a:t>
            </a:r>
            <a:r>
              <a:rPr lang="ru-RU" sz="1800" b="1" dirty="0" err="1" smtClean="0"/>
              <a:t>java.util.Scanner</a:t>
            </a:r>
            <a:r>
              <a:rPr lang="ru-RU" sz="1800" dirty="0" smtClean="0"/>
              <a:t> принимает </a:t>
            </a:r>
            <a:r>
              <a:rPr lang="ru-RU" sz="1800" i="1" dirty="0" smtClean="0"/>
              <a:t>форматированный объект</a:t>
            </a:r>
            <a:r>
              <a:rPr lang="ru-RU" sz="1800" dirty="0" smtClean="0"/>
              <a:t> (ввод) и преобразует его в двоичное представление. При вводе могут использоваться данные из консоли, файла, строки или любого другого источника, реализующего интерфейсы </a:t>
            </a:r>
            <a:r>
              <a:rPr lang="ru-RU" sz="1800" b="1" dirty="0" err="1" smtClean="0"/>
              <a:t>Readable</a:t>
            </a:r>
            <a:r>
              <a:rPr lang="ru-RU" sz="1800" dirty="0" smtClean="0"/>
              <a:t> или </a:t>
            </a:r>
            <a:r>
              <a:rPr lang="ru-RU" sz="1800" b="1" dirty="0" err="1" smtClean="0"/>
              <a:t>ReadableByteChannel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1800" dirty="0" smtClean="0"/>
              <a:t>Класс определяет следующие конструкторы: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ru-RU" sz="1800" dirty="0" smtClean="0"/>
              <a:t>где </a:t>
            </a:r>
            <a:r>
              <a:rPr lang="en-US" sz="1800" b="1" dirty="0" smtClean="0"/>
              <a:t>source</a:t>
            </a:r>
            <a:r>
              <a:rPr lang="en-US" sz="1800" dirty="0" smtClean="0"/>
              <a:t> – </a:t>
            </a:r>
            <a:r>
              <a:rPr lang="ru-RU" sz="1800" dirty="0" smtClean="0"/>
              <a:t>источник входных данных, а </a:t>
            </a:r>
            <a:r>
              <a:rPr lang="en-US" sz="1800" b="1" dirty="0" err="1" smtClean="0"/>
              <a:t>charset</a:t>
            </a:r>
            <a:r>
              <a:rPr lang="en-US" sz="1800" dirty="0" smtClean="0"/>
              <a:t> – </a:t>
            </a:r>
            <a:r>
              <a:rPr lang="ru-RU" sz="1800" dirty="0" smtClean="0"/>
              <a:t>кодировка.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928663" y="1785926"/>
            <a:ext cx="7286676" cy="2862322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(File source)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throws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FileNotFoundException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(File source,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throws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FileNotFoundException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source)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source,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(Readable source)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ReadableByteChannel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source)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ReadableByteChannel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source, 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Scanner(String source)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Объект класса </a:t>
            </a:r>
            <a:r>
              <a:rPr lang="ru-RU" sz="1800" b="1" dirty="0" err="1" smtClean="0"/>
              <a:t>Scanner</a:t>
            </a:r>
            <a:r>
              <a:rPr lang="ru-RU" sz="1800" dirty="0" smtClean="0"/>
              <a:t> читает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лексемы</a:t>
            </a:r>
            <a:r>
              <a:rPr lang="ru-RU" sz="1800" dirty="0" smtClean="0"/>
              <a:t> из источника, указанного в конструкторе, например из строки или файла.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Лексема</a:t>
            </a:r>
            <a:r>
              <a:rPr lang="ru-RU" sz="1800" dirty="0" smtClean="0"/>
              <a:t> – это набор данных, выделенный набором разделителей (по умолчанию пробелами). В случае ввода из консоли следует определить объект: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После создания объекта его используют для ввода, например целых чисел, следующим образом: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071670" y="2845354"/>
            <a:ext cx="5423280" cy="369332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Scanner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714612" y="4572008"/>
            <a:ext cx="4278735" cy="923330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con.hasNextInt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.nextInt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 классе </a:t>
            </a:r>
            <a:r>
              <a:rPr lang="ru-RU" sz="1800" b="1" dirty="0" err="1" smtClean="0"/>
              <a:t>Scanner</a:t>
            </a:r>
            <a:r>
              <a:rPr lang="ru-RU" sz="1800" dirty="0" smtClean="0"/>
              <a:t> определены группы методов, проверяющих данные заданного типа на доступ для ввода. 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Для проверки наличия произвольной лексемы используется метод </a:t>
            </a:r>
            <a:r>
              <a:rPr lang="ru-RU" sz="1800" b="1" dirty="0" err="1" smtClean="0"/>
              <a:t>hasNext</a:t>
            </a:r>
            <a:r>
              <a:rPr lang="ru-RU" sz="1800" b="1" dirty="0" smtClean="0"/>
              <a:t>()</a:t>
            </a:r>
            <a:r>
              <a:rPr lang="ru-RU" sz="1800" dirty="0" smtClean="0"/>
              <a:t>. Проверка конкретного типа производится с помощью одного из методов </a:t>
            </a:r>
            <a:r>
              <a:rPr lang="ru-RU" sz="1800" b="1" dirty="0" err="1" smtClean="0"/>
              <a:t>boolean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hasNextТип</a:t>
            </a:r>
            <a:r>
              <a:rPr lang="ru-RU" sz="1800" b="1" dirty="0" smtClean="0"/>
              <a:t>()</a:t>
            </a:r>
            <a:r>
              <a:rPr lang="ru-RU" sz="1800" dirty="0" smtClean="0"/>
              <a:t> или </a:t>
            </a:r>
            <a:r>
              <a:rPr lang="ru-RU" sz="1800" b="1" dirty="0" err="1" smtClean="0"/>
              <a:t>boolean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hasNextТип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radix</a:t>
            </a:r>
            <a:r>
              <a:rPr lang="ru-RU" sz="1800" b="1" dirty="0" smtClean="0"/>
              <a:t>)</a:t>
            </a:r>
            <a:r>
              <a:rPr lang="ru-RU" sz="1800" dirty="0" smtClean="0"/>
              <a:t>, где </a:t>
            </a:r>
            <a:r>
              <a:rPr lang="ru-RU" sz="1800" b="1" dirty="0" err="1" smtClean="0"/>
              <a:t>radix</a:t>
            </a:r>
            <a:r>
              <a:rPr lang="ru-RU" sz="1800" dirty="0" smtClean="0"/>
              <a:t> – основание системы счисления. Например, вызов метода </a:t>
            </a:r>
            <a:r>
              <a:rPr lang="ru-RU" sz="1800" b="1" dirty="0" err="1" smtClean="0"/>
              <a:t>hasNextInt</a:t>
            </a:r>
            <a:r>
              <a:rPr lang="ru-RU" sz="1800" b="1" dirty="0" smtClean="0"/>
              <a:t>()</a:t>
            </a:r>
            <a:r>
              <a:rPr lang="ru-RU" sz="1800" dirty="0" smtClean="0"/>
              <a:t> возвращает </a:t>
            </a:r>
            <a:r>
              <a:rPr lang="ru-RU" sz="1800" b="1" dirty="0" err="1" smtClean="0"/>
              <a:t>true</a:t>
            </a:r>
            <a:r>
              <a:rPr lang="ru-RU" sz="1800" dirty="0" smtClean="0"/>
              <a:t>, только если следующая входящая лексема – целое число. 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Если данные указанного типа доступны, они считываются с помощью одного из методов </a:t>
            </a:r>
            <a:r>
              <a:rPr lang="ru-RU" sz="1800" b="1" dirty="0" smtClean="0"/>
              <a:t>Тип </a:t>
            </a:r>
            <a:r>
              <a:rPr lang="ru-RU" sz="1800" b="1" dirty="0" err="1" smtClean="0"/>
              <a:t>nextТип</a:t>
            </a:r>
            <a:r>
              <a:rPr lang="ru-RU" sz="1800" b="1" dirty="0" smtClean="0"/>
              <a:t>()</a:t>
            </a:r>
            <a:r>
              <a:rPr lang="ru-RU" sz="1800" dirty="0" smtClean="0"/>
              <a:t>. Произвольная лексема считывается методом </a:t>
            </a:r>
            <a:r>
              <a:rPr lang="ru-RU" sz="1800" b="1" dirty="0" err="1" smtClean="0"/>
              <a:t>String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next</a:t>
            </a:r>
            <a:r>
              <a:rPr lang="ru-RU" sz="1800" b="1" dirty="0" smtClean="0"/>
              <a:t>()</a:t>
            </a:r>
            <a:r>
              <a:rPr lang="ru-RU" sz="1800" dirty="0" smtClean="0"/>
              <a:t>. После извлечения любой лексемы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текущий указатель устанавливается перед следующей лексемой</a:t>
            </a:r>
            <a:r>
              <a:rPr lang="ru-RU" sz="1800" dirty="0" smtClean="0"/>
              <a:t>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Scanner. Example 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970318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_java._se._04.iostream;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java.io.FileNotFoundException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java.io.FileReader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java.io.FileWriter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java.util.Scanner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sz="14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"scan.txt"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scanFile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Scanner scan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Scanner(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Scanner. Example 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928662" y="1214422"/>
            <a:ext cx="7337265" cy="4401205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strike="noStrike" cap="none" normalizeH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scan.hasNext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scan.hasNextInt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scan.nextInt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":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scan.hasNextDouble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scan.nextDouble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":double"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scan.hasNextBoolean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scan.nextBoolean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":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scan.next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":String"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FileNotFoundException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(e);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потоками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 eaLnBrk="0" fontAlgn="base" hangingPunct="0">
              <a:spcAft>
                <a:spcPct val="0"/>
              </a:spcAft>
              <a:buClrTx/>
              <a:buSzTx/>
              <a:buNone/>
              <a:defRPr/>
            </a:pPr>
            <a:r>
              <a:rPr lang="ru-RU" altLang="zh-TW" sz="1800" b="1" kern="0" dirty="0" smtClean="0">
                <a:ea typeface="新細明體" pitchFamily="18" charset="-120"/>
                <a:cs typeface="Tahoma" pitchFamily="34" charset="0"/>
              </a:rPr>
              <a:t>Общая схема работы с потоками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:</a:t>
            </a:r>
            <a:endParaRPr lang="ru-RU" altLang="zh-TW" sz="1800" kern="0" dirty="0" smtClean="0">
              <a:ea typeface="新細明體" pitchFamily="18" charset="-120"/>
              <a:cs typeface="Tahoma" pitchFamily="34" charset="0"/>
            </a:endParaRPr>
          </a:p>
          <a:p>
            <a:pPr marL="804863" lvl="1" indent="-271463" eaLnBrk="0" fontAlgn="base" hangingPunct="0">
              <a:spcAft>
                <a:spcPct val="0"/>
              </a:spcAft>
              <a:buClr>
                <a:srgbClr val="002B78"/>
              </a:buClr>
              <a:buSzTx/>
              <a:buFont typeface="Wingdings" pitchFamily="2" charset="2"/>
              <a:buChar char="§"/>
              <a:defRPr/>
            </a:pP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Открыть поток на чтение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/</a:t>
            </a: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запись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 </a:t>
            </a: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.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  	</a:t>
            </a:r>
          </a:p>
          <a:p>
            <a:pPr marL="804863" lvl="1" indent="-271463" eaLnBrk="0" fontAlgn="base" hangingPunct="0">
              <a:spcAft>
                <a:spcPct val="0"/>
              </a:spcAft>
              <a:buClr>
                <a:srgbClr val="002B78"/>
              </a:buClr>
              <a:buSzTx/>
              <a:buFont typeface="Wingdings" pitchFamily="2" charset="2"/>
              <a:buChar char="§"/>
              <a:defRPr/>
            </a:pP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Пока есть информация, читать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/</a:t>
            </a: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писать очередные данные в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/</a:t>
            </a: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из потока.</a:t>
            </a:r>
            <a:endParaRPr lang="en-US" altLang="zh-TW" sz="1800" kern="0" dirty="0" smtClean="0">
              <a:ea typeface="新細明體" pitchFamily="18" charset="-120"/>
              <a:cs typeface="Tahoma" pitchFamily="34" charset="0"/>
            </a:endParaRPr>
          </a:p>
          <a:p>
            <a:pPr marL="804863" lvl="1" indent="-271463" eaLnBrk="0" fontAlgn="base" hangingPunct="0">
              <a:spcAft>
                <a:spcPct val="0"/>
              </a:spcAft>
              <a:buClr>
                <a:srgbClr val="002B78"/>
              </a:buClr>
              <a:buSzTx/>
              <a:buFont typeface="Wingdings" pitchFamily="2" charset="2"/>
              <a:buChar char="§"/>
              <a:defRPr/>
            </a:pP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Закрыть поток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.</a:t>
            </a:r>
          </a:p>
          <a:p>
            <a:pPr marL="914400" lvl="1" indent="-457200" eaLnBrk="0" fontAlgn="base" hangingPunct="0">
              <a:spcAft>
                <a:spcPct val="0"/>
              </a:spcAft>
              <a:buClr>
                <a:srgbClr val="002B78"/>
              </a:buClr>
              <a:buSzTx/>
              <a:buNone/>
              <a:defRPr/>
            </a:pPr>
            <a:endParaRPr lang="en-US" altLang="zh-TW" sz="1800" kern="0" dirty="0" smtClean="0">
              <a:ea typeface="新細明體" pitchFamily="18" charset="-120"/>
              <a:cs typeface="Tahoma" pitchFamily="34" charset="0"/>
            </a:endParaRPr>
          </a:p>
          <a:p>
            <a:pPr marL="609600" lvl="0" indent="-609600" eaLnBrk="0" fontAlgn="base" hangingPunct="0">
              <a:spcAft>
                <a:spcPct val="0"/>
              </a:spcAft>
              <a:buClrTx/>
              <a:buSzTx/>
              <a:buNone/>
              <a:defRPr/>
            </a:pPr>
            <a:r>
              <a:rPr lang="ru-RU" altLang="zh-TW" sz="1800" b="1" kern="0" dirty="0" smtClean="0">
                <a:ea typeface="新細明體" pitchFamily="18" charset="-120"/>
                <a:cs typeface="Tahoma" pitchFamily="34" charset="0"/>
              </a:rPr>
              <a:t>Общая схема работы с потоками в </a:t>
            </a:r>
            <a:r>
              <a:rPr lang="en-US" altLang="zh-TW" sz="1800" b="1" kern="0" dirty="0" smtClean="0">
                <a:ea typeface="新細明體" pitchFamily="18" charset="-120"/>
                <a:cs typeface="Tahoma" pitchFamily="34" charset="0"/>
              </a:rPr>
              <a:t>Java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:</a:t>
            </a:r>
          </a:p>
          <a:p>
            <a:pPr marL="804863" lvl="1" indent="-271463" eaLnBrk="0" fontAlgn="base" hangingPunct="0">
              <a:spcAft>
                <a:spcPct val="0"/>
              </a:spcAft>
              <a:buClr>
                <a:srgbClr val="002B78"/>
              </a:buClr>
              <a:buSzTx/>
              <a:buFont typeface="Wingdings" pitchFamily="2" charset="2"/>
              <a:buChar char="§"/>
              <a:defRPr/>
            </a:pP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Создать потоковый объект и ассоциировать его с файлом на диске.</a:t>
            </a:r>
            <a:endParaRPr lang="en-US" altLang="zh-TW" sz="1800" kern="0" dirty="0" smtClean="0">
              <a:ea typeface="新細明體" pitchFamily="18" charset="-120"/>
              <a:cs typeface="Tahoma" pitchFamily="34" charset="0"/>
            </a:endParaRPr>
          </a:p>
          <a:p>
            <a:pPr marL="1165225" lvl="2" indent="-360363" eaLnBrk="0" fontAlgn="base" hangingPunct="0">
              <a:spcAft>
                <a:spcPct val="0"/>
              </a:spcAft>
              <a:buSzTx/>
              <a:buFont typeface="Wingdings" pitchFamily="2" charset="2"/>
              <a:buChar char="§"/>
              <a:defRPr/>
            </a:pPr>
            <a:r>
              <a:rPr lang="ru-RU" altLang="zh-TW" sz="1600" kern="0" dirty="0" smtClean="0">
                <a:ea typeface="新細明體" pitchFamily="18" charset="-120"/>
                <a:cs typeface="Tahoma" pitchFamily="34" charset="0"/>
              </a:rPr>
              <a:t>Придать потоковому объекту требуемую функциональность.</a:t>
            </a:r>
            <a:endParaRPr lang="en-US" altLang="zh-TW" sz="1600" kern="0" dirty="0" smtClean="0">
              <a:ea typeface="新細明體" pitchFamily="18" charset="-120"/>
              <a:cs typeface="Tahoma" pitchFamily="34" charset="0"/>
            </a:endParaRPr>
          </a:p>
          <a:p>
            <a:pPr marL="804863" lvl="1" indent="-271463" eaLnBrk="0" fontAlgn="base" hangingPunct="0">
              <a:spcAft>
                <a:spcPct val="0"/>
              </a:spcAft>
              <a:buClr>
                <a:srgbClr val="002B78"/>
              </a:buClr>
              <a:buSzTx/>
              <a:buFont typeface="Wingdings" pitchFamily="2" charset="2"/>
              <a:buChar char="§"/>
              <a:defRPr/>
            </a:pP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Пока есть информация, читать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/</a:t>
            </a: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писать очередные данные в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/</a:t>
            </a: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из потока </a:t>
            </a:r>
          </a:p>
          <a:p>
            <a:pPr marL="804863" lvl="1" indent="-271463" eaLnBrk="0" fontAlgn="base" hangingPunct="0">
              <a:spcAft>
                <a:spcPct val="0"/>
              </a:spcAft>
              <a:buClr>
                <a:srgbClr val="002B78"/>
              </a:buClr>
              <a:buSzTx/>
              <a:buFont typeface="Wingdings" pitchFamily="2" charset="2"/>
              <a:buChar char="§"/>
              <a:defRPr/>
            </a:pPr>
            <a:r>
              <a:rPr lang="ru-RU" altLang="zh-TW" sz="1800" kern="0" dirty="0" smtClean="0">
                <a:ea typeface="新細明體" pitchFamily="18" charset="-120"/>
                <a:cs typeface="Tahoma" pitchFamily="34" charset="0"/>
              </a:rPr>
              <a:t>Закрыть поток</a:t>
            </a:r>
            <a:r>
              <a:rPr lang="en-US" altLang="zh-TW" sz="1800" kern="0" dirty="0" smtClean="0">
                <a:ea typeface="新細明體" pitchFamily="18" charset="-120"/>
                <a:cs typeface="Tahoma" pitchFamily="34" charset="0"/>
              </a:rPr>
              <a:t>.	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Scanner. Example 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928662" y="1214422"/>
            <a:ext cx="7215238" cy="3108543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makeFile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try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FileWriter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FileWriter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fw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write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"2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1,5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1.6 "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fw.close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(e);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ScannerExample.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makeFile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ScannerExample.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scanFile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4357694"/>
            <a:ext cx="7315200" cy="5715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4744" y="4643446"/>
            <a:ext cx="1473480" cy="1169551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2:int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Java:String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1,5:String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true:boolean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1.6:double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Процедура проверки типа реализована при с помощью методов </a:t>
            </a:r>
            <a:r>
              <a:rPr lang="ru-RU" sz="1800" b="1" dirty="0" err="1" smtClean="0"/>
              <a:t>hasNextТип</a:t>
            </a:r>
            <a:r>
              <a:rPr lang="ru-RU" sz="1800" b="1" dirty="0" smtClean="0"/>
              <a:t>()</a:t>
            </a:r>
            <a:r>
              <a:rPr lang="ru-RU" sz="1800" dirty="0" smtClean="0"/>
              <a:t>. Такой подход предпочтителен из-за отсутствия возможности возникновения исключительной ситуации, так как ее обработка требует на порядок больше ресурсов, чем нормальное течение программы. Для чтения строки из потока ввода применяются методы </a:t>
            </a:r>
            <a:r>
              <a:rPr lang="ru-RU" sz="1800" b="1" dirty="0" err="1" smtClean="0"/>
              <a:t>next</a:t>
            </a:r>
            <a:r>
              <a:rPr lang="ru-RU" sz="1800" b="1" dirty="0" smtClean="0"/>
              <a:t>() </a:t>
            </a:r>
            <a:r>
              <a:rPr lang="ru-RU" sz="1800" dirty="0" smtClean="0"/>
              <a:t>или </a:t>
            </a:r>
            <a:r>
              <a:rPr lang="ru-RU" sz="1800" b="1" dirty="0" err="1" smtClean="0"/>
              <a:t>nextLine</a:t>
            </a:r>
            <a:r>
              <a:rPr lang="ru-RU" sz="1800" b="1" dirty="0" smtClean="0"/>
              <a:t>()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Объект класса </a:t>
            </a:r>
            <a:r>
              <a:rPr lang="ru-RU" sz="1800" b="1" dirty="0" err="1" smtClean="0"/>
              <a:t>Scanner</a:t>
            </a:r>
            <a:r>
              <a:rPr lang="ru-RU" sz="1800" dirty="0" smtClean="0"/>
              <a:t> определяет границы лексемы, основываясь на наборе разделителей. Можно задавать разделители с помощью метода </a:t>
            </a:r>
            <a:r>
              <a:rPr lang="ru-RU" sz="1800" b="1" dirty="0" err="1" smtClean="0"/>
              <a:t>useDelimiter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Pattern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pattern</a:t>
            </a:r>
            <a:r>
              <a:rPr lang="ru-RU" sz="1800" b="1" dirty="0" smtClean="0"/>
              <a:t>)</a:t>
            </a:r>
            <a:r>
              <a:rPr lang="ru-RU" sz="1800" dirty="0" smtClean="0"/>
              <a:t> или </a:t>
            </a:r>
            <a:r>
              <a:rPr lang="ru-RU" sz="1800" b="1" dirty="0" err="1" smtClean="0"/>
              <a:t>useDelimiter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String</a:t>
            </a:r>
            <a:r>
              <a:rPr lang="en-US" sz="1800" b="1" dirty="0" smtClean="0"/>
              <a:t> </a:t>
            </a:r>
            <a:r>
              <a:rPr lang="ru-RU" sz="1800" b="1" dirty="0" err="1" smtClean="0"/>
              <a:t>pattern</a:t>
            </a:r>
            <a:r>
              <a:rPr lang="ru-RU" sz="1800" b="1" dirty="0" smtClean="0"/>
              <a:t>)</a:t>
            </a:r>
            <a:r>
              <a:rPr lang="ru-RU" sz="1800" dirty="0" smtClean="0"/>
              <a:t>, где </a:t>
            </a:r>
            <a:r>
              <a:rPr lang="ru-RU" sz="1800" b="1" dirty="0" err="1" smtClean="0"/>
              <a:t>pattern</a:t>
            </a:r>
            <a:r>
              <a:rPr lang="ru-RU" sz="1800" dirty="0" smtClean="0"/>
              <a:t> содержит набор разделителей.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Scanner. Example 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231654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_java._se._04.iostream;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java.util.Scanner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ScannerDelimiterExample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sum = 0.0;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Scanner scan 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Scanner(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"1,3;2,0; 8,5; 4,8; 9,0; 1; 10"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scan.useDelimiter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";\\s*"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scan.hasNext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scan.hasNextDouble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sum +=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scan.nextDouble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scan.next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.printf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Сумма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чисел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sum);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71868" y="4714884"/>
            <a:ext cx="1858201" cy="1200329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1,3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2,0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8,5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4,8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9,0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Сумма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чисел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11.0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928662" y="4500570"/>
            <a:ext cx="7315200" cy="5715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Метод </a:t>
            </a:r>
            <a:r>
              <a:rPr lang="en-US" sz="1800" b="1" dirty="0" smtClean="0"/>
              <a:t>String </a:t>
            </a:r>
            <a:r>
              <a:rPr lang="en-US" sz="1800" b="1" dirty="0" err="1" smtClean="0"/>
              <a:t>findInLine</a:t>
            </a:r>
            <a:r>
              <a:rPr lang="en-US" sz="1800" b="1" dirty="0" smtClean="0"/>
              <a:t>(Pattern </a:t>
            </a:r>
            <a:r>
              <a:rPr lang="en-US" sz="1800" b="1" dirty="0" err="1" smtClean="0"/>
              <a:t>pattern</a:t>
            </a:r>
            <a:r>
              <a:rPr lang="en-US" sz="1800" b="1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или </a:t>
            </a:r>
            <a:r>
              <a:rPr lang="en-US" sz="1800" b="1" dirty="0" smtClean="0"/>
              <a:t>String  </a:t>
            </a:r>
            <a:r>
              <a:rPr lang="en-US" sz="1800" b="1" dirty="0" err="1" smtClean="0"/>
              <a:t>findInLine</a:t>
            </a:r>
            <a:r>
              <a:rPr lang="en-US" sz="1800" b="1" dirty="0" smtClean="0"/>
              <a:t>(String pattern)</a:t>
            </a:r>
            <a:r>
              <a:rPr lang="en-US" sz="1800" dirty="0" smtClean="0"/>
              <a:t> </a:t>
            </a:r>
            <a:r>
              <a:rPr lang="ru-RU" sz="1800" dirty="0" smtClean="0"/>
              <a:t>ищет заданный шаблон в следующей строке текста. Если шаблон найден, соответствующая ему подстрока извлекается из строки ввода. Если совпадений не найдено, то возвращается </a:t>
            </a:r>
            <a:r>
              <a:rPr lang="en-US" sz="1800" b="1" dirty="0" smtClean="0"/>
              <a:t>null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Методы </a:t>
            </a:r>
            <a:r>
              <a:rPr lang="en-US" sz="1800" dirty="0" smtClean="0"/>
              <a:t>String </a:t>
            </a:r>
            <a:r>
              <a:rPr lang="en-US" sz="1800" b="1" dirty="0" err="1" smtClean="0"/>
              <a:t>findWithinHorizon</a:t>
            </a:r>
            <a:r>
              <a:rPr lang="en-US" sz="1800" b="1" dirty="0" smtClean="0"/>
              <a:t>(Pattern </a:t>
            </a:r>
            <a:r>
              <a:rPr lang="en-US" sz="1800" b="1" dirty="0" err="1" smtClean="0"/>
              <a:t>pattern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count)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String </a:t>
            </a:r>
            <a:r>
              <a:rPr lang="en-US" sz="1800" b="1" dirty="0" err="1" smtClean="0"/>
              <a:t>findWithinHorizon</a:t>
            </a:r>
            <a:r>
              <a:rPr lang="en-US" sz="1800" b="1" dirty="0" smtClean="0"/>
              <a:t>(String pattern,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count)</a:t>
            </a:r>
            <a:r>
              <a:rPr lang="en-US" sz="1800" dirty="0" smtClean="0"/>
              <a:t> </a:t>
            </a:r>
            <a:r>
              <a:rPr lang="ru-RU" sz="1800" dirty="0" smtClean="0"/>
              <a:t>производят поиск заданного шаблона в ближайших </a:t>
            </a:r>
            <a:r>
              <a:rPr lang="en-US" sz="1800" b="1" dirty="0" smtClean="0"/>
              <a:t>count</a:t>
            </a:r>
            <a:r>
              <a:rPr lang="en-US" sz="1800" dirty="0" smtClean="0"/>
              <a:t> </a:t>
            </a:r>
            <a:r>
              <a:rPr lang="ru-RU" sz="1800" dirty="0" smtClean="0"/>
              <a:t>символах. Можно пропустить образец с помощью метода </a:t>
            </a:r>
            <a:r>
              <a:rPr lang="en-US" sz="1800" b="1" dirty="0" smtClean="0"/>
              <a:t>skip (Pattern </a:t>
            </a:r>
            <a:r>
              <a:rPr lang="en-US" sz="1800" b="1" dirty="0" err="1" smtClean="0"/>
              <a:t>pattern</a:t>
            </a:r>
            <a:r>
              <a:rPr lang="en-US" sz="1800" b="1" dirty="0" smtClean="0"/>
              <a:t>)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Если в строке ввода найдена подстрока, соответствующая образцу </a:t>
            </a:r>
            <a:r>
              <a:rPr lang="en-US" sz="1800" b="1" dirty="0" smtClean="0"/>
              <a:t>pattern</a:t>
            </a:r>
            <a:r>
              <a:rPr lang="en-US" sz="1800" dirty="0" smtClean="0"/>
              <a:t>, </a:t>
            </a:r>
            <a:r>
              <a:rPr lang="ru-RU" sz="1800" dirty="0" smtClean="0"/>
              <a:t>метод </a:t>
            </a:r>
            <a:r>
              <a:rPr lang="en-US" sz="1800" b="1" dirty="0" smtClean="0"/>
              <a:t>skip()</a:t>
            </a:r>
            <a:r>
              <a:rPr lang="en-US" sz="1800" dirty="0" smtClean="0"/>
              <a:t> </a:t>
            </a:r>
            <a:r>
              <a:rPr lang="ru-RU" sz="1800" dirty="0" smtClean="0"/>
              <a:t>просто перемещается за нее в строке ввода и возвращает ссылку на вызывающий объект. Если подстрока не найдена, метод </a:t>
            </a:r>
            <a:r>
              <a:rPr lang="en-US" sz="1800" b="1" dirty="0" smtClean="0"/>
              <a:t>skip()</a:t>
            </a:r>
            <a:r>
              <a:rPr lang="en-US" sz="1800" dirty="0" smtClean="0"/>
              <a:t> </a:t>
            </a:r>
            <a:r>
              <a:rPr lang="ru-RU" sz="1800" dirty="0" smtClean="0"/>
              <a:t>генерирует исключение </a:t>
            </a:r>
            <a:r>
              <a:rPr lang="en-US" sz="1800" b="1" dirty="0" err="1" smtClean="0"/>
              <a:t>NoSuchElementException</a:t>
            </a:r>
            <a:r>
              <a:rPr lang="en-US" sz="1800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Scanner. Example 3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32097" name="Rectangle 1"/>
          <p:cNvSpPr>
            <a:spLocks noChangeArrowheads="1"/>
          </p:cNvSpPr>
          <p:nvPr/>
        </p:nvSpPr>
        <p:spPr bwMode="auto">
          <a:xfrm>
            <a:off x="928662" y="1285860"/>
            <a:ext cx="7286676" cy="2893100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_java._se._04.iostream;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java.util.Scanner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FindInLineExample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"Name: Joe Age: 28 ID: 77"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Scanner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Scanner(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conin.findInLine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"Age:"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find Age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conin.hasNext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conin.next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"Error!"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28662" y="4214818"/>
            <a:ext cx="7315200" cy="57150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00496" y="4572008"/>
            <a:ext cx="418704" cy="369332"/>
          </a:xfrm>
          <a:prstGeom prst="rect">
            <a:avLst/>
          </a:prstGeom>
          <a:solidFill>
            <a:srgbClr val="E9EDF4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Хотя </a:t>
            </a:r>
            <a:r>
              <a:rPr lang="ru-RU" sz="1800" b="1" dirty="0" err="1" smtClean="0"/>
              <a:t>Scanner</a:t>
            </a:r>
            <a:r>
              <a:rPr lang="ru-RU" sz="1800" dirty="0" smtClean="0"/>
              <a:t> и не является потоком, у него тоже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обязательно вызывать</a:t>
            </a:r>
            <a:r>
              <a:rPr lang="ru-RU" sz="1800" dirty="0" smtClean="0"/>
              <a:t> метод </a:t>
            </a:r>
            <a:r>
              <a:rPr lang="ru-RU" sz="1800" b="1" dirty="0" err="1" smtClean="0"/>
              <a:t>close</a:t>
            </a:r>
            <a:r>
              <a:rPr lang="ru-RU" sz="1800" b="1" dirty="0" smtClean="0"/>
              <a:t>()</a:t>
            </a:r>
            <a:r>
              <a:rPr lang="ru-RU" sz="1800" dirty="0" smtClean="0"/>
              <a:t>, который закроет используемый основной источник.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ru-RU" sz="1800" b="1" dirty="0" err="1" smtClean="0"/>
              <a:t>Сериализация</a:t>
            </a:r>
            <a:r>
              <a:rPr lang="ru-RU" sz="1800" dirty="0" smtClean="0"/>
              <a:t> это </a:t>
            </a:r>
            <a:r>
              <a:rPr lang="ru-RU" sz="1800" i="1" dirty="0" smtClean="0"/>
              <a:t>процесс сохранения состояния объекта в последовательность байт</a:t>
            </a:r>
            <a:r>
              <a:rPr lang="ru-RU" sz="1800" dirty="0" smtClean="0"/>
              <a:t>; </a:t>
            </a:r>
            <a:r>
              <a:rPr lang="ru-RU" sz="1800" b="1" dirty="0" err="1" smtClean="0"/>
              <a:t>десериализация</a:t>
            </a:r>
            <a:r>
              <a:rPr lang="ru-RU" sz="1800" dirty="0" smtClean="0"/>
              <a:t> это </a:t>
            </a:r>
            <a:r>
              <a:rPr lang="ru-RU" sz="1800" i="1" dirty="0" smtClean="0"/>
              <a:t>процесс восстановления объекта, из этих байт</a:t>
            </a:r>
            <a:r>
              <a:rPr lang="ru-RU" sz="1800" dirty="0" smtClean="0"/>
              <a:t>. </a:t>
            </a:r>
            <a:r>
              <a:rPr lang="ru-RU" sz="1800" dirty="0" err="1" smtClean="0"/>
              <a:t>Java</a:t>
            </a:r>
            <a:r>
              <a:rPr lang="ru-RU" sz="1800" dirty="0" smtClean="0"/>
              <a:t> </a:t>
            </a:r>
            <a:r>
              <a:rPr lang="ru-RU" sz="1800" dirty="0" err="1" smtClean="0"/>
              <a:t>Serialization</a:t>
            </a:r>
            <a:r>
              <a:rPr lang="ru-RU" sz="1800" dirty="0" smtClean="0"/>
              <a:t> API предоставляет стандартный механизм для создания </a:t>
            </a:r>
            <a:r>
              <a:rPr lang="ru-RU" sz="1800" dirty="0" err="1" smtClean="0"/>
              <a:t>сериализуемых</a:t>
            </a:r>
            <a:r>
              <a:rPr lang="ru-RU" sz="1800" dirty="0" smtClean="0"/>
              <a:t> объектов.</a:t>
            </a:r>
            <a:endParaRPr lang="en-US" sz="18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1800" i="1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ru-RU" sz="1800" dirty="0" smtClean="0"/>
              <a:t>Процесс </a:t>
            </a:r>
            <a:r>
              <a:rPr lang="ru-RU" sz="1800" b="1" dirty="0" err="1" smtClean="0"/>
              <a:t>сериализации</a:t>
            </a:r>
            <a:r>
              <a:rPr lang="ru-RU" sz="1800" dirty="0" smtClean="0"/>
              <a:t> заключается в </a:t>
            </a:r>
            <a:r>
              <a:rPr lang="ru-RU" sz="1800" dirty="0" err="1" smtClean="0"/>
              <a:t>сериализации</a:t>
            </a:r>
            <a:r>
              <a:rPr lang="ru-RU" sz="1800" dirty="0" smtClean="0"/>
              <a:t> каждого поля объекта, но только в том случае, если это поле не имеет спецификатора </a:t>
            </a:r>
            <a:r>
              <a:rPr lang="en-US" sz="1800" b="1" dirty="0" smtClean="0"/>
              <a:t>static</a:t>
            </a:r>
            <a:r>
              <a:rPr lang="en-US" sz="1800" dirty="0" smtClean="0"/>
              <a:t> </a:t>
            </a:r>
            <a:r>
              <a:rPr lang="ru-RU" sz="1800" dirty="0" smtClean="0"/>
              <a:t>или </a:t>
            </a:r>
            <a:r>
              <a:rPr lang="en-US" sz="1800" b="1" dirty="0" smtClean="0"/>
              <a:t>transient</a:t>
            </a:r>
            <a:r>
              <a:rPr lang="en-US" sz="1800" dirty="0" smtClean="0"/>
              <a:t>. </a:t>
            </a:r>
            <a:r>
              <a:rPr lang="ru-RU" sz="1800" dirty="0" smtClean="0"/>
              <a:t>Поля , помеченные ими не могут быть предметом </a:t>
            </a:r>
            <a:r>
              <a:rPr lang="ru-RU" sz="1800" dirty="0" err="1" smtClean="0"/>
              <a:t>сериализации</a:t>
            </a:r>
            <a:r>
              <a:rPr lang="ru-RU" sz="1800" dirty="0" smtClean="0"/>
              <a:t>.</a:t>
            </a:r>
            <a:endParaRPr lang="en-US" sz="1800" i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Для того, что бы объект мог быть </a:t>
            </a:r>
            <a:r>
              <a:rPr lang="ru-RU" sz="1800" dirty="0" err="1" smtClean="0"/>
              <a:t>сериализован</a:t>
            </a:r>
            <a:r>
              <a:rPr lang="ru-RU" sz="1800" dirty="0" smtClean="0"/>
              <a:t>, он должен реализовать интерфейс</a:t>
            </a:r>
            <a:r>
              <a:rPr lang="en-US" sz="1800" dirty="0" smtClean="0"/>
              <a:t> </a:t>
            </a:r>
            <a:r>
              <a:rPr lang="ru-RU" sz="1800" b="1" dirty="0" err="1" smtClean="0"/>
              <a:t>Serializable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Интерфейс </a:t>
            </a:r>
            <a:r>
              <a:rPr lang="ru-RU" sz="1800" b="1" dirty="0" err="1" smtClean="0"/>
              <a:t>java.io.Serializable</a:t>
            </a:r>
            <a:r>
              <a:rPr lang="ru-RU" sz="1800" dirty="0" smtClean="0"/>
              <a:t> </a:t>
            </a:r>
            <a:r>
              <a:rPr lang="ru-RU" sz="1800" i="1" dirty="0" smtClean="0"/>
              <a:t>не определяет никаких методов</a:t>
            </a:r>
            <a:r>
              <a:rPr lang="ru-RU" sz="1800" dirty="0" smtClean="0"/>
              <a:t>. Его присутствие только</a:t>
            </a:r>
            <a:r>
              <a:rPr lang="en-US" sz="1800" dirty="0" smtClean="0"/>
              <a:t> </a:t>
            </a:r>
            <a:r>
              <a:rPr lang="ru-RU" sz="1800" dirty="0" smtClean="0"/>
              <a:t>определяет, что объекты этого класса разрешено </a:t>
            </a:r>
            <a:r>
              <a:rPr lang="ru-RU" sz="1800" dirty="0" err="1" smtClean="0"/>
              <a:t>сериализовывать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При попытке</a:t>
            </a:r>
            <a:r>
              <a:rPr lang="en-US" sz="1800" dirty="0" smtClean="0"/>
              <a:t> </a:t>
            </a:r>
            <a:r>
              <a:rPr lang="ru-RU" sz="1800" dirty="0" err="1" smtClean="0"/>
              <a:t>сериализовать</a:t>
            </a:r>
            <a:r>
              <a:rPr lang="ru-RU" sz="1800" dirty="0" smtClean="0"/>
              <a:t> объект, не реализующий этот интерфейс, будет брошено</a:t>
            </a:r>
            <a:r>
              <a:rPr lang="en-US" sz="1800" dirty="0" smtClean="0"/>
              <a:t> </a:t>
            </a:r>
            <a:r>
              <a:rPr lang="en-US" sz="1800" b="1" dirty="0" err="1" smtClean="0"/>
              <a:t>java.io.NotSerializableException</a:t>
            </a:r>
            <a:r>
              <a:rPr lang="en-US" sz="1800" b="1" dirty="0" smtClean="0"/>
              <a:t>.</a:t>
            </a:r>
          </a:p>
          <a:p>
            <a:pPr marL="0" indent="0" algn="just">
              <a:buNone/>
            </a:pPr>
            <a:endParaRPr lang="en-US" sz="1800" b="1" dirty="0" smtClean="0"/>
          </a:p>
          <a:p>
            <a:pPr marL="0" indent="0" algn="just">
              <a:buNone/>
            </a:pPr>
            <a:r>
              <a:rPr lang="ru-RU" sz="1800" dirty="0" smtClean="0"/>
              <a:t>После того, как объект был </a:t>
            </a:r>
            <a:r>
              <a:rPr lang="ru-RU" sz="1800" dirty="0" err="1" smtClean="0"/>
              <a:t>сериализован</a:t>
            </a:r>
            <a:r>
              <a:rPr lang="ru-RU" sz="1800" dirty="0" smtClean="0"/>
              <a:t> </a:t>
            </a:r>
            <a:r>
              <a:rPr lang="en-US" sz="1800" dirty="0" smtClean="0"/>
              <a:t>(</a:t>
            </a:r>
            <a:r>
              <a:rPr lang="ru-RU" sz="1800" dirty="0" smtClean="0"/>
              <a:t>превращен в последовательность байт</a:t>
            </a:r>
            <a:r>
              <a:rPr lang="en-US" sz="1800" dirty="0" smtClean="0"/>
              <a:t>)</a:t>
            </a:r>
            <a:r>
              <a:rPr lang="ru-RU" sz="1800" dirty="0" smtClean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его можно восстановить, при этом восстановление можно</a:t>
            </a:r>
            <a:r>
              <a:rPr lang="en-US" sz="1800" dirty="0" smtClean="0"/>
              <a:t> </a:t>
            </a:r>
            <a:r>
              <a:rPr lang="ru-RU" sz="1800" dirty="0" smtClean="0"/>
              <a:t>проводить на любой машине (вне зависимости от того, где проводилась </a:t>
            </a:r>
            <a:r>
              <a:rPr lang="ru-RU" sz="1800" dirty="0" err="1" smtClean="0"/>
              <a:t>сериализация</a:t>
            </a:r>
            <a:r>
              <a:rPr lang="ru-RU" sz="1800" dirty="0" smtClean="0"/>
              <a:t>)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 algn="just">
              <a:buNone/>
            </a:pPr>
            <a:endParaRPr lang="en-US" sz="1800" b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Verdana" pitchFamily="34" charset="0"/>
              <a:buNone/>
            </a:pPr>
            <a:r>
              <a:rPr lang="ru-RU" sz="1800" dirty="0" smtClean="0"/>
              <a:t>При </a:t>
            </a:r>
            <a:r>
              <a:rPr lang="ru-RU" sz="1800" b="1" dirty="0" err="1" smtClean="0"/>
              <a:t>десериализации</a:t>
            </a:r>
            <a:r>
              <a:rPr lang="ru-RU" sz="1800" dirty="0" smtClean="0"/>
              <a:t> поле со спецификатором </a:t>
            </a:r>
            <a:r>
              <a:rPr lang="en-US" sz="1800" dirty="0" smtClean="0">
                <a:solidFill>
                  <a:srgbClr val="6D350B"/>
                </a:solidFill>
              </a:rPr>
              <a:t>transient</a:t>
            </a:r>
            <a:r>
              <a:rPr lang="ru-RU" sz="1800" dirty="0" smtClean="0"/>
              <a:t> получает значение по умолчанию, соответствующее его типу, а поле со спецификатором </a:t>
            </a:r>
            <a:r>
              <a:rPr lang="en-US" sz="1800" b="1" dirty="0" smtClean="0"/>
              <a:t>static</a:t>
            </a:r>
            <a:r>
              <a:rPr lang="en-US" sz="1800" dirty="0" smtClean="0"/>
              <a:t> </a:t>
            </a:r>
            <a:r>
              <a:rPr lang="ru-RU" sz="1800" dirty="0" smtClean="0"/>
              <a:t>получает значение по умолчанию в случае отсутствия в области видимости объектов своего типа, а при их наличии получает значение, которое определено для существующего объекта</a:t>
            </a:r>
          </a:p>
          <a:p>
            <a:pPr marL="0" indent="0" algn="just">
              <a:buFont typeface="Verdana" pitchFamily="34" charset="0"/>
              <a:buNone/>
            </a:pPr>
            <a:r>
              <a:rPr lang="ru-RU" sz="1800" dirty="0" smtClean="0"/>
              <a:t>	</a:t>
            </a:r>
            <a:endParaRPr lang="en-US" sz="1800" dirty="0" smtClean="0"/>
          </a:p>
          <a:p>
            <a:pPr marL="0" indent="0" algn="just">
              <a:buFont typeface="Verdana" pitchFamily="34" charset="0"/>
              <a:buNone/>
            </a:pPr>
            <a:r>
              <a:rPr lang="ru-RU" sz="1800" dirty="0" smtClean="0"/>
              <a:t>При использовании </a:t>
            </a:r>
            <a:r>
              <a:rPr lang="en-US" sz="1800" b="1" dirty="0" err="1" smtClean="0"/>
              <a:t>Serializable</a:t>
            </a:r>
            <a:r>
              <a:rPr lang="en-US" sz="1800" dirty="0" smtClean="0"/>
              <a:t> </a:t>
            </a:r>
            <a:r>
              <a:rPr lang="ru-RU" sz="1800" dirty="0" err="1" smtClean="0"/>
              <a:t>десериализация</a:t>
            </a:r>
            <a:r>
              <a:rPr lang="en-US" sz="1800" dirty="0" smtClean="0"/>
              <a:t> </a:t>
            </a:r>
            <a:r>
              <a:rPr lang="ru-RU" sz="1800" dirty="0" smtClean="0"/>
              <a:t>происходит следующим образом: под объект выделяется память, после чего его поля заполняются значениями из потока. КОНСТРУКТОР объекта при этом НЕ ВЫЗЫВАЕТСЯ.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потоками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928662" y="1214421"/>
            <a:ext cx="7286676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4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iostream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java.io.BufferedWriter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java.io.FileWriter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java.io.PrintWriter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IOJavaScheme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создание потокового объекта (открытие потока)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FileWriter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FileWriter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"text.txt"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придание потоковому объекту требуемых свойств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BufferedWriter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BufferedWriter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PrintWriter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pw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PrintWriter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работа с потоком через потоковый объект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pw.println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"I'm a sentence in a text-file."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закрытие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потока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pw.close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e.printStackTrace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Для работы по </a:t>
            </a:r>
            <a:r>
              <a:rPr lang="ru-RU" sz="1800" dirty="0" err="1" smtClean="0"/>
              <a:t>сериализации</a:t>
            </a:r>
            <a:r>
              <a:rPr lang="ru-RU" sz="1800" dirty="0" smtClean="0"/>
              <a:t> в </a:t>
            </a:r>
            <a:r>
              <a:rPr lang="ru-RU" sz="1800" dirty="0" err="1" smtClean="0"/>
              <a:t>java.io</a:t>
            </a:r>
            <a:r>
              <a:rPr lang="ru-RU" sz="1800" dirty="0" smtClean="0"/>
              <a:t> определены интерфейсы </a:t>
            </a:r>
            <a:r>
              <a:rPr lang="ru-RU" sz="1800" b="1" dirty="0" err="1" smtClean="0"/>
              <a:t>ObjectInput</a:t>
            </a:r>
            <a:r>
              <a:rPr lang="ru-RU" sz="1800" dirty="0" smtClean="0"/>
              <a:t>, </a:t>
            </a:r>
            <a:r>
              <a:rPr lang="ru-RU" sz="1800" b="1" dirty="0" err="1" smtClean="0"/>
              <a:t>ObjectOutput</a:t>
            </a:r>
            <a:r>
              <a:rPr lang="en-US" sz="1800" dirty="0" smtClean="0"/>
              <a:t> </a:t>
            </a:r>
            <a:r>
              <a:rPr lang="ru-RU" sz="1800" dirty="0" smtClean="0"/>
              <a:t>и реализующие их классы </a:t>
            </a:r>
            <a:r>
              <a:rPr lang="ru-RU" sz="1800" b="1" dirty="0" err="1" smtClean="0"/>
              <a:t>ObjectInputStream</a:t>
            </a:r>
            <a:r>
              <a:rPr lang="ru-RU" sz="1800" dirty="0" smtClean="0"/>
              <a:t> и </a:t>
            </a:r>
            <a:r>
              <a:rPr lang="ru-RU" sz="1800" b="1" dirty="0" err="1" smtClean="0"/>
              <a:t>ObjectOutputStream</a:t>
            </a:r>
            <a:r>
              <a:rPr lang="ru-RU" sz="1800" dirty="0" smtClean="0"/>
              <a:t> соответственно.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Для </a:t>
            </a:r>
            <a:r>
              <a:rPr lang="ru-RU" sz="1800" dirty="0" err="1" smtClean="0"/>
              <a:t>сериализации</a:t>
            </a:r>
            <a:r>
              <a:rPr lang="ru-RU" sz="1800" dirty="0" smtClean="0"/>
              <a:t> объекта нужен выходной поток </a:t>
            </a:r>
            <a:r>
              <a:rPr lang="ru-RU" sz="1800" b="1" dirty="0" err="1" smtClean="0"/>
              <a:t>OutputStream</a:t>
            </a:r>
            <a:r>
              <a:rPr lang="ru-RU" sz="1800" dirty="0" smtClean="0"/>
              <a:t>, который следует передать</a:t>
            </a:r>
            <a:r>
              <a:rPr lang="en-US" sz="1800" dirty="0" smtClean="0"/>
              <a:t> </a:t>
            </a:r>
            <a:r>
              <a:rPr lang="ru-RU" sz="1800" dirty="0" smtClean="0"/>
              <a:t>при конструировании</a:t>
            </a:r>
            <a:r>
              <a:rPr lang="en-US" sz="1800" dirty="0" smtClean="0"/>
              <a:t> </a:t>
            </a:r>
            <a:r>
              <a:rPr lang="ru-RU" sz="1800" b="1" dirty="0" err="1" smtClean="0"/>
              <a:t>ObjectOutputStream</a:t>
            </a:r>
            <a:r>
              <a:rPr lang="ru-RU" sz="1800" dirty="0" smtClean="0"/>
              <a:t>. После чего вызовом метода </a:t>
            </a:r>
            <a:r>
              <a:rPr lang="ru-RU" sz="1800" b="1" dirty="0" err="1" smtClean="0"/>
              <a:t>writeObject</a:t>
            </a:r>
            <a:r>
              <a:rPr lang="ru-RU" sz="1800" b="1" dirty="0" smtClean="0"/>
              <a:t>() </a:t>
            </a:r>
            <a:r>
              <a:rPr lang="ru-RU" sz="1800" dirty="0" err="1" smtClean="0"/>
              <a:t>сериализовать</a:t>
            </a:r>
            <a:r>
              <a:rPr lang="ru-RU" sz="1800" dirty="0" smtClean="0"/>
              <a:t> объект и записать его в выходной поток. 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28663" y="1014367"/>
            <a:ext cx="7286676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_java._se._04.serialization;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java.io.ByteArrayInputStream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java.io.ByteArrayOutputStream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java.io.NotSerializableException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java.io.ObjectInputStream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java.io.ObjectOutputStream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3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SerializationExample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сериализация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ByteArrayOutputStream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ByteArrayOutputStream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Object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objSave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Integer(1);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ObjectOutputStream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oos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ObjectOutputStream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oos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writeObject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objSave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смотрим, во что превратился </a:t>
            </a:r>
            <a:r>
              <a:rPr kumimoji="0" lang="ru-RU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сериализованный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объект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bArray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os.toByteArray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 :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bArray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((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b);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00100" y="5072074"/>
            <a:ext cx="7315200" cy="44766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 (кроме вывода </a:t>
            </a:r>
            <a:r>
              <a:rPr lang="ru-RU" sz="1800" dirty="0" err="1" smtClean="0"/>
              <a:t>сериализованного</a:t>
            </a:r>
            <a:r>
              <a:rPr lang="ru-RU" sz="1800" dirty="0" smtClean="0"/>
              <a:t> объекта)</a:t>
            </a:r>
            <a:endParaRPr lang="en-US" sz="18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8933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десериализация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ByteArrayInputStream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is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ByteArrayInputStream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bArray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ois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(is);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Object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objRead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ois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readObject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проверяем идентичность объектов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object is: 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objRead.toString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"Object equality is: "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+ 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objSave.equals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objRead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endParaRPr kumimoji="0" lang="ru-RU" sz="1300" b="0" i="1" strike="noStrike" cap="none" normalizeH="0" baseline="0" dirty="0" smtClean="0">
              <a:ln>
                <a:noFill/>
              </a:ln>
              <a:solidFill>
                <a:srgbClr val="0000C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"Reference equality is: 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objSave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objRead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NotSerializableException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e.printStackTrace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e.printStackTrace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ClassNotFoundException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e.printStackTrace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2857488" y="5429264"/>
            <a:ext cx="321471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object is: 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 equality is: true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Reference equality is: false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Сериализуемый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объект</a:t>
            </a:r>
            <a:r>
              <a:rPr lang="ru-RU" sz="1800" dirty="0" smtClean="0"/>
              <a:t> может хранить </a:t>
            </a:r>
            <a:r>
              <a:rPr lang="ru-RU" sz="1800" b="1" dirty="0" smtClean="0"/>
              <a:t>ссылки на другие объекты</a:t>
            </a:r>
            <a:r>
              <a:rPr lang="ru-RU" sz="1800" dirty="0" smtClean="0"/>
              <a:t>, которые в свою очередь так же могут хранить ссылки на другие объекты.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И все </a:t>
            </a:r>
            <a:r>
              <a:rPr lang="ru-RU" sz="1800" b="1" dirty="0" smtClean="0"/>
              <a:t>ссылки</a:t>
            </a:r>
            <a:r>
              <a:rPr lang="ru-RU" sz="1800" dirty="0" smtClean="0"/>
              <a:t> тоже </a:t>
            </a:r>
            <a:r>
              <a:rPr lang="ru-RU" sz="1800" b="1" dirty="0" smtClean="0"/>
              <a:t>должны быть восстановлены</a:t>
            </a:r>
            <a:r>
              <a:rPr lang="ru-RU" sz="1800" dirty="0" smtClean="0"/>
              <a:t> при </a:t>
            </a:r>
            <a:r>
              <a:rPr lang="ru-RU" sz="1800" dirty="0" err="1" smtClean="0"/>
              <a:t>десериализации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Важно, что если несколько ссылок указывают </a:t>
            </a:r>
            <a:r>
              <a:rPr lang="ru-RU" sz="1800" i="1" dirty="0" smtClean="0"/>
              <a:t>на один и тот же</a:t>
            </a:r>
            <a:r>
              <a:rPr lang="ru-RU" sz="1800" dirty="0" smtClean="0"/>
              <a:t> объект, то в </a:t>
            </a:r>
            <a:r>
              <a:rPr lang="ru-RU" sz="1800" b="1" dirty="0" smtClean="0"/>
              <a:t>восстановленных объектах</a:t>
            </a:r>
            <a:r>
              <a:rPr lang="ru-RU" sz="1800" dirty="0" smtClean="0"/>
              <a:t> эти ссылки так же указывали </a:t>
            </a:r>
            <a:r>
              <a:rPr lang="ru-RU" sz="1800" i="1" dirty="0" smtClean="0"/>
              <a:t>на один и тот же объект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Чтобы </a:t>
            </a:r>
            <a:r>
              <a:rPr lang="ru-RU" sz="1800" dirty="0" err="1" smtClean="0"/>
              <a:t>сериализованный</a:t>
            </a:r>
            <a:r>
              <a:rPr lang="ru-RU" sz="1800" dirty="0" smtClean="0"/>
              <a:t> объект не был записан дважды, механизм </a:t>
            </a:r>
            <a:r>
              <a:rPr lang="ru-RU" sz="1800" dirty="0" err="1" smtClean="0"/>
              <a:t>сериализации</a:t>
            </a:r>
            <a:r>
              <a:rPr lang="ru-RU" sz="1800" dirty="0" smtClean="0"/>
              <a:t> некоторым образом для себя помечает, что </a:t>
            </a:r>
            <a:r>
              <a:rPr lang="ru-RU" sz="1800" i="1" dirty="0" smtClean="0"/>
              <a:t>объект уже записан</a:t>
            </a:r>
            <a:r>
              <a:rPr lang="ru-RU" sz="1800" dirty="0" smtClean="0"/>
              <a:t> в граф, и когда в очередной раз попадется ссылка на него, она будет указывать на уже </a:t>
            </a:r>
            <a:r>
              <a:rPr lang="ru-RU" sz="1800" dirty="0" err="1" smtClean="0"/>
              <a:t>сериализованный</a:t>
            </a:r>
            <a:r>
              <a:rPr lang="ru-RU" sz="1800" dirty="0" smtClean="0"/>
              <a:t> объект.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Такой механизм необходим, что бы иметь возможность записывать связанные объекты, которые могут иметь перекрестные ссылки. В таких случаях необходимо отслеживать был ли объект уже </a:t>
            </a:r>
            <a:r>
              <a:rPr lang="ru-RU" sz="1800" dirty="0" err="1" smtClean="0"/>
              <a:t>сериализован</a:t>
            </a:r>
            <a:r>
              <a:rPr lang="ru-RU" sz="1800" dirty="0" smtClean="0"/>
              <a:t>, то есть нужно ли его записывать или достаточно указать ссылку на него.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Если класс содержит </a:t>
            </a:r>
            <a:r>
              <a:rPr lang="ru-RU" sz="1800" b="1" dirty="0" smtClean="0"/>
              <a:t>в качестве полей другие объекты</a:t>
            </a:r>
            <a:r>
              <a:rPr lang="ru-RU" sz="1800" dirty="0" smtClean="0"/>
              <a:t>, то эти объекты так же будут </a:t>
            </a:r>
            <a:r>
              <a:rPr lang="ru-RU" sz="1800" dirty="0" err="1" smtClean="0"/>
              <a:t>сериализовываться</a:t>
            </a:r>
            <a:r>
              <a:rPr lang="ru-RU" sz="1800" dirty="0" smtClean="0"/>
              <a:t> и поэтому тоже должны быть </a:t>
            </a:r>
            <a:r>
              <a:rPr lang="ru-RU" sz="1800" b="1" dirty="0" err="1" smtClean="0"/>
              <a:t>сериализуемы</a:t>
            </a:r>
            <a:r>
              <a:rPr lang="ru-RU" sz="1800" dirty="0" smtClean="0"/>
              <a:t>. В свою очередь, </a:t>
            </a:r>
            <a:r>
              <a:rPr lang="ru-RU" sz="1800" dirty="0" err="1" smtClean="0"/>
              <a:t>сериализуемы</a:t>
            </a:r>
            <a:r>
              <a:rPr lang="ru-RU" sz="1800" dirty="0" smtClean="0"/>
              <a:t> должны быть и все объекты, содержащиеся в этих </a:t>
            </a:r>
            <a:r>
              <a:rPr lang="ru-RU" sz="1800" dirty="0" err="1" smtClean="0"/>
              <a:t>сериализуемых</a:t>
            </a:r>
            <a:r>
              <a:rPr lang="ru-RU" sz="1800" dirty="0" smtClean="0"/>
              <a:t> объектах</a:t>
            </a:r>
          </a:p>
          <a:p>
            <a:pPr marL="0" indent="0">
              <a:buNone/>
            </a:pPr>
            <a:r>
              <a:rPr lang="ru-RU" sz="1800" dirty="0" smtClean="0"/>
              <a:t>и т.д. 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Полный путь ссылок объекта по всем объектным ссылкам, имеющимся у него и у всех объектов на которые у него имеются ссылки, и т.д. -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называется графом исходного объекта</a:t>
            </a:r>
            <a:r>
              <a:rPr lang="ru-RU" sz="1800" dirty="0" smtClean="0"/>
              <a:t>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928662" y="1250280"/>
            <a:ext cx="7286676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_java._se._04.serialization;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implements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java.io.Serializable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3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Point(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x,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	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x;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y;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ru-RU" sz="13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"("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","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") reference="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.toString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662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_java._se._04.serialization;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Line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implements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java.io.Serializable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point1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point2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index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Line()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1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"Constructing empty line"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Line(Point p1, Point p2, </a:t>
            </a:r>
            <a:r>
              <a:rPr kumimoji="0" lang="en-US" sz="11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index)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1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"Constructing line: "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index);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point1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p1;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point2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p2;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1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index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index;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getIndex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index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setIndex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1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newIndex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index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newIndex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printInfo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1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"Line: "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index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1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Object reference: "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1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.toString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1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from point "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point1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1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to point "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point2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95233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_java._se._04.serialization;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3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java.io.FileInputStream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java.io.FileOutputStream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java.io.ObjectInputStream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java.io.ObjectOutputStream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3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SomeReferencesSerialization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Point p1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Point(1.0, 1.0);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Point p2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Point(2.0, 2.0);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Point p3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Point(3.0, 3.0);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Line line1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Line(p1, p2, 1);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Line line2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Line(p2, p3, 2);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ru-RU" sz="13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"line 1 = 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line1);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"line 2 = 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line2);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fileName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"d:\\file"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ru-RU" sz="13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95233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FileOutputStream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FileOutputStream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fileName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ObjectOutputStream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oos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ObjectOutputStream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oos.writeObject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(line1);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line1.setIndex(3);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oos.writeObject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(line1);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oos.close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os.close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"Read objects:"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FileInputStream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is 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FileInputStream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fileName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ObjectInputStream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ois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ObjectInputStream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(is);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is.available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&gt; 0)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Line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(Line)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ois.readObject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line.printInfo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ClassNotFoundException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3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e.printStackTrace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	</a:t>
            </a:r>
            <a:endParaRPr kumimoji="0" lang="ru-RU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e.printStackTrace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3303</TotalTime>
  <Words>5463</Words>
  <Application>Microsoft Office PowerPoint</Application>
  <PresentationFormat>On-screen Show (4:3)</PresentationFormat>
  <Paragraphs>1449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6" baseType="lpstr">
      <vt:lpstr>Arial</vt:lpstr>
      <vt:lpstr>Calibri</vt:lpstr>
      <vt:lpstr>Courier</vt:lpstr>
      <vt:lpstr>Courier New</vt:lpstr>
      <vt:lpstr>DokChampa</vt:lpstr>
      <vt:lpstr>Helvetica</vt:lpstr>
      <vt:lpstr>新細明體</vt:lpstr>
      <vt:lpstr>Tahoma</vt:lpstr>
      <vt:lpstr>Times New Roman</vt:lpstr>
      <vt:lpstr>Verdana</vt:lpstr>
      <vt:lpstr>Wingdings</vt:lpstr>
      <vt:lpstr>template</vt:lpstr>
      <vt:lpstr>I\O Streams</vt:lpstr>
      <vt:lpstr>Содержание</vt:lpstr>
      <vt:lpstr>Потоки данных</vt:lpstr>
      <vt:lpstr>Потоки данных</vt:lpstr>
      <vt:lpstr>Потоки данных</vt:lpstr>
      <vt:lpstr>Потоки данных</vt:lpstr>
      <vt:lpstr>Работа с потоками</vt:lpstr>
      <vt:lpstr>Работа с потоками</vt:lpstr>
      <vt:lpstr>Работа с потоками</vt:lpstr>
      <vt:lpstr>Исключения в потоках ввода-вывода</vt:lpstr>
      <vt:lpstr>Исключения в потоках ввода-вывода</vt:lpstr>
      <vt:lpstr>Исключения в потоках ввода-вывода</vt:lpstr>
      <vt:lpstr>Байтовые и символьные потоки</vt:lpstr>
      <vt:lpstr>Байтовые и символьные потоки</vt:lpstr>
      <vt:lpstr>Байтовые и символьные потоки</vt:lpstr>
      <vt:lpstr>Байтовые и символьные потоки</vt:lpstr>
      <vt:lpstr>Байтовые и символьные потоки</vt:lpstr>
      <vt:lpstr>Байтовые и символьные потоки</vt:lpstr>
      <vt:lpstr>Байтовые и символьные потоки</vt:lpstr>
      <vt:lpstr>Назначение потоков</vt:lpstr>
      <vt:lpstr>Назначение потоков</vt:lpstr>
      <vt:lpstr>Классы байтовых потоков</vt:lpstr>
      <vt:lpstr>Классы байтовых потоков</vt:lpstr>
      <vt:lpstr>Классы байтовых потоков</vt:lpstr>
      <vt:lpstr>Классы байтовых потоков</vt:lpstr>
      <vt:lpstr>Классы байтовых потоков</vt:lpstr>
      <vt:lpstr>Классы байтовых потоков</vt:lpstr>
      <vt:lpstr>Классы байтовых потоков. Класс InputStream</vt:lpstr>
      <vt:lpstr>Классы байтовых потоков. Класс InputStream</vt:lpstr>
      <vt:lpstr>Классы байтовых потоков. Класс InputStream</vt:lpstr>
      <vt:lpstr>Классы байтовых потоков. Класс InputStream</vt:lpstr>
      <vt:lpstr>Классы байтовых потоков. Класс OutputStream </vt:lpstr>
      <vt:lpstr>Классы байтовых потоков. Класс OutputStream  </vt:lpstr>
      <vt:lpstr>Классы байтовых потоков. Класс OutputStream</vt:lpstr>
      <vt:lpstr>Классы байтовых потоков. Example 1</vt:lpstr>
      <vt:lpstr>Классы байтовых потоков. Example 1</vt:lpstr>
      <vt:lpstr>Классы байтовых потоков. Example 2</vt:lpstr>
      <vt:lpstr>Классы байтовых потоков. Example 2</vt:lpstr>
      <vt:lpstr>Классы байтовых потоков. Example 2</vt:lpstr>
      <vt:lpstr>Классы байтовых потоков. Example 3</vt:lpstr>
      <vt:lpstr>Классы байтовых потоков. Example 3</vt:lpstr>
      <vt:lpstr>Классы байтовых потоков. Example 3</vt:lpstr>
      <vt:lpstr>Классы байтовых потоков. Example 4</vt:lpstr>
      <vt:lpstr>Классы байтовых потоков. Example 4</vt:lpstr>
      <vt:lpstr>Классы байтовых потоков. Example 4</vt:lpstr>
      <vt:lpstr>Классы символьных потоков</vt:lpstr>
      <vt:lpstr>Классы символьных потоков</vt:lpstr>
      <vt:lpstr>Классы символьных потоков</vt:lpstr>
      <vt:lpstr>Классы символьных потоков</vt:lpstr>
      <vt:lpstr>Классы символьных потоков. Класс Reader </vt:lpstr>
      <vt:lpstr>Классы символьных потоков. Класс Reader  </vt:lpstr>
      <vt:lpstr>Классы символьных потоков. Класс Reader</vt:lpstr>
      <vt:lpstr>Классы символьных потоков. Класс Writer </vt:lpstr>
      <vt:lpstr>Классы символьных потоков. Example 1</vt:lpstr>
      <vt:lpstr>Классы символьных потоков. Example 1</vt:lpstr>
      <vt:lpstr>Классы символьных потоков. Example 2</vt:lpstr>
      <vt:lpstr>Классы символьных потоков. Example 3</vt:lpstr>
      <vt:lpstr>Классы символьных потоков. Example 3</vt:lpstr>
      <vt:lpstr>Классы символьных потоков. Example 4</vt:lpstr>
      <vt:lpstr>Сравнение байтовых и символьных потоков</vt:lpstr>
      <vt:lpstr>Сравнение байтовых и символьных потоков</vt:lpstr>
      <vt:lpstr>Сравнение байтовых и символьных потоков</vt:lpstr>
      <vt:lpstr>Сравнение байтовых и символьных потоков</vt:lpstr>
      <vt:lpstr>Сравнение байтовых и символьных потоков</vt:lpstr>
      <vt:lpstr>Сравнение байтовых и символьных потоков</vt:lpstr>
      <vt:lpstr>Предопределенные потоки</vt:lpstr>
      <vt:lpstr>Предопределенные потоки</vt:lpstr>
      <vt:lpstr>Предопределенные потоки</vt:lpstr>
      <vt:lpstr>Предопределенные потоки. Example</vt:lpstr>
      <vt:lpstr>Предопределенные потоки. Example</vt:lpstr>
      <vt:lpstr>Упаковка (wrapping) потоков</vt:lpstr>
      <vt:lpstr>Упаковка  (wrapping) классов</vt:lpstr>
      <vt:lpstr>Класс scanner</vt:lpstr>
      <vt:lpstr>Класс Scanner</vt:lpstr>
      <vt:lpstr>Класс Scanner</vt:lpstr>
      <vt:lpstr>Класс Scanner</vt:lpstr>
      <vt:lpstr>Класс Scanner</vt:lpstr>
      <vt:lpstr>Класс Scanner. Example 1</vt:lpstr>
      <vt:lpstr>Класс Scanner. Example 1</vt:lpstr>
      <vt:lpstr>Класс Scanner. Example 1</vt:lpstr>
      <vt:lpstr>Класс Scanner</vt:lpstr>
      <vt:lpstr>Класс Scanner. Example 2</vt:lpstr>
      <vt:lpstr>Класс Scanner</vt:lpstr>
      <vt:lpstr>Класс Scanner. Example 3</vt:lpstr>
      <vt:lpstr>Класс Scanner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PowerPoint Presentation</vt:lpstr>
    </vt:vector>
  </TitlesOfParts>
  <Company>Genco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Ollaniel</dc:creator>
  <cp:lastModifiedBy>Nikolai Plokhoi</cp:lastModifiedBy>
  <cp:revision>144</cp:revision>
  <dcterms:created xsi:type="dcterms:W3CDTF">2011-08-17T19:50:11Z</dcterms:created>
  <dcterms:modified xsi:type="dcterms:W3CDTF">2018-05-18T15:59:44Z</dcterms:modified>
</cp:coreProperties>
</file>