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3"/>
  </p:notesMasterIdLst>
  <p:handoutMasterIdLst>
    <p:handoutMasterId r:id="rId124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93" r:id="rId11"/>
    <p:sldId id="266" r:id="rId12"/>
    <p:sldId id="295" r:id="rId13"/>
    <p:sldId id="260" r:id="rId14"/>
    <p:sldId id="268" r:id="rId15"/>
    <p:sldId id="269" r:id="rId16"/>
    <p:sldId id="297" r:id="rId17"/>
    <p:sldId id="296" r:id="rId18"/>
    <p:sldId id="298" r:id="rId19"/>
    <p:sldId id="270" r:id="rId20"/>
    <p:sldId id="271" r:id="rId21"/>
    <p:sldId id="299" r:id="rId22"/>
    <p:sldId id="272" r:id="rId23"/>
    <p:sldId id="273" r:id="rId24"/>
    <p:sldId id="300" r:id="rId25"/>
    <p:sldId id="301" r:id="rId26"/>
    <p:sldId id="326" r:id="rId27"/>
    <p:sldId id="274" r:id="rId28"/>
    <p:sldId id="325" r:id="rId29"/>
    <p:sldId id="276" r:id="rId30"/>
    <p:sldId id="275" r:id="rId31"/>
    <p:sldId id="277" r:id="rId32"/>
    <p:sldId id="278" r:id="rId33"/>
    <p:sldId id="279" r:id="rId34"/>
    <p:sldId id="280" r:id="rId35"/>
    <p:sldId id="302" r:id="rId36"/>
    <p:sldId id="281" r:id="rId37"/>
    <p:sldId id="303" r:id="rId38"/>
    <p:sldId id="282" r:id="rId39"/>
    <p:sldId id="284" r:id="rId40"/>
    <p:sldId id="285" r:id="rId41"/>
    <p:sldId id="286" r:id="rId42"/>
    <p:sldId id="323" r:id="rId43"/>
    <p:sldId id="324" r:id="rId44"/>
    <p:sldId id="304" r:id="rId45"/>
    <p:sldId id="287" r:id="rId46"/>
    <p:sldId id="288" r:id="rId47"/>
    <p:sldId id="289" r:id="rId48"/>
    <p:sldId id="307" r:id="rId49"/>
    <p:sldId id="290" r:id="rId50"/>
    <p:sldId id="310" r:id="rId51"/>
    <p:sldId id="291" r:id="rId52"/>
    <p:sldId id="311" r:id="rId53"/>
    <p:sldId id="292" r:id="rId54"/>
    <p:sldId id="308" r:id="rId55"/>
    <p:sldId id="283" r:id="rId56"/>
    <p:sldId id="309" r:id="rId57"/>
    <p:sldId id="312" r:id="rId58"/>
    <p:sldId id="313" r:id="rId59"/>
    <p:sldId id="305" r:id="rId60"/>
    <p:sldId id="306" r:id="rId61"/>
    <p:sldId id="316" r:id="rId62"/>
    <p:sldId id="317" r:id="rId63"/>
    <p:sldId id="327" r:id="rId64"/>
    <p:sldId id="318" r:id="rId65"/>
    <p:sldId id="319" r:id="rId66"/>
    <p:sldId id="320" r:id="rId67"/>
    <p:sldId id="321" r:id="rId68"/>
    <p:sldId id="322" r:id="rId69"/>
    <p:sldId id="334" r:id="rId70"/>
    <p:sldId id="328" r:id="rId71"/>
    <p:sldId id="329" r:id="rId72"/>
    <p:sldId id="335" r:id="rId73"/>
    <p:sldId id="330" r:id="rId74"/>
    <p:sldId id="381" r:id="rId75"/>
    <p:sldId id="382" r:id="rId76"/>
    <p:sldId id="384" r:id="rId77"/>
    <p:sldId id="383" r:id="rId78"/>
    <p:sldId id="385" r:id="rId79"/>
    <p:sldId id="331" r:id="rId80"/>
    <p:sldId id="336" r:id="rId81"/>
    <p:sldId id="332" r:id="rId82"/>
    <p:sldId id="387" r:id="rId83"/>
    <p:sldId id="386" r:id="rId84"/>
    <p:sldId id="389" r:id="rId85"/>
    <p:sldId id="388" r:id="rId86"/>
    <p:sldId id="337" r:id="rId87"/>
    <p:sldId id="333" r:id="rId88"/>
    <p:sldId id="344" r:id="rId89"/>
    <p:sldId id="345" r:id="rId90"/>
    <p:sldId id="346" r:id="rId91"/>
    <p:sldId id="339" r:id="rId92"/>
    <p:sldId id="340" r:id="rId93"/>
    <p:sldId id="341" r:id="rId94"/>
    <p:sldId id="343" r:id="rId95"/>
    <p:sldId id="347" r:id="rId96"/>
    <p:sldId id="348" r:id="rId97"/>
    <p:sldId id="342" r:id="rId98"/>
    <p:sldId id="33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61" r:id="rId107"/>
    <p:sldId id="356" r:id="rId108"/>
    <p:sldId id="357" r:id="rId109"/>
    <p:sldId id="358" r:id="rId110"/>
    <p:sldId id="365" r:id="rId111"/>
    <p:sldId id="359" r:id="rId112"/>
    <p:sldId id="366" r:id="rId113"/>
    <p:sldId id="360" r:id="rId114"/>
    <p:sldId id="367" r:id="rId115"/>
    <p:sldId id="362" r:id="rId116"/>
    <p:sldId id="363" r:id="rId117"/>
    <p:sldId id="368" r:id="rId118"/>
    <p:sldId id="364" r:id="rId119"/>
    <p:sldId id="370" r:id="rId120"/>
    <p:sldId id="373" r:id="rId121"/>
    <p:sldId id="390" r:id="rId1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8168" autoAdjust="0"/>
  </p:normalViewPr>
  <p:slideViewPr>
    <p:cSldViewPr>
      <p:cViewPr varScale="1">
        <p:scale>
          <a:sx n="83" d="100"/>
          <a:sy n="83" d="100"/>
        </p:scale>
        <p:origin x="1454" y="82"/>
      </p:cViewPr>
      <p:guideLst>
        <p:guide orient="horz" pos="7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har_blinou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mailto:Ihar_blinou@epam.com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handling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Ihar</a:t>
            </a:r>
            <a:r>
              <a:rPr lang="en-US" dirty="0"/>
              <a:t> </a:t>
            </a:r>
            <a:r>
              <a:rPr lang="en-US" dirty="0" err="1"/>
              <a:t>Blinou</a:t>
            </a:r>
            <a:endParaRPr lang="en-US" dirty="0"/>
          </a:p>
          <a:p>
            <a:r>
              <a:rPr lang="en-US" dirty="0"/>
              <a:t>Oracle Certified Java Instructor</a:t>
            </a:r>
          </a:p>
          <a:p>
            <a:r>
              <a:rPr lang="en-US" dirty="0">
                <a:hlinkClick r:id="rId2"/>
              </a:rPr>
              <a:t>ihar_blinou@epam.com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314572" cy="533400"/>
          </a:xfrm>
        </p:spPr>
        <p:txBody>
          <a:bodyPr/>
          <a:lstStyle/>
          <a:p>
            <a:r>
              <a:rPr lang="en-US" dirty="0" smtClean="0"/>
              <a:t>Java.SE.03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dirty="0" smtClean="0"/>
              <a:t>byte[]	</a:t>
            </a:r>
            <a:r>
              <a:rPr lang="en-US" sz="1800" b="1" dirty="0" err="1" smtClean="0"/>
              <a:t>getBytes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Charset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charset</a:t>
            </a:r>
            <a:r>
              <a:rPr lang="en-US" sz="1800" b="1" dirty="0" smtClean="0"/>
              <a:t>) </a:t>
            </a:r>
            <a:r>
              <a:rPr lang="ru-RU" sz="1800" dirty="0" smtClean="0"/>
              <a:t>- </a:t>
            </a:r>
            <a:r>
              <a:rPr lang="en-US" sz="1800" dirty="0" smtClean="0"/>
              <a:t> </a:t>
            </a:r>
            <a:r>
              <a:rPr lang="ru-RU" sz="1800" dirty="0" smtClean="0"/>
              <a:t>возвращает строку в виде последовательности байт, используя указанную в параметре кодировку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void	</a:t>
            </a:r>
            <a:r>
              <a:rPr lang="en-US" sz="1800" b="1" dirty="0" err="1" smtClean="0"/>
              <a:t>getBytes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srcBegin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srcEnd</a:t>
            </a:r>
            <a:r>
              <a:rPr lang="en-US" sz="1800" b="1" dirty="0" smtClean="0"/>
              <a:t>, byte[] </a:t>
            </a:r>
            <a:r>
              <a:rPr lang="en-US" sz="1800" b="1" dirty="0" err="1" smtClean="0"/>
              <a:t>dst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dstBegin</a:t>
            </a:r>
            <a:r>
              <a:rPr lang="en-US" sz="1800" b="1" dirty="0" smtClean="0"/>
              <a:t>)</a:t>
            </a:r>
            <a:r>
              <a:rPr lang="en-US" sz="1800" dirty="0" smtClean="0"/>
              <a:t> - </a:t>
            </a:r>
            <a:r>
              <a:rPr lang="ru-RU" sz="1800" dirty="0" smtClean="0"/>
              <a:t>возвращает массив байт </a:t>
            </a:r>
            <a:r>
              <a:rPr lang="ru-RU" sz="1800" dirty="0" err="1" smtClean="0"/>
              <a:t>dst</a:t>
            </a:r>
            <a:r>
              <a:rPr lang="ru-RU" sz="1800" dirty="0" smtClean="0"/>
              <a:t> из подстроки с </a:t>
            </a:r>
            <a:r>
              <a:rPr lang="ru-RU" sz="1800" dirty="0" err="1" smtClean="0"/>
              <a:t>srcBegin</a:t>
            </a:r>
            <a:r>
              <a:rPr lang="ru-RU" sz="1800" dirty="0" smtClean="0"/>
              <a:t> до </a:t>
            </a:r>
            <a:r>
              <a:rPr lang="ru-RU" sz="1800" dirty="0" err="1" smtClean="0"/>
              <a:t>srcEnd</a:t>
            </a:r>
            <a:r>
              <a:rPr lang="ru-RU" sz="1800" dirty="0" smtClean="0"/>
              <a:t> индекса</a:t>
            </a:r>
            <a:r>
              <a:rPr lang="en-US" sz="1800" dirty="0" smtClean="0"/>
              <a:t>;</a:t>
            </a:r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smtClean="0"/>
              <a:t>byte[]	</a:t>
            </a:r>
            <a:r>
              <a:rPr lang="en-US" sz="1800" b="1" dirty="0" err="1" smtClean="0"/>
              <a:t>getBytes</a:t>
            </a:r>
            <a:r>
              <a:rPr lang="en-US" sz="1800" b="1" dirty="0" smtClean="0"/>
              <a:t>(String </a:t>
            </a:r>
            <a:r>
              <a:rPr lang="en-US" sz="1800" b="1" dirty="0" err="1" smtClean="0"/>
              <a:t>charsetName</a:t>
            </a:r>
            <a:r>
              <a:rPr lang="en-US" sz="1800" b="1" dirty="0" smtClean="0"/>
              <a:t>)</a:t>
            </a:r>
            <a:r>
              <a:rPr lang="en-US" sz="1800" dirty="0" smtClean="0"/>
              <a:t> </a:t>
            </a:r>
            <a:r>
              <a:rPr lang="ru-RU" sz="1800" dirty="0" smtClean="0"/>
              <a:t>- </a:t>
            </a:r>
            <a:r>
              <a:rPr lang="en-US" sz="1800" dirty="0" smtClean="0"/>
              <a:t> </a:t>
            </a:r>
            <a:r>
              <a:rPr lang="ru-RU" sz="1800" dirty="0" smtClean="0"/>
              <a:t>возвращает строку в виде последовательности байт, используя название кодировки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1600" b="1" dirty="0" smtClean="0"/>
              <a:t>Классы символов регулярных выражений</a:t>
            </a:r>
          </a:p>
          <a:p>
            <a:pPr marL="719138" indent="-360363">
              <a:spcBef>
                <a:spcPts val="0"/>
              </a:spcBef>
            </a:pPr>
            <a:endParaRPr lang="ru-RU" sz="1800" dirty="0" smtClean="0"/>
          </a:p>
          <a:p>
            <a:pPr marL="719138" indent="-360363" algn="just">
              <a:spcBef>
                <a:spcPts val="400"/>
              </a:spcBef>
            </a:pPr>
            <a:r>
              <a:rPr lang="ru-RU" sz="1800" b="1" dirty="0" smtClean="0"/>
              <a:t>[</a:t>
            </a:r>
            <a:r>
              <a:rPr lang="ru-RU" sz="1800" b="1" dirty="0" err="1" smtClean="0"/>
              <a:t>abc</a:t>
            </a:r>
            <a:r>
              <a:rPr lang="ru-RU" sz="1800" b="1" dirty="0" smtClean="0"/>
              <a:t>]</a:t>
            </a:r>
            <a:r>
              <a:rPr lang="en-US" sz="1800" b="1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</a:t>
            </a:r>
            <a:r>
              <a:rPr lang="ru-RU" sz="1800" dirty="0" err="1" smtClean="0"/>
              <a:t>a</a:t>
            </a:r>
            <a:r>
              <a:rPr lang="ru-RU" sz="1800" dirty="0" smtClean="0"/>
              <a:t>, </a:t>
            </a:r>
            <a:r>
              <a:rPr lang="ru-RU" sz="1800" dirty="0" err="1" smtClean="0"/>
              <a:t>b</a:t>
            </a:r>
            <a:r>
              <a:rPr lang="ru-RU" sz="1800" dirty="0" smtClean="0"/>
              <a:t>, или </a:t>
            </a:r>
            <a:r>
              <a:rPr lang="ru-RU" sz="1800" dirty="0" err="1" smtClean="0"/>
              <a:t>c</a:t>
            </a:r>
            <a:r>
              <a:rPr lang="ru-RU" sz="1800" dirty="0" smtClean="0"/>
              <a:t> </a:t>
            </a:r>
          </a:p>
          <a:p>
            <a:pPr marL="719138" indent="-360363" algn="just">
              <a:spcBef>
                <a:spcPts val="400"/>
              </a:spcBef>
            </a:pPr>
            <a:r>
              <a:rPr lang="ru-RU" sz="1800" b="1" dirty="0" smtClean="0"/>
              <a:t>[</a:t>
            </a:r>
            <a:r>
              <a:rPr lang="ru-RU" sz="1800" b="1" dirty="0" err="1" smtClean="0"/>
              <a:t>^abc</a:t>
            </a:r>
            <a:r>
              <a:rPr lang="ru-RU" sz="1800" b="1" dirty="0" smtClean="0"/>
              <a:t>] </a:t>
            </a:r>
            <a:r>
              <a:rPr lang="en-US" sz="1800" dirty="0" smtClean="0"/>
              <a:t>–</a:t>
            </a:r>
            <a:r>
              <a:rPr lang="ru-RU" sz="1800" dirty="0" smtClean="0"/>
              <a:t> символ, исключая </a:t>
            </a:r>
            <a:r>
              <a:rPr lang="ru-RU" sz="1800" dirty="0" err="1" smtClean="0"/>
              <a:t>a</a:t>
            </a:r>
            <a:r>
              <a:rPr lang="ru-RU" sz="1800" dirty="0" smtClean="0"/>
              <a:t>, </a:t>
            </a:r>
            <a:r>
              <a:rPr lang="ru-RU" sz="1800" dirty="0" err="1" smtClean="0"/>
              <a:t>b</a:t>
            </a:r>
            <a:r>
              <a:rPr lang="ru-RU" sz="1800" dirty="0" smtClean="0"/>
              <a:t> или </a:t>
            </a:r>
            <a:r>
              <a:rPr lang="ru-RU" sz="1800" dirty="0" err="1" smtClean="0"/>
              <a:t>c</a:t>
            </a:r>
            <a:endParaRPr lang="ru-RU" sz="1800" dirty="0" smtClean="0"/>
          </a:p>
          <a:p>
            <a:pPr marL="719138" indent="-360363" algn="just">
              <a:spcBef>
                <a:spcPts val="400"/>
              </a:spcBef>
            </a:pPr>
            <a:r>
              <a:rPr lang="ru-RU" sz="1800" b="1" dirty="0" smtClean="0"/>
              <a:t>[</a:t>
            </a:r>
            <a:r>
              <a:rPr lang="ru-RU" sz="1800" b="1" dirty="0" err="1" smtClean="0"/>
              <a:t>a-zA-Z</a:t>
            </a:r>
            <a:r>
              <a:rPr lang="ru-RU" sz="1800" b="1" dirty="0" smtClean="0"/>
              <a:t>]</a:t>
            </a:r>
            <a:r>
              <a:rPr lang="en-US" sz="1800" b="1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символ от </a:t>
            </a:r>
            <a:r>
              <a:rPr lang="ru-RU" sz="1800" dirty="0" err="1" smtClean="0"/>
              <a:t>a</a:t>
            </a:r>
            <a:r>
              <a:rPr lang="ru-RU" sz="1800" dirty="0" smtClean="0"/>
              <a:t> до </a:t>
            </a:r>
            <a:r>
              <a:rPr lang="ru-RU" sz="1800" dirty="0" err="1" smtClean="0"/>
              <a:t>z</a:t>
            </a:r>
            <a:r>
              <a:rPr lang="ru-RU" sz="1800" dirty="0" smtClean="0"/>
              <a:t> или от A до Z, (диапазон)</a:t>
            </a:r>
          </a:p>
          <a:p>
            <a:pPr marL="719138" indent="-360363" algn="just">
              <a:spcBef>
                <a:spcPts val="400"/>
              </a:spcBef>
            </a:pPr>
            <a:r>
              <a:rPr lang="ru-RU" sz="1800" b="1" dirty="0" smtClean="0"/>
              <a:t>[</a:t>
            </a:r>
            <a:r>
              <a:rPr lang="ru-RU" sz="1800" b="1" dirty="0" err="1" smtClean="0"/>
              <a:t>a-d</a:t>
            </a:r>
            <a:r>
              <a:rPr lang="ru-RU" sz="1800" b="1" dirty="0" smtClean="0"/>
              <a:t>[</a:t>
            </a:r>
            <a:r>
              <a:rPr lang="ru-RU" sz="1800" b="1" dirty="0" err="1" smtClean="0"/>
              <a:t>m-p</a:t>
            </a:r>
            <a:r>
              <a:rPr lang="ru-RU" sz="1800" b="1" dirty="0" smtClean="0"/>
              <a:t>]] </a:t>
            </a:r>
            <a:r>
              <a:rPr lang="en-US" sz="1800" dirty="0" smtClean="0"/>
              <a:t>– </a:t>
            </a:r>
            <a:r>
              <a:rPr lang="ru-RU" sz="1800" dirty="0" smtClean="0"/>
              <a:t>от </a:t>
            </a:r>
            <a:r>
              <a:rPr lang="ru-RU" sz="1800" dirty="0" err="1" smtClean="0"/>
              <a:t>a</a:t>
            </a:r>
            <a:r>
              <a:rPr lang="ru-RU" sz="1800" dirty="0" smtClean="0"/>
              <a:t> до </a:t>
            </a:r>
            <a:r>
              <a:rPr lang="ru-RU" sz="1800" dirty="0" err="1" smtClean="0"/>
              <a:t>d</a:t>
            </a:r>
            <a:r>
              <a:rPr lang="ru-RU" sz="1800" dirty="0" smtClean="0"/>
              <a:t> или от </a:t>
            </a:r>
            <a:r>
              <a:rPr lang="ru-RU" sz="1800" dirty="0" err="1" smtClean="0"/>
              <a:t>m</a:t>
            </a:r>
            <a:r>
              <a:rPr lang="ru-RU" sz="1800" dirty="0" smtClean="0"/>
              <a:t> до p: [</a:t>
            </a:r>
            <a:r>
              <a:rPr lang="ru-RU" sz="1800" dirty="0" err="1" smtClean="0"/>
              <a:t>a-dm-p</a:t>
            </a:r>
            <a:r>
              <a:rPr lang="ru-RU" sz="1800" dirty="0" smtClean="0"/>
              <a:t>] (объединение)</a:t>
            </a:r>
          </a:p>
          <a:p>
            <a:pPr marL="719138" indent="-360363" algn="just">
              <a:spcBef>
                <a:spcPts val="400"/>
              </a:spcBef>
            </a:pPr>
            <a:r>
              <a:rPr lang="ru-RU" sz="1800" b="1" dirty="0" smtClean="0"/>
              <a:t>[</a:t>
            </a:r>
            <a:r>
              <a:rPr lang="ru-RU" sz="1800" b="1" dirty="0" err="1" smtClean="0"/>
              <a:t>a-z&amp;&amp;</a:t>
            </a:r>
            <a:r>
              <a:rPr lang="ru-RU" sz="1800" b="1" dirty="0" smtClean="0"/>
              <a:t>[</a:t>
            </a:r>
            <a:r>
              <a:rPr lang="ru-RU" sz="1800" b="1" dirty="0" err="1" smtClean="0"/>
              <a:t>def</a:t>
            </a:r>
            <a:r>
              <a:rPr lang="ru-RU" sz="1800" b="1" dirty="0" smtClean="0"/>
              <a:t>]] </a:t>
            </a:r>
            <a:r>
              <a:rPr lang="en-US" sz="1800" dirty="0" smtClean="0"/>
              <a:t>– </a:t>
            </a:r>
            <a:r>
              <a:rPr lang="ru-RU" sz="1800" dirty="0" err="1" smtClean="0"/>
              <a:t>d</a:t>
            </a:r>
            <a:r>
              <a:rPr lang="ru-RU" sz="1800" dirty="0" smtClean="0"/>
              <a:t>, </a:t>
            </a:r>
            <a:r>
              <a:rPr lang="ru-RU" sz="1800" dirty="0" err="1" smtClean="0"/>
              <a:t>e</a:t>
            </a:r>
            <a:r>
              <a:rPr lang="ru-RU" sz="1800" dirty="0" smtClean="0"/>
              <a:t>, или </a:t>
            </a:r>
            <a:r>
              <a:rPr lang="ru-RU" sz="1800" dirty="0" err="1" smtClean="0"/>
              <a:t>f</a:t>
            </a:r>
            <a:r>
              <a:rPr lang="ru-RU" sz="1800" dirty="0" smtClean="0"/>
              <a:t> (пересечение)</a:t>
            </a:r>
          </a:p>
          <a:p>
            <a:pPr marL="719138" indent="-360363" algn="just">
              <a:spcBef>
                <a:spcPts val="400"/>
              </a:spcBef>
            </a:pPr>
            <a:r>
              <a:rPr lang="ru-RU" sz="1800" b="1" dirty="0" smtClean="0"/>
              <a:t>[</a:t>
            </a:r>
            <a:r>
              <a:rPr lang="ru-RU" sz="1800" b="1" dirty="0" err="1" smtClean="0"/>
              <a:t>a-z&amp;&amp;</a:t>
            </a:r>
            <a:r>
              <a:rPr lang="ru-RU" sz="1800" b="1" dirty="0" smtClean="0"/>
              <a:t>[</a:t>
            </a:r>
            <a:r>
              <a:rPr lang="ru-RU" sz="1800" b="1" dirty="0" err="1" smtClean="0"/>
              <a:t>^bc</a:t>
            </a:r>
            <a:r>
              <a:rPr lang="ru-RU" sz="1800" b="1" dirty="0" smtClean="0"/>
              <a:t>]] </a:t>
            </a:r>
            <a:r>
              <a:rPr lang="en-US" sz="1800" dirty="0" smtClean="0"/>
              <a:t>– </a:t>
            </a:r>
            <a:r>
              <a:rPr lang="ru-RU" sz="1800" dirty="0" smtClean="0"/>
              <a:t>от </a:t>
            </a:r>
            <a:r>
              <a:rPr lang="ru-RU" sz="1800" dirty="0" err="1" smtClean="0"/>
              <a:t>a</a:t>
            </a:r>
            <a:r>
              <a:rPr lang="ru-RU" sz="1800" dirty="0" smtClean="0"/>
              <a:t> до </a:t>
            </a:r>
            <a:r>
              <a:rPr lang="ru-RU" sz="1800" dirty="0" err="1" smtClean="0"/>
              <a:t>z</a:t>
            </a:r>
            <a:r>
              <a:rPr lang="ru-RU" sz="1800" dirty="0" smtClean="0"/>
              <a:t>, исключая </a:t>
            </a:r>
            <a:r>
              <a:rPr lang="ru-RU" sz="1800" dirty="0" err="1" smtClean="0"/>
              <a:t>b</a:t>
            </a:r>
            <a:r>
              <a:rPr lang="ru-RU" sz="1800" dirty="0" smtClean="0"/>
              <a:t> и c: [</a:t>
            </a:r>
            <a:r>
              <a:rPr lang="ru-RU" sz="1800" dirty="0" err="1" smtClean="0"/>
              <a:t>ad-z</a:t>
            </a:r>
            <a:r>
              <a:rPr lang="ru-RU" sz="1800" dirty="0" smtClean="0"/>
              <a:t>] (вычитание)</a:t>
            </a:r>
          </a:p>
          <a:p>
            <a:pPr marL="719138" indent="-360363" algn="just">
              <a:spcBef>
                <a:spcPts val="400"/>
              </a:spcBef>
            </a:pPr>
            <a:r>
              <a:rPr lang="ru-RU" sz="1800" b="1" dirty="0" smtClean="0"/>
              <a:t>[</a:t>
            </a:r>
            <a:r>
              <a:rPr lang="ru-RU" sz="1800" b="1" dirty="0" err="1" smtClean="0"/>
              <a:t>a-z&amp;&amp;</a:t>
            </a:r>
            <a:r>
              <a:rPr lang="ru-RU" sz="1800" b="1" dirty="0" smtClean="0"/>
              <a:t>[</a:t>
            </a:r>
            <a:r>
              <a:rPr lang="ru-RU" sz="1800" b="1" dirty="0" err="1" smtClean="0"/>
              <a:t>^m-p</a:t>
            </a:r>
            <a:r>
              <a:rPr lang="ru-RU" sz="1800" b="1" dirty="0" smtClean="0"/>
              <a:t>]]</a:t>
            </a:r>
            <a:r>
              <a:rPr lang="en-US" sz="1800" b="1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от </a:t>
            </a:r>
            <a:r>
              <a:rPr lang="ru-RU" sz="1800" dirty="0" err="1" smtClean="0"/>
              <a:t>a</a:t>
            </a:r>
            <a:r>
              <a:rPr lang="ru-RU" sz="1800" dirty="0" smtClean="0"/>
              <a:t> до </a:t>
            </a:r>
            <a:r>
              <a:rPr lang="ru-RU" sz="1800" dirty="0" err="1" smtClean="0"/>
              <a:t>z</a:t>
            </a:r>
            <a:r>
              <a:rPr lang="ru-RU" sz="1800" dirty="0" smtClean="0"/>
              <a:t>, не включая от </a:t>
            </a:r>
            <a:r>
              <a:rPr lang="ru-RU" sz="1800" dirty="0" err="1" smtClean="0"/>
              <a:t>m</a:t>
            </a:r>
            <a:r>
              <a:rPr lang="ru-RU" sz="1800" dirty="0" smtClean="0"/>
              <a:t> до p: [</a:t>
            </a:r>
            <a:r>
              <a:rPr lang="ru-RU" sz="1800" dirty="0" err="1" smtClean="0"/>
              <a:t>a-lq-z</a:t>
            </a:r>
            <a:r>
              <a:rPr lang="ru-RU" sz="1800" dirty="0" smtClean="0"/>
              <a:t>](вычитание)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1800" b="1" dirty="0" smtClean="0"/>
              <a:t>Предопределенные классы символов</a:t>
            </a:r>
          </a:p>
          <a:p>
            <a:pPr>
              <a:spcBef>
                <a:spcPts val="0"/>
              </a:spcBef>
            </a:pPr>
            <a:endParaRPr lang="ru-RU" sz="1800" dirty="0" smtClean="0"/>
          </a:p>
          <a:p>
            <a:pPr marL="719138" indent="-360363">
              <a:spcBef>
                <a:spcPts val="400"/>
              </a:spcBef>
            </a:pPr>
            <a:r>
              <a:rPr lang="ru-RU" sz="1800" b="1" dirty="0" smtClean="0"/>
              <a:t>.</a:t>
            </a:r>
            <a:r>
              <a:rPr lang="ru-RU" sz="1800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любой символ</a:t>
            </a:r>
          </a:p>
          <a:p>
            <a:pPr marL="719138" indent="-360363">
              <a:spcBef>
                <a:spcPts val="400"/>
              </a:spcBef>
            </a:pPr>
            <a:r>
              <a:rPr lang="ru-RU" sz="1800" b="1" dirty="0" smtClean="0"/>
              <a:t>\</a:t>
            </a:r>
            <a:r>
              <a:rPr lang="ru-RU" sz="1800" b="1" dirty="0" err="1" smtClean="0"/>
              <a:t>d</a:t>
            </a:r>
            <a:r>
              <a:rPr lang="ru-RU" sz="1800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цифра [0-9]</a:t>
            </a:r>
          </a:p>
          <a:p>
            <a:pPr marL="719138" indent="-360363">
              <a:spcBef>
                <a:spcPts val="400"/>
              </a:spcBef>
            </a:pPr>
            <a:r>
              <a:rPr lang="ru-RU" sz="1800" b="1" dirty="0" smtClean="0"/>
              <a:t>\D</a:t>
            </a:r>
            <a:r>
              <a:rPr lang="ru-RU" sz="1800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не цифра: [^0-9]</a:t>
            </a:r>
          </a:p>
          <a:p>
            <a:pPr marL="719138" indent="-360363">
              <a:spcBef>
                <a:spcPts val="400"/>
              </a:spcBef>
            </a:pPr>
            <a:r>
              <a:rPr lang="ru-RU" sz="1800" b="1" dirty="0" smtClean="0"/>
              <a:t>\</a:t>
            </a:r>
            <a:r>
              <a:rPr lang="ru-RU" sz="1800" b="1" dirty="0" err="1" smtClean="0"/>
              <a:t>s</a:t>
            </a:r>
            <a:r>
              <a:rPr lang="ru-RU" sz="1800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[ \t\n\x0B\f\r]</a:t>
            </a:r>
          </a:p>
          <a:p>
            <a:pPr marL="719138" indent="-360363">
              <a:spcBef>
                <a:spcPts val="400"/>
              </a:spcBef>
            </a:pPr>
            <a:r>
              <a:rPr lang="ru-RU" sz="1800" b="1" dirty="0" smtClean="0"/>
              <a:t>\S</a:t>
            </a:r>
            <a:r>
              <a:rPr lang="ru-RU" sz="1800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[</a:t>
            </a:r>
            <a:r>
              <a:rPr lang="ru-RU" sz="1800" dirty="0" err="1" smtClean="0"/>
              <a:t>^\s</a:t>
            </a:r>
            <a:r>
              <a:rPr lang="ru-RU" sz="1800" dirty="0" smtClean="0"/>
              <a:t>]</a:t>
            </a:r>
          </a:p>
          <a:p>
            <a:pPr marL="719138" indent="-360363">
              <a:spcBef>
                <a:spcPts val="400"/>
              </a:spcBef>
            </a:pPr>
            <a:r>
              <a:rPr lang="ru-RU" sz="1800" b="1" dirty="0" smtClean="0"/>
              <a:t>\</a:t>
            </a:r>
            <a:r>
              <a:rPr lang="ru-RU" sz="1800" b="1" dirty="0" err="1" smtClean="0"/>
              <a:t>w</a:t>
            </a:r>
            <a:r>
              <a:rPr lang="ru-RU" sz="1800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[a-zA-Z_0-9]</a:t>
            </a:r>
          </a:p>
          <a:p>
            <a:pPr marL="719138" indent="-360363">
              <a:spcBef>
                <a:spcPts val="400"/>
              </a:spcBef>
            </a:pPr>
            <a:r>
              <a:rPr lang="ru-RU" sz="1800" b="1" dirty="0" smtClean="0"/>
              <a:t>\W</a:t>
            </a:r>
            <a:r>
              <a:rPr lang="ru-RU" sz="1800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[</a:t>
            </a:r>
            <a:r>
              <a:rPr lang="ru-RU" sz="1800" dirty="0" err="1" smtClean="0"/>
              <a:t>^\w</a:t>
            </a:r>
            <a:r>
              <a:rPr lang="ru-RU" sz="1800" dirty="0" smtClean="0"/>
              <a:t>]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1800" b="1" dirty="0" smtClean="0"/>
              <a:t>Обнаружение совпадения вначале и в конце</a:t>
            </a:r>
          </a:p>
          <a:p>
            <a:pPr>
              <a:spcBef>
                <a:spcPts val="0"/>
              </a:spcBef>
            </a:pPr>
            <a:endParaRPr lang="ru-RU" sz="1800" dirty="0" smtClean="0"/>
          </a:p>
          <a:p>
            <a:pPr marL="719138" indent="-360363">
              <a:spcBef>
                <a:spcPts val="400"/>
              </a:spcBef>
            </a:pPr>
            <a:r>
              <a:rPr lang="en-US" sz="1800" b="1" dirty="0" smtClean="0"/>
              <a:t>^a</a:t>
            </a:r>
            <a:r>
              <a:rPr lang="en-US" sz="1800" dirty="0" smtClean="0"/>
              <a:t> – </a:t>
            </a:r>
            <a:r>
              <a:rPr lang="ru-RU" sz="1800" dirty="0" smtClean="0"/>
              <a:t>якорь для обнаружения сначала строки</a:t>
            </a:r>
            <a:endParaRPr lang="en-US" sz="1800" dirty="0" smtClean="0"/>
          </a:p>
          <a:p>
            <a:pPr marL="719138" indent="-360363">
              <a:spcBef>
                <a:spcPts val="400"/>
              </a:spcBef>
            </a:pPr>
            <a:r>
              <a:rPr lang="en-US" sz="1800" b="1" dirty="0" smtClean="0"/>
              <a:t>a$</a:t>
            </a:r>
            <a:r>
              <a:rPr lang="ru-RU" sz="1800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якорь на совпадение в конце строки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ru-RU" sz="1800" b="1" dirty="0" smtClean="0"/>
              <a:t>Логические операторы в регулярных выражениях</a:t>
            </a:r>
          </a:p>
          <a:p>
            <a:pPr>
              <a:spcBef>
                <a:spcPts val="0"/>
              </a:spcBef>
              <a:buNone/>
            </a:pPr>
            <a:endParaRPr lang="ru-RU" sz="1800" dirty="0" smtClean="0"/>
          </a:p>
          <a:p>
            <a:pPr marL="719138" indent="-360363">
              <a:spcBef>
                <a:spcPts val="400"/>
              </a:spcBef>
            </a:pPr>
            <a:r>
              <a:rPr lang="en-US" sz="1800" b="1" dirty="0" err="1" smtClean="0"/>
              <a:t>ab</a:t>
            </a:r>
            <a:r>
              <a:rPr lang="ru-RU" sz="1800" b="1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за </a:t>
            </a:r>
            <a:r>
              <a:rPr lang="en-US" sz="1800" dirty="0" smtClean="0"/>
              <a:t>a</a:t>
            </a:r>
            <a:r>
              <a:rPr lang="ru-RU" sz="1800" dirty="0" smtClean="0"/>
              <a:t> следует </a:t>
            </a:r>
            <a:r>
              <a:rPr lang="en-US" sz="1800" dirty="0" smtClean="0"/>
              <a:t>b</a:t>
            </a:r>
            <a:endParaRPr lang="ru-RU" sz="1800" dirty="0" smtClean="0"/>
          </a:p>
          <a:p>
            <a:pPr marL="719138" indent="-360363">
              <a:spcBef>
                <a:spcPts val="400"/>
              </a:spcBef>
            </a:pPr>
            <a:r>
              <a:rPr lang="en-US" sz="1800" b="1" dirty="0" smtClean="0"/>
              <a:t>a</a:t>
            </a:r>
            <a:r>
              <a:rPr lang="ru-RU" sz="1800" b="1" dirty="0" smtClean="0"/>
              <a:t>|</a:t>
            </a:r>
            <a:r>
              <a:rPr lang="en-US" sz="1800" b="1" dirty="0" smtClean="0"/>
              <a:t>b</a:t>
            </a:r>
            <a:r>
              <a:rPr lang="en-US" sz="1800" dirty="0" smtClean="0"/>
              <a:t> – a</a:t>
            </a:r>
            <a:r>
              <a:rPr lang="ru-RU" sz="1800" dirty="0" smtClean="0"/>
              <a:t> либо </a:t>
            </a:r>
            <a:r>
              <a:rPr lang="en-US" sz="1800" dirty="0" smtClean="0"/>
              <a:t>b</a:t>
            </a:r>
            <a:endParaRPr lang="ru-RU" sz="1800" dirty="0" smtClean="0"/>
          </a:p>
          <a:p>
            <a:pPr marL="719138" indent="-360363">
              <a:spcBef>
                <a:spcPts val="400"/>
              </a:spcBef>
            </a:pPr>
            <a:r>
              <a:rPr lang="ru-RU" sz="1800" b="1" dirty="0" smtClean="0"/>
              <a:t>(</a:t>
            </a:r>
            <a:r>
              <a:rPr lang="en-US" sz="1800" b="1" dirty="0" smtClean="0"/>
              <a:t>a</a:t>
            </a:r>
            <a:r>
              <a:rPr lang="ru-RU" sz="1800" b="1" dirty="0" smtClean="0"/>
              <a:t>)</a:t>
            </a:r>
            <a:r>
              <a:rPr lang="en-US" sz="1800" b="1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а, для выделения групп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1800" b="1" dirty="0" smtClean="0"/>
              <a:t>Квантификаторы</a:t>
            </a:r>
            <a:endParaRPr lang="en-US" sz="1800" b="1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 marL="719138" indent="-360363">
              <a:spcBef>
                <a:spcPts val="400"/>
              </a:spcBef>
            </a:pPr>
            <a:r>
              <a:rPr lang="en-US" sz="1800" b="1" i="1" dirty="0" smtClean="0"/>
              <a:t>a</a:t>
            </a:r>
            <a:r>
              <a:rPr lang="ru-RU" sz="1800" b="1" dirty="0" smtClean="0"/>
              <a:t>?</a:t>
            </a:r>
            <a:r>
              <a:rPr lang="ru-RU" sz="1800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 </a:t>
            </a:r>
            <a:r>
              <a:rPr lang="en-US" sz="1800" i="1" dirty="0" smtClean="0"/>
              <a:t>a</a:t>
            </a:r>
            <a:r>
              <a:rPr lang="ru-RU" sz="1800" dirty="0" smtClean="0"/>
              <a:t> один раз или ни разу</a:t>
            </a:r>
          </a:p>
          <a:p>
            <a:pPr marL="719138" indent="-360363">
              <a:spcBef>
                <a:spcPts val="400"/>
              </a:spcBef>
            </a:pPr>
            <a:r>
              <a:rPr lang="en-US" sz="1800" b="1" i="1" dirty="0" smtClean="0"/>
              <a:t>a</a:t>
            </a:r>
            <a:r>
              <a:rPr lang="ru-RU" sz="1800" b="1" dirty="0" smtClean="0"/>
              <a:t>*</a:t>
            </a:r>
            <a:r>
              <a:rPr lang="ru-RU" sz="1800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     </a:t>
            </a:r>
            <a:r>
              <a:rPr lang="en-US" sz="1800" i="1" dirty="0" smtClean="0"/>
              <a:t>a</a:t>
            </a:r>
            <a:r>
              <a:rPr lang="ru-RU" sz="1800" dirty="0" smtClean="0"/>
              <a:t> ноль или более раз</a:t>
            </a:r>
          </a:p>
          <a:p>
            <a:pPr marL="719138" indent="-360363">
              <a:spcBef>
                <a:spcPts val="400"/>
              </a:spcBef>
            </a:pPr>
            <a:r>
              <a:rPr lang="en-US" sz="1800" b="1" i="1" dirty="0" smtClean="0"/>
              <a:t>a</a:t>
            </a:r>
            <a:r>
              <a:rPr lang="ru-RU" sz="1800" b="1" dirty="0" smtClean="0"/>
              <a:t>+</a:t>
            </a:r>
            <a:r>
              <a:rPr lang="ru-RU" sz="1800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    </a:t>
            </a:r>
            <a:r>
              <a:rPr lang="en-US" sz="1800" i="1" dirty="0" smtClean="0"/>
              <a:t>a</a:t>
            </a:r>
            <a:r>
              <a:rPr lang="ru-RU" sz="1800" i="1" dirty="0" smtClean="0"/>
              <a:t> </a:t>
            </a:r>
            <a:r>
              <a:rPr lang="ru-RU" sz="1800" dirty="0" smtClean="0"/>
              <a:t>один или более раз</a:t>
            </a:r>
            <a:endParaRPr lang="en-US" sz="1800" dirty="0" smtClean="0"/>
          </a:p>
          <a:p>
            <a:pPr marL="719138" indent="-360363">
              <a:spcBef>
                <a:spcPts val="400"/>
              </a:spcBef>
            </a:pPr>
            <a:r>
              <a:rPr lang="en-US" sz="1800" b="1" i="1" dirty="0" smtClean="0"/>
              <a:t>a</a:t>
            </a:r>
            <a:r>
              <a:rPr lang="ru-RU" sz="1800" b="1" dirty="0" smtClean="0"/>
              <a:t>{</a:t>
            </a:r>
            <a:r>
              <a:rPr lang="ru-RU" sz="1800" b="1" i="1" dirty="0" err="1" smtClean="0"/>
              <a:t>n</a:t>
            </a:r>
            <a:r>
              <a:rPr lang="ru-RU" sz="1800" b="1" dirty="0" smtClean="0"/>
              <a:t>} </a:t>
            </a:r>
            <a:r>
              <a:rPr lang="en-US" sz="1800" dirty="0" smtClean="0"/>
              <a:t>–</a:t>
            </a:r>
            <a:r>
              <a:rPr lang="ru-RU" sz="1800" dirty="0" smtClean="0"/>
              <a:t>    </a:t>
            </a:r>
            <a:r>
              <a:rPr lang="en-US" sz="1800" i="1" dirty="0" smtClean="0"/>
              <a:t>a</a:t>
            </a:r>
            <a:r>
              <a:rPr lang="ru-RU" sz="1800" i="1" dirty="0" smtClean="0"/>
              <a:t> </a:t>
            </a:r>
            <a:r>
              <a:rPr lang="ru-RU" sz="1800" i="1" dirty="0" err="1" smtClean="0"/>
              <a:t>n</a:t>
            </a:r>
            <a:r>
              <a:rPr lang="ru-RU" sz="1800" dirty="0" smtClean="0"/>
              <a:t> раз</a:t>
            </a:r>
          </a:p>
          <a:p>
            <a:pPr marL="719138" indent="-360363">
              <a:spcBef>
                <a:spcPts val="400"/>
              </a:spcBef>
            </a:pPr>
            <a:r>
              <a:rPr lang="en-US" sz="1800" b="1" i="1" dirty="0" smtClean="0"/>
              <a:t>a</a:t>
            </a:r>
            <a:r>
              <a:rPr lang="ru-RU" sz="1800" b="1" dirty="0" smtClean="0"/>
              <a:t>{</a:t>
            </a:r>
            <a:r>
              <a:rPr lang="ru-RU" sz="1800" b="1" i="1" dirty="0" err="1" smtClean="0"/>
              <a:t>n</a:t>
            </a:r>
            <a:r>
              <a:rPr lang="ru-RU" sz="1800" b="1" dirty="0" smtClean="0"/>
              <a:t>,} </a:t>
            </a:r>
            <a:r>
              <a:rPr lang="en-US" sz="1800" dirty="0" smtClean="0"/>
              <a:t>–</a:t>
            </a:r>
            <a:r>
              <a:rPr lang="ru-RU" sz="1800" dirty="0" smtClean="0"/>
              <a:t>   </a:t>
            </a:r>
            <a:r>
              <a:rPr lang="en-US" sz="1800" i="1" dirty="0" smtClean="0"/>
              <a:t>a</a:t>
            </a:r>
            <a:r>
              <a:rPr lang="ru-RU" sz="1800" i="1" dirty="0" smtClean="0"/>
              <a:t>  </a:t>
            </a:r>
            <a:r>
              <a:rPr lang="en-US" sz="1800" i="1" dirty="0" smtClean="0"/>
              <a:t>n</a:t>
            </a:r>
            <a:r>
              <a:rPr lang="ru-RU" sz="1800" i="1" dirty="0" smtClean="0"/>
              <a:t> или более раз</a:t>
            </a:r>
          </a:p>
          <a:p>
            <a:pPr marL="719138" indent="-360363">
              <a:spcBef>
                <a:spcPts val="400"/>
              </a:spcBef>
            </a:pPr>
            <a:r>
              <a:rPr lang="en-US" sz="1800" b="1" i="1" dirty="0" smtClean="0"/>
              <a:t>a</a:t>
            </a:r>
            <a:r>
              <a:rPr lang="ru-RU" sz="1800" b="1" dirty="0" smtClean="0"/>
              <a:t>{</a:t>
            </a:r>
            <a:r>
              <a:rPr lang="ru-RU" sz="1800" b="1" i="1" dirty="0" err="1" smtClean="0"/>
              <a:t>n</a:t>
            </a:r>
            <a:r>
              <a:rPr lang="ru-RU" sz="1800" b="1" dirty="0" err="1" smtClean="0"/>
              <a:t>,</a:t>
            </a:r>
            <a:r>
              <a:rPr lang="ru-RU" sz="1800" b="1" i="1" dirty="0" err="1" smtClean="0"/>
              <a:t>m</a:t>
            </a:r>
            <a:r>
              <a:rPr lang="ru-RU" sz="1800" b="1" dirty="0" smtClean="0"/>
              <a:t>} </a:t>
            </a:r>
            <a:r>
              <a:rPr lang="en-US" sz="1800" dirty="0" smtClean="0"/>
              <a:t>–</a:t>
            </a:r>
            <a:r>
              <a:rPr lang="ru-RU" sz="1800" dirty="0" smtClean="0"/>
              <a:t> </a:t>
            </a:r>
            <a:r>
              <a:rPr lang="en-US" sz="1800" i="1" dirty="0" smtClean="0"/>
              <a:t>a</a:t>
            </a:r>
            <a:r>
              <a:rPr lang="ru-RU" sz="1800" dirty="0" smtClean="0"/>
              <a:t> от </a:t>
            </a:r>
            <a:r>
              <a:rPr lang="ru-RU" sz="1800" i="1" dirty="0" err="1" smtClean="0"/>
              <a:t>n</a:t>
            </a:r>
            <a:r>
              <a:rPr lang="ru-RU" sz="1800" dirty="0" smtClean="0"/>
              <a:t> до </a:t>
            </a:r>
            <a:r>
              <a:rPr lang="ru-RU" sz="1800" i="1" dirty="0" err="1" smtClean="0"/>
              <a:t>m</a:t>
            </a:r>
            <a:r>
              <a:rPr lang="ru-RU" sz="1800" dirty="0" smtClean="0"/>
              <a:t> раз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выражения. </a:t>
            </a:r>
            <a:r>
              <a:rPr lang="en-US" dirty="0" smtClean="0"/>
              <a:t>Example 19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.+</a:t>
            </a:r>
            <a:r>
              <a:rPr lang="ru-RU" sz="1800" dirty="0" smtClean="0"/>
              <a:t> – будет соответствовать любому тексту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b="1" dirty="0" smtClean="0"/>
              <a:t>A.+ </a:t>
            </a:r>
            <a:r>
              <a:rPr lang="ru-RU" sz="1800" dirty="0" smtClean="0"/>
              <a:t>– любое выражение, которое начинается на букву "А".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en-US" sz="1800" b="1" dirty="0" smtClean="0"/>
              <a:t>^</a:t>
            </a:r>
            <a:r>
              <a:rPr lang="ru-RU" sz="1800" b="1" dirty="0" smtClean="0"/>
              <a:t>\</a:t>
            </a:r>
            <a:r>
              <a:rPr lang="ru-RU" sz="1800" b="1" dirty="0" err="1" smtClean="0"/>
              <a:t>s+</a:t>
            </a:r>
            <a:r>
              <a:rPr lang="ru-RU" sz="1800" dirty="0" smtClean="0"/>
              <a:t> – один или более пробелов</a:t>
            </a:r>
            <a:r>
              <a:rPr lang="en-US" sz="1800" dirty="0" smtClean="0"/>
              <a:t> </a:t>
            </a:r>
            <a:r>
              <a:rPr lang="ru-RU" sz="1800" dirty="0" smtClean="0"/>
              <a:t>вначале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en-US" sz="1800" b="1" dirty="0" smtClean="0"/>
              <a:t>\s+$</a:t>
            </a:r>
            <a:r>
              <a:rPr lang="ru-RU" sz="1800" b="1" dirty="0" smtClean="0"/>
              <a:t> </a:t>
            </a:r>
            <a:r>
              <a:rPr lang="ru-RU" sz="1800" dirty="0" smtClean="0"/>
              <a:t>– один или более пробелов</a:t>
            </a:r>
            <a:r>
              <a:rPr lang="en-US" sz="1800" dirty="0" smtClean="0"/>
              <a:t> </a:t>
            </a:r>
            <a:r>
              <a:rPr lang="ru-RU" sz="1800" dirty="0" err="1" smtClean="0"/>
              <a:t>вконце</a:t>
            </a:r>
            <a:endParaRPr lang="ru-RU" sz="1800" dirty="0" smtClean="0"/>
          </a:p>
          <a:p>
            <a:pPr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b="1" dirty="0" smtClean="0"/>
              <a:t>[\</a:t>
            </a:r>
            <a:r>
              <a:rPr lang="ru-RU" sz="1800" b="1" dirty="0" err="1" smtClean="0"/>
              <a:t>d\s</a:t>
            </a:r>
            <a:r>
              <a:rPr lang="ru-RU" sz="1800" b="1" dirty="0" smtClean="0"/>
              <a:t>()\-]+ </a:t>
            </a:r>
            <a:r>
              <a:rPr lang="ru-RU" sz="1800" dirty="0" smtClean="0"/>
              <a:t>– класс символов, в который входят все цифры \\d, все пробельные символы \\s, круглые скобки и дефис. Знак + в конце выражения означает, что любой из этих символов, может встречаться один или более раз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r>
              <a:rPr lang="en-US" dirty="0" smtClean="0"/>
              <a:t>. Example 20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[a-</a:t>
            </a:r>
            <a:r>
              <a:rPr lang="en-US" b="1" dirty="0" err="1" smtClean="0"/>
              <a:t>zA</a:t>
            </a:r>
            <a:r>
              <a:rPr lang="en-US" b="1" dirty="0" smtClean="0"/>
              <a:t>-Z]{1}[a-</a:t>
            </a:r>
            <a:r>
              <a:rPr lang="en-US" b="1" dirty="0" err="1" smtClean="0"/>
              <a:t>zA</a:t>
            </a:r>
            <a:r>
              <a:rPr lang="en-US" b="1" dirty="0" smtClean="0"/>
              <a:t>-Z\d\u002E\u005F]+@([a-</a:t>
            </a:r>
            <a:r>
              <a:rPr lang="en-US" b="1" dirty="0" err="1" smtClean="0"/>
              <a:t>zA</a:t>
            </a:r>
            <a:r>
              <a:rPr lang="en-US" b="1" dirty="0" smtClean="0"/>
              <a:t>-Z]+\u002E){1,2}((net)|(com)|(org))</a:t>
            </a:r>
            <a:r>
              <a:rPr lang="ru-RU" sz="1800" dirty="0" smtClean="0"/>
              <a:t> - последовательность вида [</a:t>
            </a:r>
            <a:r>
              <a:rPr lang="ru-RU" sz="1800" dirty="0" err="1" smtClean="0"/>
              <a:t>a-zA-Z</a:t>
            </a:r>
            <a:r>
              <a:rPr lang="ru-RU" sz="1800" dirty="0" smtClean="0"/>
              <a:t>] указывает на множество, {</a:t>
            </a:r>
            <a:r>
              <a:rPr lang="ru-RU" sz="1800" dirty="0" err="1" smtClean="0"/>
              <a:t>n</a:t>
            </a:r>
            <a:r>
              <a:rPr lang="ru-RU" sz="1800" dirty="0" smtClean="0"/>
              <a:t>} говорит о том, что некоторый символ должен встретится </a:t>
            </a:r>
            <a:r>
              <a:rPr lang="ru-RU" sz="1800" dirty="0" err="1" smtClean="0"/>
              <a:t>n</a:t>
            </a:r>
            <a:r>
              <a:rPr lang="ru-RU" sz="1800" dirty="0" smtClean="0"/>
              <a:t> раз, а {</a:t>
            </a:r>
            <a:r>
              <a:rPr lang="ru-RU" sz="1800" dirty="0" err="1" smtClean="0"/>
              <a:t>n,m</a:t>
            </a:r>
            <a:r>
              <a:rPr lang="ru-RU" sz="1800" dirty="0" smtClean="0"/>
              <a:t>} - от </a:t>
            </a:r>
            <a:r>
              <a:rPr lang="ru-RU" sz="1800" dirty="0" err="1" smtClean="0"/>
              <a:t>n</a:t>
            </a:r>
            <a:r>
              <a:rPr lang="ru-RU" sz="1800" dirty="0" smtClean="0"/>
              <a:t> до </a:t>
            </a:r>
            <a:r>
              <a:rPr lang="ru-RU" sz="1800" dirty="0" err="1" smtClean="0"/>
              <a:t>m</a:t>
            </a:r>
            <a:r>
              <a:rPr lang="ru-RU" sz="1800" dirty="0" smtClean="0"/>
              <a:t> раз, символ \</a:t>
            </a:r>
            <a:r>
              <a:rPr lang="ru-RU" sz="1800" dirty="0" err="1" smtClean="0"/>
              <a:t>d</a:t>
            </a:r>
            <a:r>
              <a:rPr lang="ru-RU" sz="1800" dirty="0" smtClean="0"/>
              <a:t> указывает на множество цифр, “\u002E” и “\u005F” - это символы точки и подчеркивания соответственно, знак плюс после некоторой последовательности говорит о том, что она должна встретится один или более раз, “|” - представление логического “или”.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algn="just">
              <a:buNone/>
            </a:pPr>
            <a:endParaRPr lang="ru-RU" sz="1800" dirty="0" smtClean="0"/>
          </a:p>
          <a:p>
            <a:pPr>
              <a:buNone/>
            </a:pPr>
            <a:r>
              <a:rPr lang="en-US" sz="1800" b="1" dirty="0" smtClean="0"/>
              <a:t>([.[^@\s]]+)@([.[^@\s]]+)\.([a-z]+)</a:t>
            </a:r>
            <a:r>
              <a:rPr lang="ru-RU" sz="1800" b="1" dirty="0" smtClean="0"/>
              <a:t> </a:t>
            </a:r>
            <a:r>
              <a:rPr lang="ru-RU" sz="1800" dirty="0" smtClean="0"/>
              <a:t>– формат </a:t>
            </a:r>
            <a:r>
              <a:rPr lang="en-US" sz="1800" dirty="0" smtClean="0"/>
              <a:t>e-mail </a:t>
            </a:r>
            <a:r>
              <a:rPr lang="ru-RU" sz="1800" dirty="0" smtClean="0"/>
              <a:t>адреса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106</a:t>
            </a:fld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Пакет </a:t>
            </a:r>
            <a:r>
              <a:rPr lang="ru-RU" sz="1800" dirty="0" err="1" smtClean="0"/>
              <a:t>java.util.regexсостоит</a:t>
            </a:r>
            <a:r>
              <a:rPr lang="ru-RU" sz="1800" dirty="0" smtClean="0"/>
              <a:t> всего из трех классов: </a:t>
            </a:r>
            <a:r>
              <a:rPr lang="ru-RU" sz="1800" b="1" dirty="0" err="1" smtClean="0"/>
              <a:t>Matcher</a:t>
            </a:r>
            <a:r>
              <a:rPr lang="ru-RU" sz="1800" dirty="0" smtClean="0"/>
              <a:t>, </a:t>
            </a:r>
            <a:r>
              <a:rPr lang="ru-RU" sz="1800" b="1" dirty="0" err="1" smtClean="0"/>
              <a:t>Pattern</a:t>
            </a:r>
            <a:r>
              <a:rPr lang="ru-RU" sz="1800" dirty="0" smtClean="0"/>
              <a:t>, </a:t>
            </a:r>
            <a:r>
              <a:rPr lang="ru-RU" sz="1800" b="1" dirty="0" err="1" smtClean="0"/>
              <a:t>PatternSyntaxException</a:t>
            </a:r>
            <a:r>
              <a:rPr lang="ru-RU" sz="1800" dirty="0" smtClean="0"/>
              <a:t>.</a:t>
            </a:r>
          </a:p>
          <a:p>
            <a:endParaRPr lang="ru-RU" sz="1800" dirty="0" smtClean="0"/>
          </a:p>
          <a:p>
            <a:pPr marL="719138" indent="-360363" algn="just"/>
            <a:r>
              <a:rPr lang="ru-RU" sz="1800" b="1" dirty="0" err="1" smtClean="0"/>
              <a:t>Pattern</a:t>
            </a:r>
            <a:r>
              <a:rPr lang="ru-RU" sz="1800" dirty="0" smtClean="0"/>
              <a:t> - скомпилированное представление регулярного выражения.</a:t>
            </a:r>
          </a:p>
          <a:p>
            <a:pPr marL="719138" indent="-360363" algn="just"/>
            <a:r>
              <a:rPr lang="ru-RU" sz="1800" b="1" dirty="0" err="1" smtClean="0"/>
              <a:t>Matcher</a:t>
            </a:r>
            <a:r>
              <a:rPr lang="ru-RU" sz="1800" dirty="0" smtClean="0"/>
              <a:t> - движок, который производит операцию сравнения (</a:t>
            </a:r>
            <a:r>
              <a:rPr lang="ru-RU" sz="1800" dirty="0" err="1" smtClean="0"/>
              <a:t>match</a:t>
            </a:r>
            <a:r>
              <a:rPr lang="ru-RU" sz="1800" dirty="0" smtClean="0"/>
              <a:t>).</a:t>
            </a:r>
          </a:p>
          <a:p>
            <a:pPr marL="719138" indent="-360363" algn="just"/>
            <a:r>
              <a:rPr lang="ru-RU" sz="1800" b="1" dirty="0" err="1" smtClean="0"/>
              <a:t>PatternSyntaxException</a:t>
            </a:r>
            <a:r>
              <a:rPr lang="ru-RU" sz="1800" dirty="0" smtClean="0"/>
              <a:t> - указывает на синтаксическую ошибку в выражении.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Последовательность вызова методов при работе с </a:t>
            </a:r>
            <a:r>
              <a:rPr lang="ru-RU" sz="1800" dirty="0" err="1" smtClean="0"/>
              <a:t>regexp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111617" name="Rectangle 1"/>
          <p:cNvSpPr>
            <a:spLocks noChangeArrowheads="1"/>
          </p:cNvSpPr>
          <p:nvPr/>
        </p:nvSpPr>
        <p:spPr bwMode="auto">
          <a:xfrm>
            <a:off x="2071670" y="2000240"/>
            <a:ext cx="5009705" cy="1477328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Pattern p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Pattern.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compile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"1*0"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Matcher m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p.matcher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"111110"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m.matches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Методы класса </a:t>
            </a:r>
            <a:r>
              <a:rPr lang="en-US" sz="1800" b="1" dirty="0" smtClean="0"/>
              <a:t>Pattern</a:t>
            </a:r>
          </a:p>
          <a:p>
            <a:endParaRPr lang="en-US" sz="1800" dirty="0" smtClean="0"/>
          </a:p>
          <a:p>
            <a:pPr algn="just"/>
            <a:r>
              <a:rPr lang="en-US" sz="1800" b="1" dirty="0" smtClean="0"/>
              <a:t>Pattern compile</a:t>
            </a:r>
            <a:r>
              <a:rPr lang="ru-RU" sz="1800" b="1" dirty="0" smtClean="0"/>
              <a:t>(</a:t>
            </a:r>
            <a:r>
              <a:rPr lang="en-US" sz="1800" b="1" dirty="0" smtClean="0"/>
              <a:t>String </a:t>
            </a:r>
            <a:r>
              <a:rPr lang="en-US" sz="1800" b="1" dirty="0" err="1" smtClean="0"/>
              <a:t>regex</a:t>
            </a:r>
            <a:r>
              <a:rPr lang="ru-RU" sz="1800" b="1" dirty="0" smtClean="0"/>
              <a:t>) </a:t>
            </a:r>
            <a:r>
              <a:rPr lang="ru-RU" sz="1800" dirty="0" smtClean="0"/>
              <a:t>- возвращает </a:t>
            </a:r>
            <a:r>
              <a:rPr lang="en-US" sz="1800" b="1" dirty="0" smtClean="0"/>
              <a:t>Pattern</a:t>
            </a:r>
            <a:r>
              <a:rPr lang="ru-RU" sz="1800" b="1" dirty="0" smtClean="0"/>
              <a:t>, </a:t>
            </a:r>
            <a:r>
              <a:rPr lang="ru-RU" sz="1800" dirty="0" smtClean="0"/>
              <a:t>который соответствует шаблону </a:t>
            </a:r>
            <a:r>
              <a:rPr lang="en-US" sz="1800" b="1" dirty="0" err="1" smtClean="0"/>
              <a:t>regex</a:t>
            </a:r>
            <a:r>
              <a:rPr lang="ru-RU" sz="1800" b="1" dirty="0" smtClean="0"/>
              <a:t>. </a:t>
            </a:r>
          </a:p>
          <a:p>
            <a:pPr algn="just"/>
            <a:endParaRPr lang="en-US" sz="1800" b="1" dirty="0" smtClean="0"/>
          </a:p>
          <a:p>
            <a:pPr algn="just"/>
            <a:r>
              <a:rPr lang="en-US" sz="1800" b="1" dirty="0" smtClean="0"/>
              <a:t>Matcher </a:t>
            </a:r>
            <a:r>
              <a:rPr lang="en-US" sz="1800" b="1" dirty="0" err="1" smtClean="0"/>
              <a:t>matcher</a:t>
            </a:r>
            <a:r>
              <a:rPr lang="ru-RU" sz="1800" b="1" dirty="0" smtClean="0"/>
              <a:t>(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input</a:t>
            </a:r>
            <a:r>
              <a:rPr lang="ru-RU" sz="1800" b="1" dirty="0" smtClean="0"/>
              <a:t>) </a:t>
            </a:r>
            <a:r>
              <a:rPr lang="ru-RU" sz="1800" dirty="0" smtClean="0"/>
              <a:t>- возвращает </a:t>
            </a:r>
            <a:r>
              <a:rPr lang="en-US" sz="1800" b="1" dirty="0" smtClean="0"/>
              <a:t>Matcher</a:t>
            </a:r>
            <a:r>
              <a:rPr lang="ru-RU" sz="1800" b="1" dirty="0" smtClean="0"/>
              <a:t>, </a:t>
            </a:r>
            <a:r>
              <a:rPr lang="ru-RU" sz="1800" dirty="0" smtClean="0"/>
              <a:t>с помощью которого можно находить соответствия в строке </a:t>
            </a:r>
            <a:r>
              <a:rPr lang="en-US" sz="1800" b="1" dirty="0" smtClean="0"/>
              <a:t>input</a:t>
            </a:r>
            <a:r>
              <a:rPr lang="ru-RU" sz="1800" b="1" dirty="0" smtClean="0"/>
              <a:t>.</a:t>
            </a:r>
          </a:p>
          <a:p>
            <a:pPr algn="just"/>
            <a:endParaRPr lang="en-US" sz="1800" b="1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matches</a:t>
            </a:r>
            <a:r>
              <a:rPr lang="ru-RU" sz="1800" b="1" dirty="0" smtClean="0"/>
              <a:t>(</a:t>
            </a:r>
            <a:r>
              <a:rPr lang="en-US" sz="1800" b="1" dirty="0" smtClean="0"/>
              <a:t>String </a:t>
            </a:r>
            <a:r>
              <a:rPr lang="en-US" sz="1800" b="1" dirty="0" err="1" smtClean="0"/>
              <a:t>regex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input</a:t>
            </a:r>
            <a:r>
              <a:rPr lang="ru-RU" sz="1800" b="1" dirty="0" smtClean="0"/>
              <a:t>) </a:t>
            </a:r>
            <a:r>
              <a:rPr lang="ru-RU" sz="1800" dirty="0" smtClean="0"/>
              <a:t>-проверяет на соответствие строки </a:t>
            </a:r>
            <a:r>
              <a:rPr lang="en-US" sz="1800" b="1" dirty="0" smtClean="0"/>
              <a:t>input </a:t>
            </a:r>
            <a:r>
              <a:rPr lang="ru-RU" sz="1800" dirty="0" smtClean="0"/>
              <a:t>шаблону </a:t>
            </a:r>
            <a:r>
              <a:rPr lang="en-US" sz="1800" b="1" dirty="0" err="1" smtClean="0"/>
              <a:t>regex</a:t>
            </a:r>
            <a:r>
              <a:rPr lang="ru-RU" sz="1800" b="1" dirty="0" smtClean="0"/>
              <a:t>.</a:t>
            </a:r>
          </a:p>
          <a:p>
            <a:endParaRPr lang="ru-RU" sz="1800" b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Методы сравнения строк:</a:t>
            </a:r>
          </a:p>
          <a:p>
            <a:endParaRPr lang="ru-RU" sz="1800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equals(Object </a:t>
            </a:r>
            <a:r>
              <a:rPr lang="en-US" sz="1800" b="1" dirty="0" err="1" smtClean="0"/>
              <a:t>obj</a:t>
            </a:r>
            <a:r>
              <a:rPr lang="en-US" sz="1800" b="1" dirty="0" smtClean="0"/>
              <a:t>)</a:t>
            </a:r>
            <a:r>
              <a:rPr lang="en-US" sz="1800" dirty="0" smtClean="0"/>
              <a:t> - </a:t>
            </a:r>
            <a:r>
              <a:rPr lang="ru-RU" sz="1800" dirty="0" smtClean="0"/>
              <a:t>проверяет идентична ли строка указанному объекту;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equalsIgnoreCase</a:t>
            </a:r>
            <a:r>
              <a:rPr lang="en-US" sz="1800" b="1" dirty="0" smtClean="0"/>
              <a:t>(String str2)</a:t>
            </a:r>
            <a:r>
              <a:rPr lang="en-US" sz="1800" dirty="0" smtClean="0"/>
              <a:t> - </a:t>
            </a:r>
            <a:r>
              <a:rPr lang="ru-RU" sz="1800" dirty="0" smtClean="0"/>
              <a:t>если строки одинаковы, игнорируя </a:t>
            </a:r>
            <a:r>
              <a:rPr lang="ru-RU" sz="1800" dirty="0" err="1" smtClean="0"/>
              <a:t>строчные-прописные</a:t>
            </a:r>
            <a:r>
              <a:rPr lang="ru-RU" sz="1800" dirty="0" smtClean="0"/>
              <a:t> буквы, то </a:t>
            </a:r>
            <a:r>
              <a:rPr lang="ru-RU" sz="1800" dirty="0" err="1" smtClean="0"/>
              <a:t>true</a:t>
            </a:r>
            <a:endParaRPr lang="ru-RU" sz="1800" dirty="0" smtClean="0"/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compareTo</a:t>
            </a:r>
            <a:r>
              <a:rPr lang="en-US" sz="1800" b="1" dirty="0" smtClean="0"/>
              <a:t>(String str2)</a:t>
            </a:r>
            <a:r>
              <a:rPr lang="en-US" sz="1800" dirty="0" smtClean="0"/>
              <a:t> - </a:t>
            </a:r>
            <a:r>
              <a:rPr lang="ru-RU" sz="1800" dirty="0" err="1" smtClean="0"/>
              <a:t>лексиграфическое</a:t>
            </a:r>
            <a:r>
              <a:rPr lang="ru-RU" sz="1800" dirty="0" smtClean="0"/>
              <a:t> сравнение строк;</a:t>
            </a:r>
          </a:p>
          <a:p>
            <a:endParaRPr lang="en-US" sz="1800" dirty="0" smtClean="0"/>
          </a:p>
          <a:p>
            <a:endParaRPr lang="ru-RU" sz="1600" b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Методы класса </a:t>
            </a:r>
            <a:r>
              <a:rPr lang="en-US" sz="1800" b="1" dirty="0" smtClean="0"/>
              <a:t>Pattern</a:t>
            </a:r>
          </a:p>
          <a:p>
            <a:endParaRPr lang="en-US" sz="1800" dirty="0" smtClean="0"/>
          </a:p>
          <a:p>
            <a:pPr algn="just"/>
            <a:r>
              <a:rPr lang="en-US" sz="1800" b="1" dirty="0" smtClean="0"/>
              <a:t>String pattern</a:t>
            </a:r>
            <a:r>
              <a:rPr lang="ru-RU" sz="1800" b="1" dirty="0" smtClean="0"/>
              <a:t>()   </a:t>
            </a:r>
            <a:r>
              <a:rPr lang="ru-RU" sz="1800" dirty="0" smtClean="0"/>
              <a:t>—</a:t>
            </a:r>
            <a:r>
              <a:rPr lang="ru-RU" sz="1800" b="1" dirty="0" smtClean="0"/>
              <a:t> </a:t>
            </a:r>
            <a:r>
              <a:rPr lang="ru-RU" sz="1800" dirty="0" smtClean="0"/>
              <a:t>возвращает строку, соответствующую шаблону </a:t>
            </a:r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smtClean="0"/>
              <a:t>String</a:t>
            </a:r>
            <a:r>
              <a:rPr lang="ru-RU" sz="1800" b="1" dirty="0" smtClean="0"/>
              <a:t> [ ] </a:t>
            </a:r>
            <a:r>
              <a:rPr lang="en-US" sz="1800" b="1" dirty="0" smtClean="0"/>
              <a:t>split</a:t>
            </a:r>
            <a:r>
              <a:rPr lang="ru-RU" sz="1800" b="1" dirty="0" smtClean="0"/>
              <a:t>(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input</a:t>
            </a:r>
            <a:r>
              <a:rPr lang="ru-RU" sz="1800" b="1" dirty="0" smtClean="0"/>
              <a:t>) </a:t>
            </a:r>
            <a:r>
              <a:rPr lang="ru-RU" sz="1800" dirty="0" smtClean="0"/>
              <a:t>- разбивает строку </a:t>
            </a:r>
            <a:r>
              <a:rPr lang="en-US" sz="1800" b="1" dirty="0" smtClean="0"/>
              <a:t>input</a:t>
            </a:r>
            <a:r>
              <a:rPr lang="ru-RU" sz="1800" b="1" dirty="0" smtClean="0"/>
              <a:t>, </a:t>
            </a:r>
            <a:r>
              <a:rPr lang="ru-RU" sz="1800" dirty="0" smtClean="0"/>
              <a:t>учитывая, что разделителем является шаблон.</a:t>
            </a:r>
          </a:p>
          <a:p>
            <a:pPr algn="just"/>
            <a:endParaRPr lang="en-US" sz="1800" b="1" dirty="0" smtClean="0"/>
          </a:p>
          <a:p>
            <a:pPr algn="just"/>
            <a:r>
              <a:rPr lang="en-US" sz="1800" b="1" dirty="0" smtClean="0"/>
              <a:t>String</a:t>
            </a:r>
            <a:r>
              <a:rPr lang="ru-RU" sz="1800" b="1" dirty="0" smtClean="0"/>
              <a:t>[] </a:t>
            </a:r>
            <a:r>
              <a:rPr lang="en-US" sz="1800" b="1" dirty="0" smtClean="0"/>
              <a:t>split</a:t>
            </a:r>
            <a:r>
              <a:rPr lang="ru-RU" sz="1800" b="1" dirty="0" smtClean="0"/>
              <a:t>(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input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limit</a:t>
            </a:r>
            <a:r>
              <a:rPr lang="ru-RU" sz="1800" b="1" dirty="0" smtClean="0"/>
              <a:t>) </a:t>
            </a:r>
            <a:r>
              <a:rPr lang="ru-RU" sz="1800" dirty="0" smtClean="0"/>
              <a:t>-разбивает строку </a:t>
            </a:r>
            <a:r>
              <a:rPr lang="en-US" sz="1800" b="1" dirty="0" smtClean="0"/>
              <a:t>input </a:t>
            </a:r>
            <a:r>
              <a:rPr lang="ru-RU" sz="1800" dirty="0" smtClean="0"/>
              <a:t>на не более чем </a:t>
            </a:r>
            <a:r>
              <a:rPr lang="en-US" sz="1800" b="1" dirty="0" smtClean="0"/>
              <a:t>limit </a:t>
            </a:r>
            <a:r>
              <a:rPr lang="ru-RU" sz="1800" dirty="0" smtClean="0"/>
              <a:t>частей.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110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Matcher. Example 21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109569" name="Rectangle 1"/>
          <p:cNvSpPr>
            <a:spLocks noChangeArrowheads="1"/>
          </p:cNvSpPr>
          <p:nvPr/>
        </p:nvSpPr>
        <p:spPr bwMode="auto">
          <a:xfrm>
            <a:off x="928662" y="1214422"/>
            <a:ext cx="6864380" cy="4616648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_java._se._03._patternmatcher;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java.util.regex.Pattern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PatternExample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pattern01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"&lt;+"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pattern02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"&lt;?"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pattern03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"&lt;*"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"&lt;body&gt;&lt;h1&gt; a&lt;&lt;&lt;b &lt;/h1&gt;&lt;/body&gt;"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String[] result;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Pattern p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Pattern.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compile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(pattern01);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result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p.split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printTokens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(result);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Pattern.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compile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(pattern02);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result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p.split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printTokens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(result);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Matcher. Example 21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4857760"/>
            <a:ext cx="7315200" cy="428628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109569" name="Rectangle 1"/>
          <p:cNvSpPr>
            <a:spLocks noChangeArrowheads="1"/>
          </p:cNvSpPr>
          <p:nvPr/>
        </p:nvSpPr>
        <p:spPr bwMode="auto">
          <a:xfrm>
            <a:off x="928662" y="1214422"/>
            <a:ext cx="7207422" cy="3539430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Pattern.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compile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(pattern03);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result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p.split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printTokens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(result);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printTokens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(String[] tokens)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: tokens)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.equals(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"\"\""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"|"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}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"|"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1071539" y="5236833"/>
            <a:ext cx="7072361" cy="692497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""|body&gt;|h1&gt;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a|b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|/h1&gt;|/body&gt;|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""|""|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b|o|d|y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|&gt;|""|h|1|&gt;| |a|""|""|""|b| |""|/|h|1|&gt;|""|/|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b|o|d|y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|&gt;|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""|""|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b|o|d|y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|&gt;|""|h|1|&gt;| |a|""|b| |""|/|h|1|&gt;|""|/|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b|o|d|y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|&gt;|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Методы класса </a:t>
            </a:r>
            <a:r>
              <a:rPr lang="en-US" sz="1800" b="1" dirty="0" smtClean="0"/>
              <a:t>Matcher</a:t>
            </a:r>
          </a:p>
          <a:p>
            <a:pPr algn="just"/>
            <a:endParaRPr lang="en-US" sz="1800" dirty="0" smtClean="0"/>
          </a:p>
          <a:p>
            <a:pPr algn="just">
              <a:spcBef>
                <a:spcPct val="50000"/>
              </a:spcBef>
            </a:pPr>
            <a:r>
              <a:rPr lang="ru-RU" sz="1800" dirty="0" smtClean="0"/>
              <a:t>Начальное состояние объекта типа </a:t>
            </a:r>
            <a:r>
              <a:rPr lang="en-US" sz="1800" b="1" dirty="0" smtClean="0"/>
              <a:t>Matcher </a:t>
            </a:r>
            <a:r>
              <a:rPr lang="ru-RU" sz="1800" dirty="0" smtClean="0"/>
              <a:t>неопределенно. </a:t>
            </a:r>
            <a:endParaRPr lang="en-US" sz="1800" dirty="0" smtClean="0"/>
          </a:p>
          <a:p>
            <a:pPr algn="just">
              <a:spcBef>
                <a:spcPct val="50000"/>
              </a:spcBef>
            </a:pPr>
            <a:endParaRPr lang="en-US" sz="1000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matches</a:t>
            </a:r>
            <a:r>
              <a:rPr lang="ru-RU" sz="1800" dirty="0" smtClean="0"/>
              <a:t>() — проверяет соответствует ли вся строка шаблону</a:t>
            </a:r>
            <a:r>
              <a:rPr lang="en-US" sz="1800" dirty="0" smtClean="0"/>
              <a:t>.</a:t>
            </a:r>
          </a:p>
          <a:p>
            <a:pPr algn="just"/>
            <a:endParaRPr lang="en-US" sz="1000" b="1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lookingAt</a:t>
            </a:r>
            <a:r>
              <a:rPr lang="ru-RU" sz="1800" dirty="0" smtClean="0"/>
              <a:t>() — пытается найти последовательность символов, начинающейся с начала строки и соответствующей шаблону</a:t>
            </a:r>
            <a:r>
              <a:rPr lang="en-US" sz="1800" dirty="0" smtClean="0"/>
              <a:t>.</a:t>
            </a:r>
          </a:p>
          <a:p>
            <a:pPr algn="just"/>
            <a:endParaRPr lang="en-US" sz="1000" b="1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find</a:t>
            </a:r>
            <a:r>
              <a:rPr lang="ru-RU" sz="1800" b="1" dirty="0" smtClean="0"/>
              <a:t>() </a:t>
            </a:r>
            <a:r>
              <a:rPr lang="ru-RU" sz="1800" dirty="0" smtClean="0"/>
              <a:t>или 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find</a:t>
            </a:r>
            <a:r>
              <a:rPr lang="ru-RU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start</a:t>
            </a:r>
            <a:r>
              <a:rPr lang="ru-RU" sz="1800" b="1" dirty="0" smtClean="0"/>
              <a:t>) </a:t>
            </a:r>
            <a:r>
              <a:rPr lang="ru-RU" sz="1800" dirty="0" smtClean="0"/>
              <a:t>- пытается найти последовательность символов соответствующих шаблону в любом месте строки. Параметр </a:t>
            </a:r>
            <a:r>
              <a:rPr lang="en-US" sz="1800" b="1" dirty="0" smtClean="0"/>
              <a:t>start </a:t>
            </a:r>
            <a:r>
              <a:rPr lang="ru-RU" sz="1800" dirty="0" smtClean="0"/>
              <a:t>указывает на начальную позицию поиска</a:t>
            </a:r>
            <a:r>
              <a:rPr lang="en-US" sz="1800" dirty="0" smtClean="0"/>
              <a:t>.</a:t>
            </a:r>
            <a:r>
              <a:rPr lang="ru-RU" sz="1800" dirty="0" smtClean="0"/>
              <a:t> </a:t>
            </a:r>
            <a:endParaRPr lang="en-US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113</a:t>
            </a:fld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Методы класса </a:t>
            </a:r>
            <a:r>
              <a:rPr lang="en-US" sz="1800" b="1" dirty="0" smtClean="0"/>
              <a:t>Matcher</a:t>
            </a:r>
          </a:p>
          <a:p>
            <a:endParaRPr lang="en-US" sz="18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end</a:t>
            </a:r>
            <a:r>
              <a:rPr lang="ru-RU" sz="1800" dirty="0" smtClean="0"/>
              <a:t>() — возвращает индекс последнего символа </a:t>
            </a:r>
            <a:r>
              <a:rPr lang="ru-RU" sz="1800" dirty="0" err="1" smtClean="0"/>
              <a:t>подпоследовательности</a:t>
            </a:r>
            <a:r>
              <a:rPr lang="ru-RU" sz="1800" dirty="0" smtClean="0"/>
              <a:t>, удовлетворяющей шаблону</a:t>
            </a:r>
            <a:r>
              <a:rPr lang="en-US" sz="1800" dirty="0" smtClean="0"/>
              <a:t>.</a:t>
            </a:r>
          </a:p>
          <a:p>
            <a:pPr algn="just"/>
            <a:endParaRPr lang="ru-RU" sz="1800" b="1" dirty="0" smtClean="0"/>
          </a:p>
          <a:p>
            <a:pPr algn="just"/>
            <a:r>
              <a:rPr lang="en-US" sz="1800" b="1" dirty="0" smtClean="0"/>
              <a:t>reset</a:t>
            </a:r>
            <a:r>
              <a:rPr lang="ru-RU" sz="1800" b="1" dirty="0" smtClean="0"/>
              <a:t>() </a:t>
            </a:r>
            <a:r>
              <a:rPr lang="ru-RU" sz="1800" dirty="0" smtClean="0"/>
              <a:t>или </a:t>
            </a:r>
            <a:r>
              <a:rPr lang="en-US" sz="1800" b="1" dirty="0" smtClean="0"/>
              <a:t>reset</a:t>
            </a:r>
            <a:r>
              <a:rPr lang="ru-RU" sz="1800" b="1" dirty="0" smtClean="0"/>
              <a:t>(</a:t>
            </a:r>
            <a:r>
              <a:rPr lang="en-US" sz="1800" b="1" dirty="0" smtClean="0"/>
              <a:t>Char Sequence input</a:t>
            </a:r>
            <a:r>
              <a:rPr lang="ru-RU" sz="1800" b="1" dirty="0" smtClean="0"/>
              <a:t>)</a:t>
            </a:r>
            <a:r>
              <a:rPr lang="en-US" sz="1800" dirty="0" smtClean="0"/>
              <a:t> - </a:t>
            </a:r>
            <a:r>
              <a:rPr lang="ru-RU" sz="1800" dirty="0" smtClean="0"/>
              <a:t>сбрасывает состояние </a:t>
            </a:r>
            <a:r>
              <a:rPr lang="en-US" sz="1800" b="1" dirty="0" smtClean="0"/>
              <a:t>Matcher</a:t>
            </a:r>
            <a:r>
              <a:rPr lang="ru-RU" sz="1800" b="1" dirty="0" smtClean="0"/>
              <a:t>'</a:t>
            </a:r>
            <a:r>
              <a:rPr lang="en-US" sz="1800" b="1" dirty="0" smtClean="0"/>
              <a:t>a </a:t>
            </a:r>
            <a:r>
              <a:rPr lang="ru-RU" sz="1800" dirty="0" smtClean="0"/>
              <a:t>в </a:t>
            </a:r>
            <a:r>
              <a:rPr lang="ru-RU" sz="1800" dirty="0" err="1" smtClean="0"/>
              <a:t>исходное,также</a:t>
            </a:r>
            <a:r>
              <a:rPr lang="ru-RU" sz="1800" dirty="0" smtClean="0"/>
              <a:t> устанавливает новую последовательность символов для поиска.</a:t>
            </a:r>
          </a:p>
          <a:p>
            <a:pPr algn="just"/>
            <a:endParaRPr lang="ru-RU" sz="1800" b="1" dirty="0" smtClean="0"/>
          </a:p>
          <a:p>
            <a:pPr algn="just"/>
            <a:r>
              <a:rPr lang="en-US" sz="1800" b="1" dirty="0" err="1" smtClean="0"/>
              <a:t>replaceAll</a:t>
            </a:r>
            <a:r>
              <a:rPr lang="ru-RU" sz="1800" b="1" dirty="0" smtClean="0"/>
              <a:t>(</a:t>
            </a:r>
            <a:r>
              <a:rPr lang="en-US" sz="1800" b="1" dirty="0" smtClean="0"/>
              <a:t>String replacement</a:t>
            </a:r>
            <a:r>
              <a:rPr lang="ru-RU" sz="1800" b="1" dirty="0" smtClean="0"/>
              <a:t>)</a:t>
            </a:r>
            <a:r>
              <a:rPr lang="ru-RU" sz="1800" dirty="0" smtClean="0"/>
              <a:t>   - замена всех </a:t>
            </a:r>
            <a:r>
              <a:rPr lang="ru-RU" sz="1800" dirty="0" err="1" smtClean="0"/>
              <a:t>подпоследовательностей</a:t>
            </a:r>
            <a:r>
              <a:rPr lang="ru-RU" sz="1800" dirty="0" smtClean="0"/>
              <a:t> символов, удовлетворяющих шаблону, на заданную строку. </a:t>
            </a:r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114</a:t>
            </a:fld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r>
              <a:rPr lang="ru-RU" sz="1800" b="1" dirty="0" smtClean="0"/>
              <a:t>Выделение групп</a:t>
            </a:r>
            <a:endParaRPr lang="en-US" sz="1800" b="1" dirty="0" smtClean="0"/>
          </a:p>
          <a:p>
            <a:pPr>
              <a:spcBef>
                <a:spcPct val="50000"/>
              </a:spcBef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 Группы в шаблоне </a:t>
            </a:r>
            <a:r>
              <a:rPr lang="ru-RU" sz="1800" i="1" dirty="0" smtClean="0"/>
              <a:t>обозначаются скобками </a:t>
            </a:r>
            <a:r>
              <a:rPr lang="ru-RU" sz="1800" dirty="0" smtClean="0"/>
              <a:t>"(" и ")".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i="1" dirty="0" smtClean="0"/>
              <a:t>Номера</a:t>
            </a:r>
            <a:r>
              <a:rPr lang="ru-RU" sz="1800" dirty="0" smtClean="0"/>
              <a:t> групп начинаются </a:t>
            </a:r>
            <a:r>
              <a:rPr lang="ru-RU" sz="1800" i="1" dirty="0" smtClean="0"/>
              <a:t>с единицы</a:t>
            </a:r>
            <a:r>
              <a:rPr lang="ru-RU" sz="1800" dirty="0" smtClean="0"/>
              <a:t>. Нулевая группа совпадает со всей найденной </a:t>
            </a:r>
            <a:r>
              <a:rPr lang="ru-RU" sz="1800" dirty="0" err="1" smtClean="0"/>
              <a:t>подпоследовательностью</a:t>
            </a:r>
            <a:r>
              <a:rPr lang="ru-RU" sz="1800" dirty="0" smtClean="0"/>
              <a:t>. </a:t>
            </a:r>
          </a:p>
          <a:p>
            <a:endParaRPr lang="ru-RU" sz="1800" dirty="0" smtClean="0"/>
          </a:p>
          <a:p>
            <a:pPr algn="ctr">
              <a:buNone/>
            </a:pPr>
            <a:r>
              <a:rPr lang="ru-RU" sz="1800" dirty="0" smtClean="0"/>
              <a:t>((A)(B(C))) </a:t>
            </a:r>
          </a:p>
          <a:p>
            <a:pPr algn="ctr">
              <a:buNone/>
            </a:pPr>
            <a:endParaRPr lang="ru-RU" sz="1800" dirty="0" smtClean="0"/>
          </a:p>
          <a:p>
            <a:pPr marL="2960688" indent="-271463"/>
            <a:r>
              <a:rPr lang="ru-RU" sz="1800" b="1" dirty="0" smtClean="0"/>
              <a:t>1    </a:t>
            </a:r>
            <a:r>
              <a:rPr lang="ru-RU" sz="1800" dirty="0" smtClean="0"/>
              <a:t>((A)(B(C)))</a:t>
            </a:r>
          </a:p>
          <a:p>
            <a:pPr marL="2960688" indent="-271463"/>
            <a:r>
              <a:rPr lang="ru-RU" sz="1800" b="1" dirty="0" smtClean="0"/>
              <a:t>2    </a:t>
            </a:r>
            <a:r>
              <a:rPr lang="ru-RU" sz="1800" dirty="0" smtClean="0"/>
              <a:t>(A)</a:t>
            </a:r>
          </a:p>
          <a:p>
            <a:pPr marL="2960688" indent="-271463"/>
            <a:r>
              <a:rPr lang="ru-RU" sz="1800" b="1" dirty="0" smtClean="0"/>
              <a:t>3    </a:t>
            </a:r>
            <a:r>
              <a:rPr lang="ru-RU" sz="1800" dirty="0" smtClean="0"/>
              <a:t>(B(C))</a:t>
            </a:r>
          </a:p>
          <a:p>
            <a:pPr marL="2960688" indent="-271463"/>
            <a:r>
              <a:rPr lang="ru-RU" sz="1800" b="1" dirty="0" smtClean="0"/>
              <a:t>4    </a:t>
            </a:r>
            <a:r>
              <a:rPr lang="ru-RU" sz="1800" dirty="0" smtClean="0"/>
              <a:t>(C)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115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Методы, для работы с группами</a:t>
            </a:r>
          </a:p>
          <a:p>
            <a:endParaRPr lang="ru-RU" sz="1800" b="1" dirty="0" smtClean="0"/>
          </a:p>
          <a:p>
            <a:pPr algn="just"/>
            <a:r>
              <a:rPr lang="en-US" sz="1800" b="1" dirty="0" smtClean="0"/>
              <a:t>String group</a:t>
            </a:r>
            <a:r>
              <a:rPr lang="ru-RU" sz="1800" dirty="0" smtClean="0"/>
              <a:t>() — возвращает всю </a:t>
            </a:r>
            <a:r>
              <a:rPr lang="ru-RU" sz="1800" dirty="0" err="1" smtClean="0"/>
              <a:t>подпоследовательность</a:t>
            </a:r>
            <a:r>
              <a:rPr lang="ru-RU" sz="1800" dirty="0" smtClean="0"/>
              <a:t>, удовлетворяющую шаблону.</a:t>
            </a:r>
          </a:p>
          <a:p>
            <a:pPr algn="just"/>
            <a:endParaRPr lang="en-US" sz="1800" b="1" dirty="0" smtClean="0"/>
          </a:p>
          <a:p>
            <a:pPr algn="just"/>
            <a:r>
              <a:rPr lang="en-US" sz="1800" b="1" dirty="0" smtClean="0"/>
              <a:t>String group</a:t>
            </a:r>
            <a:r>
              <a:rPr lang="ru-RU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group</a:t>
            </a:r>
            <a:r>
              <a:rPr lang="ru-RU" sz="1800" b="1" dirty="0" smtClean="0"/>
              <a:t>) </a:t>
            </a:r>
            <a:r>
              <a:rPr lang="ru-RU" sz="1800" dirty="0" smtClean="0"/>
              <a:t>— возвращает конкретную группу.</a:t>
            </a:r>
          </a:p>
          <a:p>
            <a:pPr algn="just"/>
            <a:endParaRPr lang="en-US" sz="1800" b="1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groupCount</a:t>
            </a:r>
            <a:r>
              <a:rPr lang="ru-RU" sz="1800" b="1" dirty="0" smtClean="0"/>
              <a:t>()</a:t>
            </a:r>
            <a:r>
              <a:rPr lang="ru-RU" sz="1800" dirty="0" smtClean="0"/>
              <a:t> — возвращает количество групп.</a:t>
            </a:r>
          </a:p>
          <a:p>
            <a:endParaRPr lang="ru-RU" sz="1800" b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116</a:t>
            </a:fld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Методы, для работы с группами</a:t>
            </a:r>
          </a:p>
          <a:p>
            <a:endParaRPr lang="ru-RU" sz="1800" b="1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end</a:t>
            </a:r>
            <a:r>
              <a:rPr lang="ru-RU" sz="1800" b="1" dirty="0" smtClean="0"/>
              <a:t>()</a:t>
            </a:r>
            <a:r>
              <a:rPr lang="ru-RU" sz="1800" dirty="0" smtClean="0"/>
              <a:t> — возвращает индекс последнего символа </a:t>
            </a:r>
            <a:r>
              <a:rPr lang="ru-RU" sz="1800" dirty="0" err="1" smtClean="0"/>
              <a:t>подпоследовательности</a:t>
            </a:r>
            <a:r>
              <a:rPr lang="ru-RU" sz="1800" dirty="0" smtClean="0"/>
              <a:t>, удовлетворяющей шаблону.</a:t>
            </a:r>
            <a:endParaRPr lang="en-US" sz="1800" b="1" dirty="0" smtClean="0"/>
          </a:p>
          <a:p>
            <a:pPr algn="just"/>
            <a:endParaRPr lang="ru-RU" sz="1800" b="1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end</a:t>
            </a:r>
            <a:r>
              <a:rPr lang="ru-RU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group</a:t>
            </a:r>
            <a:r>
              <a:rPr lang="ru-RU" sz="1800" b="1" dirty="0" smtClean="0"/>
              <a:t>) </a:t>
            </a:r>
            <a:r>
              <a:rPr lang="ru-RU" sz="1800" dirty="0" smtClean="0"/>
              <a:t>— возвращает индекс последнего символа указанной группы.</a:t>
            </a:r>
            <a:endParaRPr lang="en-US" sz="1800" b="1" dirty="0" smtClean="0"/>
          </a:p>
          <a:p>
            <a:pPr algn="just"/>
            <a:endParaRPr lang="en-US" sz="1800" b="1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start</a:t>
            </a:r>
            <a:r>
              <a:rPr lang="ru-RU" sz="1800" b="1" dirty="0" smtClean="0"/>
              <a:t>() </a:t>
            </a:r>
            <a:r>
              <a:rPr lang="ru-RU" sz="1800" dirty="0" smtClean="0"/>
              <a:t>— возвращает индекс первого символа </a:t>
            </a:r>
            <a:r>
              <a:rPr lang="ru-RU" sz="1800" dirty="0" err="1" smtClean="0"/>
              <a:t>подпоследовательности</a:t>
            </a:r>
            <a:r>
              <a:rPr lang="ru-RU" sz="1800" dirty="0" smtClean="0"/>
              <a:t>, удовлетворяющей шаблону.</a:t>
            </a:r>
            <a:endParaRPr lang="en-US" sz="1800" b="1" dirty="0" smtClean="0"/>
          </a:p>
          <a:p>
            <a:pPr algn="just"/>
            <a:endParaRPr lang="ru-RU" sz="1800" b="1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start</a:t>
            </a:r>
            <a:r>
              <a:rPr lang="ru-RU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group</a:t>
            </a:r>
            <a:r>
              <a:rPr lang="ru-RU" sz="1800" b="1" dirty="0" smtClean="0"/>
              <a:t>) </a:t>
            </a:r>
            <a:r>
              <a:rPr lang="ru-RU" sz="1800" dirty="0" smtClean="0"/>
              <a:t>— возвращает индекс первого символа указанной группы.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117</a:t>
            </a:fld>
            <a:endParaRPr 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Matcher. Example 22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4786322"/>
            <a:ext cx="7315200" cy="35719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104449" name="Rectangle 1"/>
          <p:cNvSpPr>
            <a:spLocks noChangeArrowheads="1"/>
          </p:cNvSpPr>
          <p:nvPr/>
        </p:nvSpPr>
        <p:spPr bwMode="auto">
          <a:xfrm>
            <a:off x="928662" y="1214422"/>
            <a:ext cx="7487947" cy="3323987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_java._se._03._patternmatcher;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java.util.regex.Matcher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java.util.regex.Pattern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MatcherFindExample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Pattern p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Pattern.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compile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"Java"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candidateString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 love Java2s. Java2s is about Java."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Matcher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matcher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p.matcher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candidateString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matcher.find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matcher.group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3929058" y="4929198"/>
            <a:ext cx="614271" cy="738664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Matcher. Example 24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119</a:t>
            </a:fld>
            <a:endParaRPr lang="en-US"/>
          </a:p>
        </p:txBody>
      </p:sp>
      <p:sp>
        <p:nvSpPr>
          <p:cNvPr id="123905" name="Rectangle 1"/>
          <p:cNvSpPr>
            <a:spLocks noChangeArrowheads="1"/>
          </p:cNvSpPr>
          <p:nvPr/>
        </p:nvSpPr>
        <p:spPr bwMode="auto">
          <a:xfrm>
            <a:off x="928662" y="1214422"/>
            <a:ext cx="7141699" cy="3493264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_java._se._03._patternmatcher;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java.util.regex.Matcher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java.util.regex.Pattern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MatcherLookingAtExample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[]) {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Pattern p =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Pattern.</a:t>
            </a:r>
            <a:r>
              <a:rPr kumimoji="0" lang="en-US" sz="13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compile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"J2SE"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String candidateString_1 =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"J2SE is the only one for me"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String candidateString_2 =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"For me, it's J2SE, or nothing at all"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String candidateString_3 =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"J2SEistheonlyoneforme"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Matcher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matcher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p.matcher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(candidateString_1);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String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msg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":"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candidateString_1 +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": matches?: 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msg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matcher.lookingAt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b="1" dirty="0" err="1" smtClean="0"/>
              <a:t>compareToIgnoreCase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String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str</a:t>
            </a:r>
            <a:r>
              <a:rPr lang="ru-RU" sz="1800" b="1" dirty="0" smtClean="0"/>
              <a:t>) </a:t>
            </a:r>
            <a:r>
              <a:rPr lang="ru-RU" sz="1800" dirty="0" smtClean="0"/>
              <a:t>- </a:t>
            </a:r>
            <a:r>
              <a:rPr lang="ru-RU" sz="1800" dirty="0" err="1" smtClean="0"/>
              <a:t>лексиграфическое</a:t>
            </a:r>
            <a:r>
              <a:rPr lang="ru-RU" sz="1800" dirty="0" smtClean="0"/>
              <a:t> сравнение строк без учета регистра символов;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	</a:t>
            </a:r>
            <a:r>
              <a:rPr lang="en-US" sz="1800" b="1" dirty="0" err="1" smtClean="0"/>
              <a:t>contentEquals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cs</a:t>
            </a:r>
            <a:r>
              <a:rPr lang="en-US" sz="1800" b="1" dirty="0" smtClean="0"/>
              <a:t>)</a:t>
            </a:r>
            <a:r>
              <a:rPr lang="en-US" sz="1800" dirty="0" smtClean="0"/>
              <a:t> – </a:t>
            </a:r>
            <a:r>
              <a:rPr lang="ru-RU" sz="1800" dirty="0" smtClean="0"/>
              <a:t>сравнивает строку с объектом типа </a:t>
            </a:r>
            <a:r>
              <a:rPr lang="en-US" sz="1800" dirty="0" err="1" smtClean="0"/>
              <a:t>CharSequence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	</a:t>
            </a:r>
            <a:r>
              <a:rPr lang="en-US" sz="1800" b="1" dirty="0" err="1" smtClean="0"/>
              <a:t>contentEquals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StringBuffer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sb</a:t>
            </a:r>
            <a:r>
              <a:rPr lang="en-US" sz="1800" b="1" dirty="0" smtClean="0"/>
              <a:t>)</a:t>
            </a:r>
            <a:r>
              <a:rPr lang="en-US" sz="1800" dirty="0" smtClean="0"/>
              <a:t> – </a:t>
            </a:r>
            <a:r>
              <a:rPr lang="ru-RU" sz="1800" dirty="0" smtClean="0"/>
              <a:t>сравнивает строку с объектом типа </a:t>
            </a:r>
            <a:r>
              <a:rPr lang="en-US" sz="1800" dirty="0" err="1" smtClean="0"/>
              <a:t>StringBuffer</a:t>
            </a:r>
            <a:r>
              <a:rPr lang="en-US" sz="1800" dirty="0" smtClean="0"/>
              <a:t>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GB" sz="1800" b="1" dirty="0" smtClean="0"/>
              <a:t>String intern() - </a:t>
            </a:r>
            <a:r>
              <a:rPr lang="ru-RU" sz="1800" dirty="0" smtClean="0"/>
              <a:t>занесение строки в пул литералов</a:t>
            </a:r>
            <a:r>
              <a:rPr lang="en-US" sz="1800" dirty="0" smtClean="0"/>
              <a:t>.</a:t>
            </a:r>
          </a:p>
          <a:p>
            <a:endParaRPr lang="ru-RU" sz="1600" b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Matcher. Example 24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120</a:t>
            </a:fld>
            <a:endParaRPr lang="en-US"/>
          </a:p>
        </p:txBody>
      </p:sp>
      <p:sp>
        <p:nvSpPr>
          <p:cNvPr id="123905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2092881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matcher.reset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(candidateString_2);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msg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":"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candidateString_2 +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": matches?: 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msg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matcher.lookingAt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matcher.reset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(candidateString_3);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msg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":"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candidateString_3 +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": matches?: 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msg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matcher.lookingAt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928662" y="3571876"/>
            <a:ext cx="7315200" cy="35719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14480" y="4143380"/>
            <a:ext cx="5984331" cy="738664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:J2SE is the only one for me: matches?: true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:For me, it's J2SE, or nothing at all: matches?: false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:J2SEistheonlyoneforme: matches?: true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Java.SE.0</a:t>
            </a:r>
            <a:r>
              <a:rPr lang="ru-RU" b="1" dirty="0" smtClean="0"/>
              <a:t>3</a:t>
            </a:r>
            <a:endParaRPr lang="en-US" b="1" dirty="0"/>
          </a:p>
          <a:p>
            <a:r>
              <a:rPr lang="en-US" dirty="0" smtClean="0"/>
              <a:t>Information Handling</a:t>
            </a:r>
            <a:endParaRPr lang="en-US" dirty="0"/>
          </a:p>
          <a:p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Ihar</a:t>
            </a:r>
            <a:r>
              <a:rPr lang="en-US" dirty="0"/>
              <a:t> </a:t>
            </a:r>
            <a:r>
              <a:rPr lang="en-US" dirty="0" err="1"/>
              <a:t>Blinou</a:t>
            </a:r>
            <a:r>
              <a:rPr lang="en-US" dirty="0"/>
              <a:t>, PhD</a:t>
            </a:r>
          </a:p>
          <a:p>
            <a:r>
              <a:rPr lang="en-US" dirty="0"/>
              <a:t>Oracle Certified Java Instructor</a:t>
            </a:r>
          </a:p>
          <a:p>
            <a:r>
              <a:rPr lang="en-US" dirty="0">
                <a:hlinkClick r:id="rId2"/>
              </a:rPr>
              <a:t>Ihar_blinou@epam.com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Работа с символами строки</a:t>
            </a:r>
            <a:r>
              <a:rPr lang="en-GB" sz="1800" dirty="0" smtClean="0"/>
              <a:t>:</a:t>
            </a: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 algn="just"/>
            <a:r>
              <a:rPr lang="en-US" sz="1800" b="1" dirty="0" smtClean="0"/>
              <a:t>String </a:t>
            </a:r>
            <a:r>
              <a:rPr lang="en-US" sz="1800" b="1" dirty="0" err="1" smtClean="0"/>
              <a:t>toUpperCase</a:t>
            </a:r>
            <a:r>
              <a:rPr lang="en-US" sz="1800" b="1" dirty="0" smtClean="0"/>
              <a:t>()</a:t>
            </a:r>
            <a:r>
              <a:rPr lang="ru-RU" sz="1800" dirty="0" smtClean="0"/>
              <a:t> - преобразует строку в верхний регистр;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String </a:t>
            </a:r>
            <a:r>
              <a:rPr lang="en-US" sz="1800" b="1" dirty="0" err="1" smtClean="0"/>
              <a:t>toUpperCase</a:t>
            </a:r>
            <a:r>
              <a:rPr lang="en-US" sz="1800" b="1" dirty="0" smtClean="0"/>
              <a:t>(Locale </a:t>
            </a:r>
            <a:r>
              <a:rPr lang="en-US" sz="1800" b="1" dirty="0" err="1" smtClean="0"/>
              <a:t>locale</a:t>
            </a:r>
            <a:r>
              <a:rPr lang="en-US" sz="1800" b="1" dirty="0" smtClean="0"/>
              <a:t>)</a:t>
            </a:r>
            <a:r>
              <a:rPr lang="ru-RU" sz="1800" dirty="0" smtClean="0"/>
              <a:t> -</a:t>
            </a:r>
            <a:r>
              <a:rPr lang="en-US" sz="1800" dirty="0" smtClean="0"/>
              <a:t> </a:t>
            </a:r>
            <a:r>
              <a:rPr lang="ru-RU" sz="1800" dirty="0" smtClean="0"/>
              <a:t>преобразует строку в верхний регистр, используя указанную локализацию;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String </a:t>
            </a:r>
            <a:r>
              <a:rPr lang="en-US" sz="1800" b="1" dirty="0" err="1" smtClean="0"/>
              <a:t>toLowerCase</a:t>
            </a:r>
            <a:r>
              <a:rPr lang="en-US" sz="1800" b="1" dirty="0" smtClean="0"/>
              <a:t>()</a:t>
            </a:r>
            <a:r>
              <a:rPr lang="ru-RU" sz="1800" dirty="0" smtClean="0"/>
              <a:t> - преобразует строку в нижний регистр;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String </a:t>
            </a:r>
            <a:r>
              <a:rPr lang="en-US" sz="1800" b="1" dirty="0" err="1" smtClean="0"/>
              <a:t>toLowerCase</a:t>
            </a:r>
            <a:r>
              <a:rPr lang="en-US" sz="1800" b="1" dirty="0" smtClean="0"/>
              <a:t>(Locale </a:t>
            </a:r>
            <a:r>
              <a:rPr lang="en-US" sz="1800" b="1" dirty="0" err="1" smtClean="0"/>
              <a:t>locale</a:t>
            </a:r>
            <a:r>
              <a:rPr lang="en-US" sz="1800" b="1" dirty="0" smtClean="0"/>
              <a:t>)</a:t>
            </a:r>
            <a:r>
              <a:rPr lang="ru-RU" sz="1800" dirty="0" smtClean="0"/>
              <a:t> - преобразует строку в нижний регистр, используя указанную локализацию;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 </a:t>
            </a:r>
            <a:r>
              <a:rPr lang="en-US" sz="1800" b="1" dirty="0" smtClean="0"/>
              <a:t>char[]	</a:t>
            </a:r>
            <a:r>
              <a:rPr lang="en-US" sz="1800" b="1" dirty="0" err="1" smtClean="0"/>
              <a:t>toCharArray</a:t>
            </a:r>
            <a:r>
              <a:rPr lang="en-US" sz="1800" b="1" dirty="0" smtClean="0"/>
              <a:t>()</a:t>
            </a:r>
            <a:r>
              <a:rPr lang="ru-RU" sz="1800" b="1" dirty="0" smtClean="0"/>
              <a:t> </a:t>
            </a:r>
            <a:r>
              <a:rPr lang="ru-RU" sz="1800" dirty="0" smtClean="0"/>
              <a:t>-</a:t>
            </a:r>
            <a:r>
              <a:rPr lang="en-US" sz="1800" dirty="0" smtClean="0"/>
              <a:t> </a:t>
            </a:r>
            <a:r>
              <a:rPr lang="ru-RU" sz="1800" dirty="0" smtClean="0"/>
              <a:t>преобразует строку с новый массив символов.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String. Example</a:t>
            </a:r>
            <a:r>
              <a:rPr lang="ru-RU" dirty="0" smtClean="0"/>
              <a:t> 1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Объединение строк:  </a:t>
            </a:r>
            <a:endParaRPr lang="en-US" sz="1800" dirty="0" smtClean="0"/>
          </a:p>
          <a:p>
            <a:endParaRPr lang="en-US" sz="800" dirty="0" smtClean="0"/>
          </a:p>
          <a:p>
            <a:r>
              <a:rPr lang="en-US" sz="1800" dirty="0" smtClean="0"/>
              <a:t>String </a:t>
            </a:r>
            <a:r>
              <a:rPr lang="en-US" sz="1800" dirty="0" err="1" smtClean="0"/>
              <a:t>concat</a:t>
            </a:r>
            <a:r>
              <a:rPr lang="en-US" sz="1800" dirty="0" smtClean="0"/>
              <a:t>(String </a:t>
            </a:r>
            <a:r>
              <a:rPr lang="en-US" sz="1800" dirty="0" err="1" smtClean="0"/>
              <a:t>str</a:t>
            </a:r>
            <a:r>
              <a:rPr lang="en-US" sz="1800" dirty="0" smtClean="0"/>
              <a:t>)       </a:t>
            </a:r>
            <a:r>
              <a:rPr lang="ru-RU" sz="1800" dirty="0" smtClean="0"/>
              <a:t>ИЛИ         </a:t>
            </a:r>
            <a:r>
              <a:rPr lang="en-US" sz="1800" dirty="0" smtClean="0"/>
              <a:t>+</a:t>
            </a:r>
            <a:endParaRPr lang="ru-RU" sz="1800" dirty="0" smtClean="0"/>
          </a:p>
          <a:p>
            <a:pPr>
              <a:spcBef>
                <a:spcPct val="50000"/>
              </a:spcBef>
            </a:pP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928662" y="2034969"/>
            <a:ext cx="7380547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_java._se._03._string;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ConcatExample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attention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Внимание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s1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attention.concat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"!!!"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s2 = attention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неизвестный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символ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"s1 =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s1);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"s2 =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s2);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str1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"2"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+ 2 + 2;  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str2 = 2 + 2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"2"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str3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"2"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(2 + 2);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"str1=“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+str1+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"; str2=“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+str2+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"; str3=“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+str3);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28662" y="5143512"/>
            <a:ext cx="7315200" cy="35719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Результат:</a:t>
            </a: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500298" y="5286388"/>
            <a:ext cx="492922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 = Внимание: !!!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 = Внимание: неизвестный символ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str1=222; str2=42; str3=24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Поиск символов и подстрок</a:t>
            </a:r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indexOf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</a:t>
            </a:r>
            <a:r>
              <a:rPr lang="en-US" sz="1800" b="1" dirty="0" smtClean="0"/>
              <a:t>)</a:t>
            </a:r>
            <a:r>
              <a:rPr lang="ru-RU" sz="1800" b="1" dirty="0" smtClean="0"/>
              <a:t> </a:t>
            </a:r>
            <a:r>
              <a:rPr lang="ru-RU" sz="1800" dirty="0" smtClean="0"/>
              <a:t>-</a:t>
            </a:r>
            <a:r>
              <a:rPr lang="en-US" sz="1800" dirty="0" smtClean="0"/>
              <a:t> </a:t>
            </a:r>
            <a:r>
              <a:rPr lang="ru-RU" sz="1800" dirty="0" smtClean="0"/>
              <a:t>поиск первого вхождения символа в строке;</a:t>
            </a:r>
            <a:endParaRPr lang="en-US" sz="1800" dirty="0" smtClean="0"/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indexOf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fromIndex</a:t>
            </a:r>
            <a:r>
              <a:rPr lang="en-US" sz="1800" b="1" dirty="0" smtClean="0"/>
              <a:t>)</a:t>
            </a:r>
            <a:r>
              <a:rPr lang="ru-RU" sz="1800" b="1" dirty="0" smtClean="0"/>
              <a:t> </a:t>
            </a:r>
            <a:r>
              <a:rPr lang="ru-RU" sz="1800" dirty="0" smtClean="0"/>
              <a:t>-</a:t>
            </a:r>
            <a:r>
              <a:rPr lang="en-US" sz="1800" dirty="0" smtClean="0"/>
              <a:t> </a:t>
            </a:r>
            <a:r>
              <a:rPr lang="ru-RU" sz="1800" dirty="0" smtClean="0"/>
              <a:t>поиск первого вхождения символа в строке с указанной позиции;</a:t>
            </a:r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indexOf</a:t>
            </a:r>
            <a:r>
              <a:rPr lang="en-US" sz="1800" b="1" dirty="0" smtClean="0"/>
              <a:t>(String </a:t>
            </a:r>
            <a:r>
              <a:rPr lang="en-US" sz="1800" b="1" dirty="0" err="1" smtClean="0"/>
              <a:t>str</a:t>
            </a:r>
            <a:r>
              <a:rPr lang="en-US" sz="1800" b="1" dirty="0" smtClean="0"/>
              <a:t>)</a:t>
            </a:r>
            <a:r>
              <a:rPr lang="en-US" sz="1800" dirty="0" smtClean="0"/>
              <a:t> </a:t>
            </a:r>
            <a:r>
              <a:rPr lang="ru-RU" sz="1800" dirty="0" smtClean="0"/>
              <a:t>- поиск первого вхождения указанной подстроки;</a:t>
            </a:r>
            <a:endParaRPr lang="en-US" sz="1800" dirty="0" smtClean="0"/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indexOf</a:t>
            </a:r>
            <a:r>
              <a:rPr lang="en-US" sz="1800" b="1" dirty="0" smtClean="0"/>
              <a:t>(String </a:t>
            </a:r>
            <a:r>
              <a:rPr lang="en-US" sz="1800" b="1" dirty="0" err="1" smtClean="0"/>
              <a:t>str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fromIndex</a:t>
            </a:r>
            <a:r>
              <a:rPr lang="en-US" sz="1800" b="1" dirty="0" smtClean="0"/>
              <a:t>)</a:t>
            </a:r>
            <a:r>
              <a:rPr lang="ru-RU" sz="1800" b="1" dirty="0" smtClean="0"/>
              <a:t> </a:t>
            </a:r>
            <a:r>
              <a:rPr lang="ru-RU" sz="1800" dirty="0" smtClean="0"/>
              <a:t>-</a:t>
            </a:r>
            <a:r>
              <a:rPr lang="en-US" sz="1800" dirty="0" smtClean="0"/>
              <a:t> </a:t>
            </a:r>
            <a:r>
              <a:rPr lang="ru-RU" sz="1800" dirty="0" smtClean="0"/>
              <a:t>поиск первого вхождения указанной подстроки с указанной позиции;</a:t>
            </a:r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lastIndexOf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</a:t>
            </a:r>
            <a:r>
              <a:rPr lang="en-US" sz="1800" b="1" dirty="0" smtClean="0"/>
              <a:t>)</a:t>
            </a:r>
            <a:r>
              <a:rPr lang="ru-RU" sz="1800" b="1" dirty="0" smtClean="0"/>
              <a:t> </a:t>
            </a:r>
            <a:r>
              <a:rPr lang="ru-RU" sz="1800" dirty="0" smtClean="0"/>
              <a:t>-</a:t>
            </a:r>
            <a:r>
              <a:rPr lang="en-US" sz="1800" dirty="0" smtClean="0"/>
              <a:t> </a:t>
            </a:r>
            <a:r>
              <a:rPr lang="ru-RU" sz="1800" dirty="0" smtClean="0"/>
              <a:t>поиск последнего вхождения символа;</a:t>
            </a:r>
            <a:endParaRPr lang="en-US" sz="1800" dirty="0" smtClean="0"/>
          </a:p>
          <a:p>
            <a:endParaRPr lang="en-US" sz="1600" dirty="0" smtClean="0"/>
          </a:p>
          <a:p>
            <a:endParaRPr lang="ru-RU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lastIndexOf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fromIndex</a:t>
            </a:r>
            <a:r>
              <a:rPr lang="en-US" sz="1800" b="1" dirty="0" smtClean="0"/>
              <a:t>) </a:t>
            </a:r>
            <a:r>
              <a:rPr lang="en-US" sz="1800" dirty="0" smtClean="0"/>
              <a:t>- </a:t>
            </a:r>
            <a:r>
              <a:rPr lang="ru-RU" sz="1800" dirty="0" smtClean="0"/>
              <a:t>поиск последнего вхождения символа с указанной позиции;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lastIndexOf</a:t>
            </a:r>
            <a:r>
              <a:rPr lang="en-US" sz="1800" b="1" dirty="0" smtClean="0"/>
              <a:t>(String </a:t>
            </a:r>
            <a:r>
              <a:rPr lang="en-US" sz="1800" b="1" dirty="0" err="1" smtClean="0"/>
              <a:t>str</a:t>
            </a:r>
            <a:r>
              <a:rPr lang="en-US" sz="1800" b="1" dirty="0" smtClean="0"/>
              <a:t>) </a:t>
            </a:r>
            <a:r>
              <a:rPr lang="ru-RU" sz="1800" dirty="0" smtClean="0"/>
              <a:t>- поиск последнего вхождения строки;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lastIndexOf</a:t>
            </a:r>
            <a:r>
              <a:rPr lang="en-US" sz="1800" b="1" dirty="0" smtClean="0"/>
              <a:t>(String </a:t>
            </a:r>
            <a:r>
              <a:rPr lang="en-US" sz="1800" b="1" dirty="0" err="1" smtClean="0"/>
              <a:t>str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fromIndex</a:t>
            </a:r>
            <a:r>
              <a:rPr lang="en-US" sz="1800" b="1" dirty="0" smtClean="0"/>
              <a:t>)</a:t>
            </a:r>
            <a:r>
              <a:rPr lang="ru-RU" sz="1800" dirty="0" smtClean="0"/>
              <a:t> -</a:t>
            </a:r>
            <a:r>
              <a:rPr lang="en-US" sz="1800" dirty="0" smtClean="0"/>
              <a:t> </a:t>
            </a:r>
            <a:r>
              <a:rPr lang="ru-RU" sz="1800" dirty="0" smtClean="0"/>
              <a:t>поиск последнего вхождения строки с указанной позиции;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String replace(char </a:t>
            </a:r>
            <a:r>
              <a:rPr lang="en-US" sz="1800" b="1" dirty="0" err="1" smtClean="0"/>
              <a:t>oldChar</a:t>
            </a:r>
            <a:r>
              <a:rPr lang="en-US" sz="1800" b="1" dirty="0" smtClean="0"/>
              <a:t>, char </a:t>
            </a:r>
            <a:r>
              <a:rPr lang="en-US" sz="1800" b="1" dirty="0" err="1" smtClean="0"/>
              <a:t>newChar</a:t>
            </a:r>
            <a:r>
              <a:rPr lang="en-US" sz="1800" b="1" dirty="0" smtClean="0"/>
              <a:t>)</a:t>
            </a:r>
            <a:r>
              <a:rPr lang="en-US" sz="1800" dirty="0" smtClean="0"/>
              <a:t> </a:t>
            </a:r>
            <a:r>
              <a:rPr lang="ru-RU" sz="1800" dirty="0" smtClean="0"/>
              <a:t>- замена в строке одного символа на другой;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String replace(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target, 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replacement)</a:t>
            </a:r>
            <a:r>
              <a:rPr lang="en-US" sz="1800" dirty="0" smtClean="0"/>
              <a:t> </a:t>
            </a:r>
            <a:r>
              <a:rPr lang="ru-RU" sz="1800" dirty="0" smtClean="0"/>
              <a:t>- замена одной подстроки другой;</a:t>
            </a:r>
            <a:endParaRPr lang="en-US" sz="1800" dirty="0" smtClean="0"/>
          </a:p>
          <a:p>
            <a:endParaRPr lang="en-US" sz="1800" dirty="0" smtClean="0"/>
          </a:p>
          <a:p>
            <a:endParaRPr lang="ru-RU" sz="1800" dirty="0" smtClean="0"/>
          </a:p>
          <a:p>
            <a:endParaRPr lang="en-US" sz="1600" dirty="0" smtClean="0"/>
          </a:p>
          <a:p>
            <a:endParaRPr lang="ru-RU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contains(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cs</a:t>
            </a:r>
            <a:r>
              <a:rPr lang="en-US" sz="1800" b="1" dirty="0" smtClean="0"/>
              <a:t>)</a:t>
            </a:r>
            <a:r>
              <a:rPr lang="en-US" sz="1800" dirty="0" smtClean="0"/>
              <a:t> </a:t>
            </a:r>
            <a:r>
              <a:rPr lang="ru-RU" sz="1800" dirty="0" smtClean="0"/>
              <a:t>- проверяет, входит ли указанная последовательность символов в строку;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static String </a:t>
            </a:r>
            <a:r>
              <a:rPr lang="en-US" sz="1800" b="1" dirty="0" err="1" smtClean="0"/>
              <a:t>copyValueOf</a:t>
            </a:r>
            <a:r>
              <a:rPr lang="en-US" sz="1800" b="1" dirty="0" smtClean="0"/>
              <a:t>(char[] data)</a:t>
            </a:r>
            <a:r>
              <a:rPr lang="en-US" sz="1800" dirty="0" smtClean="0"/>
              <a:t> </a:t>
            </a:r>
            <a:r>
              <a:rPr lang="ru-RU" sz="1800" dirty="0" smtClean="0"/>
              <a:t>- возвращает строку, равную символам </a:t>
            </a:r>
            <a:r>
              <a:rPr lang="ru-RU" sz="1800" dirty="0" err="1" smtClean="0"/>
              <a:t>data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static String </a:t>
            </a:r>
            <a:r>
              <a:rPr lang="en-US" sz="1800" b="1" dirty="0" err="1" smtClean="0"/>
              <a:t>copyValueOf</a:t>
            </a:r>
            <a:r>
              <a:rPr lang="en-US" sz="1800" b="1" dirty="0" smtClean="0"/>
              <a:t>(char[] data,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count)</a:t>
            </a:r>
            <a:r>
              <a:rPr lang="ru-RU" sz="1800" dirty="0" smtClean="0"/>
              <a:t> -</a:t>
            </a:r>
            <a:r>
              <a:rPr lang="en-US" sz="1800" dirty="0" smtClean="0"/>
              <a:t> </a:t>
            </a:r>
            <a:r>
              <a:rPr lang="ru-RU" sz="1800" dirty="0" smtClean="0"/>
              <a:t>возвращает подстроку, равную части символов </a:t>
            </a:r>
            <a:r>
              <a:rPr lang="ru-RU" sz="1800" dirty="0" err="1" smtClean="0"/>
              <a:t>data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algn="just">
              <a:buNone/>
            </a:pPr>
            <a:endParaRPr lang="en-US" sz="1600" dirty="0" smtClean="0"/>
          </a:p>
          <a:p>
            <a:endParaRPr lang="ru-RU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endsWith</a:t>
            </a:r>
            <a:r>
              <a:rPr lang="en-US" sz="1800" b="1" dirty="0" smtClean="0"/>
              <a:t>(String suffix)</a:t>
            </a:r>
            <a:r>
              <a:rPr lang="en-US" sz="1800" dirty="0" smtClean="0"/>
              <a:t> - </a:t>
            </a:r>
            <a:r>
              <a:rPr lang="ru-RU" sz="1800" dirty="0" smtClean="0"/>
              <a:t>заканчивается ли </a:t>
            </a:r>
            <a:r>
              <a:rPr lang="ru-RU" sz="1800" dirty="0" err="1" smtClean="0"/>
              <a:t>String</a:t>
            </a:r>
            <a:r>
              <a:rPr lang="ru-RU" sz="1800" dirty="0" smtClean="0"/>
              <a:t> суффиксом </a:t>
            </a:r>
            <a:r>
              <a:rPr lang="ru-RU" sz="1800" dirty="0" err="1" smtClean="0"/>
              <a:t>suffix</a:t>
            </a:r>
            <a:r>
              <a:rPr lang="en-US" sz="1800" dirty="0" smtClean="0"/>
              <a:t>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startsWith</a:t>
            </a:r>
            <a:r>
              <a:rPr lang="en-US" sz="1800" b="1" dirty="0" smtClean="0"/>
              <a:t>(String prefix)</a:t>
            </a:r>
            <a:r>
              <a:rPr lang="en-US" sz="1800" dirty="0" smtClean="0"/>
              <a:t> - </a:t>
            </a:r>
            <a:r>
              <a:rPr lang="ru-RU" sz="1800" dirty="0" smtClean="0"/>
              <a:t>начинается ли </a:t>
            </a:r>
            <a:r>
              <a:rPr lang="ru-RU" sz="1800" dirty="0" err="1" smtClean="0"/>
              <a:t>String</a:t>
            </a:r>
            <a:r>
              <a:rPr lang="ru-RU" sz="1800" dirty="0" smtClean="0"/>
              <a:t> с префикса </a:t>
            </a:r>
            <a:r>
              <a:rPr lang="ru-RU" sz="1800" dirty="0" err="1" smtClean="0"/>
              <a:t>prefix</a:t>
            </a:r>
            <a:r>
              <a:rPr lang="en-US" sz="1800" dirty="0" smtClean="0"/>
              <a:t>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startsWith</a:t>
            </a:r>
            <a:r>
              <a:rPr lang="en-US" sz="1800" b="1" dirty="0" smtClean="0"/>
              <a:t>(String prefix,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toffset</a:t>
            </a:r>
            <a:r>
              <a:rPr lang="en-US" sz="1800" b="1" dirty="0" smtClean="0"/>
              <a:t>) </a:t>
            </a:r>
            <a:r>
              <a:rPr lang="en-US" sz="1800" dirty="0" smtClean="0"/>
              <a:t>- </a:t>
            </a:r>
            <a:r>
              <a:rPr lang="ru-RU" sz="1800" dirty="0" smtClean="0"/>
              <a:t>начинается ли </a:t>
            </a:r>
            <a:r>
              <a:rPr lang="ru-RU" sz="1800" dirty="0" err="1" smtClean="0"/>
              <a:t>String</a:t>
            </a:r>
            <a:r>
              <a:rPr lang="ru-RU" sz="1800" dirty="0" smtClean="0"/>
              <a:t> с префикса </a:t>
            </a:r>
            <a:r>
              <a:rPr lang="ru-RU" sz="1800" dirty="0" err="1" smtClean="0"/>
              <a:t>prefix</a:t>
            </a:r>
            <a:r>
              <a:rPr lang="en-US" sz="1800" dirty="0" smtClean="0"/>
              <a:t> </a:t>
            </a:r>
            <a:r>
              <a:rPr lang="ru-RU" sz="1800" dirty="0" smtClean="0"/>
              <a:t>учитывая смещение </a:t>
            </a:r>
            <a:r>
              <a:rPr lang="ru-RU" sz="1800" dirty="0" err="1" smtClean="0"/>
              <a:t>toffset</a:t>
            </a:r>
            <a:r>
              <a:rPr lang="en-US" sz="1800" dirty="0" smtClean="0"/>
              <a:t>.</a:t>
            </a:r>
          </a:p>
          <a:p>
            <a:endParaRPr lang="en-US" sz="1600" dirty="0" smtClean="0"/>
          </a:p>
          <a:p>
            <a:endParaRPr lang="ru-RU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Извлечение подстрок</a:t>
            </a:r>
          </a:p>
          <a:p>
            <a:endParaRPr lang="ru-RU" sz="1800" dirty="0" smtClean="0"/>
          </a:p>
          <a:p>
            <a:pPr algn="just"/>
            <a:r>
              <a:rPr lang="en-US" sz="1800" b="1" dirty="0" smtClean="0"/>
              <a:t>String trim()</a:t>
            </a:r>
            <a:r>
              <a:rPr lang="en-US" sz="1800" dirty="0" smtClean="0"/>
              <a:t> –  </a:t>
            </a:r>
            <a:r>
              <a:rPr lang="ru-RU" sz="1800" dirty="0" smtClean="0"/>
              <a:t>отсекает на концах строки пустые символы;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String substring(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startIndex</a:t>
            </a:r>
            <a:r>
              <a:rPr lang="en-US" sz="1800" b="1" dirty="0" smtClean="0"/>
              <a:t>)</a:t>
            </a:r>
            <a:r>
              <a:rPr lang="en-US" sz="1800" dirty="0" smtClean="0"/>
              <a:t> –  </a:t>
            </a:r>
            <a:r>
              <a:rPr lang="ru-RU" sz="1800" dirty="0" smtClean="0"/>
              <a:t>возвращает подстроку, с </a:t>
            </a:r>
            <a:r>
              <a:rPr lang="en-US" sz="1800" dirty="0" smtClean="0"/>
              <a:t>start</a:t>
            </a:r>
            <a:r>
              <a:rPr lang="ru-RU" sz="1800" dirty="0" err="1" smtClean="0"/>
              <a:t>Index</a:t>
            </a:r>
            <a:r>
              <a:rPr lang="ru-RU" sz="1800" dirty="0" smtClean="0"/>
              <a:t> до конца строки</a:t>
            </a:r>
            <a:r>
              <a:rPr lang="en-US" sz="1800" dirty="0" smtClean="0"/>
              <a:t>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String substring(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startIndex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endIndex</a:t>
            </a:r>
            <a:r>
              <a:rPr lang="en-US" sz="1800" b="1" dirty="0" smtClean="0"/>
              <a:t>)</a:t>
            </a:r>
            <a:r>
              <a:rPr lang="ru-RU" sz="1800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возвращает подстроку  с </a:t>
            </a:r>
            <a:r>
              <a:rPr lang="ru-RU" sz="1800" dirty="0" err="1" smtClean="0"/>
              <a:t>beginIndex</a:t>
            </a:r>
            <a:r>
              <a:rPr lang="ru-RU" sz="1800" dirty="0" smtClean="0"/>
              <a:t> до </a:t>
            </a:r>
            <a:r>
              <a:rPr lang="ru-RU" sz="1800" dirty="0" err="1" smtClean="0"/>
              <a:t>endIndex</a:t>
            </a:r>
            <a:r>
              <a:rPr lang="en-US" sz="1800" dirty="0" smtClean="0"/>
              <a:t>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err="1" smtClean="0"/>
              <a:t>CharSequence</a:t>
            </a:r>
            <a:r>
              <a:rPr lang="en-US" sz="1800" b="1" dirty="0" smtClean="0"/>
              <a:t>	 </a:t>
            </a:r>
            <a:r>
              <a:rPr lang="en-US" sz="1800" b="1" dirty="0" err="1" smtClean="0"/>
              <a:t>subSequence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beginIndex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endIndex</a:t>
            </a:r>
            <a:r>
              <a:rPr lang="en-US" sz="1800" b="1" dirty="0" smtClean="0"/>
              <a:t>)</a:t>
            </a:r>
            <a:r>
              <a:rPr lang="en-US" sz="1800" dirty="0" smtClean="0"/>
              <a:t> – </a:t>
            </a:r>
            <a:r>
              <a:rPr lang="ru-RU" sz="1800" dirty="0" smtClean="0"/>
              <a:t>сокращает </a:t>
            </a:r>
            <a:r>
              <a:rPr lang="ru-RU" sz="1800" dirty="0" err="1" smtClean="0"/>
              <a:t>подпоследовательность</a:t>
            </a:r>
            <a:r>
              <a:rPr lang="ru-RU" sz="1800" dirty="0" smtClean="0"/>
              <a:t> типа </a:t>
            </a:r>
            <a:r>
              <a:rPr lang="en-US" sz="1800" dirty="0" err="1" smtClean="0"/>
              <a:t>CharSequence</a:t>
            </a:r>
            <a:r>
              <a:rPr lang="ru-RU" sz="1800" dirty="0" smtClean="0"/>
              <a:t> как подстроку с </a:t>
            </a:r>
            <a:r>
              <a:rPr lang="ru-RU" sz="1800" dirty="0" err="1" smtClean="0"/>
              <a:t>beginIndex</a:t>
            </a:r>
            <a:r>
              <a:rPr lang="ru-RU" sz="1800" dirty="0" smtClean="0"/>
              <a:t> до </a:t>
            </a:r>
            <a:r>
              <a:rPr lang="ru-RU" sz="1800" dirty="0" err="1" smtClean="0"/>
              <a:t>endIndex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endParaRPr lang="ru-RU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</a:p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endParaRPr lang="en-US" dirty="0" smtClean="0"/>
          </a:p>
          <a:p>
            <a:r>
              <a:rPr lang="ru-RU" dirty="0" smtClean="0"/>
              <a:t>Форматирование строк. Класс </a:t>
            </a:r>
            <a:r>
              <a:rPr lang="en-US" dirty="0" smtClean="0"/>
              <a:t>Formatter</a:t>
            </a:r>
          </a:p>
          <a:p>
            <a:r>
              <a:rPr lang="ru-RU" dirty="0" smtClean="0"/>
              <a:t>Интернационализация</a:t>
            </a:r>
            <a:endParaRPr lang="en-US" dirty="0" smtClean="0"/>
          </a:p>
          <a:p>
            <a:r>
              <a:rPr lang="en-US" dirty="0" err="1" smtClean="0"/>
              <a:t>ResourceBundle</a:t>
            </a:r>
            <a:endParaRPr lang="en-US" dirty="0" smtClean="0"/>
          </a:p>
          <a:p>
            <a:r>
              <a:rPr lang="ru-RU" dirty="0" smtClean="0"/>
              <a:t>Регулярные выражения</a:t>
            </a:r>
          </a:p>
          <a:p>
            <a:r>
              <a:rPr lang="en-US" dirty="0" smtClean="0"/>
              <a:t>Pattern &amp; Matcher</a:t>
            </a:r>
          </a:p>
          <a:p>
            <a:r>
              <a:rPr lang="ru-RU" dirty="0" smtClean="0"/>
              <a:t>Кодировки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Приведение значений элементарных типов и объектов к строке</a:t>
            </a:r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smtClean="0"/>
              <a:t>String </a:t>
            </a:r>
            <a:r>
              <a:rPr lang="en-US" sz="1800" b="1" dirty="0" err="1" smtClean="0"/>
              <a:t>toString</a:t>
            </a:r>
            <a:r>
              <a:rPr lang="en-US" sz="1800" b="1" dirty="0" smtClean="0"/>
              <a:t>()</a:t>
            </a:r>
            <a:r>
              <a:rPr lang="ru-RU" sz="1800" b="1" dirty="0" smtClean="0"/>
              <a:t> </a:t>
            </a:r>
            <a:r>
              <a:rPr lang="ru-RU" sz="1800" dirty="0" smtClean="0"/>
              <a:t>- возвращает саму строку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smtClean="0"/>
              <a:t>static String </a:t>
            </a:r>
            <a:r>
              <a:rPr lang="en-US" sz="1800" b="1" dirty="0" err="1" smtClean="0"/>
              <a:t>valueOf</a:t>
            </a:r>
            <a:r>
              <a:rPr lang="en-US" sz="1800" b="1" dirty="0" smtClean="0"/>
              <a:t>(Object </a:t>
            </a:r>
            <a:r>
              <a:rPr lang="en-US" sz="1800" b="1" dirty="0" err="1" smtClean="0"/>
              <a:t>obj</a:t>
            </a:r>
            <a:r>
              <a:rPr lang="en-US" sz="1800" b="1" dirty="0" smtClean="0"/>
              <a:t>)</a:t>
            </a:r>
            <a:r>
              <a:rPr lang="ru-RU" sz="1800" b="1" dirty="0" smtClean="0"/>
              <a:t> </a:t>
            </a:r>
            <a:r>
              <a:rPr lang="ru-RU" sz="1800" dirty="0" smtClean="0"/>
              <a:t>- возвращает результат </a:t>
            </a:r>
            <a:r>
              <a:rPr lang="ru-RU" sz="1800" dirty="0" err="1" smtClean="0"/>
              <a:t>toString</a:t>
            </a:r>
            <a:r>
              <a:rPr lang="ru-RU" sz="1800" dirty="0" smtClean="0"/>
              <a:t> для объекта</a:t>
            </a:r>
            <a:r>
              <a:rPr lang="en-US" sz="1800" dirty="0" smtClean="0"/>
              <a:t>;</a:t>
            </a:r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smtClean="0"/>
              <a:t>static String </a:t>
            </a:r>
            <a:r>
              <a:rPr lang="en-US" sz="1800" b="1" dirty="0" err="1" smtClean="0"/>
              <a:t>valueOf</a:t>
            </a:r>
            <a:r>
              <a:rPr lang="en-US" sz="1800" b="1" dirty="0" smtClean="0"/>
              <a:t>(char[] </a:t>
            </a:r>
            <a:r>
              <a:rPr lang="en-US" sz="1800" b="1" dirty="0" err="1" smtClean="0"/>
              <a:t>charArray</a:t>
            </a:r>
            <a:r>
              <a:rPr lang="en-US" sz="1800" b="1" dirty="0" smtClean="0"/>
              <a:t>)</a:t>
            </a:r>
            <a:r>
              <a:rPr lang="ru-RU" sz="1800" b="1" dirty="0" smtClean="0"/>
              <a:t> </a:t>
            </a:r>
            <a:r>
              <a:rPr lang="ru-RU" sz="1800" dirty="0" smtClean="0"/>
              <a:t>- возвращает строку, из символов </a:t>
            </a:r>
            <a:r>
              <a:rPr lang="en-US" sz="1800" b="1" dirty="0" err="1" smtClean="0"/>
              <a:t>charArray</a:t>
            </a:r>
            <a:r>
              <a:rPr lang="en-US" sz="1800" dirty="0" smtClean="0"/>
              <a:t>;</a:t>
            </a:r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smtClean="0"/>
              <a:t>static String </a:t>
            </a:r>
            <a:r>
              <a:rPr lang="en-US" sz="1800" b="1" dirty="0" err="1" smtClean="0"/>
              <a:t>valueOf</a:t>
            </a:r>
            <a:r>
              <a:rPr lang="en-US" sz="1800" b="1" dirty="0" smtClean="0"/>
              <a:t>(char[] data,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count)</a:t>
            </a:r>
            <a:r>
              <a:rPr lang="en-US" sz="1800" dirty="0" smtClean="0"/>
              <a:t> </a:t>
            </a:r>
            <a:r>
              <a:rPr lang="ru-RU" sz="1800" dirty="0" smtClean="0"/>
              <a:t>- возвращает подстроку, из части символов </a:t>
            </a:r>
            <a:r>
              <a:rPr lang="ru-RU" sz="1800" dirty="0" err="1" smtClean="0"/>
              <a:t>data</a:t>
            </a:r>
            <a:r>
              <a:rPr lang="en-US" sz="1800" dirty="0" smtClean="0"/>
              <a:t>;</a:t>
            </a:r>
          </a:p>
          <a:p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dirty="0" smtClean="0"/>
              <a:t>static String </a:t>
            </a:r>
            <a:r>
              <a:rPr lang="en-US" sz="1800" b="1" dirty="0" err="1" smtClean="0"/>
              <a:t>valueOf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b)</a:t>
            </a:r>
            <a:r>
              <a:rPr lang="ru-RU" sz="1800" b="1" dirty="0" smtClean="0"/>
              <a:t> </a:t>
            </a:r>
            <a:r>
              <a:rPr lang="ru-RU" sz="1800" dirty="0" smtClean="0"/>
              <a:t>-.возвращает строку </a:t>
            </a:r>
            <a:r>
              <a:rPr lang="en-US" sz="1800" dirty="0" smtClean="0"/>
              <a:t>“</a:t>
            </a:r>
            <a:r>
              <a:rPr lang="ru-RU" sz="1800" dirty="0" err="1" smtClean="0"/>
              <a:t>true</a:t>
            </a:r>
            <a:r>
              <a:rPr lang="en-US" sz="1800" dirty="0" smtClean="0"/>
              <a:t>”</a:t>
            </a:r>
            <a:r>
              <a:rPr lang="ru-RU" sz="1800" dirty="0" smtClean="0"/>
              <a:t> или </a:t>
            </a:r>
            <a:r>
              <a:rPr lang="en-US" sz="1800" dirty="0" smtClean="0"/>
              <a:t>“</a:t>
            </a:r>
            <a:r>
              <a:rPr lang="ru-RU" sz="1800" dirty="0" err="1" smtClean="0"/>
              <a:t>false</a:t>
            </a:r>
            <a:r>
              <a:rPr lang="en-US" sz="1800" dirty="0" smtClean="0"/>
              <a:t>”</a:t>
            </a:r>
            <a:r>
              <a:rPr lang="ru-RU" sz="1800" dirty="0" smtClean="0"/>
              <a:t>, в зависимости от </a:t>
            </a:r>
            <a:r>
              <a:rPr lang="ru-RU" sz="1800" dirty="0" err="1" smtClean="0"/>
              <a:t>b</a:t>
            </a:r>
            <a:r>
              <a:rPr lang="en-US" sz="1800" dirty="0" smtClean="0"/>
              <a:t>;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1800" b="1" dirty="0" smtClean="0"/>
              <a:t>static String </a:t>
            </a:r>
            <a:r>
              <a:rPr lang="en-US" sz="1800" b="1" dirty="0" err="1" smtClean="0"/>
              <a:t>valueOf</a:t>
            </a:r>
            <a:r>
              <a:rPr lang="en-US" sz="1800" b="1" dirty="0" smtClean="0"/>
              <a:t>(char c)</a:t>
            </a:r>
            <a:r>
              <a:rPr lang="ru-RU" sz="1800" b="1" dirty="0" smtClean="0"/>
              <a:t> </a:t>
            </a:r>
            <a:r>
              <a:rPr lang="en-US" sz="1800" dirty="0" smtClean="0"/>
              <a:t>- </a:t>
            </a:r>
            <a:r>
              <a:rPr lang="ru-RU" sz="1800" dirty="0" smtClean="0"/>
              <a:t>возвращает строку из символа с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algn="just"/>
            <a:endParaRPr lang="ru-RU" sz="1000" dirty="0" smtClean="0"/>
          </a:p>
          <a:p>
            <a:pPr algn="just"/>
            <a:r>
              <a:rPr lang="en-US" sz="1800" b="1" dirty="0" smtClean="0"/>
              <a:t>static String </a:t>
            </a:r>
            <a:r>
              <a:rPr lang="en-US" sz="1800" b="1" dirty="0" err="1" smtClean="0"/>
              <a:t>valueOf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)</a:t>
            </a:r>
            <a:r>
              <a:rPr lang="ru-RU" sz="1800" dirty="0" smtClean="0"/>
              <a:t> </a:t>
            </a:r>
            <a:r>
              <a:rPr lang="en-US" sz="1800" dirty="0" smtClean="0"/>
              <a:t>- </a:t>
            </a:r>
            <a:r>
              <a:rPr lang="ru-RU" sz="1800" dirty="0" smtClean="0"/>
              <a:t>возвращает строку, полученную из 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algn="just"/>
            <a:endParaRPr lang="en-US" sz="1000" dirty="0" smtClean="0"/>
          </a:p>
          <a:p>
            <a:pPr algn="just"/>
            <a:r>
              <a:rPr lang="en-US" sz="1800" b="1" dirty="0" smtClean="0"/>
              <a:t>static String </a:t>
            </a:r>
            <a:r>
              <a:rPr lang="en-US" sz="1800" b="1" dirty="0" err="1" smtClean="0"/>
              <a:t>valueOf</a:t>
            </a:r>
            <a:r>
              <a:rPr lang="en-US" sz="1800" b="1" dirty="0" smtClean="0"/>
              <a:t>(long l) </a:t>
            </a:r>
            <a:r>
              <a:rPr lang="en-US" sz="1800" dirty="0" smtClean="0"/>
              <a:t>-</a:t>
            </a:r>
            <a:r>
              <a:rPr lang="ru-RU" sz="1800" dirty="0" smtClean="0"/>
              <a:t> возвращает строку, полученную из </a:t>
            </a:r>
            <a:r>
              <a:rPr lang="ru-RU" sz="1800" dirty="0" err="1" smtClean="0"/>
              <a:t>l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algn="just"/>
            <a:endParaRPr lang="en-US" sz="1000" dirty="0" smtClean="0"/>
          </a:p>
          <a:p>
            <a:pPr algn="just"/>
            <a:r>
              <a:rPr lang="en-US" sz="1800" b="1" dirty="0" smtClean="0"/>
              <a:t>static String </a:t>
            </a:r>
            <a:r>
              <a:rPr lang="en-US" sz="1800" b="1" dirty="0" err="1" smtClean="0"/>
              <a:t>valueOf</a:t>
            </a:r>
            <a:r>
              <a:rPr lang="en-US" sz="1800" b="1" dirty="0" smtClean="0"/>
              <a:t>(float f)</a:t>
            </a:r>
            <a:r>
              <a:rPr lang="ru-RU" sz="1800" dirty="0" smtClean="0"/>
              <a:t> </a:t>
            </a:r>
            <a:r>
              <a:rPr lang="en-US" sz="1800" dirty="0" smtClean="0"/>
              <a:t>- </a:t>
            </a:r>
            <a:r>
              <a:rPr lang="ru-RU" sz="1800" dirty="0" smtClean="0"/>
              <a:t>возвращает строку, полученную из </a:t>
            </a:r>
            <a:r>
              <a:rPr lang="ru-RU" sz="1800" dirty="0" err="1" smtClean="0"/>
              <a:t>f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algn="just"/>
            <a:endParaRPr lang="en-US" sz="1000" dirty="0" smtClean="0"/>
          </a:p>
          <a:p>
            <a:pPr algn="just"/>
            <a:r>
              <a:rPr lang="en-US" sz="1800" b="1" dirty="0" smtClean="0"/>
              <a:t>static String </a:t>
            </a:r>
            <a:r>
              <a:rPr lang="en-US" sz="1800" b="1" dirty="0" err="1" smtClean="0"/>
              <a:t>valueOf</a:t>
            </a:r>
            <a:r>
              <a:rPr lang="en-US" sz="1800" b="1" dirty="0" smtClean="0"/>
              <a:t>(double d)</a:t>
            </a:r>
            <a:r>
              <a:rPr lang="ru-RU" sz="1800" b="1" dirty="0" smtClean="0"/>
              <a:t> </a:t>
            </a:r>
            <a:r>
              <a:rPr lang="en-US" sz="1800" dirty="0" smtClean="0"/>
              <a:t>- </a:t>
            </a:r>
            <a:r>
              <a:rPr lang="ru-RU" sz="1800" dirty="0" smtClean="0"/>
              <a:t>возвращает строку, полученную из </a:t>
            </a:r>
            <a:r>
              <a:rPr lang="ru-RU" sz="1800" dirty="0" err="1" smtClean="0"/>
              <a:t>d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Форматирование строк</a:t>
            </a:r>
          </a:p>
          <a:p>
            <a:pPr>
              <a:buNone/>
            </a:pPr>
            <a:endParaRPr lang="ru-RU" sz="1800" dirty="0" smtClean="0"/>
          </a:p>
          <a:p>
            <a:r>
              <a:rPr lang="en-US" sz="1800" b="1" dirty="0" smtClean="0"/>
              <a:t>static String format(String format, Object...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</a:t>
            </a:r>
          </a:p>
          <a:p>
            <a:r>
              <a:rPr lang="en-US" sz="1800" b="1" dirty="0" smtClean="0"/>
              <a:t>static String format(Locale l, String format, Object...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</a:t>
            </a:r>
          </a:p>
          <a:p>
            <a:pPr>
              <a:buNone/>
            </a:pPr>
            <a:endParaRPr lang="en-US" sz="1800" dirty="0" smtClean="0"/>
          </a:p>
          <a:p>
            <a:pPr algn="ctr">
              <a:buNone/>
            </a:pPr>
            <a:r>
              <a:rPr lang="en-US" sz="1800" dirty="0" smtClean="0"/>
              <a:t>(</a:t>
            </a:r>
            <a:r>
              <a:rPr lang="ru-RU" sz="1800" dirty="0" smtClean="0"/>
              <a:t>см.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класс </a:t>
            </a:r>
            <a:r>
              <a:rPr lang="en-GB" sz="1800" dirty="0" smtClean="0">
                <a:solidFill>
                  <a:schemeClr val="accent1">
                    <a:lumMod val="75000"/>
                  </a:schemeClr>
                </a:solidFill>
              </a:rPr>
              <a:t>Formatter</a:t>
            </a:r>
            <a:r>
              <a:rPr lang="en-US" sz="1800" dirty="0" smtClean="0"/>
              <a:t>)</a:t>
            </a: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Сопоставление с образцом</a:t>
            </a:r>
            <a:endParaRPr lang="en-US" sz="1800" dirty="0" smtClean="0"/>
          </a:p>
          <a:p>
            <a:endParaRPr lang="ru-RU" sz="1800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regionMatches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ignoreCase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toffset</a:t>
            </a:r>
            <a:r>
              <a:rPr lang="en-US" sz="1800" b="1" dirty="0" smtClean="0"/>
              <a:t>, String </a:t>
            </a:r>
            <a:r>
              <a:rPr lang="en-US" sz="1800" b="1" dirty="0" err="1" smtClean="0"/>
              <a:t>ther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ooffset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len</a:t>
            </a:r>
            <a:r>
              <a:rPr lang="en-US" sz="1800" b="1" dirty="0" smtClean="0"/>
              <a:t>) - </a:t>
            </a:r>
            <a:r>
              <a:rPr lang="ru-RU" sz="1800" dirty="0" smtClean="0"/>
              <a:t>сравнивает часть строки с другой строкой, если </a:t>
            </a:r>
            <a:r>
              <a:rPr lang="ru-RU" sz="1800" dirty="0" err="1" smtClean="0"/>
              <a:t>ignoreCase=true</a:t>
            </a:r>
            <a:r>
              <a:rPr lang="ru-RU" sz="1800" dirty="0" smtClean="0"/>
              <a:t>, то игнорирует</a:t>
            </a:r>
            <a:r>
              <a:rPr lang="en-US" sz="1800" dirty="0" smtClean="0"/>
              <a:t> </a:t>
            </a:r>
            <a:r>
              <a:rPr lang="ru-RU" sz="1800" dirty="0" err="1" smtClean="0"/>
              <a:t>строчные-прописные</a:t>
            </a:r>
            <a:r>
              <a:rPr lang="ru-RU" sz="1800" dirty="0" smtClean="0"/>
              <a:t> буквы</a:t>
            </a:r>
            <a:r>
              <a:rPr lang="en-US" sz="1800" dirty="0" smtClean="0"/>
              <a:t>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 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regionMatches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toffset</a:t>
            </a:r>
            <a:r>
              <a:rPr lang="en-US" sz="1800" b="1" dirty="0" smtClean="0"/>
              <a:t>, String other,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ooffset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len</a:t>
            </a:r>
            <a:r>
              <a:rPr lang="en-US" sz="1800" b="1" dirty="0" smtClean="0"/>
              <a:t>) - </a:t>
            </a:r>
            <a:r>
              <a:rPr lang="ru-RU" sz="1800" dirty="0" smtClean="0"/>
              <a:t>сравнивает часть строки с другой строкой, </a:t>
            </a:r>
            <a:r>
              <a:rPr lang="ru-RU" sz="1800" dirty="0" err="1" smtClean="0"/>
              <a:t>len</a:t>
            </a:r>
            <a:r>
              <a:rPr lang="ru-RU" sz="1800" dirty="0" smtClean="0"/>
              <a:t> </a:t>
            </a:r>
            <a:r>
              <a:rPr lang="en-US" sz="1800" dirty="0" smtClean="0"/>
              <a:t>-</a:t>
            </a:r>
            <a:r>
              <a:rPr lang="ru-RU" sz="1800" dirty="0" smtClean="0"/>
              <a:t> сколько символов сравнивать</a:t>
            </a:r>
            <a:r>
              <a:rPr lang="en-US" sz="1800" dirty="0" smtClean="0"/>
              <a:t>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String replace(char </a:t>
            </a:r>
            <a:r>
              <a:rPr lang="en-US" sz="1800" b="1" dirty="0" err="1" smtClean="0"/>
              <a:t>oldChar</a:t>
            </a:r>
            <a:r>
              <a:rPr lang="en-US" sz="1800" b="1" dirty="0" smtClean="0"/>
              <a:t>, char </a:t>
            </a:r>
            <a:r>
              <a:rPr lang="en-US" sz="1800" b="1" dirty="0" err="1" smtClean="0"/>
              <a:t>newChar</a:t>
            </a:r>
            <a:r>
              <a:rPr lang="en-US" sz="1800" b="1" dirty="0" smtClean="0"/>
              <a:t>) - </a:t>
            </a:r>
            <a:r>
              <a:rPr lang="ru-RU" sz="1800" dirty="0" smtClean="0"/>
              <a:t>возвращает строку, где все символы </a:t>
            </a:r>
            <a:r>
              <a:rPr lang="ru-RU" sz="1800" dirty="0" err="1" smtClean="0"/>
              <a:t>oldChar</a:t>
            </a:r>
            <a:r>
              <a:rPr lang="ru-RU" sz="1800" dirty="0" smtClean="0"/>
              <a:t> заменены на </a:t>
            </a:r>
            <a:r>
              <a:rPr lang="ru-RU" sz="1800" dirty="0" err="1" smtClean="0"/>
              <a:t>newChar</a:t>
            </a:r>
            <a:r>
              <a:rPr lang="en-US" sz="1800" dirty="0" smtClean="0"/>
              <a:t>;</a:t>
            </a:r>
          </a:p>
          <a:p>
            <a:endParaRPr lang="en-US" sz="1800" dirty="0" smtClean="0"/>
          </a:p>
          <a:p>
            <a:endParaRPr lang="en-US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dirty="0" smtClean="0"/>
              <a:t>String replace(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target, 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replacement)</a:t>
            </a:r>
            <a:r>
              <a:rPr lang="en-US" sz="1800" dirty="0" smtClean="0"/>
              <a:t> -             </a:t>
            </a:r>
            <a:r>
              <a:rPr lang="ru-RU" sz="1800" dirty="0" smtClean="0"/>
              <a:t>возвращает строку, заменяя элементы </a:t>
            </a:r>
            <a:r>
              <a:rPr lang="en-US" sz="1800" dirty="0" smtClean="0"/>
              <a:t>target </a:t>
            </a:r>
            <a:r>
              <a:rPr lang="ru-RU" sz="1800" dirty="0" smtClean="0"/>
              <a:t>на </a:t>
            </a:r>
            <a:r>
              <a:rPr lang="en-US" sz="1800" dirty="0" smtClean="0"/>
              <a:t>replacement.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matches(String </a:t>
            </a:r>
            <a:r>
              <a:rPr lang="en-US" sz="1800" b="1" dirty="0" err="1" smtClean="0"/>
              <a:t>regexStr</a:t>
            </a:r>
            <a:r>
              <a:rPr lang="en-US" sz="1800" b="1" dirty="0" smtClean="0"/>
              <a:t>) </a:t>
            </a:r>
            <a:r>
              <a:rPr lang="en-US" sz="1800" dirty="0" smtClean="0"/>
              <a:t>- </a:t>
            </a:r>
            <a:r>
              <a:rPr lang="ru-RU" sz="1800" dirty="0" smtClean="0"/>
              <a:t>удовлетворяет ли строка указанному регулярному выражению;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String </a:t>
            </a:r>
            <a:r>
              <a:rPr lang="en-US" sz="1800" b="1" dirty="0" err="1" smtClean="0"/>
              <a:t>replaceFirst</a:t>
            </a:r>
            <a:r>
              <a:rPr lang="en-US" sz="1800" b="1" dirty="0" smtClean="0"/>
              <a:t>(String </a:t>
            </a:r>
            <a:r>
              <a:rPr lang="en-US" sz="1800" b="1" dirty="0" err="1" smtClean="0"/>
              <a:t>regexStr</a:t>
            </a:r>
            <a:r>
              <a:rPr lang="en-US" sz="1800" b="1" dirty="0" smtClean="0"/>
              <a:t>, String replacement) </a:t>
            </a:r>
            <a:r>
              <a:rPr lang="en-US" sz="1800" dirty="0" smtClean="0"/>
              <a:t>- </a:t>
            </a:r>
            <a:r>
              <a:rPr lang="ru-RU" sz="1800" dirty="0" smtClean="0"/>
              <a:t>заменяет первое вхождение строки, удовлетворяющей регулярному выражению, указанной строкой;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String </a:t>
            </a:r>
            <a:r>
              <a:rPr lang="en-US" sz="1800" b="1" dirty="0" err="1" smtClean="0"/>
              <a:t>replaceAll</a:t>
            </a:r>
            <a:r>
              <a:rPr lang="en-US" sz="1800" b="1" dirty="0" smtClean="0"/>
              <a:t>(String </a:t>
            </a:r>
            <a:r>
              <a:rPr lang="en-US" sz="1800" b="1" dirty="0" err="1" smtClean="0"/>
              <a:t>regexStr</a:t>
            </a:r>
            <a:r>
              <a:rPr lang="en-US" sz="1800" b="1" dirty="0" smtClean="0"/>
              <a:t>, String replacement) </a:t>
            </a:r>
            <a:r>
              <a:rPr lang="en-US" sz="1800" dirty="0" smtClean="0"/>
              <a:t>- </a:t>
            </a:r>
            <a:r>
              <a:rPr lang="ru-RU" sz="1800" dirty="0" smtClean="0"/>
              <a:t>заменяет все вхождения строк, удовлетворяющих регулярному выражению, указанной строкой;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dirty="0" smtClean="0"/>
              <a:t>String[] split(String </a:t>
            </a:r>
            <a:r>
              <a:rPr lang="en-US" sz="1800" b="1" dirty="0" err="1" smtClean="0"/>
              <a:t>regexStr</a:t>
            </a:r>
            <a:r>
              <a:rPr lang="en-US" sz="1800" b="1" dirty="0" smtClean="0"/>
              <a:t>) </a:t>
            </a:r>
            <a:r>
              <a:rPr lang="en-US" sz="1800" dirty="0" smtClean="0"/>
              <a:t>- </a:t>
            </a:r>
            <a:r>
              <a:rPr lang="ru-RU" sz="1800" dirty="0" smtClean="0"/>
              <a:t>разбивает строку на части, границами разбиения являются вхождения строк, удовлетворяющих регулярному выражению;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String[] split(String </a:t>
            </a:r>
            <a:r>
              <a:rPr lang="en-US" sz="1800" b="1" dirty="0" err="1" smtClean="0"/>
              <a:t>regexStr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limit) </a:t>
            </a:r>
            <a:r>
              <a:rPr lang="en-US" sz="1800" dirty="0" smtClean="0"/>
              <a:t>- </a:t>
            </a:r>
            <a:r>
              <a:rPr lang="ru-RU" sz="1800" dirty="0" smtClean="0"/>
              <a:t>аналогично предыдущему, но с ограничением применения регулярного выражения к строке значением </a:t>
            </a:r>
            <a:r>
              <a:rPr lang="ru-RU" sz="1800" dirty="0" err="1" smtClean="0"/>
              <a:t>limit</a:t>
            </a:r>
            <a:r>
              <a:rPr lang="ru-RU" sz="1800" dirty="0" smtClean="0"/>
              <a:t>. Если </a:t>
            </a:r>
            <a:r>
              <a:rPr lang="ru-RU" sz="1800" dirty="0" err="1" smtClean="0"/>
              <a:t>limit</a:t>
            </a:r>
            <a:r>
              <a:rPr lang="ru-RU" sz="1800" dirty="0" smtClean="0"/>
              <a:t>&gt;0, то и размер возвращаемого массива строк не будет больше </a:t>
            </a:r>
            <a:r>
              <a:rPr lang="ru-RU" sz="1800" dirty="0" err="1" smtClean="0"/>
              <a:t>limit</a:t>
            </a:r>
            <a:r>
              <a:rPr lang="ru-RU" sz="1800" dirty="0" smtClean="0"/>
              <a:t>. Если </a:t>
            </a:r>
            <a:r>
              <a:rPr lang="ru-RU" sz="1800" dirty="0" err="1" smtClean="0"/>
              <a:t>limit</a:t>
            </a:r>
            <a:r>
              <a:rPr lang="ru-RU" sz="1800" dirty="0" smtClean="0"/>
              <a:t>&lt;=0, то регулярное выражение применяется к строке неограниченное число раз.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String. Example</a:t>
            </a:r>
            <a:r>
              <a:rPr lang="ru-RU" dirty="0" smtClean="0"/>
              <a:t> 2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928662" y="1214422"/>
            <a:ext cx="716574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_java._se._03._string;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StringReplaceFirst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"Her name is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Tamana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and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Tamana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is a good girl."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strreplace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"Sonia"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String result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str.replaceFirst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Tamana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strreplace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(result);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928662" y="3571876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2143108" y="4214818"/>
            <a:ext cx="491031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Her name is Sonia and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Tamana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is a good girl.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String. Example</a:t>
            </a:r>
            <a:r>
              <a:rPr lang="ru-RU" dirty="0" smtClean="0"/>
              <a:t> 3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_java._se._03._string;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StringValueOf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10;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 = 10.0f;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 = 10;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 = 10.0d;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'a'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 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Object o 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"Hello World"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valueOf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valueOf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valueOf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valueOf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(d));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valueOf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valueOf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(b));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valueOf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(o));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428992" y="4572008"/>
            <a:ext cx="120738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10.0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10.0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Hello World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928662" y="4500570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String. Example</a:t>
            </a:r>
            <a:r>
              <a:rPr lang="ru-RU" dirty="0" smtClean="0"/>
              <a:t> 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928662" y="1214422"/>
            <a:ext cx="7358113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_java._se._03._string;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StringEquals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str1=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"Hello"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str2=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"Hello"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(str1 == str2)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"Equal"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"Not Equal"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str2 = str2.intern();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(str1 == str2)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"Equal"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"Not Equal"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(str1.equals(str2))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"Equal"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"Not Equal"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62" y="4786322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643306" y="5000636"/>
            <a:ext cx="115127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Not Equal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Equal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Equal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sTRING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ru-RU" sz="1800" dirty="0" smtClean="0"/>
              <a:t>Классы </a:t>
            </a:r>
            <a:r>
              <a:rPr lang="en-US" sz="1800" b="1" dirty="0" err="1" smtClean="0"/>
              <a:t>StringBuilder</a:t>
            </a:r>
            <a:r>
              <a:rPr lang="en-US" sz="1800" b="1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err="1" smtClean="0"/>
              <a:t>StringBuffer</a:t>
            </a:r>
            <a:r>
              <a:rPr lang="en-US" sz="1800" b="1" dirty="0" smtClean="0"/>
              <a:t> </a:t>
            </a:r>
            <a:r>
              <a:rPr lang="ru-RU" sz="1800" dirty="0" smtClean="0"/>
              <a:t>по своему предназначению близки к классу </a:t>
            </a:r>
            <a:r>
              <a:rPr lang="en-US" sz="1800" b="1" dirty="0" smtClean="0"/>
              <a:t>String.</a:t>
            </a:r>
            <a:endParaRPr lang="ru-RU" sz="1800" b="1" dirty="0" smtClean="0"/>
          </a:p>
          <a:p>
            <a:pPr marL="0" indent="0" algn="just">
              <a:spcBef>
                <a:spcPct val="50000"/>
              </a:spcBef>
              <a:buNone/>
            </a:pPr>
            <a:endParaRPr lang="en-US" sz="1800" b="1" dirty="0" smtClean="0"/>
          </a:p>
          <a:p>
            <a:pPr marL="0" indent="0" algn="just">
              <a:spcBef>
                <a:spcPct val="50000"/>
              </a:spcBef>
              <a:buNone/>
            </a:pPr>
            <a:r>
              <a:rPr lang="ru-RU" sz="1800" b="1" dirty="0" smtClean="0"/>
              <a:t>Но</a:t>
            </a:r>
            <a:r>
              <a:rPr lang="ru-RU" sz="1800" dirty="0" smtClean="0"/>
              <a:t>, содержимое и размеры объектов классов </a:t>
            </a:r>
            <a:r>
              <a:rPr lang="en-US" sz="1800" b="1" dirty="0" err="1" smtClean="0"/>
              <a:t>StringBuilder</a:t>
            </a:r>
            <a:r>
              <a:rPr lang="en-US" sz="1800" b="1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err="1" smtClean="0"/>
              <a:t>StringBuffer</a:t>
            </a:r>
            <a:r>
              <a:rPr lang="en-US" sz="1800" b="1" dirty="0" smtClean="0"/>
              <a:t> </a:t>
            </a:r>
            <a:r>
              <a:rPr lang="ru-RU" sz="1800" dirty="0" smtClean="0"/>
              <a:t>можно изменять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0" indent="0" algn="just">
              <a:spcBef>
                <a:spcPct val="50000"/>
              </a:spcBef>
              <a:buNone/>
            </a:pPr>
            <a:endParaRPr lang="en-US" sz="1800" dirty="0" smtClean="0"/>
          </a:p>
          <a:p>
            <a:pPr marL="0" indent="0" algn="just">
              <a:spcBef>
                <a:spcPct val="50000"/>
              </a:spcBef>
              <a:buNone/>
            </a:pP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Основным и единственным отличием</a:t>
            </a:r>
            <a:r>
              <a:rPr lang="ru-RU" sz="1800" dirty="0" smtClean="0"/>
              <a:t> </a:t>
            </a:r>
            <a:r>
              <a:rPr lang="en-US" sz="1800" b="1" dirty="0" err="1" smtClean="0"/>
              <a:t>StringBuilder</a:t>
            </a:r>
            <a:r>
              <a:rPr lang="en-US" sz="1800" b="1" dirty="0" smtClean="0"/>
              <a:t> </a:t>
            </a:r>
            <a:r>
              <a:rPr lang="ru-RU" sz="1800" b="1" dirty="0" smtClean="0"/>
              <a:t>от </a:t>
            </a:r>
            <a:r>
              <a:rPr lang="en-US" sz="1800" b="1" dirty="0" err="1" smtClean="0"/>
              <a:t>StringBuffer</a:t>
            </a:r>
            <a:r>
              <a:rPr lang="en-US" sz="1800" b="1" dirty="0" smtClean="0"/>
              <a:t> </a:t>
            </a:r>
            <a:r>
              <a:rPr lang="ru-RU" sz="1800" dirty="0" smtClean="0"/>
              <a:t>является </a:t>
            </a:r>
            <a:r>
              <a:rPr lang="ru-RU" sz="1800" dirty="0" err="1" smtClean="0"/>
              <a:t>потокобезопасность</a:t>
            </a:r>
            <a:r>
              <a:rPr lang="ru-RU" sz="1800" dirty="0" smtClean="0"/>
              <a:t> последнего.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Конструкторы класса </a:t>
            </a:r>
            <a:r>
              <a:rPr lang="en-GB" sz="1800" b="1" dirty="0" err="1" smtClean="0"/>
              <a:t>StringBuilder</a:t>
            </a:r>
            <a:endParaRPr lang="en-GB" sz="1800" b="1" dirty="0" smtClean="0"/>
          </a:p>
          <a:p>
            <a:pPr algn="just"/>
            <a:endParaRPr lang="en-GB" sz="1800" dirty="0" smtClean="0"/>
          </a:p>
          <a:p>
            <a:pPr marL="266700" indent="-266700" algn="just" defTabSz="266700"/>
            <a:r>
              <a:rPr lang="en-US" sz="1800" b="1" dirty="0" err="1" smtClean="0"/>
              <a:t>StringBuilder</a:t>
            </a:r>
            <a:r>
              <a:rPr lang="en-US" sz="1800" b="1" dirty="0" smtClean="0"/>
              <a:t>(String </a:t>
            </a:r>
            <a:r>
              <a:rPr lang="en-US" sz="1800" b="1" dirty="0" err="1" smtClean="0"/>
              <a:t>str</a:t>
            </a:r>
            <a:r>
              <a:rPr lang="en-US" sz="1800" b="1" dirty="0" smtClean="0"/>
              <a:t>)</a:t>
            </a:r>
            <a:r>
              <a:rPr lang="ru-RU" sz="1800" b="1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создает </a:t>
            </a:r>
            <a:r>
              <a:rPr lang="en-GB" sz="1800" b="1" dirty="0" err="1" smtClean="0"/>
              <a:t>StringBuilder</a:t>
            </a:r>
            <a:r>
              <a:rPr lang="ru-RU" sz="1800" dirty="0" smtClean="0"/>
              <a:t>, значение которого устанавливается в передаваемую строку, плюс дополнительные 16 пустых элементов в конце строки.</a:t>
            </a:r>
          </a:p>
          <a:p>
            <a:pPr marL="266700" indent="-266700" algn="just" defTabSz="266700"/>
            <a:endParaRPr lang="en-US" sz="1000" dirty="0" smtClean="0"/>
          </a:p>
          <a:p>
            <a:pPr marL="266700" indent="-266700" algn="just" defTabSz="266700"/>
            <a:r>
              <a:rPr lang="en-US" sz="1800" b="1" dirty="0" err="1" smtClean="0"/>
              <a:t>StringBuilder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charSeq</a:t>
            </a:r>
            <a:r>
              <a:rPr lang="en-US" sz="1800" b="1" dirty="0" smtClean="0"/>
              <a:t>)</a:t>
            </a:r>
            <a:r>
              <a:rPr lang="ru-RU" sz="1800" b="1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строит </a:t>
            </a:r>
            <a:r>
              <a:rPr lang="en-GB" sz="1800" b="1" dirty="0" err="1" smtClean="0"/>
              <a:t>StringBuilder</a:t>
            </a:r>
            <a:r>
              <a:rPr lang="ru-RU" sz="1800" dirty="0" smtClean="0"/>
              <a:t>, содержащий те же самые символы как указанно в </a:t>
            </a:r>
            <a:r>
              <a:rPr lang="ru-RU" sz="1800" dirty="0" err="1" smtClean="0"/>
              <a:t>CharSequence</a:t>
            </a:r>
            <a:r>
              <a:rPr lang="ru-RU" sz="1800" dirty="0" smtClean="0"/>
              <a:t>, плюс дополнительные 16 пустых элементов, конечных </a:t>
            </a:r>
            <a:r>
              <a:rPr lang="ru-RU" sz="1800" dirty="0" err="1" smtClean="0"/>
              <a:t>CharSequence</a:t>
            </a:r>
            <a:r>
              <a:rPr lang="ru-RU" sz="1800" dirty="0" smtClean="0"/>
              <a:t>.</a:t>
            </a:r>
          </a:p>
          <a:p>
            <a:pPr marL="266700" indent="-266700" algn="just" defTabSz="266700"/>
            <a:endParaRPr lang="en-US" sz="1000" dirty="0" smtClean="0"/>
          </a:p>
          <a:p>
            <a:pPr marL="266700" indent="-266700" algn="just" defTabSz="266700"/>
            <a:r>
              <a:rPr lang="en-US" sz="1800" b="1" dirty="0" err="1" smtClean="0"/>
              <a:t>StringBuilder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length)</a:t>
            </a:r>
            <a:r>
              <a:rPr lang="ru-RU" sz="1800" b="1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создает пустой </a:t>
            </a:r>
            <a:r>
              <a:rPr lang="en-GB" sz="1800" b="1" dirty="0" err="1" smtClean="0"/>
              <a:t>StringBuilder</a:t>
            </a:r>
            <a:r>
              <a:rPr lang="ru-RU" sz="1800" dirty="0" smtClean="0"/>
              <a:t> с указанной начальной вместимостью.</a:t>
            </a:r>
          </a:p>
          <a:p>
            <a:pPr marL="266700" indent="-266700" algn="just" defTabSz="266700"/>
            <a:endParaRPr lang="en-US" sz="1000" b="1" dirty="0" smtClean="0"/>
          </a:p>
          <a:p>
            <a:pPr marL="266700" indent="-266700" algn="just" defTabSz="266700"/>
            <a:r>
              <a:rPr lang="en-US" sz="1800" b="1" dirty="0" err="1" smtClean="0"/>
              <a:t>StringBuilder</a:t>
            </a:r>
            <a:r>
              <a:rPr lang="en-US" sz="1800" b="1" dirty="0" smtClean="0"/>
              <a:t>()</a:t>
            </a:r>
            <a:r>
              <a:rPr lang="ru-RU" sz="1800" b="1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создает пустой </a:t>
            </a:r>
            <a:r>
              <a:rPr lang="en-GB" sz="1800" b="1" dirty="0" err="1" smtClean="0"/>
              <a:t>StringBuilder</a:t>
            </a:r>
            <a:r>
              <a:rPr lang="ru-RU" sz="1800" dirty="0" smtClean="0"/>
              <a:t> со способностью 16 (16 пустых элементов).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Чтение и изменение символов объекта </a:t>
            </a:r>
            <a:r>
              <a:rPr lang="en-GB" sz="1800" b="1" dirty="0" err="1" smtClean="0"/>
              <a:t>StringBuilder</a:t>
            </a:r>
            <a:endParaRPr lang="en-GB" sz="1800" b="1" dirty="0" smtClean="0"/>
          </a:p>
          <a:p>
            <a:endParaRPr lang="en-GB" sz="1800" dirty="0" smtClean="0"/>
          </a:p>
          <a:p>
            <a:r>
              <a:rPr lang="en-US" sz="1800" b="1" dirty="0" err="1" smtClean="0"/>
              <a:t>int</a:t>
            </a:r>
            <a:r>
              <a:rPr lang="en-US" sz="1800" b="1" dirty="0" smtClean="0"/>
              <a:t> length() </a:t>
            </a:r>
            <a:r>
              <a:rPr lang="en-US" sz="1800" dirty="0" smtClean="0"/>
              <a:t>– </a:t>
            </a:r>
            <a:r>
              <a:rPr lang="ru-RU" sz="1800" dirty="0" err="1" smtClean="0"/>
              <a:t>созвращает</a:t>
            </a:r>
            <a:r>
              <a:rPr lang="ru-RU" sz="1800" dirty="0" smtClean="0"/>
              <a:t> количество символов в строке.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b="1" dirty="0" smtClean="0"/>
              <a:t>char </a:t>
            </a:r>
            <a:r>
              <a:rPr lang="en-US" sz="1800" b="1" dirty="0" err="1" smtClean="0"/>
              <a:t>charAt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index) </a:t>
            </a:r>
            <a:r>
              <a:rPr lang="ru-RU" sz="1800" dirty="0" smtClean="0"/>
              <a:t>– возвращает символьное значение, расположенное на месте </a:t>
            </a:r>
            <a:r>
              <a:rPr lang="en-US" sz="1800" dirty="0" smtClean="0"/>
              <a:t>index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b="1" dirty="0" smtClean="0"/>
              <a:t>void </a:t>
            </a:r>
            <a:r>
              <a:rPr lang="en-US" sz="1800" b="1" dirty="0" err="1" smtClean="0"/>
              <a:t>setCharAt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index, char </a:t>
            </a:r>
            <a:r>
              <a:rPr lang="en-US" sz="1800" b="1" dirty="0" err="1" smtClean="0"/>
              <a:t>ch</a:t>
            </a:r>
            <a:r>
              <a:rPr lang="en-US" sz="1800" b="1" dirty="0" smtClean="0"/>
              <a:t>) </a:t>
            </a:r>
            <a:r>
              <a:rPr lang="en-US" sz="1800" dirty="0" smtClean="0"/>
              <a:t>– </a:t>
            </a:r>
            <a:r>
              <a:rPr lang="ru-RU" sz="1800" dirty="0" smtClean="0"/>
              <a:t>символ, расположенный на месте </a:t>
            </a:r>
            <a:r>
              <a:rPr lang="en-US" sz="1800" dirty="0" smtClean="0"/>
              <a:t>index</a:t>
            </a:r>
            <a:r>
              <a:rPr lang="ru-RU" sz="1800" dirty="0" smtClean="0"/>
              <a:t> заменяется символом </a:t>
            </a:r>
            <a:r>
              <a:rPr lang="en-US" sz="1800" dirty="0" err="1" smtClean="0"/>
              <a:t>ch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b="1" dirty="0" err="1" smtClean="0"/>
              <a:t>CharSequence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subSequence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start,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end)</a:t>
            </a:r>
            <a:r>
              <a:rPr lang="en-US" sz="1800" dirty="0" smtClean="0"/>
              <a:t> – </a:t>
            </a:r>
            <a:r>
              <a:rPr lang="ru-RU" sz="1800" dirty="0" smtClean="0"/>
              <a:t>возвращает новую подстроку.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1800" dirty="0" smtClean="0"/>
              <a:t>ОТЛИЧИЕ объектов класса </a:t>
            </a:r>
            <a:r>
              <a:rPr lang="en-GB" sz="1800" b="1" dirty="0" smtClean="0"/>
              <a:t>String</a:t>
            </a:r>
            <a:r>
              <a:rPr lang="en-GB" sz="1800" dirty="0" smtClean="0"/>
              <a:t> </a:t>
            </a:r>
            <a:r>
              <a:rPr lang="ru-RU" sz="1800" dirty="0" smtClean="0"/>
              <a:t>от объектов классов </a:t>
            </a:r>
            <a:r>
              <a:rPr lang="en-GB" sz="1800" b="1" dirty="0" err="1" smtClean="0"/>
              <a:t>StringBuilder</a:t>
            </a:r>
            <a:r>
              <a:rPr lang="en-GB" sz="1800" dirty="0" smtClean="0"/>
              <a:t>, </a:t>
            </a:r>
            <a:r>
              <a:rPr lang="en-GB" sz="1800" b="1" dirty="0" err="1" smtClean="0"/>
              <a:t>StringBuffer</a:t>
            </a:r>
            <a:endParaRPr lang="en-GB" sz="1800" b="1" dirty="0" smtClean="0"/>
          </a:p>
          <a:p>
            <a:pPr marL="0" indent="0" algn="ctr">
              <a:buNone/>
            </a:pPr>
            <a:endParaRPr lang="en-GB" sz="1800" dirty="0" smtClean="0"/>
          </a:p>
          <a:p>
            <a:pPr marL="0" lvl="0" indent="0" algn="just">
              <a:buNone/>
            </a:pPr>
            <a:r>
              <a:rPr lang="ru-RU" sz="1800" dirty="0" smtClean="0">
                <a:ea typeface="Times New Roman" pitchFamily="18" charset="0"/>
              </a:rPr>
              <a:t>Для класса </a:t>
            </a:r>
            <a:r>
              <a:rPr lang="en-US" sz="1800" b="1" dirty="0" err="1" smtClean="0">
                <a:ea typeface="Times New Roman" pitchFamily="18" charset="0"/>
                <a:cs typeface="Courier New" pitchFamily="49" charset="0"/>
              </a:rPr>
              <a:t>StringBuffer</a:t>
            </a:r>
            <a:r>
              <a:rPr lang="ru-RU" sz="1800" dirty="0" smtClean="0">
                <a:ea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  <a:ea typeface="Times New Roman" pitchFamily="18" charset="0"/>
              </a:rPr>
              <a:t>не переопределены </a:t>
            </a:r>
            <a:r>
              <a:rPr lang="ru-RU" sz="1800" dirty="0" smtClean="0">
                <a:ea typeface="Times New Roman" pitchFamily="18" charset="0"/>
              </a:rPr>
              <a:t>методы </a:t>
            </a:r>
            <a:r>
              <a:rPr lang="en-US" sz="1800" b="1" dirty="0" smtClean="0">
                <a:ea typeface="Times New Roman" pitchFamily="18" charset="0"/>
                <a:cs typeface="Courier New" pitchFamily="49" charset="0"/>
              </a:rPr>
              <a:t>equals</a:t>
            </a:r>
            <a:r>
              <a:rPr lang="ru-RU" sz="1800" b="1" dirty="0" smtClean="0">
                <a:ea typeface="Times New Roman" pitchFamily="18" charset="0"/>
                <a:cs typeface="Courier New" pitchFamily="49" charset="0"/>
              </a:rPr>
              <a:t>()</a:t>
            </a:r>
            <a:r>
              <a:rPr lang="ru-RU" sz="1800" dirty="0" smtClean="0">
                <a:ea typeface="Times New Roman" pitchFamily="18" charset="0"/>
              </a:rPr>
              <a:t> и </a:t>
            </a:r>
            <a:r>
              <a:rPr lang="en-US" sz="1800" b="1" dirty="0" err="1" smtClean="0">
                <a:ea typeface="Times New Roman" pitchFamily="18" charset="0"/>
                <a:cs typeface="Courier New" pitchFamily="49" charset="0"/>
              </a:rPr>
              <a:t>hashCode</a:t>
            </a:r>
            <a:r>
              <a:rPr lang="ru-RU" sz="1800" b="1" dirty="0" smtClean="0">
                <a:ea typeface="Times New Roman" pitchFamily="18" charset="0"/>
                <a:cs typeface="Courier New" pitchFamily="49" charset="0"/>
              </a:rPr>
              <a:t>()</a:t>
            </a:r>
            <a:r>
              <a:rPr lang="ru-RU" sz="1800" dirty="0" smtClean="0">
                <a:ea typeface="Times New Roman" pitchFamily="18" charset="0"/>
              </a:rPr>
              <a:t>, т.е. сравнить содержимое двух объектов невозможно, к тому же хэш-коды всех объектов этого типа вычисляются так же, как и для класса</a:t>
            </a:r>
            <a:r>
              <a:rPr lang="en-US" sz="1800" dirty="0" smtClean="0">
                <a:ea typeface="Times New Roman" pitchFamily="18" charset="0"/>
              </a:rPr>
              <a:t> </a:t>
            </a:r>
            <a:r>
              <a:rPr lang="en-US" sz="1800" b="1" dirty="0" smtClean="0">
                <a:ea typeface="Times New Roman" pitchFamily="18" charset="0"/>
                <a:cs typeface="Courier New" pitchFamily="49" charset="0"/>
              </a:rPr>
              <a:t>Object</a:t>
            </a:r>
            <a:r>
              <a:rPr lang="ru-RU" sz="1800" dirty="0" smtClean="0">
                <a:ea typeface="Times New Roman" pitchFamily="18" charset="0"/>
              </a:rPr>
              <a:t>.</a:t>
            </a: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Добавление символов в объект класса </a:t>
            </a:r>
            <a:r>
              <a:rPr lang="en-GB" sz="1800" b="1" dirty="0" err="1" smtClean="0"/>
              <a:t>StringBuilder</a:t>
            </a:r>
            <a:r>
              <a:rPr lang="ru-RU" sz="1800" dirty="0" smtClean="0"/>
              <a:t>. Добавляет аргумент этому </a:t>
            </a:r>
            <a:r>
              <a:rPr lang="en-GB" sz="1800" b="1" dirty="0" err="1" smtClean="0"/>
              <a:t>StringBuilder</a:t>
            </a:r>
            <a:r>
              <a:rPr lang="ru-RU" sz="1800" dirty="0" smtClean="0"/>
              <a:t>. Данные преобразовываются в строку прежде, чем операция добавить будет иметь место.</a:t>
            </a:r>
            <a:endParaRPr lang="en-GB" sz="1800" dirty="0" smtClean="0"/>
          </a:p>
          <a:p>
            <a:endParaRPr lang="en-GB" sz="1800" dirty="0" smtClean="0"/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append(Object </a:t>
            </a:r>
            <a:r>
              <a:rPr lang="en-US" sz="1800" b="1" dirty="0" err="1" smtClean="0"/>
              <a:t>obj</a:t>
            </a:r>
            <a:r>
              <a:rPr lang="en-US" sz="1800" b="1" dirty="0" smtClean="0"/>
              <a:t>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append(String </a:t>
            </a:r>
            <a:r>
              <a:rPr lang="en-US" sz="1800" b="1" dirty="0" err="1" smtClean="0"/>
              <a:t>str</a:t>
            </a:r>
            <a:r>
              <a:rPr lang="en-US" sz="1800" b="1" dirty="0" smtClean="0"/>
              <a:t>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charSeq</a:t>
            </a:r>
            <a:r>
              <a:rPr lang="en-US" sz="1800" b="1" dirty="0" smtClean="0"/>
              <a:t>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charSeq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start,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end)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append(char[] </a:t>
            </a:r>
            <a:r>
              <a:rPr lang="en-US" sz="1800" b="1" dirty="0" err="1" smtClean="0"/>
              <a:t>charArray</a:t>
            </a:r>
            <a:r>
              <a:rPr lang="en-US" sz="1800" b="1" dirty="0" smtClean="0"/>
              <a:t>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append(char[] </a:t>
            </a:r>
            <a:r>
              <a:rPr lang="en-US" sz="1800" b="1" dirty="0" err="1" smtClean="0"/>
              <a:t>charArray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length)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append(char c)</a:t>
            </a:r>
          </a:p>
          <a:p>
            <a:endParaRPr lang="ru-RU" sz="1800" dirty="0" smtClean="0"/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Добавление символов в объект класса </a:t>
            </a:r>
            <a:r>
              <a:rPr lang="en-GB" sz="1800" b="1" dirty="0" err="1" smtClean="0"/>
              <a:t>StringBuilder</a:t>
            </a:r>
            <a:r>
              <a:rPr lang="ru-RU" sz="1800" b="1" dirty="0" smtClean="0"/>
              <a:t> </a:t>
            </a:r>
            <a:r>
              <a:rPr lang="ru-RU" sz="1800" dirty="0" smtClean="0"/>
              <a:t>(продолжение).</a:t>
            </a:r>
          </a:p>
          <a:p>
            <a:endParaRPr lang="ru-RU" sz="1800" dirty="0" smtClean="0"/>
          </a:p>
          <a:p>
            <a:endParaRPr lang="ru-RU" sz="1800" dirty="0" smtClean="0"/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b)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append(long l)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append(float f)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append(double d)</a:t>
            </a:r>
          </a:p>
          <a:p>
            <a:r>
              <a:rPr lang="en-US" sz="1800" b="1" dirty="0" err="1" smtClean="0"/>
              <a:t>StringBuilder</a:t>
            </a:r>
            <a:r>
              <a:rPr lang="ru-RU" sz="1800" b="1" dirty="0" smtClean="0"/>
              <a:t> </a:t>
            </a:r>
            <a:r>
              <a:rPr lang="en-US" sz="1800" b="1" dirty="0" smtClean="0"/>
              <a:t>append(</a:t>
            </a:r>
            <a:r>
              <a:rPr lang="en-US" sz="1800" b="1" dirty="0" err="1" smtClean="0"/>
              <a:t>StringBuffer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sb</a:t>
            </a:r>
            <a:r>
              <a:rPr lang="en-US" sz="1800" b="1" dirty="0" smtClean="0"/>
              <a:t>) </a:t>
            </a:r>
          </a:p>
          <a:p>
            <a:r>
              <a:rPr lang="en-US" sz="1800" b="1" dirty="0" err="1" smtClean="0"/>
              <a:t>StringBuilder</a:t>
            </a:r>
            <a:r>
              <a:rPr lang="ru-RU" sz="1800" b="1" dirty="0" smtClean="0"/>
              <a:t> </a:t>
            </a:r>
            <a:r>
              <a:rPr lang="en-US" sz="1800" b="1" dirty="0" err="1" smtClean="0"/>
              <a:t>appendCodePoint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codePoint</a:t>
            </a:r>
            <a:r>
              <a:rPr lang="en-US" sz="1800" b="1" dirty="0" smtClean="0"/>
              <a:t>) </a:t>
            </a:r>
          </a:p>
          <a:p>
            <a:endParaRPr lang="ru-RU" sz="1800" dirty="0" smtClean="0"/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Вставка символов в объект </a:t>
            </a:r>
            <a:r>
              <a:rPr lang="en-GB" sz="1800" b="1" dirty="0" err="1" smtClean="0"/>
              <a:t>StringBuilder</a:t>
            </a:r>
            <a:r>
              <a:rPr lang="ru-RU" sz="1800" dirty="0" smtClean="0"/>
              <a:t>. Вставляет второй аргумент в </a:t>
            </a:r>
            <a:r>
              <a:rPr lang="en-GB" sz="1800" b="1" dirty="0" err="1" smtClean="0"/>
              <a:t>StringBuilder</a:t>
            </a:r>
            <a:r>
              <a:rPr lang="ru-RU" sz="1800" dirty="0" smtClean="0"/>
              <a:t>.. Первый аргумент целого числа указывает индекс, перед которым должны быть вставлены данные. Данные преобразовывают в строку прежде, чем операция вставки будет иметь место.</a:t>
            </a:r>
            <a:endParaRPr lang="en-GB" sz="1800" dirty="0" smtClean="0"/>
          </a:p>
          <a:p>
            <a:endParaRPr lang="en-GB" sz="1800" dirty="0" smtClean="0"/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Object </a:t>
            </a:r>
            <a:r>
              <a:rPr lang="en-US" sz="1800" b="1" dirty="0" err="1" smtClean="0"/>
              <a:t>obj</a:t>
            </a:r>
            <a:r>
              <a:rPr lang="en-US" sz="1800" b="1" dirty="0" smtClean="0"/>
              <a:t>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dstOffset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seq</a:t>
            </a:r>
            <a:r>
              <a:rPr lang="en-US" sz="1800" b="1" dirty="0" smtClean="0"/>
              <a:t>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dstOffset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seq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start,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end)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String </a:t>
            </a:r>
            <a:r>
              <a:rPr lang="en-US" sz="1800" b="1" dirty="0" err="1" smtClean="0"/>
              <a:t>str</a:t>
            </a:r>
            <a:r>
              <a:rPr lang="en-US" sz="1800" b="1" dirty="0" smtClean="0"/>
              <a:t>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char[] </a:t>
            </a:r>
            <a:r>
              <a:rPr lang="en-US" sz="1800" b="1" dirty="0" err="1" smtClean="0"/>
              <a:t>charArray</a:t>
            </a:r>
            <a:r>
              <a:rPr lang="en-US" sz="1800" b="1" dirty="0" smtClean="0"/>
              <a:t>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char c)</a:t>
            </a:r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Вставка символов в объект </a:t>
            </a:r>
            <a:r>
              <a:rPr lang="en-GB" sz="1800" b="1" dirty="0" err="1" smtClean="0"/>
              <a:t>StringBuilder</a:t>
            </a:r>
            <a:r>
              <a:rPr lang="ru-RU" sz="1800" dirty="0" smtClean="0"/>
              <a:t> (продолжение).</a:t>
            </a:r>
          </a:p>
          <a:p>
            <a:endParaRPr lang="ru-RU" sz="1800" dirty="0" smtClean="0"/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b)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long l)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float f)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double d)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	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index, char[] </a:t>
            </a:r>
            <a:r>
              <a:rPr lang="en-US" sz="1800" b="1" dirty="0" err="1" smtClean="0"/>
              <a:t>str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len</a:t>
            </a:r>
            <a:r>
              <a:rPr lang="en-US" sz="1800" b="1" dirty="0" smtClean="0"/>
              <a:t>) </a:t>
            </a:r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Удаление символов из объекта </a:t>
            </a:r>
            <a:r>
              <a:rPr lang="en-GB" sz="1800" dirty="0" err="1" smtClean="0"/>
              <a:t>StringBuilder</a:t>
            </a:r>
            <a:r>
              <a:rPr lang="ru-RU" sz="1800" dirty="0" smtClean="0"/>
              <a:t>.</a:t>
            </a:r>
            <a:endParaRPr lang="en-GB" sz="1800" dirty="0" smtClean="0"/>
          </a:p>
          <a:p>
            <a:endParaRPr lang="en-GB" sz="1800" dirty="0" smtClean="0"/>
          </a:p>
          <a:p>
            <a:pPr algn="just"/>
            <a:r>
              <a:rPr lang="en-US" sz="1800" b="1" dirty="0" err="1" smtClean="0"/>
              <a:t>StringBuilder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deleteCharAt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index) </a:t>
            </a:r>
            <a:r>
              <a:rPr lang="ru-RU" sz="1800" dirty="0" smtClean="0"/>
              <a:t>– удаляет символ, расположенный по </a:t>
            </a:r>
            <a:r>
              <a:rPr lang="ru-RU" sz="1800" dirty="0" err="1" smtClean="0"/>
              <a:t>index</a:t>
            </a:r>
            <a:r>
              <a:rPr lang="ru-RU" sz="1800" dirty="0" smtClean="0"/>
              <a:t>.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err="1" smtClean="0"/>
              <a:t>StringBuilder</a:t>
            </a:r>
            <a:r>
              <a:rPr lang="en-US" sz="1800" b="1" dirty="0" smtClean="0"/>
              <a:t> delete(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start,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end) </a:t>
            </a:r>
            <a:r>
              <a:rPr lang="ru-RU" sz="1800" dirty="0" smtClean="0"/>
              <a:t>– удаляет </a:t>
            </a:r>
            <a:r>
              <a:rPr lang="ru-RU" sz="1800" dirty="0" err="1" smtClean="0"/>
              <a:t>подпоследовательность</a:t>
            </a:r>
            <a:r>
              <a:rPr lang="ru-RU" sz="1800" dirty="0" smtClean="0"/>
              <a:t> от </a:t>
            </a:r>
            <a:r>
              <a:rPr lang="en-US" sz="1800" dirty="0" smtClean="0"/>
              <a:t>start</a:t>
            </a:r>
            <a:r>
              <a:rPr lang="ru-RU" sz="1800" dirty="0" smtClean="0"/>
              <a:t> до </a:t>
            </a:r>
            <a:r>
              <a:rPr lang="en-US" sz="1800" dirty="0" smtClean="0"/>
              <a:t>end-1</a:t>
            </a:r>
            <a:r>
              <a:rPr lang="ru-RU" sz="1800" dirty="0" smtClean="0"/>
              <a:t>(включительно) в последовательности символов </a:t>
            </a:r>
            <a:r>
              <a:rPr lang="ru-RU" sz="1800" b="1" dirty="0" err="1" smtClean="0"/>
              <a:t>StringBuilder's</a:t>
            </a:r>
            <a:r>
              <a:rPr lang="ru-RU" sz="1800" b="1" dirty="0" smtClean="0"/>
              <a:t>.</a:t>
            </a:r>
          </a:p>
          <a:p>
            <a:pPr algn="just"/>
            <a:endParaRPr lang="en-US" sz="1800" b="1" dirty="0" smtClean="0"/>
          </a:p>
          <a:p>
            <a:pPr algn="just"/>
            <a:r>
              <a:rPr lang="en-US" sz="1800" b="1" dirty="0" err="1" smtClean="0"/>
              <a:t>StringBuilder</a:t>
            </a:r>
            <a:r>
              <a:rPr lang="en-US" sz="1800" b="1" dirty="0" smtClean="0"/>
              <a:t> reverse() </a:t>
            </a:r>
            <a:r>
              <a:rPr lang="ru-RU" sz="1800" dirty="0" smtClean="0"/>
              <a:t>–</a:t>
            </a:r>
            <a:r>
              <a:rPr lang="en-US" sz="1800" dirty="0" smtClean="0"/>
              <a:t> </a:t>
            </a:r>
            <a:r>
              <a:rPr lang="ru-RU" sz="1800" dirty="0" smtClean="0"/>
              <a:t>з</a:t>
            </a:r>
            <a:r>
              <a:rPr lang="ru-RU" sz="1800" dirty="0"/>
              <a:t>а</a:t>
            </a:r>
            <a:r>
              <a:rPr lang="ru-RU" sz="1800" dirty="0" smtClean="0"/>
              <a:t>меняет последовательность символов в этом </a:t>
            </a:r>
            <a:r>
              <a:rPr lang="en-GB" sz="1800" b="1" dirty="0" err="1" smtClean="0"/>
              <a:t>StringBuilder</a:t>
            </a:r>
            <a:r>
              <a:rPr lang="ru-RU" sz="1800" b="1" dirty="0" smtClean="0"/>
              <a:t> </a:t>
            </a:r>
            <a:r>
              <a:rPr lang="ru-RU" sz="1800" dirty="0" smtClean="0"/>
              <a:t>на обратную</a:t>
            </a:r>
            <a:r>
              <a:rPr lang="ru-RU" sz="1800" b="1" dirty="0" smtClean="0"/>
              <a:t>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Управление ёмкостью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capacity() </a:t>
            </a:r>
            <a:r>
              <a:rPr lang="ru-RU" sz="1800" dirty="0" smtClean="0"/>
              <a:t>– </a:t>
            </a:r>
            <a:r>
              <a:rPr lang="en-US" sz="1800" dirty="0" smtClean="0"/>
              <a:t> </a:t>
            </a:r>
            <a:r>
              <a:rPr lang="ru-RU" sz="1800" dirty="0" smtClean="0"/>
              <a:t>возвращает текущую емкость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algn="just"/>
            <a:endParaRPr lang="ru-RU" sz="1000" dirty="0" smtClean="0"/>
          </a:p>
          <a:p>
            <a:pPr algn="just"/>
            <a:r>
              <a:rPr lang="en-US" sz="1800" b="1" dirty="0" smtClean="0"/>
              <a:t>void </a:t>
            </a:r>
            <a:r>
              <a:rPr lang="en-US" sz="1800" b="1" dirty="0" err="1" smtClean="0"/>
              <a:t>ensureCapacity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minCapacity</a:t>
            </a:r>
            <a:r>
              <a:rPr lang="en-US" sz="1800" b="1" dirty="0" smtClean="0"/>
              <a:t>) </a:t>
            </a:r>
            <a:r>
              <a:rPr lang="ru-RU" sz="1800" dirty="0" smtClean="0"/>
              <a:t>– гарантирует, что вместимость по крайней мере равна указанному минимуму. </a:t>
            </a:r>
          </a:p>
          <a:p>
            <a:pPr algn="just"/>
            <a:endParaRPr lang="ru-RU" sz="1000" dirty="0" smtClean="0"/>
          </a:p>
          <a:p>
            <a:pPr algn="just"/>
            <a:r>
              <a:rPr lang="en-US" sz="1800" b="1" dirty="0" smtClean="0"/>
              <a:t>void </a:t>
            </a:r>
            <a:r>
              <a:rPr lang="en-US" sz="1800" b="1" dirty="0" err="1" smtClean="0"/>
              <a:t>trimToSize</a:t>
            </a:r>
            <a:r>
              <a:rPr lang="en-US" sz="1800" b="1" dirty="0" smtClean="0"/>
              <a:t>() </a:t>
            </a:r>
            <a:r>
              <a:rPr lang="ru-RU" sz="1800" dirty="0" smtClean="0"/>
              <a:t>– уменьшает емкость до величины хранимой последовательности.</a:t>
            </a:r>
          </a:p>
          <a:p>
            <a:pPr algn="just"/>
            <a:endParaRPr lang="ru-RU" sz="1000" dirty="0" smtClean="0"/>
          </a:p>
          <a:p>
            <a:pPr algn="just"/>
            <a:r>
              <a:rPr lang="en-US" sz="1800" b="1" dirty="0" smtClean="0"/>
              <a:t>void </a:t>
            </a:r>
            <a:r>
              <a:rPr lang="en-US" sz="1800" b="1" dirty="0" err="1" smtClean="0"/>
              <a:t>setLength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newLength</a:t>
            </a:r>
            <a:r>
              <a:rPr lang="en-US" sz="1800" b="1" dirty="0" smtClean="0"/>
              <a:t>) </a:t>
            </a:r>
            <a:r>
              <a:rPr lang="ru-RU" sz="1800" dirty="0" smtClean="0"/>
              <a:t>– устанавливает длину символьной последовательности. Если </a:t>
            </a:r>
            <a:r>
              <a:rPr lang="ru-RU" sz="1800" dirty="0" err="1" smtClean="0"/>
              <a:t>newLength</a:t>
            </a:r>
            <a:r>
              <a:rPr lang="ru-RU" sz="1800" dirty="0" smtClean="0"/>
              <a:t> - меньше чем </a:t>
            </a:r>
            <a:r>
              <a:rPr lang="ru-RU" sz="1800" dirty="0" err="1" smtClean="0"/>
              <a:t>length</a:t>
            </a:r>
            <a:r>
              <a:rPr lang="ru-RU" sz="1800" dirty="0" smtClean="0"/>
              <a:t>(), последние символы в символьной последовательности являются усеченными. Если </a:t>
            </a:r>
            <a:r>
              <a:rPr lang="ru-RU" sz="1800" dirty="0" err="1" smtClean="0"/>
              <a:t>newLength</a:t>
            </a:r>
            <a:r>
              <a:rPr lang="ru-RU" sz="1800" dirty="0" smtClean="0"/>
              <a:t> больше чем </a:t>
            </a:r>
            <a:r>
              <a:rPr lang="ru-RU" sz="1800" dirty="0" err="1" smtClean="0"/>
              <a:t>length</a:t>
            </a:r>
            <a:r>
              <a:rPr lang="ru-RU" sz="1800" dirty="0" smtClean="0"/>
              <a:t>(), нулевые символы добавляются в конце символьной последовательности.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ru-RU" sz="1800" b="1" dirty="0" smtClean="0"/>
              <a:t>Строка</a:t>
            </a:r>
            <a:r>
              <a:rPr lang="ru-RU" sz="1800" dirty="0" smtClean="0"/>
              <a:t> – объект  класса </a:t>
            </a:r>
            <a:r>
              <a:rPr lang="en-US" sz="1800" b="1" dirty="0" smtClean="0"/>
              <a:t>String</a:t>
            </a:r>
            <a:r>
              <a:rPr lang="ru-RU" sz="1800" b="1" dirty="0" smtClean="0"/>
              <a:t>. </a:t>
            </a:r>
          </a:p>
          <a:p>
            <a:pPr marL="0" indent="0">
              <a:spcBef>
                <a:spcPct val="50000"/>
              </a:spcBef>
              <a:buNone/>
            </a:pPr>
            <a:endParaRPr lang="en-US" sz="1800" dirty="0" smtClean="0"/>
          </a:p>
          <a:p>
            <a:pPr marL="0" indent="0" algn="just">
              <a:spcBef>
                <a:spcPct val="50000"/>
              </a:spcBef>
              <a:buNone/>
            </a:pPr>
            <a:r>
              <a:rPr lang="ru-RU" sz="1800" dirty="0" smtClean="0"/>
              <a:t>Строка является </a:t>
            </a:r>
            <a:r>
              <a:rPr lang="ru-RU" sz="1800" b="1" dirty="0" smtClean="0"/>
              <a:t>неизменяемой</a:t>
            </a:r>
            <a:r>
              <a:rPr lang="ru-RU" sz="1800" dirty="0" smtClean="0"/>
              <a:t> (</a:t>
            </a:r>
            <a:r>
              <a:rPr lang="en-US" sz="1800" b="1" dirty="0" smtClean="0"/>
              <a:t>immutable</a:t>
            </a:r>
            <a:r>
              <a:rPr lang="ru-RU" sz="1800" dirty="0" smtClean="0"/>
              <a:t>)</a:t>
            </a:r>
            <a:r>
              <a:rPr lang="en-US" sz="1800" dirty="0" smtClean="0"/>
              <a:t>. </a:t>
            </a:r>
            <a:r>
              <a:rPr lang="ru-RU" sz="1800" dirty="0" smtClean="0"/>
              <a:t>Содержимое строки не может быть изменено после создания объекта при помощи какого-либо метода. </a:t>
            </a:r>
            <a:endParaRPr lang="en-US" sz="1800" dirty="0" smtClean="0"/>
          </a:p>
          <a:p>
            <a:pPr marL="0" lvl="1" indent="0">
              <a:spcBef>
                <a:spcPct val="50000"/>
              </a:spcBef>
              <a:buNone/>
            </a:pPr>
            <a:endParaRPr lang="en-US" sz="1800" dirty="0" smtClean="0"/>
          </a:p>
          <a:p>
            <a:pPr marL="0" lvl="1" indent="0">
              <a:spcBef>
                <a:spcPct val="50000"/>
              </a:spcBef>
              <a:buNone/>
            </a:pPr>
            <a:r>
              <a:rPr lang="ru-RU" sz="1800" dirty="0" smtClean="0"/>
              <a:t>Любое изменение происходит через создание </a:t>
            </a:r>
            <a:r>
              <a:rPr lang="ru-RU" sz="1800" b="1" dirty="0" smtClean="0"/>
              <a:t>нового</a:t>
            </a:r>
            <a:r>
              <a:rPr lang="ru-RU" sz="1800" dirty="0" smtClean="0"/>
              <a:t> объекта.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ru-RU" sz="1800" dirty="0" smtClean="0"/>
              <a:t> </a:t>
            </a:r>
            <a:endParaRPr lang="en-US" sz="1800" dirty="0" smtClean="0"/>
          </a:p>
          <a:p>
            <a:pPr marL="0" indent="0" algn="just">
              <a:spcBef>
                <a:spcPct val="50000"/>
              </a:spcBef>
              <a:buNone/>
            </a:pPr>
            <a:r>
              <a:rPr lang="ru-RU" sz="1800" b="1" dirty="0" smtClean="0"/>
              <a:t>Ссылку</a:t>
            </a:r>
            <a:r>
              <a:rPr lang="ru-RU" sz="1800" dirty="0" smtClean="0"/>
              <a:t> на объект класса </a:t>
            </a:r>
            <a:r>
              <a:rPr lang="en-US" sz="1800" b="1" dirty="0" smtClean="0"/>
              <a:t>String</a:t>
            </a:r>
            <a:r>
              <a:rPr lang="ru-RU" sz="1800" b="1" dirty="0" smtClean="0"/>
              <a:t> </a:t>
            </a:r>
            <a:r>
              <a:rPr lang="ru-RU" sz="1800" dirty="0" smtClean="0"/>
              <a:t>(и </a:t>
            </a:r>
            <a:r>
              <a:rPr lang="ru-RU" sz="1800" dirty="0"/>
              <a:t>объект </a:t>
            </a:r>
            <a:r>
              <a:rPr lang="ru-RU" sz="1800" dirty="0" smtClean="0"/>
              <a:t>любого другого класса тоже)</a:t>
            </a:r>
            <a:r>
              <a:rPr lang="en-US" sz="1800" b="1" dirty="0" smtClean="0"/>
              <a:t> </a:t>
            </a:r>
            <a:r>
              <a:rPr lang="ru-RU" sz="1800" dirty="0" smtClean="0"/>
              <a:t>можно изменить так, чтобы она указывала на другой объект, т.е. на другое значение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50000"/>
              </a:spcBef>
              <a:buNone/>
            </a:pPr>
            <a:r>
              <a:rPr lang="ru-RU" sz="1800" dirty="0" smtClean="0"/>
              <a:t>В</a:t>
            </a:r>
            <a:r>
              <a:rPr lang="en-US" sz="1800" dirty="0" smtClean="0"/>
              <a:t> </a:t>
            </a:r>
            <a:r>
              <a:rPr lang="ru-RU" sz="1800" dirty="0" smtClean="0"/>
              <a:t>классе</a:t>
            </a:r>
            <a:r>
              <a:rPr lang="en-US" sz="1800" dirty="0" smtClean="0"/>
              <a:t> </a:t>
            </a:r>
            <a:r>
              <a:rPr lang="ru-RU" sz="1800" dirty="0" smtClean="0"/>
              <a:t>присутствуют</a:t>
            </a:r>
            <a:r>
              <a:rPr lang="en-US" sz="1800" dirty="0" smtClean="0"/>
              <a:t> </a:t>
            </a:r>
            <a:r>
              <a:rPr lang="ru-RU" sz="1800" dirty="0" smtClean="0"/>
              <a:t>также</a:t>
            </a:r>
            <a:r>
              <a:rPr lang="en-US" sz="1800" dirty="0" smtClean="0"/>
              <a:t> </a:t>
            </a:r>
            <a:r>
              <a:rPr lang="ru-RU" sz="1800" dirty="0" smtClean="0"/>
              <a:t>методы</a:t>
            </a:r>
            <a:r>
              <a:rPr lang="en-US" sz="1800" dirty="0" smtClean="0"/>
              <a:t>, </a:t>
            </a:r>
            <a:r>
              <a:rPr lang="ru-RU" sz="1800" dirty="0" smtClean="0"/>
              <a:t>аналогичные</a:t>
            </a:r>
            <a:r>
              <a:rPr lang="en-US" sz="1800" dirty="0" smtClean="0"/>
              <a:t> </a:t>
            </a:r>
            <a:r>
              <a:rPr lang="ru-RU" sz="1800" dirty="0" smtClean="0"/>
              <a:t>методам</a:t>
            </a:r>
            <a:r>
              <a:rPr lang="en-US" sz="1800" dirty="0" smtClean="0"/>
              <a:t> </a:t>
            </a:r>
            <a:r>
              <a:rPr lang="ru-RU" sz="1800" dirty="0" smtClean="0"/>
              <a:t>класса</a:t>
            </a:r>
            <a:r>
              <a:rPr lang="en-US" sz="1800" dirty="0" smtClean="0"/>
              <a:t> </a:t>
            </a:r>
            <a:r>
              <a:rPr lang="en-US" sz="1800" b="1" dirty="0" smtClean="0"/>
              <a:t>String, </a:t>
            </a:r>
            <a:r>
              <a:rPr lang="ru-RU" sz="1800" dirty="0" smtClean="0"/>
              <a:t>такие</a:t>
            </a:r>
            <a:r>
              <a:rPr lang="en-US" sz="1800" dirty="0" smtClean="0"/>
              <a:t> </a:t>
            </a:r>
            <a:r>
              <a:rPr lang="ru-RU" sz="1800" dirty="0" smtClean="0"/>
              <a:t>как:</a:t>
            </a:r>
          </a:p>
          <a:p>
            <a:pPr algn="just">
              <a:spcBef>
                <a:spcPct val="50000"/>
              </a:spcBef>
            </a:pPr>
            <a:endParaRPr lang="ru-RU" sz="1800" dirty="0" smtClean="0"/>
          </a:p>
          <a:p>
            <a:pPr marL="0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sz="1800" b="1" dirty="0" smtClean="0"/>
              <a:t>replace</a:t>
            </a:r>
            <a:r>
              <a:rPr lang="en-US" sz="1800" dirty="0" smtClean="0"/>
              <a:t>()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charAt</a:t>
            </a:r>
            <a:r>
              <a:rPr lang="en-US" sz="1800" dirty="0" smtClean="0"/>
              <a:t>()</a:t>
            </a:r>
            <a:r>
              <a:rPr lang="en-US" sz="1800" b="1" dirty="0" smtClean="0"/>
              <a:t>, length</a:t>
            </a:r>
            <a:r>
              <a:rPr lang="en-US" sz="1800" dirty="0" smtClean="0"/>
              <a:t>()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getChars</a:t>
            </a:r>
            <a:r>
              <a:rPr lang="en-US" sz="1800" dirty="0" smtClean="0"/>
              <a:t>()</a:t>
            </a:r>
            <a:r>
              <a:rPr lang="en-US" sz="1800" b="1" dirty="0" smtClean="0"/>
              <a:t>,</a:t>
            </a:r>
            <a:r>
              <a:rPr lang="ru-RU" sz="1800" b="1" dirty="0" smtClean="0"/>
              <a:t> </a:t>
            </a:r>
            <a:r>
              <a:rPr lang="en-US" sz="1800" b="1" dirty="0" err="1" smtClean="0"/>
              <a:t>codePointAt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ru-RU" sz="1800" dirty="0" smtClean="0"/>
              <a:t> </a:t>
            </a:r>
            <a:r>
              <a:rPr lang="en-US" sz="1800" dirty="0" smtClean="0"/>
              <a:t>index)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codePointBefore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ru-RU" sz="1800" dirty="0" smtClean="0"/>
              <a:t> </a:t>
            </a:r>
            <a:r>
              <a:rPr lang="en-US" sz="1800" dirty="0" smtClean="0"/>
              <a:t>index)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codePointCount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beginIndex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endIndex</a:t>
            </a:r>
            <a:r>
              <a:rPr lang="en-US" sz="1800" dirty="0" smtClean="0"/>
              <a:t>)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getChars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srcBegin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srcEnd</a:t>
            </a:r>
            <a:r>
              <a:rPr lang="en-US" sz="1800" dirty="0" smtClean="0"/>
              <a:t>, char[] </a:t>
            </a:r>
            <a:r>
              <a:rPr lang="en-US" sz="1800" dirty="0" err="1" smtClean="0"/>
              <a:t>dst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dstBegin</a:t>
            </a:r>
            <a:r>
              <a:rPr lang="en-US" sz="1800" dirty="0" smtClean="0"/>
              <a:t>)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indexOf</a:t>
            </a:r>
            <a:r>
              <a:rPr lang="en-US" sz="1800" dirty="0" smtClean="0"/>
              <a:t>(String </a:t>
            </a:r>
            <a:r>
              <a:rPr lang="en-US" sz="1800" dirty="0" err="1" smtClean="0"/>
              <a:t>str</a:t>
            </a:r>
            <a:r>
              <a:rPr lang="en-US" sz="1800" dirty="0" smtClean="0"/>
              <a:t>)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indexOf</a:t>
            </a:r>
            <a:r>
              <a:rPr lang="en-US" sz="1800" dirty="0" smtClean="0"/>
              <a:t>(String </a:t>
            </a:r>
            <a:r>
              <a:rPr lang="en-US" sz="1800" dirty="0" err="1" smtClean="0"/>
              <a:t>str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fromIndex</a:t>
            </a:r>
            <a:r>
              <a:rPr lang="en-US" sz="1800" dirty="0" smtClean="0"/>
              <a:t>)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lastIndexOf</a:t>
            </a:r>
            <a:r>
              <a:rPr lang="en-US" sz="1800" dirty="0" smtClean="0"/>
              <a:t>(String </a:t>
            </a:r>
            <a:r>
              <a:rPr lang="en-US" sz="1800" dirty="0" err="1" smtClean="0"/>
              <a:t>str</a:t>
            </a:r>
            <a:r>
              <a:rPr lang="en-US" sz="1800" dirty="0" smtClean="0"/>
              <a:t>)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lastIndexOf</a:t>
            </a:r>
            <a:r>
              <a:rPr lang="en-US" sz="1800" dirty="0" smtClean="0"/>
              <a:t>(String </a:t>
            </a:r>
            <a:r>
              <a:rPr lang="en-US" sz="1800" dirty="0" err="1" smtClean="0"/>
              <a:t>str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fromIndex</a:t>
            </a:r>
            <a:r>
              <a:rPr lang="en-US" sz="1800" dirty="0" smtClean="0"/>
              <a:t>)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offsetByCodePoints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index, </a:t>
            </a:r>
            <a:r>
              <a:rPr lang="en-US" sz="1800" dirty="0" err="1" smtClean="0"/>
              <a:t>codePointOffset</a:t>
            </a:r>
            <a:r>
              <a:rPr lang="en-US" sz="1800" dirty="0" smtClean="0"/>
              <a:t>)</a:t>
            </a:r>
            <a:r>
              <a:rPr lang="ru-RU" sz="1800" b="1" dirty="0" smtClean="0"/>
              <a:t>, </a:t>
            </a:r>
            <a:r>
              <a:rPr lang="en-US" sz="1800" b="1" dirty="0" smtClean="0"/>
              <a:t>replace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start, </a:t>
            </a:r>
            <a:r>
              <a:rPr lang="en-US" sz="1800" dirty="0" err="1" smtClean="0"/>
              <a:t>int</a:t>
            </a:r>
            <a:r>
              <a:rPr lang="en-US" sz="1800" dirty="0" smtClean="0"/>
              <a:t> end, String </a:t>
            </a:r>
            <a:r>
              <a:rPr lang="en-US" sz="1800" dirty="0" err="1" smtClean="0"/>
              <a:t>str</a:t>
            </a:r>
            <a:r>
              <a:rPr lang="en-US" sz="1800" dirty="0" smtClean="0"/>
              <a:t>)</a:t>
            </a:r>
            <a:r>
              <a:rPr lang="ru-RU" sz="1800" b="1" dirty="0" smtClean="0"/>
              <a:t>, </a:t>
            </a:r>
            <a:r>
              <a:rPr lang="en-US" sz="1800" b="1" dirty="0" smtClean="0"/>
              <a:t>substring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start)</a:t>
            </a:r>
            <a:r>
              <a:rPr lang="ru-RU" sz="1800" b="1" dirty="0" smtClean="0"/>
              <a:t>, </a:t>
            </a:r>
            <a:r>
              <a:rPr lang="en-US" sz="1800" b="1" dirty="0" smtClean="0"/>
              <a:t>substring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start, </a:t>
            </a:r>
            <a:r>
              <a:rPr lang="en-US" sz="1800" dirty="0" err="1" smtClean="0"/>
              <a:t>int</a:t>
            </a:r>
            <a:r>
              <a:rPr lang="en-US" sz="1800" dirty="0" smtClean="0"/>
              <a:t> end)</a:t>
            </a:r>
            <a:r>
              <a:rPr lang="en-US" sz="1800" b="1" dirty="0" smtClean="0"/>
              <a:t> 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toString</a:t>
            </a:r>
            <a:r>
              <a:rPr lang="en-US" sz="1800" dirty="0" smtClean="0"/>
              <a:t>()</a:t>
            </a:r>
            <a:r>
              <a:rPr lang="ru-RU" sz="1800" b="1" dirty="0" smtClean="0"/>
              <a:t>.</a:t>
            </a:r>
            <a:endParaRPr lang="en-US" sz="1800" b="1" dirty="0" smtClean="0"/>
          </a:p>
          <a:p>
            <a:endParaRPr lang="en-US" sz="1800" dirty="0" smtClean="0"/>
          </a:p>
          <a:p>
            <a:pPr>
              <a:spcBef>
                <a:spcPct val="50000"/>
              </a:spcBef>
            </a:pPr>
            <a:endParaRPr lang="ru-RU" sz="1800" dirty="0" smtClean="0"/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r>
              <a:rPr lang="en-US" dirty="0" smtClean="0"/>
              <a:t>. Example</a:t>
            </a:r>
            <a:r>
              <a:rPr lang="ru-RU" dirty="0" smtClean="0"/>
              <a:t> 5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3571876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_java._se._03._stringbuilder;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StringBuilderAppend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sb.append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"Java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"StringBuilder1 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sb.append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Example"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"StringBuilder2 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500298" y="4143380"/>
            <a:ext cx="480291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StringBuilder1 : Java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StringBuilder2 : Java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Example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r>
              <a:rPr lang="en-US" dirty="0" smtClean="0"/>
              <a:t>. Example</a:t>
            </a:r>
            <a:r>
              <a:rPr lang="ru-RU" dirty="0" smtClean="0"/>
              <a:t> 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_java._se._03._stringbuilder;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StringBuilderInsert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sb.append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"Java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sb.insert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(5,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"insert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:"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28860" y="4143380"/>
            <a:ext cx="448071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:Java insert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928662" y="3571876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r>
              <a:rPr lang="en-US" dirty="0" smtClean="0"/>
              <a:t>. Example</a:t>
            </a:r>
            <a:r>
              <a:rPr lang="ru-RU" dirty="0" smtClean="0"/>
              <a:t> 7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_java._se._03._stringbuilder;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StringBuilderSetcharat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sb.append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"Java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tringBuilder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sb.setCharAt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(5,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'S'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71736" y="4071942"/>
            <a:ext cx="372890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: Java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SringBuilder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928662" y="3571876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строк. Класс </a:t>
            </a:r>
            <a:r>
              <a:rPr lang="en-US" dirty="0" smtClean="0"/>
              <a:t>formatter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строк. Класс </a:t>
            </a:r>
            <a:r>
              <a:rPr lang="en-US" dirty="0" smtClean="0"/>
              <a:t>Formatter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800" dirty="0" smtClean="0"/>
              <a:t>Класс </a:t>
            </a:r>
            <a:r>
              <a:rPr lang="en-US" sz="1800" b="1" dirty="0" smtClean="0"/>
              <a:t>Formatter</a:t>
            </a:r>
            <a:r>
              <a:rPr lang="ru-RU" sz="1800" dirty="0" smtClean="0"/>
              <a:t> (пакет </a:t>
            </a:r>
            <a:r>
              <a:rPr lang="en-US" sz="1800" dirty="0" smtClean="0"/>
              <a:t>java</a:t>
            </a:r>
            <a:r>
              <a:rPr lang="ru-RU" sz="1800" dirty="0" smtClean="0"/>
              <a:t>.</a:t>
            </a:r>
            <a:r>
              <a:rPr lang="en-US" sz="1800" dirty="0" err="1" smtClean="0"/>
              <a:t>util</a:t>
            </a:r>
            <a:r>
              <a:rPr lang="ru-RU" sz="1800" dirty="0" smtClean="0"/>
              <a:t>)</a:t>
            </a:r>
            <a:r>
              <a:rPr lang="en-US" sz="1800" dirty="0" smtClean="0"/>
              <a:t> -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обеспечивает преобразование формата</a:t>
            </a:r>
            <a:r>
              <a:rPr lang="ru-RU" sz="1800" dirty="0" smtClean="0"/>
              <a:t> позволяющее выводить числа, строки, время и даты нужном формате </a:t>
            </a:r>
          </a:p>
          <a:p>
            <a:pPr>
              <a:spcBef>
                <a:spcPts val="0"/>
              </a:spcBef>
            </a:pPr>
            <a:endParaRPr lang="en-GB" sz="1800" dirty="0" smtClean="0"/>
          </a:p>
          <a:p>
            <a:pPr>
              <a:spcBef>
                <a:spcPts val="0"/>
              </a:spcBef>
            </a:pPr>
            <a:endParaRPr lang="en-GB" sz="1800" dirty="0" smtClean="0"/>
          </a:p>
          <a:p>
            <a:pPr>
              <a:spcBef>
                <a:spcPts val="0"/>
              </a:spcBef>
            </a:pPr>
            <a:r>
              <a:rPr lang="en-US" sz="1800" b="1" dirty="0" smtClean="0"/>
              <a:t>format(String format, Object...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</a:t>
            </a:r>
          </a:p>
          <a:p>
            <a:pPr>
              <a:spcBef>
                <a:spcPts val="0"/>
              </a:spcBef>
            </a:pPr>
            <a:endParaRPr lang="en-US" sz="1800" b="1" dirty="0" smtClean="0"/>
          </a:p>
          <a:p>
            <a:pPr>
              <a:spcBef>
                <a:spcPts val="0"/>
              </a:spcBef>
            </a:pPr>
            <a:r>
              <a:rPr lang="en-US" sz="1800" b="1" dirty="0" smtClean="0"/>
              <a:t>format(Locale l, String format, Object...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</a:t>
            </a:r>
            <a:endParaRPr lang="ru-RU" sz="1800" b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строк. Класс </a:t>
            </a:r>
            <a:r>
              <a:rPr lang="en-US" dirty="0" smtClean="0"/>
              <a:t>Formatter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800" dirty="0" smtClean="0"/>
              <a:t>Для классов </a:t>
            </a:r>
            <a:r>
              <a:rPr lang="en-US" sz="1800" b="1" dirty="0" err="1" smtClean="0"/>
              <a:t>PrintStream</a:t>
            </a:r>
            <a:r>
              <a:rPr lang="ru-RU" sz="1800" dirty="0" smtClean="0"/>
              <a:t> и </a:t>
            </a:r>
            <a:r>
              <a:rPr lang="en-US" sz="1800" b="1" dirty="0" err="1" smtClean="0"/>
              <a:t>PrintWriter</a:t>
            </a:r>
            <a:r>
              <a:rPr lang="ru-RU" sz="1800" dirty="0" smtClean="0"/>
              <a:t> добавлен метод </a:t>
            </a:r>
            <a:r>
              <a:rPr lang="en-US" sz="1800" b="1" dirty="0" err="1" smtClean="0"/>
              <a:t>printf</a:t>
            </a:r>
            <a:r>
              <a:rPr lang="ru-RU" sz="1800" b="1" dirty="0" smtClean="0"/>
              <a:t>()</a:t>
            </a:r>
            <a:r>
              <a:rPr lang="ru-RU" sz="1800" dirty="0" smtClean="0"/>
              <a:t>. Метод </a:t>
            </a:r>
            <a:r>
              <a:rPr lang="en-US" sz="1800" b="1" dirty="0" err="1" smtClean="0"/>
              <a:t>printf</a:t>
            </a:r>
            <a:r>
              <a:rPr lang="ru-RU" sz="1800" b="1" dirty="0" smtClean="0"/>
              <a:t>()</a:t>
            </a:r>
            <a:r>
              <a:rPr lang="ru-RU" sz="1800" dirty="0" smtClean="0"/>
              <a:t> автоматически использует класс </a:t>
            </a:r>
            <a:r>
              <a:rPr lang="en-US" sz="1800" b="1" dirty="0" smtClean="0"/>
              <a:t>Formatter</a:t>
            </a:r>
            <a:r>
              <a:rPr lang="ru-RU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b="1" dirty="0" err="1" smtClean="0"/>
              <a:t>printf</a:t>
            </a:r>
            <a:r>
              <a:rPr lang="en-US" sz="1800" b="1" dirty="0" smtClean="0"/>
              <a:t>(String format, Object...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</a:t>
            </a:r>
          </a:p>
          <a:p>
            <a:pPr>
              <a:spcBef>
                <a:spcPts val="0"/>
              </a:spcBef>
            </a:pPr>
            <a:endParaRPr lang="en-US" sz="1800" b="1" dirty="0" smtClean="0"/>
          </a:p>
          <a:p>
            <a:pPr>
              <a:spcBef>
                <a:spcPts val="0"/>
              </a:spcBef>
            </a:pPr>
            <a:r>
              <a:rPr lang="en-US" sz="1800" b="1" dirty="0" err="1" smtClean="0"/>
              <a:t>printf</a:t>
            </a:r>
            <a:r>
              <a:rPr lang="en-US" sz="1800" b="1" dirty="0" smtClean="0"/>
              <a:t>(Locale l, String format, Object...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 </a:t>
            </a:r>
            <a:endParaRPr lang="ru-RU" sz="1800" b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строк. Класс </a:t>
            </a:r>
            <a:r>
              <a:rPr lang="en-US" dirty="0" smtClean="0"/>
              <a:t>Formatter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 smtClean="0"/>
              <a:t>Спецификаторы формата</a:t>
            </a:r>
            <a:r>
              <a:rPr lang="en-US" sz="1800" dirty="0" smtClean="0"/>
              <a:t>.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Общий синтаксис </a:t>
            </a:r>
            <a:r>
              <a:rPr lang="ru-RU" sz="1800" dirty="0" smtClean="0"/>
              <a:t>спецификатора формата следующий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 algn="ctr">
              <a:buNone/>
            </a:pPr>
            <a:r>
              <a:rPr lang="en-US" sz="1800" b="1" dirty="0" smtClean="0"/>
              <a:t>%[</a:t>
            </a:r>
            <a:r>
              <a:rPr lang="en-US" sz="1800" b="1" dirty="0" err="1" smtClean="0"/>
              <a:t>argument_index</a:t>
            </a:r>
            <a:r>
              <a:rPr lang="en-US" sz="1800" b="1" dirty="0" smtClean="0"/>
              <a:t>][flags][width][precision]conversion</a:t>
            </a:r>
            <a:endParaRPr lang="ru-RU" sz="1800" b="1" dirty="0" smtClean="0"/>
          </a:p>
          <a:p>
            <a:pPr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Значение аргумента спецификатора формата </a:t>
            </a:r>
            <a:r>
              <a:rPr lang="en-US" sz="1800" b="1" dirty="0" smtClean="0"/>
              <a:t>conversion</a:t>
            </a:r>
            <a:r>
              <a:rPr lang="en-US" sz="1800" dirty="0" smtClean="0"/>
              <a:t> </a:t>
            </a:r>
            <a:r>
              <a:rPr lang="ru-RU" sz="1800" dirty="0" smtClean="0"/>
              <a:t>приведены в таблице</a:t>
            </a:r>
            <a:r>
              <a:rPr lang="en-US" sz="1800" dirty="0" smtClean="0"/>
              <a:t> </a:t>
            </a:r>
            <a:r>
              <a:rPr lang="ru-RU" sz="1800" dirty="0" smtClean="0"/>
              <a:t>далее. Кроме строчного написания значения </a:t>
            </a:r>
            <a:r>
              <a:rPr lang="en-US" sz="1800" b="1" dirty="0" smtClean="0"/>
              <a:t>conversion</a:t>
            </a:r>
            <a:r>
              <a:rPr lang="en-US" sz="1800" dirty="0" smtClean="0"/>
              <a:t> </a:t>
            </a:r>
            <a:r>
              <a:rPr lang="ru-RU" sz="1800" i="1" dirty="0" smtClean="0"/>
              <a:t>можно использовать</a:t>
            </a:r>
            <a:r>
              <a:rPr lang="ru-RU" sz="1800" dirty="0" smtClean="0"/>
              <a:t> следующие </a:t>
            </a:r>
            <a:r>
              <a:rPr lang="ru-RU" sz="1800" i="1" dirty="0" smtClean="0"/>
              <a:t>значения</a:t>
            </a:r>
            <a:r>
              <a:rPr lang="ru-RU" sz="1800" dirty="0" smtClean="0"/>
              <a:t>, </a:t>
            </a:r>
            <a:r>
              <a:rPr lang="ru-RU" sz="1800" i="1" dirty="0" smtClean="0"/>
              <a:t>определяемые</a:t>
            </a:r>
            <a:r>
              <a:rPr lang="ru-RU" sz="1800" dirty="0" smtClean="0"/>
              <a:t> </a:t>
            </a:r>
            <a:r>
              <a:rPr lang="ru-RU" sz="1800" i="1" dirty="0" smtClean="0"/>
              <a:t>прописными буквами</a:t>
            </a:r>
            <a:r>
              <a:rPr lang="ru-RU" sz="1800" dirty="0" smtClean="0"/>
              <a:t>: </a:t>
            </a:r>
            <a:r>
              <a:rPr lang="en-GB" sz="1800" dirty="0" smtClean="0"/>
              <a:t>‘B’,  ‘H’, ‘S’, ‘C’, ‘X’, ‘E’, ‘G’, ‘A’, ‘T’.</a:t>
            </a: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строк. Класс </a:t>
            </a:r>
            <a:r>
              <a:rPr lang="en-US" dirty="0" smtClean="0"/>
              <a:t>Formatter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28662" y="1785926"/>
          <a:ext cx="7315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4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Спецификатор</a:t>
                      </a:r>
                      <a:r>
                        <a:rPr lang="ru-RU" sz="1600" baseline="0" dirty="0" smtClean="0"/>
                        <a:t> формата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Выполняемое форматирование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%a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Шестнадцатеричное значение с плавающей точкой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%b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Логическое (булево) значение аргумента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Символьное</a:t>
                      </a:r>
                      <a:r>
                        <a:rPr lang="ru-RU" sz="1600" baseline="0" dirty="0" smtClean="0"/>
                        <a:t> представление аргумента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Десятичное целое значение аргумента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%h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Хэш-код аргумента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Экспоненциальное представление аргумента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Десятичное значение с плавающей точкой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28662" y="1214422"/>
            <a:ext cx="7315200" cy="480060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Параметр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conversion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строк. Класс </a:t>
            </a:r>
            <a:r>
              <a:rPr lang="en-US" dirty="0" smtClean="0"/>
              <a:t>Formatter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28662" y="1785926"/>
          <a:ext cx="73152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4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Спецификатор</a:t>
                      </a:r>
                      <a:r>
                        <a:rPr lang="ru-RU" sz="1600" baseline="0" dirty="0" smtClean="0"/>
                        <a:t> формата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Выполняемое форматирование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Выбирает более короткое представление из двух: </a:t>
                      </a:r>
                      <a:r>
                        <a:rPr lang="en-US" sz="1600" dirty="0" smtClean="0"/>
                        <a:t>%e </a:t>
                      </a:r>
                      <a:r>
                        <a:rPr lang="ru-RU" sz="1600" dirty="0" smtClean="0"/>
                        <a:t>или </a:t>
                      </a:r>
                      <a:r>
                        <a:rPr lang="en-US" sz="1600" dirty="0" smtClean="0"/>
                        <a:t>%f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%</a:t>
                      </a:r>
                      <a:r>
                        <a:rPr lang="en-US" sz="1600" b="1" dirty="0" smtClean="0"/>
                        <a:t>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Восьмеричное целое значение аргумента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Вставка символа новой строки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Строковое представление аргумента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Время и дата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%</a:t>
                      </a:r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Шестнадцатеричное</a:t>
                      </a:r>
                      <a:r>
                        <a:rPr lang="ru-RU" sz="1600" baseline="0" dirty="0" smtClean="0"/>
                        <a:t> целое значение аргумента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%%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Вставка знака 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28662" y="1214422"/>
            <a:ext cx="7315200" cy="480060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Параметр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conversion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Ссылка типа </a:t>
            </a:r>
            <a:r>
              <a:rPr lang="en-GB" sz="1800" dirty="0" smtClean="0"/>
              <a:t>S</a:t>
            </a:r>
            <a:r>
              <a:rPr lang="ru-RU" sz="1800" dirty="0" err="1" smtClean="0"/>
              <a:t>tring</a:t>
            </a:r>
            <a:r>
              <a:rPr lang="ru-RU" sz="1800" dirty="0" smtClean="0"/>
              <a:t> на строку-константу: </a:t>
            </a:r>
            <a:endParaRPr lang="en-US" sz="1800" dirty="0" smtClean="0"/>
          </a:p>
          <a:p>
            <a:pPr algn="just"/>
            <a:endParaRPr lang="ru-RU" sz="1800" dirty="0" smtClean="0"/>
          </a:p>
          <a:p>
            <a:pPr algn="ctr">
              <a:buNone/>
            </a:pPr>
            <a:r>
              <a:rPr lang="ru-RU" sz="1800" dirty="0" smtClean="0"/>
              <a:t> </a:t>
            </a:r>
          </a:p>
          <a:p>
            <a:endParaRPr lang="en-GB" sz="1800" b="1" u="sng" dirty="0" smtClean="0"/>
          </a:p>
          <a:p>
            <a:endParaRPr lang="ru-RU" sz="1800" b="1" u="sng" dirty="0" smtClean="0"/>
          </a:p>
          <a:p>
            <a:pPr>
              <a:buNone/>
            </a:pPr>
            <a:r>
              <a:rPr lang="ru-RU" sz="1800" i="1" dirty="0" smtClean="0"/>
              <a:t>Замечание</a:t>
            </a:r>
            <a:r>
              <a:rPr lang="en-US" sz="1800" i="1" dirty="0" smtClean="0"/>
              <a:t>:</a:t>
            </a:r>
          </a:p>
          <a:p>
            <a:pPr>
              <a:buNone/>
            </a:pPr>
            <a:endParaRPr lang="ru-RU" sz="1800" i="1" dirty="0" smtClean="0"/>
          </a:p>
          <a:p>
            <a:pPr marL="723900" indent="-368300" algn="just"/>
            <a:r>
              <a:rPr lang="ru-RU" sz="1800" dirty="0" smtClean="0"/>
              <a:t>Пустая строка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 = </a:t>
            </a:r>
            <a:r>
              <a:rPr lang="en-US" sz="18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""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lang="ru-RU" sz="1800" dirty="0" smtClean="0"/>
              <a:t>  не содержит ни одного символа.</a:t>
            </a:r>
            <a:endParaRPr lang="en-US" sz="1800" dirty="0" smtClean="0"/>
          </a:p>
          <a:p>
            <a:pPr marL="723900" indent="-368300" algn="just">
              <a:buNone/>
            </a:pPr>
            <a:r>
              <a:rPr lang="ru-RU" sz="1800" dirty="0" smtClean="0"/>
              <a:t> </a:t>
            </a:r>
          </a:p>
          <a:p>
            <a:pPr marL="723900" indent="-368300" algn="just"/>
            <a:r>
              <a:rPr lang="ru-RU" sz="1800" dirty="0" smtClean="0"/>
              <a:t>Пустая ссылка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 =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lang="ru-RU" sz="1800" dirty="0" smtClean="0"/>
              <a:t> не указывает ни на какую строку и не является объектом.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3143240" y="2071678"/>
            <a:ext cx="3631122" cy="369332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Это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</a:t>
            </a:r>
            <a:r>
              <a:rPr lang="en-US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строк. Класс </a:t>
            </a:r>
            <a:r>
              <a:rPr lang="en-US" dirty="0" smtClean="0"/>
              <a:t>Formatter. Example</a:t>
            </a:r>
            <a:r>
              <a:rPr lang="ru-RU" dirty="0" smtClean="0"/>
              <a:t> 8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4910166"/>
            <a:ext cx="7315200" cy="519098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928662" y="1214422"/>
            <a:ext cx="6773008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_java._se._03._format;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java.util.Formatter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java.util.Timer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SimpleFormatExample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Formatter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Formatter();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b1 =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Boolean b2 =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"1. - %b, %b\n"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b1, b2);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(formatter);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"----------------------------------"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Timer t =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Timer();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"2. - %h"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t);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Integer.toHexString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t.hashCode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(formatter);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Integer.</a:t>
            </a:r>
            <a:r>
              <a:rPr kumimoji="0" lang="en-US" sz="13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toHexString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t.hashCode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214678" y="5000636"/>
            <a:ext cx="3345788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1. - true, false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----------------------------------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1. - true, false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2. - 229ed927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229ed927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строк. Класс </a:t>
            </a:r>
            <a:r>
              <a:rPr lang="en-US" dirty="0" smtClean="0"/>
              <a:t>Formatter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800" dirty="0" smtClean="0"/>
              <a:t>Аргумент</a:t>
            </a:r>
            <a:r>
              <a:rPr lang="en-GB" sz="1800" dirty="0" smtClean="0"/>
              <a:t> </a:t>
            </a:r>
            <a:r>
              <a:rPr lang="ru-RU" sz="1800" dirty="0" smtClean="0"/>
              <a:t>спецификатора формата </a:t>
            </a:r>
            <a:r>
              <a:rPr lang="en-GB" sz="1800" dirty="0" smtClean="0"/>
              <a:t>[</a:t>
            </a:r>
            <a:r>
              <a:rPr lang="ru-RU" sz="1800" b="1" dirty="0" err="1" smtClean="0"/>
              <a:t>argument_index</a:t>
            </a:r>
            <a:r>
              <a:rPr lang="en-GB" sz="1800" dirty="0" smtClean="0"/>
              <a:t>]</a:t>
            </a:r>
            <a:r>
              <a:rPr lang="ru-RU" sz="1800" dirty="0" smtClean="0"/>
              <a:t> имеет два вида</a:t>
            </a:r>
          </a:p>
          <a:p>
            <a:pPr algn="ctr">
              <a:spcBef>
                <a:spcPts val="0"/>
              </a:spcBef>
              <a:buNone/>
            </a:pPr>
            <a:r>
              <a:rPr lang="ru-RU" sz="1800" dirty="0" smtClean="0"/>
              <a:t>   </a:t>
            </a:r>
            <a:r>
              <a:rPr lang="ru-RU" sz="1800" b="1" dirty="0" err="1" smtClean="0"/>
              <a:t>i$</a:t>
            </a:r>
            <a:r>
              <a:rPr lang="ru-RU" sz="1800" dirty="0" smtClean="0"/>
              <a:t>  или </a:t>
            </a:r>
            <a:r>
              <a:rPr lang="ru-RU" sz="1800" b="1" dirty="0" smtClean="0"/>
              <a:t>&lt;</a:t>
            </a:r>
            <a:r>
              <a:rPr lang="ru-RU" sz="1800" dirty="0" smtClean="0"/>
              <a:t>. </a:t>
            </a:r>
          </a:p>
          <a:p>
            <a:pPr algn="just">
              <a:spcBef>
                <a:spcPts val="0"/>
              </a:spcBef>
              <a:buNone/>
            </a:pPr>
            <a:endParaRPr lang="ru-RU" sz="1800" dirty="0" smtClean="0"/>
          </a:p>
          <a:p>
            <a:pPr marL="723900" indent="-368300" algn="just">
              <a:spcBef>
                <a:spcPts val="0"/>
              </a:spcBef>
            </a:pPr>
            <a:r>
              <a:rPr lang="ru-RU" sz="1800" b="1" dirty="0" err="1" smtClean="0"/>
              <a:t>i$</a:t>
            </a:r>
            <a:r>
              <a:rPr lang="en-US" sz="1800" dirty="0" smtClean="0"/>
              <a:t> </a:t>
            </a:r>
            <a:r>
              <a:rPr lang="en-US" sz="1800" b="1" dirty="0" smtClean="0"/>
              <a:t> </a:t>
            </a:r>
            <a:r>
              <a:rPr lang="ru-RU" sz="1800" dirty="0" smtClean="0"/>
              <a:t>– </a:t>
            </a:r>
            <a:r>
              <a:rPr lang="en-US" sz="1800" dirty="0" err="1" smtClean="0"/>
              <a:t>i</a:t>
            </a:r>
            <a:r>
              <a:rPr lang="ru-RU" sz="1800" dirty="0" smtClean="0"/>
              <a:t> (десятичное целое число) - указывает на положение аргумента во множестве параметров переменной длины </a:t>
            </a:r>
            <a:r>
              <a:rPr lang="en-US" sz="1800" b="1" dirty="0" smtClean="0"/>
              <a:t>format(String format, Object...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</a:t>
            </a:r>
            <a:r>
              <a:rPr lang="ru-RU" sz="1800" dirty="0" smtClean="0"/>
              <a:t>, начинающемся с положения 1.</a:t>
            </a:r>
          </a:p>
          <a:p>
            <a:pPr marL="723900" indent="-368300" algn="just">
              <a:spcBef>
                <a:spcPts val="0"/>
              </a:spcBef>
            </a:pPr>
            <a:endParaRPr lang="ru-RU" sz="1800" dirty="0" smtClean="0"/>
          </a:p>
          <a:p>
            <a:pPr marL="723900" indent="-368300" algn="just">
              <a:spcBef>
                <a:spcPts val="0"/>
              </a:spcBef>
            </a:pPr>
            <a:r>
              <a:rPr lang="ru-RU" sz="1800" b="1" dirty="0" smtClean="0"/>
              <a:t>&lt;</a:t>
            </a:r>
            <a:r>
              <a:rPr lang="en-US" sz="1800" dirty="0" smtClean="0"/>
              <a:t> </a:t>
            </a:r>
            <a:r>
              <a:rPr lang="en-US" sz="1800" b="1" dirty="0" smtClean="0"/>
              <a:t> </a:t>
            </a:r>
            <a:r>
              <a:rPr lang="ru-RU" sz="1800" dirty="0" smtClean="0"/>
              <a:t>– указывает на тот же самый аргумент, который использовался в предыдущем спецификаторе формата в форматирующей последовательности, и не может поэтому быть первым в списке спецификаторов формата.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строк. Класс </a:t>
            </a:r>
            <a:r>
              <a:rPr lang="en-US" dirty="0" smtClean="0"/>
              <a:t>Formatter. Example</a:t>
            </a:r>
            <a:r>
              <a:rPr lang="ru-RU" dirty="0" smtClean="0"/>
              <a:t> 9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4214818"/>
            <a:ext cx="7315200" cy="428628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928662" y="1214422"/>
            <a:ext cx="7186583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_java._se._03._format;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java.util.Formatter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ArgumentIndexExample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Formatter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Formatter();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d1 = 16.78967;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“%1$e, %&lt;f, %&lt;g, %&lt;a\n"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d1);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(formatter);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785918" y="4857760"/>
            <a:ext cx="576952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1.678967e+01, 16.789670, 16.7897, 0x1.0ca27d028a1ep4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строк. Класс </a:t>
            </a:r>
            <a:r>
              <a:rPr lang="en-US" dirty="0" smtClean="0"/>
              <a:t>Formatter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28662" y="2786058"/>
          <a:ext cx="7377428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91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Flag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Integrals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Floating-point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</a:p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‘-’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Выравнивание по левому краю, требует положительного 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значения 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width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 (Также подходит для отображения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символов, времени-даты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‘#’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Отображает в виде,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применяемом для  системы счисления и десятичную точку для вещественных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‘+’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Отображает знак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flag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] –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указывает выравнивание форматируемого аргумента. Значение параметра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flag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приведены в таблице.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Комбинация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валидных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флагов в спецификаторе формата зависит от преобразования.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строк. Класс </a:t>
            </a:r>
            <a:r>
              <a:rPr lang="en-US" dirty="0" smtClean="0"/>
              <a:t>Formatter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039722"/>
              </p:ext>
            </p:extLst>
          </p:nvPr>
        </p:nvGraphicFramePr>
        <p:xfrm>
          <a:off x="928662" y="2786058"/>
          <a:ext cx="7377428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91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Flag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Integrals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Floating-point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</a:p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‘  ‘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Лидирующие пробелы для положительных значений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‘0’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Отображает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лидирующие 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нули, 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требует положительного значения 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width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‘,’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Использует групповой разделитель, указываемый </a:t>
                      </a:r>
                      <a:r>
                        <a:rPr lang="ru-RU" sz="1400" dirty="0" err="1" smtClean="0">
                          <a:latin typeface="Arial" pitchFamily="34" charset="0"/>
                          <a:cs typeface="Arial" pitchFamily="34" charset="0"/>
                        </a:rPr>
                        <a:t>локалью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‘(‘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Отображает отрицательные числа в круглых скобках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flag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] –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указывает выравнивание форматируемого аргумента. Значение параметра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flag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приведены в таблице.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Комбинация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валидных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флагов в спецификаторе формата зависит от преобразования.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строк. Класс </a:t>
            </a:r>
            <a:r>
              <a:rPr lang="en-US" dirty="0" smtClean="0"/>
              <a:t>Formatter. Example</a:t>
            </a:r>
            <a:r>
              <a:rPr lang="ru-RU" dirty="0" smtClean="0"/>
              <a:t> 10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4786322"/>
            <a:ext cx="7315200" cy="1019164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928662" y="1293058"/>
            <a:ext cx="7571303" cy="34932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_java._se._03._format;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java.util.Formatter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FlagExample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Formatter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Formatter();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i1 = 17;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d1 = 16.78967;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"1. (%%o) %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o%n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i1);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"2. (%%a) %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a%n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d1);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"3. (%%x) %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x%n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i1);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"4. (%%#o) %#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o%n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i1);		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"5. (%%#a) %#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a%n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d1);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"6. (%%#x) %#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x%n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i1);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(formatter);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286116" y="4857760"/>
            <a:ext cx="269496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1. (%o) 21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2. (%a) 0x1.0ca27d028a1ep4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3. (%x) 11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4. (%#o) 021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5. (%#a) 0x1.0ca27d028a1ep4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6. (%#x) 0x11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строк. Класс </a:t>
            </a:r>
            <a:r>
              <a:rPr lang="en-US" dirty="0" smtClean="0"/>
              <a:t>Formatter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b="1" dirty="0" smtClean="0"/>
              <a:t>Width</a:t>
            </a:r>
            <a:r>
              <a:rPr lang="en-US" sz="1800" dirty="0" smtClean="0"/>
              <a:t> – </a:t>
            </a:r>
            <a:r>
              <a:rPr lang="ru-RU" sz="1800" dirty="0" smtClean="0"/>
              <a:t>минимальное число символов, отводимое под представление форматируемого параметра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en-US" sz="1800" b="1" dirty="0" smtClean="0"/>
              <a:t>Precision</a:t>
            </a:r>
            <a:r>
              <a:rPr lang="en-US" sz="1800" dirty="0" smtClean="0"/>
              <a:t> – </a:t>
            </a:r>
            <a:r>
              <a:rPr lang="ru-RU" sz="1800" dirty="0" smtClean="0"/>
              <a:t>имеет формат </a:t>
            </a:r>
            <a:r>
              <a:rPr lang="en-US" sz="1800" b="1" dirty="0" smtClean="0"/>
              <a:t>.n</a:t>
            </a:r>
            <a:r>
              <a:rPr lang="ru-RU" sz="1800" dirty="0" smtClean="0"/>
              <a:t>, где </a:t>
            </a:r>
            <a:r>
              <a:rPr lang="en-US" sz="1800" b="1" dirty="0" smtClean="0"/>
              <a:t>n</a:t>
            </a:r>
            <a:r>
              <a:rPr lang="en-US" sz="1800" dirty="0" smtClean="0"/>
              <a:t> – </a:t>
            </a:r>
            <a:r>
              <a:rPr lang="ru-RU" sz="1800" dirty="0" smtClean="0"/>
              <a:t>число символов в десятичной части числа. Особенности поведения зависят от преобразования.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строк. Класс </a:t>
            </a:r>
            <a:r>
              <a:rPr lang="en-US" dirty="0" smtClean="0"/>
              <a:t>Formatter. Example</a:t>
            </a:r>
            <a:r>
              <a:rPr lang="ru-RU" dirty="0" smtClean="0"/>
              <a:t> 11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4786322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928662" y="1246892"/>
            <a:ext cx="728667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_java._se._03._format;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java.util.Formatter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UseFormatterExample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Formatter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Formatter();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i1 = 345;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d1 = 16.78967;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"- %-7dok%n"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i1);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"- %+7dok%n"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i1);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"- % 7dok%n"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i1);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"- %07dok%n"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i1);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"- %#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fok%n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d1);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"- %.2fok%n"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d1);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(formatter);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3607298" y="4871877"/>
            <a:ext cx="139333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- 345    ok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    +345ok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     345ok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- 0000345ok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- 16.789670ok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- 16.79ok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строк. Класс </a:t>
            </a:r>
            <a:r>
              <a:rPr lang="en-US" dirty="0" smtClean="0"/>
              <a:t>Formatter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28662" y="1714488"/>
          <a:ext cx="73152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Спецификатор формата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Выполняемое преобразование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Час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(00 - 23)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tI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Час (1 - 12)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tM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Минуты как десятичное целое (00 - 59)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tS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Секунды как десятичное целое (00 - 59)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tL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Миллисекунды (000 - 999)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tY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Год в четырехзначное формате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ty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Год в двузначное формате (00 - 99)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tB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Полное название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месяца (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“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Январь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”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tb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400" b="1" dirty="0" smtClean="0">
                          <a:latin typeface="Arial" pitchFamily="34" charset="0"/>
                          <a:cs typeface="Arial" pitchFamily="34" charset="0"/>
                        </a:rPr>
                        <a:t>или 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Краткое название месяца (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“</a:t>
                      </a:r>
                      <a:r>
                        <a:rPr lang="ru-RU" sz="1400" dirty="0" err="1" smtClean="0">
                          <a:latin typeface="Arial" pitchFamily="34" charset="0"/>
                          <a:cs typeface="Arial" pitchFamily="34" charset="0"/>
                        </a:rPr>
                        <a:t>янв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”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Форматирование времени и даты.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строк. Класс </a:t>
            </a:r>
            <a:r>
              <a:rPr lang="en-US" dirty="0" smtClean="0"/>
              <a:t>Formatter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28662" y="1714488"/>
          <a:ext cx="73152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Спецификатор формата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Выполняемое преобразование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%tm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Месяц в двузначном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формате (1 - 12)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tA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Полное название дня недели (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“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Пятница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”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ta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Краткое название дня недели (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“</a:t>
                      </a:r>
                      <a:r>
                        <a:rPr lang="ru-RU" sz="1400" dirty="0" err="1" smtClean="0">
                          <a:latin typeface="Arial" pitchFamily="34" charset="0"/>
                          <a:cs typeface="Arial" pitchFamily="34" charset="0"/>
                        </a:rPr>
                        <a:t>Пт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”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%td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День в двузначном формате (1 - 31)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tR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То же что и 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“%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:%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”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tT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То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же что и 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“%</a:t>
                      </a:r>
                      <a:r>
                        <a:rPr lang="en-US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:%</a:t>
                      </a:r>
                      <a:r>
                        <a:rPr lang="en-US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tM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:%</a:t>
                      </a:r>
                      <a:r>
                        <a:rPr lang="en-US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tS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”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tr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То же что 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“%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tI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:%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:%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tS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 %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Tp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” 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где  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Tp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= (AM 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или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PM)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tD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То же что и 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“%tm/%td/%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ty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”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tF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То же что и 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“%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tY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-%tm-%td”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tc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То же что и 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“%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ta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 %</a:t>
                      </a:r>
                      <a:r>
                        <a:rPr lang="en-US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tb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 %td  %</a:t>
                      </a:r>
                      <a:r>
                        <a:rPr lang="en-US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tT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 %</a:t>
                      </a:r>
                      <a:r>
                        <a:rPr lang="en-US" sz="1400" baseline="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tZ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 %</a:t>
                      </a:r>
                      <a:r>
                        <a:rPr lang="en-US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tY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”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Форматирование времени и даты.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Некоторые конструкторы класса </a:t>
            </a:r>
            <a:r>
              <a:rPr lang="en-GB" sz="1800" dirty="0" smtClean="0"/>
              <a:t>String</a:t>
            </a:r>
            <a:r>
              <a:rPr lang="ru-RU" sz="1800" dirty="0" smtClean="0"/>
              <a:t>.</a:t>
            </a:r>
          </a:p>
          <a:p>
            <a:endParaRPr lang="ru-RU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714480" y="2000240"/>
            <a:ext cx="6192721" cy="3139321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String()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String(String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value)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value,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offset,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count)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builder)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StringBuffer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buffer)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строк. Класс </a:t>
            </a:r>
            <a:r>
              <a:rPr lang="en-US" dirty="0" smtClean="0"/>
              <a:t>Formatter. Example</a:t>
            </a:r>
            <a:r>
              <a:rPr lang="ru-RU" dirty="0" smtClean="0"/>
              <a:t> 12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4357694"/>
            <a:ext cx="7315200" cy="116204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928662" y="1285860"/>
            <a:ext cx="7286676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_java._se._03._format;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java.util.Calendar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java.util.Formatter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DateTimrFormatExample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Formatter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Formatter();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Calendar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calendar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Calendar.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getInstance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"%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calendar);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(formatter);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71868" y="4786322"/>
            <a:ext cx="170110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09:20:30 AM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строк. Класс </a:t>
            </a:r>
            <a:r>
              <a:rPr lang="en-US" dirty="0" smtClean="0"/>
              <a:t>Formatter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Метод </a:t>
            </a:r>
            <a:r>
              <a:rPr lang="en-US" sz="1800" b="1" dirty="0" err="1" smtClean="0"/>
              <a:t>printf</a:t>
            </a:r>
            <a:r>
              <a:rPr lang="en-US" sz="1800" b="1" dirty="0" smtClean="0"/>
              <a:t>()</a:t>
            </a:r>
            <a:r>
              <a:rPr lang="en-US" sz="1800" dirty="0" smtClean="0"/>
              <a:t> </a:t>
            </a:r>
            <a:r>
              <a:rPr lang="ru-RU" sz="1800" dirty="0" smtClean="0"/>
              <a:t>автоматически использует объект типа </a:t>
            </a:r>
            <a:r>
              <a:rPr lang="en-US" sz="1800" b="1" dirty="0" smtClean="0"/>
              <a:t>Formatter</a:t>
            </a:r>
            <a:r>
              <a:rPr lang="ru-RU" sz="1800" dirty="0" smtClean="0"/>
              <a:t> для создания форматированной строки. Она выводится как строка в стандартный поток вывода по умолчанию на консоль. Метод </a:t>
            </a:r>
            <a:r>
              <a:rPr lang="en-US" sz="1800" b="1" dirty="0" err="1" smtClean="0"/>
              <a:t>printf</a:t>
            </a:r>
            <a:r>
              <a:rPr lang="ru-RU" sz="1800" b="1" dirty="0" smtClean="0"/>
              <a:t>() </a:t>
            </a:r>
            <a:r>
              <a:rPr lang="ru-RU" sz="1800" dirty="0" smtClean="0"/>
              <a:t>определен в классах </a:t>
            </a:r>
            <a:r>
              <a:rPr lang="en-US" sz="1800" b="1" dirty="0" err="1" smtClean="0"/>
              <a:t>PrintStream</a:t>
            </a:r>
            <a:r>
              <a:rPr lang="ru-RU" sz="1800" dirty="0" smtClean="0"/>
              <a:t> и </a:t>
            </a:r>
            <a:r>
              <a:rPr lang="en-US" sz="1800" b="1" dirty="0" err="1" smtClean="0"/>
              <a:t>PrintWriter</a:t>
            </a:r>
            <a:r>
              <a:rPr lang="ru-RU" sz="1800" dirty="0" smtClean="0"/>
              <a:t>.</a:t>
            </a:r>
            <a:r>
              <a:rPr lang="en-US" sz="1800" dirty="0" smtClean="0"/>
              <a:t> </a:t>
            </a:r>
            <a:r>
              <a:rPr lang="ru-RU" sz="1800" dirty="0" smtClean="0"/>
              <a:t>В классе </a:t>
            </a:r>
            <a:r>
              <a:rPr lang="en-US" sz="1800" b="1" dirty="0" err="1" smtClean="0"/>
              <a:t>PrintStream</a:t>
            </a:r>
            <a:r>
              <a:rPr lang="ru-RU" sz="1800" dirty="0" smtClean="0"/>
              <a:t> у метода </a:t>
            </a:r>
            <a:r>
              <a:rPr lang="en-US" sz="1800" b="1" dirty="0" err="1" smtClean="0"/>
              <a:t>printf</a:t>
            </a:r>
            <a:r>
              <a:rPr lang="ru-RU" sz="1800" b="1" dirty="0" smtClean="0"/>
              <a:t>() </a:t>
            </a:r>
            <a:r>
              <a:rPr lang="ru-RU" sz="1800" dirty="0" smtClean="0"/>
              <a:t>две синтаксические формы записи:</a:t>
            </a:r>
            <a:endParaRPr lang="en-US" sz="1800" dirty="0" smtClean="0"/>
          </a:p>
          <a:p>
            <a:endParaRPr lang="ru-RU" sz="1800" dirty="0" smtClean="0"/>
          </a:p>
          <a:p>
            <a:r>
              <a:rPr lang="en-US" sz="1800" b="1" dirty="0" err="1" smtClean="0"/>
              <a:t>PrintStream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printf</a:t>
            </a:r>
            <a:r>
              <a:rPr lang="en-US" sz="1800" b="1" dirty="0" smtClean="0"/>
              <a:t>(String </a:t>
            </a:r>
            <a:r>
              <a:rPr lang="en-US" sz="1800" b="1" i="1" dirty="0" err="1" smtClean="0"/>
              <a:t>fmtString</a:t>
            </a:r>
            <a:r>
              <a:rPr lang="en-US" sz="1800" b="1" i="1" dirty="0" smtClean="0"/>
              <a:t>, </a:t>
            </a:r>
            <a:r>
              <a:rPr lang="en-US" sz="1800" b="1" dirty="0" smtClean="0"/>
              <a:t>Object..</a:t>
            </a:r>
            <a:r>
              <a:rPr lang="en-US" sz="1800" b="1" i="1" dirty="0" smtClean="0"/>
              <a:t>.</a:t>
            </a:r>
            <a:r>
              <a:rPr lang="en-US" sz="1800" b="1" i="1" dirty="0" err="1" smtClean="0"/>
              <a:t>args</a:t>
            </a:r>
            <a:r>
              <a:rPr lang="en-US" sz="1800" b="1" i="1" dirty="0" smtClean="0"/>
              <a:t>)</a:t>
            </a:r>
            <a:endParaRPr lang="ru-RU" sz="1800" b="1" i="1" dirty="0" smtClean="0"/>
          </a:p>
          <a:p>
            <a:endParaRPr lang="en-US" sz="1800" b="1" dirty="0" smtClean="0"/>
          </a:p>
          <a:p>
            <a:r>
              <a:rPr lang="en-US" sz="1800" b="1" dirty="0" err="1" smtClean="0"/>
              <a:t>PrintStream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printf</a:t>
            </a:r>
            <a:r>
              <a:rPr lang="en-US" sz="1800" b="1" dirty="0" smtClean="0"/>
              <a:t>(Local </a:t>
            </a:r>
            <a:r>
              <a:rPr lang="en-US" sz="1800" b="1" i="1" dirty="0" smtClean="0"/>
              <a:t>loc, </a:t>
            </a:r>
            <a:r>
              <a:rPr lang="en-US" sz="1800" b="1" dirty="0" smtClean="0"/>
              <a:t>String </a:t>
            </a:r>
            <a:r>
              <a:rPr lang="en-US" sz="1800" b="1" i="1" dirty="0" err="1" smtClean="0"/>
              <a:t>fmtString</a:t>
            </a:r>
            <a:r>
              <a:rPr lang="en-US" sz="1800" b="1" i="1" dirty="0" smtClean="0"/>
              <a:t>, </a:t>
            </a:r>
            <a:r>
              <a:rPr lang="en-US" sz="1800" b="1" dirty="0" smtClean="0"/>
              <a:t>Object..</a:t>
            </a:r>
            <a:r>
              <a:rPr lang="en-US" sz="1800" b="1" i="1" dirty="0" smtClean="0"/>
              <a:t>.</a:t>
            </a:r>
            <a:r>
              <a:rPr lang="en-US" sz="1800" b="1" i="1" dirty="0" err="1" smtClean="0"/>
              <a:t>args</a:t>
            </a:r>
            <a:r>
              <a:rPr lang="en-US" sz="1800" b="1" i="1" dirty="0" smtClean="0"/>
              <a:t>)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строк. Класс </a:t>
            </a:r>
            <a:r>
              <a:rPr lang="en-US" dirty="0" smtClean="0"/>
              <a:t>Formatter. Example</a:t>
            </a:r>
            <a:r>
              <a:rPr lang="ru-RU" dirty="0" smtClean="0"/>
              <a:t> 13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4000504"/>
            <a:ext cx="7315200" cy="428628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4753" name="Rectangle 1"/>
          <p:cNvSpPr>
            <a:spLocks noChangeArrowheads="1"/>
          </p:cNvSpPr>
          <p:nvPr/>
        </p:nvSpPr>
        <p:spPr bwMode="auto">
          <a:xfrm>
            <a:off x="928662" y="1214422"/>
            <a:ext cx="7358113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_java._se._03._format;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java.util.Calendar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java.util.Locale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PringfExample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Calendar cal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Calendar.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getInstance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FRANCE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"%1$tB %1$tA%n"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cal);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getDefault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"%1$tB %1$tA%n"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cal);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571868" y="4429132"/>
            <a:ext cx="190308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septembre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lundi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September Monday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Интернационализация программы 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i18n</a:t>
            </a:r>
            <a:r>
              <a:rPr lang="en-US" sz="1800" dirty="0" smtClean="0"/>
              <a:t>) –</a:t>
            </a:r>
          </a:p>
          <a:p>
            <a:pPr marL="723900" lvl="1" indent="-266700">
              <a:buFont typeface="Wingdings" pitchFamily="2" charset="2"/>
              <a:buChar char="§"/>
            </a:pPr>
            <a:r>
              <a:rPr lang="ru-RU" sz="1800" dirty="0" smtClean="0"/>
              <a:t>Написание программы, работающей в различных языковых окружениях</a:t>
            </a:r>
          </a:p>
          <a:p>
            <a:endParaRPr lang="en-US" sz="1800" dirty="0" smtClean="0"/>
          </a:p>
          <a:p>
            <a:pPr>
              <a:buNone/>
            </a:pPr>
            <a:endParaRPr lang="en-GB" sz="1800" dirty="0" smtClean="0"/>
          </a:p>
          <a:p>
            <a:pPr>
              <a:buNone/>
            </a:pPr>
            <a:r>
              <a:rPr lang="ru-RU" sz="1800" b="1" dirty="0" smtClean="0"/>
              <a:t>Локализация программы</a:t>
            </a:r>
            <a:r>
              <a:rPr lang="en-US" sz="1800" dirty="0" smtClean="0"/>
              <a:t> (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l10n</a:t>
            </a:r>
            <a:r>
              <a:rPr lang="en-US" sz="1800" dirty="0" smtClean="0"/>
              <a:t>)</a:t>
            </a:r>
            <a:r>
              <a:rPr lang="ru-RU" sz="1800" dirty="0" smtClean="0"/>
              <a:t> </a:t>
            </a:r>
            <a:r>
              <a:rPr lang="en-US" sz="1800" dirty="0" smtClean="0"/>
              <a:t>–</a:t>
            </a:r>
            <a:endParaRPr lang="ru-RU" sz="1800" dirty="0" smtClean="0"/>
          </a:p>
          <a:p>
            <a:pPr marL="723900" indent="-266700" algn="just"/>
            <a:r>
              <a:rPr lang="ru-RU" sz="1800" dirty="0" smtClean="0"/>
              <a:t>Адаптация интернационализированной программы к конкретным языковым окружением</a:t>
            </a:r>
          </a:p>
          <a:p>
            <a:pPr lvl="1" algn="just"/>
            <a:endParaRPr lang="ru-RU" sz="1800" dirty="0" smtClean="0"/>
          </a:p>
          <a:p>
            <a:pPr>
              <a:buNone/>
            </a:pPr>
            <a:r>
              <a:rPr lang="ru-RU" sz="1800" b="1" dirty="0" smtClean="0"/>
              <a:t>Пакеты</a:t>
            </a:r>
          </a:p>
          <a:p>
            <a:pPr marL="723900" lvl="1" indent="-266700"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java.util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lvl="1" indent="-266700"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java.text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lvl="1">
              <a:buFont typeface="Wingdings" pitchFamily="2" charset="2"/>
              <a:buChar char="§"/>
            </a:pPr>
            <a:endParaRPr lang="en-US" sz="1800" dirty="0" smtClean="0">
              <a:solidFill>
                <a:srgbClr val="0000CC"/>
              </a:solidFill>
            </a:endParaRPr>
          </a:p>
          <a:p>
            <a:endParaRPr lang="ru-RU" sz="1800" b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Класс </a:t>
            </a:r>
            <a:r>
              <a:rPr lang="en-US" sz="1800" b="1" dirty="0" smtClean="0"/>
              <a:t>Locale</a:t>
            </a:r>
            <a:r>
              <a:rPr lang="ru-RU" sz="1800" dirty="0" smtClean="0"/>
              <a:t>, </a:t>
            </a:r>
            <a:r>
              <a:rPr lang="en-US" sz="1800" dirty="0" smtClean="0"/>
              <a:t>(</a:t>
            </a:r>
            <a:r>
              <a:rPr lang="ru-RU" sz="1800" dirty="0" smtClean="0"/>
              <a:t>пакет </a:t>
            </a:r>
            <a:r>
              <a:rPr lang="en-US" sz="1800" dirty="0" smtClean="0"/>
              <a:t>java. </a:t>
            </a:r>
            <a:r>
              <a:rPr lang="en-US" sz="1800" dirty="0" err="1" smtClean="0"/>
              <a:t>util</a:t>
            </a:r>
            <a:r>
              <a:rPr lang="en-US" sz="1800" dirty="0" smtClean="0"/>
              <a:t>) </a:t>
            </a:r>
            <a:r>
              <a:rPr lang="ru-RU" sz="1800" dirty="0" smtClean="0"/>
              <a:t>идентифицирует используемое языковое окружение</a:t>
            </a:r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ru-RU" sz="1800" b="1" dirty="0" err="1" smtClean="0"/>
              <a:t>Локаль</a:t>
            </a:r>
            <a:r>
              <a:rPr lang="ru-RU" sz="1800" b="1" dirty="0" smtClean="0"/>
              <a:t> определяется:</a:t>
            </a:r>
          </a:p>
          <a:p>
            <a:pPr lvl="1">
              <a:buNone/>
            </a:pPr>
            <a:r>
              <a:rPr lang="ru-RU" sz="1800" dirty="0" smtClean="0"/>
              <a:t>1) константами:</a:t>
            </a:r>
            <a:r>
              <a:rPr lang="en-US" sz="1800" dirty="0" smtClean="0"/>
              <a:t> </a:t>
            </a:r>
            <a:r>
              <a:rPr lang="ru-RU" sz="1800" dirty="0" smtClean="0"/>
              <a:t> </a:t>
            </a:r>
            <a:r>
              <a:rPr lang="en-US" sz="1800" b="1" dirty="0" smtClean="0"/>
              <a:t>Locale.US, </a:t>
            </a:r>
            <a:r>
              <a:rPr lang="en-US" sz="1800" b="1" dirty="0" err="1" smtClean="0"/>
              <a:t>Locale.FRANCE</a:t>
            </a:r>
            <a:endParaRPr lang="ru-RU" sz="1800" b="1" dirty="0" smtClean="0"/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r>
              <a:rPr lang="ru-RU" sz="1800" dirty="0" smtClean="0"/>
              <a:t>2) конструкторами класса </a:t>
            </a:r>
            <a:r>
              <a:rPr lang="en-US" sz="1800" b="1" dirty="0" smtClean="0"/>
              <a:t>Locale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Locale(language)</a:t>
            </a:r>
            <a:r>
              <a:rPr lang="en-US" sz="1800" dirty="0" smtClean="0"/>
              <a:t> – </a:t>
            </a:r>
            <a:r>
              <a:rPr lang="ru-RU" sz="1800" dirty="0" smtClean="0"/>
              <a:t>по языку</a:t>
            </a:r>
            <a:endParaRPr lang="en-US" sz="1800" dirty="0" smtClean="0"/>
          </a:p>
          <a:p>
            <a:pPr lvl="2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Locale(language, country)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– по языку и стране</a:t>
            </a:r>
            <a:endParaRPr lang="en-US" sz="1800" dirty="0" smtClean="0"/>
          </a:p>
          <a:p>
            <a:pPr lvl="2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Locale(language, country, variant)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– по языку стране и варианту</a:t>
            </a:r>
          </a:p>
          <a:p>
            <a:pPr lvl="1"/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428728" y="5072074"/>
            <a:ext cx="611257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 l = </a:t>
            </a:r>
            <a:r>
              <a:rPr kumimoji="0" lang="en-GB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GB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Locale(</a:t>
            </a:r>
            <a:r>
              <a:rPr kumimoji="0" lang="en-GB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ru"</a:t>
            </a:r>
            <a:r>
              <a:rPr kumimoji="0" lang="en-GB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GB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"RU</a:t>
            </a:r>
            <a:r>
              <a:rPr kumimoji="0" lang="en-GB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ru-RU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 l = </a:t>
            </a:r>
            <a:r>
              <a:rPr kumimoji="0" lang="en-GB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GB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Locale(</a:t>
            </a:r>
            <a:r>
              <a:rPr kumimoji="0" lang="en-GB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en"</a:t>
            </a:r>
            <a:r>
              <a:rPr kumimoji="0" lang="en-GB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GB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"US"</a:t>
            </a:r>
            <a:r>
              <a:rPr kumimoji="0" lang="en-GB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GB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"WINDOWS</a:t>
            </a:r>
            <a:r>
              <a:rPr kumimoji="0" lang="en-GB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GB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000100" y="1357298"/>
          <a:ext cx="7315200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 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0000CC"/>
                          </a:solidFill>
                        </a:rPr>
                        <a:t>en_UK_windows</a:t>
                      </a:r>
                      <a:endParaRPr lang="en-US" sz="1800" b="1" dirty="0" smtClean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0000CC"/>
                          </a:solidFill>
                        </a:rPr>
                        <a:t>en_UK_unix</a:t>
                      </a:r>
                      <a:endParaRPr lang="en-US" sz="1800" b="1" dirty="0" smtClean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choose the folder</a:t>
                      </a:r>
                      <a:endParaRPr lang="ru-RU" dirty="0" smtClean="0"/>
                    </a:p>
                    <a:p>
                      <a:pPr lvl="1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containing </a:t>
                      </a:r>
                      <a:r>
                        <a:rPr lang="en-US" dirty="0" err="1" smtClean="0"/>
                        <a:t>colour</a:t>
                      </a:r>
                      <a:endParaRPr lang="ru-RU" dirty="0" smtClean="0"/>
                    </a:p>
                    <a:p>
                      <a:pPr lvl="1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information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2788" lvl="1" indent="-177800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choose the directory</a:t>
                      </a:r>
                      <a:endParaRPr lang="ru-RU" dirty="0" smtClean="0"/>
                    </a:p>
                    <a:p>
                      <a:pPr marL="712788" lvl="1" indent="-177800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containing </a:t>
                      </a:r>
                      <a:r>
                        <a:rPr lang="en-US" dirty="0" err="1" smtClean="0"/>
                        <a:t>colour</a:t>
                      </a:r>
                      <a:endParaRPr lang="ru-RU" dirty="0" smtClean="0"/>
                    </a:p>
                    <a:p>
                      <a:pPr marL="712788" lvl="1" indent="-177800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information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0000CC"/>
                          </a:solidFill>
                        </a:rPr>
                        <a:t>en_US</a:t>
                      </a:r>
                      <a:endParaRPr lang="en-US" sz="1800" b="1" dirty="0" smtClean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0000CC"/>
                          </a:solidFill>
                        </a:rPr>
                        <a:t>ru_RU</a:t>
                      </a:r>
                      <a:r>
                        <a:rPr lang="ru-RU" sz="1800" b="1" dirty="0" smtClean="0">
                          <a:solidFill>
                            <a:srgbClr val="0000CC"/>
                          </a:solidFill>
                        </a:rPr>
                        <a:t>_</a:t>
                      </a:r>
                      <a:r>
                        <a:rPr lang="en-US" sz="1800" b="1" dirty="0" err="1" smtClean="0">
                          <a:solidFill>
                            <a:srgbClr val="0000CC"/>
                          </a:solidFill>
                        </a:rPr>
                        <a:t>unix</a:t>
                      </a:r>
                      <a:endParaRPr lang="en-US" sz="1800" b="1" dirty="0" smtClean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choose the folder</a:t>
                      </a:r>
                      <a:endParaRPr lang="ru-RU" dirty="0" smtClean="0"/>
                    </a:p>
                    <a:p>
                      <a:pPr lvl="1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containing color</a:t>
                      </a:r>
                      <a:endParaRPr lang="ru-RU" dirty="0" smtClean="0"/>
                    </a:p>
                    <a:p>
                      <a:pPr lvl="1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information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ru-RU" dirty="0" smtClean="0"/>
                        <a:t>Выберите каталог,</a:t>
                      </a:r>
                    </a:p>
                    <a:p>
                      <a:pPr lvl="1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ru-RU" dirty="0" smtClean="0"/>
                        <a:t>содержащий</a:t>
                      </a:r>
                    </a:p>
                    <a:p>
                      <a:pPr lvl="1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ru-RU" dirty="0" smtClean="0"/>
                        <a:t>цветовую </a:t>
                      </a:r>
                    </a:p>
                    <a:p>
                      <a:pPr lvl="1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ru-RU" dirty="0" smtClean="0"/>
                        <a:t>информацию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 smtClean="0"/>
              <a:t>Методы класса </a:t>
            </a:r>
            <a:r>
              <a:rPr lang="en-GB" sz="1800" b="1" dirty="0" smtClean="0"/>
              <a:t>Locale</a:t>
            </a:r>
          </a:p>
          <a:p>
            <a:pPr marL="0" indent="0">
              <a:buNone/>
            </a:pPr>
            <a:endParaRPr lang="en-GB" sz="1800" dirty="0" smtClean="0"/>
          </a:p>
          <a:p>
            <a:pPr marL="893763" indent="-354013" algn="just"/>
            <a:r>
              <a:rPr lang="ru-RU" sz="1800" b="1" dirty="0" err="1" smtClean="0"/>
              <a:t>getDefault</a:t>
            </a:r>
            <a:r>
              <a:rPr lang="ru-RU" sz="1800" b="1" dirty="0" smtClean="0"/>
              <a:t>()</a:t>
            </a:r>
            <a:r>
              <a:rPr lang="ru-RU" sz="1800" dirty="0" smtClean="0"/>
              <a:t> возвращает текущую </a:t>
            </a:r>
            <a:r>
              <a:rPr lang="ru-RU" sz="1800" dirty="0" err="1" smtClean="0"/>
              <a:t>локаль</a:t>
            </a:r>
            <a:r>
              <a:rPr lang="ru-RU" sz="1800" dirty="0" smtClean="0"/>
              <a:t>, сконструированную на основе настроек операционной системы.</a:t>
            </a:r>
            <a:endParaRPr lang="en-US" sz="1800" dirty="0" smtClean="0"/>
          </a:p>
          <a:p>
            <a:pPr marL="893763" lvl="1" indent="-354013" algn="just">
              <a:buFont typeface="Wingdings" pitchFamily="2" charset="2"/>
              <a:buChar char="§"/>
            </a:pPr>
            <a:r>
              <a:rPr lang="en-US" sz="1800" b="1" dirty="0" err="1" smtClean="0"/>
              <a:t>getLanguage</a:t>
            </a:r>
            <a:r>
              <a:rPr lang="en-US" sz="1800" b="1" dirty="0" smtClean="0"/>
              <a:t>()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код языка региона</a:t>
            </a:r>
          </a:p>
          <a:p>
            <a:pPr marL="893763" lvl="1" indent="-354013" algn="just">
              <a:buFont typeface="Wingdings" pitchFamily="2" charset="2"/>
              <a:buChar char="§"/>
            </a:pPr>
            <a:r>
              <a:rPr lang="ru-RU" sz="1800" b="1" dirty="0" err="1" smtClean="0"/>
              <a:t>getDisplayLanguage</a:t>
            </a:r>
            <a:r>
              <a:rPr lang="ru-RU" sz="1800" b="1" dirty="0" smtClean="0"/>
              <a:t> </a:t>
            </a:r>
            <a:r>
              <a:rPr lang="ru-RU" sz="1800" dirty="0" smtClean="0"/>
              <a:t>– название языка</a:t>
            </a:r>
          </a:p>
          <a:p>
            <a:pPr marL="893763" lvl="1" indent="-354013" algn="just">
              <a:buFont typeface="Wingdings" pitchFamily="2" charset="2"/>
              <a:buChar char="§"/>
            </a:pPr>
            <a:r>
              <a:rPr lang="en-US" sz="1800" b="1" dirty="0" err="1" smtClean="0"/>
              <a:t>getCountry</a:t>
            </a:r>
            <a:r>
              <a:rPr lang="en-US" sz="1800" b="1" dirty="0" smtClean="0"/>
              <a:t>()</a:t>
            </a:r>
            <a:r>
              <a:rPr lang="en-US" sz="1800" dirty="0" smtClean="0">
                <a:solidFill>
                  <a:srgbClr val="0000CC"/>
                </a:solidFill>
              </a:rPr>
              <a:t> – </a:t>
            </a:r>
            <a:r>
              <a:rPr lang="ru-RU" sz="1800" dirty="0" smtClean="0">
                <a:solidFill>
                  <a:srgbClr val="0000CC"/>
                </a:solidFill>
              </a:rPr>
              <a:t>   </a:t>
            </a:r>
            <a:r>
              <a:rPr lang="ru-RU" sz="1800" dirty="0" smtClean="0"/>
              <a:t>код региона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marL="893763" lvl="1" indent="-354013" algn="just">
              <a:buFont typeface="Wingdings" pitchFamily="2" charset="2"/>
              <a:buChar char="§"/>
            </a:pPr>
            <a:r>
              <a:rPr lang="en-US" sz="1800" b="1" dirty="0" err="1" smtClean="0"/>
              <a:t>getDisplayCountry</a:t>
            </a:r>
            <a:r>
              <a:rPr lang="en-US" sz="1800" b="1" dirty="0" smtClean="0"/>
              <a:t>() </a:t>
            </a:r>
            <a:r>
              <a:rPr lang="ru-RU" sz="1800" dirty="0" smtClean="0"/>
              <a:t>– название региона</a:t>
            </a:r>
          </a:p>
          <a:p>
            <a:pPr marL="893763" lvl="1" indent="-354013" algn="just">
              <a:buFont typeface="Wingdings" pitchFamily="2" charset="2"/>
              <a:buChar char="§"/>
            </a:pPr>
            <a:r>
              <a:rPr lang="en-US" sz="1800" b="1" dirty="0" err="1" smtClean="0"/>
              <a:t>getAvailableLocales</a:t>
            </a:r>
            <a:r>
              <a:rPr lang="en-US" sz="1800" b="1" dirty="0" smtClean="0"/>
              <a:t>()</a:t>
            </a:r>
            <a:r>
              <a:rPr lang="en-US" sz="1800" dirty="0" smtClean="0"/>
              <a:t> – </a:t>
            </a:r>
            <a:r>
              <a:rPr lang="ru-RU" sz="1800" dirty="0" smtClean="0"/>
              <a:t>список доступных </a:t>
            </a:r>
            <a:r>
              <a:rPr lang="ru-RU" sz="1800" dirty="0" err="1" smtClean="0"/>
              <a:t>локалей</a:t>
            </a:r>
            <a:endParaRPr lang="ru-RU" sz="1800" dirty="0" smtClean="0"/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</a:t>
            </a:r>
            <a:r>
              <a:rPr lang="en-GB" dirty="0" smtClean="0"/>
              <a:t>Example 14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928663" y="1214422"/>
            <a:ext cx="7358113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_java._se._03._locale.locale;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java.util.Locale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LocaleExample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Locale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defaultLocale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Locale.</a:t>
            </a:r>
            <a:r>
              <a:rPr kumimoji="0" lang="en-GB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getDefault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Locale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rusLocale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Locale(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ru"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"RU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Locale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usLocale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Locale(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"en"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"US"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Locale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frLocale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Locale(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"FR"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GB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defaultLocale.getDisplayCountry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GB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defaultLocale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getDisplayCountry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Locale.</a:t>
            </a:r>
            <a:r>
              <a:rPr kumimoji="0" lang="en-GB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FRENCH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GB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frLocale.getDisplayCountry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defaultLocale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GB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usLocale.getDisplayName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GB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usLocale.getDisplayName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frLocale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</a:t>
            </a:r>
            <a:r>
              <a:rPr lang="en-US" dirty="0" smtClean="0"/>
              <a:t>Example 14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3286124"/>
            <a:ext cx="7315200" cy="2357454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928662" y="1285860"/>
            <a:ext cx="7286676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GB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rusLocale.getDisplayName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frLocale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GB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defaultLocale.getCountry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GB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defaultLocale.getLanguage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GB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defaultLocale.getVariant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2857488" y="3756258"/>
            <a:ext cx="340670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Россия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Russie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Франция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английский (Соединенные Штаты)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anglais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Etats-Unis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russe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Russie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1800" dirty="0" smtClean="0"/>
              <a:t>Примеры создания строк</a:t>
            </a:r>
          </a:p>
          <a:p>
            <a:pPr>
              <a:spcBef>
                <a:spcPts val="0"/>
              </a:spcBef>
              <a:buNone/>
            </a:pPr>
            <a:endParaRPr lang="ru-RU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285852" y="1714488"/>
            <a:ext cx="6856364" cy="3970318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str1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String();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data1 = {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'a'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'b'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'c'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'd'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'e'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'f'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};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str2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String(data1, 2, 3);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data2 = {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'\u004A'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'\u0062'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'V'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'A'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};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str3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String(data2);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ascii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= {</a:t>
            </a:r>
            <a:r>
              <a:rPr kumimoji="0" lang="ru-RU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65, 66, 67, 68, 69, 70 };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str4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ascii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”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ABCDEF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”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data3 = { (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0xE3, (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0xEE };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str5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String(data3,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"CP1251"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”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го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”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str6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String(data3,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"CP866"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”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ую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”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smtClean="0"/>
              <a:t>Интернационализация чисел и дат </a:t>
            </a:r>
            <a:r>
              <a:rPr lang="ru-RU" sz="1800" dirty="0" smtClean="0"/>
              <a:t>- вывод данных в соответствии с языковым контекстом.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 </a:t>
            </a:r>
            <a:r>
              <a:rPr lang="ru-RU" sz="1800" b="1" dirty="0" smtClean="0"/>
              <a:t>Типы данных</a:t>
            </a:r>
          </a:p>
          <a:p>
            <a:pPr lvl="1">
              <a:buFont typeface="Wingdings" pitchFamily="2" charset="2"/>
              <a:buChar char="§"/>
            </a:pPr>
            <a:r>
              <a:rPr lang="ru-RU" sz="1800" dirty="0" smtClean="0"/>
              <a:t>	Числа</a:t>
            </a:r>
          </a:p>
          <a:p>
            <a:pPr lvl="1">
              <a:buFont typeface="Wingdings" pitchFamily="2" charset="2"/>
              <a:buChar char="§"/>
            </a:pPr>
            <a:r>
              <a:rPr lang="ru-RU" sz="1800" dirty="0" smtClean="0"/>
              <a:t>	Время и дата</a:t>
            </a:r>
          </a:p>
          <a:p>
            <a:pPr lvl="1">
              <a:buFont typeface="Wingdings" pitchFamily="2" charset="2"/>
              <a:buChar char="§"/>
            </a:pPr>
            <a:r>
              <a:rPr lang="ru-RU" sz="1800" dirty="0" smtClean="0"/>
              <a:t>	Сообщения</a:t>
            </a:r>
          </a:p>
          <a:p>
            <a:pPr>
              <a:buNone/>
            </a:pPr>
            <a:r>
              <a:rPr lang="ru-RU" sz="1800" dirty="0" smtClean="0"/>
              <a:t> </a:t>
            </a:r>
          </a:p>
          <a:p>
            <a:pPr>
              <a:buNone/>
            </a:pPr>
            <a:r>
              <a:rPr lang="ru-RU" sz="1800" b="1" dirty="0" smtClean="0"/>
              <a:t>Пакет </a:t>
            </a:r>
          </a:p>
          <a:p>
            <a:pPr marL="893763" indent="-436563"/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java.text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None/>
            </a:pPr>
            <a:r>
              <a:rPr lang="ru-RU" sz="1800" dirty="0" smtClean="0"/>
              <a:t>Класс </a:t>
            </a:r>
            <a:r>
              <a:rPr lang="ru-RU" sz="1800" b="1" dirty="0" err="1" smtClean="0"/>
              <a:t>NumberFormat</a:t>
            </a:r>
            <a:endParaRPr lang="en-GB" sz="1800" b="1" dirty="0" smtClean="0"/>
          </a:p>
          <a:p>
            <a:pPr algn="ctr">
              <a:lnSpc>
                <a:spcPct val="90000"/>
              </a:lnSpc>
              <a:buNone/>
            </a:pPr>
            <a:endParaRPr lang="ru-RU" sz="1800" dirty="0" smtClean="0"/>
          </a:p>
          <a:p>
            <a:pPr>
              <a:lnSpc>
                <a:spcPct val="90000"/>
              </a:lnSpc>
              <a:buNone/>
            </a:pPr>
            <a:r>
              <a:rPr lang="ru-RU" sz="1800" b="1" dirty="0" smtClean="0"/>
              <a:t>Получение </a:t>
            </a:r>
            <a:r>
              <a:rPr lang="ru-RU" sz="1800" b="1" dirty="0" err="1" smtClean="0"/>
              <a:t>форматировщиков</a:t>
            </a:r>
            <a:r>
              <a:rPr lang="ru-RU" sz="1800" b="1" dirty="0" smtClean="0"/>
              <a:t> чисел</a:t>
            </a:r>
          </a:p>
          <a:p>
            <a:pPr>
              <a:lnSpc>
                <a:spcPct val="90000"/>
              </a:lnSpc>
              <a:buNone/>
            </a:pPr>
            <a:endParaRPr lang="en-GB" sz="18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getNumberInstance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(locale) </a:t>
            </a:r>
            <a:r>
              <a:rPr lang="en-US" sz="1800" dirty="0" smtClean="0"/>
              <a:t>– </a:t>
            </a:r>
            <a:r>
              <a:rPr lang="ru-RU" sz="1800" dirty="0" smtClean="0"/>
              <a:t>обычные числа</a:t>
            </a:r>
            <a:endParaRPr lang="en-US" sz="18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getIntegerIntance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(locale) </a:t>
            </a:r>
            <a:r>
              <a:rPr lang="ru-RU" sz="1800" dirty="0" smtClean="0"/>
              <a:t>– целые числа (с округлением)</a:t>
            </a:r>
            <a:endParaRPr lang="en-US" sz="18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getPercentInstance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(locale)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– проценты</a:t>
            </a:r>
            <a:endParaRPr lang="en-US" sz="18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getCurrencyInstance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(locale) </a:t>
            </a:r>
            <a:r>
              <a:rPr lang="en-US" sz="1800" dirty="0" smtClean="0"/>
              <a:t>– </a:t>
            </a:r>
            <a:r>
              <a:rPr lang="ru-RU" sz="1800" dirty="0" smtClean="0"/>
              <a:t>валюта</a:t>
            </a:r>
          </a:p>
          <a:p>
            <a:endParaRPr lang="ru-RU" sz="1800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None/>
            </a:pPr>
            <a:r>
              <a:rPr lang="ru-RU" sz="1800" dirty="0" smtClean="0"/>
              <a:t>Класс </a:t>
            </a:r>
            <a:r>
              <a:rPr lang="ru-RU" sz="1800" b="1" dirty="0" err="1" smtClean="0"/>
              <a:t>NumberFormat</a:t>
            </a:r>
            <a:endParaRPr lang="ru-RU" sz="1800" b="1" dirty="0" smtClean="0"/>
          </a:p>
          <a:p>
            <a:endParaRPr lang="ru-RU" sz="1800" dirty="0" smtClean="0"/>
          </a:p>
          <a:p>
            <a:pPr>
              <a:buNone/>
            </a:pPr>
            <a:r>
              <a:rPr lang="ru-RU" sz="1800" b="1" dirty="0" smtClean="0"/>
              <a:t>Методы</a:t>
            </a:r>
            <a:r>
              <a:rPr lang="en-GB" sz="1800" b="1" dirty="0" smtClean="0"/>
              <a:t> </a:t>
            </a:r>
            <a:r>
              <a:rPr lang="ru-RU" sz="1800" b="1" dirty="0" smtClean="0"/>
              <a:t>форматирования</a:t>
            </a:r>
          </a:p>
          <a:p>
            <a:pPr>
              <a:buNone/>
            </a:pPr>
            <a:endParaRPr lang="ru-RU" sz="1800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String format(long) </a:t>
            </a:r>
            <a:r>
              <a:rPr lang="ru-RU" sz="1800" dirty="0" smtClean="0"/>
              <a:t>– форматировать целое число</a:t>
            </a:r>
            <a:endParaRPr lang="en-US" sz="1800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String format(double) </a:t>
            </a:r>
            <a:r>
              <a:rPr lang="ru-RU" sz="1800" dirty="0" smtClean="0"/>
              <a:t>– форматировать число</a:t>
            </a:r>
            <a:r>
              <a:rPr lang="en-US" sz="1800" dirty="0" smtClean="0"/>
              <a:t> </a:t>
            </a:r>
            <a:r>
              <a:rPr lang="ru-RU" sz="1800" dirty="0" smtClean="0"/>
              <a:t>с плавающей точкой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Number parse(String) </a:t>
            </a:r>
            <a:r>
              <a:rPr lang="en-US" sz="1800" dirty="0" smtClean="0"/>
              <a:t>– </a:t>
            </a:r>
            <a:r>
              <a:rPr lang="ru-RU" sz="1800" dirty="0" smtClean="0"/>
              <a:t>разобрать локализованное число</a:t>
            </a:r>
            <a:endParaRPr lang="en-US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b="1" dirty="0" smtClean="0"/>
              <a:t>Выбрасываемое исключение</a:t>
            </a:r>
          </a:p>
          <a:p>
            <a:pPr algn="just">
              <a:buNone/>
            </a:pPr>
            <a:endParaRPr lang="ru-RU" sz="1800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ParseException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ошибка разбора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</a:t>
            </a:r>
            <a:r>
              <a:rPr lang="en-US" dirty="0" smtClean="0"/>
              <a:t>Example 15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928662" y="1232490"/>
            <a:ext cx="7286676" cy="4339650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_java._se._03._locale.locale.number;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java.text.NumberFormat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java.text.ParseException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java.util.Locale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NumberFormatExample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Locale[] locales = {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getDefault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(),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Locale(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"no"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"NO"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JAPAN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};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NumberFormat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numFormatters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NumberFormat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NumberFormat.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getNumberInstance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NumberFormat.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getNumberInstance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(locales[1]),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NumberFormat.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getNumberInstance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(locales[2]) };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NumberFormat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currFormatters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NumberFormat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NumberFormat.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getCurrencyInstance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NumberFormat.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getCurrencyInstance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(locales[1]),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NumberFormat.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getCurrencyInstance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(locales[2]) };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</a:t>
            </a:r>
            <a:r>
              <a:rPr lang="en-US" dirty="0" smtClean="0"/>
              <a:t>Example 15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4339650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number = 9876.598;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"Formatting the number: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number);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runFormatters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(number,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numFormatters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locales);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NumberFormat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numFormatters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nf.setMaximumFractionDigits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(2);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"\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nFormatting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the number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number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+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(to 2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 places: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runFormatters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(number,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numFormatters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locales);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"\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nFormatting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the currency amount: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number);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runFormatters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(number,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currFormatters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locales);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runParsers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"9876.598"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numFormatters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locales);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runParsers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"9876,598"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numFormatters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locales);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runParsers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"9876@598"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numFormatters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locales);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runParsers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"@9876598"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numFormatters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locales);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runParsers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£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9876.598"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currFormatters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locales);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runParsers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9876,598"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currFormatters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locales);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runParsers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"JPY 98@76598"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currFormatters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locales);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runParsers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"@9876598"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currFormatters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locales);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</a:t>
            </a:r>
            <a:r>
              <a:rPr lang="en-US" dirty="0" smtClean="0"/>
              <a:t>Example 15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970318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runFormatters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value,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NumberFormat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formatters,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Locale[] locales)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formatters.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++)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"%-24s: %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s%n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getDisplayName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(),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formatters[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].format(value));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runParsers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NumberFormat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formatters,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Locale[] locales)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"\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nParsing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formatters.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++)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"%-24s: %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s%n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locales[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getDisplayName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formatters[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].parse(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ParseException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(e);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</a:t>
            </a:r>
            <a:r>
              <a:rPr lang="en-US" dirty="0" smtClean="0"/>
              <a:t>Example 15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928662" y="1285860"/>
            <a:ext cx="7315200" cy="42862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8241" name="Rectangle 1"/>
          <p:cNvSpPr>
            <a:spLocks noChangeArrowheads="1"/>
          </p:cNvSpPr>
          <p:nvPr/>
        </p:nvSpPr>
        <p:spPr bwMode="auto">
          <a:xfrm>
            <a:off x="1643042" y="1643050"/>
            <a:ext cx="6357982" cy="4524315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Formatting the number: 9876.598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English (United Kingdom): 9,876.598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Norwegian (Norway)      : 9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876,598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Japanese (Japan)        : 9,876.598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Formatting the number 9876.598 (to 2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 places: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English (United Kingdom): 9,876.6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Norwegian (Norway)      : 9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876,6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Japanese (Japan)        : 9,876.6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Formatting the currency amount: 9876.598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English (United Kingdom):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£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9,876.60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Norwegian (Norway)      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9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876,60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Japanese (Japan)        : ?9,877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Parsing: 9876.598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English (United Kingdom): 9876.598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Norwegian (Norway)      : 9876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Japanese (Japan)        : 9876.598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Parsing: 9876,598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English (United Kingdom): 9876598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Norwegian (Norway)      : 9876.598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Japanese (Japan)        : 9876598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</a:t>
            </a:r>
            <a:r>
              <a:rPr lang="en-US" dirty="0" smtClean="0"/>
              <a:t>Example 15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928662" y="1285860"/>
            <a:ext cx="7315200" cy="42862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8241" name="Rectangle 1"/>
          <p:cNvSpPr>
            <a:spLocks noChangeArrowheads="1"/>
          </p:cNvSpPr>
          <p:nvPr/>
        </p:nvSpPr>
        <p:spPr bwMode="auto">
          <a:xfrm>
            <a:off x="1643042" y="1857364"/>
            <a:ext cx="6357982" cy="3785652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Parsing: 9876@598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English (United Kingdom): 9876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Norwegian (Norway)      : 9876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Japanese (Japan)        : 9876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Parsing: @9876598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java.text.ParseException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Unparseable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number: "@9876598"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java.text.ParseException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Unparseable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number: "@9876598"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java.text.ParseException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Unparseable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number: "@9876598"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Parsing: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£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9876.598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English (United Kingdom): 9876.598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java.text.ParseException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Unparseable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number: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£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9876.598"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java.text.ParseException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Unparseable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number: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£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9876.598"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Parsing: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9876,598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java.text.ParseException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Unparseable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number: 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9876,598"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Norwegian (Norway)      : 9876.598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java.text.ParseException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Unparseable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number: 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9876,598“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</a:t>
            </a:r>
            <a:r>
              <a:rPr lang="en-US" dirty="0" smtClean="0"/>
              <a:t>Example 15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928662" y="1285860"/>
            <a:ext cx="7315200" cy="42862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8241" name="Rectangle 1"/>
          <p:cNvSpPr>
            <a:spLocks noChangeArrowheads="1"/>
          </p:cNvSpPr>
          <p:nvPr/>
        </p:nvSpPr>
        <p:spPr bwMode="auto">
          <a:xfrm>
            <a:off x="1643042" y="1785926"/>
            <a:ext cx="6357982" cy="1754326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Parsing: JPY 98@76598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java.text.ParseException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Unparseable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number: "JPY 98@76598"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java.text.ParseException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Unparseable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number: "JPY 98@76598"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java.text.ParseException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Unparseable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number: "JPY 98@76598"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Parsing: @9876598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java.text.ParseException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Unparseable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number: "@9876598"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java.text.ParseException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Unparseable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number: "@9876598"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java.text.ParseException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Unparseable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number: "@9876598"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dirty="0" smtClean="0"/>
              <a:t>Класс </a:t>
            </a:r>
            <a:r>
              <a:rPr lang="en-US" sz="1800" b="1" dirty="0" smtClean="0"/>
              <a:t>Date</a:t>
            </a:r>
            <a:r>
              <a:rPr lang="ru-RU" sz="1800" b="1" dirty="0" err="1" smtClean="0"/>
              <a:t>Format</a:t>
            </a:r>
            <a:endParaRPr lang="en-US" sz="1800" b="1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b="1" dirty="0" smtClean="0"/>
              <a:t>Получение </a:t>
            </a:r>
            <a:r>
              <a:rPr lang="ru-RU" sz="1800" b="1" dirty="0" err="1" smtClean="0"/>
              <a:t>форматировщиков</a:t>
            </a:r>
            <a:r>
              <a:rPr lang="ru-RU" sz="1800" b="1" dirty="0" smtClean="0"/>
              <a:t> времени и дат</a:t>
            </a:r>
          </a:p>
          <a:p>
            <a:pPr>
              <a:buNone/>
            </a:pPr>
            <a:endParaRPr lang="ru-RU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getDateInstance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([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dateStyle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[, locale]]) </a:t>
            </a:r>
            <a:r>
              <a:rPr lang="en-US" sz="1800" dirty="0" smtClean="0"/>
              <a:t>– </a:t>
            </a:r>
            <a:r>
              <a:rPr lang="ru-RU" sz="1800" dirty="0" smtClean="0"/>
              <a:t>даты</a:t>
            </a: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getTimeIntance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([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timeStyle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[, locale]]) </a:t>
            </a:r>
            <a:r>
              <a:rPr lang="ru-RU" sz="1800" dirty="0" smtClean="0"/>
              <a:t>– времени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getDateTimeIntance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([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dateStyle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timeStyle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, [locale]])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ru-RU" sz="1800" dirty="0" smtClean="0"/>
              <a:t> даты и времени</a:t>
            </a:r>
          </a:p>
          <a:p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Интерфейс </a:t>
            </a:r>
            <a:r>
              <a:rPr lang="en-GB" sz="1800" b="1" dirty="0" err="1" smtClean="0"/>
              <a:t>CharSequence</a:t>
            </a:r>
            <a:r>
              <a:rPr lang="ru-RU" sz="1800" dirty="0" smtClean="0"/>
              <a:t> реализуют классы </a:t>
            </a:r>
            <a:r>
              <a:rPr lang="en-GB" sz="1800" b="1" dirty="0" smtClean="0"/>
              <a:t>String</a:t>
            </a:r>
            <a:r>
              <a:rPr lang="en-GB" sz="1800" dirty="0" smtClean="0"/>
              <a:t>, </a:t>
            </a:r>
            <a:r>
              <a:rPr lang="en-GB" sz="1800" b="1" dirty="0" err="1" smtClean="0"/>
              <a:t>StringBuilder</a:t>
            </a:r>
            <a:r>
              <a:rPr lang="en-GB" sz="1800" dirty="0" smtClean="0"/>
              <a:t>, </a:t>
            </a:r>
            <a:r>
              <a:rPr lang="en-GB" sz="1800" b="1" dirty="0" err="1" smtClean="0"/>
              <a:t>StringBuffer</a:t>
            </a:r>
            <a:r>
              <a:rPr lang="ru-RU" sz="1800" dirty="0" smtClean="0"/>
              <a:t>. Методы интерфейса </a:t>
            </a:r>
            <a:r>
              <a:rPr lang="en-GB" sz="1800" b="1" dirty="0" err="1" smtClean="0"/>
              <a:t>CharSequence</a:t>
            </a:r>
            <a:r>
              <a:rPr lang="ru-RU" sz="1800" dirty="0" smtClean="0"/>
              <a:t>: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00100" y="2000240"/>
          <a:ext cx="7215238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9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Метод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Описание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public char</a:t>
                      </a:r>
                      <a:r>
                        <a:rPr lang="ru-RU" sz="14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charAt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 index)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Возвращает char-значение, находящееся в элементе с указанным индексом. Индекс находится в диапазоне от нуля до </a:t>
                      </a:r>
                      <a:r>
                        <a:rPr lang="ru-RU" sz="1400" dirty="0" err="1" smtClean="0">
                          <a:latin typeface="Arial" pitchFamily="34" charset="0"/>
                          <a:cs typeface="Arial" pitchFamily="34" charset="0"/>
                        </a:rPr>
                        <a:t>length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() - 1.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ru-RU" sz="14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length()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Возвращает длину данной последовательности символов. Длина - это количество 16-битных char-значений в последовательности.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CharSequence</a:t>
                      </a:r>
                      <a:r>
                        <a:rPr lang="ru-RU" sz="14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subSequence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endParaRPr lang="ru-RU" sz="1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ru-RU" sz="1400" b="1" dirty="0" smtClean="0">
                          <a:latin typeface="Arial" pitchFamily="34" charset="0"/>
                          <a:cs typeface="Arial" pitchFamily="34" charset="0"/>
                        </a:rPr>
                        <a:t>                  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 start, 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 end)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Возвращает новый объект </a:t>
                      </a:r>
                      <a:r>
                        <a:rPr lang="ru-RU" sz="1400" dirty="0" err="1" smtClean="0">
                          <a:latin typeface="Arial" pitchFamily="34" charset="0"/>
                          <a:cs typeface="Arial" pitchFamily="34" charset="0"/>
                        </a:rPr>
                        <a:t>CharSequence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, содержащий </a:t>
                      </a:r>
                      <a:r>
                        <a:rPr lang="ru-RU" sz="1400" dirty="0" err="1" smtClean="0">
                          <a:latin typeface="Arial" pitchFamily="34" charset="0"/>
                          <a:cs typeface="Arial" pitchFamily="34" charset="0"/>
                        </a:rPr>
                        <a:t>подпоследовательность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 данной последовательности. </a:t>
                      </a:r>
                      <a:r>
                        <a:rPr lang="ru-RU" sz="1400" dirty="0" err="1" smtClean="0">
                          <a:latin typeface="Arial" pitchFamily="34" charset="0"/>
                          <a:cs typeface="Arial" pitchFamily="34" charset="0"/>
                        </a:rPr>
                        <a:t>Подпоследовательность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 начинается с символа, находящегося под указанным стартовым индексом и заканчивается символом под индексом </a:t>
                      </a:r>
                      <a:r>
                        <a:rPr lang="ru-RU" sz="1400" dirty="0" err="1" smtClean="0">
                          <a:latin typeface="Arial" pitchFamily="34" charset="0"/>
                          <a:cs typeface="Arial" pitchFamily="34" charset="0"/>
                        </a:rPr>
                        <a:t>end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 - 1.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public String</a:t>
                      </a:r>
                      <a:r>
                        <a:rPr lang="ru-RU" sz="14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toString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Возвращает строку, содержащую символы в данной последовательности и в том же порядке. Длина строки будет равна длине последовательности.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dirty="0" smtClean="0"/>
              <a:t>Класс </a:t>
            </a:r>
            <a:r>
              <a:rPr lang="en-US" sz="1800" b="1" dirty="0" smtClean="0"/>
              <a:t>Date</a:t>
            </a:r>
            <a:r>
              <a:rPr lang="ru-RU" sz="1800" b="1" dirty="0" err="1" smtClean="0"/>
              <a:t>Format</a:t>
            </a:r>
            <a:endParaRPr lang="en-US" sz="1800" b="1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b="1" dirty="0" smtClean="0"/>
              <a:t>Стили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DEFAULT, FULL, LONG, MEDIUM, SHORT</a:t>
            </a:r>
          </a:p>
          <a:p>
            <a:endParaRPr lang="en-GB" sz="1800" dirty="0" smtClean="0"/>
          </a:p>
          <a:p>
            <a:pPr>
              <a:buNone/>
            </a:pPr>
            <a:r>
              <a:rPr lang="ru-RU" sz="1800" b="1" dirty="0" smtClean="0"/>
              <a:t>Методы форматирования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String format(date) </a:t>
            </a:r>
            <a:r>
              <a:rPr lang="ru-RU" sz="1800" dirty="0" smtClean="0"/>
              <a:t>– форматировать дату/время</a:t>
            </a: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Date parse(String) </a:t>
            </a:r>
            <a:r>
              <a:rPr lang="en-US" sz="1800" dirty="0" smtClean="0"/>
              <a:t>– </a:t>
            </a:r>
            <a:r>
              <a:rPr lang="ru-RU" sz="1800" dirty="0" smtClean="0"/>
              <a:t>разобрать локализованную дату/время</a:t>
            </a: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b="1" dirty="0" smtClean="0"/>
              <a:t>Выбрасываемое исключение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ParseException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ошибка разбора</a:t>
            </a:r>
          </a:p>
          <a:p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</a:t>
            </a:r>
            <a:r>
              <a:rPr lang="en-US" dirty="0" smtClean="0"/>
              <a:t>Example 16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928662" y="1285860"/>
            <a:ext cx="7286676" cy="4185761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_java._se._03._locale.locale.date;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java.text.DateFormat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java.util.Locale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dateTimeFormatters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getDateTimeInstance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Locale.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getDateTimeInstance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Locale.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getDateTimeInstance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MEDIUM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MEDIUM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Locale.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getDateTimeInstance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Locale.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FULL  : Tuesday, September 6, 2011 2:09:56 AM EEST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  : September 6, 2011 2:09:56 AM EEST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MEDIUM: Sep 6, 2011 2:09:56 AM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SHORT : 9/6/11 2:09 AM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</a:t>
            </a:r>
            <a:r>
              <a:rPr lang="en-US" dirty="0" smtClean="0"/>
              <a:t>Example 16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2031325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String[] styles = {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"FULL"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"LONG"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"MEDIUM"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"SHORT"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};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Date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Date();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dtf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dateTimeFormatters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"%-6s: %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s%n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styles[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++],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dtf.format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(date));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714480" y="4429132"/>
            <a:ext cx="5554726" cy="954107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FULL  : Tuesday, September 6, 2011 2:09:56 AM EEST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  : September 6, 2011 2:09:56 AM EEST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MEDIUM: Sep 6, 2011 2:09:56 AM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SHORT : 9/6/11 2:09 AM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28662" y="3643314"/>
            <a:ext cx="7315200" cy="42862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</a:t>
            </a:r>
            <a:r>
              <a:rPr lang="en-US" dirty="0" smtClean="0"/>
              <a:t>Example 16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141313" name="Rectangle 1"/>
          <p:cNvSpPr>
            <a:spLocks noChangeArrowheads="1"/>
          </p:cNvSpPr>
          <p:nvPr/>
        </p:nvSpPr>
        <p:spPr bwMode="auto">
          <a:xfrm>
            <a:off x="985474" y="1243503"/>
            <a:ext cx="7229864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_java._se._03._locale.locale.date;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java.text.DateFormat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java.text.ParseException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java.util.Locale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DateFormatParseExample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ParseException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localeNOR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Locale(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"no"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"NO"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dateFormatters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getDateInstance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localeNOR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getDateInstance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MEDIUM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localeNOR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getDateInstance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localeNOR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getDateInstance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localeNOR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</a:t>
            </a:r>
            <a:r>
              <a:rPr lang="en-US" dirty="0" smtClean="0"/>
              <a:t>Example 16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141313" name="Rectangle 1"/>
          <p:cNvSpPr>
            <a:spLocks noChangeArrowheads="1"/>
          </p:cNvSpPr>
          <p:nvPr/>
        </p:nvSpPr>
        <p:spPr bwMode="auto">
          <a:xfrm>
            <a:off x="928662" y="1285860"/>
            <a:ext cx="721523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"Parsing: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Date();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dateFormatters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df.format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(date);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parseDate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df.parse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"|"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df.format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parseDate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ParseException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(e);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"Leniency: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"32.01.08|"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dateFormatters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[0].parse(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"32.01.08"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</a:t>
            </a:r>
            <a:r>
              <a:rPr lang="en-US" dirty="0" smtClean="0"/>
              <a:t>Example 16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2500298" y="1785926"/>
            <a:ext cx="421484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Parsing: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06.09.11|06.09.11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Leniency: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32.01.08|Fri Feb 01 00:00:00 EET 2008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06.sep.2011|06.sep.2011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Leniency: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32.01.08|Fri Feb 01 00:00:00 EET 2008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6.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september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2011|6.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september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2011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Leniency: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32.01.08|Fri Feb 01 00:00:00 EET 2008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6.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september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2011|6.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september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2011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Leniency: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32.01.08|Fri Feb 01 00:00:00 EET 2008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ResourceBundle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ResourceBundle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Управление набором ресурсов производится классом </a:t>
            </a:r>
            <a:r>
              <a:rPr lang="ru-RU" sz="1800" b="1" dirty="0" err="1" smtClean="0"/>
              <a:t>ResourceBundle</a:t>
            </a:r>
            <a:r>
              <a:rPr lang="ru-RU" sz="1800" dirty="0" smtClean="0"/>
              <a:t>, находящимся в пакете </a:t>
            </a:r>
            <a:r>
              <a:rPr lang="ru-RU" sz="1800" b="1" dirty="0" err="1" smtClean="0"/>
              <a:t>java.util</a:t>
            </a:r>
            <a:r>
              <a:rPr lang="ru-RU" sz="1800" dirty="0" smtClean="0"/>
              <a:t>. </a:t>
            </a: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Основой процесса работы с набором ресурсов является получение набора</a:t>
            </a:r>
            <a:r>
              <a:rPr lang="en-US" sz="1800" dirty="0" smtClean="0"/>
              <a:t> </a:t>
            </a:r>
            <a:r>
              <a:rPr lang="ru-RU" sz="1800" dirty="0" smtClean="0"/>
              <a:t>параметров </a:t>
            </a:r>
            <a:r>
              <a:rPr lang="en-US" sz="1800" dirty="0" smtClean="0"/>
              <a:t>“</a:t>
            </a:r>
            <a:r>
              <a:rPr lang="ru-RU" sz="1800" dirty="0" smtClean="0"/>
              <a:t>ключ-значение</a:t>
            </a:r>
            <a:r>
              <a:rPr lang="en-US" sz="1800" dirty="0" smtClean="0"/>
              <a:t>”</a:t>
            </a:r>
            <a:r>
              <a:rPr lang="ru-RU" sz="1800" dirty="0" smtClean="0"/>
              <a:t> при помощи метода </a:t>
            </a:r>
            <a:r>
              <a:rPr lang="ru-RU" sz="1800" b="1" dirty="0" err="1" smtClean="0"/>
              <a:t>getBundle</a:t>
            </a:r>
            <a:r>
              <a:rPr lang="ru-RU" sz="1800" b="1" dirty="0" smtClean="0"/>
              <a:t>()</a:t>
            </a:r>
            <a:r>
              <a:rPr lang="ru-RU" sz="1800" dirty="0" smtClean="0"/>
              <a:t> класса </a:t>
            </a:r>
            <a:r>
              <a:rPr lang="ru-RU" sz="1800" b="1" dirty="0" err="1" smtClean="0"/>
              <a:t>ResourceBundle</a:t>
            </a:r>
            <a:r>
              <a:rPr lang="ru-RU" sz="1800" dirty="0" smtClean="0"/>
              <a:t>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ResourceBundle</a:t>
            </a:r>
            <a:r>
              <a:rPr lang="en-US" dirty="0" smtClean="0"/>
              <a:t>. Example 17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Ресурс </a:t>
            </a:r>
            <a:r>
              <a:rPr lang="ru-RU" sz="1800" b="1" dirty="0" err="1" smtClean="0"/>
              <a:t>Resource</a:t>
            </a:r>
            <a:r>
              <a:rPr lang="en-US" sz="1800" b="1" dirty="0" smtClean="0"/>
              <a:t>Example</a:t>
            </a:r>
            <a:r>
              <a:rPr lang="ru-RU" sz="1800" dirty="0" smtClean="0"/>
              <a:t> может быть представлен либо в виде класса унаследованного от </a:t>
            </a:r>
            <a:r>
              <a:rPr lang="en-US" sz="1800" b="1" dirty="0" err="1" smtClean="0"/>
              <a:t>ListResourceBundle</a:t>
            </a:r>
            <a:r>
              <a:rPr lang="en-US" sz="1800" dirty="0" smtClean="0"/>
              <a:t> </a:t>
            </a:r>
            <a:r>
              <a:rPr lang="ru-RU" sz="1800" dirty="0" smtClean="0"/>
              <a:t>либо в виде файла, именуемого </a:t>
            </a:r>
            <a:r>
              <a:rPr lang="ru-RU" sz="1800" b="1" dirty="0" err="1" smtClean="0"/>
              <a:t>Resource</a:t>
            </a:r>
            <a:r>
              <a:rPr lang="en-US" sz="1800" b="1" dirty="0" smtClean="0"/>
              <a:t>Example</a:t>
            </a:r>
            <a:r>
              <a:rPr lang="ru-RU" sz="1800" b="1" dirty="0" smtClean="0"/>
              <a:t>.</a:t>
            </a:r>
            <a:r>
              <a:rPr lang="ru-RU" sz="1800" b="1" dirty="0" err="1" smtClean="0"/>
              <a:t>properties</a:t>
            </a:r>
            <a:r>
              <a:rPr lang="ru-RU" sz="1800" dirty="0" smtClean="0"/>
              <a:t>, содержащего пары ключ-значение.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1500166" y="2786058"/>
            <a:ext cx="6306535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</a:t>
            </a:r>
            <a:r>
              <a:rPr lang="en-GB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03._resourcebundle.resources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java.util.ListResourceBundle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ResourcesExample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ListResourceBundle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Object[][]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getContents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Object[][] {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		{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"my.key1"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"value01"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},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		{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"my.key2"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"value02"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},     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ResourceBundle</a:t>
            </a:r>
            <a:r>
              <a:rPr lang="en-US" dirty="0" smtClean="0"/>
              <a:t>. Example 17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928662" y="1214422"/>
            <a:ext cx="7286676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</a:t>
            </a:r>
            <a:r>
              <a:rPr lang="en-GB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03._resourcebundle.resources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java.util.ResourceBundle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ResourcesBundle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ResourceBundle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bundle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ResourcesBundle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bundle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ResourceBundle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.</a:t>
            </a:r>
            <a:r>
              <a:rPr kumimoji="0" lang="en-GB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getBundle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"_java._se._03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._</a:t>
            </a:r>
            <a:r>
              <a:rPr lang="en-GB" sz="1400" dirty="0" err="1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resourcebundle.resources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rgbClr val="2A00FF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.ResourcesExample"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getValue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(String key)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bundle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.getString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key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Методы чтения символов из строки:</a:t>
            </a:r>
          </a:p>
          <a:p>
            <a:pPr>
              <a:buNone/>
            </a:pPr>
            <a:endParaRPr lang="ru-RU" sz="1000" dirty="0" smtClean="0"/>
          </a:p>
          <a:p>
            <a:pPr algn="just"/>
            <a:r>
              <a:rPr lang="en-US" sz="1800" b="1" dirty="0" smtClean="0"/>
              <a:t>char </a:t>
            </a:r>
            <a:r>
              <a:rPr lang="en-US" sz="1800" b="1" dirty="0" err="1" smtClean="0"/>
              <a:t>charAt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index)</a:t>
            </a:r>
            <a:r>
              <a:rPr lang="ru-RU" sz="1800" dirty="0" smtClean="0"/>
              <a:t> –</a:t>
            </a:r>
            <a:r>
              <a:rPr lang="en-US" sz="1800" dirty="0" smtClean="0"/>
              <a:t> </a:t>
            </a:r>
            <a:r>
              <a:rPr lang="ru-RU" sz="1800" dirty="0" smtClean="0"/>
              <a:t>возвращает символ по значению индекса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algn="just"/>
            <a:endParaRPr lang="ru-RU" sz="1000" dirty="0" smtClean="0"/>
          </a:p>
          <a:p>
            <a:pPr algn="just"/>
            <a:r>
              <a:rPr lang="en-US" sz="1800" b="1" dirty="0" smtClean="0"/>
              <a:t>void </a:t>
            </a:r>
            <a:r>
              <a:rPr lang="en-US" sz="1800" b="1" dirty="0" err="1" smtClean="0"/>
              <a:t>getChars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 </a:t>
            </a:r>
            <a:r>
              <a:rPr lang="en-US" sz="1800" b="1" dirty="0" err="1" smtClean="0"/>
              <a:t>srcBegin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 </a:t>
            </a:r>
            <a:r>
              <a:rPr lang="en-US" sz="1800" b="1" dirty="0" err="1" smtClean="0"/>
              <a:t>srcEnd</a:t>
            </a:r>
            <a:r>
              <a:rPr lang="en-US" sz="1800" b="1" dirty="0" smtClean="0"/>
              <a:t>, char[] </a:t>
            </a:r>
            <a:r>
              <a:rPr lang="en-US" sz="1800" b="1" dirty="0" err="1" smtClean="0"/>
              <a:t>dst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 </a:t>
            </a:r>
            <a:r>
              <a:rPr lang="en-US" sz="1800" b="1" dirty="0" err="1" smtClean="0"/>
              <a:t>dstBegin</a:t>
            </a:r>
            <a:r>
              <a:rPr lang="en-US" sz="1800" b="1" dirty="0" smtClean="0"/>
              <a:t>)</a:t>
            </a:r>
            <a:r>
              <a:rPr lang="ru-RU" sz="1800" dirty="0" smtClean="0"/>
              <a:t> - возвращает символьное представление участка строки;</a:t>
            </a:r>
          </a:p>
          <a:p>
            <a:pPr algn="just"/>
            <a:endParaRPr lang="ru-RU" sz="10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length()</a:t>
            </a:r>
            <a:r>
              <a:rPr lang="ru-RU" sz="1800" dirty="0" smtClean="0"/>
              <a:t> – возвращает длину строки;</a:t>
            </a:r>
          </a:p>
          <a:p>
            <a:pPr algn="just"/>
            <a:endParaRPr lang="ru-RU" sz="1000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isEmpty</a:t>
            </a:r>
            <a:r>
              <a:rPr lang="en-US" sz="1800" b="1" dirty="0" smtClean="0"/>
              <a:t>()</a:t>
            </a:r>
            <a:r>
              <a:rPr lang="ru-RU" sz="1800" dirty="0" smtClean="0"/>
              <a:t> – </a:t>
            </a:r>
            <a:r>
              <a:rPr lang="ru-RU" sz="1800" dirty="0" err="1" smtClean="0"/>
              <a:t>возращает</a:t>
            </a:r>
            <a:r>
              <a:rPr lang="ru-RU" sz="1800" dirty="0" smtClean="0"/>
              <a:t> </a:t>
            </a:r>
            <a:r>
              <a:rPr lang="en-US" sz="1800" dirty="0" smtClean="0"/>
              <a:t>true</a:t>
            </a:r>
            <a:r>
              <a:rPr lang="ru-RU" sz="1800" dirty="0" smtClean="0"/>
              <a:t>, если строки не содержит </a:t>
            </a:r>
            <a:r>
              <a:rPr lang="ru-RU" sz="1800" dirty="0" err="1" smtClean="0"/>
              <a:t>симоволов</a:t>
            </a:r>
            <a:r>
              <a:rPr lang="ru-RU" sz="1800" dirty="0" smtClean="0"/>
              <a:t>, и </a:t>
            </a:r>
            <a:r>
              <a:rPr lang="en-US" sz="1800" dirty="0" smtClean="0"/>
              <a:t>false </a:t>
            </a:r>
            <a:r>
              <a:rPr lang="ru-RU" sz="1800" dirty="0" smtClean="0"/>
              <a:t>– в противном случае;</a:t>
            </a:r>
            <a:endParaRPr lang="en-US" sz="1800" dirty="0" smtClean="0"/>
          </a:p>
          <a:p>
            <a:pPr algn="just"/>
            <a:endParaRPr lang="ru-RU" sz="1000" dirty="0" smtClean="0"/>
          </a:p>
          <a:p>
            <a:pPr algn="just"/>
            <a:r>
              <a:rPr lang="en-US" sz="1800" b="1" dirty="0"/>
              <a:t>byte[]</a:t>
            </a:r>
            <a:r>
              <a:rPr lang="ru-RU" sz="1800" b="1" dirty="0"/>
              <a:t> </a:t>
            </a:r>
            <a:r>
              <a:rPr lang="en-US" sz="1800" b="1" dirty="0" err="1"/>
              <a:t>getBytes</a:t>
            </a:r>
            <a:r>
              <a:rPr lang="en-US" sz="1800" b="1" dirty="0"/>
              <a:t>()</a:t>
            </a:r>
            <a:r>
              <a:rPr lang="en-US" sz="1800" dirty="0"/>
              <a:t> </a:t>
            </a:r>
            <a:r>
              <a:rPr lang="ru-RU" sz="1800" dirty="0"/>
              <a:t>– возвращает строку в виде последовательности байт, используя кодировку по умолчанию</a:t>
            </a:r>
            <a:r>
              <a:rPr lang="en-US" sz="1800" dirty="0"/>
              <a:t>;</a:t>
            </a:r>
          </a:p>
          <a:p>
            <a:pPr algn="just"/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ResourceBundle</a:t>
            </a:r>
            <a:r>
              <a:rPr lang="en-US" dirty="0" smtClean="0"/>
              <a:t>. Example 17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3714752"/>
            <a:ext cx="7315200" cy="35719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28662" y="1285860"/>
            <a:ext cx="729398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03._resourcebundle.resources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UsePropertiesFrom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ResourcesBundle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myBundle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ResourcesBundle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myBundle.getValue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"my.key1"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929058" y="4143380"/>
            <a:ext cx="93647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value01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ResourceBundle</a:t>
            </a:r>
            <a:r>
              <a:rPr lang="en-US" dirty="0" smtClean="0"/>
              <a:t>. Example 1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91</a:t>
            </a:fld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357298"/>
            <a:ext cx="5072098" cy="282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ResourceBundle</a:t>
            </a:r>
            <a:r>
              <a:rPr lang="en-US" dirty="0" smtClean="0"/>
              <a:t>. Example 1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4929198"/>
            <a:ext cx="7315200" cy="947726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Для корректного отображения нелатинских символов ознакомьтесь с работой утилиты </a:t>
            </a:r>
            <a:r>
              <a:rPr lang="en-US" sz="1800" dirty="0" smtClean="0"/>
              <a:t>native2ascii</a:t>
            </a:r>
            <a:r>
              <a:rPr lang="ru-RU" sz="1800" dirty="0" smtClean="0"/>
              <a:t>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92</a:t>
            </a:fld>
            <a:endParaRPr lang="en-US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285860"/>
            <a:ext cx="243729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2182971"/>
            <a:ext cx="2286016" cy="74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3071810"/>
            <a:ext cx="2437963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71604" y="4000504"/>
            <a:ext cx="631602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ResourceBundle</a:t>
            </a:r>
            <a:r>
              <a:rPr lang="en-US" dirty="0" smtClean="0"/>
              <a:t>. Example 1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_java._se._03._resourcebundle.property.bundle;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java.util.Locale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java.util.ResourceBundle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ResourceProperty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ResourceBundle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bundle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ResourceProperty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(Locale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bundle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ResourceBundle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getBundle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"_java._se._03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2A00FF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resourcebundle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2A00FF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.property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2A00FF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.property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2A00FF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.prop"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locale);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(String key)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bundle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.getString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(key);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ResourceBundle</a:t>
            </a:r>
            <a:r>
              <a:rPr lang="en-US" dirty="0" smtClean="0"/>
              <a:t>. Example 1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_java._se._03._resourcebundle.property.use;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java.util.Locale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_java._se._03._resourcebundle.property.bundle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.ResourceProperty;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UsePropertiesFromFile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ResourceProperty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myBundle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ResourceProperty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Locale(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myBundle.getValue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"my.key1"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myBundle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ResourceProperty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Locale(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myBundle.getValue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"my.key2"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myBundle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ResourceProperty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Locale(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myBundle.getValue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"my.key1"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myBundle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ResourceProperty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Locale(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myBundle.getValue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"my.key2"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ResourceBundle</a:t>
            </a:r>
            <a:r>
              <a:rPr lang="en-US" dirty="0" smtClean="0"/>
              <a:t>. Example 1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214422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286116" y="1571612"/>
            <a:ext cx="2117887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"VALUE 1 en US"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"VALUE 2 en"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"VALUE 1 en"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"ЗНАЧЕНИЕ 2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28662" y="2928934"/>
            <a:ext cx="72866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Если вы хотите сохранять набор ресурсов в XML файле, то существует два способа загрузки файлов при помощи класса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java.util.Properties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 Первый способ позволяет читать файлы вида </a:t>
            </a:r>
            <a:r>
              <a:rPr lang="ru-RU" i="1" dirty="0" err="1" smtClean="0">
                <a:latin typeface="Arial" pitchFamily="34" charset="0"/>
                <a:cs typeface="Arial" pitchFamily="34" charset="0"/>
              </a:rPr>
              <a:t>key=value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используя метод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load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 Второй способ дает возможность чтения свойств из XML файла при помощи метода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loadFromXML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0"/>
              </a:spcBef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Также благодаря наличию нового встроенного класса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Control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в наборе классов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ResourceBundle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вы можете получать доступ к набору ресурсов, хранящемуся в виде XML файла.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Регулярные выражения </a:t>
            </a:r>
            <a:r>
              <a:rPr lang="ru-RU" sz="1800" dirty="0" smtClean="0"/>
              <a:t>(англ. </a:t>
            </a:r>
            <a:r>
              <a:rPr lang="ru-RU" sz="1800" dirty="0" err="1" smtClean="0"/>
              <a:t>regular</a:t>
            </a:r>
            <a:r>
              <a:rPr lang="ru-RU" sz="1800" dirty="0" smtClean="0"/>
              <a:t> </a:t>
            </a:r>
            <a:r>
              <a:rPr lang="ru-RU" sz="1800" dirty="0" err="1" smtClean="0"/>
              <a:t>expressions</a:t>
            </a:r>
            <a:r>
              <a:rPr lang="ru-RU" sz="1800" dirty="0" smtClean="0"/>
              <a:t>) ― современная система поиска текстовых фрагментов в электронных документах, основанная на специальной системе записи образцов для поиска.</a:t>
            </a:r>
          </a:p>
          <a:p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В стандартную библиотеку </a:t>
            </a:r>
            <a:r>
              <a:rPr lang="ru-RU" sz="1800" dirty="0" err="1" smtClean="0"/>
              <a:t>Java</a:t>
            </a:r>
            <a:r>
              <a:rPr lang="ru-RU" sz="1800" dirty="0" smtClean="0"/>
              <a:t> входит пакет, специально предназначенный для работы с регулярными выражениями – </a:t>
            </a:r>
            <a:r>
              <a:rPr lang="ru-RU" sz="1800" b="1" dirty="0" err="1" smtClean="0"/>
              <a:t>java.util.regex</a:t>
            </a:r>
            <a:r>
              <a:rPr lang="ru-RU" sz="1800" dirty="0" smtClean="0"/>
              <a:t>.</a:t>
            </a:r>
          </a:p>
          <a:p>
            <a:pPr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Эта библиотека может быть использована для выполнения таких задач:</a:t>
            </a:r>
          </a:p>
          <a:p>
            <a:pPr lvl="1">
              <a:buFont typeface="Wingdings" pitchFamily="2" charset="2"/>
              <a:buChar char="§"/>
            </a:pPr>
            <a:r>
              <a:rPr lang="ru-RU" sz="1600" dirty="0" smtClean="0"/>
              <a:t>поиск данных;</a:t>
            </a:r>
          </a:p>
          <a:p>
            <a:pPr lvl="1">
              <a:buFont typeface="Wingdings" pitchFamily="2" charset="2"/>
              <a:buChar char="§"/>
            </a:pPr>
            <a:r>
              <a:rPr lang="ru-RU" sz="1600" dirty="0" smtClean="0"/>
              <a:t>проверка данных;</a:t>
            </a:r>
          </a:p>
          <a:p>
            <a:pPr lvl="1">
              <a:buFont typeface="Wingdings" pitchFamily="2" charset="2"/>
              <a:buChar char="§"/>
            </a:pPr>
            <a:r>
              <a:rPr lang="ru-RU" sz="1600" dirty="0" smtClean="0"/>
              <a:t>выборочное изменение данных;</a:t>
            </a:r>
          </a:p>
          <a:p>
            <a:pPr lvl="1">
              <a:buFont typeface="Wingdings" pitchFamily="2" charset="2"/>
              <a:buChar char="§"/>
            </a:pPr>
            <a:r>
              <a:rPr lang="ru-RU" sz="1600" dirty="0" smtClean="0"/>
              <a:t>выделение фрагментов данных;</a:t>
            </a:r>
          </a:p>
          <a:p>
            <a:pPr lvl="1">
              <a:buFont typeface="Wingdings" pitchFamily="2" charset="2"/>
              <a:buChar char="§"/>
            </a:pPr>
            <a:r>
              <a:rPr lang="ru-RU" sz="1600" dirty="0" smtClean="0"/>
              <a:t>и др.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Регулярное выражение представляет собой строку-образец (англ. </a:t>
            </a:r>
            <a:r>
              <a:rPr lang="en-US" sz="1800" dirty="0" smtClean="0"/>
              <a:t>P</a:t>
            </a:r>
            <a:r>
              <a:rPr lang="ru-RU" sz="1800" dirty="0" err="1" smtClean="0"/>
              <a:t>attern</a:t>
            </a:r>
            <a:r>
              <a:rPr lang="ru-RU" sz="1800" dirty="0" smtClean="0"/>
              <a:t>), состоящую из символов и метасимволов и задающую правило поиска.</a:t>
            </a:r>
            <a:endParaRPr lang="en-US" sz="1800" dirty="0" smtClean="0"/>
          </a:p>
          <a:p>
            <a:pPr algn="just">
              <a:buNone/>
            </a:pPr>
            <a:endParaRPr lang="ru-RU" sz="1800" b="1" dirty="0" smtClean="0"/>
          </a:p>
          <a:p>
            <a:pPr algn="just">
              <a:buNone/>
            </a:pPr>
            <a:r>
              <a:rPr lang="ru-RU" sz="1800" b="1" dirty="0" smtClean="0"/>
              <a:t>Метасимволы</a:t>
            </a:r>
            <a:r>
              <a:rPr lang="ru-RU" sz="1800" dirty="0" smtClean="0"/>
              <a:t>: </a:t>
            </a:r>
          </a:p>
          <a:p>
            <a:pPr marL="2057400" indent="-446088" algn="just"/>
            <a:endParaRPr lang="ru-RU" sz="1800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98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071670" y="2928934"/>
          <a:ext cx="502443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[]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600" b="1" dirty="0" smtClean="0"/>
              <a:t>Символы</a:t>
            </a:r>
            <a:r>
              <a:rPr lang="en-US" sz="1600" b="1" dirty="0" smtClean="0"/>
              <a:t> </a:t>
            </a:r>
            <a:r>
              <a:rPr lang="ru-RU" sz="1600" b="1" dirty="0" smtClean="0"/>
              <a:t>регулярных выражений</a:t>
            </a:r>
          </a:p>
          <a:p>
            <a:endParaRPr lang="ru-RU" sz="1600" dirty="0" smtClean="0"/>
          </a:p>
          <a:p>
            <a:pPr marL="719138" indent="-360363"/>
            <a:r>
              <a:rPr lang="en-US" sz="1800" b="1" dirty="0" smtClean="0"/>
              <a:t>x</a:t>
            </a:r>
            <a:r>
              <a:rPr lang="en-US" sz="1800" dirty="0" smtClean="0"/>
              <a:t> – </a:t>
            </a:r>
            <a:r>
              <a:rPr lang="ru-RU" sz="1800" dirty="0" err="1" smtClean="0"/>
              <a:t>неметасимвол</a:t>
            </a:r>
            <a:endParaRPr lang="en-US" sz="1800" dirty="0" smtClean="0"/>
          </a:p>
          <a:p>
            <a:pPr marL="719138" indent="-360363"/>
            <a:r>
              <a:rPr lang="en-US" sz="1800" b="1" dirty="0" smtClean="0"/>
              <a:t>\\</a:t>
            </a:r>
            <a:r>
              <a:rPr lang="en-US" sz="1800" dirty="0" smtClean="0"/>
              <a:t> -</a:t>
            </a:r>
            <a:r>
              <a:rPr lang="ru-RU" sz="1800" dirty="0" smtClean="0"/>
              <a:t> \ как </a:t>
            </a:r>
            <a:r>
              <a:rPr lang="ru-RU" sz="1800" dirty="0" err="1" smtClean="0"/>
              <a:t>неметасимвол</a:t>
            </a:r>
            <a:endParaRPr lang="en-US" sz="1800" dirty="0" smtClean="0"/>
          </a:p>
          <a:p>
            <a:pPr marL="719138" indent="-360363"/>
            <a:r>
              <a:rPr lang="en-US" sz="1800" b="1" dirty="0" smtClean="0"/>
              <a:t>\t</a:t>
            </a:r>
            <a:r>
              <a:rPr lang="en-US" sz="1800" dirty="0" smtClean="0"/>
              <a:t> – </a:t>
            </a:r>
            <a:r>
              <a:rPr lang="ru-RU" sz="1800" dirty="0" smtClean="0"/>
              <a:t>символ табуляции (</a:t>
            </a:r>
            <a:r>
              <a:rPr lang="en-US" sz="1800" dirty="0" smtClean="0"/>
              <a:t>‘\u009’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pPr marL="719138" indent="-360363"/>
            <a:r>
              <a:rPr lang="en-US" sz="1800" b="1" dirty="0" smtClean="0"/>
              <a:t>\n</a:t>
            </a:r>
            <a:r>
              <a:rPr lang="en-US" sz="1800" dirty="0" smtClean="0"/>
              <a:t> – </a:t>
            </a:r>
            <a:r>
              <a:rPr lang="ru-RU" sz="1800" dirty="0" smtClean="0"/>
              <a:t>символ новой строки (</a:t>
            </a:r>
            <a:r>
              <a:rPr lang="en-US" sz="1800" dirty="0" smtClean="0"/>
              <a:t>‘\u000A’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pPr marL="719138" indent="-360363"/>
            <a:r>
              <a:rPr lang="en-US" sz="1800" b="1" dirty="0" smtClean="0"/>
              <a:t>\r</a:t>
            </a:r>
            <a:r>
              <a:rPr lang="en-US" sz="1800" dirty="0" smtClean="0"/>
              <a:t> – </a:t>
            </a:r>
            <a:r>
              <a:rPr lang="ru-RU" sz="1800" dirty="0" smtClean="0"/>
              <a:t>символ возврата каретки (</a:t>
            </a:r>
            <a:r>
              <a:rPr lang="en-US" sz="1800" dirty="0" smtClean="0"/>
              <a:t>‘\u000D’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pPr marL="719138" indent="-360363"/>
            <a:r>
              <a:rPr lang="en-US" sz="1800" b="1" dirty="0" smtClean="0"/>
              <a:t>\f </a:t>
            </a:r>
            <a:r>
              <a:rPr lang="en-US" sz="1800" dirty="0" smtClean="0"/>
              <a:t>– </a:t>
            </a:r>
            <a:r>
              <a:rPr lang="ru-RU" sz="1800" dirty="0" smtClean="0"/>
              <a:t>символ перевода страницы (</a:t>
            </a:r>
            <a:r>
              <a:rPr lang="en-US" sz="1800" dirty="0" smtClean="0"/>
              <a:t>‘\u000C’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8180</TotalTime>
  <Words>7438</Words>
  <Application>Microsoft Office PowerPoint</Application>
  <PresentationFormat>On-screen Show (4:3)</PresentationFormat>
  <Paragraphs>1760</Paragraphs>
  <Slides>121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8" baseType="lpstr">
      <vt:lpstr>Arial</vt:lpstr>
      <vt:lpstr>Calibri</vt:lpstr>
      <vt:lpstr>Courier New</vt:lpstr>
      <vt:lpstr>Tahoma</vt:lpstr>
      <vt:lpstr>Times New Roman</vt:lpstr>
      <vt:lpstr>Wingdings</vt:lpstr>
      <vt:lpstr>template</vt:lpstr>
      <vt:lpstr>Information handling</vt:lpstr>
      <vt:lpstr>Содержание</vt:lpstr>
      <vt:lpstr>КЛАСС sTRING</vt:lpstr>
      <vt:lpstr>Класс String</vt:lpstr>
      <vt:lpstr>Класс String</vt:lpstr>
      <vt:lpstr>Класс String</vt:lpstr>
      <vt:lpstr>Класс String</vt:lpstr>
      <vt:lpstr>Класс String</vt:lpstr>
      <vt:lpstr>Класс String</vt:lpstr>
      <vt:lpstr>Класс String</vt:lpstr>
      <vt:lpstr>Класс String</vt:lpstr>
      <vt:lpstr>Класс String</vt:lpstr>
      <vt:lpstr>Класс String</vt:lpstr>
      <vt:lpstr>Класс String. Example 1</vt:lpstr>
      <vt:lpstr>Класс String</vt:lpstr>
      <vt:lpstr>Класс String</vt:lpstr>
      <vt:lpstr>Класс String</vt:lpstr>
      <vt:lpstr>Класс String</vt:lpstr>
      <vt:lpstr>Класс String</vt:lpstr>
      <vt:lpstr>Класс String</vt:lpstr>
      <vt:lpstr>Класс String</vt:lpstr>
      <vt:lpstr>Класс String</vt:lpstr>
      <vt:lpstr>Класс String</vt:lpstr>
      <vt:lpstr>Класс String</vt:lpstr>
      <vt:lpstr>Класс String</vt:lpstr>
      <vt:lpstr>Класс String. Example 2</vt:lpstr>
      <vt:lpstr>Класс String. Example 3</vt:lpstr>
      <vt:lpstr>Класс String. Example 4</vt:lpstr>
      <vt:lpstr>Классы stringbuilder, stringbuffer</vt:lpstr>
      <vt:lpstr>Классы StringBuilder, StringBuffer</vt:lpstr>
      <vt:lpstr>Классы StringBuilder, StringBuffer</vt:lpstr>
      <vt:lpstr>Классы StringBuilder, StringBuffer</vt:lpstr>
      <vt:lpstr>Классы StringBuilder, StringBuffer</vt:lpstr>
      <vt:lpstr>Классы StringBuilder, StringBuffer</vt:lpstr>
      <vt:lpstr>Классы StringBuilder, StringBuffer</vt:lpstr>
      <vt:lpstr>Классы StringBuilder, StringBuffer</vt:lpstr>
      <vt:lpstr>Классы StringBuilder, StringBuffer</vt:lpstr>
      <vt:lpstr>Классы StringBuilder, StringBuffer</vt:lpstr>
      <vt:lpstr>Классы StringBuilder, StringBuffer</vt:lpstr>
      <vt:lpstr>Классы StringBuilder, StringBuffer</vt:lpstr>
      <vt:lpstr>Классы StringBuilder, StringBuffer. Example 5</vt:lpstr>
      <vt:lpstr>Классы StringBuilder, StringBuffer. Example 6</vt:lpstr>
      <vt:lpstr>Классы StringBuilder, StringBuffer. Example 7</vt:lpstr>
      <vt:lpstr>Форматирование строк. Класс formatter</vt:lpstr>
      <vt:lpstr>Форматирование строк. Класс Formatter</vt:lpstr>
      <vt:lpstr>Форматирование строк. Класс Formatter</vt:lpstr>
      <vt:lpstr>Форматирование строк. Класс Formatter</vt:lpstr>
      <vt:lpstr>Форматирование строк. Класс Formatter</vt:lpstr>
      <vt:lpstr>Форматирование строк. Класс Formatter</vt:lpstr>
      <vt:lpstr>Форматирование строк. Класс Formatter. Example 8</vt:lpstr>
      <vt:lpstr>Форматирование строк. Класс Formatter</vt:lpstr>
      <vt:lpstr>Форматирование строк. Класс Formatter. Example 9</vt:lpstr>
      <vt:lpstr>Форматирование строк. Класс Formatter</vt:lpstr>
      <vt:lpstr>Форматирование строк. Класс Formatter</vt:lpstr>
      <vt:lpstr>Форматирование строк. Класс Formatter. Example 10</vt:lpstr>
      <vt:lpstr>Форматирование строк. Класс Formatter</vt:lpstr>
      <vt:lpstr>Форматирование строк. Класс Formatter. Example 11</vt:lpstr>
      <vt:lpstr>Форматирование строк. Класс Formatter</vt:lpstr>
      <vt:lpstr>Форматирование строк. Класс Formatter</vt:lpstr>
      <vt:lpstr>Форматирование строк. Класс Formatter. Example 12</vt:lpstr>
      <vt:lpstr>Форматирование строк. Класс Formatter</vt:lpstr>
      <vt:lpstr>Форматирование строк. Класс Formatter. Example 13</vt:lpstr>
      <vt:lpstr>Интернационализация</vt:lpstr>
      <vt:lpstr>Интернационализация</vt:lpstr>
      <vt:lpstr>Интернационализация</vt:lpstr>
      <vt:lpstr>Интернационализация</vt:lpstr>
      <vt:lpstr>Интернационализация</vt:lpstr>
      <vt:lpstr>Интернационализация. Example 14</vt:lpstr>
      <vt:lpstr>Интернационализация. Example 14</vt:lpstr>
      <vt:lpstr>Интернационализация</vt:lpstr>
      <vt:lpstr>Интернационализация</vt:lpstr>
      <vt:lpstr>Интернационализация</vt:lpstr>
      <vt:lpstr>Интернационализация. Example 15</vt:lpstr>
      <vt:lpstr>Интернационализация. Example 15</vt:lpstr>
      <vt:lpstr>Интернационализация. Example 15</vt:lpstr>
      <vt:lpstr>Интернационализация. Example 15</vt:lpstr>
      <vt:lpstr>Интернационализация. Example 15</vt:lpstr>
      <vt:lpstr>Интернационализация. Example 15</vt:lpstr>
      <vt:lpstr>Интернационализация</vt:lpstr>
      <vt:lpstr>Интернационализация</vt:lpstr>
      <vt:lpstr>Интернационализация. Example 16</vt:lpstr>
      <vt:lpstr>Интернационализация. Example 16</vt:lpstr>
      <vt:lpstr>Интернационализация. Example 16</vt:lpstr>
      <vt:lpstr>Интернационализация. Example 16</vt:lpstr>
      <vt:lpstr>Интернационализация. Example 16</vt:lpstr>
      <vt:lpstr>ResourceBundle</vt:lpstr>
      <vt:lpstr>ResourceBundle</vt:lpstr>
      <vt:lpstr>ResourceBundle. Example 17 </vt:lpstr>
      <vt:lpstr>ResourceBundle. Example 17</vt:lpstr>
      <vt:lpstr>ResourceBundle. Example 17</vt:lpstr>
      <vt:lpstr>ResourceBundle. Example 18</vt:lpstr>
      <vt:lpstr>ResourceBundle. Example 18</vt:lpstr>
      <vt:lpstr>ResourceBundle. Example 18</vt:lpstr>
      <vt:lpstr>ResourceBundle. Example 18</vt:lpstr>
      <vt:lpstr>ResourceBundle. Example 18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выражения. Example 19</vt:lpstr>
      <vt:lpstr>Регулярные выражения. Example 20</vt:lpstr>
      <vt:lpstr>Pattern &amp; matcher</vt:lpstr>
      <vt:lpstr>Pattern &amp; Matcher</vt:lpstr>
      <vt:lpstr>Pattern &amp; Matcher</vt:lpstr>
      <vt:lpstr>Pattern &amp; Matcher</vt:lpstr>
      <vt:lpstr>Pattern &amp; Matcher</vt:lpstr>
      <vt:lpstr>Pattern &amp; Matcher. Example 21</vt:lpstr>
      <vt:lpstr>Pattern &amp; Matcher. Example 21</vt:lpstr>
      <vt:lpstr>Pattern &amp; Matcher</vt:lpstr>
      <vt:lpstr>Pattern &amp; Matcher</vt:lpstr>
      <vt:lpstr>Pattern &amp; Matcher</vt:lpstr>
      <vt:lpstr>Pattern &amp; Matcher</vt:lpstr>
      <vt:lpstr>Pattern &amp; Matcher</vt:lpstr>
      <vt:lpstr>Pattern &amp; Matcher. Example 22</vt:lpstr>
      <vt:lpstr>Pattern &amp; Matcher. Example 24</vt:lpstr>
      <vt:lpstr>Pattern &amp; Matcher. Example 24</vt:lpstr>
      <vt:lpstr>PowerPoint Presentation</vt:lpstr>
    </vt:vector>
  </TitlesOfParts>
  <Company>Genco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Ollaniel</dc:creator>
  <cp:lastModifiedBy>Nikolai Plokhoi</cp:lastModifiedBy>
  <cp:revision>204</cp:revision>
  <dcterms:created xsi:type="dcterms:W3CDTF">2011-08-21T23:07:05Z</dcterms:created>
  <dcterms:modified xsi:type="dcterms:W3CDTF">2018-05-11T19:37:13Z</dcterms:modified>
</cp:coreProperties>
</file>