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17" r:id="rId3"/>
    <p:sldId id="305" r:id="rId4"/>
    <p:sldId id="257" r:id="rId5"/>
    <p:sldId id="258" r:id="rId6"/>
    <p:sldId id="306" r:id="rId7"/>
    <p:sldId id="259" r:id="rId8"/>
    <p:sldId id="260" r:id="rId9"/>
    <p:sldId id="261" r:id="rId10"/>
    <p:sldId id="262" r:id="rId11"/>
    <p:sldId id="269" r:id="rId12"/>
    <p:sldId id="263" r:id="rId13"/>
    <p:sldId id="264" r:id="rId14"/>
    <p:sldId id="307" r:id="rId15"/>
    <p:sldId id="265" r:id="rId16"/>
    <p:sldId id="271" r:id="rId17"/>
    <p:sldId id="272" r:id="rId18"/>
    <p:sldId id="273" r:id="rId19"/>
    <p:sldId id="267" r:id="rId20"/>
    <p:sldId id="266" r:id="rId21"/>
    <p:sldId id="270" r:id="rId22"/>
    <p:sldId id="268" r:id="rId23"/>
    <p:sldId id="308" r:id="rId24"/>
    <p:sldId id="274" r:id="rId25"/>
    <p:sldId id="275" r:id="rId26"/>
    <p:sldId id="309" r:id="rId27"/>
    <p:sldId id="276" r:id="rId28"/>
    <p:sldId id="278" r:id="rId29"/>
    <p:sldId id="279" r:id="rId30"/>
    <p:sldId id="277" r:id="rId31"/>
    <p:sldId id="310" r:id="rId32"/>
    <p:sldId id="281" r:id="rId33"/>
    <p:sldId id="280" r:id="rId34"/>
    <p:sldId id="282" r:id="rId35"/>
    <p:sldId id="284" r:id="rId36"/>
    <p:sldId id="311" r:id="rId37"/>
    <p:sldId id="283" r:id="rId38"/>
    <p:sldId id="286" r:id="rId39"/>
    <p:sldId id="288" r:id="rId40"/>
    <p:sldId id="285" r:id="rId41"/>
    <p:sldId id="287" r:id="rId42"/>
    <p:sldId id="312" r:id="rId43"/>
    <p:sldId id="289" r:id="rId44"/>
    <p:sldId id="290" r:id="rId45"/>
    <p:sldId id="291" r:id="rId46"/>
    <p:sldId id="292" r:id="rId47"/>
    <p:sldId id="293" r:id="rId48"/>
    <p:sldId id="313" r:id="rId49"/>
    <p:sldId id="294" r:id="rId50"/>
    <p:sldId id="295" r:id="rId51"/>
    <p:sldId id="297" r:id="rId52"/>
    <p:sldId id="296" r:id="rId53"/>
    <p:sldId id="314" r:id="rId54"/>
    <p:sldId id="298" r:id="rId55"/>
    <p:sldId id="299" r:id="rId56"/>
    <p:sldId id="300" r:id="rId57"/>
    <p:sldId id="315" r:id="rId58"/>
    <p:sldId id="301" r:id="rId59"/>
    <p:sldId id="302" r:id="rId60"/>
    <p:sldId id="316" r:id="rId61"/>
    <p:sldId id="303" r:id="rId62"/>
    <p:sldId id="30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8168" autoAdjust="0"/>
  </p:normalViewPr>
  <p:slideViewPr>
    <p:cSldViewPr>
      <p:cViewPr varScale="1">
        <p:scale>
          <a:sx n="116" d="100"/>
          <a:sy n="116" d="100"/>
        </p:scale>
        <p:origin x="-1482" y="-108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7/30/2013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AND ERRORS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endParaRPr lang="en-US" dirty="0"/>
          </a:p>
          <a:p>
            <a:r>
              <a:rPr lang="en-US" dirty="0"/>
              <a:t>Oracle Certified Java Instructor</a:t>
            </a:r>
          </a:p>
          <a:p>
            <a:r>
              <a:rPr lang="en-US" dirty="0">
                <a:hlinkClick r:id="rId2"/>
              </a:rPr>
              <a:t>ihar_blinou@epam.com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</a:t>
            </a:r>
            <a:r>
              <a:rPr lang="ru-RU" dirty="0" smtClean="0"/>
              <a:t>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Обработка исключений в </a:t>
            </a:r>
            <a:r>
              <a:rPr lang="en-US" sz="1800" dirty="0" smtClean="0"/>
              <a:t>Java </a:t>
            </a:r>
            <a:r>
              <a:rPr lang="ru-RU" sz="1800" dirty="0" smtClean="0"/>
              <a:t>управляется с помощью пяти ключевых слов: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719138" indent="-273050" algn="just">
              <a:defRPr/>
            </a:pPr>
            <a:r>
              <a:rPr lang="en-US" sz="1800" b="1" i="1" dirty="0" smtClean="0"/>
              <a:t>try</a:t>
            </a:r>
            <a:r>
              <a:rPr lang="ru-RU" sz="1800" i="1" dirty="0" smtClean="0"/>
              <a:t>, </a:t>
            </a:r>
          </a:p>
          <a:p>
            <a:pPr marL="719138" indent="-273050" algn="just">
              <a:defRPr/>
            </a:pPr>
            <a:r>
              <a:rPr lang="en-US" sz="1800" b="1" i="1" dirty="0" smtClean="0"/>
              <a:t>catch</a:t>
            </a:r>
            <a:r>
              <a:rPr lang="ru-RU" sz="1800" i="1" dirty="0" smtClean="0"/>
              <a:t>, </a:t>
            </a:r>
          </a:p>
          <a:p>
            <a:pPr marL="719138" indent="-273050" algn="just">
              <a:defRPr/>
            </a:pPr>
            <a:r>
              <a:rPr lang="en-US" sz="1800" b="1" i="1" dirty="0" smtClean="0"/>
              <a:t>throw</a:t>
            </a:r>
            <a:r>
              <a:rPr lang="ru-RU" sz="1800" i="1" dirty="0" smtClean="0"/>
              <a:t>, </a:t>
            </a:r>
          </a:p>
          <a:p>
            <a:pPr marL="719138" indent="-273050" algn="just">
              <a:defRPr/>
            </a:pPr>
            <a:r>
              <a:rPr lang="en-US" sz="1800" b="1" i="1" dirty="0" smtClean="0"/>
              <a:t>throws</a:t>
            </a:r>
            <a:r>
              <a:rPr lang="ru-RU" sz="1800" b="1" i="1" dirty="0" smtClean="0"/>
              <a:t>,</a:t>
            </a:r>
            <a:r>
              <a:rPr lang="en-US" sz="1800" i="1" dirty="0" smtClean="0"/>
              <a:t> </a:t>
            </a:r>
            <a:endParaRPr lang="ru-RU" sz="1800" i="1" dirty="0" smtClean="0"/>
          </a:p>
          <a:p>
            <a:pPr marL="719138" indent="-273050" algn="just">
              <a:defRPr/>
            </a:pPr>
            <a:r>
              <a:rPr lang="en-US" sz="1800" b="1" i="1" dirty="0" smtClean="0"/>
              <a:t>finally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Программные операторы, которые нужно контролировать относительно исключений, содержатся в блоке </a:t>
            </a:r>
            <a:r>
              <a:rPr lang="en-US" sz="1800" b="1" i="1" dirty="0" smtClean="0"/>
              <a:t>try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Если в блоке </a:t>
            </a:r>
            <a:r>
              <a:rPr lang="en-US" sz="1800" b="1" i="1" dirty="0" smtClean="0"/>
              <a:t>try</a:t>
            </a:r>
            <a:r>
              <a:rPr lang="en-US" sz="1800" dirty="0" smtClean="0"/>
              <a:t> </a:t>
            </a:r>
            <a:r>
              <a:rPr lang="ru-RU" sz="1800" dirty="0" smtClean="0"/>
              <a:t>происходит исключение, говорят, что оно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выброшено</a:t>
            </a:r>
            <a:r>
              <a:rPr lang="ru-RU" sz="1800" i="1" dirty="0" smtClean="0"/>
              <a:t> </a:t>
            </a:r>
            <a:r>
              <a:rPr lang="ru-RU" sz="1800" dirty="0" smtClean="0"/>
              <a:t>(</a:t>
            </a:r>
            <a:r>
              <a:rPr lang="en-US" sz="1800" b="1" i="1" dirty="0" smtClean="0"/>
              <a:t>thrown</a:t>
            </a:r>
            <a:r>
              <a:rPr lang="ru-RU" sz="1800" dirty="0" smtClean="0"/>
              <a:t>) этим блоком.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Ваш код может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перехватить</a:t>
            </a:r>
            <a:r>
              <a:rPr lang="ru-RU" sz="1800" i="1" dirty="0" smtClean="0"/>
              <a:t> </a:t>
            </a:r>
            <a:r>
              <a:rPr lang="ru-RU" sz="1800" dirty="0" smtClean="0"/>
              <a:t>(</a:t>
            </a:r>
            <a:r>
              <a:rPr lang="en-US" sz="1800" b="1" i="1" dirty="0" smtClean="0"/>
              <a:t>catch</a:t>
            </a:r>
            <a:r>
              <a:rPr lang="ru-RU" sz="1800" dirty="0" smtClean="0"/>
              <a:t>) это исключение (используя оператор </a:t>
            </a:r>
            <a:r>
              <a:rPr lang="en-US" sz="1800" b="1" i="1" dirty="0" smtClean="0"/>
              <a:t>catch</a:t>
            </a:r>
            <a:r>
              <a:rPr lang="ru-RU" sz="1800" dirty="0" smtClean="0"/>
              <a:t>) и обработать его некоторым рациональным способом.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Исключения</a:t>
            </a:r>
            <a:r>
              <a:rPr lang="ru-RU" sz="1800" dirty="0" smtClean="0"/>
              <a:t>, генерируемые исполнительной (</a:t>
            </a: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ru-RU" sz="1800" b="1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ru-RU" sz="1800" dirty="0" smtClean="0"/>
              <a:t>) системой </a:t>
            </a:r>
            <a:r>
              <a:rPr lang="en-US" sz="1800" dirty="0" smtClean="0"/>
              <a:t>Java</a:t>
            </a:r>
            <a:r>
              <a:rPr lang="ru-RU" sz="1800" dirty="0" smtClean="0"/>
              <a:t>,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выбрасываются автоматически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Для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"ручного"</a:t>
            </a:r>
            <a:r>
              <a:rPr lang="ru-RU" sz="1800" dirty="0" smtClean="0"/>
              <a:t> выброса исключения используется ключевое слово </a:t>
            </a:r>
            <a:r>
              <a:rPr lang="en-US" sz="1800" b="1" i="1" dirty="0" smtClean="0"/>
              <a:t>throw</a:t>
            </a:r>
            <a:r>
              <a:rPr lang="ru-RU" sz="1800" dirty="0" smtClean="0"/>
              <a:t>. Любое исключение, которое выброшено из метода, следует определять с помощью ключевого слова </a:t>
            </a:r>
            <a:r>
              <a:rPr lang="en-US" sz="1800" b="1" i="1" dirty="0" smtClean="0"/>
              <a:t>throws</a:t>
            </a:r>
            <a:r>
              <a:rPr lang="ru-RU" sz="1800" dirty="0" smtClean="0"/>
              <a:t>, размещаемого в заголовочном предложении определения метода.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Любой код, который обязательно должен быть выполнен перед возвратом из </a:t>
            </a:r>
            <a:r>
              <a:rPr lang="en-US" sz="1800" b="1" i="1" dirty="0" smtClean="0"/>
              <a:t>try</a:t>
            </a:r>
            <a:r>
              <a:rPr lang="ru-RU" sz="1800" dirty="0" smtClean="0"/>
              <a:t>-блока, размещается в </a:t>
            </a:r>
            <a:r>
              <a:rPr lang="en-US" sz="1800" b="1" i="1" dirty="0" smtClean="0"/>
              <a:t>finally</a:t>
            </a:r>
            <a:r>
              <a:rPr lang="ru-RU" sz="1800" dirty="0" smtClean="0"/>
              <a:t>-блоке, указанном в конце блочной конструкции </a:t>
            </a:r>
            <a:r>
              <a:rPr lang="en-US" sz="1800" b="1" i="1" dirty="0" smtClean="0"/>
              <a:t>try</a:t>
            </a:r>
            <a:r>
              <a:rPr lang="ru-RU" sz="1800" b="1" i="1" dirty="0" smtClean="0"/>
              <a:t>{... }-</a:t>
            </a:r>
            <a:r>
              <a:rPr lang="en-US" sz="1800" b="1" i="1" dirty="0" smtClean="0"/>
              <a:t>catch</a:t>
            </a:r>
            <a:r>
              <a:rPr lang="ru-RU" sz="1800" b="1" i="1" dirty="0" smtClean="0"/>
              <a:t>{... }-</a:t>
            </a:r>
            <a:r>
              <a:rPr lang="en-US" sz="1800" b="1" i="1" dirty="0" smtClean="0"/>
              <a:t>finally</a:t>
            </a:r>
            <a:r>
              <a:rPr lang="ru-RU" sz="1800" b="1" i="1" dirty="0" smtClean="0"/>
              <a:t>{...}</a:t>
            </a:r>
            <a:r>
              <a:rPr lang="ru-RU" sz="1800" i="1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76" indent="-265176">
              <a:buNone/>
              <a:defRPr/>
            </a:pPr>
            <a:r>
              <a:rPr lang="ru-RU" sz="1800" dirty="0" smtClean="0"/>
              <a:t>Общая форма блока обработки исключений: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4857760"/>
            <a:ext cx="7315200" cy="642942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Здесь </a:t>
            </a:r>
            <a:r>
              <a:rPr kumimoji="0" lang="en-US" sz="14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ExceptionType</a:t>
            </a: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— тип исключения, которое возникло; </a:t>
            </a:r>
            <a:r>
              <a:rPr kumimoji="0" lang="ru-RU" sz="14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ех</a:t>
            </a: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Ob</a:t>
            </a:r>
            <a:r>
              <a:rPr kumimoji="0" 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— объект этого исключения,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-блок — не обязателен.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928662" y="1805691"/>
            <a:ext cx="7286676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блок кода для контроля над ошибками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ExceptionType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</a:t>
            </a:r>
            <a:r>
              <a:rPr kumimoji="0" lang="ru-RU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ех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обработчик исключений для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ExceptionTypel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ExceptionType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</a:t>
            </a:r>
            <a:r>
              <a:rPr kumimoji="0" lang="ru-RU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ех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Ob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обработчик исключений для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ExceptionType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блок кода для обработки перед возвратом из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ru-RU" sz="16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блока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}]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Все типы исключений являются подклассами встроенного класса </a:t>
            </a:r>
            <a:r>
              <a:rPr lang="en-US" sz="1800" b="1" dirty="0" err="1" smtClean="0"/>
              <a:t>Throwable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en-US" sz="1800" b="1" dirty="0" err="1" smtClean="0"/>
              <a:t>Throwable</a:t>
            </a:r>
            <a:r>
              <a:rPr lang="en-US" sz="1800" dirty="0" smtClean="0"/>
              <a:t> </a:t>
            </a:r>
            <a:r>
              <a:rPr lang="ru-RU" sz="1800" dirty="0" smtClean="0"/>
              <a:t>представляет собой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вершину иерархии классов </a:t>
            </a:r>
            <a:r>
              <a:rPr lang="ru-RU" sz="1800" dirty="0" smtClean="0"/>
              <a:t>исключений. 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Непосредственно ниже </a:t>
            </a:r>
            <a:r>
              <a:rPr lang="en-US" sz="1800" b="1" dirty="0" err="1" smtClean="0"/>
              <a:t>Throwable</a:t>
            </a:r>
            <a:r>
              <a:rPr lang="en-US" sz="1800" dirty="0" smtClean="0"/>
              <a:t> </a:t>
            </a:r>
            <a:r>
              <a:rPr lang="ru-RU" sz="1800" dirty="0" smtClean="0"/>
              <a:t>находятся два подкласса, которые разделяют исключения на две различные ветви.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786190"/>
            <a:ext cx="4143404" cy="206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Одна ветвь возглавляется классом </a:t>
            </a:r>
            <a:r>
              <a:rPr lang="en-US" sz="1800" b="1" dirty="0" smtClean="0"/>
              <a:t>Exception</a:t>
            </a:r>
            <a:r>
              <a:rPr lang="ru-RU" sz="1800" dirty="0" smtClean="0"/>
              <a:t>. Этот класс используется для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исключительных состояний</a:t>
            </a:r>
            <a:r>
              <a:rPr lang="ru-RU" sz="1800" dirty="0" smtClean="0"/>
              <a:t>, которые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должны перехватывать программы пользователя</a:t>
            </a:r>
            <a:r>
              <a:rPr lang="ru-RU" sz="1800" dirty="0" smtClean="0"/>
              <a:t>. Это также класс, в подклассах которого вы будете создавать ваши собственные заказные типы исключений.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Другую ветвь возглавляет класс </a:t>
            </a:r>
            <a:r>
              <a:rPr lang="en-US" sz="1800" b="1" dirty="0" smtClean="0"/>
              <a:t>Error</a:t>
            </a:r>
            <a:r>
              <a:rPr lang="ru-RU" sz="1800" dirty="0" smtClean="0"/>
              <a:t>, определяющий исключения,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перехват</a:t>
            </a:r>
            <a:r>
              <a:rPr lang="ru-RU" sz="1800" dirty="0" smtClean="0"/>
              <a:t> которых вашей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программой при нормальных обстоятельствах не ожидается</a:t>
            </a:r>
            <a:r>
              <a:rPr lang="ru-RU" sz="1800" dirty="0" smtClean="0"/>
              <a:t>. Исключения типа </a:t>
            </a:r>
            <a:r>
              <a:rPr lang="en-US" sz="1800" b="1" dirty="0" smtClean="0"/>
              <a:t>Error</a:t>
            </a:r>
            <a:r>
              <a:rPr lang="en-US" sz="1800" dirty="0" smtClean="0"/>
              <a:t> </a:t>
            </a:r>
            <a:r>
              <a:rPr lang="ru-RU" sz="1800" dirty="0" smtClean="0"/>
              <a:t>применяются исполнительной системой </a:t>
            </a:r>
            <a:r>
              <a:rPr lang="en-US" sz="1800" dirty="0" smtClean="0"/>
              <a:t>Java </a:t>
            </a:r>
            <a:r>
              <a:rPr lang="ru-RU" sz="1800" dirty="0" smtClean="0"/>
              <a:t>для указания ошибок, имеющих отношение непосредственно к среде времени выполнения.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Исключительные ситуации типа  </a:t>
            </a:r>
            <a:r>
              <a:rPr lang="ru-RU" sz="1800" b="1" dirty="0" err="1" smtClean="0"/>
              <a:t>Error</a:t>
            </a:r>
            <a:r>
              <a:rPr lang="ru-RU" sz="1800" dirty="0" smtClean="0"/>
              <a:t>  возникают только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 время выполнения программы</a:t>
            </a:r>
            <a:r>
              <a:rPr lang="ru-RU" sz="1800" dirty="0" smtClean="0"/>
              <a:t>.  Такие исключения связаны с серьезными ошибками,</a:t>
            </a:r>
            <a:r>
              <a:rPr lang="en-US" sz="1800" dirty="0" smtClean="0"/>
              <a:t> </a:t>
            </a:r>
            <a:r>
              <a:rPr lang="ru-RU" sz="1800" dirty="0" smtClean="0"/>
              <a:t>к примеру – переполнение стека, и не подлежат исправлению 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 могут обрабатываться приложением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185" y="2786058"/>
            <a:ext cx="705527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Исключительные ситуации типа </a:t>
            </a:r>
            <a:r>
              <a:rPr lang="en-US" sz="1800" b="1" dirty="0" smtClean="0"/>
              <a:t>Exception</a:t>
            </a:r>
            <a:r>
              <a:rPr lang="en-US" sz="1800" dirty="0" smtClean="0"/>
              <a:t> </a:t>
            </a:r>
            <a:r>
              <a:rPr lang="ru-RU" sz="1800" dirty="0" smtClean="0"/>
              <a:t>-  это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проверяемые</a:t>
            </a:r>
            <a:r>
              <a:rPr lang="ru-RU" sz="1800" dirty="0" smtClean="0"/>
              <a:t>  (</a:t>
            </a:r>
            <a:r>
              <a:rPr lang="en-US" sz="1800" b="1" dirty="0" smtClean="0"/>
              <a:t>checked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исключения, исключительные ситуации типа </a:t>
            </a:r>
            <a:r>
              <a:rPr lang="en-US" sz="1800" b="1" dirty="0" err="1" smtClean="0"/>
              <a:t>RuntimeException</a:t>
            </a:r>
            <a:r>
              <a:rPr lang="en-US" sz="1800" dirty="0" smtClean="0"/>
              <a:t>  -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непроверяемые</a:t>
            </a:r>
            <a:r>
              <a:rPr lang="ru-RU" sz="1800" dirty="0" smtClean="0"/>
              <a:t> (</a:t>
            </a:r>
            <a:r>
              <a:rPr lang="en-US" sz="1800" b="1" dirty="0" smtClean="0"/>
              <a:t>unchecked</a:t>
            </a:r>
            <a:r>
              <a:rPr lang="ru-RU" sz="1800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исключения.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843" y="2262199"/>
            <a:ext cx="6765181" cy="345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Проверяемые исключения</a:t>
            </a:r>
            <a:r>
              <a:rPr lang="ru-RU" sz="1800" dirty="0" smtClean="0"/>
              <a:t> должны быть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обработаны в методе</a:t>
            </a:r>
            <a:r>
              <a:rPr lang="ru-RU" sz="1800" dirty="0" smtClean="0"/>
              <a:t>, который может их генерировать, или включены в </a:t>
            </a:r>
            <a:r>
              <a:rPr lang="ru-RU" sz="1800" b="1" dirty="0" smtClean="0"/>
              <a:t>throws</a:t>
            </a:r>
            <a:r>
              <a:rPr lang="ru-RU" sz="1800" dirty="0" smtClean="0"/>
              <a:t>-список метода для дальнейшей обработки в вызывающих методах. Возможность возникновения проверяемого исключения может быть отслежена на этапе компиляции кода.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В отличие от проверяемых исключений, класс </a:t>
            </a:r>
            <a:r>
              <a:rPr lang="ru-RU" sz="1800" b="1" dirty="0" err="1" smtClean="0"/>
              <a:t>RuntimeException</a:t>
            </a:r>
            <a:r>
              <a:rPr lang="ru-RU" sz="1800" dirty="0" smtClean="0"/>
              <a:t> и порожденные от него классы относятся к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непроверяемым исключениям</a:t>
            </a:r>
            <a:r>
              <a:rPr lang="ru-RU" sz="1800" dirty="0" smtClean="0"/>
              <a:t>. Компилятор не проверяет,  генерирует ли и обрабатывает ли метод эти исключения. Исключения типа </a:t>
            </a:r>
            <a:r>
              <a:rPr lang="ru-RU" sz="1800" b="1" dirty="0" err="1" smtClean="0"/>
              <a:t>RuntimeException</a:t>
            </a:r>
            <a:r>
              <a:rPr lang="ru-RU" sz="1800" dirty="0" smtClean="0"/>
              <a:t> автоматически генерируются при возникновении ошибок во время выполнения приложения.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/>
            <a:r>
              <a:rPr lang="ru-RU" dirty="0" smtClean="0"/>
              <a:t>Понятие исключения</a:t>
            </a:r>
          </a:p>
          <a:p>
            <a:pPr marL="358775" indent="-358775"/>
            <a:r>
              <a:rPr lang="ru-RU" dirty="0" smtClean="0"/>
              <a:t>Основные принципы обработки исключений</a:t>
            </a:r>
          </a:p>
          <a:p>
            <a:pPr marL="358775" indent="-358775"/>
            <a:r>
              <a:rPr lang="ru-RU" dirty="0" smtClean="0"/>
              <a:t>Типы исключений</a:t>
            </a:r>
          </a:p>
          <a:p>
            <a:pPr marL="358775" indent="-358775"/>
            <a:r>
              <a:rPr lang="ru-RU" dirty="0" smtClean="0"/>
              <a:t>Использование операторов </a:t>
            </a:r>
            <a:r>
              <a:rPr lang="en-US" dirty="0" smtClean="0"/>
              <a:t>try </a:t>
            </a:r>
            <a:r>
              <a:rPr lang="ru-RU" dirty="0" smtClean="0"/>
              <a:t>и</a:t>
            </a:r>
            <a:r>
              <a:rPr lang="en-US" dirty="0" smtClean="0"/>
              <a:t> catch</a:t>
            </a:r>
            <a:endParaRPr lang="ru-RU" dirty="0" smtClean="0"/>
          </a:p>
          <a:p>
            <a:pPr marL="358775" indent="-358775"/>
            <a:r>
              <a:rPr lang="ru-RU" dirty="0" smtClean="0"/>
              <a:t>Множественные операторы </a:t>
            </a:r>
            <a:r>
              <a:rPr lang="en-US" dirty="0" smtClean="0"/>
              <a:t>catch</a:t>
            </a:r>
          </a:p>
          <a:p>
            <a:pPr marL="358775" indent="-358775"/>
            <a:r>
              <a:rPr lang="ru-RU" dirty="0" smtClean="0"/>
              <a:t>Вложенные операторы </a:t>
            </a:r>
            <a:r>
              <a:rPr lang="en-US" dirty="0" smtClean="0"/>
              <a:t>try</a:t>
            </a:r>
            <a:endParaRPr lang="ru-RU" dirty="0" smtClean="0"/>
          </a:p>
          <a:p>
            <a:pPr marL="358775" indent="-358775"/>
            <a:r>
              <a:rPr lang="ru-RU" dirty="0" smtClean="0"/>
              <a:t>Оператор </a:t>
            </a:r>
            <a:r>
              <a:rPr lang="en-US" dirty="0" smtClean="0"/>
              <a:t>throw </a:t>
            </a:r>
            <a:r>
              <a:rPr lang="ru-RU" dirty="0" smtClean="0"/>
              <a:t>и ключевое слово </a:t>
            </a:r>
            <a:r>
              <a:rPr lang="en-US" dirty="0" smtClean="0"/>
              <a:t>throws</a:t>
            </a:r>
          </a:p>
          <a:p>
            <a:pPr marL="358775" indent="-358775"/>
            <a:r>
              <a:rPr lang="ru-RU" dirty="0" smtClean="0"/>
              <a:t>Блок </a:t>
            </a:r>
            <a:r>
              <a:rPr lang="en-US" dirty="0" smtClean="0"/>
              <a:t>finally</a:t>
            </a:r>
          </a:p>
          <a:p>
            <a:pPr marL="358775" indent="-358775"/>
            <a:r>
              <a:rPr lang="ru-RU" dirty="0" smtClean="0"/>
              <a:t>Создание собственных исключений</a:t>
            </a:r>
          </a:p>
          <a:p>
            <a:pPr marL="358775" indent="-358775"/>
            <a:r>
              <a:rPr lang="ru-RU" dirty="0" smtClean="0"/>
              <a:t>Исключения при наследовании</a:t>
            </a:r>
          </a:p>
          <a:p>
            <a:pPr marL="358775" indent="-358775"/>
            <a:r>
              <a:rPr lang="ru-RU" dirty="0" smtClean="0"/>
              <a:t>Исключения в конструкторе</a:t>
            </a:r>
          </a:p>
          <a:p>
            <a:pPr marL="358775" indent="-358775"/>
            <a:r>
              <a:rPr lang="ru-RU" dirty="0" smtClean="0"/>
              <a:t>Применение исключений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исключений. Встроенные исключения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643050"/>
          <a:ext cx="7315200" cy="443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81473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Исключение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ArithmeticException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Арифметическая ошибка типа деления на нуль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ArrayIndexOutOfBoundsException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Индекс массива находится вне границ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ArrayStoreException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Назначение элементу массива несовместимого типа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ClassCastException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Недопустимое приведение типов</a:t>
                      </a:r>
                      <a:endParaRPr lang="en-US" sz="1500" dirty="0"/>
                    </a:p>
                  </a:txBody>
                  <a:tcPr/>
                </a:tc>
              </a:tr>
              <a:tr h="581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IllegalArgumentException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вызове метода использован незаконный аргумент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IllegalMonitorStateException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Незаконная операция монитора, типа ожидания на разблокированном потоке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IllegalStateException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Среда или приложение находятся в некорректном состоянии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IllegalThreadStateException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Требуемая операция не совместима с текущим состоянием потока</a:t>
                      </a:r>
                      <a:endParaRPr lang="en-US" sz="1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Подклассы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непроверяемых исключений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Java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исключений. Встроенные исключения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28662" y="1714488"/>
          <a:ext cx="7315200" cy="367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81473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Исключение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IndexOutOfBoundsException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Некоторый тип индекса находится вне границ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NegativeArraySizeException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Массив создавался с отрицательным размером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NullPointerException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Недопустимое использование нулевой ссылки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NumberFormatException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Недопустимое преобразование строки в числовой формат</a:t>
                      </a:r>
                      <a:endParaRPr lang="en-US" sz="1500" dirty="0"/>
                    </a:p>
                  </a:txBody>
                  <a:tcPr/>
                </a:tc>
              </a:tr>
              <a:tr h="3635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SecurityException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Попытка нарушить защиту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StringIndexOutOfBoundsException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Попытка индексировать вне границ строки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UnsupportedOperationException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Встретилась неподдерживаемая операция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/>
          <a:p>
            <a:pPr marL="285750" lvl="0" indent="-285750">
              <a:spcBef>
                <a:spcPct val="20000"/>
              </a:spcBef>
              <a:buClr>
                <a:schemeClr val="accent1">
                  <a:lumMod val="75000"/>
                </a:schemeClr>
              </a:buClr>
              <a:buSzPct val="140000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Подклассы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непроверяемых исключений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Java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исключений. Встроенные исключения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Подклассы проверяемых исключений (</a:t>
            </a:r>
            <a:r>
              <a:rPr lang="en-US" sz="1800" i="1" dirty="0" err="1" smtClean="0"/>
              <a:t>java.lang</a:t>
            </a:r>
            <a:r>
              <a:rPr lang="ru-RU" sz="1800" dirty="0" smtClean="0"/>
              <a:t>)</a:t>
            </a:r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Содержимое 5"/>
          <p:cNvGraphicFramePr>
            <a:graphicFrameLocks/>
          </p:cNvGraphicFramePr>
          <p:nvPr/>
        </p:nvGraphicFramePr>
        <p:xfrm>
          <a:off x="928662" y="1714488"/>
          <a:ext cx="7315200" cy="374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/>
                <a:gridCol w="3814738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Исключение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Значение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ClassNotFoundException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Класс не найден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CloneNotSupportedException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Попытка клонировать объект, который не реализует интерфейс 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Cloneable</a:t>
                      </a: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IllegalAccessException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Доступ к классу отклонен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InstantiationException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Попытка создавать объект абстрактного класса или интерфейса</a:t>
                      </a:r>
                    </a:p>
                  </a:txBody>
                  <a:tcPr/>
                </a:tc>
              </a:tr>
              <a:tr h="5819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InterruptedException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Один поток был прерван другим потоком 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NoSuchFieldException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Требуемое поле не существует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NoSuchMethodException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Требуемый метод не существует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операторов </a:t>
            </a:r>
            <a:r>
              <a:rPr lang="en-US" dirty="0" smtClean="0"/>
              <a:t>try </a:t>
            </a:r>
            <a:r>
              <a:rPr lang="ru-RU" dirty="0" smtClean="0"/>
              <a:t>и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операторов </a:t>
            </a:r>
            <a:r>
              <a:rPr lang="en-US" dirty="0" smtClean="0"/>
              <a:t>try </a:t>
            </a:r>
            <a:r>
              <a:rPr lang="ru-RU" dirty="0" smtClean="0"/>
              <a:t>и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Неотловленные исключения.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000100" y="1714488"/>
            <a:ext cx="707236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Division 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 = 0;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 = 42 / d;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28662" y="3929066"/>
            <a:ext cx="7286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Arial" pitchFamily="34" charset="0"/>
                <a:cs typeface="Arial" pitchFamily="34" charset="0"/>
              </a:rPr>
              <a:t>Когда исполнительная система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обнаруживает попытку деления на ноль, она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создает новый объект исключения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затем </a:t>
            </a:r>
            <a:r>
              <a:rPr lang="ru-RU" i="1" dirty="0" smtClean="0">
                <a:latin typeface="Arial" pitchFamily="34" charset="0"/>
                <a:cs typeface="Arial" pitchFamily="34" charset="0"/>
              </a:rPr>
              <a:t>выбрасывает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его.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28662" y="5072074"/>
            <a:ext cx="7286676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 in thread "main" </a:t>
            </a:r>
            <a:r>
              <a:rPr kumimoji="0" lang="en-US" sz="1300" b="0" i="0" u="sng" strike="noStrike" cap="none" spc="-150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java.lang.ArithmeticException</a:t>
            </a:r>
            <a:r>
              <a:rPr kumimoji="0" lang="en-US" sz="1300" b="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/ by zero</a:t>
            </a:r>
            <a:r>
              <a:rPr kumimoji="0" lang="ru-RU" sz="1300" b="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spc="-15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300" spc="-15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сообщение об ошибке</a:t>
            </a:r>
            <a:endParaRPr kumimoji="0" lang="en-US" sz="1300" b="0" i="0" u="none" strike="noStrike" cap="none" spc="-150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at _java._se._02.trycatch.Division.main(</a:t>
            </a:r>
            <a:r>
              <a:rPr kumimoji="0" lang="en-US" sz="1300" b="0" i="0" u="sng" strike="noStrike" cap="none" spc="-150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Division.java:7</a:t>
            </a:r>
            <a:r>
              <a:rPr kumimoji="0" lang="en-US" sz="1300" b="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kumimoji="0" lang="ru-RU" sz="1300" b="0" i="0" u="none" strike="noStrike" cap="none" spc="-15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spc="-150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ru-RU" sz="1300" b="0" i="0" u="none" strike="noStrike" cap="none" spc="-150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трасса стека</a:t>
            </a:r>
            <a:endParaRPr kumimoji="0" lang="en-US" sz="1300" b="0" i="0" u="none" strike="noStrike" cap="none" spc="-150" normalizeH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операторов </a:t>
            </a:r>
            <a:r>
              <a:rPr lang="en-US" dirty="0" smtClean="0"/>
              <a:t>try </a:t>
            </a:r>
            <a:r>
              <a:rPr lang="ru-RU" dirty="0" smtClean="0"/>
              <a:t>и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Перехват исключения.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28662" y="1679334"/>
            <a:ext cx="735811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DivisionWithTry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d, a;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 = 0;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= 42 / d;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Этот текст никогда не будет напечатан.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после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блока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try-catch."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4929198"/>
            <a:ext cx="7315200" cy="642942"/>
          </a:xfrm>
          <a:prstGeom prst="rect">
            <a:avLst/>
          </a:prstGeo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Обращение к методу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println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 smtClean="0"/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внутри блока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никогда не выполняется. Программа сгенерирует следующий вывод</a:t>
            </a:r>
            <a:r>
              <a:rPr lang="ru-RU" dirty="0" smtClean="0"/>
              <a:t>: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214678" y="5548986"/>
            <a:ext cx="307183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 после блока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Множественные операторы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Множественные операторы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некоторых случаях на одном участке кода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может возникнуть более одного исключения</a:t>
            </a:r>
            <a:r>
              <a:rPr lang="ru-RU" sz="1800" dirty="0" smtClean="0"/>
              <a:t>. После того как этот </a:t>
            </a:r>
            <a:r>
              <a:rPr lang="en-US" sz="1800" b="1" dirty="0" smtClean="0"/>
              <a:t>catch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-оператор выполнится</a:t>
            </a:r>
            <a:r>
              <a:rPr lang="ru-RU" sz="1800" dirty="0" smtClean="0"/>
              <a:t>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другие — обходятся</a:t>
            </a:r>
            <a:r>
              <a:rPr lang="ru-RU" sz="1800" dirty="0" smtClean="0"/>
              <a:t>, и выполнение продолжается после блока </a:t>
            </a:r>
            <a:r>
              <a:rPr lang="en-US" sz="1800" b="1" dirty="0" smtClean="0"/>
              <a:t>try</a:t>
            </a:r>
            <a:r>
              <a:rPr lang="ru-RU" sz="1800" b="1" dirty="0" smtClean="0"/>
              <a:t>/</a:t>
            </a:r>
            <a:r>
              <a:rPr lang="en-US" sz="1800" b="1" dirty="0" smtClean="0"/>
              <a:t>catch</a:t>
            </a:r>
            <a:r>
              <a:rPr lang="ru-RU" sz="1400" dirty="0" smtClean="0"/>
              <a:t>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Множественные операторы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928662" y="1142984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MultiCatch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a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= 42 / a;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 c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[a];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c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 = 666;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ArrayIndexOutOfBoundsException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после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блока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try-catch-catch."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Множественные операторы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3816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Запуск:</a:t>
            </a:r>
            <a:r>
              <a:rPr lang="en-US" dirty="0" smtClean="0"/>
              <a:t> </a:t>
            </a:r>
            <a:r>
              <a:rPr lang="en-US" b="1" dirty="0" smtClean="0"/>
              <a:t>java </a:t>
            </a:r>
            <a:r>
              <a:rPr lang="en-US" b="1" dirty="0" err="1" smtClean="0"/>
              <a:t>MultiCatch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Результат: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3143248"/>
            <a:ext cx="7315200" cy="638164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Запуск: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java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MultiCatch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4</a:t>
            </a:r>
            <a:endParaRPr kumimoji="0" lang="ru-RU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928662" y="3786190"/>
            <a:ext cx="728667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java.lang.ArrayIndexOutOfBoundsException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at _java._se._02.trycatch.MultiCatch.main(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MultiCatch.java:10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после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блока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try-catch-catch.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928662" y="2000240"/>
            <a:ext cx="728667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ноль.</a:t>
            </a: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java.lang.ArithmeticException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/ by zero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Уже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после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блока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try-catch-catch.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исключения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Множественные операторы </a:t>
            </a:r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Подклассы исключений</a:t>
            </a:r>
            <a:r>
              <a:rPr lang="ru-RU" sz="1800" dirty="0" smtClean="0"/>
              <a:t> в блоках </a:t>
            </a:r>
            <a:r>
              <a:rPr lang="en-US" sz="1800" b="1" dirty="0" smtClean="0"/>
              <a:t>catch</a:t>
            </a:r>
            <a:r>
              <a:rPr lang="en-US" sz="1800" dirty="0" smtClean="0"/>
              <a:t> </a:t>
            </a:r>
            <a:r>
              <a:rPr lang="ru-RU" sz="1800" dirty="0" smtClean="0"/>
              <a:t>должны следовать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перед любым из их суперклассов</a:t>
            </a:r>
            <a:r>
              <a:rPr lang="ru-RU" sz="1800" dirty="0" smtClean="0"/>
              <a:t>, иначе суперкласс будет перехватывать эти исключения:</a:t>
            </a:r>
            <a:endParaRPr lang="en-US" sz="1800" dirty="0" smtClean="0"/>
          </a:p>
          <a:p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928662" y="2357430"/>
            <a:ext cx="728667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суперкласс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перехватит объекты всех своих подклассов 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не может быть вызван, поэтому возникает ошибка компиляции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*/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операторы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операторы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Операторы </a:t>
            </a:r>
            <a:r>
              <a:rPr lang="en-US" sz="1800" b="1" dirty="0" smtClean="0"/>
              <a:t>try</a:t>
            </a:r>
            <a:r>
              <a:rPr lang="en-US" sz="1800" dirty="0" smtClean="0"/>
              <a:t> </a:t>
            </a:r>
            <a:r>
              <a:rPr lang="ru-RU" sz="1800" dirty="0" smtClean="0"/>
              <a:t>могут быть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вложенными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Один </a:t>
            </a:r>
            <a:r>
              <a:rPr lang="en-US" sz="1800" b="1" dirty="0" smtClean="0"/>
              <a:t>try</a:t>
            </a:r>
            <a:r>
              <a:rPr lang="ru-RU" sz="1800" dirty="0" smtClean="0"/>
              <a:t>-оператор может находиться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внутри блока другого </a:t>
            </a:r>
            <a:r>
              <a:rPr lang="ru-RU" sz="1800" dirty="0" smtClean="0"/>
              <a:t>оператора </a:t>
            </a:r>
            <a:r>
              <a:rPr lang="en-US" sz="1800" b="1" dirty="0" smtClean="0"/>
              <a:t>try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При входе в блок </a:t>
            </a:r>
            <a:r>
              <a:rPr lang="en-US" sz="1800" b="1" dirty="0" smtClean="0"/>
              <a:t>try</a:t>
            </a:r>
            <a:r>
              <a:rPr lang="en-US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контекст</a:t>
            </a:r>
            <a:r>
              <a:rPr lang="ru-RU" sz="1800" dirty="0" smtClean="0"/>
              <a:t> соответствующего исключения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помещается в стек</a:t>
            </a:r>
            <a:r>
              <a:rPr lang="ru-RU" sz="1800" dirty="0" smtClean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операторы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Если внутренний оператор </a:t>
            </a:r>
            <a:r>
              <a:rPr lang="en-US" sz="1800" b="1" dirty="0" smtClean="0"/>
              <a:t>try</a:t>
            </a:r>
            <a:r>
              <a:rPr lang="en-US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 имеет</a:t>
            </a:r>
            <a:r>
              <a:rPr lang="ru-RU" sz="1800" dirty="0" smtClean="0"/>
              <a:t> </a:t>
            </a:r>
            <a:r>
              <a:rPr lang="en-US" sz="1800" b="1" dirty="0" smtClean="0"/>
              <a:t>catch</a:t>
            </a:r>
            <a:r>
              <a:rPr lang="ru-RU" sz="1800" dirty="0" smtClean="0"/>
              <a:t>-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обработчика</a:t>
            </a:r>
            <a:r>
              <a:rPr lang="ru-RU" sz="1800" dirty="0" smtClean="0"/>
              <a:t> для специфического исключения,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стек раскручивается</a:t>
            </a:r>
            <a:r>
              <a:rPr lang="ru-RU" sz="1800" dirty="0" smtClean="0"/>
              <a:t>, и просматривается следующий </a:t>
            </a:r>
            <a:r>
              <a:rPr lang="en-US" sz="1800" b="1" dirty="0" smtClean="0"/>
              <a:t>catch</a:t>
            </a:r>
            <a:r>
              <a:rPr lang="ru-RU" sz="1800" dirty="0" smtClean="0"/>
              <a:t>-обработчик </a:t>
            </a:r>
            <a:r>
              <a:rPr lang="en-US" sz="1800" b="1" dirty="0" smtClean="0"/>
              <a:t>try</a:t>
            </a:r>
            <a:r>
              <a:rPr lang="ru-RU" sz="1800" dirty="0" smtClean="0"/>
              <a:t>-оператора.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Процесс продолжается до тех пор, пока не будет достигнут подходящий </a:t>
            </a:r>
            <a:r>
              <a:rPr lang="en-US" sz="1800" b="1" dirty="0" smtClean="0"/>
              <a:t>catch</a:t>
            </a:r>
            <a:r>
              <a:rPr lang="ru-RU" sz="1800" dirty="0" smtClean="0"/>
              <a:t>-оператор, или пока все вложенные операторы </a:t>
            </a:r>
            <a:r>
              <a:rPr lang="en-US" sz="1800" dirty="0" smtClean="0"/>
              <a:t>try </a:t>
            </a:r>
            <a:r>
              <a:rPr lang="ru-RU" sz="1800" dirty="0" smtClean="0"/>
              <a:t>не будут исчерпаны.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Если согласующегося оператора </a:t>
            </a:r>
            <a:r>
              <a:rPr lang="en-US" sz="1800" b="1" dirty="0" smtClean="0"/>
              <a:t>catch</a:t>
            </a:r>
            <a:r>
              <a:rPr lang="en-US" sz="1800" dirty="0" smtClean="0"/>
              <a:t> </a:t>
            </a:r>
            <a:r>
              <a:rPr lang="ru-RU" sz="1800" dirty="0" smtClean="0"/>
              <a:t>нет, то исключение обработает исполнительная система </a:t>
            </a:r>
            <a:r>
              <a:rPr lang="en-US" sz="1800" dirty="0" smtClean="0"/>
              <a:t>Java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операторы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28662" y="1178559"/>
            <a:ext cx="7286676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NestTry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= 42 / a;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=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(a);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"Деление на нуль: 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function(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 == 1)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a = a / (a - a);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 == 2)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с[] = { 1 };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с[42] = 99;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ArrayIndexOutOfBoundsException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"Индекс выходит за границу массива: 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операторы </a:t>
            </a:r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638164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Запуск:</a:t>
            </a:r>
            <a:r>
              <a:rPr lang="en-US" dirty="0" smtClean="0"/>
              <a:t> </a:t>
            </a:r>
            <a:r>
              <a:rPr lang="en-US" b="1" dirty="0" smtClean="0"/>
              <a:t>java </a:t>
            </a:r>
            <a:r>
              <a:rPr lang="en-US" b="1" dirty="0" err="1" smtClean="0"/>
              <a:t>NestTry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Результат: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4219596"/>
            <a:ext cx="7315200" cy="638164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Запуск: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java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MultiCatch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4</a:t>
            </a:r>
            <a:endParaRPr kumimoji="0" lang="ru-RU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928662" y="2000240"/>
            <a:ext cx="728667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4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java.lang.ArithmeticException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/ by zero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928662" y="3395990"/>
            <a:ext cx="728667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=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4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java.lang.ArithmeticException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/ by zero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928662" y="2714620"/>
            <a:ext cx="7315200" cy="638164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Запуск: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java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NestTry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one</a:t>
            </a:r>
            <a:endParaRPr kumimoji="0" lang="ru-RU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28662" y="4833476"/>
            <a:ext cx="728667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=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Индекс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выходит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границу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массива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4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java.lang.ArrayIndexOutOfBoundsException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42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r>
              <a:rPr lang="ru-RU" dirty="0" smtClean="0"/>
              <a:t> и ключевое слово </a:t>
            </a:r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r>
              <a:rPr lang="ru-RU" dirty="0" smtClean="0"/>
              <a:t> и ключевое слово </a:t>
            </a:r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Программа может сама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явно выбрасывать исключения</a:t>
            </a:r>
            <a:r>
              <a:rPr lang="ru-RU" sz="1800" dirty="0" smtClean="0"/>
              <a:t>, используя оператор </a:t>
            </a:r>
            <a:r>
              <a:rPr lang="en-US" sz="1800" b="1" dirty="0" smtClean="0"/>
              <a:t>throw</a:t>
            </a:r>
            <a:r>
              <a:rPr lang="ru-RU" sz="1800" dirty="0" smtClean="0"/>
              <a:t>. Общая форма оператора </a:t>
            </a:r>
            <a:r>
              <a:rPr lang="en-US" sz="1800" b="1" dirty="0" smtClean="0"/>
              <a:t>throw</a:t>
            </a:r>
            <a:r>
              <a:rPr lang="en-US" sz="1800" dirty="0" smtClean="0"/>
              <a:t> </a:t>
            </a:r>
            <a:r>
              <a:rPr lang="ru-RU" sz="1800" dirty="0" smtClean="0"/>
              <a:t>такова:</a:t>
            </a:r>
          </a:p>
          <a:p>
            <a:pPr marL="0" indent="0" algn="just">
              <a:buNone/>
            </a:pPr>
            <a:r>
              <a:rPr lang="en-US" sz="1800" dirty="0" smtClean="0"/>
              <a:t>			</a:t>
            </a:r>
            <a:endParaRPr lang="ru-RU" sz="1800" dirty="0" smtClean="0"/>
          </a:p>
          <a:p>
            <a:pPr marL="0" indent="0" algn="ctr">
              <a:buNone/>
            </a:pP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Здесь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ThrowableInstance</a:t>
            </a:r>
            <a:r>
              <a:rPr lang="en-US" sz="1800" i="1" dirty="0" smtClean="0"/>
              <a:t> </a:t>
            </a:r>
            <a:r>
              <a:rPr lang="ru-RU" sz="1800" dirty="0" smtClean="0"/>
              <a:t>должен быть объектом типа </a:t>
            </a:r>
            <a:r>
              <a:rPr lang="en-US" sz="1800" b="1" dirty="0" err="1" smtClean="0"/>
              <a:t>Throwable</a:t>
            </a:r>
            <a:r>
              <a:rPr lang="en-US" sz="1800" dirty="0" smtClean="0"/>
              <a:t> </a:t>
            </a:r>
            <a:r>
              <a:rPr lang="ru-RU" sz="1800" dirty="0" smtClean="0"/>
              <a:t>или подкласса </a:t>
            </a:r>
            <a:r>
              <a:rPr lang="en-US" sz="1800" b="1" dirty="0" err="1" smtClean="0"/>
              <a:t>Throwable</a:t>
            </a:r>
            <a:r>
              <a:rPr lang="ru-RU" sz="1800" dirty="0" smtClean="0"/>
              <a:t>. Простые типы, такие как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ru-RU" sz="1800" dirty="0" smtClean="0"/>
              <a:t>или </a:t>
            </a:r>
            <a:r>
              <a:rPr lang="en-US" sz="1800" b="1" dirty="0" smtClean="0"/>
              <a:t>char</a:t>
            </a:r>
            <a:r>
              <a:rPr lang="ru-RU" sz="1800" dirty="0" smtClean="0"/>
              <a:t>, а также не-</a:t>
            </a:r>
            <a:r>
              <a:rPr lang="en-US" sz="1800" b="1" dirty="0" err="1" smtClean="0"/>
              <a:t>Throwable</a:t>
            </a:r>
            <a:r>
              <a:rPr lang="ru-RU" sz="1800" dirty="0" smtClean="0"/>
              <a:t>-классы (типа </a:t>
            </a:r>
            <a:r>
              <a:rPr lang="en-US" sz="1800" b="1" dirty="0" smtClean="0"/>
              <a:t>String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Object</a:t>
            </a:r>
            <a:r>
              <a:rPr lang="ru-RU" sz="1800" dirty="0" smtClean="0"/>
              <a:t>) не могут использоваться как исключения.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Имеется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два способа получения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Throwable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-объекта</a:t>
            </a:r>
            <a:r>
              <a:rPr lang="ru-RU" sz="1800" dirty="0" smtClean="0"/>
              <a:t>: использование параметра в предложении </a:t>
            </a:r>
            <a:r>
              <a:rPr lang="en-US" sz="1800" b="1" dirty="0" smtClean="0"/>
              <a:t>catch</a:t>
            </a:r>
            <a:r>
              <a:rPr lang="en-US" sz="1800" dirty="0" smtClean="0"/>
              <a:t> </a:t>
            </a:r>
            <a:r>
              <a:rPr lang="ru-RU" sz="1800" dirty="0" smtClean="0"/>
              <a:t>или создание объекта с помощью операции </a:t>
            </a:r>
            <a:r>
              <a:rPr lang="en-US" sz="1800" b="1" dirty="0" smtClean="0"/>
              <a:t>new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2857488" y="2143116"/>
            <a:ext cx="335758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ThrowableInstance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r>
              <a:rPr lang="ru-RU" dirty="0" smtClean="0"/>
              <a:t> и ключевое слово </a:t>
            </a:r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Если метод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способен к порождению исключения</a:t>
            </a:r>
            <a:r>
              <a:rPr lang="ru-RU" sz="1800" dirty="0" smtClean="0"/>
              <a:t>, которое он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 обрабатывает</a:t>
            </a:r>
            <a:r>
              <a:rPr lang="ru-RU" sz="1800" dirty="0" smtClean="0"/>
              <a:t>, он должен определить свое поведение так, чтобы вызывающие методы могли сами предохранять себя от данного исключения.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Это </a:t>
            </a:r>
            <a:r>
              <a:rPr lang="ru-RU" sz="1800" i="1" dirty="0" smtClean="0"/>
              <a:t>обеспечивается включением предложения</a:t>
            </a:r>
            <a:r>
              <a:rPr lang="ru-RU" sz="1800" dirty="0" smtClean="0"/>
              <a:t> </a:t>
            </a:r>
            <a:r>
              <a:rPr lang="en-US" sz="1800" b="1" dirty="0" smtClean="0"/>
              <a:t>throws</a:t>
            </a:r>
            <a:r>
              <a:rPr lang="en-US" sz="1800" dirty="0" smtClean="0"/>
              <a:t> </a:t>
            </a:r>
            <a:r>
              <a:rPr lang="ru-RU" sz="1800" dirty="0" smtClean="0"/>
              <a:t>в заголовок объявления метода.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Предложение </a:t>
            </a:r>
            <a:r>
              <a:rPr lang="en-US" sz="1800" b="1" dirty="0" smtClean="0"/>
              <a:t>throws</a:t>
            </a:r>
            <a:r>
              <a:rPr lang="en-US" sz="1800" dirty="0" smtClean="0"/>
              <a:t> </a:t>
            </a:r>
            <a:r>
              <a:rPr lang="ru-RU" sz="1800" i="1" dirty="0" smtClean="0"/>
              <a:t>перечисляет типы исключений, которые метод может выбрасывать</a:t>
            </a:r>
            <a:r>
              <a:rPr lang="ru-RU" sz="1800" dirty="0" smtClean="0"/>
              <a:t>. </a:t>
            </a:r>
            <a:r>
              <a:rPr lang="en-US" sz="1800" dirty="0" smtClean="0"/>
              <a:t> </a:t>
            </a:r>
            <a:r>
              <a:rPr lang="ru-RU" sz="1800" dirty="0" smtClean="0"/>
              <a:t>Это необходимо для всех исключений, кроме исключений типа </a:t>
            </a:r>
            <a:r>
              <a:rPr lang="en-US" sz="1800" b="1" dirty="0" smtClean="0"/>
              <a:t>Error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RuntimeException</a:t>
            </a:r>
            <a:r>
              <a:rPr lang="en-US" sz="1800" dirty="0" smtClean="0"/>
              <a:t> </a:t>
            </a:r>
            <a:r>
              <a:rPr lang="ru-RU" sz="1800" dirty="0" smtClean="0"/>
              <a:t>или любых их подклассов.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r>
              <a:rPr lang="ru-RU" dirty="0" smtClean="0"/>
              <a:t> и ключевое слово </a:t>
            </a:r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Все другие исключения </a:t>
            </a:r>
            <a:r>
              <a:rPr lang="en-US" sz="1800" dirty="0" smtClean="0"/>
              <a:t>(</a:t>
            </a:r>
            <a:r>
              <a:rPr lang="ru-RU" sz="1800" dirty="0" smtClean="0"/>
              <a:t>кроме исключения типа </a:t>
            </a:r>
            <a:r>
              <a:rPr lang="en-US" sz="1800" b="1" dirty="0" smtClean="0"/>
              <a:t>Error</a:t>
            </a:r>
            <a:r>
              <a:rPr lang="ru-RU" sz="1800" b="1" dirty="0" smtClean="0"/>
              <a:t>, </a:t>
            </a:r>
            <a:r>
              <a:rPr lang="en-US" sz="1800" b="1" dirty="0" err="1" smtClean="0"/>
              <a:t>RuntimeException</a:t>
            </a:r>
            <a:r>
              <a:rPr lang="en-US" sz="1800" dirty="0" smtClean="0"/>
              <a:t> )</a:t>
            </a:r>
            <a:r>
              <a:rPr lang="ru-RU" sz="1800" dirty="0" smtClean="0"/>
              <a:t>, которые метод может выбрасывать, должны быть объявлены в предложении </a:t>
            </a:r>
            <a:r>
              <a:rPr lang="en-US" sz="1800" b="1" dirty="0" smtClean="0"/>
              <a:t>throws.</a:t>
            </a:r>
          </a:p>
          <a:p>
            <a:pPr marL="0" indent="0" algn="just">
              <a:buNone/>
            </a:pPr>
            <a:endParaRPr lang="en-US" sz="1800" b="1" dirty="0" smtClean="0"/>
          </a:p>
          <a:p>
            <a:pPr marL="0" indent="0" algn="just">
              <a:buNone/>
            </a:pPr>
            <a:r>
              <a:rPr lang="ru-RU" sz="1800" dirty="0" smtClean="0"/>
              <a:t>Если данное условие не соблюдено, то произойдет ошибка времени компиляции.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Общая форма объявления метода, которое включает предложение </a:t>
            </a:r>
            <a:r>
              <a:rPr lang="en-US" sz="1800" b="1" dirty="0" smtClean="0"/>
              <a:t>throws</a:t>
            </a:r>
            <a:r>
              <a:rPr lang="ru-RU" sz="1800" dirty="0" smtClean="0"/>
              <a:t>:</a:t>
            </a:r>
          </a:p>
          <a:p>
            <a:pPr algn="just">
              <a:buNone/>
            </a:pPr>
            <a:endParaRPr lang="ru-RU" sz="1200" i="1" dirty="0" smtClean="0"/>
          </a:p>
          <a:p>
            <a:pPr algn="just">
              <a:buNone/>
            </a:pPr>
            <a:r>
              <a:rPr lang="en-US" sz="1800" i="1" dirty="0" smtClean="0"/>
              <a:t>	</a:t>
            </a:r>
            <a:endParaRPr lang="en-US" sz="1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214546" y="4071942"/>
            <a:ext cx="47149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type method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// тело метода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5357826"/>
            <a:ext cx="728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Здесь 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exception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1400" i="1" dirty="0" smtClean="0">
                <a:latin typeface="Arial" pitchFamily="34" charset="0"/>
                <a:cs typeface="Arial" pitchFamily="34" charset="0"/>
              </a:rPr>
              <a:t>list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— </a:t>
            </a:r>
            <a:r>
              <a:rPr lang="ru-RU" sz="1400" dirty="0" smtClean="0">
                <a:latin typeface="Arial" pitchFamily="34" charset="0"/>
                <a:cs typeface="Arial" pitchFamily="34" charset="0"/>
              </a:rPr>
              <a:t>список разделенных запятыми исключений, которые метод может выбрасывать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исключения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Исключение</a:t>
            </a:r>
            <a:r>
              <a:rPr lang="ru-RU" sz="1800" b="0" dirty="0" smtClean="0"/>
              <a:t> — это аварийное состояние, которое возникает в кодовой последовательности во время выполнения. </a:t>
            </a:r>
          </a:p>
          <a:p>
            <a:pPr marL="0" indent="0" algn="just">
              <a:buFont typeface="Wingdings 2"/>
              <a:buChar char=""/>
              <a:defRPr/>
            </a:pPr>
            <a:endParaRPr lang="en-US" sz="1800" b="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r>
              <a:rPr lang="ru-RU" dirty="0" smtClean="0"/>
              <a:t> и ключевое слово </a:t>
            </a:r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4500570"/>
            <a:ext cx="7315200" cy="1233478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Результат: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ThrowsGenerate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throwOne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IllegalAccessException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throwOne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IllegalAccessException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"demo"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throwOne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IllegalAccessException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Выброс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e);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28662" y="4977482"/>
            <a:ext cx="721523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Выброс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java.lang.IllegalAccessException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demo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throw</a:t>
            </a:r>
            <a:r>
              <a:rPr lang="ru-RU" dirty="0" smtClean="0"/>
              <a:t> и ключевое слово </a:t>
            </a:r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Перехваченное исключение может быть сгенерировано снова.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928662" y="1571612"/>
            <a:ext cx="7286676" cy="38164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ThrowTwice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 =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 == 1)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r>
              <a:rPr kumimoji="0" lang="en-US" sz="11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= a / (a - a); 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 == 2) {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с[] = { 1 }; с[42] = 99; 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ArrayIndexOutOfBoundsException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1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"Индекс выходит за границу массива: "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or // throw new //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сключени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е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в catch.");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= 42 / a;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=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Деление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на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ноль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e);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1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(Exception e) {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1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Общий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обработчик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."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5357826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28662" y="5715016"/>
            <a:ext cx="7286676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Индекс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выходит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за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границу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массива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1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java.lang.ArrayIndexOutOfBoundsException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42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Общий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обработчик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Когда исключение выбрасывается, выполнение метода имеет довольно неровный, нелинейный путь, который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изменяет нормальное прохождение потока</a:t>
            </a:r>
            <a:r>
              <a:rPr lang="ru-RU" sz="1800" dirty="0" smtClean="0"/>
              <a:t> через метод.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В зависимости от того, как кодирован метод, исключение может вызвать даже преждевременный выход из него.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Например, если метод открывает файл для ввода и закрывает его для вывода, то вы вряд ли захотите, чтобы закрывающий файл код был обойден механизмом обработки исключений. 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ru-RU" sz="1800" dirty="0" smtClean="0"/>
              <a:t>Для реализации этой возможности и предназначено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ключевое слово</a:t>
            </a:r>
            <a:r>
              <a:rPr lang="ru-RU" sz="1800" dirty="0" smtClean="0"/>
              <a:t> </a:t>
            </a:r>
            <a:r>
              <a:rPr lang="en-US" sz="1800" b="1" dirty="0" smtClean="0"/>
              <a:t>finally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928662" y="1214422"/>
            <a:ext cx="7429552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FinallyUse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Выход из метода через исключение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procA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procA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"demo"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"finally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для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procA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Возврат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изнутри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try-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блока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procB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procB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</a:t>
            </a:r>
            <a:r>
              <a:rPr kumimoji="0" lang="en-US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"finally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для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procB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928662" y="1214422"/>
            <a:ext cx="735811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Нормальное выполнение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-блока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procC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"finally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procA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(Exception 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"Исключение выброшено"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procB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4714884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2428860" y="4857760"/>
            <a:ext cx="4714908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lang="ru-RU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для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procB</a:t>
            </a:r>
            <a:r>
              <a:rPr lang="ru-RU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для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procA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ru-RU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procC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Исключение выброшено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lang="en-US" sz="11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finally </a:t>
            </a:r>
            <a:r>
              <a:rPr lang="en-US" sz="1100" dirty="0" err="1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procC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Внутри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procB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Прямая соединительная линия 11"/>
          <p:cNvCxnSpPr>
            <a:stCxn id="47105" idx="0"/>
            <a:endCxn id="47105" idx="2"/>
          </p:cNvCxnSpPr>
          <p:nvPr/>
        </p:nvCxnSpPr>
        <p:spPr>
          <a:xfrm rot="16200000" flipH="1">
            <a:off x="4316954" y="5327119"/>
            <a:ext cx="938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Блок </a:t>
            </a:r>
            <a:r>
              <a:rPr lang="en-US" sz="1800" dirty="0" smtClean="0"/>
              <a:t>finally </a:t>
            </a:r>
            <a:r>
              <a:rPr lang="ru-RU" sz="1800" dirty="0" smtClean="0"/>
              <a:t>выполняется в любом случае.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928662" y="1571612"/>
            <a:ext cx="728667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FinallyAndReturn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реализация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(age &lt;= 0)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бывает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FinallyAndReturn.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age;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освобождение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ресурсов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реализация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"конец метода "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ru-RU" sz="12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getAgeWoman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- 3;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1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	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928662" y="1306755"/>
            <a:ext cx="721523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(23);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(-5);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RuntimeException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e.printStackTrace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getAgeWoman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r>
              <a:rPr kumimoji="0" lang="ru-RU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2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en-US" sz="12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end </a:t>
            </a:r>
            <a:r>
              <a:rPr lang="en-US" sz="1200" dirty="0" err="1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FinallyAndReturn</a:t>
            </a:r>
            <a:r>
              <a:rPr lang="en-US" sz="12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class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3500438"/>
            <a:ext cx="7286676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928662" y="3929066"/>
            <a:ext cx="7286676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освобождение ресурсов 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конец метода 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освобождение ресурсов 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java.lang.RuntimeException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100" b="0" i="0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бывает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_java._se._02.trycatch.FinallyAndReturn.setAge(</a:t>
            </a: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FinallyAndReturn.java:10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at _java._se._02.trycatch.FinallyAndReturn.main(</a:t>
            </a:r>
            <a:r>
              <a:rPr kumimoji="0" lang="en-US" sz="11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FinallyAndReturn.java:30</a:t>
            </a: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23</a:t>
            </a:r>
            <a:endParaRPr kumimoji="0" lang="en-US" sz="11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Чтобы создать собственное исключение, его класс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надо унаследовать от </a:t>
            </a:r>
            <a:r>
              <a:rPr lang="en-US" sz="1800" b="1" dirty="0" err="1" smtClean="0"/>
              <a:t>Throwable</a:t>
            </a:r>
            <a:r>
              <a:rPr lang="en-US" sz="1800" dirty="0" smtClean="0"/>
              <a:t> </a:t>
            </a:r>
            <a:r>
              <a:rPr lang="ru-RU" sz="1800" dirty="0" smtClean="0"/>
              <a:t>или от его подкласса (чаще всего от класса </a:t>
            </a:r>
            <a:r>
              <a:rPr lang="en-US" sz="1800" b="1" dirty="0" smtClean="0"/>
              <a:t>Exception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smtClean="0"/>
              <a:t>Exception</a:t>
            </a:r>
            <a:r>
              <a:rPr lang="en-US" sz="1800" dirty="0" smtClean="0"/>
              <a:t> </a:t>
            </a:r>
            <a:r>
              <a:rPr lang="ru-RU" sz="1800" dirty="0" smtClean="0"/>
              <a:t>не определяет никаких собственных методов, а наследует эти методы от класса </a:t>
            </a:r>
            <a:r>
              <a:rPr lang="en-US" sz="1800" b="1" dirty="0" err="1" smtClean="0"/>
              <a:t>Throwable</a:t>
            </a:r>
            <a:r>
              <a:rPr lang="ru-RU" sz="1800" dirty="0" smtClean="0"/>
              <a:t>. Таким образом, всем исключениям, даже тем, что вы создаете сами, доступны методы </a:t>
            </a:r>
            <a:r>
              <a:rPr lang="en-US" sz="1800" b="1" dirty="0" err="1" smtClean="0"/>
              <a:t>Throwable</a:t>
            </a:r>
            <a:r>
              <a:rPr lang="ru-RU" sz="1800" dirty="0" smtClean="0"/>
              <a:t>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00100" y="3734234"/>
            <a:ext cx="7143800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detail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detail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toString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MyException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detail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"]"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исключения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b="0" dirty="0" smtClean="0"/>
              <a:t>В машинных языках, </a:t>
            </a:r>
            <a:r>
              <a:rPr lang="ru-RU" sz="1800" b="0" i="1" dirty="0" smtClean="0"/>
              <a:t>не поддерживающих обработку исключений</a:t>
            </a:r>
            <a:r>
              <a:rPr lang="ru-RU" sz="1800" b="0" dirty="0" smtClean="0"/>
              <a:t>, </a:t>
            </a:r>
            <a:r>
              <a:rPr lang="ru-RU" sz="1800" dirty="0" smtClean="0"/>
              <a:t>ошибки</a:t>
            </a:r>
            <a:r>
              <a:rPr lang="ru-RU" sz="1800" b="0" dirty="0" smtClean="0"/>
              <a:t> должны быть </a:t>
            </a:r>
            <a:r>
              <a:rPr lang="ru-RU" sz="1800" dirty="0" smtClean="0"/>
              <a:t>проверены и обработаны вручную</a:t>
            </a:r>
            <a:r>
              <a:rPr lang="ru-RU" sz="1800" b="0" dirty="0" smtClean="0"/>
              <a:t> — обычно с помощью кодов ошибки, и т. д. </a:t>
            </a:r>
          </a:p>
          <a:p>
            <a:pPr marL="0" indent="0" algn="just">
              <a:buNone/>
              <a:defRPr/>
            </a:pPr>
            <a:endParaRPr lang="ru-RU" sz="1800" b="0" dirty="0" smtClean="0"/>
          </a:p>
          <a:p>
            <a:pPr marL="0" indent="0" algn="just">
              <a:buNone/>
              <a:defRPr/>
            </a:pPr>
            <a:r>
              <a:rPr lang="ru-RU" sz="1800" b="0" dirty="0" smtClean="0"/>
              <a:t>Обработка исключений в </a:t>
            </a:r>
            <a:r>
              <a:rPr lang="en-US" sz="1800" b="0" dirty="0" smtClean="0"/>
              <a:t>Java </a:t>
            </a:r>
            <a:r>
              <a:rPr lang="ru-RU" sz="1800" b="0" dirty="0" smtClean="0"/>
              <a:t>переносит управление обработкой ошибок времени выполнения в объектно-ориентированное русло.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Методы, определенные в </a:t>
            </a:r>
            <a:r>
              <a:rPr lang="en-US" sz="1800" b="1" dirty="0" err="1" smtClean="0"/>
              <a:t>Throwable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algn="just"/>
            <a:endParaRPr lang="en-US" sz="1600" i="1" dirty="0" smtClean="0"/>
          </a:p>
          <a:p>
            <a:pPr algn="just">
              <a:buNone/>
            </a:pPr>
            <a:endParaRPr lang="ru-RU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8662" y="1714488"/>
          <a:ext cx="7286676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/>
                <a:gridCol w="42148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Метод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Описание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Throwable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filllnStackTrace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()</a:t>
                      </a:r>
                    </a:p>
                    <a:p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Возвращает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Throwable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-объект, который содержит полную трассу стека. Этот объект может быть выброшен повторно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getLocalizedMessage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Возвращает локализованное описание исключения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getMessage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Возвращает описание исключения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printStackTrace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Отображает трассу стека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printStackTrace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PrintStream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stream)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Посылает трассу стека указанному потоку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printStackTrace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PrintWriter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stream)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Посылает проекцию прямой стека указанному потоку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toString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lang="en-US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Возвращает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-объект, содержащий описание исключения. Этот метод вызывается из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println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 при выводе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Throwable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-объекта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928662" y="1214422"/>
            <a:ext cx="7526419" cy="44935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salary(</a:t>
            </a:r>
            <a:r>
              <a:rPr kumimoji="0" lang="en-US" sz="13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coeff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((d = 10 - 100/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coeff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&lt; 0)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"negative salary"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"div by zero"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e);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res = </a:t>
            </a:r>
            <a:r>
              <a:rPr kumimoji="0" lang="en-US" sz="1300" b="0" i="1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salary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(3);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или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0,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или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71;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e.toString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err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e.getHiddenException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собственных исключений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928662" y="1329838"/>
            <a:ext cx="7286676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_hidden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Exception e)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_hidden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e;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getHiddenException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_hidden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 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928662" y="4572008"/>
            <a:ext cx="7286676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28662" y="5000636"/>
            <a:ext cx="7286676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_java._se._02.trycatch.HiddenException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: negative salary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при наследовании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при наследовании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Создание сложных распределенных систем редко обходится без наследования и обработки исключений. Следует знать два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правила для проверяемых исключений при наследовании</a:t>
            </a:r>
            <a:r>
              <a:rPr lang="ru-RU" sz="1800" dirty="0" smtClean="0"/>
              <a:t>: 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1165225" indent="-273050" algn="just">
              <a:tabLst>
                <a:tab pos="6096000" algn="l"/>
                <a:tab pos="6183313" algn="l"/>
              </a:tabLst>
            </a:pPr>
            <a:r>
              <a:rPr lang="ru-RU" sz="1700" dirty="0" smtClean="0"/>
              <a:t>переопределяемый метод в подклассе не может содержать в инструкции </a:t>
            </a:r>
            <a:r>
              <a:rPr lang="ru-RU" sz="1700" b="1" dirty="0" err="1" smtClean="0"/>
              <a:t>throws</a:t>
            </a:r>
            <a:r>
              <a:rPr lang="ru-RU" sz="1700" dirty="0" smtClean="0"/>
              <a:t> исключений, не обрабатываемых в соответствующем методе суперкласса; </a:t>
            </a:r>
            <a:endParaRPr lang="en-US" sz="1700" dirty="0" smtClean="0"/>
          </a:p>
          <a:p>
            <a:pPr marL="1165225" indent="-273050" algn="just">
              <a:buNone/>
              <a:tabLst>
                <a:tab pos="6096000" algn="l"/>
                <a:tab pos="6183313" algn="l"/>
              </a:tabLst>
            </a:pPr>
            <a:endParaRPr lang="ru-RU" sz="1700" dirty="0" smtClean="0"/>
          </a:p>
          <a:p>
            <a:pPr marL="1165225" indent="-273050" algn="just">
              <a:tabLst>
                <a:tab pos="6096000" algn="l"/>
                <a:tab pos="6183313" algn="l"/>
              </a:tabLst>
            </a:pPr>
            <a:r>
              <a:rPr lang="ru-RU" sz="1700" dirty="0" smtClean="0"/>
              <a:t>конструктор подкласса должен включить в свой блок </a:t>
            </a:r>
            <a:r>
              <a:rPr lang="ru-RU" sz="1700" b="1" dirty="0" err="1" smtClean="0"/>
              <a:t>throws</a:t>
            </a:r>
            <a:r>
              <a:rPr lang="ru-RU" sz="1700" dirty="0" smtClean="0"/>
              <a:t> все классы  исключений  или их суперклассы из блока  </a:t>
            </a:r>
            <a:r>
              <a:rPr lang="ru-RU" sz="1700" b="1" dirty="0" err="1" smtClean="0"/>
              <a:t>throws</a:t>
            </a:r>
            <a:r>
              <a:rPr lang="ru-RU" sz="1700" dirty="0" smtClean="0"/>
              <a:t>  конструктора суперкласса, к которому он обращается при создании объекта.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при наследовании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28662" y="1214422"/>
            <a:ext cx="7286676" cy="1892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methosA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28662" y="3449895"/>
            <a:ext cx="7286675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java.io.EOFException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NestException01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NestException01()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EOFException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methosA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EOFException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при наследовании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java.io.EOFException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java.io.IOException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NestException02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BaseException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ошибок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компиляции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нет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NestException02()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super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3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Exception is not compatible with throws clause in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3F7F5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//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BaseException.methosA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methosA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</a:t>
            </a:r>
            <a:r>
              <a:rPr kumimoji="0" lang="en-US" sz="13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Exception {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конструкторе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конструкторе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Если в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конструкторе</a:t>
            </a:r>
            <a:r>
              <a:rPr lang="ru-RU" sz="1800" dirty="0" smtClean="0"/>
              <a:t> будет выброшено исключение –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объект создан не будет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928662" y="1979345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ConstructorException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ConstructorException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20 /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конструкторе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_java._se._02.trycatch;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ExceptionInConstructorTest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ConstructorException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ConstructorException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ArithmeticException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Гасим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исключение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конструктора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p.getI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28662" y="4071942"/>
            <a:ext cx="7286676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928663" y="4578529"/>
            <a:ext cx="728667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Гасим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исключение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конструктора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 in thread "main" </a:t>
            </a:r>
            <a:r>
              <a:rPr kumimoji="0" lang="en-US" sz="1200" b="0" i="0" u="sng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java.lang.NullPointerException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at _java._se._02.trycatch.ExceptionInConstructorTest.main(</a:t>
            </a:r>
            <a:r>
              <a:rPr kumimoji="0" lang="en-US" sz="1200" b="0" i="0" u="sng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ExceptionInConstructorTest.java:13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исключений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Обработка исключений обеспечивает мощный механизм управления комплексными программами, обладающими множеством динамических характеристик времени выполнения. 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Важно представлять механизм </a:t>
            </a:r>
            <a:r>
              <a:rPr lang="en-US" sz="1800" b="1" dirty="0" smtClean="0"/>
              <a:t>try</a:t>
            </a:r>
            <a:r>
              <a:rPr lang="ru-RU" sz="1800" b="1" dirty="0" smtClean="0"/>
              <a:t>-</a:t>
            </a:r>
            <a:r>
              <a:rPr lang="en-US" sz="1800" b="1" dirty="0" smtClean="0"/>
              <a:t>throw</a:t>
            </a:r>
            <a:r>
              <a:rPr lang="ru-RU" sz="1800" b="1" dirty="0" smtClean="0"/>
              <a:t>-</a:t>
            </a:r>
            <a:r>
              <a:rPr lang="en-US" sz="1800" b="1" dirty="0" smtClean="0"/>
              <a:t>catch</a:t>
            </a:r>
            <a:r>
              <a:rPr lang="ru-RU" sz="1800" dirty="0" smtClean="0"/>
              <a:t>, как достаточно ясный способ обработки ошибок и необычных граничных условий в логике программы. </a:t>
            </a:r>
            <a:endParaRPr lang="en-US" sz="1800" dirty="0" smtClean="0"/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Когда произойдет </a:t>
            </a:r>
            <a:r>
              <a:rPr lang="ru-RU" sz="1800" i="1" dirty="0" smtClean="0"/>
              <a:t>отказ метода</a:t>
            </a:r>
            <a:r>
              <a:rPr lang="ru-RU" sz="1800" dirty="0" smtClean="0"/>
              <a:t>, пусть он </a:t>
            </a:r>
            <a:r>
              <a:rPr lang="ru-RU" sz="1800" i="1" dirty="0" smtClean="0"/>
              <a:t>сам выбросит исключение </a:t>
            </a:r>
            <a:r>
              <a:rPr lang="ru-RU" sz="1800" dirty="0" smtClean="0"/>
              <a:t>- это более ясный способ обработки режимов отказа.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Операции обработки исключений </a:t>
            </a:r>
            <a:r>
              <a:rPr lang="en-US" sz="1800" dirty="0" smtClean="0"/>
              <a:t>Java </a:t>
            </a:r>
            <a:r>
              <a:rPr lang="ru-RU" sz="1800" dirty="0" smtClean="0"/>
              <a:t>не нужно рассматривать как общий механизм для нелокального ветвления. Если вы так сделаете, это только запутает ваш код и затруднит его поддержку.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Java.SE.0</a:t>
            </a:r>
            <a:r>
              <a:rPr lang="ru-RU" b="1" dirty="0" smtClean="0"/>
              <a:t>5</a:t>
            </a:r>
            <a:endParaRPr lang="en-US" b="1" dirty="0"/>
          </a:p>
          <a:p>
            <a:r>
              <a:rPr lang="en-US" dirty="0" smtClean="0"/>
              <a:t>Exceptions and </a:t>
            </a:r>
            <a:r>
              <a:rPr lang="en-US" dirty="0"/>
              <a:t>E</a:t>
            </a:r>
            <a:r>
              <a:rPr lang="en-US" dirty="0" smtClean="0"/>
              <a:t>rrors </a:t>
            </a:r>
            <a:endParaRPr lang="en-US" dirty="0"/>
          </a:p>
          <a:p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Ihar</a:t>
            </a:r>
            <a:r>
              <a:rPr lang="en-US" dirty="0"/>
              <a:t> </a:t>
            </a:r>
            <a:r>
              <a:rPr lang="en-US" dirty="0" err="1"/>
              <a:t>Blinou</a:t>
            </a:r>
            <a:r>
              <a:rPr lang="en-US" dirty="0"/>
              <a:t>, PhD</a:t>
            </a:r>
          </a:p>
          <a:p>
            <a:r>
              <a:rPr lang="en-US" dirty="0"/>
              <a:t>Oracle Certified Java Instructor</a:t>
            </a:r>
          </a:p>
          <a:p>
            <a:r>
              <a:rPr lang="en-US" dirty="0">
                <a:hlinkClick r:id="rId2"/>
              </a:rPr>
              <a:t>Ihar_blinou@epam.com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Исключение</a:t>
            </a:r>
            <a:r>
              <a:rPr lang="ru-RU" sz="1800" dirty="0" smtClean="0"/>
              <a:t> в языке </a:t>
            </a:r>
            <a:r>
              <a:rPr lang="en-US" sz="1800" dirty="0" smtClean="0"/>
              <a:t>Java </a:t>
            </a:r>
            <a:r>
              <a:rPr lang="ru-RU" sz="1800" dirty="0" smtClean="0"/>
              <a:t>— это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ОБЪЕКТ</a:t>
            </a:r>
            <a:r>
              <a:rPr lang="ru-RU" sz="1800" dirty="0" smtClean="0"/>
              <a:t>, который описывает исключительную (т. е. ошибочную) ситуацию, произошедшую в некоторой части кода.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Когда исключительная ситуация возникает, создается объект, представляющий это исключение, и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«вбрасывается»</a:t>
            </a:r>
            <a:r>
              <a:rPr lang="ru-RU" sz="1800" i="1" dirty="0" smtClean="0"/>
              <a:t> </a:t>
            </a:r>
            <a:r>
              <a:rPr lang="ru-RU" sz="1800" dirty="0" smtClean="0"/>
              <a:t>в</a:t>
            </a:r>
            <a:r>
              <a:rPr lang="ru-RU" sz="1800" i="1" dirty="0" smtClean="0"/>
              <a:t> </a:t>
            </a:r>
            <a:r>
              <a:rPr lang="ru-RU" sz="1800" dirty="0" smtClean="0"/>
              <a:t>метод, вызвавший ошибку. 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1800" dirty="0" smtClean="0"/>
              <a:t>В свою очередь,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метод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может выбрать</a:t>
            </a:r>
            <a:r>
              <a:rPr lang="ru-RU" sz="1800" dirty="0" smtClean="0"/>
              <a:t>, </a:t>
            </a:r>
            <a:r>
              <a:rPr lang="ru-RU" sz="1800" i="1" dirty="0" smtClean="0"/>
              <a:t>обрабатывать</a:t>
            </a:r>
            <a:r>
              <a:rPr lang="ru-RU" sz="1800" dirty="0" smtClean="0"/>
              <a:t> ли исключение самому или </a:t>
            </a:r>
            <a:r>
              <a:rPr lang="ru-RU" sz="1800" i="1" dirty="0" smtClean="0"/>
              <a:t>передать</a:t>
            </a:r>
            <a:r>
              <a:rPr lang="ru-RU" sz="1800" dirty="0" smtClean="0"/>
              <a:t> его куда-то еще. </a:t>
            </a:r>
          </a:p>
          <a:p>
            <a:pPr marL="0" indent="0" algn="just">
              <a:buNone/>
            </a:pP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 smtClean="0"/>
              <a:t>В любом случае, в некоторой точке исключение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«захватывается»</a:t>
            </a:r>
            <a:r>
              <a:rPr lang="ru-RU" sz="1800" i="1" dirty="0" smtClean="0"/>
              <a:t> </a:t>
            </a:r>
            <a:r>
              <a:rPr lang="ru-RU" sz="1800" dirty="0" smtClean="0"/>
              <a:t>и обрабатывается.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принципы обработки исключений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ru-RU" sz="1800" dirty="0" smtClean="0"/>
              <a:t>Исключения могут </a:t>
            </a:r>
            <a:r>
              <a:rPr lang="ru-RU" sz="1800" b="1" dirty="0" smtClean="0"/>
              <a:t>генерироваться исполнительной системой </a:t>
            </a:r>
            <a:r>
              <a:rPr lang="en-US" sz="1800" dirty="0" smtClean="0"/>
              <a:t>Java</a:t>
            </a:r>
            <a:r>
              <a:rPr lang="ru-RU" sz="1800" dirty="0" smtClean="0"/>
              <a:t>, или ваш код может сгенерировать их </a:t>
            </a:r>
            <a:r>
              <a:rPr lang="ru-RU" sz="1800" b="1" dirty="0" smtClean="0"/>
              <a:t>"вручную"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b="1" dirty="0" smtClean="0"/>
              <a:t>Выбрасываемые исключения</a:t>
            </a:r>
            <a:r>
              <a:rPr lang="ru-RU" sz="1800" dirty="0" smtClean="0"/>
              <a:t> касаются </a:t>
            </a:r>
            <a:r>
              <a:rPr lang="ru-RU" sz="1800" i="1" dirty="0" smtClean="0"/>
              <a:t>фундаментальных ошибок</a:t>
            </a:r>
            <a:r>
              <a:rPr lang="ru-RU" sz="1800" dirty="0" smtClean="0"/>
              <a:t>, которые нарушают ограничения среды выполнения или правила языка </a:t>
            </a:r>
            <a:r>
              <a:rPr lang="en-US" sz="1800" dirty="0" smtClean="0"/>
              <a:t>Java</a:t>
            </a:r>
            <a:r>
              <a:rPr lang="ru-RU" sz="1800" dirty="0" smtClean="0"/>
              <a:t>. </a:t>
            </a:r>
          </a:p>
          <a:p>
            <a:pPr marL="0" indent="0" algn="just">
              <a:buNone/>
              <a:defRPr/>
            </a:pPr>
            <a:endParaRPr lang="ru-RU" sz="1800" dirty="0" smtClean="0"/>
          </a:p>
          <a:p>
            <a:pPr marL="0" indent="0" algn="just">
              <a:buNone/>
              <a:defRPr/>
            </a:pPr>
            <a:r>
              <a:rPr lang="ru-RU" sz="1800" dirty="0" smtClean="0"/>
              <a:t>Исключения, </a:t>
            </a:r>
            <a:r>
              <a:rPr lang="ru-RU" sz="1800" b="1" dirty="0" smtClean="0"/>
              <a:t>сгенерированные вручную</a:t>
            </a:r>
            <a:r>
              <a:rPr lang="ru-RU" sz="1800" dirty="0" smtClean="0"/>
              <a:t>, обычно используются, чтобы сообщить вызывающей программе о некоторой </a:t>
            </a:r>
            <a:r>
              <a:rPr lang="ru-RU" sz="1800" i="1" dirty="0" smtClean="0"/>
              <a:t>аварийной ситуации</a:t>
            </a:r>
            <a:r>
              <a:rPr lang="ru-RU" sz="1800" dirty="0" smtClean="0"/>
              <a:t>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.SE.05.Exceptions and erro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Java.SE.05.Exceptions and errors</Template>
  <TotalTime>735</TotalTime>
  <Words>2884</Words>
  <Application>Microsoft Office PowerPoint</Application>
  <PresentationFormat>On-screen Show (4:3)</PresentationFormat>
  <Paragraphs>741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Java.SE.05.Exceptions and errors</vt:lpstr>
      <vt:lpstr>EXCEPTIONS AND ERRORS</vt:lpstr>
      <vt:lpstr>Содержание</vt:lpstr>
      <vt:lpstr>Понятие исключения</vt:lpstr>
      <vt:lpstr>Понятие исключения</vt:lpstr>
      <vt:lpstr>Понятие исключения</vt:lpstr>
      <vt:lpstr>Основные принципы обработки исключений</vt:lpstr>
      <vt:lpstr>Основные принципы обработки исключений</vt:lpstr>
      <vt:lpstr>Основные принципы обработки исключений</vt:lpstr>
      <vt:lpstr>Основные принципы обработки исключений</vt:lpstr>
      <vt:lpstr>Основные принципы обработки исключений</vt:lpstr>
      <vt:lpstr>Основные принципы обработки исключений</vt:lpstr>
      <vt:lpstr>Основные принципы обработки исключений</vt:lpstr>
      <vt:lpstr>Основные принципы обработки исключений</vt:lpstr>
      <vt:lpstr>Типы исключений</vt:lpstr>
      <vt:lpstr>Типы исключений</vt:lpstr>
      <vt:lpstr>Типы исключений</vt:lpstr>
      <vt:lpstr>Типы исключений</vt:lpstr>
      <vt:lpstr>Типы исключений</vt:lpstr>
      <vt:lpstr>Типы исключений</vt:lpstr>
      <vt:lpstr>Типы исключений. Встроенные исключения</vt:lpstr>
      <vt:lpstr>Типы исключений. Встроенные исключения</vt:lpstr>
      <vt:lpstr>Типы исключений. Встроенные исключения</vt:lpstr>
      <vt:lpstr>Использование операторов try и catch</vt:lpstr>
      <vt:lpstr>Использование операторов try и catch</vt:lpstr>
      <vt:lpstr>Использование операторов try и catch</vt:lpstr>
      <vt:lpstr>Множественные операторы catch</vt:lpstr>
      <vt:lpstr>Множественные операторы catch</vt:lpstr>
      <vt:lpstr>Множественные операторы catch</vt:lpstr>
      <vt:lpstr>Множественные операторы catch</vt:lpstr>
      <vt:lpstr>Множественные операторы catch</vt:lpstr>
      <vt:lpstr>Вложенные операторы try</vt:lpstr>
      <vt:lpstr>Вложенные операторы try</vt:lpstr>
      <vt:lpstr>Вложенные операторы try</vt:lpstr>
      <vt:lpstr>Вложенные операторы try</vt:lpstr>
      <vt:lpstr>Вложенные операторы try</vt:lpstr>
      <vt:lpstr>Оператор throw и ключевое слово throws</vt:lpstr>
      <vt:lpstr>Оператор throw и ключевое слово throws</vt:lpstr>
      <vt:lpstr>Оператор throw и ключевое слово throws</vt:lpstr>
      <vt:lpstr>Оператор throw и ключевое слово throws</vt:lpstr>
      <vt:lpstr>Оператор throw и ключевое слово throws</vt:lpstr>
      <vt:lpstr>Оператор throw и ключевое слово throws</vt:lpstr>
      <vt:lpstr>Блок finally</vt:lpstr>
      <vt:lpstr>Блок finally</vt:lpstr>
      <vt:lpstr>Блок finally</vt:lpstr>
      <vt:lpstr>Блок finally</vt:lpstr>
      <vt:lpstr>Блок finally</vt:lpstr>
      <vt:lpstr>Блок finally</vt:lpstr>
      <vt:lpstr>Создание собственных исключений</vt:lpstr>
      <vt:lpstr>Создание собственных исключений</vt:lpstr>
      <vt:lpstr>Создание собственных исключений</vt:lpstr>
      <vt:lpstr>Создание собственных исключений</vt:lpstr>
      <vt:lpstr>Создание собственных исключений</vt:lpstr>
      <vt:lpstr>Исключения при наследовании</vt:lpstr>
      <vt:lpstr>Исключения при наследовании</vt:lpstr>
      <vt:lpstr>Исключения при наследовании</vt:lpstr>
      <vt:lpstr>Исключения при наследовании</vt:lpstr>
      <vt:lpstr>Исключения в конструкторе</vt:lpstr>
      <vt:lpstr>Исключения в конструкторе</vt:lpstr>
      <vt:lpstr>Исключения в конструкторе</vt:lpstr>
      <vt:lpstr>Применение исключений</vt:lpstr>
      <vt:lpstr>Применение исключений</vt:lpstr>
      <vt:lpstr>PowerPoint Presentation</vt:lpstr>
    </vt:vector>
  </TitlesOfParts>
  <Company>Genco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Ollaniel</dc:creator>
  <cp:lastModifiedBy>Alexey Chmutov</cp:lastModifiedBy>
  <cp:revision>57</cp:revision>
  <dcterms:created xsi:type="dcterms:W3CDTF">2011-08-16T20:47:58Z</dcterms:created>
  <dcterms:modified xsi:type="dcterms:W3CDTF">2013-07-30T06:58:54Z</dcterms:modified>
</cp:coreProperties>
</file>