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3"/>
  </p:notesMasterIdLst>
  <p:handoutMasterIdLst>
    <p:handoutMasterId r:id="rId174"/>
  </p:handoutMasterIdLst>
  <p:sldIdLst>
    <p:sldId id="256" r:id="rId2"/>
    <p:sldId id="257" r:id="rId3"/>
    <p:sldId id="322" r:id="rId4"/>
    <p:sldId id="320" r:id="rId5"/>
    <p:sldId id="321" r:id="rId6"/>
    <p:sldId id="323" r:id="rId7"/>
    <p:sldId id="324" r:id="rId8"/>
    <p:sldId id="325" r:id="rId9"/>
    <p:sldId id="346" r:id="rId10"/>
    <p:sldId id="326" r:id="rId11"/>
    <p:sldId id="347" r:id="rId12"/>
    <p:sldId id="348" r:id="rId13"/>
    <p:sldId id="349" r:id="rId14"/>
    <p:sldId id="350" r:id="rId15"/>
    <p:sldId id="351" r:id="rId16"/>
    <p:sldId id="352" r:id="rId17"/>
    <p:sldId id="343" r:id="rId18"/>
    <p:sldId id="342" r:id="rId19"/>
    <p:sldId id="328" r:id="rId20"/>
    <p:sldId id="361" r:id="rId21"/>
    <p:sldId id="377" r:id="rId22"/>
    <p:sldId id="379" r:id="rId23"/>
    <p:sldId id="330" r:id="rId24"/>
    <p:sldId id="378" r:id="rId25"/>
    <p:sldId id="344" r:id="rId26"/>
    <p:sldId id="345" r:id="rId27"/>
    <p:sldId id="353" r:id="rId28"/>
    <p:sldId id="382" r:id="rId29"/>
    <p:sldId id="354" r:id="rId30"/>
    <p:sldId id="380" r:id="rId31"/>
    <p:sldId id="357" r:id="rId32"/>
    <p:sldId id="381" r:id="rId33"/>
    <p:sldId id="355" r:id="rId34"/>
    <p:sldId id="383" r:id="rId35"/>
    <p:sldId id="384" r:id="rId36"/>
    <p:sldId id="356" r:id="rId37"/>
    <p:sldId id="385" r:id="rId38"/>
    <p:sldId id="333" r:id="rId39"/>
    <p:sldId id="332" r:id="rId40"/>
    <p:sldId id="386" r:id="rId41"/>
    <p:sldId id="358" r:id="rId42"/>
    <p:sldId id="359" r:id="rId43"/>
    <p:sldId id="334" r:id="rId44"/>
    <p:sldId id="360" r:id="rId45"/>
    <p:sldId id="335" r:id="rId46"/>
    <p:sldId id="388" r:id="rId47"/>
    <p:sldId id="387" r:id="rId48"/>
    <p:sldId id="336" r:id="rId49"/>
    <p:sldId id="337" r:id="rId50"/>
    <p:sldId id="389" r:id="rId51"/>
    <p:sldId id="363" r:id="rId52"/>
    <p:sldId id="362" r:id="rId53"/>
    <p:sldId id="338" r:id="rId54"/>
    <p:sldId id="455" r:id="rId55"/>
    <p:sldId id="371" r:id="rId56"/>
    <p:sldId id="456" r:id="rId57"/>
    <p:sldId id="339" r:id="rId58"/>
    <p:sldId id="372" r:id="rId59"/>
    <p:sldId id="364" r:id="rId60"/>
    <p:sldId id="340" r:id="rId61"/>
    <p:sldId id="435" r:id="rId62"/>
    <p:sldId id="436" r:id="rId63"/>
    <p:sldId id="438" r:id="rId64"/>
    <p:sldId id="457" r:id="rId65"/>
    <p:sldId id="440" r:id="rId66"/>
    <p:sldId id="458" r:id="rId67"/>
    <p:sldId id="441" r:id="rId68"/>
    <p:sldId id="367" r:id="rId69"/>
    <p:sldId id="434" r:id="rId70"/>
    <p:sldId id="442" r:id="rId71"/>
    <p:sldId id="443" r:id="rId72"/>
    <p:sldId id="444" r:id="rId73"/>
    <p:sldId id="445" r:id="rId74"/>
    <p:sldId id="446" r:id="rId75"/>
    <p:sldId id="390" r:id="rId76"/>
    <p:sldId id="368" r:id="rId77"/>
    <p:sldId id="369" r:id="rId78"/>
    <p:sldId id="370" r:id="rId79"/>
    <p:sldId id="459" r:id="rId80"/>
    <p:sldId id="341" r:id="rId81"/>
    <p:sldId id="391" r:id="rId82"/>
    <p:sldId id="460" r:id="rId83"/>
    <p:sldId id="393" r:id="rId84"/>
    <p:sldId id="461" r:id="rId85"/>
    <p:sldId id="415" r:id="rId86"/>
    <p:sldId id="462" r:id="rId87"/>
    <p:sldId id="395" r:id="rId88"/>
    <p:sldId id="464" r:id="rId89"/>
    <p:sldId id="463" r:id="rId90"/>
    <p:sldId id="417" r:id="rId91"/>
    <p:sldId id="418" r:id="rId92"/>
    <p:sldId id="465" r:id="rId93"/>
    <p:sldId id="433" r:id="rId94"/>
    <p:sldId id="399" r:id="rId95"/>
    <p:sldId id="419" r:id="rId96"/>
    <p:sldId id="401" r:id="rId97"/>
    <p:sldId id="400" r:id="rId98"/>
    <p:sldId id="466" r:id="rId99"/>
    <p:sldId id="432" r:id="rId100"/>
    <p:sldId id="431" r:id="rId101"/>
    <p:sldId id="430" r:id="rId102"/>
    <p:sldId id="467" r:id="rId103"/>
    <p:sldId id="402" r:id="rId104"/>
    <p:sldId id="428" r:id="rId105"/>
    <p:sldId id="429" r:id="rId106"/>
    <p:sldId id="469" r:id="rId107"/>
    <p:sldId id="468" r:id="rId108"/>
    <p:sldId id="447" r:id="rId109"/>
    <p:sldId id="420" r:id="rId110"/>
    <p:sldId id="481" r:id="rId111"/>
    <p:sldId id="421" r:id="rId112"/>
    <p:sldId id="476" r:id="rId113"/>
    <p:sldId id="451" r:id="rId114"/>
    <p:sldId id="452" r:id="rId115"/>
    <p:sldId id="478" r:id="rId116"/>
    <p:sldId id="479" r:id="rId117"/>
    <p:sldId id="480" r:id="rId118"/>
    <p:sldId id="482" r:id="rId119"/>
    <p:sldId id="483" r:id="rId120"/>
    <p:sldId id="484" r:id="rId121"/>
    <p:sldId id="454" r:id="rId122"/>
    <p:sldId id="488" r:id="rId123"/>
    <p:sldId id="486" r:id="rId124"/>
    <p:sldId id="485" r:id="rId125"/>
    <p:sldId id="487" r:id="rId126"/>
    <p:sldId id="448" r:id="rId127"/>
    <p:sldId id="423" r:id="rId128"/>
    <p:sldId id="470" r:id="rId129"/>
    <p:sldId id="471" r:id="rId130"/>
    <p:sldId id="472" r:id="rId131"/>
    <p:sldId id="426" r:id="rId132"/>
    <p:sldId id="427" r:id="rId133"/>
    <p:sldId id="473" r:id="rId134"/>
    <p:sldId id="474" r:id="rId135"/>
    <p:sldId id="475" r:id="rId136"/>
    <p:sldId id="489" r:id="rId137"/>
    <p:sldId id="490" r:id="rId138"/>
    <p:sldId id="491" r:id="rId139"/>
    <p:sldId id="492" r:id="rId140"/>
    <p:sldId id="493" r:id="rId141"/>
    <p:sldId id="416" r:id="rId142"/>
    <p:sldId id="494" r:id="rId143"/>
    <p:sldId id="495" r:id="rId144"/>
    <p:sldId id="396" r:id="rId145"/>
    <p:sldId id="503" r:id="rId146"/>
    <p:sldId id="504" r:id="rId147"/>
    <p:sldId id="505" r:id="rId148"/>
    <p:sldId id="403" r:id="rId149"/>
    <p:sldId id="397" r:id="rId150"/>
    <p:sldId id="502" r:id="rId151"/>
    <p:sldId id="496" r:id="rId152"/>
    <p:sldId id="506" r:id="rId153"/>
    <p:sldId id="507" r:id="rId154"/>
    <p:sldId id="497" r:id="rId155"/>
    <p:sldId id="510" r:id="rId156"/>
    <p:sldId id="498" r:id="rId157"/>
    <p:sldId id="508" r:id="rId158"/>
    <p:sldId id="509" r:id="rId159"/>
    <p:sldId id="499" r:id="rId160"/>
    <p:sldId id="511" r:id="rId161"/>
    <p:sldId id="500" r:id="rId162"/>
    <p:sldId id="512" r:id="rId163"/>
    <p:sldId id="513" r:id="rId164"/>
    <p:sldId id="407" r:id="rId165"/>
    <p:sldId id="515" r:id="rId166"/>
    <p:sldId id="514" r:id="rId167"/>
    <p:sldId id="409" r:id="rId168"/>
    <p:sldId id="516" r:id="rId169"/>
    <p:sldId id="412" r:id="rId170"/>
    <p:sldId id="413" r:id="rId171"/>
    <p:sldId id="517" r:id="rId1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60" autoAdjust="0"/>
    <p:restoredTop sz="79538" autoAdjust="0"/>
  </p:normalViewPr>
  <p:slideViewPr>
    <p:cSldViewPr>
      <p:cViewPr varScale="1">
        <p:scale>
          <a:sx n="70" d="100"/>
          <a:sy n="70" d="100"/>
        </p:scale>
        <p:origin x="1915" y="43"/>
      </p:cViewPr>
      <p:guideLst>
        <p:guide orient="horz" pos="720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82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theme" Target="theme/theme1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handoutMaster" Target="handoutMasters/handout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presProps" Target="presProp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viewProps" Target="viewProp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1ABD1-0DEA-486D-A02C-CE0FB6B3BAA0}" type="datetimeFigureOut">
              <a:rPr lang="en-US" smtClean="0"/>
              <a:pPr/>
              <a:t>5/25/2018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3051B-C6B5-44E2-8544-AD0AA6F1BB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152400" y="124206"/>
            <a:ext cx="1600200" cy="48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368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2AF87-3238-4C07-840E-74A8A3502943}" type="datetimeFigureOut">
              <a:rPr lang="en-US" smtClean="0"/>
              <a:pPr/>
              <a:t>5/25/2018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34B46-4A0F-491A-A398-B220DCB32F6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152400" y="124206"/>
            <a:ext cx="1600200" cy="48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493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AbstractSequentialList</a:t>
            </a:r>
            <a:r>
              <a:rPr lang="en-US" baseline="0" dirty="0" smtClean="0"/>
              <a:t> – </a:t>
            </a:r>
            <a:r>
              <a:rPr lang="ru-RU" baseline="0" dirty="0" smtClean="0"/>
              <a:t>абстрактный последовательный </a:t>
            </a:r>
            <a:r>
              <a:rPr lang="ru-RU" dirty="0" smtClean="0"/>
              <a:t>список</a:t>
            </a:r>
          </a:p>
          <a:p>
            <a:r>
              <a:rPr lang="en-US" dirty="0" err="1" smtClean="0"/>
              <a:t>LinkedHashSet</a:t>
            </a:r>
            <a:r>
              <a:rPr lang="en-US" dirty="0" smtClean="0"/>
              <a:t> –</a:t>
            </a:r>
            <a:r>
              <a:rPr lang="ru-RU" dirty="0" smtClean="0"/>
              <a:t> упорядоченное</a:t>
            </a:r>
            <a:r>
              <a:rPr lang="ru-RU" baseline="0" dirty="0" smtClean="0"/>
              <a:t> (в порядке добавления) множество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NavigableSet</a:t>
            </a:r>
            <a:r>
              <a:rPr lang="en-US" baseline="0" dirty="0" smtClean="0"/>
              <a:t> – </a:t>
            </a:r>
            <a:r>
              <a:rPr lang="ru-RU" baseline="0" dirty="0" smtClean="0"/>
              <a:t>интерфейс, унаследованный от </a:t>
            </a:r>
            <a:r>
              <a:rPr lang="en-US" baseline="0" dirty="0" err="1" smtClean="0"/>
              <a:t>SortedSet</a:t>
            </a:r>
            <a:r>
              <a:rPr lang="en-US" baseline="0" dirty="0" smtClean="0"/>
              <a:t> </a:t>
            </a:r>
            <a:r>
              <a:rPr lang="ru-RU" baseline="0" dirty="0" smtClean="0"/>
              <a:t>и расширяющий методы навигации, находя ближайшее совпадение по заданному значению.</a:t>
            </a:r>
          </a:p>
          <a:p>
            <a:r>
              <a:rPr lang="ru-RU" b="1" dirty="0" err="1" smtClean="0"/>
              <a:t>lower</a:t>
            </a:r>
            <a:r>
              <a:rPr lang="ru-RU" b="1" dirty="0" smtClean="0"/>
              <a:t>()</a:t>
            </a:r>
            <a:r>
              <a:rPr lang="ru-RU" dirty="0" smtClean="0"/>
              <a:t> – возвращает наибольший элемент в наборе, но строго меньше чём заданный если такого элемента нет, то в результате будет возвращено </a:t>
            </a:r>
            <a:r>
              <a:rPr lang="ru-RU" dirty="0" err="1" smtClean="0"/>
              <a:t>null</a:t>
            </a:r>
            <a:r>
              <a:rPr lang="ru-RU" dirty="0" smtClean="0"/>
              <a:t>. </a:t>
            </a:r>
            <a:br>
              <a:rPr lang="ru-RU" dirty="0" smtClean="0"/>
            </a:br>
            <a:r>
              <a:rPr lang="ru-RU" b="1" dirty="0" err="1" smtClean="0"/>
              <a:t>floor</a:t>
            </a:r>
            <a:r>
              <a:rPr lang="ru-RU" b="1" dirty="0" smtClean="0"/>
              <a:t>()</a:t>
            </a:r>
            <a:r>
              <a:rPr lang="ru-RU" dirty="0" smtClean="0"/>
              <a:t>– возвращает наибольший элемент в наборе, но меньше чём заданный или равный ему, в случае отсутствия такого элемента будет возвращено </a:t>
            </a:r>
            <a:r>
              <a:rPr lang="ru-RU" dirty="0" err="1" smtClean="0"/>
              <a:t>null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b="1" dirty="0" err="1" smtClean="0"/>
              <a:t>ceiling</a:t>
            </a:r>
            <a:r>
              <a:rPr lang="ru-RU" b="1" dirty="0" smtClean="0"/>
              <a:t>()</a:t>
            </a:r>
            <a:r>
              <a:rPr lang="ru-RU" dirty="0" smtClean="0"/>
              <a:t> – возвращает ближайший элемент в наборе, но который больше или равняется заданному, в случае отсутствия такого элемента будет возвращено </a:t>
            </a:r>
            <a:r>
              <a:rPr lang="ru-RU" dirty="0" err="1" smtClean="0"/>
              <a:t>null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b="1" dirty="0" err="1" smtClean="0"/>
              <a:t>higher</a:t>
            </a:r>
            <a:r>
              <a:rPr lang="ru-RU" b="1" dirty="0" smtClean="0"/>
              <a:t>()</a:t>
            </a:r>
            <a:r>
              <a:rPr lang="ru-RU" dirty="0" smtClean="0"/>
              <a:t> – возвращает ближайший элемент в наборе, но строго больше чём заданный, в случае отсутствия такого элемента будет возвращено </a:t>
            </a:r>
            <a:r>
              <a:rPr lang="ru-RU" dirty="0" err="1" smtClean="0"/>
              <a:t>null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en-US" sz="1200" b="1" dirty="0" err="1" smtClean="0"/>
              <a:t>pollFirst</a:t>
            </a:r>
            <a:r>
              <a:rPr lang="en-US" sz="1200" b="1" dirty="0" smtClean="0"/>
              <a:t>()</a:t>
            </a:r>
            <a:r>
              <a:rPr lang="ru-RU" sz="1200" b="1" dirty="0" smtClean="0"/>
              <a:t> и </a:t>
            </a:r>
            <a:r>
              <a:rPr lang="en-US" sz="1200" b="1" dirty="0" err="1" smtClean="0"/>
              <a:t>pollLast</a:t>
            </a:r>
            <a:r>
              <a:rPr lang="en-US" sz="1200" b="1" dirty="0" smtClean="0"/>
              <a:t>() - </a:t>
            </a:r>
            <a:r>
              <a:rPr lang="ru-RU" sz="1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методы возвращают соответственно первый и последний элементы, удаляя их из набора</a:t>
            </a:r>
          </a:p>
          <a:p>
            <a:r>
              <a:rPr lang="en-US" sz="1200" b="1" dirty="0" err="1" smtClean="0"/>
              <a:t>iterator</a:t>
            </a:r>
            <a:r>
              <a:rPr lang="en-US" sz="1200" b="1" dirty="0" smtClean="0"/>
              <a:t>()</a:t>
            </a:r>
            <a:r>
              <a:rPr lang="ru-RU" sz="1200" b="1" dirty="0" smtClean="0"/>
              <a:t> и </a:t>
            </a:r>
            <a:r>
              <a:rPr lang="en-US" sz="1200" b="1" dirty="0" err="1" smtClean="0"/>
              <a:t>descendingIterator</a:t>
            </a:r>
            <a:r>
              <a:rPr lang="en-US" sz="1200" b="1" dirty="0" smtClean="0"/>
              <a:t>()</a:t>
            </a:r>
            <a:r>
              <a:rPr lang="ru-RU" sz="1200" b="1" baseline="0" dirty="0" smtClean="0"/>
              <a:t> - </a:t>
            </a:r>
            <a:r>
              <a:rPr lang="ru-RU" sz="1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возвращают итераторы коллекции в порядке возрастания и убывания элементов соответственно.</a:t>
            </a:r>
          </a:p>
          <a:p>
            <a:r>
              <a:rPr lang="en-US" sz="1200" b="1" dirty="0" err="1" smtClean="0"/>
              <a:t>descendingSet</a:t>
            </a:r>
            <a:r>
              <a:rPr lang="ru-RU" sz="1200" b="1" dirty="0" smtClean="0"/>
              <a:t>()</a:t>
            </a:r>
            <a:r>
              <a:rPr lang="ru-RU" sz="1200" b="1" baseline="0" dirty="0" smtClean="0"/>
              <a:t> - </a:t>
            </a:r>
            <a:r>
              <a:rPr lang="ru-RU" sz="1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возвращают новый</a:t>
            </a:r>
            <a:r>
              <a:rPr lang="ru-RU" sz="1200" baseline="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объект множества, позволяющий работать с теми же элементами «в обратном порядке». Если в момент итерирования по одному из множеств изменить содержимое другого (кроме </a:t>
            </a:r>
            <a:r>
              <a:rPr lang="en-US" sz="1200" baseline="0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iterator.remove</a:t>
            </a:r>
            <a:r>
              <a:rPr lang="en-US" sz="1200" baseline="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()) – </a:t>
            </a:r>
            <a:r>
              <a:rPr lang="ru-RU" sz="1200" baseline="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результат итерирования будет не определен</a:t>
            </a:r>
            <a:endParaRPr lang="ru-RU" sz="1200" dirty="0" smtClean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Методы, позволяющие получить подмножество элементов. Параметры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fromElement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и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toElement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ограничивают подмножество снизу и сверху, а флаги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fromInclusive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и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toInclusive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показывают, нужно ли в результирующий набор включать граничные элементы.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headSet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возвращает элементы с начала набора до указанного элемента, а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tailSet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-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от указанного элемента до конца набора. Перегруженные методы без логических параметров включают в выходной набор первый элемент интервала, но исключают последний.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892175" indent="-358775" algn="just"/>
            <a:r>
              <a:rPr lang="ru-RU" sz="1200" b="1" dirty="0" err="1" smtClean="0"/>
              <a:t>HashSet</a:t>
            </a:r>
            <a:r>
              <a:rPr lang="ru-RU" sz="1200" b="1" dirty="0" smtClean="0"/>
              <a:t>() </a:t>
            </a:r>
            <a:r>
              <a:rPr lang="ru-RU" sz="1200" dirty="0" smtClean="0">
                <a:solidFill>
                  <a:schemeClr val="accent1">
                    <a:lumMod val="75000"/>
                  </a:schemeClr>
                </a:solidFill>
              </a:rPr>
              <a:t>─ создает пустое множество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;</a:t>
            </a:r>
            <a:endParaRPr lang="ru-RU" sz="1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92175" indent="-358775" algn="just"/>
            <a:r>
              <a:rPr lang="ru-RU" sz="1200" b="1" dirty="0" err="1" smtClean="0"/>
              <a:t>HashSet</a:t>
            </a:r>
            <a:r>
              <a:rPr lang="ru-RU" sz="1200" b="1" dirty="0" smtClean="0"/>
              <a:t>(</a:t>
            </a:r>
            <a:r>
              <a:rPr lang="ru-RU" sz="1200" b="1" dirty="0" err="1" smtClean="0"/>
              <a:t>Collection</a:t>
            </a:r>
            <a:r>
              <a:rPr lang="ru-RU" sz="1200" b="1" dirty="0" smtClean="0"/>
              <a:t>&lt;? </a:t>
            </a:r>
            <a:r>
              <a:rPr lang="ru-RU" sz="1200" b="1" dirty="0" err="1" smtClean="0"/>
              <a:t>extends</a:t>
            </a:r>
            <a:r>
              <a:rPr lang="ru-RU" sz="1200" b="1" dirty="0" smtClean="0"/>
              <a:t> E&gt; </a:t>
            </a:r>
            <a:r>
              <a:rPr lang="ru-RU" sz="1200" b="1" dirty="0" err="1" smtClean="0"/>
              <a:t>c</a:t>
            </a:r>
            <a:r>
              <a:rPr lang="ru-RU" sz="1200" b="1" dirty="0" smtClean="0"/>
              <a:t>)</a:t>
            </a:r>
            <a:r>
              <a:rPr lang="ru-RU" sz="12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1200" dirty="0" smtClean="0">
                <a:solidFill>
                  <a:schemeClr val="accent1">
                    <a:lumMod val="75000"/>
                  </a:schemeClr>
                </a:solidFill>
              </a:rPr>
              <a:t>─ создает новое множество с элементами коллекции 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;</a:t>
            </a:r>
            <a:endParaRPr lang="ru-RU" sz="1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92175" indent="-358775" algn="just"/>
            <a:r>
              <a:rPr lang="ru-RU" sz="1200" b="1" dirty="0" err="1" smtClean="0"/>
              <a:t>HashSet</a:t>
            </a:r>
            <a:r>
              <a:rPr lang="ru-RU" sz="1200" b="1" dirty="0" smtClean="0"/>
              <a:t>(</a:t>
            </a:r>
            <a:r>
              <a:rPr lang="ru-RU" sz="1200" b="1" dirty="0" err="1" smtClean="0"/>
              <a:t>int</a:t>
            </a:r>
            <a:r>
              <a:rPr lang="ru-RU" sz="1200" b="1" dirty="0" smtClean="0"/>
              <a:t> </a:t>
            </a:r>
            <a:r>
              <a:rPr lang="ru-RU" sz="1200" b="1" dirty="0" err="1" smtClean="0"/>
              <a:t>initialCapacity</a:t>
            </a:r>
            <a:r>
              <a:rPr lang="ru-RU" sz="1200" b="1" dirty="0" smtClean="0"/>
              <a:t>) </a:t>
            </a:r>
            <a:r>
              <a:rPr lang="ru-RU" sz="1200" dirty="0" smtClean="0">
                <a:solidFill>
                  <a:schemeClr val="accent1">
                    <a:lumMod val="75000"/>
                  </a:schemeClr>
                </a:solidFill>
              </a:rPr>
              <a:t>─ создает новое пустое множество размера </a:t>
            </a:r>
            <a:r>
              <a:rPr lang="ru-RU" sz="1200" b="1" dirty="0" err="1" smtClean="0">
                <a:solidFill>
                  <a:schemeClr val="accent1">
                    <a:lumMod val="75000"/>
                  </a:schemeClr>
                </a:solidFill>
              </a:rPr>
              <a:t>initialCapacity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;</a:t>
            </a:r>
            <a:endParaRPr lang="ru-RU" sz="12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92175" indent="-358775" algn="just"/>
            <a:r>
              <a:rPr lang="ru-RU" sz="1200" b="1" dirty="0" err="1" smtClean="0"/>
              <a:t>HashSet</a:t>
            </a:r>
            <a:r>
              <a:rPr lang="ru-RU" sz="1200" b="1" dirty="0" smtClean="0"/>
              <a:t>(</a:t>
            </a:r>
            <a:r>
              <a:rPr lang="ru-RU" sz="1200" b="1" dirty="0" err="1" smtClean="0"/>
              <a:t>int</a:t>
            </a:r>
            <a:r>
              <a:rPr lang="ru-RU" sz="1200" b="1" dirty="0" smtClean="0"/>
              <a:t> </a:t>
            </a:r>
            <a:r>
              <a:rPr lang="ru-RU" sz="1200" b="1" dirty="0" err="1" smtClean="0"/>
              <a:t>initialCapacity</a:t>
            </a:r>
            <a:r>
              <a:rPr lang="ru-RU" sz="1200" b="1" dirty="0" smtClean="0"/>
              <a:t>, </a:t>
            </a:r>
            <a:r>
              <a:rPr lang="ru-RU" sz="1200" b="1" dirty="0" err="1" smtClean="0"/>
              <a:t>float</a:t>
            </a:r>
            <a:r>
              <a:rPr lang="ru-RU" sz="1200" b="1" dirty="0" smtClean="0"/>
              <a:t> </a:t>
            </a:r>
            <a:r>
              <a:rPr lang="ru-RU" sz="1200" b="1" dirty="0" err="1" smtClean="0"/>
              <a:t>loadFactor</a:t>
            </a:r>
            <a:r>
              <a:rPr lang="ru-RU" sz="1200" b="1" dirty="0" smtClean="0"/>
              <a:t>) </a:t>
            </a:r>
            <a:r>
              <a:rPr lang="ru-RU" sz="1200" dirty="0" smtClean="0">
                <a:solidFill>
                  <a:schemeClr val="accent1">
                    <a:lumMod val="75000"/>
                  </a:schemeClr>
                </a:solidFill>
              </a:rPr>
              <a:t>─ создает новое пустое множество размера </a:t>
            </a:r>
            <a:r>
              <a:rPr lang="ru-RU" sz="1200" b="1" dirty="0" err="1" smtClean="0">
                <a:solidFill>
                  <a:schemeClr val="accent1">
                    <a:lumMod val="75000"/>
                  </a:schemeClr>
                </a:solidFill>
              </a:rPr>
              <a:t>initialCapacity</a:t>
            </a:r>
            <a:r>
              <a:rPr lang="ru-RU" sz="1200" dirty="0" smtClean="0">
                <a:solidFill>
                  <a:schemeClr val="accent1">
                    <a:lumMod val="75000"/>
                  </a:schemeClr>
                </a:solidFill>
              </a:rPr>
              <a:t> со степенью заполнения </a:t>
            </a:r>
            <a:r>
              <a:rPr lang="ru-RU" sz="1200" b="1" dirty="0" err="1" smtClean="0">
                <a:solidFill>
                  <a:schemeClr val="accent1">
                    <a:lumMod val="75000"/>
                  </a:schemeClr>
                </a:solidFill>
              </a:rPr>
              <a:t>loadFactor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ru-RU" sz="12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err="1" smtClean="0"/>
              <a:t>boolean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hasNext</a:t>
            </a:r>
            <a:r>
              <a:rPr lang="en-US" sz="1200" b="1" dirty="0" smtClean="0"/>
              <a:t>() </a:t>
            </a:r>
            <a:r>
              <a:rPr lang="ru-RU" sz="1200" dirty="0" smtClean="0">
                <a:solidFill>
                  <a:schemeClr val="accent1">
                    <a:lumMod val="75000"/>
                  </a:schemeClr>
                </a:solidFill>
              </a:rPr>
              <a:t>– возвращает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true</a:t>
            </a:r>
            <a:r>
              <a:rPr lang="ru-RU" sz="1200" dirty="0" smtClean="0">
                <a:solidFill>
                  <a:schemeClr val="accent1">
                    <a:lumMod val="75000"/>
                  </a:schemeClr>
                </a:solidFill>
              </a:rPr>
              <a:t> при наличии следующего элемента, а в случае его отсутствия возвращает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false</a:t>
            </a:r>
            <a:r>
              <a:rPr lang="ru-RU" sz="1200" dirty="0" smtClean="0">
                <a:solidFill>
                  <a:schemeClr val="accent1">
                    <a:lumMod val="75000"/>
                  </a:schemeClr>
                </a:solidFill>
              </a:rPr>
              <a:t>. Итератор при этом остается неизменным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;</a:t>
            </a:r>
            <a:endParaRPr lang="en-US" sz="12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Object next()</a:t>
            </a:r>
            <a:r>
              <a:rPr lang="ru-RU" sz="1200" b="1" baseline="0" dirty="0" smtClean="0"/>
              <a:t> – </a:t>
            </a:r>
            <a:r>
              <a:rPr lang="ru-RU" sz="1200" dirty="0" smtClean="0">
                <a:solidFill>
                  <a:schemeClr val="accent1">
                    <a:lumMod val="75000"/>
                  </a:schemeClr>
                </a:solidFill>
              </a:rPr>
              <a:t>возвращает объект, на который указывает итератор, и передвигает текущий указатель на следующий итератор, предоставляя доступ к следующему элементу. Если следующий элемент коллекции отсутствует, то метод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next</a:t>
            </a:r>
            <a:r>
              <a:rPr lang="ru-RU" sz="1200" dirty="0" smtClean="0">
                <a:solidFill>
                  <a:schemeClr val="accent1">
                    <a:lumMod val="75000"/>
                  </a:schemeClr>
                </a:solidFill>
              </a:rPr>
              <a:t>() генерирует исключение 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NoSuchElementException</a:t>
            </a:r>
            <a:endParaRPr lang="en-US" sz="12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void remove()</a:t>
            </a:r>
            <a:r>
              <a:rPr lang="ru-RU" sz="1200" b="1" dirty="0" smtClean="0"/>
              <a:t> –</a:t>
            </a:r>
            <a:r>
              <a:rPr lang="ru-RU" sz="1200" dirty="0" smtClean="0">
                <a:solidFill>
                  <a:schemeClr val="accent1">
                    <a:lumMod val="75000"/>
                  </a:schemeClr>
                </a:solidFill>
              </a:rPr>
              <a:t> удаляет объект, возвращенный последним вызовом метода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next</a:t>
            </a:r>
            <a:r>
              <a:rPr lang="ru-RU" sz="1200" dirty="0" smtClean="0">
                <a:solidFill>
                  <a:schemeClr val="accent1">
                    <a:lumMod val="75000"/>
                  </a:schemeClr>
                </a:solidFill>
              </a:rPr>
              <a:t>()</a:t>
            </a:r>
            <a:endParaRPr lang="en-US" sz="12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ConcurrentModificationException</a:t>
            </a:r>
            <a:r>
              <a:rPr lang="ru-RU" dirty="0" smtClean="0"/>
              <a:t> генерируется в случае</a:t>
            </a:r>
            <a:r>
              <a:rPr lang="ru-RU" baseline="0" dirty="0" smtClean="0"/>
              <a:t> непредвиденного для итератора изменения коллекции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711200" indent="-347663"/>
            <a:r>
              <a:rPr lang="en-US" sz="1200" b="1" dirty="0" smtClean="0"/>
              <a:t>E get(</a:t>
            </a:r>
            <a:r>
              <a:rPr lang="en-US" sz="1200" b="1" dirty="0" err="1" smtClean="0"/>
              <a:t>int</a:t>
            </a:r>
            <a:r>
              <a:rPr lang="en-US" sz="1200" b="1" dirty="0" smtClean="0"/>
              <a:t> index)</a:t>
            </a:r>
            <a:r>
              <a:rPr lang="ru-RU" sz="1200" b="1" dirty="0" smtClean="0"/>
              <a:t> – </a:t>
            </a:r>
            <a:r>
              <a:rPr lang="ru-RU" sz="1200" dirty="0" smtClean="0">
                <a:solidFill>
                  <a:schemeClr val="accent1">
                    <a:lumMod val="75000"/>
                  </a:schemeClr>
                </a:solidFill>
              </a:rPr>
              <a:t>возвращает объект, находящийся в позиции </a:t>
            </a:r>
            <a:r>
              <a:rPr lang="ru-RU" sz="1200" b="1" dirty="0" err="1" smtClean="0">
                <a:solidFill>
                  <a:schemeClr val="accent1">
                    <a:lumMod val="75000"/>
                  </a:schemeClr>
                </a:solidFill>
              </a:rPr>
              <a:t>index</a:t>
            </a:r>
            <a:endParaRPr lang="en-US" sz="1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11200" indent="-347663"/>
            <a:r>
              <a:rPr lang="en-US" sz="1200" b="1" dirty="0" smtClean="0"/>
              <a:t>E set(</a:t>
            </a:r>
            <a:r>
              <a:rPr lang="en-US" sz="1200" b="1" dirty="0" err="1" smtClean="0"/>
              <a:t>int</a:t>
            </a:r>
            <a:r>
              <a:rPr lang="en-US" sz="1200" b="1" dirty="0" smtClean="0"/>
              <a:t> index, E element)</a:t>
            </a:r>
            <a:r>
              <a:rPr lang="ru-RU" sz="1200" b="1" dirty="0" smtClean="0"/>
              <a:t> – </a:t>
            </a:r>
            <a:r>
              <a:rPr lang="ru-RU" sz="1200" dirty="0" smtClean="0">
                <a:solidFill>
                  <a:schemeClr val="accent1">
                    <a:lumMod val="75000"/>
                  </a:schemeClr>
                </a:solidFill>
              </a:rPr>
              <a:t>заменяет элемент, находящийся в позиции </a:t>
            </a:r>
            <a:r>
              <a:rPr lang="ru-RU" sz="1200" b="1" dirty="0" err="1" smtClean="0">
                <a:solidFill>
                  <a:schemeClr val="accent1">
                    <a:lumMod val="75000"/>
                  </a:schemeClr>
                </a:solidFill>
              </a:rPr>
              <a:t>index</a:t>
            </a:r>
            <a:r>
              <a:rPr lang="ru-RU" sz="1200" dirty="0" smtClean="0">
                <a:solidFill>
                  <a:schemeClr val="accent1">
                    <a:lumMod val="75000"/>
                  </a:schemeClr>
                </a:solidFill>
              </a:rPr>
              <a:t> объектом 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element</a:t>
            </a:r>
            <a:endParaRPr lang="en-US" sz="1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11200" indent="-347663"/>
            <a:r>
              <a:rPr lang="en-US" sz="1200" b="1" dirty="0" err="1" smtClean="0"/>
              <a:t>boolean</a:t>
            </a:r>
            <a:r>
              <a:rPr lang="en-US" sz="1200" b="1" dirty="0" smtClean="0"/>
              <a:t> add(E element)</a:t>
            </a:r>
            <a:r>
              <a:rPr lang="ru-RU" sz="1200" b="1" dirty="0" smtClean="0"/>
              <a:t> – </a:t>
            </a:r>
            <a:r>
              <a:rPr lang="ru-RU" sz="1200" dirty="0" smtClean="0">
                <a:solidFill>
                  <a:schemeClr val="accent1">
                    <a:lumMod val="75000"/>
                  </a:schemeClr>
                </a:solidFill>
              </a:rPr>
              <a:t>добавляет элемент в список</a:t>
            </a:r>
            <a:endParaRPr lang="en-US" sz="1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11200" indent="-347663"/>
            <a:r>
              <a:rPr lang="en-US" sz="1200" b="1" dirty="0" smtClean="0"/>
              <a:t>void add(</a:t>
            </a:r>
            <a:r>
              <a:rPr lang="en-US" sz="1200" b="1" dirty="0" err="1" smtClean="0"/>
              <a:t>int</a:t>
            </a:r>
            <a:r>
              <a:rPr lang="en-US" sz="1200" b="1" dirty="0" smtClean="0"/>
              <a:t> index, E element)</a:t>
            </a:r>
            <a:r>
              <a:rPr lang="ru-RU" sz="1200" b="1" dirty="0" smtClean="0"/>
              <a:t> – </a:t>
            </a:r>
            <a:r>
              <a:rPr lang="ru-RU" sz="1200" dirty="0" smtClean="0">
                <a:solidFill>
                  <a:schemeClr val="accent1">
                    <a:lumMod val="75000"/>
                  </a:schemeClr>
                </a:solidFill>
              </a:rPr>
              <a:t>вставляет элемент 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element</a:t>
            </a:r>
            <a:r>
              <a:rPr lang="ru-RU" sz="1200" dirty="0" smtClean="0">
                <a:solidFill>
                  <a:schemeClr val="accent1">
                    <a:lumMod val="75000"/>
                  </a:schemeClr>
                </a:solidFill>
              </a:rPr>
              <a:t> в позицию </a:t>
            </a:r>
            <a:r>
              <a:rPr lang="ru-RU" sz="1200" b="1" dirty="0" err="1" smtClean="0">
                <a:solidFill>
                  <a:schemeClr val="accent1">
                    <a:lumMod val="75000"/>
                  </a:schemeClr>
                </a:solidFill>
              </a:rPr>
              <a:t>index</a:t>
            </a:r>
            <a:r>
              <a:rPr lang="ru-RU" sz="1200" dirty="0" smtClean="0">
                <a:solidFill>
                  <a:schemeClr val="accent1">
                    <a:lumMod val="75000"/>
                  </a:schemeClr>
                </a:solidFill>
              </a:rPr>
              <a:t>, при этом список раздвигается</a:t>
            </a:r>
            <a:endParaRPr lang="en-US" sz="1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11200" indent="-347663"/>
            <a:r>
              <a:rPr lang="en-US" sz="1200" b="1" dirty="0" smtClean="0"/>
              <a:t>E remove(</a:t>
            </a:r>
            <a:r>
              <a:rPr lang="en-US" sz="1200" b="1" dirty="0" err="1" smtClean="0"/>
              <a:t>int</a:t>
            </a:r>
            <a:r>
              <a:rPr lang="en-US" sz="1200" b="1" dirty="0" smtClean="0"/>
              <a:t> index)</a:t>
            </a:r>
            <a:r>
              <a:rPr lang="ru-RU" sz="1200" b="1" dirty="0" smtClean="0"/>
              <a:t> – </a:t>
            </a:r>
            <a:r>
              <a:rPr lang="ru-RU" sz="1200" dirty="0" smtClean="0">
                <a:solidFill>
                  <a:schemeClr val="accent1">
                    <a:lumMod val="75000"/>
                  </a:schemeClr>
                </a:solidFill>
              </a:rPr>
              <a:t>удаляет элемент, находящийся на позиции 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index</a:t>
            </a:r>
          </a:p>
          <a:p>
            <a:pPr marL="711200" indent="-347663"/>
            <a:r>
              <a:rPr lang="en-US" sz="1200" b="1" dirty="0" err="1" smtClean="0"/>
              <a:t>boolean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addAll</a:t>
            </a:r>
            <a:r>
              <a:rPr lang="en-US" sz="1200" b="1" dirty="0" smtClean="0"/>
              <a:t>(</a:t>
            </a:r>
            <a:r>
              <a:rPr lang="en-US" sz="1200" b="1" dirty="0" err="1" smtClean="0"/>
              <a:t>int</a:t>
            </a:r>
            <a:r>
              <a:rPr lang="en-US" sz="1200" b="1" dirty="0" smtClean="0"/>
              <a:t> index, </a:t>
            </a:r>
            <a:r>
              <a:rPr lang="ru-RU" sz="1200" b="1" dirty="0" smtClean="0"/>
              <a:t>  </a:t>
            </a:r>
            <a:r>
              <a:rPr lang="fr-FR" sz="1200" b="1" dirty="0" smtClean="0"/>
              <a:t>Collection&lt;? extends E&gt; c)</a:t>
            </a:r>
            <a:r>
              <a:rPr lang="ru-RU" sz="1200" b="1" dirty="0" smtClean="0"/>
              <a:t> – </a:t>
            </a:r>
            <a:r>
              <a:rPr lang="ru-RU" sz="1200" dirty="0" smtClean="0">
                <a:solidFill>
                  <a:schemeClr val="accent1">
                    <a:lumMod val="75000"/>
                  </a:schemeClr>
                </a:solidFill>
              </a:rPr>
              <a:t>добавляет все элементы коллекции с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1200" dirty="0" smtClean="0">
                <a:solidFill>
                  <a:schemeClr val="accent1">
                    <a:lumMod val="75000"/>
                  </a:schemeClr>
                </a:solidFill>
              </a:rPr>
              <a:t>в список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ru-RU" sz="1200" dirty="0" smtClean="0">
                <a:solidFill>
                  <a:schemeClr val="accent1">
                    <a:lumMod val="75000"/>
                  </a:schemeClr>
                </a:solidFill>
              </a:rPr>
              <a:t>начиная с позиции 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index</a:t>
            </a:r>
            <a:endParaRPr lang="fr-FR" sz="12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pPr/>
              <a:t>78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711200" indent="-347663"/>
            <a:r>
              <a:rPr lang="en-US" sz="1200" b="1" dirty="0" err="1" smtClean="0"/>
              <a:t>int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indexOf</a:t>
            </a:r>
            <a:r>
              <a:rPr lang="en-US" sz="1200" b="1" dirty="0" smtClean="0"/>
              <a:t>(Object o);</a:t>
            </a:r>
            <a:r>
              <a:rPr lang="ru-RU" sz="1200" b="1" dirty="0" smtClean="0"/>
              <a:t>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ru-RU" sz="1200" dirty="0" smtClean="0">
                <a:solidFill>
                  <a:schemeClr val="accent1">
                    <a:lumMod val="75000"/>
                  </a:schemeClr>
                </a:solidFill>
              </a:rPr>
              <a:t>возвращает индекс первого появления элемента </a:t>
            </a:r>
            <a:r>
              <a:rPr lang="ru-RU" sz="1200" b="1" dirty="0" err="1" smtClean="0">
                <a:solidFill>
                  <a:schemeClr val="accent1">
                    <a:lumMod val="75000"/>
                  </a:schemeClr>
                </a:solidFill>
              </a:rPr>
              <a:t>o</a:t>
            </a:r>
            <a:r>
              <a:rPr lang="ru-RU" sz="1200" dirty="0" smtClean="0">
                <a:solidFill>
                  <a:schemeClr val="accent1">
                    <a:lumMod val="75000"/>
                  </a:schemeClr>
                </a:solidFill>
              </a:rPr>
              <a:t> в списке;</a:t>
            </a:r>
            <a:endParaRPr lang="en-US" sz="1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11200" indent="-347663"/>
            <a:r>
              <a:rPr lang="en-US" sz="1200" b="1" dirty="0" err="1" smtClean="0"/>
              <a:t>int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lastIndexOf</a:t>
            </a:r>
            <a:r>
              <a:rPr lang="en-US" sz="1200" b="1" dirty="0" smtClean="0"/>
              <a:t>(Object o);</a:t>
            </a:r>
            <a:r>
              <a:rPr lang="ru-RU" sz="1200" b="1" dirty="0" smtClean="0"/>
              <a:t>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ru-RU" sz="1200" dirty="0" smtClean="0">
                <a:solidFill>
                  <a:schemeClr val="accent1">
                    <a:lumMod val="75000"/>
                  </a:schemeClr>
                </a:solidFill>
              </a:rPr>
              <a:t>возвращает индекс последнего появления элемента </a:t>
            </a:r>
            <a:r>
              <a:rPr lang="ru-RU" sz="1200" b="1" dirty="0" err="1" smtClean="0">
                <a:solidFill>
                  <a:schemeClr val="accent1">
                    <a:lumMod val="75000"/>
                  </a:schemeClr>
                </a:solidFill>
              </a:rPr>
              <a:t>o</a:t>
            </a:r>
            <a:r>
              <a:rPr lang="ru-RU" sz="1200" dirty="0" smtClean="0">
                <a:solidFill>
                  <a:schemeClr val="accent1">
                    <a:lumMod val="75000"/>
                  </a:schemeClr>
                </a:solidFill>
              </a:rPr>
              <a:t> в списке;</a:t>
            </a:r>
            <a:endParaRPr lang="en-US" sz="1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11200" indent="-347663"/>
            <a:r>
              <a:rPr lang="en-US" sz="1200" b="1" dirty="0" err="1" smtClean="0"/>
              <a:t>ListIterator</a:t>
            </a:r>
            <a:r>
              <a:rPr lang="en-US" sz="1200" b="1" dirty="0" smtClean="0"/>
              <a:t>&lt;E&gt; </a:t>
            </a:r>
            <a:r>
              <a:rPr lang="en-US" sz="1200" b="1" dirty="0" err="1" smtClean="0"/>
              <a:t>listIterator</a:t>
            </a:r>
            <a:r>
              <a:rPr lang="en-US" sz="1200" b="1" dirty="0" smtClean="0"/>
              <a:t>();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ru-RU" sz="1200" dirty="0" smtClean="0">
                <a:solidFill>
                  <a:schemeClr val="accent1">
                    <a:lumMod val="75000"/>
                  </a:schemeClr>
                </a:solidFill>
              </a:rPr>
              <a:t>возвращает итератор на список</a:t>
            </a:r>
            <a:endParaRPr lang="en-US" sz="1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11200" indent="-347663"/>
            <a:r>
              <a:rPr lang="en-US" sz="1200" b="1" dirty="0" err="1" smtClean="0"/>
              <a:t>ListIterator</a:t>
            </a:r>
            <a:r>
              <a:rPr lang="en-US" sz="1200" b="1" dirty="0" smtClean="0"/>
              <a:t>&lt;E&gt; </a:t>
            </a:r>
            <a:r>
              <a:rPr lang="en-US" sz="1200" b="1" dirty="0" err="1" smtClean="0"/>
              <a:t>listIterator</a:t>
            </a:r>
            <a:r>
              <a:rPr lang="en-US" sz="1200" b="1" dirty="0" smtClean="0"/>
              <a:t>(</a:t>
            </a:r>
            <a:r>
              <a:rPr lang="en-US" sz="1200" b="1" dirty="0" err="1" smtClean="0"/>
              <a:t>int</a:t>
            </a:r>
            <a:r>
              <a:rPr lang="en-US" sz="1200" b="1" dirty="0" smtClean="0"/>
              <a:t> index);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ru-RU" sz="1200" dirty="0" smtClean="0">
                <a:solidFill>
                  <a:schemeClr val="accent1">
                    <a:lumMod val="75000"/>
                  </a:schemeClr>
                </a:solidFill>
              </a:rPr>
              <a:t>возвращает итератор на список, установленный на элемент с индексом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index</a:t>
            </a:r>
          </a:p>
          <a:p>
            <a:pPr marL="711200" indent="-347663"/>
            <a:r>
              <a:rPr lang="en-US" sz="1200" b="1" dirty="0" smtClean="0"/>
              <a:t>List&lt;E&gt; </a:t>
            </a:r>
            <a:r>
              <a:rPr lang="en-US" sz="1200" b="1" dirty="0" err="1" smtClean="0"/>
              <a:t>subList</a:t>
            </a:r>
            <a:r>
              <a:rPr lang="en-US" sz="1200" b="1" dirty="0" smtClean="0"/>
              <a:t>(</a:t>
            </a:r>
            <a:r>
              <a:rPr lang="en-US" sz="1200" b="1" dirty="0" err="1" smtClean="0"/>
              <a:t>int</a:t>
            </a:r>
            <a:r>
              <a:rPr lang="en-US" sz="1200" b="1" dirty="0" smtClean="0"/>
              <a:t> from, </a:t>
            </a:r>
            <a:r>
              <a:rPr lang="en-US" sz="1200" b="1" dirty="0" err="1" smtClean="0"/>
              <a:t>int</a:t>
            </a:r>
            <a:r>
              <a:rPr lang="en-US" sz="1200" b="1" dirty="0" smtClean="0"/>
              <a:t> to);</a:t>
            </a:r>
            <a:r>
              <a:rPr lang="ru-RU" sz="1200" dirty="0" smtClean="0"/>
              <a:t>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ru-RU" sz="1200" dirty="0" smtClean="0">
                <a:solidFill>
                  <a:schemeClr val="accent1">
                    <a:lumMod val="75000"/>
                  </a:schemeClr>
                </a:solidFill>
              </a:rPr>
              <a:t>возвращает новый список, представляющий собой часть данного (начиная с позиции </a:t>
            </a:r>
            <a:r>
              <a:rPr lang="ru-RU" sz="1200" b="1" dirty="0" err="1" smtClean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ru-RU" sz="1200" dirty="0" smtClean="0">
                <a:solidFill>
                  <a:schemeClr val="accent1">
                    <a:lumMod val="75000"/>
                  </a:schemeClr>
                </a:solidFill>
              </a:rPr>
              <a:t> до позиции </a:t>
            </a:r>
            <a:r>
              <a:rPr lang="ru-RU" sz="1200" b="1" dirty="0" smtClean="0">
                <a:solidFill>
                  <a:schemeClr val="accent1">
                    <a:lumMod val="75000"/>
                  </a:schemeClr>
                </a:solidFill>
              </a:rPr>
              <a:t>to-1</a:t>
            </a:r>
            <a:r>
              <a:rPr lang="ru-RU" sz="1200" dirty="0" smtClean="0">
                <a:solidFill>
                  <a:schemeClr val="accent1">
                    <a:lumMod val="75000"/>
                  </a:schemeClr>
                </a:solidFill>
              </a:rPr>
              <a:t> включительно)</a:t>
            </a:r>
            <a:endParaRPr lang="en-US" sz="12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pPr/>
              <a:t>79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711200" indent="-347663">
              <a:lnSpc>
                <a:spcPct val="80000"/>
              </a:lnSpc>
            </a:pPr>
            <a:r>
              <a:rPr lang="ru-RU" sz="1200" b="1" dirty="0" err="1" smtClean="0"/>
              <a:t>boolean</a:t>
            </a:r>
            <a:r>
              <a:rPr lang="ru-RU" sz="1200" b="1" dirty="0" smtClean="0"/>
              <a:t> </a:t>
            </a:r>
            <a:r>
              <a:rPr lang="ru-RU" sz="1200" b="1" dirty="0" err="1" smtClean="0"/>
              <a:t>hasNext</a:t>
            </a:r>
            <a:r>
              <a:rPr lang="ru-RU" sz="1200" b="1" dirty="0" smtClean="0"/>
              <a:t>() / </a:t>
            </a:r>
            <a:r>
              <a:rPr lang="ru-RU" sz="1200" b="1" dirty="0" err="1" smtClean="0"/>
              <a:t>boolean</a:t>
            </a:r>
            <a:r>
              <a:rPr lang="ru-RU" sz="1200" b="1" dirty="0" smtClean="0"/>
              <a:t> </a:t>
            </a:r>
            <a:r>
              <a:rPr lang="ru-RU" sz="1200" b="1" dirty="0" err="1" smtClean="0"/>
              <a:t>hasPrevious</a:t>
            </a:r>
            <a:r>
              <a:rPr lang="ru-RU" sz="1200" b="1" dirty="0" smtClean="0"/>
              <a:t>()</a:t>
            </a:r>
            <a:endParaRPr lang="ru-RU" sz="1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11200" indent="-347663">
              <a:lnSpc>
                <a:spcPct val="80000"/>
              </a:lnSpc>
            </a:pPr>
            <a:r>
              <a:rPr lang="ru-RU" sz="1200" b="1" dirty="0" smtClean="0"/>
              <a:t>E </a:t>
            </a:r>
            <a:r>
              <a:rPr lang="ru-RU" sz="1200" b="1" dirty="0" err="1" smtClean="0"/>
              <a:t>next</a:t>
            </a:r>
            <a:r>
              <a:rPr lang="ru-RU" sz="1200" b="1" dirty="0" smtClean="0"/>
              <a:t>() / E </a:t>
            </a:r>
            <a:r>
              <a:rPr lang="ru-RU" sz="1200" b="1" dirty="0" err="1" smtClean="0"/>
              <a:t>previous</a:t>
            </a:r>
            <a:r>
              <a:rPr lang="ru-RU" sz="1200" b="1" dirty="0" smtClean="0"/>
              <a:t> ()</a:t>
            </a:r>
            <a:endParaRPr lang="ru-RU" sz="1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11200" indent="-347663">
              <a:lnSpc>
                <a:spcPct val="80000"/>
              </a:lnSpc>
            </a:pPr>
            <a:r>
              <a:rPr lang="ru-RU" sz="1200" b="1" dirty="0" err="1" smtClean="0"/>
              <a:t>int</a:t>
            </a:r>
            <a:r>
              <a:rPr lang="ru-RU" sz="1200" b="1" dirty="0" smtClean="0"/>
              <a:t> </a:t>
            </a:r>
            <a:r>
              <a:rPr lang="ru-RU" sz="1200" b="1" dirty="0" err="1" smtClean="0"/>
              <a:t>nextIndex</a:t>
            </a:r>
            <a:r>
              <a:rPr lang="ru-RU" sz="1200" b="1" dirty="0" smtClean="0"/>
              <a:t>() / </a:t>
            </a:r>
            <a:r>
              <a:rPr lang="ru-RU" sz="1200" b="1" dirty="0" err="1" smtClean="0"/>
              <a:t>int</a:t>
            </a:r>
            <a:r>
              <a:rPr lang="ru-RU" sz="1200" b="1" dirty="0" smtClean="0"/>
              <a:t> </a:t>
            </a:r>
            <a:r>
              <a:rPr lang="ru-RU" sz="1200" b="1" dirty="0" err="1" smtClean="0"/>
              <a:t>previousIndex</a:t>
            </a:r>
            <a:r>
              <a:rPr lang="ru-RU" sz="1200" b="1" dirty="0" smtClean="0"/>
              <a:t>()</a:t>
            </a:r>
            <a:endParaRPr lang="ru-RU" sz="1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11200" indent="-347663">
              <a:lnSpc>
                <a:spcPct val="80000"/>
              </a:lnSpc>
            </a:pPr>
            <a:r>
              <a:rPr lang="ru-RU" sz="1200" b="1" dirty="0" err="1" smtClean="0"/>
              <a:t>void</a:t>
            </a:r>
            <a:r>
              <a:rPr lang="ru-RU" sz="1200" b="1" dirty="0" smtClean="0"/>
              <a:t> </a:t>
            </a:r>
            <a:r>
              <a:rPr lang="ru-RU" sz="1200" b="1" dirty="0" err="1" smtClean="0"/>
              <a:t>remove</a:t>
            </a:r>
            <a:r>
              <a:rPr lang="ru-RU" sz="1200" b="1" dirty="0" smtClean="0"/>
              <a:t>()</a:t>
            </a:r>
            <a:endParaRPr lang="ru-RU" sz="1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11200" indent="-347663">
              <a:lnSpc>
                <a:spcPct val="80000"/>
              </a:lnSpc>
            </a:pPr>
            <a:r>
              <a:rPr lang="ru-RU" sz="1200" b="1" dirty="0" err="1" smtClean="0"/>
              <a:t>void</a:t>
            </a:r>
            <a:r>
              <a:rPr lang="ru-RU" sz="1200" b="1" dirty="0" smtClean="0"/>
              <a:t> </a:t>
            </a:r>
            <a:r>
              <a:rPr lang="ru-RU" sz="1200" b="1" dirty="0" err="1" smtClean="0"/>
              <a:t>set</a:t>
            </a:r>
            <a:r>
              <a:rPr lang="ru-RU" sz="1200" b="1" dirty="0" smtClean="0"/>
              <a:t>(E </a:t>
            </a:r>
            <a:r>
              <a:rPr lang="ru-RU" sz="1200" b="1" dirty="0" err="1" smtClean="0"/>
              <a:t>o</a:t>
            </a:r>
            <a:r>
              <a:rPr lang="ru-RU" sz="1200" b="1" dirty="0" smtClean="0"/>
              <a:t>)</a:t>
            </a:r>
            <a:endParaRPr lang="ru-RU" sz="1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11200" indent="-347663">
              <a:lnSpc>
                <a:spcPct val="80000"/>
              </a:lnSpc>
            </a:pPr>
            <a:r>
              <a:rPr lang="ru-RU" sz="1200" b="1" dirty="0" err="1" smtClean="0"/>
              <a:t>void</a:t>
            </a:r>
            <a:r>
              <a:rPr lang="ru-RU" sz="1200" b="1" dirty="0" smtClean="0"/>
              <a:t> </a:t>
            </a:r>
            <a:r>
              <a:rPr lang="ru-RU" sz="1200" b="1" dirty="0" err="1" smtClean="0"/>
              <a:t>add</a:t>
            </a:r>
            <a:r>
              <a:rPr lang="ru-RU" sz="1200" b="1" dirty="0" smtClean="0"/>
              <a:t>(E </a:t>
            </a:r>
            <a:r>
              <a:rPr lang="ru-RU" sz="1200" b="1" dirty="0" err="1" smtClean="0"/>
              <a:t>o</a:t>
            </a:r>
            <a:r>
              <a:rPr lang="ru-RU" sz="1200" b="1" dirty="0" smtClean="0"/>
              <a:t>)</a:t>
            </a:r>
            <a:endParaRPr lang="ru-RU" sz="12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pPr/>
              <a:t>82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085850" indent="-361950"/>
            <a:r>
              <a:rPr lang="ru-RU" sz="1200" b="1" dirty="0" err="1" smtClean="0"/>
              <a:t>ArrayList</a:t>
            </a:r>
            <a:r>
              <a:rPr lang="ru-RU" sz="1200" b="1" dirty="0" smtClean="0"/>
              <a:t>() </a:t>
            </a:r>
            <a:r>
              <a:rPr lang="ru-RU" sz="1200" dirty="0" smtClean="0"/>
              <a:t>─ </a:t>
            </a:r>
            <a:r>
              <a:rPr lang="ru-RU" sz="1200" dirty="0" smtClean="0">
                <a:solidFill>
                  <a:schemeClr val="accent1">
                    <a:lumMod val="75000"/>
                  </a:schemeClr>
                </a:solidFill>
              </a:rPr>
              <a:t>пустой список</a:t>
            </a:r>
          </a:p>
          <a:p>
            <a:pPr marL="1085850" indent="-361950"/>
            <a:r>
              <a:rPr lang="ru-RU" sz="1200" b="1" dirty="0" err="1" smtClean="0"/>
              <a:t>ArrayList</a:t>
            </a:r>
            <a:r>
              <a:rPr lang="ru-RU" sz="1200" b="1" dirty="0" smtClean="0"/>
              <a:t>(</a:t>
            </a:r>
            <a:r>
              <a:rPr lang="ru-RU" sz="1200" b="1" dirty="0" err="1" smtClean="0"/>
              <a:t>Collection</a:t>
            </a:r>
            <a:r>
              <a:rPr lang="ru-RU" sz="1200" b="1" dirty="0" smtClean="0"/>
              <a:t>&lt;? </a:t>
            </a:r>
            <a:r>
              <a:rPr lang="ru-RU" sz="1200" b="1" dirty="0" err="1" smtClean="0"/>
              <a:t>extends</a:t>
            </a:r>
            <a:r>
              <a:rPr lang="ru-RU" sz="1200" b="1" dirty="0" smtClean="0"/>
              <a:t> E&gt; </a:t>
            </a:r>
            <a:r>
              <a:rPr lang="ru-RU" sz="1200" b="1" dirty="0" err="1" smtClean="0"/>
              <a:t>c</a:t>
            </a:r>
            <a:r>
              <a:rPr lang="ru-RU" sz="1200" b="1" dirty="0" smtClean="0"/>
              <a:t>) </a:t>
            </a:r>
            <a:r>
              <a:rPr lang="ru-RU" sz="1200" dirty="0" smtClean="0"/>
              <a:t>─ </a:t>
            </a:r>
            <a:r>
              <a:rPr lang="ru-RU" sz="1200" dirty="0" smtClean="0">
                <a:solidFill>
                  <a:schemeClr val="accent1">
                    <a:lumMod val="75000"/>
                  </a:schemeClr>
                </a:solidFill>
              </a:rPr>
              <a:t>копия коллекции</a:t>
            </a:r>
          </a:p>
          <a:p>
            <a:pPr marL="1085850" indent="-361950"/>
            <a:r>
              <a:rPr lang="ru-RU" sz="1200" b="1" dirty="0" err="1" smtClean="0"/>
              <a:t>ArrayList</a:t>
            </a:r>
            <a:r>
              <a:rPr lang="ru-RU" sz="1200" b="1" dirty="0" smtClean="0"/>
              <a:t>(</a:t>
            </a:r>
            <a:r>
              <a:rPr lang="ru-RU" sz="1200" b="1" dirty="0" err="1" smtClean="0"/>
              <a:t>int</a:t>
            </a:r>
            <a:r>
              <a:rPr lang="ru-RU" sz="1200" b="1" dirty="0" smtClean="0"/>
              <a:t> </a:t>
            </a:r>
            <a:r>
              <a:rPr lang="ru-RU" sz="1200" b="1" dirty="0" err="1" smtClean="0"/>
              <a:t>initialCapacity</a:t>
            </a:r>
            <a:r>
              <a:rPr lang="ru-RU" sz="1200" b="1" dirty="0" smtClean="0"/>
              <a:t>) </a:t>
            </a:r>
            <a:r>
              <a:rPr lang="ru-RU" sz="1200" dirty="0" smtClean="0"/>
              <a:t>─ </a:t>
            </a:r>
            <a:r>
              <a:rPr lang="ru-RU" sz="1200" dirty="0" smtClean="0">
                <a:solidFill>
                  <a:schemeClr val="accent1">
                    <a:lumMod val="75000"/>
                  </a:schemeClr>
                </a:solidFill>
              </a:rPr>
              <a:t>пустой список заданной вместимости</a:t>
            </a:r>
          </a:p>
          <a:p>
            <a:pPr marL="1085850" indent="-361950"/>
            <a:r>
              <a:rPr lang="ru-RU" sz="1200" b="1" dirty="0" err="1" smtClean="0"/>
              <a:t>void</a:t>
            </a:r>
            <a:r>
              <a:rPr lang="ru-RU" sz="1200" b="1" dirty="0" smtClean="0"/>
              <a:t> </a:t>
            </a:r>
            <a:r>
              <a:rPr lang="ru-RU" sz="1200" b="1" dirty="0" err="1" smtClean="0"/>
              <a:t>ensureCapacity</a:t>
            </a:r>
            <a:r>
              <a:rPr lang="ru-RU" sz="1200" b="1" dirty="0" smtClean="0"/>
              <a:t>(</a:t>
            </a:r>
            <a:r>
              <a:rPr lang="ru-RU" sz="1200" b="1" dirty="0" err="1" smtClean="0"/>
              <a:t>int</a:t>
            </a:r>
            <a:r>
              <a:rPr lang="ru-RU" sz="1200" b="1" dirty="0" smtClean="0"/>
              <a:t> </a:t>
            </a:r>
            <a:r>
              <a:rPr lang="ru-RU" sz="1200" b="1" dirty="0" err="1" smtClean="0"/>
              <a:t>minCapacity</a:t>
            </a:r>
            <a:r>
              <a:rPr lang="ru-RU" sz="1200" b="1" dirty="0" smtClean="0"/>
              <a:t>)</a:t>
            </a:r>
            <a:r>
              <a:rPr lang="ru-RU" sz="1200" dirty="0" smtClean="0"/>
              <a:t> ─ </a:t>
            </a:r>
            <a:r>
              <a:rPr lang="ru-RU" sz="1200" dirty="0" smtClean="0">
                <a:solidFill>
                  <a:schemeClr val="accent1">
                    <a:lumMod val="75000"/>
                  </a:schemeClr>
                </a:solidFill>
              </a:rPr>
              <a:t>определение вместимости</a:t>
            </a:r>
          </a:p>
          <a:p>
            <a:pPr marL="1085850" indent="-361950"/>
            <a:r>
              <a:rPr lang="ru-RU" sz="1200" b="1" dirty="0" err="1" smtClean="0"/>
              <a:t>void</a:t>
            </a:r>
            <a:r>
              <a:rPr lang="ru-RU" sz="1200" b="1" dirty="0" smtClean="0"/>
              <a:t> </a:t>
            </a:r>
            <a:r>
              <a:rPr lang="ru-RU" sz="1200" b="1" dirty="0" err="1" smtClean="0"/>
              <a:t>trimToSize</a:t>
            </a:r>
            <a:r>
              <a:rPr lang="ru-RU" sz="1200" b="1" dirty="0" smtClean="0"/>
              <a:t>()</a:t>
            </a:r>
            <a:r>
              <a:rPr lang="en-US" sz="1200" b="1" dirty="0" smtClean="0"/>
              <a:t> </a:t>
            </a:r>
            <a:r>
              <a:rPr lang="ru-RU" sz="1200" dirty="0" smtClean="0"/>
              <a:t>─ “</a:t>
            </a:r>
            <a:r>
              <a:rPr lang="ru-RU" sz="1200" dirty="0" smtClean="0">
                <a:solidFill>
                  <a:schemeClr val="accent1">
                    <a:lumMod val="75000"/>
                  </a:schemeClr>
                </a:solidFill>
              </a:rPr>
              <a:t>подгонка” вместимости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pPr/>
              <a:t>84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HashMap</a:t>
            </a:r>
            <a:r>
              <a:rPr lang="en-US" baseline="0" dirty="0" smtClean="0"/>
              <a:t> – </a:t>
            </a:r>
            <a:r>
              <a:rPr lang="ru-RU" baseline="0" dirty="0" smtClean="0"/>
              <a:t>не гарантирует порядка обхода</a:t>
            </a:r>
          </a:p>
          <a:p>
            <a:r>
              <a:rPr lang="en-US" baseline="0" dirty="0" err="1" smtClean="0"/>
              <a:t>LinkedHashMap</a:t>
            </a:r>
            <a:r>
              <a:rPr lang="en-US" baseline="0" dirty="0" smtClean="0"/>
              <a:t> – </a:t>
            </a:r>
            <a:r>
              <a:rPr lang="ru-RU" baseline="0" dirty="0" smtClean="0"/>
              <a:t>гарантирует порядок обхода в соответствие с добавлением</a:t>
            </a:r>
          </a:p>
          <a:p>
            <a:r>
              <a:rPr lang="en-US" baseline="0" dirty="0" err="1" smtClean="0"/>
              <a:t>TreeMap</a:t>
            </a:r>
            <a:r>
              <a:rPr lang="en-US" baseline="0" dirty="0" smtClean="0"/>
              <a:t> – </a:t>
            </a:r>
            <a:r>
              <a:rPr lang="ru-RU" baseline="0" dirty="0" smtClean="0"/>
              <a:t>гарантирует порядок обхода по «</a:t>
            </a:r>
            <a:r>
              <a:rPr lang="en-US" baseline="0" dirty="0" smtClean="0"/>
              <a:t>natural ordering</a:t>
            </a:r>
            <a:r>
              <a:rPr lang="ru-RU" baseline="0" dirty="0" smtClean="0"/>
              <a:t>» ключей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428750" indent="-438150">
              <a:lnSpc>
                <a:spcPct val="90000"/>
              </a:lnSpc>
            </a:pPr>
            <a:r>
              <a:rPr lang="ru-RU" sz="1200" b="1" dirty="0" err="1" smtClean="0"/>
              <a:t>LinkedList</a:t>
            </a:r>
            <a:r>
              <a:rPr lang="ru-RU" sz="1200" b="1" dirty="0" smtClean="0"/>
              <a:t>&lt;E&gt;</a:t>
            </a:r>
            <a:r>
              <a:rPr lang="en-US" sz="1200" b="1" dirty="0" smtClean="0"/>
              <a:t> </a:t>
            </a:r>
            <a:r>
              <a:rPr lang="ru-RU" sz="1200" b="1" dirty="0" smtClean="0"/>
              <a:t>() – </a:t>
            </a:r>
            <a:r>
              <a:rPr lang="ru-RU" sz="1200" dirty="0" smtClean="0">
                <a:solidFill>
                  <a:schemeClr val="accent1">
                    <a:lumMod val="75000"/>
                  </a:schemeClr>
                </a:solidFill>
              </a:rPr>
              <a:t>пустой список</a:t>
            </a:r>
          </a:p>
          <a:p>
            <a:pPr marL="1428750" indent="-438150">
              <a:lnSpc>
                <a:spcPct val="90000"/>
              </a:lnSpc>
            </a:pPr>
            <a:r>
              <a:rPr lang="ru-RU" sz="1200" b="1" dirty="0" err="1" smtClean="0"/>
              <a:t>LinkedList</a:t>
            </a:r>
            <a:r>
              <a:rPr lang="ru-RU" sz="1200" b="1" dirty="0" smtClean="0"/>
              <a:t>(</a:t>
            </a:r>
            <a:r>
              <a:rPr lang="ru-RU" sz="1200" b="1" dirty="0" err="1" smtClean="0"/>
              <a:t>Collection</a:t>
            </a:r>
            <a:r>
              <a:rPr lang="ru-RU" sz="1200" b="1" dirty="0" smtClean="0"/>
              <a:t>&lt;? </a:t>
            </a:r>
            <a:r>
              <a:rPr lang="ru-RU" sz="1200" b="1" dirty="0" err="1" smtClean="0"/>
              <a:t>extends</a:t>
            </a:r>
            <a:r>
              <a:rPr lang="ru-RU" sz="1200" b="1" dirty="0" smtClean="0"/>
              <a:t> E&gt; </a:t>
            </a:r>
            <a:r>
              <a:rPr lang="ru-RU" sz="1200" b="1" dirty="0" err="1" smtClean="0"/>
              <a:t>c</a:t>
            </a:r>
            <a:r>
              <a:rPr lang="ru-RU" sz="1200" b="1" dirty="0" smtClean="0"/>
              <a:t>)</a:t>
            </a:r>
            <a:r>
              <a:rPr lang="ru-RU" sz="1200" b="0" baseline="0" dirty="0" smtClean="0"/>
              <a:t> – </a:t>
            </a:r>
            <a:r>
              <a:rPr lang="ru-RU" sz="1200" dirty="0" smtClean="0">
                <a:solidFill>
                  <a:schemeClr val="accent1">
                    <a:lumMod val="75000"/>
                  </a:schemeClr>
                </a:solidFill>
              </a:rPr>
              <a:t>копия коллекции</a:t>
            </a:r>
          </a:p>
          <a:p>
            <a:pPr marL="1428750" indent="-438150">
              <a:lnSpc>
                <a:spcPct val="90000"/>
              </a:lnSpc>
            </a:pPr>
            <a:r>
              <a:rPr lang="ru-RU" sz="1200" b="1" dirty="0" err="1" smtClean="0"/>
              <a:t>void</a:t>
            </a:r>
            <a:r>
              <a:rPr lang="ru-RU" sz="1200" b="1" dirty="0" smtClean="0"/>
              <a:t> </a:t>
            </a:r>
            <a:r>
              <a:rPr lang="ru-RU" sz="1200" b="1" dirty="0" err="1" smtClean="0"/>
              <a:t>addFirst</a:t>
            </a:r>
            <a:r>
              <a:rPr lang="ru-RU" sz="1200" b="1" dirty="0" smtClean="0"/>
              <a:t>(E </a:t>
            </a:r>
            <a:r>
              <a:rPr lang="ru-RU" sz="1200" b="1" dirty="0" err="1" smtClean="0"/>
              <a:t>o</a:t>
            </a:r>
            <a:r>
              <a:rPr lang="ru-RU" sz="1200" b="1" dirty="0" smtClean="0"/>
              <a:t>) </a:t>
            </a:r>
            <a:r>
              <a:rPr lang="ru-RU" sz="1200" dirty="0" smtClean="0">
                <a:solidFill>
                  <a:schemeClr val="accent1">
                    <a:lumMod val="75000"/>
                  </a:schemeClr>
                </a:solidFill>
              </a:rPr>
              <a:t>– добавить в начало списка</a:t>
            </a:r>
          </a:p>
          <a:p>
            <a:pPr marL="1428750" indent="-438150">
              <a:lnSpc>
                <a:spcPct val="90000"/>
              </a:lnSpc>
            </a:pPr>
            <a:r>
              <a:rPr lang="ru-RU" sz="1200" b="1" dirty="0" err="1" smtClean="0"/>
              <a:t>void</a:t>
            </a:r>
            <a:r>
              <a:rPr lang="ru-RU" sz="1200" b="1" dirty="0" smtClean="0"/>
              <a:t> </a:t>
            </a:r>
            <a:r>
              <a:rPr lang="ru-RU" sz="1200" b="1" dirty="0" err="1" smtClean="0"/>
              <a:t>addLast</a:t>
            </a:r>
            <a:r>
              <a:rPr lang="ru-RU" sz="1200" b="1" dirty="0" smtClean="0"/>
              <a:t>(E </a:t>
            </a:r>
            <a:r>
              <a:rPr lang="ru-RU" sz="1200" b="1" dirty="0" err="1" smtClean="0"/>
              <a:t>o</a:t>
            </a:r>
            <a:r>
              <a:rPr lang="ru-RU" sz="1200" b="1" dirty="0" smtClean="0"/>
              <a:t>) </a:t>
            </a:r>
            <a:r>
              <a:rPr lang="ru-RU" sz="1200" dirty="0" smtClean="0">
                <a:solidFill>
                  <a:schemeClr val="accent1">
                    <a:lumMod val="75000"/>
                  </a:schemeClr>
                </a:solidFill>
              </a:rPr>
              <a:t>– добавить в конец списка</a:t>
            </a:r>
          </a:p>
          <a:p>
            <a:pPr marL="1428750" indent="-438150">
              <a:lnSpc>
                <a:spcPct val="90000"/>
              </a:lnSpc>
            </a:pPr>
            <a:r>
              <a:rPr lang="ru-RU" sz="1200" b="1" dirty="0" smtClean="0"/>
              <a:t>E </a:t>
            </a:r>
            <a:r>
              <a:rPr lang="ru-RU" sz="1200" b="1" dirty="0" err="1" smtClean="0"/>
              <a:t>removeFirst</a:t>
            </a:r>
            <a:r>
              <a:rPr lang="ru-RU" sz="1200" b="1" dirty="0" smtClean="0"/>
              <a:t>() </a:t>
            </a:r>
            <a:r>
              <a:rPr lang="ru-RU" sz="1200" dirty="0" smtClean="0">
                <a:solidFill>
                  <a:schemeClr val="accent1">
                    <a:lumMod val="75000"/>
                  </a:schemeClr>
                </a:solidFill>
              </a:rPr>
              <a:t>– удалить первый элемент</a:t>
            </a:r>
          </a:p>
          <a:p>
            <a:pPr marL="1428750" indent="-438150">
              <a:lnSpc>
                <a:spcPct val="90000"/>
              </a:lnSpc>
            </a:pPr>
            <a:r>
              <a:rPr lang="ru-RU" sz="1200" b="1" dirty="0" smtClean="0"/>
              <a:t>E </a:t>
            </a:r>
            <a:r>
              <a:rPr lang="ru-RU" sz="1200" b="1" dirty="0" err="1" smtClean="0"/>
              <a:t>removeLast</a:t>
            </a:r>
            <a:r>
              <a:rPr lang="ru-RU" sz="1200" b="1" dirty="0" smtClean="0"/>
              <a:t>()</a:t>
            </a:r>
            <a:r>
              <a:rPr lang="en-US" sz="1200" b="1" dirty="0" smtClean="0"/>
              <a:t> </a:t>
            </a:r>
            <a:r>
              <a:rPr lang="ru-RU" sz="1200" dirty="0" smtClean="0">
                <a:solidFill>
                  <a:schemeClr val="accent1">
                    <a:lumMod val="75000"/>
                  </a:schemeClr>
                </a:solidFill>
              </a:rPr>
              <a:t>– удалить последний элемент</a:t>
            </a:r>
            <a:endParaRPr lang="en-US" sz="12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pPr/>
              <a:t>86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PriorityQueue</a:t>
            </a:r>
            <a:r>
              <a:rPr lang="en-US" baseline="0" dirty="0" smtClean="0"/>
              <a:t> – </a:t>
            </a:r>
            <a:r>
              <a:rPr lang="ru-RU" baseline="0" dirty="0" smtClean="0"/>
              <a:t>очередь с приоритетом. По умолчанию используется сортировка «естественного порядка» (в соответствии с </a:t>
            </a:r>
            <a:r>
              <a:rPr lang="en-US" baseline="0" dirty="0" err="1" smtClean="0"/>
              <a:t>compareTo</a:t>
            </a:r>
            <a:r>
              <a:rPr lang="ru-RU" baseline="0" dirty="0" smtClean="0"/>
              <a:t> интерфейса </a:t>
            </a:r>
            <a:r>
              <a:rPr lang="en-US" baseline="0" dirty="0" smtClean="0"/>
              <a:t>Comparable).</a:t>
            </a:r>
            <a:endParaRPr lang="ru-RU" baseline="0" dirty="0" smtClean="0"/>
          </a:p>
          <a:p>
            <a:r>
              <a:rPr lang="ru-RU" baseline="0" dirty="0" smtClean="0"/>
              <a:t>В случае, если объект не реализует </a:t>
            </a:r>
            <a:r>
              <a:rPr lang="en-US" baseline="0" dirty="0" smtClean="0"/>
              <a:t>Comparable </a:t>
            </a:r>
            <a:r>
              <a:rPr lang="ru-RU" baseline="0" dirty="0" smtClean="0"/>
              <a:t>– будет выброшено исключение </a:t>
            </a:r>
            <a:r>
              <a:rPr lang="en-US" baseline="0" dirty="0" err="1" smtClean="0"/>
              <a:t>ClassCastException</a:t>
            </a:r>
            <a:r>
              <a:rPr lang="en-US" baseline="0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EnumSet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EnumMap</a:t>
            </a:r>
            <a:r>
              <a:rPr lang="en-US" baseline="0" dirty="0" smtClean="0"/>
              <a:t> – </a:t>
            </a:r>
            <a:r>
              <a:rPr lang="ru-RU" baseline="0" dirty="0" smtClean="0"/>
              <a:t>коллекции, предназначенные для работы с элементами перечисления. Имеют повышенную производительность за счет оптимального представления ограниченного набора  значений.</a:t>
            </a:r>
          </a:p>
          <a:p>
            <a:r>
              <a:rPr lang="en-US" baseline="0" dirty="0" err="1" smtClean="0"/>
              <a:t>CopyOnWriteArraySet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CopyOnWriteArrayList</a:t>
            </a:r>
            <a:r>
              <a:rPr lang="en-US" baseline="0" dirty="0" smtClean="0"/>
              <a:t> – </a:t>
            </a:r>
            <a:r>
              <a:rPr lang="ru-RU" baseline="0" dirty="0" smtClean="0"/>
              <a:t>являются безопасными для использования в условиях </a:t>
            </a:r>
            <a:r>
              <a:rPr lang="ru-RU" baseline="0" dirty="0" err="1" smtClean="0"/>
              <a:t>многопоточности</a:t>
            </a:r>
            <a:r>
              <a:rPr lang="ru-RU" baseline="0" dirty="0" smtClean="0"/>
              <a:t>, не требуют явной синхронизации и хорошо оптимизированы для чтения. Любая операция записи приводит к автоматическому копированию всей структуры данных в блокирующем режиме. При этом все «читатели», использующие итераторы продолжают работать с предшествующей копией коллекции.</a:t>
            </a:r>
          </a:p>
          <a:p>
            <a:r>
              <a:rPr lang="ru-RU" baseline="0" dirty="0" smtClean="0"/>
              <a:t>Слабые ссылки – механизм, позволяющий не хранить в памяти объекты, на которые не существует больше ссылок, за исключением одной</a:t>
            </a:r>
            <a:r>
              <a:rPr lang="en-US" baseline="0" dirty="0" smtClean="0"/>
              <a:t>. Map – </a:t>
            </a:r>
            <a:r>
              <a:rPr lang="ru-RU" baseline="0" dirty="0" smtClean="0"/>
              <a:t>поддерживает жизнь ключей и значений, даже если на них не осталось ссылок из других частей программы. </a:t>
            </a:r>
            <a:r>
              <a:rPr lang="en-US" baseline="0" dirty="0" err="1" smtClean="0"/>
              <a:t>WeakHashMap</a:t>
            </a:r>
            <a:r>
              <a:rPr lang="en-US" baseline="0" dirty="0" smtClean="0"/>
              <a:t> </a:t>
            </a:r>
            <a:r>
              <a:rPr lang="ru-RU" baseline="0" dirty="0" smtClean="0"/>
              <a:t>использует слабые ссылки, позволяющие избавляться от таких пар в случае, если не осталось больше внешних ссылок.</a:t>
            </a:r>
          </a:p>
          <a:p>
            <a:r>
              <a:rPr lang="en-US" baseline="0" dirty="0" err="1" smtClean="0"/>
              <a:t>IdentityHashMap</a:t>
            </a:r>
            <a:r>
              <a:rPr lang="en-US" baseline="0" dirty="0" smtClean="0"/>
              <a:t> - </a:t>
            </a:r>
            <a:r>
              <a:rPr lang="ru-RU" baseline="0" dirty="0" smtClean="0"/>
              <a:t> карта, в качестве сравнения ключей использует сравнение ссылок , а не методов</a:t>
            </a:r>
            <a:r>
              <a:rPr lang="en-US" baseline="0" dirty="0" smtClean="0"/>
              <a:t> equals</a:t>
            </a:r>
            <a:endParaRPr lang="ru-RU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ConcurrentHashMap</a:t>
            </a:r>
            <a:r>
              <a:rPr lang="en-US" dirty="0" smtClean="0"/>
              <a:t> – </a:t>
            </a:r>
            <a:r>
              <a:rPr lang="ru-RU" dirty="0" err="1" smtClean="0"/>
              <a:t>потокобезопасная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dirty="0" smtClean="0"/>
              <a:t>add</a:t>
            </a:r>
            <a:r>
              <a:rPr lang="en-US" sz="1200" b="1" baseline="0" dirty="0" smtClean="0"/>
              <a:t>(E element) – return true, </a:t>
            </a:r>
            <a:r>
              <a:rPr lang="ru-RU" sz="1200" b="1" baseline="0" dirty="0" smtClean="0"/>
              <a:t>если коллекция была успешно изменена</a:t>
            </a:r>
          </a:p>
          <a:p>
            <a:r>
              <a:rPr lang="en-US" sz="1200" b="1" baseline="0" dirty="0" smtClean="0"/>
              <a:t>remove(Object element) – return true, </a:t>
            </a:r>
            <a:r>
              <a:rPr lang="ru-RU" sz="1200" b="1" baseline="0" dirty="0" smtClean="0"/>
              <a:t>если в результате вызова этого метода, элемент был удален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dirty="0" err="1" smtClean="0"/>
              <a:t>retainAll</a:t>
            </a:r>
            <a:r>
              <a:rPr lang="en-US" sz="1200" b="1" dirty="0" smtClean="0"/>
              <a:t>(Collection&lt;?&gt;</a:t>
            </a:r>
            <a:r>
              <a:rPr lang="en-US" sz="1200" b="1" baseline="0" dirty="0" smtClean="0"/>
              <a:t> c) - </a:t>
            </a:r>
            <a:r>
              <a:rPr lang="ru-RU" sz="1200" dirty="0" smtClean="0">
                <a:solidFill>
                  <a:schemeClr val="accent1">
                    <a:lumMod val="75000"/>
                  </a:schemeClr>
                </a:solidFill>
              </a:rPr>
              <a:t>удаление элементов данной коллекции, которые не содержатся в коллекции 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;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Comparator&lt;? super E&gt; comparator();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ru-RU" sz="1200" dirty="0" smtClean="0">
                <a:solidFill>
                  <a:schemeClr val="accent1">
                    <a:lumMod val="75000"/>
                  </a:schemeClr>
                </a:solidFill>
              </a:rPr>
              <a:t>возвращает способ упорядочения коллекции;</a:t>
            </a:r>
            <a:endParaRPr lang="en-US" sz="12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200" b="1" dirty="0" smtClean="0"/>
              <a:t>E first();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ru-RU" sz="1200" dirty="0" smtClean="0">
                <a:solidFill>
                  <a:schemeClr val="accent1">
                    <a:lumMod val="75000"/>
                  </a:schemeClr>
                </a:solidFill>
              </a:rPr>
              <a:t>минимальный элемент</a:t>
            </a:r>
          </a:p>
          <a:p>
            <a:r>
              <a:rPr lang="en-US" sz="1200" b="1" dirty="0" err="1" smtClean="0"/>
              <a:t>SortedSet</a:t>
            </a:r>
            <a:r>
              <a:rPr lang="en-US" sz="1200" b="1" dirty="0" smtClean="0"/>
              <a:t>&lt;E&gt; </a:t>
            </a:r>
            <a:r>
              <a:rPr lang="en-US" sz="1200" b="1" dirty="0" err="1" smtClean="0"/>
              <a:t>headSet</a:t>
            </a:r>
            <a:r>
              <a:rPr lang="en-US" sz="1200" b="1" dirty="0" smtClean="0"/>
              <a:t>(E </a:t>
            </a:r>
            <a:r>
              <a:rPr lang="en-US" sz="1200" b="1" dirty="0" err="1" smtClean="0"/>
              <a:t>toElement</a:t>
            </a:r>
            <a:r>
              <a:rPr lang="en-US" sz="1200" b="1" dirty="0" smtClean="0"/>
              <a:t>);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ru-RU" sz="1200" dirty="0" smtClean="0">
                <a:solidFill>
                  <a:schemeClr val="accent1">
                    <a:lumMod val="75000"/>
                  </a:schemeClr>
                </a:solidFill>
              </a:rPr>
              <a:t>подмножество элементов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ru-RU" sz="1200" dirty="0" smtClean="0">
                <a:solidFill>
                  <a:schemeClr val="accent1">
                    <a:lumMod val="75000"/>
                  </a:schemeClr>
                </a:solidFill>
              </a:rPr>
              <a:t>меньших </a:t>
            </a:r>
            <a:r>
              <a:rPr lang="ru-RU" sz="1200" b="1" dirty="0" err="1" smtClean="0">
                <a:solidFill>
                  <a:schemeClr val="accent1">
                    <a:lumMod val="75000"/>
                  </a:schemeClr>
                </a:solidFill>
              </a:rPr>
              <a:t>toElement</a:t>
            </a:r>
            <a:endParaRPr lang="ru-RU" sz="12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200" b="1" dirty="0" smtClean="0"/>
              <a:t>E last();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ru-RU" sz="1200" dirty="0" smtClean="0">
                <a:solidFill>
                  <a:schemeClr val="accent1">
                    <a:lumMod val="75000"/>
                  </a:schemeClr>
                </a:solidFill>
              </a:rPr>
              <a:t>максимальный элемент</a:t>
            </a:r>
          </a:p>
          <a:p>
            <a:r>
              <a:rPr lang="en-US" sz="1200" b="1" dirty="0" err="1" smtClean="0"/>
              <a:t>SortedSet</a:t>
            </a:r>
            <a:r>
              <a:rPr lang="en-US" sz="1200" b="1" dirty="0" smtClean="0"/>
              <a:t>&lt;E&gt; </a:t>
            </a:r>
            <a:r>
              <a:rPr lang="en-US" sz="1200" b="1" dirty="0" err="1" smtClean="0"/>
              <a:t>subSet</a:t>
            </a:r>
            <a:r>
              <a:rPr lang="en-US" sz="1200" b="1" dirty="0" smtClean="0"/>
              <a:t>(E </a:t>
            </a:r>
            <a:r>
              <a:rPr lang="en-US" sz="1200" b="1" dirty="0" err="1" smtClean="0"/>
              <a:t>fromElement</a:t>
            </a:r>
            <a:r>
              <a:rPr lang="en-US" sz="1200" b="1" dirty="0" smtClean="0"/>
              <a:t>, E </a:t>
            </a:r>
            <a:r>
              <a:rPr lang="en-US" sz="1200" b="1" dirty="0" err="1" smtClean="0"/>
              <a:t>toElement</a:t>
            </a:r>
            <a:r>
              <a:rPr lang="en-US" sz="1200" b="1" dirty="0" smtClean="0"/>
              <a:t>);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ru-RU" sz="1200" dirty="0" smtClean="0">
                <a:solidFill>
                  <a:schemeClr val="accent1">
                    <a:lumMod val="75000"/>
                  </a:schemeClr>
                </a:solidFill>
              </a:rPr>
              <a:t>подмножество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1200" dirty="0" smtClean="0">
                <a:solidFill>
                  <a:schemeClr val="accent1">
                    <a:lumMod val="75000"/>
                  </a:schemeClr>
                </a:solidFill>
              </a:rPr>
              <a:t>элементов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ru-RU" sz="1200" dirty="0" smtClean="0">
                <a:solidFill>
                  <a:schemeClr val="accent1">
                    <a:lumMod val="75000"/>
                  </a:schemeClr>
                </a:solidFill>
              </a:rPr>
              <a:t> меньших </a:t>
            </a:r>
            <a:r>
              <a:rPr lang="ru-RU" sz="1200" b="1" dirty="0" err="1" smtClean="0">
                <a:solidFill>
                  <a:schemeClr val="accent1">
                    <a:lumMod val="75000"/>
                  </a:schemeClr>
                </a:solidFill>
              </a:rPr>
              <a:t>toElement</a:t>
            </a:r>
            <a:r>
              <a:rPr lang="ru-RU" sz="1200" dirty="0" smtClean="0">
                <a:solidFill>
                  <a:schemeClr val="accent1">
                    <a:lumMod val="75000"/>
                  </a:schemeClr>
                </a:solidFill>
              </a:rPr>
              <a:t> и больше либо равных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1200" b="1" dirty="0" err="1" smtClean="0">
                <a:solidFill>
                  <a:schemeClr val="accent1">
                    <a:lumMod val="75000"/>
                  </a:schemeClr>
                </a:solidFill>
              </a:rPr>
              <a:t>fromElement</a:t>
            </a:r>
            <a:endParaRPr lang="ru-RU" sz="12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200" b="1" dirty="0" err="1" smtClean="0"/>
              <a:t>SortedSet</a:t>
            </a:r>
            <a:r>
              <a:rPr lang="en-US" sz="1200" b="1" dirty="0" smtClean="0"/>
              <a:t>&lt;E&gt; </a:t>
            </a:r>
            <a:r>
              <a:rPr lang="en-US" sz="1200" b="1" dirty="0" err="1" smtClean="0"/>
              <a:t>tailSet</a:t>
            </a:r>
            <a:r>
              <a:rPr lang="en-US" sz="1200" b="1" dirty="0" smtClean="0"/>
              <a:t>(E </a:t>
            </a:r>
            <a:r>
              <a:rPr lang="en-US" sz="1200" b="1" dirty="0" err="1" smtClean="0"/>
              <a:t>fromElement</a:t>
            </a:r>
            <a:r>
              <a:rPr lang="en-US" sz="1200" b="1" dirty="0" smtClean="0"/>
              <a:t>);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ru-RU" sz="1200" dirty="0" smtClean="0">
                <a:solidFill>
                  <a:schemeClr val="accent1">
                    <a:lumMod val="75000"/>
                  </a:schemeClr>
                </a:solidFill>
              </a:rPr>
              <a:t>подмножество элементов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ru-RU" sz="1200" dirty="0" smtClean="0">
                <a:solidFill>
                  <a:schemeClr val="accent1">
                    <a:lumMod val="75000"/>
                  </a:schemeClr>
                </a:solidFill>
              </a:rPr>
              <a:t>больших либо равных </a:t>
            </a:r>
            <a:r>
              <a:rPr lang="ru-RU" sz="1200" b="1" dirty="0" err="1" smtClean="0">
                <a:solidFill>
                  <a:schemeClr val="accent1">
                    <a:lumMod val="75000"/>
                  </a:schemeClr>
                </a:solidFill>
              </a:rPr>
              <a:t>fromElement</a:t>
            </a:r>
            <a:endParaRPr lang="ru-RU" sz="12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895600"/>
            <a:ext cx="6858000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000" b="0" kern="1200" baseline="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</a:p>
          <a:p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304925"/>
            <a:ext cx="68580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ALL CAPS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2743200" y="4191000"/>
            <a:ext cx="59436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1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  <a:p>
            <a:pPr lvl="0"/>
            <a:r>
              <a:rPr lang="en-US" dirty="0" smtClean="0"/>
              <a:t>Author Position</a:t>
            </a:r>
          </a:p>
          <a:p>
            <a:pPr lvl="0"/>
            <a:r>
              <a:rPr lang="en-US" dirty="0" smtClean="0"/>
              <a:t>Author Contact Email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1828800" y="685800"/>
            <a:ext cx="1524000" cy="533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 marL="0" indent="0">
              <a:buNone/>
              <a:defRPr sz="30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828800" y="4191000"/>
            <a:ext cx="9653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Author:</a:t>
            </a:r>
            <a:endParaRPr lang="en-US" sz="16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461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15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4800600"/>
          </a:xfrm>
          <a:prstGeom prst="rect">
            <a:avLst/>
          </a:prstGeom>
        </p:spPr>
        <p:txBody>
          <a:bodyPr/>
          <a:lstStyle>
            <a:lvl1pPr marL="287338" indent="-287338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 sz="1600" b="1"/>
            </a:lvl1pPr>
            <a:lvl2pPr marL="798513" indent="-341313">
              <a:buClr>
                <a:schemeClr val="accent1">
                  <a:lumMod val="75000"/>
                </a:schemeClr>
              </a:buClr>
              <a:buSzPct val="120000"/>
              <a:buFont typeface="Wingdings" pitchFamily="2" charset="2"/>
              <a:buChar char="§"/>
              <a:tabLst>
                <a:tab pos="798513" algn="l"/>
              </a:tabLst>
              <a:defRPr sz="1600"/>
            </a:lvl2pPr>
            <a:lvl3pPr marL="1223963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3pPr>
            <a:lvl4pPr marL="1673225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tabLst>
                <a:tab pos="1611313" algn="l"/>
              </a:tabLst>
              <a:defRPr/>
            </a:lvl4pPr>
            <a:lvl5pPr marL="2222500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209243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4400" y="1219200"/>
            <a:ext cx="7315200" cy="48006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Char char="§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•"/>
              <a:defRPr/>
            </a:lvl2pPr>
            <a:lvl3pPr marL="1166813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›"/>
              <a:defRPr/>
            </a:lvl3pPr>
            <a:lvl4pPr marL="1611313" indent="-280988"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―"/>
              <a:tabLst>
                <a:tab pos="1611313" algn="l"/>
              </a:tabLst>
              <a:defRPr/>
            </a:lvl4pPr>
            <a:lvl5pPr marL="18796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49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78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2514600"/>
            <a:ext cx="64008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 smtClean="0"/>
              <a:t>SECTION title</a:t>
            </a:r>
            <a:br>
              <a:rPr lang="en-US" dirty="0" smtClean="0"/>
            </a:br>
            <a:r>
              <a:rPr lang="en-US" dirty="0" smtClean="0"/>
              <a:t>ALL CAPS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12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590800"/>
            <a:ext cx="6858000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000" b="0" kern="1200" baseline="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Title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828800" y="762000"/>
            <a:ext cx="685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200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СПАСИБО</a:t>
            </a:r>
            <a:r>
              <a:rPr lang="ru-RU" sz="3200" b="1" baseline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ЗА ВНИМАНИЕ!</a:t>
            </a:r>
            <a:endParaRPr lang="en-US" sz="3200" b="1" baseline="0" dirty="0" smtClean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/>
            <a:endParaRPr lang="en-US" sz="3200" b="1" baseline="0" dirty="0" smtClean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/>
            <a:r>
              <a:rPr lang="ru-RU" sz="3200" b="1" baseline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ВОПРОСЫ?</a:t>
            </a:r>
            <a:endParaRPr lang="en-US" sz="3200" b="1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2743200" y="4114800"/>
            <a:ext cx="59436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1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  <a:p>
            <a:pPr lvl="0"/>
            <a:r>
              <a:rPr lang="en-US" dirty="0" smtClean="0"/>
              <a:t>Author Position</a:t>
            </a:r>
          </a:p>
          <a:p>
            <a:pPr lvl="0"/>
            <a:r>
              <a:rPr lang="en-US" dirty="0" smtClean="0"/>
              <a:t>Author Contact Email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828800" y="4114800"/>
            <a:ext cx="9653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Author:</a:t>
            </a:r>
            <a:endParaRPr lang="en-US" sz="16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955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-19050" y="6327152"/>
            <a:ext cx="3133441" cy="267492"/>
          </a:xfrm>
          <a:prstGeom prst="rect">
            <a:avLst/>
          </a:prstGeom>
          <a:solidFill>
            <a:srgbClr val="6087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" name="Freeform 7"/>
          <p:cNvSpPr>
            <a:spLocks noEditPoints="1"/>
          </p:cNvSpPr>
          <p:nvPr/>
        </p:nvSpPr>
        <p:spPr bwMode="auto">
          <a:xfrm>
            <a:off x="914400" y="6385486"/>
            <a:ext cx="685801" cy="170266"/>
          </a:xfrm>
          <a:custGeom>
            <a:avLst/>
            <a:gdLst>
              <a:gd name="T0" fmla="*/ 2344 w 2344"/>
              <a:gd name="T1" fmla="*/ 307 h 582"/>
              <a:gd name="T2" fmla="*/ 431 w 2344"/>
              <a:gd name="T3" fmla="*/ 371 h 582"/>
              <a:gd name="T4" fmla="*/ 1391 w 2344"/>
              <a:gd name="T5" fmla="*/ 480 h 582"/>
              <a:gd name="T6" fmla="*/ 1568 w 2344"/>
              <a:gd name="T7" fmla="*/ 78 h 582"/>
              <a:gd name="T8" fmla="*/ 1595 w 2344"/>
              <a:gd name="T9" fmla="*/ 82 h 582"/>
              <a:gd name="T10" fmla="*/ 1715 w 2344"/>
              <a:gd name="T11" fmla="*/ 98 h 582"/>
              <a:gd name="T12" fmla="*/ 1734 w 2344"/>
              <a:gd name="T13" fmla="*/ 77 h 582"/>
              <a:gd name="T14" fmla="*/ 1755 w 2344"/>
              <a:gd name="T15" fmla="*/ 89 h 582"/>
              <a:gd name="T16" fmla="*/ 1876 w 2344"/>
              <a:gd name="T17" fmla="*/ 53 h 582"/>
              <a:gd name="T18" fmla="*/ 1850 w 2344"/>
              <a:gd name="T19" fmla="*/ 14 h 582"/>
              <a:gd name="T20" fmla="*/ 1802 w 2344"/>
              <a:gd name="T21" fmla="*/ 0 h 582"/>
              <a:gd name="T22" fmla="*/ 1722 w 2344"/>
              <a:gd name="T23" fmla="*/ 24 h 582"/>
              <a:gd name="T24" fmla="*/ 1663 w 2344"/>
              <a:gd name="T25" fmla="*/ 2 h 582"/>
              <a:gd name="T26" fmla="*/ 1591 w 2344"/>
              <a:gd name="T27" fmla="*/ 7 h 582"/>
              <a:gd name="T28" fmla="*/ 1227 w 2344"/>
              <a:gd name="T29" fmla="*/ 5 h 582"/>
              <a:gd name="T30" fmla="*/ 1162 w 2344"/>
              <a:gd name="T31" fmla="*/ 36 h 582"/>
              <a:gd name="T32" fmla="*/ 1134 w 2344"/>
              <a:gd name="T33" fmla="*/ 96 h 582"/>
              <a:gd name="T34" fmla="*/ 1249 w 2344"/>
              <a:gd name="T35" fmla="*/ 95 h 582"/>
              <a:gd name="T36" fmla="*/ 1276 w 2344"/>
              <a:gd name="T37" fmla="*/ 74 h 582"/>
              <a:gd name="T38" fmla="*/ 1288 w 2344"/>
              <a:gd name="T39" fmla="*/ 97 h 582"/>
              <a:gd name="T40" fmla="*/ 1243 w 2344"/>
              <a:gd name="T41" fmla="*/ 195 h 582"/>
              <a:gd name="T42" fmla="*/ 1120 w 2344"/>
              <a:gd name="T43" fmla="*/ 273 h 582"/>
              <a:gd name="T44" fmla="*/ 1090 w 2344"/>
              <a:gd name="T45" fmla="*/ 411 h 582"/>
              <a:gd name="T46" fmla="*/ 1113 w 2344"/>
              <a:gd name="T47" fmla="*/ 473 h 582"/>
              <a:gd name="T48" fmla="*/ 1208 w 2344"/>
              <a:gd name="T49" fmla="*/ 485 h 582"/>
              <a:gd name="T50" fmla="*/ 1252 w 2344"/>
              <a:gd name="T51" fmla="*/ 480 h 582"/>
              <a:gd name="T52" fmla="*/ 1398 w 2344"/>
              <a:gd name="T53" fmla="*/ 45 h 582"/>
              <a:gd name="T54" fmla="*/ 1361 w 2344"/>
              <a:gd name="T55" fmla="*/ 13 h 582"/>
              <a:gd name="T56" fmla="*/ 1240 w 2344"/>
              <a:gd name="T57" fmla="*/ 277 h 582"/>
              <a:gd name="T58" fmla="*/ 1244 w 2344"/>
              <a:gd name="T59" fmla="*/ 406 h 582"/>
              <a:gd name="T60" fmla="*/ 1218 w 2344"/>
              <a:gd name="T61" fmla="*/ 412 h 582"/>
              <a:gd name="T62" fmla="*/ 1220 w 2344"/>
              <a:gd name="T63" fmla="*/ 304 h 582"/>
              <a:gd name="T64" fmla="*/ 758 w 2344"/>
              <a:gd name="T65" fmla="*/ 31 h 582"/>
              <a:gd name="T66" fmla="*/ 672 w 2344"/>
              <a:gd name="T67" fmla="*/ 1 h 582"/>
              <a:gd name="T68" fmla="*/ 570 w 2344"/>
              <a:gd name="T69" fmla="*/ 11 h 582"/>
              <a:gd name="T70" fmla="*/ 514 w 2344"/>
              <a:gd name="T71" fmla="*/ 58 h 582"/>
              <a:gd name="T72" fmla="*/ 462 w 2344"/>
              <a:gd name="T73" fmla="*/ 410 h 582"/>
              <a:gd name="T74" fmla="*/ 487 w 2344"/>
              <a:gd name="T75" fmla="*/ 461 h 582"/>
              <a:gd name="T76" fmla="*/ 541 w 2344"/>
              <a:gd name="T77" fmla="*/ 482 h 582"/>
              <a:gd name="T78" fmla="*/ 664 w 2344"/>
              <a:gd name="T79" fmla="*/ 476 h 582"/>
              <a:gd name="T80" fmla="*/ 721 w 2344"/>
              <a:gd name="T81" fmla="*/ 436 h 582"/>
              <a:gd name="T82" fmla="*/ 630 w 2344"/>
              <a:gd name="T83" fmla="*/ 304 h 582"/>
              <a:gd name="T84" fmla="*/ 606 w 2344"/>
              <a:gd name="T85" fmla="*/ 413 h 582"/>
              <a:gd name="T86" fmla="*/ 581 w 2344"/>
              <a:gd name="T87" fmla="*/ 405 h 582"/>
              <a:gd name="T88" fmla="*/ 777 w 2344"/>
              <a:gd name="T89" fmla="*/ 80 h 582"/>
              <a:gd name="T90" fmla="*/ 646 w 2344"/>
              <a:gd name="T91" fmla="*/ 74 h 582"/>
              <a:gd name="T92" fmla="*/ 658 w 2344"/>
              <a:gd name="T93" fmla="*/ 97 h 582"/>
              <a:gd name="T94" fmla="*/ 628 w 2344"/>
              <a:gd name="T95" fmla="*/ 77 h 582"/>
              <a:gd name="T96" fmla="*/ 1042 w 2344"/>
              <a:gd name="T97" fmla="*/ 7 h 582"/>
              <a:gd name="T98" fmla="*/ 970 w 2344"/>
              <a:gd name="T99" fmla="*/ 2 h 582"/>
              <a:gd name="T100" fmla="*/ 872 w 2344"/>
              <a:gd name="T101" fmla="*/ 582 h 582"/>
              <a:gd name="T102" fmla="*/ 965 w 2344"/>
              <a:gd name="T103" fmla="*/ 486 h 582"/>
              <a:gd name="T104" fmla="*/ 1019 w 2344"/>
              <a:gd name="T105" fmla="*/ 469 h 582"/>
              <a:gd name="T106" fmla="*/ 1048 w 2344"/>
              <a:gd name="T107" fmla="*/ 428 h 582"/>
              <a:gd name="T108" fmla="*/ 1087 w 2344"/>
              <a:gd name="T109" fmla="*/ 38 h 582"/>
              <a:gd name="T110" fmla="*/ 963 w 2344"/>
              <a:gd name="T111" fmla="*/ 74 h 582"/>
              <a:gd name="T112" fmla="*/ 975 w 2344"/>
              <a:gd name="T113" fmla="*/ 96 h 582"/>
              <a:gd name="T114" fmla="*/ 914 w 2344"/>
              <a:gd name="T115" fmla="*/ 413 h 582"/>
              <a:gd name="T116" fmla="*/ 896 w 2344"/>
              <a:gd name="T117" fmla="*/ 397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44" h="582">
                <a:moveTo>
                  <a:pt x="1919" y="46"/>
                </a:moveTo>
                <a:lnTo>
                  <a:pt x="1912" y="144"/>
                </a:lnTo>
                <a:lnTo>
                  <a:pt x="2210" y="258"/>
                </a:lnTo>
                <a:lnTo>
                  <a:pt x="1893" y="371"/>
                </a:lnTo>
                <a:lnTo>
                  <a:pt x="1885" y="473"/>
                </a:lnTo>
                <a:lnTo>
                  <a:pt x="1890" y="469"/>
                </a:lnTo>
                <a:lnTo>
                  <a:pt x="2344" y="307"/>
                </a:lnTo>
                <a:lnTo>
                  <a:pt x="2344" y="205"/>
                </a:lnTo>
                <a:lnTo>
                  <a:pt x="1919" y="46"/>
                </a:lnTo>
                <a:close/>
                <a:moveTo>
                  <a:pt x="458" y="46"/>
                </a:moveTo>
                <a:lnTo>
                  <a:pt x="0" y="207"/>
                </a:lnTo>
                <a:lnTo>
                  <a:pt x="0" y="311"/>
                </a:lnTo>
                <a:lnTo>
                  <a:pt x="424" y="473"/>
                </a:lnTo>
                <a:lnTo>
                  <a:pt x="431" y="371"/>
                </a:lnTo>
                <a:lnTo>
                  <a:pt x="133" y="258"/>
                </a:lnTo>
                <a:lnTo>
                  <a:pt x="451" y="144"/>
                </a:lnTo>
                <a:lnTo>
                  <a:pt x="458" y="46"/>
                </a:lnTo>
                <a:close/>
                <a:moveTo>
                  <a:pt x="1568" y="19"/>
                </a:moveTo>
                <a:lnTo>
                  <a:pt x="1571" y="3"/>
                </a:lnTo>
                <a:lnTo>
                  <a:pt x="1453" y="3"/>
                </a:lnTo>
                <a:lnTo>
                  <a:pt x="1391" y="480"/>
                </a:lnTo>
                <a:lnTo>
                  <a:pt x="1509" y="480"/>
                </a:lnTo>
                <a:lnTo>
                  <a:pt x="1559" y="97"/>
                </a:lnTo>
                <a:lnTo>
                  <a:pt x="1559" y="92"/>
                </a:lnTo>
                <a:lnTo>
                  <a:pt x="1561" y="88"/>
                </a:lnTo>
                <a:lnTo>
                  <a:pt x="1563" y="84"/>
                </a:lnTo>
                <a:lnTo>
                  <a:pt x="1565" y="81"/>
                </a:lnTo>
                <a:lnTo>
                  <a:pt x="1568" y="78"/>
                </a:lnTo>
                <a:lnTo>
                  <a:pt x="1572" y="77"/>
                </a:lnTo>
                <a:lnTo>
                  <a:pt x="1576" y="76"/>
                </a:lnTo>
                <a:lnTo>
                  <a:pt x="1580" y="75"/>
                </a:lnTo>
                <a:lnTo>
                  <a:pt x="1586" y="76"/>
                </a:lnTo>
                <a:lnTo>
                  <a:pt x="1590" y="77"/>
                </a:lnTo>
                <a:lnTo>
                  <a:pt x="1593" y="78"/>
                </a:lnTo>
                <a:lnTo>
                  <a:pt x="1595" y="82"/>
                </a:lnTo>
                <a:lnTo>
                  <a:pt x="1598" y="85"/>
                </a:lnTo>
                <a:lnTo>
                  <a:pt x="1599" y="88"/>
                </a:lnTo>
                <a:lnTo>
                  <a:pt x="1600" y="92"/>
                </a:lnTo>
                <a:lnTo>
                  <a:pt x="1600" y="98"/>
                </a:lnTo>
                <a:lnTo>
                  <a:pt x="1549" y="480"/>
                </a:lnTo>
                <a:lnTo>
                  <a:pt x="1666" y="480"/>
                </a:lnTo>
                <a:lnTo>
                  <a:pt x="1715" y="98"/>
                </a:lnTo>
                <a:lnTo>
                  <a:pt x="1716" y="94"/>
                </a:lnTo>
                <a:lnTo>
                  <a:pt x="1719" y="89"/>
                </a:lnTo>
                <a:lnTo>
                  <a:pt x="1720" y="85"/>
                </a:lnTo>
                <a:lnTo>
                  <a:pt x="1723" y="83"/>
                </a:lnTo>
                <a:lnTo>
                  <a:pt x="1726" y="81"/>
                </a:lnTo>
                <a:lnTo>
                  <a:pt x="1729" y="78"/>
                </a:lnTo>
                <a:lnTo>
                  <a:pt x="1734" y="77"/>
                </a:lnTo>
                <a:lnTo>
                  <a:pt x="1739" y="77"/>
                </a:lnTo>
                <a:lnTo>
                  <a:pt x="1743" y="77"/>
                </a:lnTo>
                <a:lnTo>
                  <a:pt x="1748" y="78"/>
                </a:lnTo>
                <a:lnTo>
                  <a:pt x="1751" y="81"/>
                </a:lnTo>
                <a:lnTo>
                  <a:pt x="1753" y="83"/>
                </a:lnTo>
                <a:lnTo>
                  <a:pt x="1755" y="86"/>
                </a:lnTo>
                <a:lnTo>
                  <a:pt x="1755" y="89"/>
                </a:lnTo>
                <a:lnTo>
                  <a:pt x="1756" y="94"/>
                </a:lnTo>
                <a:lnTo>
                  <a:pt x="1755" y="99"/>
                </a:lnTo>
                <a:lnTo>
                  <a:pt x="1707" y="480"/>
                </a:lnTo>
                <a:lnTo>
                  <a:pt x="1823" y="480"/>
                </a:lnTo>
                <a:lnTo>
                  <a:pt x="1876" y="68"/>
                </a:lnTo>
                <a:lnTo>
                  <a:pt x="1877" y="60"/>
                </a:lnTo>
                <a:lnTo>
                  <a:pt x="1876" y="53"/>
                </a:lnTo>
                <a:lnTo>
                  <a:pt x="1875" y="45"/>
                </a:lnTo>
                <a:lnTo>
                  <a:pt x="1873" y="38"/>
                </a:lnTo>
                <a:lnTo>
                  <a:pt x="1870" y="32"/>
                </a:lnTo>
                <a:lnTo>
                  <a:pt x="1866" y="27"/>
                </a:lnTo>
                <a:lnTo>
                  <a:pt x="1861" y="22"/>
                </a:lnTo>
                <a:lnTo>
                  <a:pt x="1857" y="18"/>
                </a:lnTo>
                <a:lnTo>
                  <a:pt x="1850" y="14"/>
                </a:lnTo>
                <a:lnTo>
                  <a:pt x="1844" y="9"/>
                </a:lnTo>
                <a:lnTo>
                  <a:pt x="1837" y="7"/>
                </a:lnTo>
                <a:lnTo>
                  <a:pt x="1831" y="4"/>
                </a:lnTo>
                <a:lnTo>
                  <a:pt x="1823" y="3"/>
                </a:lnTo>
                <a:lnTo>
                  <a:pt x="1817" y="1"/>
                </a:lnTo>
                <a:lnTo>
                  <a:pt x="1809" y="1"/>
                </a:lnTo>
                <a:lnTo>
                  <a:pt x="1802" y="0"/>
                </a:lnTo>
                <a:lnTo>
                  <a:pt x="1789" y="1"/>
                </a:lnTo>
                <a:lnTo>
                  <a:pt x="1776" y="2"/>
                </a:lnTo>
                <a:lnTo>
                  <a:pt x="1764" y="4"/>
                </a:lnTo>
                <a:lnTo>
                  <a:pt x="1752" y="8"/>
                </a:lnTo>
                <a:lnTo>
                  <a:pt x="1741" y="13"/>
                </a:lnTo>
                <a:lnTo>
                  <a:pt x="1731" y="18"/>
                </a:lnTo>
                <a:lnTo>
                  <a:pt x="1722" y="24"/>
                </a:lnTo>
                <a:lnTo>
                  <a:pt x="1713" y="32"/>
                </a:lnTo>
                <a:lnTo>
                  <a:pt x="1706" y="24"/>
                </a:lnTo>
                <a:lnTo>
                  <a:pt x="1698" y="18"/>
                </a:lnTo>
                <a:lnTo>
                  <a:pt x="1690" y="13"/>
                </a:lnTo>
                <a:lnTo>
                  <a:pt x="1682" y="8"/>
                </a:lnTo>
                <a:lnTo>
                  <a:pt x="1673" y="4"/>
                </a:lnTo>
                <a:lnTo>
                  <a:pt x="1663" y="2"/>
                </a:lnTo>
                <a:lnTo>
                  <a:pt x="1654" y="1"/>
                </a:lnTo>
                <a:lnTo>
                  <a:pt x="1643" y="0"/>
                </a:lnTo>
                <a:lnTo>
                  <a:pt x="1632" y="1"/>
                </a:lnTo>
                <a:lnTo>
                  <a:pt x="1620" y="1"/>
                </a:lnTo>
                <a:lnTo>
                  <a:pt x="1611" y="3"/>
                </a:lnTo>
                <a:lnTo>
                  <a:pt x="1601" y="5"/>
                </a:lnTo>
                <a:lnTo>
                  <a:pt x="1591" y="7"/>
                </a:lnTo>
                <a:lnTo>
                  <a:pt x="1584" y="11"/>
                </a:lnTo>
                <a:lnTo>
                  <a:pt x="1575" y="15"/>
                </a:lnTo>
                <a:lnTo>
                  <a:pt x="1568" y="19"/>
                </a:lnTo>
                <a:close/>
                <a:moveTo>
                  <a:pt x="1287" y="0"/>
                </a:moveTo>
                <a:lnTo>
                  <a:pt x="1253" y="1"/>
                </a:lnTo>
                <a:lnTo>
                  <a:pt x="1240" y="3"/>
                </a:lnTo>
                <a:lnTo>
                  <a:pt x="1227" y="5"/>
                </a:lnTo>
                <a:lnTo>
                  <a:pt x="1216" y="7"/>
                </a:lnTo>
                <a:lnTo>
                  <a:pt x="1206" y="11"/>
                </a:lnTo>
                <a:lnTo>
                  <a:pt x="1195" y="15"/>
                </a:lnTo>
                <a:lnTo>
                  <a:pt x="1186" y="19"/>
                </a:lnTo>
                <a:lnTo>
                  <a:pt x="1177" y="24"/>
                </a:lnTo>
                <a:lnTo>
                  <a:pt x="1170" y="30"/>
                </a:lnTo>
                <a:lnTo>
                  <a:pt x="1162" y="36"/>
                </a:lnTo>
                <a:lnTo>
                  <a:pt x="1156" y="44"/>
                </a:lnTo>
                <a:lnTo>
                  <a:pt x="1150" y="50"/>
                </a:lnTo>
                <a:lnTo>
                  <a:pt x="1146" y="59"/>
                </a:lnTo>
                <a:lnTo>
                  <a:pt x="1142" y="68"/>
                </a:lnTo>
                <a:lnTo>
                  <a:pt x="1139" y="76"/>
                </a:lnTo>
                <a:lnTo>
                  <a:pt x="1136" y="86"/>
                </a:lnTo>
                <a:lnTo>
                  <a:pt x="1134" y="96"/>
                </a:lnTo>
                <a:lnTo>
                  <a:pt x="1123" y="177"/>
                </a:lnTo>
                <a:lnTo>
                  <a:pt x="1237" y="177"/>
                </a:lnTo>
                <a:lnTo>
                  <a:pt x="1240" y="130"/>
                </a:lnTo>
                <a:lnTo>
                  <a:pt x="1242" y="119"/>
                </a:lnTo>
                <a:lnTo>
                  <a:pt x="1243" y="110"/>
                </a:lnTo>
                <a:lnTo>
                  <a:pt x="1247" y="101"/>
                </a:lnTo>
                <a:lnTo>
                  <a:pt x="1249" y="95"/>
                </a:lnTo>
                <a:lnTo>
                  <a:pt x="1253" y="86"/>
                </a:lnTo>
                <a:lnTo>
                  <a:pt x="1257" y="80"/>
                </a:lnTo>
                <a:lnTo>
                  <a:pt x="1261" y="77"/>
                </a:lnTo>
                <a:lnTo>
                  <a:pt x="1264" y="75"/>
                </a:lnTo>
                <a:lnTo>
                  <a:pt x="1267" y="74"/>
                </a:lnTo>
                <a:lnTo>
                  <a:pt x="1271" y="74"/>
                </a:lnTo>
                <a:lnTo>
                  <a:pt x="1276" y="74"/>
                </a:lnTo>
                <a:lnTo>
                  <a:pt x="1279" y="75"/>
                </a:lnTo>
                <a:lnTo>
                  <a:pt x="1282" y="77"/>
                </a:lnTo>
                <a:lnTo>
                  <a:pt x="1285" y="80"/>
                </a:lnTo>
                <a:lnTo>
                  <a:pt x="1287" y="83"/>
                </a:lnTo>
                <a:lnTo>
                  <a:pt x="1288" y="87"/>
                </a:lnTo>
                <a:lnTo>
                  <a:pt x="1289" y="91"/>
                </a:lnTo>
                <a:lnTo>
                  <a:pt x="1288" y="97"/>
                </a:lnTo>
                <a:lnTo>
                  <a:pt x="1279" y="167"/>
                </a:lnTo>
                <a:lnTo>
                  <a:pt x="1278" y="170"/>
                </a:lnTo>
                <a:lnTo>
                  <a:pt x="1276" y="173"/>
                </a:lnTo>
                <a:lnTo>
                  <a:pt x="1272" y="177"/>
                </a:lnTo>
                <a:lnTo>
                  <a:pt x="1269" y="180"/>
                </a:lnTo>
                <a:lnTo>
                  <a:pt x="1258" y="188"/>
                </a:lnTo>
                <a:lnTo>
                  <a:pt x="1243" y="195"/>
                </a:lnTo>
                <a:lnTo>
                  <a:pt x="1234" y="200"/>
                </a:lnTo>
                <a:lnTo>
                  <a:pt x="1199" y="218"/>
                </a:lnTo>
                <a:lnTo>
                  <a:pt x="1171" y="234"/>
                </a:lnTo>
                <a:lnTo>
                  <a:pt x="1148" y="248"/>
                </a:lnTo>
                <a:lnTo>
                  <a:pt x="1132" y="260"/>
                </a:lnTo>
                <a:lnTo>
                  <a:pt x="1126" y="266"/>
                </a:lnTo>
                <a:lnTo>
                  <a:pt x="1120" y="273"/>
                </a:lnTo>
                <a:lnTo>
                  <a:pt x="1116" y="279"/>
                </a:lnTo>
                <a:lnTo>
                  <a:pt x="1112" y="287"/>
                </a:lnTo>
                <a:lnTo>
                  <a:pt x="1108" y="293"/>
                </a:lnTo>
                <a:lnTo>
                  <a:pt x="1105" y="301"/>
                </a:lnTo>
                <a:lnTo>
                  <a:pt x="1103" y="308"/>
                </a:lnTo>
                <a:lnTo>
                  <a:pt x="1102" y="316"/>
                </a:lnTo>
                <a:lnTo>
                  <a:pt x="1090" y="411"/>
                </a:lnTo>
                <a:lnTo>
                  <a:pt x="1089" y="422"/>
                </a:lnTo>
                <a:lnTo>
                  <a:pt x="1089" y="432"/>
                </a:lnTo>
                <a:lnTo>
                  <a:pt x="1090" y="441"/>
                </a:lnTo>
                <a:lnTo>
                  <a:pt x="1093" y="451"/>
                </a:lnTo>
                <a:lnTo>
                  <a:pt x="1098" y="459"/>
                </a:lnTo>
                <a:lnTo>
                  <a:pt x="1104" y="466"/>
                </a:lnTo>
                <a:lnTo>
                  <a:pt x="1113" y="473"/>
                </a:lnTo>
                <a:lnTo>
                  <a:pt x="1121" y="477"/>
                </a:lnTo>
                <a:lnTo>
                  <a:pt x="1133" y="481"/>
                </a:lnTo>
                <a:lnTo>
                  <a:pt x="1145" y="483"/>
                </a:lnTo>
                <a:lnTo>
                  <a:pt x="1160" y="486"/>
                </a:lnTo>
                <a:lnTo>
                  <a:pt x="1176" y="486"/>
                </a:lnTo>
                <a:lnTo>
                  <a:pt x="1193" y="486"/>
                </a:lnTo>
                <a:lnTo>
                  <a:pt x="1208" y="485"/>
                </a:lnTo>
                <a:lnTo>
                  <a:pt x="1221" y="482"/>
                </a:lnTo>
                <a:lnTo>
                  <a:pt x="1230" y="479"/>
                </a:lnTo>
                <a:lnTo>
                  <a:pt x="1238" y="476"/>
                </a:lnTo>
                <a:lnTo>
                  <a:pt x="1244" y="472"/>
                </a:lnTo>
                <a:lnTo>
                  <a:pt x="1250" y="467"/>
                </a:lnTo>
                <a:lnTo>
                  <a:pt x="1254" y="462"/>
                </a:lnTo>
                <a:lnTo>
                  <a:pt x="1252" y="480"/>
                </a:lnTo>
                <a:lnTo>
                  <a:pt x="1356" y="480"/>
                </a:lnTo>
                <a:lnTo>
                  <a:pt x="1403" y="100"/>
                </a:lnTo>
                <a:lnTo>
                  <a:pt x="1405" y="87"/>
                </a:lnTo>
                <a:lnTo>
                  <a:pt x="1405" y="74"/>
                </a:lnTo>
                <a:lnTo>
                  <a:pt x="1403" y="62"/>
                </a:lnTo>
                <a:lnTo>
                  <a:pt x="1400" y="51"/>
                </a:lnTo>
                <a:lnTo>
                  <a:pt x="1398" y="45"/>
                </a:lnTo>
                <a:lnTo>
                  <a:pt x="1393" y="40"/>
                </a:lnTo>
                <a:lnTo>
                  <a:pt x="1390" y="34"/>
                </a:lnTo>
                <a:lnTo>
                  <a:pt x="1386" y="29"/>
                </a:lnTo>
                <a:lnTo>
                  <a:pt x="1380" y="24"/>
                </a:lnTo>
                <a:lnTo>
                  <a:pt x="1375" y="20"/>
                </a:lnTo>
                <a:lnTo>
                  <a:pt x="1369" y="16"/>
                </a:lnTo>
                <a:lnTo>
                  <a:pt x="1361" y="13"/>
                </a:lnTo>
                <a:lnTo>
                  <a:pt x="1355" y="9"/>
                </a:lnTo>
                <a:lnTo>
                  <a:pt x="1346" y="7"/>
                </a:lnTo>
                <a:lnTo>
                  <a:pt x="1337" y="5"/>
                </a:lnTo>
                <a:lnTo>
                  <a:pt x="1329" y="3"/>
                </a:lnTo>
                <a:lnTo>
                  <a:pt x="1308" y="1"/>
                </a:lnTo>
                <a:lnTo>
                  <a:pt x="1287" y="0"/>
                </a:lnTo>
                <a:close/>
                <a:moveTo>
                  <a:pt x="1240" y="277"/>
                </a:moveTo>
                <a:lnTo>
                  <a:pt x="1245" y="274"/>
                </a:lnTo>
                <a:lnTo>
                  <a:pt x="1252" y="272"/>
                </a:lnTo>
                <a:lnTo>
                  <a:pt x="1258" y="270"/>
                </a:lnTo>
                <a:lnTo>
                  <a:pt x="1266" y="269"/>
                </a:lnTo>
                <a:lnTo>
                  <a:pt x="1250" y="391"/>
                </a:lnTo>
                <a:lnTo>
                  <a:pt x="1248" y="399"/>
                </a:lnTo>
                <a:lnTo>
                  <a:pt x="1244" y="406"/>
                </a:lnTo>
                <a:lnTo>
                  <a:pt x="1242" y="408"/>
                </a:lnTo>
                <a:lnTo>
                  <a:pt x="1240" y="410"/>
                </a:lnTo>
                <a:lnTo>
                  <a:pt x="1237" y="411"/>
                </a:lnTo>
                <a:lnTo>
                  <a:pt x="1234" y="412"/>
                </a:lnTo>
                <a:lnTo>
                  <a:pt x="1227" y="413"/>
                </a:lnTo>
                <a:lnTo>
                  <a:pt x="1223" y="413"/>
                </a:lnTo>
                <a:lnTo>
                  <a:pt x="1218" y="412"/>
                </a:lnTo>
                <a:lnTo>
                  <a:pt x="1215" y="410"/>
                </a:lnTo>
                <a:lnTo>
                  <a:pt x="1213" y="408"/>
                </a:lnTo>
                <a:lnTo>
                  <a:pt x="1211" y="405"/>
                </a:lnTo>
                <a:lnTo>
                  <a:pt x="1210" y="400"/>
                </a:lnTo>
                <a:lnTo>
                  <a:pt x="1209" y="396"/>
                </a:lnTo>
                <a:lnTo>
                  <a:pt x="1210" y="391"/>
                </a:lnTo>
                <a:lnTo>
                  <a:pt x="1220" y="304"/>
                </a:lnTo>
                <a:lnTo>
                  <a:pt x="1223" y="296"/>
                </a:lnTo>
                <a:lnTo>
                  <a:pt x="1226" y="289"/>
                </a:lnTo>
                <a:lnTo>
                  <a:pt x="1233" y="283"/>
                </a:lnTo>
                <a:lnTo>
                  <a:pt x="1240" y="277"/>
                </a:lnTo>
                <a:close/>
                <a:moveTo>
                  <a:pt x="765" y="41"/>
                </a:moveTo>
                <a:lnTo>
                  <a:pt x="762" y="35"/>
                </a:lnTo>
                <a:lnTo>
                  <a:pt x="758" y="31"/>
                </a:lnTo>
                <a:lnTo>
                  <a:pt x="753" y="27"/>
                </a:lnTo>
                <a:lnTo>
                  <a:pt x="749" y="22"/>
                </a:lnTo>
                <a:lnTo>
                  <a:pt x="737" y="16"/>
                </a:lnTo>
                <a:lnTo>
                  <a:pt x="724" y="9"/>
                </a:lnTo>
                <a:lnTo>
                  <a:pt x="709" y="5"/>
                </a:lnTo>
                <a:lnTo>
                  <a:pt x="691" y="3"/>
                </a:lnTo>
                <a:lnTo>
                  <a:pt x="672" y="1"/>
                </a:lnTo>
                <a:lnTo>
                  <a:pt x="650" y="0"/>
                </a:lnTo>
                <a:lnTo>
                  <a:pt x="637" y="0"/>
                </a:lnTo>
                <a:lnTo>
                  <a:pt x="622" y="1"/>
                </a:lnTo>
                <a:lnTo>
                  <a:pt x="608" y="3"/>
                </a:lnTo>
                <a:lnTo>
                  <a:pt x="594" y="5"/>
                </a:lnTo>
                <a:lnTo>
                  <a:pt x="582" y="8"/>
                </a:lnTo>
                <a:lnTo>
                  <a:pt x="570" y="11"/>
                </a:lnTo>
                <a:lnTo>
                  <a:pt x="560" y="16"/>
                </a:lnTo>
                <a:lnTo>
                  <a:pt x="550" y="21"/>
                </a:lnTo>
                <a:lnTo>
                  <a:pt x="541" y="27"/>
                </a:lnTo>
                <a:lnTo>
                  <a:pt x="533" y="34"/>
                </a:lnTo>
                <a:lnTo>
                  <a:pt x="526" y="41"/>
                </a:lnTo>
                <a:lnTo>
                  <a:pt x="520" y="49"/>
                </a:lnTo>
                <a:lnTo>
                  <a:pt x="514" y="58"/>
                </a:lnTo>
                <a:lnTo>
                  <a:pt x="510" y="68"/>
                </a:lnTo>
                <a:lnTo>
                  <a:pt x="506" y="77"/>
                </a:lnTo>
                <a:lnTo>
                  <a:pt x="502" y="88"/>
                </a:lnTo>
                <a:lnTo>
                  <a:pt x="500" y="100"/>
                </a:lnTo>
                <a:lnTo>
                  <a:pt x="464" y="386"/>
                </a:lnTo>
                <a:lnTo>
                  <a:pt x="462" y="398"/>
                </a:lnTo>
                <a:lnTo>
                  <a:pt x="462" y="410"/>
                </a:lnTo>
                <a:lnTo>
                  <a:pt x="464" y="422"/>
                </a:lnTo>
                <a:lnTo>
                  <a:pt x="467" y="433"/>
                </a:lnTo>
                <a:lnTo>
                  <a:pt x="469" y="439"/>
                </a:lnTo>
                <a:lnTo>
                  <a:pt x="472" y="446"/>
                </a:lnTo>
                <a:lnTo>
                  <a:pt x="477" y="451"/>
                </a:lnTo>
                <a:lnTo>
                  <a:pt x="482" y="456"/>
                </a:lnTo>
                <a:lnTo>
                  <a:pt x="487" y="461"/>
                </a:lnTo>
                <a:lnTo>
                  <a:pt x="493" y="465"/>
                </a:lnTo>
                <a:lnTo>
                  <a:pt x="499" y="469"/>
                </a:lnTo>
                <a:lnTo>
                  <a:pt x="507" y="473"/>
                </a:lnTo>
                <a:lnTo>
                  <a:pt x="514" y="476"/>
                </a:lnTo>
                <a:lnTo>
                  <a:pt x="523" y="479"/>
                </a:lnTo>
                <a:lnTo>
                  <a:pt x="532" y="481"/>
                </a:lnTo>
                <a:lnTo>
                  <a:pt x="541" y="482"/>
                </a:lnTo>
                <a:lnTo>
                  <a:pt x="563" y="486"/>
                </a:lnTo>
                <a:lnTo>
                  <a:pt x="587" y="486"/>
                </a:lnTo>
                <a:lnTo>
                  <a:pt x="615" y="486"/>
                </a:lnTo>
                <a:lnTo>
                  <a:pt x="628" y="485"/>
                </a:lnTo>
                <a:lnTo>
                  <a:pt x="641" y="482"/>
                </a:lnTo>
                <a:lnTo>
                  <a:pt x="653" y="479"/>
                </a:lnTo>
                <a:lnTo>
                  <a:pt x="664" y="476"/>
                </a:lnTo>
                <a:lnTo>
                  <a:pt x="674" y="472"/>
                </a:lnTo>
                <a:lnTo>
                  <a:pt x="684" y="467"/>
                </a:lnTo>
                <a:lnTo>
                  <a:pt x="693" y="462"/>
                </a:lnTo>
                <a:lnTo>
                  <a:pt x="701" y="456"/>
                </a:lnTo>
                <a:lnTo>
                  <a:pt x="708" y="450"/>
                </a:lnTo>
                <a:lnTo>
                  <a:pt x="714" y="444"/>
                </a:lnTo>
                <a:lnTo>
                  <a:pt x="721" y="436"/>
                </a:lnTo>
                <a:lnTo>
                  <a:pt x="725" y="428"/>
                </a:lnTo>
                <a:lnTo>
                  <a:pt x="729" y="420"/>
                </a:lnTo>
                <a:lnTo>
                  <a:pt x="732" y="410"/>
                </a:lnTo>
                <a:lnTo>
                  <a:pt x="735" y="400"/>
                </a:lnTo>
                <a:lnTo>
                  <a:pt x="737" y="390"/>
                </a:lnTo>
                <a:lnTo>
                  <a:pt x="747" y="304"/>
                </a:lnTo>
                <a:lnTo>
                  <a:pt x="630" y="304"/>
                </a:lnTo>
                <a:lnTo>
                  <a:pt x="619" y="395"/>
                </a:lnTo>
                <a:lnTo>
                  <a:pt x="618" y="399"/>
                </a:lnTo>
                <a:lnTo>
                  <a:pt x="617" y="404"/>
                </a:lnTo>
                <a:lnTo>
                  <a:pt x="615" y="407"/>
                </a:lnTo>
                <a:lnTo>
                  <a:pt x="612" y="409"/>
                </a:lnTo>
                <a:lnTo>
                  <a:pt x="609" y="411"/>
                </a:lnTo>
                <a:lnTo>
                  <a:pt x="606" y="413"/>
                </a:lnTo>
                <a:lnTo>
                  <a:pt x="602" y="414"/>
                </a:lnTo>
                <a:lnTo>
                  <a:pt x="597" y="414"/>
                </a:lnTo>
                <a:lnTo>
                  <a:pt x="592" y="413"/>
                </a:lnTo>
                <a:lnTo>
                  <a:pt x="589" y="412"/>
                </a:lnTo>
                <a:lnTo>
                  <a:pt x="586" y="411"/>
                </a:lnTo>
                <a:lnTo>
                  <a:pt x="582" y="408"/>
                </a:lnTo>
                <a:lnTo>
                  <a:pt x="581" y="405"/>
                </a:lnTo>
                <a:lnTo>
                  <a:pt x="580" y="400"/>
                </a:lnTo>
                <a:lnTo>
                  <a:pt x="579" y="396"/>
                </a:lnTo>
                <a:lnTo>
                  <a:pt x="580" y="390"/>
                </a:lnTo>
                <a:lnTo>
                  <a:pt x="594" y="277"/>
                </a:lnTo>
                <a:lnTo>
                  <a:pt x="752" y="277"/>
                </a:lnTo>
                <a:lnTo>
                  <a:pt x="776" y="96"/>
                </a:lnTo>
                <a:lnTo>
                  <a:pt x="777" y="80"/>
                </a:lnTo>
                <a:lnTo>
                  <a:pt x="775" y="65"/>
                </a:lnTo>
                <a:lnTo>
                  <a:pt x="774" y="58"/>
                </a:lnTo>
                <a:lnTo>
                  <a:pt x="771" y="51"/>
                </a:lnTo>
                <a:lnTo>
                  <a:pt x="768" y="46"/>
                </a:lnTo>
                <a:lnTo>
                  <a:pt x="765" y="41"/>
                </a:lnTo>
                <a:close/>
                <a:moveTo>
                  <a:pt x="642" y="74"/>
                </a:moveTo>
                <a:lnTo>
                  <a:pt x="646" y="74"/>
                </a:lnTo>
                <a:lnTo>
                  <a:pt x="649" y="75"/>
                </a:lnTo>
                <a:lnTo>
                  <a:pt x="653" y="77"/>
                </a:lnTo>
                <a:lnTo>
                  <a:pt x="656" y="80"/>
                </a:lnTo>
                <a:lnTo>
                  <a:pt x="657" y="83"/>
                </a:lnTo>
                <a:lnTo>
                  <a:pt x="658" y="87"/>
                </a:lnTo>
                <a:lnTo>
                  <a:pt x="659" y="91"/>
                </a:lnTo>
                <a:lnTo>
                  <a:pt x="658" y="97"/>
                </a:lnTo>
                <a:lnTo>
                  <a:pt x="644" y="207"/>
                </a:lnTo>
                <a:lnTo>
                  <a:pt x="603" y="207"/>
                </a:lnTo>
                <a:lnTo>
                  <a:pt x="618" y="97"/>
                </a:lnTo>
                <a:lnTo>
                  <a:pt x="619" y="88"/>
                </a:lnTo>
                <a:lnTo>
                  <a:pt x="622" y="82"/>
                </a:lnTo>
                <a:lnTo>
                  <a:pt x="624" y="80"/>
                </a:lnTo>
                <a:lnTo>
                  <a:pt x="628" y="77"/>
                </a:lnTo>
                <a:lnTo>
                  <a:pt x="631" y="75"/>
                </a:lnTo>
                <a:lnTo>
                  <a:pt x="634" y="75"/>
                </a:lnTo>
                <a:lnTo>
                  <a:pt x="642" y="74"/>
                </a:lnTo>
                <a:close/>
                <a:moveTo>
                  <a:pt x="1067" y="19"/>
                </a:moveTo>
                <a:lnTo>
                  <a:pt x="1060" y="15"/>
                </a:lnTo>
                <a:lnTo>
                  <a:pt x="1051" y="11"/>
                </a:lnTo>
                <a:lnTo>
                  <a:pt x="1042" y="7"/>
                </a:lnTo>
                <a:lnTo>
                  <a:pt x="1034" y="5"/>
                </a:lnTo>
                <a:lnTo>
                  <a:pt x="1024" y="3"/>
                </a:lnTo>
                <a:lnTo>
                  <a:pt x="1015" y="1"/>
                </a:lnTo>
                <a:lnTo>
                  <a:pt x="1006" y="1"/>
                </a:lnTo>
                <a:lnTo>
                  <a:pt x="997" y="0"/>
                </a:lnTo>
                <a:lnTo>
                  <a:pt x="983" y="1"/>
                </a:lnTo>
                <a:lnTo>
                  <a:pt x="970" y="2"/>
                </a:lnTo>
                <a:lnTo>
                  <a:pt x="957" y="5"/>
                </a:lnTo>
                <a:lnTo>
                  <a:pt x="945" y="10"/>
                </a:lnTo>
                <a:lnTo>
                  <a:pt x="926" y="22"/>
                </a:lnTo>
                <a:lnTo>
                  <a:pt x="918" y="3"/>
                </a:lnTo>
                <a:lnTo>
                  <a:pt x="830" y="3"/>
                </a:lnTo>
                <a:lnTo>
                  <a:pt x="754" y="582"/>
                </a:lnTo>
                <a:lnTo>
                  <a:pt x="872" y="582"/>
                </a:lnTo>
                <a:lnTo>
                  <a:pt x="886" y="469"/>
                </a:lnTo>
                <a:lnTo>
                  <a:pt x="892" y="475"/>
                </a:lnTo>
                <a:lnTo>
                  <a:pt x="901" y="478"/>
                </a:lnTo>
                <a:lnTo>
                  <a:pt x="912" y="481"/>
                </a:lnTo>
                <a:lnTo>
                  <a:pt x="924" y="485"/>
                </a:lnTo>
                <a:lnTo>
                  <a:pt x="956" y="486"/>
                </a:lnTo>
                <a:lnTo>
                  <a:pt x="965" y="486"/>
                </a:lnTo>
                <a:lnTo>
                  <a:pt x="973" y="486"/>
                </a:lnTo>
                <a:lnTo>
                  <a:pt x="982" y="483"/>
                </a:lnTo>
                <a:lnTo>
                  <a:pt x="990" y="482"/>
                </a:lnTo>
                <a:lnTo>
                  <a:pt x="998" y="479"/>
                </a:lnTo>
                <a:lnTo>
                  <a:pt x="1005" y="477"/>
                </a:lnTo>
                <a:lnTo>
                  <a:pt x="1012" y="474"/>
                </a:lnTo>
                <a:lnTo>
                  <a:pt x="1019" y="469"/>
                </a:lnTo>
                <a:lnTo>
                  <a:pt x="1025" y="464"/>
                </a:lnTo>
                <a:lnTo>
                  <a:pt x="1031" y="459"/>
                </a:lnTo>
                <a:lnTo>
                  <a:pt x="1036" y="453"/>
                </a:lnTo>
                <a:lnTo>
                  <a:pt x="1040" y="448"/>
                </a:lnTo>
                <a:lnTo>
                  <a:pt x="1044" y="441"/>
                </a:lnTo>
                <a:lnTo>
                  <a:pt x="1046" y="435"/>
                </a:lnTo>
                <a:lnTo>
                  <a:pt x="1048" y="428"/>
                </a:lnTo>
                <a:lnTo>
                  <a:pt x="1049" y="421"/>
                </a:lnTo>
                <a:lnTo>
                  <a:pt x="1094" y="77"/>
                </a:lnTo>
                <a:lnTo>
                  <a:pt x="1094" y="70"/>
                </a:lnTo>
                <a:lnTo>
                  <a:pt x="1094" y="61"/>
                </a:lnTo>
                <a:lnTo>
                  <a:pt x="1093" y="54"/>
                </a:lnTo>
                <a:lnTo>
                  <a:pt x="1091" y="46"/>
                </a:lnTo>
                <a:lnTo>
                  <a:pt x="1087" y="38"/>
                </a:lnTo>
                <a:lnTo>
                  <a:pt x="1081" y="32"/>
                </a:lnTo>
                <a:lnTo>
                  <a:pt x="1075" y="26"/>
                </a:lnTo>
                <a:lnTo>
                  <a:pt x="1067" y="19"/>
                </a:lnTo>
                <a:close/>
                <a:moveTo>
                  <a:pt x="943" y="77"/>
                </a:moveTo>
                <a:lnTo>
                  <a:pt x="950" y="75"/>
                </a:lnTo>
                <a:lnTo>
                  <a:pt x="958" y="74"/>
                </a:lnTo>
                <a:lnTo>
                  <a:pt x="963" y="74"/>
                </a:lnTo>
                <a:lnTo>
                  <a:pt x="967" y="75"/>
                </a:lnTo>
                <a:lnTo>
                  <a:pt x="970" y="77"/>
                </a:lnTo>
                <a:lnTo>
                  <a:pt x="972" y="80"/>
                </a:lnTo>
                <a:lnTo>
                  <a:pt x="974" y="83"/>
                </a:lnTo>
                <a:lnTo>
                  <a:pt x="975" y="86"/>
                </a:lnTo>
                <a:lnTo>
                  <a:pt x="975" y="90"/>
                </a:lnTo>
                <a:lnTo>
                  <a:pt x="975" y="96"/>
                </a:lnTo>
                <a:lnTo>
                  <a:pt x="937" y="391"/>
                </a:lnTo>
                <a:lnTo>
                  <a:pt x="936" y="397"/>
                </a:lnTo>
                <a:lnTo>
                  <a:pt x="933" y="401"/>
                </a:lnTo>
                <a:lnTo>
                  <a:pt x="930" y="406"/>
                </a:lnTo>
                <a:lnTo>
                  <a:pt x="927" y="410"/>
                </a:lnTo>
                <a:lnTo>
                  <a:pt x="921" y="412"/>
                </a:lnTo>
                <a:lnTo>
                  <a:pt x="914" y="413"/>
                </a:lnTo>
                <a:lnTo>
                  <a:pt x="909" y="413"/>
                </a:lnTo>
                <a:lnTo>
                  <a:pt x="904" y="412"/>
                </a:lnTo>
                <a:lnTo>
                  <a:pt x="901" y="410"/>
                </a:lnTo>
                <a:lnTo>
                  <a:pt x="899" y="408"/>
                </a:lnTo>
                <a:lnTo>
                  <a:pt x="897" y="405"/>
                </a:lnTo>
                <a:lnTo>
                  <a:pt x="896" y="401"/>
                </a:lnTo>
                <a:lnTo>
                  <a:pt x="896" y="397"/>
                </a:lnTo>
                <a:lnTo>
                  <a:pt x="896" y="392"/>
                </a:lnTo>
                <a:lnTo>
                  <a:pt x="934" y="96"/>
                </a:lnTo>
                <a:lnTo>
                  <a:pt x="936" y="89"/>
                </a:lnTo>
                <a:lnTo>
                  <a:pt x="937" y="85"/>
                </a:lnTo>
                <a:lnTo>
                  <a:pt x="939" y="81"/>
                </a:lnTo>
                <a:lnTo>
                  <a:pt x="943" y="7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1828800" y="6327152"/>
            <a:ext cx="7315200" cy="267492"/>
          </a:xfrm>
          <a:prstGeom prst="rect">
            <a:avLst/>
          </a:prstGeom>
          <a:solidFill>
            <a:srgbClr val="0046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sz="12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7400" y="6266827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6200" y="6248400"/>
            <a:ext cx="990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8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77" r:id="rId4"/>
    <p:sldLayoutId id="2147483678" r:id="rId5"/>
    <p:sldLayoutId id="2147483651" r:id="rId6"/>
    <p:sldLayoutId id="2147483676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lang="en-US" sz="1800" b="1" kern="1200" dirty="0">
          <a:solidFill>
            <a:schemeClr val="accent1">
              <a:lumMod val="75000"/>
            </a:schemeClr>
          </a:solidFill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har_blinou@epam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download.oracle.com/javase/7/docs/api/java/util/Arrays.html" TargetMode="External"/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hyperlink" Target="http://download.oracle.com/javase/6/docs/api/java/util/Hashtable.html" TargetMode="External"/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hyperlink" Target="mailto:Ihar_blinou@epam.com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&amp; Collections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dirty="0"/>
              <a:t>Ihar Blinou</a:t>
            </a:r>
          </a:p>
          <a:p>
            <a:r>
              <a:rPr/>
              <a:t>Oracle Certified Java Instructor</a:t>
            </a:r>
          </a:p>
          <a:p>
            <a:r>
              <a:rPr dirty="0">
                <a:hlinkClick r:id="rId2"/>
              </a:rPr>
              <a:t>ihar_blinou@epam.com</a:t>
            </a:r>
            <a:endParaRPr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828800" y="685800"/>
            <a:ext cx="2314572" cy="533400"/>
          </a:xfrm>
        </p:spPr>
        <p:txBody>
          <a:bodyPr/>
          <a:lstStyle/>
          <a:p>
            <a:r>
              <a:rPr lang="en-US" dirty="0" smtClean="0"/>
              <a:t>Java.SE.06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1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коллекций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sz="1800" b="1" dirty="0" smtClean="0"/>
              <a:t>Реализации</a:t>
            </a:r>
            <a:r>
              <a:rPr lang="ru-RU" sz="1800" dirty="0" smtClean="0"/>
              <a:t> (</a:t>
            </a:r>
            <a:r>
              <a:rPr lang="en-US" sz="1800" b="1" dirty="0" smtClean="0"/>
              <a:t>Implementations</a:t>
            </a:r>
            <a:r>
              <a:rPr lang="ru-RU" sz="1800" b="1" dirty="0" smtClean="0"/>
              <a:t>)</a:t>
            </a:r>
            <a:endParaRPr lang="en-US" sz="1800" b="1" dirty="0" smtClean="0"/>
          </a:p>
          <a:p>
            <a:endParaRPr lang="en-US" sz="1800" b="1" dirty="0" smtClean="0"/>
          </a:p>
          <a:p>
            <a:pPr marL="0" indent="0">
              <a:buNone/>
            </a:pPr>
            <a:r>
              <a:rPr lang="ru-RU" sz="1800" b="1" dirty="0" smtClean="0"/>
              <a:t>Конкретные реализации интерфейсов могут быть следующих типов:</a:t>
            </a:r>
          </a:p>
          <a:p>
            <a:pPr>
              <a:buNone/>
            </a:pPr>
            <a:endParaRPr lang="en-US" sz="1800" b="1" dirty="0" smtClean="0"/>
          </a:p>
          <a:p>
            <a:pPr marL="1262063" indent="-449263"/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General-purpose</a:t>
            </a:r>
            <a:r>
              <a:rPr lang="en-US" sz="1800" dirty="0" smtClean="0"/>
              <a:t> implementations</a:t>
            </a:r>
          </a:p>
          <a:p>
            <a:pPr marL="1262063" indent="-449263"/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Special-purpose</a:t>
            </a:r>
            <a:r>
              <a:rPr lang="en-US" sz="1800" dirty="0" smtClean="0"/>
              <a:t> implementations</a:t>
            </a:r>
          </a:p>
          <a:p>
            <a:pPr marL="1262063" indent="-449263"/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Concurrent</a:t>
            </a:r>
            <a:r>
              <a:rPr lang="en-US" sz="1800" dirty="0" smtClean="0"/>
              <a:t> implementations</a:t>
            </a:r>
          </a:p>
          <a:p>
            <a:pPr marL="1262063" indent="-449263"/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Wrapper</a:t>
            </a:r>
            <a:r>
              <a:rPr lang="en-US" sz="1800" dirty="0" smtClean="0"/>
              <a:t> implementations</a:t>
            </a:r>
          </a:p>
          <a:p>
            <a:pPr marL="1262063" indent="-449263"/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Convenience</a:t>
            </a:r>
            <a:r>
              <a:rPr lang="en-US" sz="1800" dirty="0" smtClean="0"/>
              <a:t> implementations</a:t>
            </a:r>
          </a:p>
          <a:p>
            <a:pPr marL="1262063" indent="-449263"/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Abstract  </a:t>
            </a:r>
            <a:r>
              <a:rPr lang="en-US" sz="1800" dirty="0" smtClean="0"/>
              <a:t>implementations</a:t>
            </a:r>
          </a:p>
          <a:p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Очереди </a:t>
            </a:r>
            <a:r>
              <a:rPr lang="pl-PL" dirty="0" smtClean="0"/>
              <a:t>Queue</a:t>
            </a:r>
            <a:r>
              <a:rPr lang="ru-RU" dirty="0" smtClean="0"/>
              <a:t>. </a:t>
            </a:r>
            <a:r>
              <a:rPr smtClean="0"/>
              <a:t>Example 09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4500570"/>
            <a:ext cx="7315200" cy="571504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100</a:t>
            </a:fld>
            <a:endParaRPr lang="en-US"/>
          </a:p>
        </p:txBody>
      </p:sp>
      <p:sp>
        <p:nvSpPr>
          <p:cNvPr id="124929" name="Rectangle 1"/>
          <p:cNvSpPr>
            <a:spLocks noChangeArrowheads="1"/>
          </p:cNvSpPr>
          <p:nvPr/>
        </p:nvSpPr>
        <p:spPr bwMode="auto">
          <a:xfrm>
            <a:off x="928662" y="1250280"/>
            <a:ext cx="7286676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_java._se._06.queue;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DequeExample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java.util.Deque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&lt;String&gt;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deque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endParaRPr kumimoji="0" lang="ru-RU" sz="1400" b="0" i="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java.util.LinkedList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&lt;String&gt;();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deque.offer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"Oklahoma"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deque.offer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"Indiana"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deque.addFirst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"Texas"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deque.offer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"Georgia"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deque.size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&gt; 0)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deque.remove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+ 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 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0" name="Rectangle 2"/>
          <p:cNvSpPr>
            <a:spLocks noChangeArrowheads="1"/>
          </p:cNvSpPr>
          <p:nvPr/>
        </p:nvSpPr>
        <p:spPr bwMode="auto">
          <a:xfrm>
            <a:off x="2808372" y="4786322"/>
            <a:ext cx="3406702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Texas Oklahoma Indiana Georgia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Очереди </a:t>
            </a:r>
            <a:r>
              <a:rPr lang="pl-PL" dirty="0" smtClean="0"/>
              <a:t>Queue</a:t>
            </a:r>
            <a:r>
              <a:rPr lang="ru-RU" dirty="0" smtClean="0"/>
              <a:t>. </a:t>
            </a:r>
            <a:r>
              <a:rPr lang="en-US" dirty="0" smtClean="0"/>
              <a:t>Example 10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101</a:t>
            </a:fld>
            <a:endParaRPr lang="en-US"/>
          </a:p>
        </p:txBody>
      </p:sp>
      <p:sp>
        <p:nvSpPr>
          <p:cNvPr id="123905" name="Rectangle 1"/>
          <p:cNvSpPr>
            <a:spLocks noChangeArrowheads="1"/>
          </p:cNvSpPr>
          <p:nvPr/>
        </p:nvSpPr>
        <p:spPr bwMode="auto">
          <a:xfrm>
            <a:off x="928662" y="1214422"/>
            <a:ext cx="7143302" cy="46166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_java._se._06.queue;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java.util.ArrayDeque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java.util.Deque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ArrayDequeExample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[])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Deque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&lt;String&gt; stack 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ArrayDeque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&lt;String&gt;();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Deque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&lt;String&gt; queue 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ArrayDeque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&lt;String&gt;();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stack.push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"A"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stack.push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"B"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stack.push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"C"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stack.push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"D"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(!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stack.isEmpty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(stack.pop() +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 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queue.add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"A"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queue.add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"B"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queue.add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"C"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queue.add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"D"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(!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queue.isEmpty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queue.remove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+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 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Очереди </a:t>
            </a:r>
            <a:r>
              <a:rPr lang="pl-PL" dirty="0" smtClean="0"/>
              <a:t>Queue</a:t>
            </a:r>
            <a:r>
              <a:rPr lang="ru-RU" dirty="0" smtClean="0"/>
              <a:t>. </a:t>
            </a:r>
            <a:r>
              <a:rPr smtClean="0"/>
              <a:t>Example 10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102</a:t>
            </a:fld>
            <a:endParaRPr lang="en-US"/>
          </a:p>
        </p:txBody>
      </p:sp>
      <p:sp>
        <p:nvSpPr>
          <p:cNvPr id="123906" name="Rectangle 2"/>
          <p:cNvSpPr>
            <a:spLocks noChangeArrowheads="1"/>
          </p:cNvSpPr>
          <p:nvPr/>
        </p:nvSpPr>
        <p:spPr bwMode="auto">
          <a:xfrm>
            <a:off x="3428992" y="1500174"/>
            <a:ext cx="1795684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 C B A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B C D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928662" y="1214422"/>
            <a:ext cx="7315200" cy="571504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Очереди </a:t>
            </a:r>
            <a:r>
              <a:rPr lang="pl-PL" dirty="0" smtClean="0"/>
              <a:t>Queue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sz="1800" b="1" dirty="0" err="1" smtClean="0"/>
              <a:t>PriorityQueue</a:t>
            </a:r>
            <a:r>
              <a:rPr lang="en-US" sz="1800" dirty="0" smtClean="0"/>
              <a:t> –</a:t>
            </a:r>
            <a:r>
              <a:rPr lang="ru-RU" sz="1800" dirty="0" smtClean="0"/>
              <a:t> это класс очереди с приоритетами. По умолчанию очередь с приоритетами размещает элементы согласно естественному порядку сортировки используя </a:t>
            </a:r>
            <a:r>
              <a:rPr lang="en-US" sz="1800" dirty="0" smtClean="0"/>
              <a:t>Comparable</a:t>
            </a:r>
            <a:r>
              <a:rPr lang="ru-RU" sz="1800" dirty="0" smtClean="0"/>
              <a:t>. Элементу с наименьшим значением присваивается наибольший приоритет. Если несколько элементов имеют одинаковый наивысший элемент – связь определяется произвольно.</a:t>
            </a:r>
          </a:p>
          <a:p>
            <a:pPr algn="just">
              <a:buNone/>
            </a:pPr>
            <a:endParaRPr lang="ru-RU" sz="1800" dirty="0" smtClean="0"/>
          </a:p>
          <a:p>
            <a:pPr algn="just">
              <a:buNone/>
            </a:pPr>
            <a:r>
              <a:rPr lang="ru-RU" sz="1800" dirty="0" smtClean="0"/>
              <a:t>Также можно указать специальный порядок размещения, используя </a:t>
            </a:r>
            <a:r>
              <a:rPr lang="en-US" sz="1800" b="1" dirty="0" smtClean="0"/>
              <a:t>Comparator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Очереди </a:t>
            </a:r>
            <a:r>
              <a:rPr lang="pl-PL" dirty="0" smtClean="0"/>
              <a:t>Queue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b="1" dirty="0" smtClean="0"/>
              <a:t>Конструкторы  </a:t>
            </a:r>
            <a:r>
              <a:rPr lang="en-US" sz="1800" b="1" dirty="0" err="1" smtClean="0"/>
              <a:t>PriorityQueue</a:t>
            </a:r>
            <a:r>
              <a:rPr lang="ru-RU" sz="1800" b="1" dirty="0" smtClean="0"/>
              <a:t>:</a:t>
            </a:r>
          </a:p>
          <a:p>
            <a:pPr>
              <a:buNone/>
            </a:pPr>
            <a:endParaRPr lang="en-US" sz="1800" dirty="0" smtClean="0"/>
          </a:p>
          <a:p>
            <a:pPr marL="1168400" indent="-444500"/>
            <a:r>
              <a:rPr lang="en-US" sz="1800" b="1" dirty="0" err="1" smtClean="0"/>
              <a:t>PriorityQueue</a:t>
            </a:r>
            <a:r>
              <a:rPr lang="en-US" sz="1800" b="1" dirty="0" smtClean="0"/>
              <a:t>();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создает очередь с приоритетами начальной емкостью 11, размещающую элементы согласно естественному порядку сортировки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Comparable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).</a:t>
            </a:r>
          </a:p>
          <a:p>
            <a:pPr marL="1168400" indent="-444500"/>
            <a:r>
              <a:rPr lang="en-US" sz="1800" b="1" dirty="0" err="1" smtClean="0"/>
              <a:t>PriorityQueue</a:t>
            </a:r>
            <a:r>
              <a:rPr lang="en-US" sz="1800" b="1" dirty="0" smtClean="0"/>
              <a:t>(Collection&lt;? extends E&gt; c); </a:t>
            </a:r>
          </a:p>
          <a:p>
            <a:pPr marL="1168400" indent="-444500"/>
            <a:r>
              <a:rPr lang="en-US" sz="1800" b="1" dirty="0" err="1" smtClean="0"/>
              <a:t>PriorityQueue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initialCapacity</a:t>
            </a:r>
            <a:r>
              <a:rPr lang="en-US" sz="1800" b="1" dirty="0" smtClean="0"/>
              <a:t>);</a:t>
            </a:r>
          </a:p>
          <a:p>
            <a:pPr marL="1168400" indent="-444500"/>
            <a:r>
              <a:rPr lang="en-US" sz="1800" b="1" dirty="0" err="1" smtClean="0"/>
              <a:t>PriorityQueue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initialCapacity</a:t>
            </a:r>
            <a:r>
              <a:rPr lang="en-US" sz="1800" b="1" dirty="0" smtClean="0"/>
              <a:t>, Comparator&lt;? super E&gt; comparator); </a:t>
            </a:r>
          </a:p>
          <a:p>
            <a:pPr marL="1168400" indent="-444500"/>
            <a:r>
              <a:rPr lang="en-US" sz="1800" b="1" dirty="0" err="1" smtClean="0"/>
              <a:t>PriorityQueue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PriorityQueue</a:t>
            </a:r>
            <a:r>
              <a:rPr lang="en-US" sz="1800" b="1" dirty="0" smtClean="0"/>
              <a:t>&lt;? extends E&gt; c);</a:t>
            </a:r>
          </a:p>
          <a:p>
            <a:pPr marL="1168400" indent="-444500"/>
            <a:r>
              <a:rPr lang="en-US" sz="1800" b="1" dirty="0" err="1" smtClean="0"/>
              <a:t>PriorityQueue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SortedSet</a:t>
            </a:r>
            <a:r>
              <a:rPr lang="en-US" sz="1800" b="1" dirty="0" smtClean="0"/>
              <a:t>&lt;? extends E&gt; c);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Очереди </a:t>
            </a:r>
            <a:r>
              <a:rPr lang="pl-PL" dirty="0" smtClean="0"/>
              <a:t>Queue</a:t>
            </a:r>
            <a:r>
              <a:rPr lang="ru-RU" dirty="0" smtClean="0"/>
              <a:t>. </a:t>
            </a:r>
            <a:r>
              <a:rPr lang="en-US" dirty="0" smtClean="0"/>
              <a:t>Example 11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105</a:t>
            </a:fld>
            <a:endParaRPr lang="en-US"/>
          </a:p>
        </p:txBody>
      </p:sp>
      <p:sp>
        <p:nvSpPr>
          <p:cNvPr id="112641" name="Rectangle 1"/>
          <p:cNvSpPr>
            <a:spLocks noChangeArrowheads="1"/>
          </p:cNvSpPr>
          <p:nvPr/>
        </p:nvSpPr>
        <p:spPr bwMode="auto">
          <a:xfrm>
            <a:off x="928662" y="1214422"/>
            <a:ext cx="7286676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_java._se._06.queue;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java.util.Collections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java.util.PriorityQueue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PriorityQueueExample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PriorityQueue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&lt;String&gt; queue1 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PriorityQueue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&lt;String&gt;();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queue1.offer(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"Oklahoma"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queue1.offer(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"Indiana"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queue1.offer(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"Georgia"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queue1.offer(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"Texas"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"Priority queue using Comparable:"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(queue1.size() &gt; 0)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(queue1.remove() +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 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Очереди </a:t>
            </a:r>
            <a:r>
              <a:rPr lang="pl-PL" dirty="0" smtClean="0"/>
              <a:t>Queue</a:t>
            </a:r>
            <a:r>
              <a:rPr lang="ru-RU" dirty="0" smtClean="0"/>
              <a:t>. </a:t>
            </a:r>
            <a:r>
              <a:rPr lang="en-US" dirty="0" smtClean="0"/>
              <a:t>Example 11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106</a:t>
            </a:fld>
            <a:endParaRPr lang="en-US"/>
          </a:p>
        </p:txBody>
      </p:sp>
      <p:sp>
        <p:nvSpPr>
          <p:cNvPr id="112641" name="Rectangle 1"/>
          <p:cNvSpPr>
            <a:spLocks noChangeArrowheads="1"/>
          </p:cNvSpPr>
          <p:nvPr/>
        </p:nvSpPr>
        <p:spPr bwMode="auto">
          <a:xfrm>
            <a:off x="928662" y="1214422"/>
            <a:ext cx="7229864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PriorityQueue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&lt;String&gt; queue2 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PriorityQueue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&lt;String&gt;(4,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Collections.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reverseOrder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queue2.offer(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"Oklahoma"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queue2.offer(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"Indiana"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queue2.offer(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"Georgia"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queue2.offer(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"Texas"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"\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nPriority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queue using Comparator:"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(queue2.size() &gt; 0)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(queue2.remove() +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 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Очереди </a:t>
            </a:r>
            <a:r>
              <a:rPr lang="pl-PL" dirty="0" smtClean="0"/>
              <a:t>Queue</a:t>
            </a:r>
            <a:r>
              <a:rPr lang="ru-RU" dirty="0" smtClean="0"/>
              <a:t>. </a:t>
            </a:r>
            <a:r>
              <a:rPr lang="en-US" dirty="0" smtClean="0"/>
              <a:t>Example 11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781040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107</a:t>
            </a:fld>
            <a:endParaRPr lang="en-US"/>
          </a:p>
        </p:txBody>
      </p:sp>
      <p:sp>
        <p:nvSpPr>
          <p:cNvPr id="112642" name="Rectangle 2"/>
          <p:cNvSpPr>
            <a:spLocks noChangeArrowheads="1"/>
          </p:cNvSpPr>
          <p:nvPr/>
        </p:nvSpPr>
        <p:spPr bwMode="auto">
          <a:xfrm>
            <a:off x="2879322" y="1617637"/>
            <a:ext cx="3621504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Priority queue using Comparable: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Georgia Indiana Oklahoma Texas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Priority queue using Comparator: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Texas Oklahoma Indiana Georgia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Карты отображений </a:t>
            </a:r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Карты отображений </a:t>
            </a:r>
            <a:r>
              <a:rPr smtClean="0"/>
              <a:t>Map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dirty="0" smtClean="0"/>
              <a:t>Интерфейс </a:t>
            </a:r>
            <a:r>
              <a:rPr lang="en-US" sz="1800" b="1" dirty="0" smtClean="0"/>
              <a:t>Map</a:t>
            </a:r>
            <a:r>
              <a:rPr lang="en-US" sz="1800" dirty="0" smtClean="0"/>
              <a:t> </a:t>
            </a:r>
            <a:r>
              <a:rPr lang="ru-RU" sz="1800" dirty="0" smtClean="0"/>
              <a:t>работает с наборами пар объектов «ключ-значение» </a:t>
            </a: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ru-RU" sz="1800" b="1" dirty="0" smtClean="0"/>
              <a:t>Все ключи в картах уникальны.</a:t>
            </a:r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r>
              <a:rPr lang="ru-RU" sz="1800" dirty="0" smtClean="0"/>
              <a:t>Уникальность ключей определяет реализация метода </a:t>
            </a:r>
            <a:r>
              <a:rPr lang="ru-RU" sz="1800" b="1" dirty="0" err="1" smtClean="0"/>
              <a:t>equals</a:t>
            </a:r>
            <a:r>
              <a:rPr lang="ru-RU" sz="1800" dirty="0" smtClean="0"/>
              <a:t>(…).</a:t>
            </a:r>
          </a:p>
          <a:p>
            <a:pPr>
              <a:buNone/>
            </a:pPr>
            <a:endParaRPr lang="ru-RU" sz="1800" dirty="0" smtClean="0"/>
          </a:p>
          <a:p>
            <a:pPr algn="just">
              <a:buNone/>
            </a:pPr>
            <a:r>
              <a:rPr lang="ru-RU" sz="1800" dirty="0" smtClean="0"/>
              <a:t>Для корректной работы с картами необходимо переопределить методы </a:t>
            </a:r>
            <a:r>
              <a:rPr lang="ru-RU" sz="1800" b="1" dirty="0" err="1" smtClean="0"/>
              <a:t>equals</a:t>
            </a:r>
            <a:r>
              <a:rPr lang="ru-RU" sz="1800" dirty="0" smtClean="0"/>
              <a:t>(…) и </a:t>
            </a:r>
            <a:r>
              <a:rPr lang="ru-RU" sz="1800" b="1" dirty="0" err="1" smtClean="0"/>
              <a:t>hashCode</a:t>
            </a:r>
            <a:r>
              <a:rPr lang="ru-RU" sz="1800" dirty="0" smtClean="0"/>
              <a:t>(), </a:t>
            </a:r>
            <a:r>
              <a:rPr lang="ru-RU" sz="1800" u="sng" dirty="0" smtClean="0"/>
              <a:t>допускается добавление </a:t>
            </a:r>
            <a:r>
              <a:rPr lang="ru-RU" sz="1800" dirty="0" smtClean="0"/>
              <a:t>объектов </a:t>
            </a:r>
            <a:r>
              <a:rPr lang="ru-RU" sz="1800" u="sng" dirty="0" smtClean="0"/>
              <a:t>без переопределения </a:t>
            </a:r>
            <a:r>
              <a:rPr lang="ru-RU" sz="1800" dirty="0" smtClean="0"/>
              <a:t>этих методов, </a:t>
            </a:r>
            <a:r>
              <a:rPr lang="ru-RU" sz="1800" u="sng" dirty="0" smtClean="0"/>
              <a:t>но</a:t>
            </a:r>
            <a:r>
              <a:rPr lang="ru-RU" sz="1800" dirty="0" smtClean="0"/>
              <a:t> найти эти объекты в </a:t>
            </a:r>
            <a:r>
              <a:rPr lang="ru-RU" sz="1800" dirty="0" err="1" smtClean="0"/>
              <a:t>Map</a:t>
            </a:r>
            <a:r>
              <a:rPr lang="ru-RU" sz="1800" dirty="0" smtClean="0"/>
              <a:t> вы не сможете.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коллекций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GB" sz="1800" b="1" dirty="0" smtClean="0">
                <a:solidFill>
                  <a:schemeClr val="accent1">
                    <a:lumMod val="75000"/>
                  </a:schemeClr>
                </a:solidFill>
              </a:rPr>
              <a:t>General-Purpose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1800" b="1" dirty="0" smtClean="0">
                <a:solidFill>
                  <a:schemeClr val="accent1">
                    <a:lumMod val="75000"/>
                  </a:schemeClr>
                </a:solidFill>
              </a:rPr>
              <a:t>Implementations</a:t>
            </a:r>
            <a:r>
              <a:rPr lang="en-GB" sz="1800" dirty="0" smtClean="0"/>
              <a:t> </a:t>
            </a:r>
            <a:r>
              <a:rPr lang="ru-RU" sz="1800" dirty="0" smtClean="0"/>
              <a:t> - реализации общего назначения, наиболее часто используемые реализации, </a:t>
            </a:r>
          </a:p>
          <a:p>
            <a:endParaRPr lang="ru-RU" sz="1800" b="1" dirty="0" smtClean="0"/>
          </a:p>
          <a:p>
            <a:pPr marL="1790700" indent="-361950"/>
            <a:r>
              <a:rPr lang="en-GB" sz="1800" b="1" dirty="0" err="1" smtClean="0"/>
              <a:t>HashSet</a:t>
            </a:r>
            <a:r>
              <a:rPr lang="en-GB" sz="1800" b="1" dirty="0" smtClean="0"/>
              <a:t>, </a:t>
            </a:r>
            <a:r>
              <a:rPr lang="en-GB" sz="1800" b="1" dirty="0" err="1" smtClean="0"/>
              <a:t>TreeSet</a:t>
            </a:r>
            <a:r>
              <a:rPr lang="en-GB" sz="1800" b="1" dirty="0" smtClean="0"/>
              <a:t>, </a:t>
            </a:r>
            <a:r>
              <a:rPr lang="en-GB" sz="1800" b="1" dirty="0" err="1" smtClean="0"/>
              <a:t>LinkedHashSet</a:t>
            </a:r>
            <a:r>
              <a:rPr lang="en-GB" sz="1800" b="1" dirty="0" smtClean="0"/>
              <a:t>. </a:t>
            </a:r>
          </a:p>
          <a:p>
            <a:pPr marL="1790700" indent="-361950"/>
            <a:r>
              <a:rPr lang="en-GB" sz="1800" b="1" dirty="0" err="1" smtClean="0"/>
              <a:t>ArrayList</a:t>
            </a:r>
            <a:r>
              <a:rPr lang="en-GB" sz="1800" b="1" dirty="0" smtClean="0"/>
              <a:t> , </a:t>
            </a:r>
            <a:r>
              <a:rPr lang="en-GB" sz="1800" b="1" dirty="0" err="1" smtClean="0"/>
              <a:t>LinkedList</a:t>
            </a:r>
            <a:r>
              <a:rPr lang="en-GB" sz="1800" b="1" dirty="0" smtClean="0"/>
              <a:t>. </a:t>
            </a:r>
            <a:endParaRPr lang="ru-RU" sz="1800" b="1" dirty="0" smtClean="0"/>
          </a:p>
          <a:p>
            <a:pPr marL="1790700" indent="-361950"/>
            <a:r>
              <a:rPr lang="en-GB" sz="1800" b="1" dirty="0" err="1" smtClean="0"/>
              <a:t>HashMap</a:t>
            </a:r>
            <a:r>
              <a:rPr lang="en-GB" sz="1800" b="1" dirty="0" smtClean="0"/>
              <a:t>, </a:t>
            </a:r>
            <a:r>
              <a:rPr lang="en-GB" sz="1800" b="1" dirty="0" err="1" smtClean="0"/>
              <a:t>TreeMap</a:t>
            </a:r>
            <a:r>
              <a:rPr lang="en-GB" sz="1800" b="1" dirty="0" smtClean="0"/>
              <a:t>,  </a:t>
            </a:r>
            <a:r>
              <a:rPr lang="en-GB" sz="1800" b="1" dirty="0" err="1" smtClean="0"/>
              <a:t>LinkedHashMap</a:t>
            </a:r>
            <a:r>
              <a:rPr lang="en-GB" sz="1800" b="1" dirty="0" smtClean="0"/>
              <a:t>. </a:t>
            </a:r>
            <a:endParaRPr lang="ru-RU" sz="1800" b="1" dirty="0" smtClean="0"/>
          </a:p>
          <a:p>
            <a:pPr marL="1790700" indent="-361950"/>
            <a:r>
              <a:rPr lang="pl-PL" sz="1800" b="1" dirty="0" smtClean="0"/>
              <a:t>PriorityQueue</a:t>
            </a:r>
            <a:endParaRPr lang="pl-PL" sz="18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Карты отображений </a:t>
            </a:r>
            <a:r>
              <a:rPr lang="pl-PL" dirty="0" smtClean="0"/>
              <a:t>Map</a:t>
            </a:r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110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1357298"/>
            <a:ext cx="6135705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Карты отображений </a:t>
            </a:r>
            <a:r>
              <a:rPr lang="pl-PL" dirty="0" smtClean="0"/>
              <a:t>Map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1" dirty="0" smtClean="0"/>
              <a:t>public interface </a:t>
            </a:r>
            <a:r>
              <a:rPr lang="en-US" sz="2400" b="1" dirty="0" smtClean="0"/>
              <a:t>Map</a:t>
            </a:r>
            <a:r>
              <a:rPr lang="en-US" sz="1800" b="1" dirty="0" smtClean="0"/>
              <a:t>&lt;K,V&gt; </a:t>
            </a:r>
            <a:r>
              <a:rPr lang="en-US" sz="1800" dirty="0" smtClean="0"/>
              <a:t>{</a:t>
            </a:r>
          </a:p>
          <a:p>
            <a:pPr>
              <a:buNone/>
            </a:pPr>
            <a:endParaRPr lang="en-US" sz="1800" dirty="0" smtClean="0"/>
          </a:p>
          <a:p>
            <a:pPr marL="723900" indent="-279400"/>
            <a:r>
              <a:rPr lang="en-US" sz="1600" b="1" dirty="0" smtClean="0"/>
              <a:t>V put(K key, V value);</a:t>
            </a:r>
            <a:r>
              <a:rPr lang="ru-RU" sz="1600" b="1" dirty="0" smtClean="0">
                <a:solidFill>
                  <a:srgbClr val="002C78"/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запись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23900" indent="-279400"/>
            <a:r>
              <a:rPr lang="en-US" sz="1600" b="1" dirty="0" smtClean="0"/>
              <a:t>V get(Object key);</a:t>
            </a:r>
            <a:r>
              <a:rPr lang="ru-RU" sz="1600" b="1" dirty="0" smtClean="0">
                <a:solidFill>
                  <a:srgbClr val="002C78"/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получение значение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23900" indent="-279400"/>
            <a:r>
              <a:rPr lang="en-US" sz="1600" b="1" dirty="0" smtClean="0"/>
              <a:t>V remove(Object key);</a:t>
            </a:r>
            <a:r>
              <a:rPr lang="ru-RU" sz="1600" dirty="0" smtClean="0">
                <a:solidFill>
                  <a:srgbClr val="002C78"/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удаление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23900" indent="-279400"/>
            <a:r>
              <a:rPr lang="en-US" sz="1600" b="1" dirty="0" err="1" smtClean="0"/>
              <a:t>boolean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containsKey</a:t>
            </a:r>
            <a:r>
              <a:rPr lang="en-US" sz="1600" b="1" dirty="0" smtClean="0"/>
              <a:t>(Object key);</a:t>
            </a:r>
            <a:r>
              <a:rPr lang="ru-RU" sz="1600" b="1" dirty="0" smtClean="0">
                <a:solidFill>
                  <a:srgbClr val="002C78"/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наличие ключа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23900" indent="-279400"/>
            <a:r>
              <a:rPr lang="en-US" sz="1600" b="1" dirty="0" err="1" smtClean="0"/>
              <a:t>boolean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containsValue</a:t>
            </a:r>
            <a:r>
              <a:rPr lang="en-US" sz="1600" b="1" dirty="0" smtClean="0"/>
              <a:t>(Object value);</a:t>
            </a:r>
            <a:r>
              <a:rPr lang="ru-RU" sz="1600" b="1" dirty="0" smtClean="0">
                <a:solidFill>
                  <a:srgbClr val="002C78"/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наличие значения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23900" indent="-279400"/>
            <a:r>
              <a:rPr lang="en-US" sz="1600" b="1" dirty="0" err="1" smtClean="0"/>
              <a:t>int</a:t>
            </a:r>
            <a:r>
              <a:rPr lang="en-US" sz="1600" b="1" dirty="0" smtClean="0"/>
              <a:t> size();</a:t>
            </a:r>
            <a:r>
              <a:rPr lang="ru-RU" sz="1600" b="1" dirty="0" smtClean="0">
                <a:solidFill>
                  <a:srgbClr val="002C78"/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размер отображения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23900" indent="-279400"/>
            <a:r>
              <a:rPr lang="en-US" sz="1600" b="1" dirty="0" err="1" smtClean="0"/>
              <a:t>boolean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isEmpty</a:t>
            </a:r>
            <a:r>
              <a:rPr lang="en-US" sz="1600" b="1" dirty="0" smtClean="0"/>
              <a:t>();</a:t>
            </a:r>
            <a:r>
              <a:rPr lang="ru-RU" sz="1600" dirty="0" smtClean="0">
                <a:solidFill>
                  <a:srgbClr val="002C78"/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проверка на пустоту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23900" indent="-279400"/>
            <a:r>
              <a:rPr lang="en-US" sz="1600" b="1" dirty="0" smtClean="0"/>
              <a:t>void </a:t>
            </a:r>
            <a:r>
              <a:rPr lang="en-US" sz="1600" b="1" dirty="0" err="1" smtClean="0"/>
              <a:t>putAll</a:t>
            </a:r>
            <a:r>
              <a:rPr lang="en-US" sz="1600" b="1" dirty="0" smtClean="0"/>
              <a:t>(Map&lt;? extends K, ? extends V&gt; m);</a:t>
            </a:r>
            <a:r>
              <a:rPr lang="ru-RU" sz="1600" b="1" dirty="0" smtClean="0">
                <a:solidFill>
                  <a:srgbClr val="002C78"/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добавление всех пар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23900" indent="-279400"/>
            <a:r>
              <a:rPr lang="en-US" sz="1600" b="1" dirty="0" smtClean="0"/>
              <a:t>void clear();</a:t>
            </a:r>
            <a:r>
              <a:rPr lang="ru-RU" sz="1600" b="1" dirty="0" smtClean="0"/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полная очистка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23900" indent="-279400"/>
            <a:r>
              <a:rPr lang="en-US" sz="1600" b="1" dirty="0" smtClean="0"/>
              <a:t>public Set&lt;K&gt; </a:t>
            </a:r>
            <a:r>
              <a:rPr lang="en-US" sz="1600" b="1" dirty="0" err="1" smtClean="0"/>
              <a:t>keySet</a:t>
            </a:r>
            <a:r>
              <a:rPr lang="en-US" sz="1600" b="1" dirty="0" smtClean="0"/>
              <a:t>();</a:t>
            </a:r>
            <a:r>
              <a:rPr lang="ru-RU" sz="1600" b="1" dirty="0" smtClean="0">
                <a:solidFill>
                  <a:srgbClr val="002C78"/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множество ключей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23900" indent="-279400"/>
            <a:r>
              <a:rPr lang="en-US" sz="1600" b="1" dirty="0" smtClean="0"/>
              <a:t>public Collection&lt;V&gt; values();</a:t>
            </a:r>
            <a:r>
              <a:rPr lang="ru-RU" sz="1600" b="1" dirty="0" smtClean="0">
                <a:solidFill>
                  <a:srgbClr val="002C78"/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коллекция значений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23900" indent="-279400"/>
            <a:r>
              <a:rPr lang="en-US" sz="1600" b="1" dirty="0" smtClean="0"/>
              <a:t>public Set&lt;</a:t>
            </a:r>
            <a:r>
              <a:rPr lang="en-US" sz="1600" b="1" dirty="0" err="1" smtClean="0"/>
              <a:t>Map.Entry</a:t>
            </a:r>
            <a:r>
              <a:rPr lang="en-US" sz="1600" b="1" dirty="0" smtClean="0"/>
              <a:t>&lt;K,V&gt;&gt; </a:t>
            </a:r>
            <a:r>
              <a:rPr lang="en-US" sz="1600" b="1" dirty="0" err="1" smtClean="0"/>
              <a:t>entrySet</a:t>
            </a:r>
            <a:r>
              <a:rPr lang="en-US" sz="1600" b="1" dirty="0" smtClean="0"/>
              <a:t>();</a:t>
            </a:r>
            <a:r>
              <a:rPr lang="ru-RU" sz="1600" b="1" dirty="0" smtClean="0">
                <a:solidFill>
                  <a:srgbClr val="002C78"/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множество пар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800" dirty="0" smtClean="0"/>
              <a:t>}</a:t>
            </a:r>
          </a:p>
          <a:p>
            <a:pPr marL="723900" indent="-279400"/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Карты отображений </a:t>
            </a:r>
            <a:r>
              <a:rPr lang="pl-PL" dirty="0" smtClean="0"/>
              <a:t>Map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1" dirty="0" smtClean="0"/>
              <a:t>public static interface </a:t>
            </a:r>
            <a:r>
              <a:rPr lang="en-US" sz="2400" b="1" dirty="0" err="1" smtClean="0"/>
              <a:t>Map.Entry</a:t>
            </a:r>
            <a:r>
              <a:rPr lang="en-US" sz="1800" b="1" dirty="0" smtClean="0"/>
              <a:t>&lt;K,V&gt; </a:t>
            </a:r>
            <a:r>
              <a:rPr lang="en-US" sz="1800" dirty="0" smtClean="0"/>
              <a:t>{</a:t>
            </a:r>
          </a:p>
          <a:p>
            <a:pPr>
              <a:buNone/>
            </a:pPr>
            <a:endParaRPr lang="en-US" sz="1800" dirty="0" smtClean="0"/>
          </a:p>
          <a:p>
            <a:pPr marL="723900" indent="-368300"/>
            <a:r>
              <a:rPr lang="en-US" sz="1800" b="1" dirty="0" err="1" smtClean="0"/>
              <a:t>boolean</a:t>
            </a:r>
            <a:r>
              <a:rPr lang="en-US" sz="1800" b="1" dirty="0" smtClean="0"/>
              <a:t> equals(Object o);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сравнивает объект о с сущностью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this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на равенство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23900" indent="-368300"/>
            <a:r>
              <a:rPr lang="en-US" sz="1800" b="1" dirty="0" smtClean="0"/>
              <a:t>K</a:t>
            </a:r>
            <a:r>
              <a:rPr lang="ru-RU" sz="1800" b="1" dirty="0" smtClean="0"/>
              <a:t> </a:t>
            </a:r>
            <a:r>
              <a:rPr lang="en-US" sz="1800" b="1" dirty="0" err="1" smtClean="0"/>
              <a:t>getKey</a:t>
            </a:r>
            <a:r>
              <a:rPr lang="en-US" sz="1800" b="1" dirty="0" smtClean="0"/>
              <a:t>();</a:t>
            </a:r>
            <a:r>
              <a:rPr lang="ru-RU" sz="1800" b="1" dirty="0" smtClean="0"/>
              <a:t>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возвращает ключ карты отображения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23900" indent="-368300"/>
            <a:r>
              <a:rPr lang="en-US" sz="1800" b="1" dirty="0" smtClean="0"/>
              <a:t>V	</a:t>
            </a:r>
            <a:r>
              <a:rPr lang="en-US" sz="1800" b="1" dirty="0" err="1" smtClean="0"/>
              <a:t>getValue</a:t>
            </a:r>
            <a:r>
              <a:rPr lang="en-US" sz="1800" b="1" dirty="0" smtClean="0"/>
              <a:t>();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возвращает значение карты отображения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23900" indent="-368300"/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hashCode</a:t>
            </a:r>
            <a:r>
              <a:rPr lang="en-US" sz="1800" b="1" dirty="0" smtClean="0"/>
              <a:t>();</a:t>
            </a:r>
            <a:r>
              <a:rPr lang="en-US" sz="1800" dirty="0" smtClean="0"/>
              <a:t> </a:t>
            </a:r>
            <a:r>
              <a:rPr lang="ru-RU" sz="1800" dirty="0" smtClean="0"/>
              <a:t>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возвращает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hash-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код для карты отображения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23900" indent="-368300"/>
            <a:r>
              <a:rPr lang="en-US" sz="1800" b="1" dirty="0" smtClean="0"/>
              <a:t>V	</a:t>
            </a:r>
            <a:r>
              <a:rPr lang="en-US" sz="1800" b="1" dirty="0" err="1" smtClean="0"/>
              <a:t>setValue</a:t>
            </a:r>
            <a:r>
              <a:rPr lang="en-US" sz="1800" b="1" dirty="0" smtClean="0"/>
              <a:t>(V value);</a:t>
            </a:r>
            <a:r>
              <a:rPr lang="ru-RU" sz="1800" dirty="0" smtClean="0"/>
              <a:t>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устанавливает значение для карты отображения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sz="1800" dirty="0" smtClean="0"/>
              <a:t>}</a:t>
            </a:r>
          </a:p>
          <a:p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Карты отображений </a:t>
            </a:r>
            <a:r>
              <a:rPr lang="pl-PL" dirty="0" smtClean="0"/>
              <a:t>Map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1" dirty="0" smtClean="0"/>
              <a:t>public interface </a:t>
            </a:r>
            <a:r>
              <a:rPr lang="en-US" sz="2400" b="1" dirty="0" err="1" smtClean="0"/>
              <a:t>SortedMap</a:t>
            </a:r>
            <a:r>
              <a:rPr lang="en-US" sz="1800" b="1" dirty="0" smtClean="0"/>
              <a:t>&lt;K,V&gt; extends Map&lt;K,V&gt;</a:t>
            </a:r>
            <a:r>
              <a:rPr lang="en-US" sz="1800" dirty="0" smtClean="0"/>
              <a:t>{</a:t>
            </a:r>
          </a:p>
          <a:p>
            <a:pPr>
              <a:buNone/>
            </a:pPr>
            <a:endParaRPr lang="en-US" sz="1000" dirty="0" smtClean="0"/>
          </a:p>
          <a:p>
            <a:pPr marL="628650" indent="-266700"/>
            <a:r>
              <a:rPr lang="en-US" sz="1600" b="1" dirty="0" smtClean="0"/>
              <a:t>Comparator&lt;? super K&gt;</a:t>
            </a:r>
            <a:r>
              <a:rPr lang="ru-RU" sz="1600" b="1" dirty="0" smtClean="0"/>
              <a:t> </a:t>
            </a:r>
            <a:r>
              <a:rPr lang="en-US" sz="1600" b="1" dirty="0" smtClean="0"/>
              <a:t>comparator();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возвращает компаратор, используемый для упорядочивания ключей иди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null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, если используется естественный порядок сортировки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628650" indent="-266700"/>
            <a:r>
              <a:rPr lang="en-US" sz="1600" b="1" dirty="0" smtClean="0"/>
              <a:t>Set&lt;</a:t>
            </a:r>
            <a:r>
              <a:rPr lang="en-US" sz="1600" b="1" dirty="0" err="1" smtClean="0"/>
              <a:t>Map.Entry</a:t>
            </a:r>
            <a:r>
              <a:rPr lang="en-US" sz="1600" b="1" dirty="0" smtClean="0"/>
              <a:t>&lt;K,V&gt;&gt;</a:t>
            </a:r>
            <a:r>
              <a:rPr lang="ru-RU" sz="1600" b="1" dirty="0" smtClean="0"/>
              <a:t> </a:t>
            </a:r>
            <a:r>
              <a:rPr lang="en-US" sz="1600" b="1" dirty="0" err="1" smtClean="0"/>
              <a:t>entrySet</a:t>
            </a:r>
            <a:r>
              <a:rPr lang="en-US" sz="1600" b="1" dirty="0" smtClean="0"/>
              <a:t>();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возвращает множество пар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628650" indent="-266700"/>
            <a:r>
              <a:rPr lang="en-US" sz="1600" b="1" dirty="0" smtClean="0"/>
              <a:t>K</a:t>
            </a:r>
            <a:r>
              <a:rPr lang="ru-RU" sz="1600" b="1" dirty="0" smtClean="0"/>
              <a:t> </a:t>
            </a:r>
            <a:r>
              <a:rPr lang="en-US" sz="1600" b="1" dirty="0" err="1" smtClean="0"/>
              <a:t>firstKey</a:t>
            </a:r>
            <a:r>
              <a:rPr lang="en-US" sz="1600" b="1" dirty="0" smtClean="0"/>
              <a:t>();</a:t>
            </a:r>
            <a:r>
              <a:rPr lang="ru-RU" sz="1600" dirty="0" smtClean="0"/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минимальный ключ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628650" indent="-266700"/>
            <a:r>
              <a:rPr lang="en-US" sz="1600" b="1" dirty="0" err="1" smtClean="0"/>
              <a:t>SortedMap</a:t>
            </a:r>
            <a:r>
              <a:rPr lang="en-US" sz="1600" b="1" dirty="0" smtClean="0"/>
              <a:t>&lt;K,V&gt; </a:t>
            </a:r>
            <a:r>
              <a:rPr lang="en-US" sz="1600" b="1" dirty="0" err="1" smtClean="0"/>
              <a:t>headMap</a:t>
            </a:r>
            <a:r>
              <a:rPr lang="en-US" sz="1600" b="1" dirty="0" smtClean="0"/>
              <a:t>(K </a:t>
            </a:r>
            <a:r>
              <a:rPr lang="en-US" sz="1600" b="1" dirty="0" err="1" smtClean="0"/>
              <a:t>toKey</a:t>
            </a:r>
            <a:r>
              <a:rPr lang="en-US" sz="1600" b="1" dirty="0" smtClean="0"/>
              <a:t>);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отображение ключей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меньших </a:t>
            </a:r>
            <a:r>
              <a:rPr lang="ru-RU" sz="1600" b="1" dirty="0" err="1" smtClean="0">
                <a:solidFill>
                  <a:schemeClr val="accent1">
                    <a:lumMod val="75000"/>
                  </a:schemeClr>
                </a:solidFill>
              </a:rPr>
              <a:t>toKey</a:t>
            </a:r>
            <a:endParaRPr lang="ru-RU" sz="16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628650" indent="-266700"/>
            <a:r>
              <a:rPr lang="en-US" sz="1600" b="1" dirty="0" smtClean="0"/>
              <a:t>Set&lt;K&gt; </a:t>
            </a:r>
            <a:r>
              <a:rPr lang="en-US" sz="1600" b="1" dirty="0" err="1" smtClean="0"/>
              <a:t>keySet</a:t>
            </a:r>
            <a:r>
              <a:rPr lang="en-US" sz="1600" b="1" dirty="0" smtClean="0"/>
              <a:t>();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возвращает множество ключей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628650" indent="-266700"/>
            <a:r>
              <a:rPr lang="en-US" sz="1600" b="1" dirty="0" smtClean="0"/>
              <a:t>K</a:t>
            </a:r>
            <a:r>
              <a:rPr lang="ru-RU" sz="1600" b="1" dirty="0" smtClean="0"/>
              <a:t>  </a:t>
            </a:r>
            <a:r>
              <a:rPr lang="en-US" sz="1600" b="1" dirty="0" err="1" smtClean="0"/>
              <a:t>lastKey</a:t>
            </a:r>
            <a:r>
              <a:rPr lang="en-US" sz="1600" b="1" dirty="0" smtClean="0"/>
              <a:t>();</a:t>
            </a:r>
            <a:r>
              <a:rPr lang="ru-RU" sz="1600" b="1" dirty="0" smtClean="0"/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максимальный ключ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628650" indent="-266700"/>
            <a:r>
              <a:rPr lang="en-US" sz="1600" b="1" dirty="0" err="1" smtClean="0"/>
              <a:t>SortedMap</a:t>
            </a:r>
            <a:r>
              <a:rPr lang="en-US" sz="1600" b="1" dirty="0" smtClean="0"/>
              <a:t>&lt;K,V&gt; </a:t>
            </a:r>
            <a:r>
              <a:rPr lang="en-US" sz="1600" b="1" dirty="0" err="1" smtClean="0"/>
              <a:t>subMap</a:t>
            </a:r>
            <a:r>
              <a:rPr lang="en-US" sz="1600" b="1" dirty="0" smtClean="0"/>
              <a:t>(K </a:t>
            </a:r>
            <a:r>
              <a:rPr lang="en-US" sz="1600" b="1" dirty="0" err="1" smtClean="0"/>
              <a:t>fromKey</a:t>
            </a:r>
            <a:r>
              <a:rPr lang="en-US" sz="1600" b="1" dirty="0" smtClean="0"/>
              <a:t>, K </a:t>
            </a:r>
            <a:r>
              <a:rPr lang="en-US" sz="1600" b="1" dirty="0" err="1" smtClean="0"/>
              <a:t>toKey</a:t>
            </a:r>
            <a:r>
              <a:rPr lang="en-US" sz="1600" b="1" dirty="0" smtClean="0"/>
              <a:t>);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отображение ключей меньших </a:t>
            </a:r>
            <a:r>
              <a:rPr lang="ru-RU" sz="1600" b="1" dirty="0" err="1" smtClean="0">
                <a:solidFill>
                  <a:schemeClr val="accent1">
                    <a:lumMod val="75000"/>
                  </a:schemeClr>
                </a:solidFill>
              </a:rPr>
              <a:t>toKey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 и больше либо равных </a:t>
            </a:r>
            <a:r>
              <a:rPr lang="ru-RU" sz="1600" b="1" dirty="0" err="1" smtClean="0">
                <a:solidFill>
                  <a:schemeClr val="accent1">
                    <a:lumMod val="75000"/>
                  </a:schemeClr>
                </a:solidFill>
              </a:rPr>
              <a:t>fromKey</a:t>
            </a:r>
            <a:endParaRPr lang="en-US" sz="16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628650" indent="-266700"/>
            <a:r>
              <a:rPr lang="en-US" sz="1600" b="1" dirty="0" err="1" smtClean="0"/>
              <a:t>SortedMap</a:t>
            </a:r>
            <a:r>
              <a:rPr lang="en-US" sz="1600" b="1" dirty="0" smtClean="0"/>
              <a:t>&lt;K,V&gt; </a:t>
            </a:r>
            <a:r>
              <a:rPr lang="en-US" sz="1600" b="1" dirty="0" err="1" smtClean="0"/>
              <a:t>tailMap</a:t>
            </a:r>
            <a:r>
              <a:rPr lang="en-US" sz="1600" b="1" dirty="0" smtClean="0"/>
              <a:t>(K </a:t>
            </a:r>
            <a:r>
              <a:rPr lang="en-US" sz="1600" b="1" dirty="0" err="1" smtClean="0"/>
              <a:t>fromKey</a:t>
            </a:r>
            <a:r>
              <a:rPr lang="en-US" sz="1600" b="1" dirty="0" smtClean="0"/>
              <a:t>);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отображение ключей больших либо равных </a:t>
            </a:r>
            <a:r>
              <a:rPr lang="ru-RU" sz="1600" b="1" dirty="0" err="1" smtClean="0">
                <a:solidFill>
                  <a:schemeClr val="accent1">
                    <a:lumMod val="75000"/>
                  </a:schemeClr>
                </a:solidFill>
              </a:rPr>
              <a:t>fromKey</a:t>
            </a:r>
            <a:endParaRPr lang="en-US" sz="16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628650" indent="-266700"/>
            <a:r>
              <a:rPr lang="en-US" sz="1600" b="1" dirty="0" smtClean="0"/>
              <a:t>Collection&lt;V&gt; values(); // </a:t>
            </a:r>
            <a:r>
              <a:rPr lang="ru-RU" sz="1600" b="1" dirty="0" smtClean="0"/>
              <a:t>возвращает коллекцию всех значений</a:t>
            </a:r>
          </a:p>
          <a:p>
            <a:pPr>
              <a:buNone/>
            </a:pPr>
            <a:r>
              <a:rPr lang="en-US" sz="1800" dirty="0" smtClean="0"/>
              <a:t>}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Карты отображений </a:t>
            </a:r>
            <a:r>
              <a:rPr lang="pl-PL" dirty="0" smtClean="0"/>
              <a:t>Map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114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928662" y="1214422"/>
            <a:ext cx="7286676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public interface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NavigableMap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&lt;K,V&gt; extends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SortedMap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&lt;K,V&gt;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//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Методы данного интерфейса соответствуют методам 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NavigableSet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но позволяют, кроме того, получать как ключи карты отдельно, так и пары "ключ-значение"</a:t>
            </a:r>
          </a:p>
          <a:p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marL="901700" indent="-368300" defTabSz="812800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b="1" dirty="0" err="1" smtClean="0">
                <a:latin typeface="Arial" pitchFamily="34" charset="0"/>
                <a:cs typeface="Arial" pitchFamily="34" charset="0"/>
              </a:rPr>
              <a:t>Map.Entry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&lt;K,V&gt;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lowerEntry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(K key);</a:t>
            </a:r>
          </a:p>
          <a:p>
            <a:pPr marL="901700" indent="-368300" defTabSz="812800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b="1" dirty="0" err="1" smtClean="0">
                <a:latin typeface="Arial" pitchFamily="34" charset="0"/>
                <a:cs typeface="Arial" pitchFamily="34" charset="0"/>
              </a:rPr>
              <a:t>Map.Entry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&lt;K,V&gt;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floorEntry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(K key);</a:t>
            </a:r>
          </a:p>
          <a:p>
            <a:pPr marL="901700" indent="-368300" defTabSz="812800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b="1" dirty="0" err="1" smtClean="0">
                <a:latin typeface="Arial" pitchFamily="34" charset="0"/>
                <a:cs typeface="Arial" pitchFamily="34" charset="0"/>
              </a:rPr>
              <a:t>Map.Entry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&lt;K,V&gt;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higherEntry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(K key);</a:t>
            </a:r>
          </a:p>
          <a:p>
            <a:pPr marL="901700" indent="-368300" defTabSz="812800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b="1" dirty="0" err="1" smtClean="0">
                <a:latin typeface="Arial" pitchFamily="34" charset="0"/>
                <a:cs typeface="Arial" pitchFamily="34" charset="0"/>
              </a:rPr>
              <a:t>Map.Entry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&lt;K,V&gt;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ceilingEntry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(K key);</a:t>
            </a:r>
          </a:p>
          <a:p>
            <a:pPr marL="901700" indent="-368300" defTabSz="812800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K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lowerKey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(K key);</a:t>
            </a:r>
          </a:p>
          <a:p>
            <a:pPr marL="901700" indent="-368300" defTabSz="812800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K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floorKey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(K key);</a:t>
            </a:r>
          </a:p>
          <a:p>
            <a:pPr marL="901700" indent="-368300" defTabSz="812800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K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higherKey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(K key);</a:t>
            </a:r>
          </a:p>
          <a:p>
            <a:pPr marL="901700" indent="-368300" defTabSz="812800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K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ceilingKey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(K key);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929322" y="3286124"/>
            <a:ext cx="22860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//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методы </a:t>
            </a:r>
            <a:r>
              <a:rPr lang="ru-RU" sz="1600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позво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ru-RU" sz="1600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ляют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получить со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ответственно </a:t>
            </a:r>
            <a:r>
              <a:rPr lang="ru-RU" sz="1600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мень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ru-RU" sz="1600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ший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меньше или равный, больший, больше или </a:t>
            </a:r>
            <a:r>
              <a:rPr lang="ru-RU" sz="1600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рав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ru-RU" sz="1600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ный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элемент по отношению к за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данному.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Карты отображений </a:t>
            </a:r>
            <a:r>
              <a:rPr lang="pl-PL" dirty="0" smtClean="0"/>
              <a:t>Map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115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928662" y="1214422"/>
            <a:ext cx="72866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//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Методы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pollFirstEntry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и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pollLastEntry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возвращают соответственно первый и последний элементы карты, удаляя их из коллекции. Методы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firstEntry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и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lastEntry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также возвращают соответствующие элементы, но без удаления.</a:t>
            </a:r>
          </a:p>
          <a:p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marL="723900" indent="-361950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b="1" dirty="0" err="1" smtClean="0">
                <a:latin typeface="Arial" pitchFamily="34" charset="0"/>
                <a:cs typeface="Arial" pitchFamily="34" charset="0"/>
              </a:rPr>
              <a:t>Map.Entry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&lt;K,V&gt;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pollFirstEntry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pPr marL="723900" indent="-361950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b="1" dirty="0" err="1" smtClean="0">
                <a:latin typeface="Arial" pitchFamily="34" charset="0"/>
                <a:cs typeface="Arial" pitchFamily="34" charset="0"/>
              </a:rPr>
              <a:t>Map.Entry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&lt;K,V&gt;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pollLastEntry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pPr marL="723900" indent="-361950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b="1" dirty="0" err="1" smtClean="0">
                <a:latin typeface="Arial" pitchFamily="34" charset="0"/>
                <a:cs typeface="Arial" pitchFamily="34" charset="0"/>
              </a:rPr>
              <a:t>Map.Entry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&lt;K,V&gt;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firstEntry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pPr marL="723900" indent="-361950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b="1" dirty="0" err="1" smtClean="0">
                <a:latin typeface="Arial" pitchFamily="34" charset="0"/>
                <a:cs typeface="Arial" pitchFamily="34" charset="0"/>
              </a:rPr>
              <a:t>Map.Entry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&lt;K,V&gt;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lastEntry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//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Метод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descendingMap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возвращает карту, отсортированную в обратном порядке:</a:t>
            </a:r>
          </a:p>
          <a:p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marL="723900" indent="-361950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b="1" dirty="0" err="1" smtClean="0">
                <a:latin typeface="Arial" pitchFamily="34" charset="0"/>
                <a:cs typeface="Arial" pitchFamily="34" charset="0"/>
              </a:rPr>
              <a:t>NavigableMap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&lt;K,V&gt;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descendingMap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Карты отображений </a:t>
            </a:r>
            <a:r>
              <a:rPr lang="pl-PL" dirty="0" smtClean="0"/>
              <a:t>Map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116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928662" y="1214422"/>
            <a:ext cx="72866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//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Методы, позволяющие получить набор ключей, отсортированных в прямом и обратном порядке соответственно:</a:t>
            </a:r>
          </a:p>
          <a:p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marL="800100" indent="-438150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b="1" dirty="0" err="1" smtClean="0">
                <a:latin typeface="Arial" pitchFamily="34" charset="0"/>
                <a:cs typeface="Arial" pitchFamily="34" charset="0"/>
              </a:rPr>
              <a:t>NavigableSet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navigableKeySet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pPr marL="800100" indent="-438150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b="1" dirty="0" err="1" smtClean="0">
                <a:latin typeface="Arial" pitchFamily="34" charset="0"/>
                <a:cs typeface="Arial" pitchFamily="34" charset="0"/>
              </a:rPr>
              <a:t>NavigableSet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descendingKeySet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Карты отображений </a:t>
            </a:r>
            <a:r>
              <a:rPr lang="pl-PL" dirty="0" smtClean="0"/>
              <a:t>Map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117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928662" y="1214422"/>
            <a:ext cx="728667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//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Методы, позволяющие извлечь из карты подмножество. Параметры 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fromKey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и 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toKey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ограничивают подмножество снизу и сверху, а флаги 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fromInclusive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и 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toInclusive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показывают, нужно ли в результирующий набор включать граничные элементы. 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headMap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возвращает элементы с начала набора до указанного элемента, а 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tailMap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-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от указанного элемента до конца набора. Перегруженные методы без логических параметров включают в выходной набор первый элемент интервала, но исключают последний.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marL="723900" indent="-361950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b="1" dirty="0" err="1" smtClean="0">
                <a:latin typeface="Arial" pitchFamily="34" charset="0"/>
                <a:cs typeface="Arial" pitchFamily="34" charset="0"/>
              </a:rPr>
              <a:t>NavigableMap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&lt;K,V&gt;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subMap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(K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fromKey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boolean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fromInclusive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, K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toKey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boolean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toInclusive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 marL="723900" indent="-361950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b="1" dirty="0" err="1" smtClean="0">
                <a:latin typeface="Arial" pitchFamily="34" charset="0"/>
                <a:cs typeface="Arial" pitchFamily="34" charset="0"/>
              </a:rPr>
              <a:t>NavigableMap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&lt;K,V&gt;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headMap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(K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toKey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boolean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inclusive);</a:t>
            </a:r>
          </a:p>
          <a:p>
            <a:pPr marL="723900" indent="-361950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b="1" dirty="0" err="1" smtClean="0">
                <a:latin typeface="Arial" pitchFamily="34" charset="0"/>
                <a:cs typeface="Arial" pitchFamily="34" charset="0"/>
              </a:rPr>
              <a:t>NavigableMap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&lt;K,V&gt;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tailMap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(K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fromKey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boolean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inclusive);</a:t>
            </a:r>
          </a:p>
          <a:p>
            <a:pPr marL="723900" indent="-361950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b="1" dirty="0" err="1" smtClean="0">
                <a:latin typeface="Arial" pitchFamily="34" charset="0"/>
                <a:cs typeface="Arial" pitchFamily="34" charset="0"/>
              </a:rPr>
              <a:t>SortedMap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&lt;K,V&gt;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subMap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(K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fromKey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, K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toKey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 marL="723900" indent="-361950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b="1" dirty="0" err="1" smtClean="0">
                <a:latin typeface="Arial" pitchFamily="34" charset="0"/>
                <a:cs typeface="Arial" pitchFamily="34" charset="0"/>
              </a:rPr>
              <a:t>SortedMap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&lt;K,V&gt;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headMap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(K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toKey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 marL="723900" indent="-361950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b="1" dirty="0" err="1" smtClean="0">
                <a:latin typeface="Arial" pitchFamily="34" charset="0"/>
                <a:cs typeface="Arial" pitchFamily="34" charset="0"/>
              </a:rPr>
              <a:t>SortedMap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&lt;K,V&gt;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tailMap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(K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fromKey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);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pPr marL="723900" indent="-361950">
              <a:buClr>
                <a:schemeClr val="accent1">
                  <a:lumMod val="75000"/>
                </a:schemeClr>
              </a:buClr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Карты отображений </a:t>
            </a:r>
            <a:r>
              <a:rPr lang="pl-PL" dirty="0" smtClean="0"/>
              <a:t>Map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b="1" dirty="0" err="1" smtClean="0"/>
              <a:t>HashMap</a:t>
            </a:r>
            <a:r>
              <a:rPr lang="ru-RU" sz="1800" dirty="0" smtClean="0"/>
              <a:t> –</a:t>
            </a:r>
            <a:r>
              <a:rPr lang="en-US" sz="1800" dirty="0" smtClean="0"/>
              <a:t> </a:t>
            </a:r>
            <a:r>
              <a:rPr lang="ru-RU" sz="1800" dirty="0" err="1" smtClean="0"/>
              <a:t>неотсортированная</a:t>
            </a:r>
            <a:r>
              <a:rPr lang="ru-RU" sz="1800" dirty="0" smtClean="0"/>
              <a:t> и неупорядоченная карта, эффективность работы </a:t>
            </a:r>
            <a:r>
              <a:rPr lang="ru-RU" sz="1800" b="1" dirty="0" err="1" smtClean="0"/>
              <a:t>HashMap</a:t>
            </a:r>
            <a:r>
              <a:rPr lang="ru-RU" sz="1800" dirty="0" smtClean="0"/>
              <a:t> зависит от того, насколько эффективно реализован метод </a:t>
            </a:r>
            <a:r>
              <a:rPr lang="ru-RU" sz="1800" b="1" dirty="0" err="1" smtClean="0"/>
              <a:t>hashCode</a:t>
            </a:r>
            <a:r>
              <a:rPr lang="ru-RU" sz="1800" dirty="0" smtClean="0"/>
              <a:t>().</a:t>
            </a:r>
            <a:endParaRPr lang="en-US" sz="1800" dirty="0" smtClean="0"/>
          </a:p>
          <a:p>
            <a:pPr algn="just">
              <a:buNone/>
            </a:pPr>
            <a:endParaRPr lang="ru-RU" sz="1800" dirty="0" smtClean="0"/>
          </a:p>
          <a:p>
            <a:pPr algn="just">
              <a:buNone/>
            </a:pPr>
            <a:r>
              <a:rPr lang="ru-RU" sz="1800" b="1" dirty="0" err="1" smtClean="0"/>
              <a:t>HashMap</a:t>
            </a:r>
            <a:r>
              <a:rPr lang="ru-RU" sz="1800" dirty="0" smtClean="0"/>
              <a:t> может принимать в качестве ключа </a:t>
            </a:r>
            <a:r>
              <a:rPr lang="ru-RU" sz="1800" b="1" dirty="0" err="1" smtClean="0"/>
              <a:t>null</a:t>
            </a:r>
            <a:r>
              <a:rPr lang="ru-RU" sz="1800" dirty="0" smtClean="0"/>
              <a:t>, но такой ключ может быть только один, значений </a:t>
            </a:r>
            <a:r>
              <a:rPr lang="ru-RU" sz="1800" b="1" dirty="0" err="1" smtClean="0"/>
              <a:t>null</a:t>
            </a:r>
            <a:r>
              <a:rPr lang="ru-RU" sz="1800" dirty="0" smtClean="0"/>
              <a:t> может быть сколько угодно.</a:t>
            </a:r>
            <a:endParaRPr lang="en-US" sz="1800" dirty="0" smtClean="0"/>
          </a:p>
          <a:p>
            <a:pPr>
              <a:buNone/>
            </a:pPr>
            <a:endParaRPr lang="ru-RU" sz="1800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118</a:t>
            </a:fld>
            <a:endParaRPr lang="en-US"/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1785918" y="3714752"/>
            <a:ext cx="5734262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HashMap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&lt;String, String&gt; </a:t>
            </a: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hashMap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</a:t>
            </a:r>
            <a:endParaRPr kumimoji="0" lang="pl-PL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HashMap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&lt;String, String&gt;();</a:t>
            </a:r>
            <a:endParaRPr kumimoji="0" lang="pl-PL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hashMap.put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"key"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"Value for key"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pl-PL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6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hashMap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.get(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"key"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Карты отображений </a:t>
            </a:r>
            <a:r>
              <a:rPr lang="pl-PL" dirty="0" smtClean="0"/>
              <a:t>Map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b="1" dirty="0" err="1" smtClean="0"/>
              <a:t>LinkedHashMap</a:t>
            </a:r>
            <a:r>
              <a:rPr lang="ru-RU" sz="1800" dirty="0" smtClean="0"/>
              <a:t> –хранит элементы в порядке вставки.</a:t>
            </a:r>
            <a:endParaRPr lang="en-US" sz="1800" dirty="0" smtClean="0"/>
          </a:p>
          <a:p>
            <a:pPr>
              <a:buNone/>
            </a:pPr>
            <a:endParaRPr lang="ru-RU" sz="1800" dirty="0" smtClean="0"/>
          </a:p>
          <a:p>
            <a:pPr algn="just">
              <a:buNone/>
            </a:pPr>
            <a:r>
              <a:rPr lang="ru-RU" sz="1800" b="1" dirty="0" err="1" smtClean="0"/>
              <a:t>LinkedHashMap</a:t>
            </a:r>
            <a:r>
              <a:rPr lang="en-US" sz="1800" dirty="0" smtClean="0"/>
              <a:t> </a:t>
            </a:r>
            <a:r>
              <a:rPr lang="ru-RU" sz="1800" dirty="0" smtClean="0"/>
              <a:t>добавляет и удаляет объекты медленнее чем </a:t>
            </a:r>
            <a:r>
              <a:rPr lang="ru-RU" sz="1800" b="1" dirty="0" err="1" smtClean="0"/>
              <a:t>HashMap</a:t>
            </a:r>
            <a:r>
              <a:rPr lang="ru-RU" sz="1800" dirty="0" smtClean="0"/>
              <a:t>, но перебор элементов происходит быстрее.</a:t>
            </a:r>
            <a:endParaRPr lang="pl-PL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коллекций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GB" sz="1800" b="1" dirty="0" smtClean="0">
                <a:solidFill>
                  <a:schemeClr val="accent1">
                    <a:lumMod val="75000"/>
                  </a:schemeClr>
                </a:solidFill>
              </a:rPr>
              <a:t>Special-Purpose Implementations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ru-RU" sz="1800" dirty="0" smtClean="0"/>
              <a:t>- реализации специального назначения, разработаны для использования в специальных ситуациях и предоставляют нестандартные характеристики производительности, ограничения на использование или на поведение</a:t>
            </a:r>
            <a:endParaRPr lang="en-GB" sz="1800" dirty="0" smtClean="0"/>
          </a:p>
          <a:p>
            <a:endParaRPr lang="ru-RU" sz="1800" dirty="0" smtClean="0"/>
          </a:p>
          <a:p>
            <a:endParaRPr lang="ru-RU" sz="1800" dirty="0" smtClean="0"/>
          </a:p>
          <a:p>
            <a:pPr marL="1698625" indent="-446088"/>
            <a:r>
              <a:rPr lang="en-GB" sz="1800" b="1" dirty="0" err="1" smtClean="0"/>
              <a:t>EnumSet</a:t>
            </a:r>
            <a:r>
              <a:rPr lang="en-GB" sz="1800" b="1" dirty="0" smtClean="0"/>
              <a:t> </a:t>
            </a:r>
            <a:r>
              <a:rPr lang="en-US" sz="1800" b="1" dirty="0" smtClean="0"/>
              <a:t>, </a:t>
            </a:r>
            <a:r>
              <a:rPr lang="en-GB" sz="1800" b="1" dirty="0" err="1" smtClean="0"/>
              <a:t>CopyOnWriteArraySet</a:t>
            </a:r>
            <a:r>
              <a:rPr lang="en-GB" sz="1800" b="1" dirty="0" smtClean="0"/>
              <a:t>.</a:t>
            </a:r>
          </a:p>
          <a:p>
            <a:pPr marL="1698625" indent="-446088"/>
            <a:r>
              <a:rPr lang="en-GB" sz="1800" b="1" dirty="0" err="1" smtClean="0"/>
              <a:t>CopyOnWriteArrayList</a:t>
            </a:r>
            <a:r>
              <a:rPr lang="en-GB" sz="1800" b="1" dirty="0" smtClean="0"/>
              <a:t> </a:t>
            </a:r>
            <a:endParaRPr lang="ru-RU" sz="1800" b="1" dirty="0" smtClean="0"/>
          </a:p>
          <a:p>
            <a:pPr marL="1698625" indent="-446088"/>
            <a:r>
              <a:rPr lang="en-GB" sz="1800" b="1" dirty="0" err="1" smtClean="0"/>
              <a:t>EnumMap</a:t>
            </a:r>
            <a:r>
              <a:rPr lang="en-GB" sz="1800" b="1" dirty="0" smtClean="0"/>
              <a:t>, </a:t>
            </a:r>
            <a:r>
              <a:rPr lang="en-GB" sz="1800" b="1" dirty="0" err="1" smtClean="0"/>
              <a:t>WeakHashMap</a:t>
            </a:r>
            <a:r>
              <a:rPr lang="en-GB" sz="1800" b="1" dirty="0" smtClean="0"/>
              <a:t>, </a:t>
            </a:r>
            <a:r>
              <a:rPr lang="en-GB" sz="1800" b="1" dirty="0" err="1" smtClean="0"/>
              <a:t>IdentityHashMap</a:t>
            </a:r>
            <a:endParaRPr lang="pl-PL" sz="18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Карты отображений </a:t>
            </a:r>
            <a:r>
              <a:rPr lang="pl-PL" dirty="0" smtClean="0"/>
              <a:t>Map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b="1" dirty="0" err="1" smtClean="0"/>
              <a:t>TreeMap</a:t>
            </a:r>
            <a:r>
              <a:rPr lang="ru-RU" sz="1800" dirty="0" smtClean="0"/>
              <a:t> –хранит элементы в порядке сортировки.</a:t>
            </a:r>
            <a:endParaRPr lang="en-US" sz="1800" dirty="0" smtClean="0"/>
          </a:p>
          <a:p>
            <a:pPr algn="just">
              <a:buNone/>
            </a:pPr>
            <a:endParaRPr lang="ru-RU" sz="1800" dirty="0" smtClean="0"/>
          </a:p>
          <a:p>
            <a:pPr algn="just">
              <a:buNone/>
            </a:pPr>
            <a:r>
              <a:rPr lang="ru-RU" sz="1800" dirty="0" smtClean="0"/>
              <a:t>По умолчанию </a:t>
            </a:r>
            <a:r>
              <a:rPr lang="ru-RU" sz="1800" b="1" dirty="0" err="1" smtClean="0"/>
              <a:t>TreeMap</a:t>
            </a:r>
            <a:r>
              <a:rPr lang="ru-RU" sz="1800" dirty="0" smtClean="0"/>
              <a:t> сортирует элементы по возрастанию от первого к последнему, также порядок сортировки может</a:t>
            </a:r>
            <a:r>
              <a:rPr lang="en-US" sz="1800" dirty="0" smtClean="0"/>
              <a:t> </a:t>
            </a:r>
            <a:r>
              <a:rPr lang="ru-RU" sz="1800" dirty="0" smtClean="0"/>
              <a:t>задаваться реализацией интерфейсов </a:t>
            </a:r>
            <a:r>
              <a:rPr lang="ru-RU" sz="1800" b="1" dirty="0" err="1" smtClean="0"/>
              <a:t>Comparator</a:t>
            </a:r>
            <a:r>
              <a:rPr lang="en-US" sz="1800" dirty="0" smtClean="0"/>
              <a:t> </a:t>
            </a:r>
            <a:r>
              <a:rPr lang="ru-RU" sz="1800" dirty="0" smtClean="0"/>
              <a:t>и </a:t>
            </a:r>
            <a:r>
              <a:rPr lang="ru-RU" sz="1800" b="1" dirty="0" err="1" smtClean="0"/>
              <a:t>Comparable</a:t>
            </a:r>
            <a:r>
              <a:rPr lang="ru-RU" sz="1800" dirty="0" smtClean="0"/>
              <a:t>.</a:t>
            </a:r>
            <a:endParaRPr lang="en-US" sz="1800" dirty="0" smtClean="0"/>
          </a:p>
          <a:p>
            <a:pPr algn="just">
              <a:buNone/>
            </a:pPr>
            <a:endParaRPr lang="ru-RU" sz="1800" dirty="0" smtClean="0"/>
          </a:p>
          <a:p>
            <a:pPr algn="just">
              <a:buNone/>
            </a:pPr>
            <a:r>
              <a:rPr lang="ru-RU" sz="1800" dirty="0" smtClean="0"/>
              <a:t>Реализация </a:t>
            </a:r>
            <a:r>
              <a:rPr lang="ru-RU" sz="1800" b="1" dirty="0" err="1" smtClean="0"/>
              <a:t>Comparator</a:t>
            </a:r>
            <a:r>
              <a:rPr lang="en-US" sz="1800" dirty="0" smtClean="0"/>
              <a:t> </a:t>
            </a:r>
            <a:r>
              <a:rPr lang="ru-RU" sz="1800" dirty="0" smtClean="0"/>
              <a:t>передается в конструктор </a:t>
            </a:r>
            <a:r>
              <a:rPr lang="ru-RU" sz="1800" b="1" dirty="0" err="1" smtClean="0"/>
              <a:t>TreeMap</a:t>
            </a:r>
            <a:r>
              <a:rPr lang="ru-RU" sz="1800" dirty="0" smtClean="0"/>
              <a:t>, </a:t>
            </a:r>
            <a:r>
              <a:rPr lang="ru-RU" sz="1800" b="1" dirty="0" err="1" smtClean="0"/>
              <a:t>Comparable</a:t>
            </a:r>
            <a:r>
              <a:rPr lang="en-US" sz="1800" dirty="0" smtClean="0"/>
              <a:t> </a:t>
            </a:r>
            <a:r>
              <a:rPr lang="ru-RU" sz="1800" dirty="0" smtClean="0"/>
              <a:t>используется при добавлении элемента в карту.</a:t>
            </a:r>
            <a:endParaRPr lang="pl-PL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Карты отображений </a:t>
            </a:r>
            <a:r>
              <a:rPr lang="pl-PL" dirty="0" smtClean="0"/>
              <a:t>Map</a:t>
            </a:r>
            <a:r>
              <a:rPr smtClean="0"/>
              <a:t>. Example 12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121</a:t>
            </a:fld>
            <a:endParaRPr lang="en-US"/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928662" y="1214422"/>
            <a:ext cx="7293984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_java._se._06.map;</a:t>
            </a:r>
            <a:endParaRPr kumimoji="0" lang="pl-PL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java.util.HashMap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pl-PL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java.util.LinkedHashMap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pl-PL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java.util.Map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pl-PL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java.util.TreeMap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pl-PL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MapExample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pl-PL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pl-PL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Map&lt;String, Integer&gt;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hashMap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     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HashMap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&lt;String, Integer&gt;();</a:t>
            </a:r>
            <a:endParaRPr kumimoji="0" lang="pl-PL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hashMap.put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"Smith"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30);</a:t>
            </a:r>
            <a:endParaRPr kumimoji="0" lang="pl-PL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hashMap.put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"Anderson"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31);</a:t>
            </a:r>
            <a:endParaRPr kumimoji="0" lang="pl-PL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hashMap.put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"Lewis"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29);</a:t>
            </a:r>
            <a:endParaRPr kumimoji="0" lang="pl-PL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hashMap.put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"Cook"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29);</a:t>
            </a:r>
            <a:endParaRPr kumimoji="0" lang="pl-PL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"Display entries in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HashMap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pl-PL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hashMap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pl-PL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endParaRPr kumimoji="0" lang="pl-PL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Карты отображений </a:t>
            </a:r>
            <a:r>
              <a:rPr lang="pl-PL" dirty="0" smtClean="0"/>
              <a:t>Map</a:t>
            </a:r>
            <a:r>
              <a:rPr smtClean="0"/>
              <a:t>. Example 12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122</a:t>
            </a:fld>
            <a:endParaRPr lang="en-US"/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928663" y="1142984"/>
            <a:ext cx="7286676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Map&lt;String, Integer&gt;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treeMap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TreeMap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&lt;String, Integer&gt;(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hashMap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pl-PL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"\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nDisplay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entries in ascending order of key"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pl-PL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treeMap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pl-PL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Map&lt;String, Integer&gt;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linkedHashMap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LinkedHashMap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&lt;String, Integer&gt;(</a:t>
            </a:r>
            <a:endParaRPr kumimoji="0" lang="pl-PL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	16, 0.75f,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true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pl-PL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linkedHashMap.put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"Smith"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30);</a:t>
            </a:r>
            <a:endParaRPr kumimoji="0" lang="pl-PL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linkedHashMap.put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"Anderson"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31);</a:t>
            </a:r>
            <a:endParaRPr kumimoji="0" lang="pl-PL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linkedHashMap.put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"Lewis"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29);</a:t>
            </a:r>
            <a:endParaRPr kumimoji="0" lang="pl-PL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linkedHashMap.put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"Cook"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29);</a:t>
            </a:r>
            <a:endParaRPr kumimoji="0" lang="pl-PL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"\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nThe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age for 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"Lewis is "</a:t>
            </a:r>
            <a:endParaRPr kumimoji="0" lang="pl-PL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	+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linkedHashMap.get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"Lewis"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).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intValue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kumimoji="0" lang="pl-PL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linkedHashMap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pl-PL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pl-PL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pl-PL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pl-PL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Карты отображений </a:t>
            </a:r>
            <a:r>
              <a:rPr lang="pl-PL" dirty="0" smtClean="0"/>
              <a:t>Map</a:t>
            </a:r>
            <a:r>
              <a:rPr smtClean="0"/>
              <a:t>. Example 12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123</a:t>
            </a:fld>
            <a:endParaRPr lang="en-US"/>
          </a:p>
        </p:txBody>
      </p:sp>
      <p:sp>
        <p:nvSpPr>
          <p:cNvPr id="164865" name="Rectangle 1"/>
          <p:cNvSpPr>
            <a:spLocks noChangeArrowheads="1"/>
          </p:cNvSpPr>
          <p:nvPr/>
        </p:nvSpPr>
        <p:spPr bwMode="auto">
          <a:xfrm>
            <a:off x="1714480" y="1928802"/>
            <a:ext cx="5974713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Display entries in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HashMap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{Smith=30, Lewis=29, Anderson=31, Cook=29}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Display entries in ascending order of key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{Anderson=31, Cook=29, Lewis=29, Smith=30}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The age for Lewis is 29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{Smith=30, Anderson=31, Cook=29, Lewis=29}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781040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Карты отображений </a:t>
            </a:r>
            <a:r>
              <a:rPr lang="pl-PL" dirty="0" smtClean="0"/>
              <a:t>Map</a:t>
            </a:r>
            <a:r>
              <a:rPr smtClean="0"/>
              <a:t>. Example 13 </a:t>
            </a:r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124</a:t>
            </a:fld>
            <a:endParaRPr lang="en-US"/>
          </a:p>
        </p:txBody>
      </p:sp>
      <p:sp>
        <p:nvSpPr>
          <p:cNvPr id="163841" name="Rectangle 1"/>
          <p:cNvSpPr>
            <a:spLocks noChangeArrowheads="1"/>
          </p:cNvSpPr>
          <p:nvPr/>
        </p:nvSpPr>
        <p:spPr bwMode="auto">
          <a:xfrm>
            <a:off x="857224" y="1214422"/>
            <a:ext cx="742955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_java._se._06.map;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java.util.Iterator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java.util.Map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java.util.Properties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MapEntryExample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a) {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  Properties props =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getProperties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Iterator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iter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props.entrySet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iterator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iter.hasNext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 {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Map.Entry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entry = 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Map.Entry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iter.next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entry.getKey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+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 -- 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entry.getValue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  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Карты отображений </a:t>
            </a:r>
            <a:r>
              <a:rPr lang="pl-PL" dirty="0" smtClean="0"/>
              <a:t>Map</a:t>
            </a:r>
            <a:r>
              <a:rPr smtClean="0"/>
              <a:t>. Example 13 </a:t>
            </a:r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125</a:t>
            </a:fld>
            <a:endParaRPr lang="en-US"/>
          </a:p>
        </p:txBody>
      </p:sp>
      <p:sp>
        <p:nvSpPr>
          <p:cNvPr id="165889" name="Rectangle 1"/>
          <p:cNvSpPr>
            <a:spLocks noChangeArrowheads="1"/>
          </p:cNvSpPr>
          <p:nvPr/>
        </p:nvSpPr>
        <p:spPr bwMode="auto">
          <a:xfrm>
            <a:off x="1000100" y="1745828"/>
            <a:ext cx="7058343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java.runtime.name -- Java(TM) SE Runtime Environment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sun.boot.library.path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-- C:\Program Files\Java\jre6\bin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java.vm.version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-- 20.2-b06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java.vm.vendor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-- Sun Microsystems Inc.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java.vendor.url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-- http://java.sun.com/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path.separator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-- 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java.vm.name -- Java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HotSpot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(TM) Client VM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file.encoding.pkg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-- sun.io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sun.java.launcher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-- SUN_STANDARD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user.country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-- RU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sun.os.patch.level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--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Dodatek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Service Pack 3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java.vm.specification.name -- Java Virtual Machine Specification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user.dir -- F:\ws\Java_SE_06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java.runtime.version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-- 1.6.0_27-b07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java.awt.graphicsenv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-- sun.awt.Win32GraphicsEnvironment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java.endorsed.dirs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-- C:\Program Files\Java\jre6\lib\endorsed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os.arch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-- x86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781040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collections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smtClean="0"/>
              <a:t> Collections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b="1" dirty="0" err="1" smtClean="0"/>
              <a:t>Collections</a:t>
            </a:r>
            <a:r>
              <a:rPr lang="ru-RU" sz="1800" dirty="0" smtClean="0"/>
              <a:t> — класс, состоящий из статических методов, осуществляющих</a:t>
            </a:r>
            <a:r>
              <a:rPr lang="en-US" sz="1800" dirty="0" smtClean="0"/>
              <a:t> </a:t>
            </a:r>
            <a:r>
              <a:rPr lang="ru-RU" sz="1800" dirty="0" smtClean="0"/>
              <a:t>различные служебные операции над коллекциями.</a:t>
            </a:r>
            <a:endParaRPr lang="en-US" sz="1800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127</a:t>
            </a:fld>
            <a:endParaRPr lang="en-US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000100" y="2265060"/>
          <a:ext cx="7215238" cy="309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8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7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Методы </a:t>
                      </a:r>
                      <a:r>
                        <a:rPr lang="en-US" sz="1600" dirty="0" smtClean="0"/>
                        <a:t>Collections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Назначение</a:t>
                      </a:r>
                      <a:endParaRPr lang="pl-P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err="1" smtClean="0"/>
                        <a:t>sort</a:t>
                      </a:r>
                      <a:r>
                        <a:rPr lang="ru-RU" sz="1600" dirty="0" smtClean="0"/>
                        <a:t>(</a:t>
                      </a:r>
                      <a:r>
                        <a:rPr lang="ru-RU" sz="1600" dirty="0" err="1" smtClean="0"/>
                        <a:t>List</a:t>
                      </a:r>
                      <a:r>
                        <a:rPr lang="ru-RU" sz="1600" dirty="0" smtClean="0"/>
                        <a:t>)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err="1" smtClean="0"/>
                        <a:t>Cортировать</a:t>
                      </a:r>
                      <a:r>
                        <a:rPr lang="ru-RU" sz="1600" dirty="0" smtClean="0"/>
                        <a:t> список, используя </a:t>
                      </a:r>
                      <a:r>
                        <a:rPr lang="ru-RU" sz="1600" dirty="0" err="1" smtClean="0"/>
                        <a:t>merge</a:t>
                      </a:r>
                      <a:r>
                        <a:rPr lang="ru-RU" sz="1600" dirty="0" smtClean="0"/>
                        <a:t> </a:t>
                      </a:r>
                      <a:r>
                        <a:rPr lang="ru-RU" sz="1600" dirty="0" err="1" smtClean="0"/>
                        <a:t>sort</a:t>
                      </a:r>
                      <a:r>
                        <a:rPr lang="en-US" sz="1600" dirty="0" smtClean="0"/>
                        <a:t> </a:t>
                      </a:r>
                      <a:r>
                        <a:rPr lang="ru-RU" sz="1600" dirty="0" smtClean="0"/>
                        <a:t>алгоритм, с гарантированной скоростью O (</a:t>
                      </a:r>
                      <a:r>
                        <a:rPr lang="ru-RU" sz="1600" dirty="0" err="1" smtClean="0"/>
                        <a:t>n</a:t>
                      </a:r>
                      <a:r>
                        <a:rPr lang="ru-RU" sz="1600" dirty="0" smtClean="0"/>
                        <a:t>*</a:t>
                      </a:r>
                      <a:r>
                        <a:rPr lang="ru-RU" sz="1600" dirty="0" err="1" smtClean="0"/>
                        <a:t>log</a:t>
                      </a:r>
                      <a:r>
                        <a:rPr lang="en-US" sz="1600" dirty="0" smtClean="0"/>
                        <a:t> n).</a:t>
                      </a:r>
                      <a:endParaRPr lang="pl-P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binarySearch</a:t>
                      </a:r>
                      <a:r>
                        <a:rPr lang="en-US" sz="1600" dirty="0" smtClean="0"/>
                        <a:t>(List, Object)</a:t>
                      </a:r>
                    </a:p>
                    <a:p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Бинарный поиск элементов в списке.</a:t>
                      </a:r>
                      <a:endParaRPr lang="pl-P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err="1" smtClean="0"/>
                        <a:t>reverse</a:t>
                      </a:r>
                      <a:r>
                        <a:rPr lang="ru-RU" sz="1600" dirty="0" smtClean="0"/>
                        <a:t>(</a:t>
                      </a:r>
                      <a:r>
                        <a:rPr lang="ru-RU" sz="1600" dirty="0" err="1" smtClean="0"/>
                        <a:t>List</a:t>
                      </a:r>
                      <a:r>
                        <a:rPr lang="ru-RU" sz="1600" dirty="0" smtClean="0"/>
                        <a:t>)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Изменить порядок элементов в списке на</a:t>
                      </a:r>
                      <a:r>
                        <a:rPr lang="en-US" sz="1600" dirty="0" smtClean="0"/>
                        <a:t> </a:t>
                      </a:r>
                      <a:r>
                        <a:rPr lang="ru-RU" sz="1600" dirty="0" smtClean="0"/>
                        <a:t>противоположный.</a:t>
                      </a:r>
                      <a:endParaRPr lang="pl-P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shuffle(List) 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Случайно перемешать элементы.</a:t>
                      </a:r>
                      <a:endParaRPr lang="pl-P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err="1" smtClean="0"/>
                        <a:t>fill</a:t>
                      </a:r>
                      <a:r>
                        <a:rPr lang="ru-RU" sz="1600" dirty="0" smtClean="0"/>
                        <a:t>(</a:t>
                      </a:r>
                      <a:r>
                        <a:rPr lang="ru-RU" sz="1600" dirty="0" err="1" smtClean="0"/>
                        <a:t>List</a:t>
                      </a:r>
                      <a:r>
                        <a:rPr lang="ru-RU" sz="1600" dirty="0" smtClean="0"/>
                        <a:t>, </a:t>
                      </a:r>
                      <a:r>
                        <a:rPr lang="ru-RU" sz="1600" dirty="0" err="1" smtClean="0"/>
                        <a:t>Object</a:t>
                      </a:r>
                      <a:r>
                        <a:rPr lang="ru-RU" sz="1600" dirty="0" smtClean="0"/>
                        <a:t>) 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Заменить каждый элемент заданным.</a:t>
                      </a:r>
                      <a:endParaRPr lang="pl-P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 </a:t>
            </a:r>
            <a:r>
              <a:rPr lang="pl-PL" dirty="0" smtClean="0"/>
              <a:t>Collections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128</a:t>
            </a:fld>
            <a:endParaRPr lang="en-US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000100" y="1285860"/>
          <a:ext cx="7286676" cy="421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3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3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Методы</a:t>
                      </a:r>
                      <a:r>
                        <a:rPr lang="en-US" sz="1600" dirty="0" smtClean="0"/>
                        <a:t> Collections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Назначение</a:t>
                      </a:r>
                      <a:endParaRPr lang="pl-P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copy(List </a:t>
                      </a:r>
                      <a:r>
                        <a:rPr lang="en-US" sz="1600" dirty="0" err="1" smtClean="0"/>
                        <a:t>dest</a:t>
                      </a:r>
                      <a:r>
                        <a:rPr lang="en-US" sz="1600" dirty="0" smtClean="0"/>
                        <a:t>, List</a:t>
                      </a:r>
                      <a:r>
                        <a:rPr lang="ru-RU" sz="1600" dirty="0" smtClean="0"/>
                        <a:t> </a:t>
                      </a:r>
                      <a:r>
                        <a:rPr lang="en-US" sz="1600" dirty="0" err="1" smtClean="0"/>
                        <a:t>src</a:t>
                      </a:r>
                      <a:r>
                        <a:rPr lang="en-US" sz="1600" dirty="0" smtClean="0"/>
                        <a:t>)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Скопировать список </a:t>
                      </a:r>
                      <a:r>
                        <a:rPr lang="ru-RU" sz="1600" dirty="0" err="1" smtClean="0"/>
                        <a:t>src</a:t>
                      </a:r>
                      <a:r>
                        <a:rPr lang="ru-RU" sz="1600" dirty="0" smtClean="0"/>
                        <a:t> в </a:t>
                      </a:r>
                      <a:r>
                        <a:rPr lang="ru-RU" sz="1600" dirty="0" err="1" smtClean="0"/>
                        <a:t>dst</a:t>
                      </a:r>
                      <a:r>
                        <a:rPr lang="ru-RU" sz="1600" dirty="0" smtClean="0"/>
                        <a:t>.</a:t>
                      </a:r>
                      <a:endParaRPr lang="pl-P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err="1" smtClean="0"/>
                        <a:t>min</a:t>
                      </a:r>
                      <a:r>
                        <a:rPr lang="ru-RU" sz="1600" dirty="0" smtClean="0"/>
                        <a:t>(</a:t>
                      </a:r>
                      <a:r>
                        <a:rPr lang="ru-RU" sz="1600" dirty="0" err="1" smtClean="0"/>
                        <a:t>Collection</a:t>
                      </a:r>
                      <a:r>
                        <a:rPr lang="ru-RU" sz="1600" dirty="0" smtClean="0"/>
                        <a:t>) 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Вернуть минимальный элемент коллекции.</a:t>
                      </a:r>
                      <a:endParaRPr lang="pl-P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err="1" smtClean="0"/>
                        <a:t>max</a:t>
                      </a:r>
                      <a:r>
                        <a:rPr lang="ru-RU" sz="1600" dirty="0" smtClean="0"/>
                        <a:t>(</a:t>
                      </a:r>
                      <a:r>
                        <a:rPr lang="ru-RU" sz="1600" dirty="0" err="1" smtClean="0"/>
                        <a:t>Collection</a:t>
                      </a:r>
                      <a:r>
                        <a:rPr lang="ru-RU" sz="1600" dirty="0" smtClean="0"/>
                        <a:t>) 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Вернуть максимальный элемент коллекции.</a:t>
                      </a:r>
                      <a:endParaRPr lang="pl-P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rotate(List </a:t>
                      </a:r>
                      <a:r>
                        <a:rPr lang="en-US" sz="1600" dirty="0" err="1" smtClean="0"/>
                        <a:t>list</a:t>
                      </a:r>
                      <a:r>
                        <a:rPr lang="en-US" sz="1600" dirty="0" smtClean="0"/>
                        <a:t>,</a:t>
                      </a:r>
                      <a:r>
                        <a:rPr lang="ru-RU" sz="1600" dirty="0" smtClean="0"/>
                        <a:t> </a:t>
                      </a:r>
                      <a:r>
                        <a:rPr lang="en-US" sz="1600" dirty="0" err="1" smtClean="0"/>
                        <a:t>int</a:t>
                      </a:r>
                      <a:r>
                        <a:rPr lang="en-US" sz="1600" dirty="0" smtClean="0"/>
                        <a:t> distance)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Циклически повернуть список на указанное число элементов.</a:t>
                      </a:r>
                      <a:endParaRPr lang="pl-P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replaceAll</a:t>
                      </a:r>
                      <a:r>
                        <a:rPr lang="en-US" sz="1600" dirty="0" smtClean="0"/>
                        <a:t>(List</a:t>
                      </a:r>
                      <a:r>
                        <a:rPr lang="ru-RU" sz="1600" dirty="0" smtClean="0"/>
                        <a:t> </a:t>
                      </a:r>
                      <a:r>
                        <a:rPr lang="en-US" sz="1600" dirty="0" smtClean="0"/>
                        <a:t>list, Object </a:t>
                      </a:r>
                      <a:r>
                        <a:rPr lang="en-US" sz="1600" dirty="0" err="1" smtClean="0"/>
                        <a:t>oldVal</a:t>
                      </a:r>
                      <a:r>
                        <a:rPr lang="en-US" sz="1600" dirty="0" smtClean="0"/>
                        <a:t>,</a:t>
                      </a:r>
                      <a:r>
                        <a:rPr lang="ru-RU" sz="1600" dirty="0" smtClean="0"/>
                        <a:t> </a:t>
                      </a:r>
                      <a:r>
                        <a:rPr lang="en-US" sz="1600" dirty="0" smtClean="0"/>
                        <a:t> Object </a:t>
                      </a:r>
                      <a:r>
                        <a:rPr lang="en-US" sz="1600" dirty="0" err="1" smtClean="0"/>
                        <a:t>newVal</a:t>
                      </a:r>
                      <a:r>
                        <a:rPr lang="en-US" sz="1600" dirty="0" smtClean="0"/>
                        <a:t>)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Заменить все объекты на указанные.</a:t>
                      </a:r>
                      <a:endParaRPr lang="pl-P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indexOfSubList</a:t>
                      </a:r>
                      <a:r>
                        <a:rPr lang="en-US" sz="1600" dirty="0" smtClean="0"/>
                        <a:t>(List source, List target)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Вернуть индекс первого подсписка </a:t>
                      </a:r>
                      <a:r>
                        <a:rPr lang="ru-RU" sz="1600" dirty="0" err="1" smtClean="0"/>
                        <a:t>source</a:t>
                      </a:r>
                      <a:r>
                        <a:rPr lang="ru-RU" sz="1600" dirty="0" smtClean="0"/>
                        <a:t>,</a:t>
                      </a:r>
                      <a:r>
                        <a:rPr lang="en-US" sz="1600" dirty="0" smtClean="0"/>
                        <a:t> </a:t>
                      </a:r>
                      <a:r>
                        <a:rPr lang="ru-RU" sz="1600" dirty="0" smtClean="0"/>
                        <a:t>который эквивалентен </a:t>
                      </a:r>
                      <a:r>
                        <a:rPr lang="en-US" sz="1600" dirty="0" smtClean="0"/>
                        <a:t>target.</a:t>
                      </a:r>
                      <a:endParaRPr lang="pl-P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lastIndexOfSubList</a:t>
                      </a:r>
                      <a:r>
                        <a:rPr lang="en-US" sz="1600" dirty="0" smtClean="0"/>
                        <a:t>(List source, List target)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Вернуть индекс последнего подсписка </a:t>
                      </a:r>
                      <a:r>
                        <a:rPr lang="ru-RU" sz="1600" dirty="0" err="1" smtClean="0"/>
                        <a:t>source</a:t>
                      </a:r>
                      <a:r>
                        <a:rPr lang="ru-RU" sz="1600" dirty="0" smtClean="0"/>
                        <a:t>,</a:t>
                      </a:r>
                      <a:r>
                        <a:rPr lang="en-US" sz="1600" dirty="0" smtClean="0"/>
                        <a:t> </a:t>
                      </a:r>
                      <a:r>
                        <a:rPr lang="ru-RU" sz="1600" dirty="0" smtClean="0"/>
                        <a:t>который эквивалентен </a:t>
                      </a:r>
                      <a:r>
                        <a:rPr lang="en-US" sz="1600" dirty="0" smtClean="0"/>
                        <a:t>target.</a:t>
                      </a:r>
                      <a:endParaRPr lang="pl-P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 </a:t>
            </a:r>
            <a:r>
              <a:rPr lang="pl-PL" dirty="0" smtClean="0"/>
              <a:t>Collections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129</a:t>
            </a:fld>
            <a:endParaRPr lang="en-US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928662" y="1285860"/>
          <a:ext cx="7358114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8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Методы </a:t>
                      </a:r>
                      <a:r>
                        <a:rPr lang="en-US" sz="1600" dirty="0" smtClean="0"/>
                        <a:t>Collections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Назначение</a:t>
                      </a:r>
                      <a:endParaRPr lang="pl-P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err="1" smtClean="0"/>
                        <a:t>swap</a:t>
                      </a:r>
                      <a:r>
                        <a:rPr lang="ru-RU" sz="1600" dirty="0" smtClean="0"/>
                        <a:t>(</a:t>
                      </a:r>
                      <a:r>
                        <a:rPr lang="ru-RU" sz="1600" dirty="0" err="1" smtClean="0"/>
                        <a:t>List</a:t>
                      </a:r>
                      <a:r>
                        <a:rPr lang="ru-RU" sz="1600" dirty="0" smtClean="0"/>
                        <a:t>, </a:t>
                      </a:r>
                      <a:r>
                        <a:rPr lang="ru-RU" sz="1600" dirty="0" err="1" smtClean="0"/>
                        <a:t>int</a:t>
                      </a:r>
                      <a:r>
                        <a:rPr lang="ru-RU" sz="1600" dirty="0" smtClean="0"/>
                        <a:t>, </a:t>
                      </a:r>
                      <a:r>
                        <a:rPr lang="ru-RU" sz="1600" dirty="0" err="1" smtClean="0"/>
                        <a:t>int</a:t>
                      </a:r>
                      <a:r>
                        <a:rPr lang="ru-RU" sz="1600" dirty="0" smtClean="0"/>
                        <a:t>)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Заменить элементы в указанных позициях списка</a:t>
                      </a:r>
                      <a:r>
                        <a:rPr lang="en-US" sz="1600" dirty="0" smtClean="0"/>
                        <a:t>.</a:t>
                      </a:r>
                      <a:endParaRPr lang="pl-P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unmodifiableCollection</a:t>
                      </a:r>
                      <a:r>
                        <a:rPr lang="en-US" sz="1600" dirty="0" smtClean="0"/>
                        <a:t> (</a:t>
                      </a:r>
                      <a:r>
                        <a:rPr lang="ru-RU" sz="1600" dirty="0" smtClean="0"/>
                        <a:t>С</a:t>
                      </a:r>
                      <a:r>
                        <a:rPr lang="en-US" sz="1600" dirty="0" err="1" smtClean="0"/>
                        <a:t>ollection</a:t>
                      </a:r>
                      <a:r>
                        <a:rPr lang="en-US" sz="1600" dirty="0" smtClean="0"/>
                        <a:t>)</a:t>
                      </a:r>
                    </a:p>
                    <a:p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Создает неизменяемую копию коллекции. Существуют отдельные методы для </a:t>
                      </a:r>
                      <a:r>
                        <a:rPr lang="ru-RU" sz="1600" dirty="0" err="1" smtClean="0"/>
                        <a:t>Set</a:t>
                      </a:r>
                      <a:r>
                        <a:rPr lang="ru-RU" sz="1600" dirty="0" smtClean="0"/>
                        <a:t>, </a:t>
                      </a:r>
                      <a:r>
                        <a:rPr lang="ru-RU" sz="1600" dirty="0" err="1" smtClean="0"/>
                        <a:t>List</a:t>
                      </a:r>
                      <a:r>
                        <a:rPr lang="ru-RU" sz="1600" dirty="0" smtClean="0"/>
                        <a:t>,</a:t>
                      </a:r>
                      <a:r>
                        <a:rPr lang="en-US" sz="1600" dirty="0" smtClean="0"/>
                        <a:t> Map, </a:t>
                      </a:r>
                      <a:r>
                        <a:rPr lang="ru-RU" sz="1600" dirty="0" smtClean="0"/>
                        <a:t>и т.д.</a:t>
                      </a:r>
                      <a:endParaRPr lang="pl-P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synchronizedCollection</a:t>
                      </a:r>
                      <a:r>
                        <a:rPr lang="en-US" sz="1600" dirty="0" smtClean="0"/>
                        <a:t> (Collection)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Создает </a:t>
                      </a:r>
                      <a:r>
                        <a:rPr lang="ru-RU" sz="1600" dirty="0" err="1" smtClean="0"/>
                        <a:t>потоко-безопасную</a:t>
                      </a:r>
                      <a:r>
                        <a:rPr lang="ru-RU" sz="1600" dirty="0" smtClean="0"/>
                        <a:t> копию коллекции. Существуют отдельные методы для </a:t>
                      </a:r>
                      <a:r>
                        <a:rPr lang="ru-RU" sz="1600" dirty="0" err="1" smtClean="0"/>
                        <a:t>Set</a:t>
                      </a:r>
                      <a:r>
                        <a:rPr lang="ru-RU" sz="1600" dirty="0" smtClean="0"/>
                        <a:t>, </a:t>
                      </a:r>
                      <a:r>
                        <a:rPr lang="ru-RU" sz="1600" dirty="0" err="1" smtClean="0"/>
                        <a:t>List</a:t>
                      </a:r>
                      <a:r>
                        <a:rPr lang="ru-RU" sz="1600" dirty="0" smtClean="0"/>
                        <a:t>,</a:t>
                      </a:r>
                      <a:r>
                        <a:rPr lang="en-US" sz="1600" dirty="0" smtClean="0"/>
                        <a:t> Map, </a:t>
                      </a:r>
                      <a:r>
                        <a:rPr lang="ru-RU" sz="1600" dirty="0" smtClean="0"/>
                        <a:t>и т.д.</a:t>
                      </a:r>
                      <a:endParaRPr lang="pl-P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checkedCollection</a:t>
                      </a:r>
                      <a:r>
                        <a:rPr lang="en-US" sz="1600" dirty="0" smtClean="0"/>
                        <a:t>(Collection&lt;E&gt; c, Class&lt;E&gt; type)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Создает </a:t>
                      </a:r>
                      <a:r>
                        <a:rPr lang="ru-RU" sz="1600" dirty="0" err="1" smtClean="0"/>
                        <a:t>типо-безопасную</a:t>
                      </a:r>
                      <a:r>
                        <a:rPr lang="ru-RU" sz="1600" dirty="0" smtClean="0"/>
                        <a:t> копию коллекции,</a:t>
                      </a:r>
                      <a:r>
                        <a:rPr lang="en-US" sz="1600" dirty="0" smtClean="0"/>
                        <a:t> </a:t>
                      </a:r>
                      <a:r>
                        <a:rPr lang="ru-RU" sz="1600" dirty="0" smtClean="0"/>
                        <a:t>предотвращая появление неразрешенных типов в</a:t>
                      </a:r>
                      <a:r>
                        <a:rPr lang="en-US" sz="1600" dirty="0" smtClean="0"/>
                        <a:t> </a:t>
                      </a:r>
                      <a:r>
                        <a:rPr lang="ru-RU" sz="1600" dirty="0" smtClean="0"/>
                        <a:t>коллекции. Существуют отдельные методы для</a:t>
                      </a:r>
                      <a:r>
                        <a:rPr lang="en-US" sz="1600" dirty="0" smtClean="0"/>
                        <a:t> </a:t>
                      </a:r>
                      <a:r>
                        <a:rPr lang="da-DK" sz="1600" dirty="0" smtClean="0"/>
                        <a:t>Set, List, Map, и т.д.</a:t>
                      </a:r>
                      <a:endParaRPr lang="pl-P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&lt;T&gt; Set&lt;T&gt; singleton(T o);</a:t>
                      </a:r>
                    </a:p>
                    <a:p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Создает неизменяемый </a:t>
                      </a:r>
                      <a:r>
                        <a:rPr lang="ru-RU" sz="1600" dirty="0" err="1" smtClean="0"/>
                        <a:t>Set</a:t>
                      </a:r>
                      <a:r>
                        <a:rPr lang="ru-RU" sz="1600" dirty="0" smtClean="0"/>
                        <a:t>, содержащую только</a:t>
                      </a:r>
                      <a:r>
                        <a:rPr lang="en-US" sz="1600" dirty="0" smtClean="0"/>
                        <a:t> </a:t>
                      </a:r>
                      <a:r>
                        <a:rPr lang="ru-RU" sz="1600" dirty="0" smtClean="0"/>
                        <a:t>заданный объект. Существуют методы для </a:t>
                      </a:r>
                      <a:r>
                        <a:rPr lang="ru-RU" sz="1600" dirty="0" err="1" smtClean="0"/>
                        <a:t>List</a:t>
                      </a:r>
                      <a:r>
                        <a:rPr lang="en-US" sz="1600" dirty="0" smtClean="0"/>
                        <a:t> </a:t>
                      </a:r>
                      <a:r>
                        <a:rPr lang="ru-RU" sz="1600" dirty="0" smtClean="0"/>
                        <a:t>и </a:t>
                      </a:r>
                      <a:r>
                        <a:rPr lang="ru-RU" sz="1600" dirty="0" err="1" smtClean="0"/>
                        <a:t>Ма</a:t>
                      </a:r>
                      <a:r>
                        <a:rPr lang="en-US" sz="1600" dirty="0" smtClean="0"/>
                        <a:t>p.</a:t>
                      </a:r>
                      <a:endParaRPr lang="pl-P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коллекций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Concurrent implementations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1800" dirty="0" smtClean="0"/>
              <a:t>– реализации пригодные </a:t>
            </a:r>
            <a:r>
              <a:rPr lang="ru-RU" sz="1800" dirty="0"/>
              <a:t>к </a:t>
            </a:r>
            <a:r>
              <a:rPr lang="ru-RU" sz="1800" dirty="0" smtClean="0"/>
              <a:t>многопоточному использованию</a:t>
            </a:r>
          </a:p>
          <a:p>
            <a:endParaRPr lang="ru-RU" sz="1800" dirty="0" smtClean="0"/>
          </a:p>
          <a:p>
            <a:pPr marL="2057400" indent="-444500"/>
            <a:r>
              <a:rPr lang="en-GB" sz="1800" b="1" dirty="0" err="1" smtClean="0"/>
              <a:t>ConcurrentHashMap</a:t>
            </a:r>
            <a:endParaRPr lang="en-GB" sz="1800" b="1" dirty="0" smtClean="0"/>
          </a:p>
          <a:p>
            <a:pPr marL="2057400" indent="-444500"/>
            <a:r>
              <a:rPr lang="en-GB" sz="1800" b="1" dirty="0" err="1" smtClean="0"/>
              <a:t>LinkedBlockingQueue</a:t>
            </a:r>
            <a:endParaRPr lang="en-GB" sz="1800" b="1" dirty="0" smtClean="0"/>
          </a:p>
          <a:p>
            <a:pPr marL="2057400" indent="-444500"/>
            <a:r>
              <a:rPr lang="en-GB" sz="1800" b="1" dirty="0" err="1" smtClean="0"/>
              <a:t>ArrayBlockingQueue</a:t>
            </a:r>
            <a:endParaRPr lang="en-GB" sz="1800" b="1" dirty="0" smtClean="0"/>
          </a:p>
          <a:p>
            <a:pPr marL="2057400" indent="-444500"/>
            <a:r>
              <a:rPr lang="en-GB" sz="1800" b="1" dirty="0" err="1" smtClean="0"/>
              <a:t>PriorityBlockingQueue</a:t>
            </a:r>
            <a:endParaRPr lang="en-GB" sz="1800" b="1" dirty="0" smtClean="0"/>
          </a:p>
          <a:p>
            <a:pPr marL="2057400" indent="-444500"/>
            <a:r>
              <a:rPr lang="en-GB" sz="1800" b="1" dirty="0" err="1" smtClean="0"/>
              <a:t>DelayQueue</a:t>
            </a:r>
            <a:endParaRPr lang="en-GB" sz="1800" b="1" dirty="0" smtClean="0"/>
          </a:p>
          <a:p>
            <a:pPr marL="2057400" indent="-444500"/>
            <a:r>
              <a:rPr lang="en-GB" sz="1800" b="1" dirty="0" err="1" smtClean="0"/>
              <a:t>SynchronousQueue</a:t>
            </a:r>
            <a:endParaRPr lang="en-GB" sz="1800" b="1" dirty="0" smtClean="0"/>
          </a:p>
          <a:p>
            <a:pPr marL="2057400" indent="-444500"/>
            <a:r>
              <a:rPr lang="en-GB" sz="1800" b="1" dirty="0" err="1" smtClean="0"/>
              <a:t>LinkedTransferQueue</a:t>
            </a:r>
            <a:r>
              <a:rPr lang="en-GB" sz="1800" b="1" dirty="0" smtClean="0"/>
              <a:t> </a:t>
            </a:r>
          </a:p>
          <a:p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 </a:t>
            </a:r>
            <a:r>
              <a:rPr lang="pl-PL" dirty="0" smtClean="0"/>
              <a:t>Collections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130</a:t>
            </a:fld>
            <a:endParaRPr lang="en-US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917358"/>
              </p:ext>
            </p:extLst>
          </p:nvPr>
        </p:nvGraphicFramePr>
        <p:xfrm>
          <a:off x="857224" y="1330022"/>
          <a:ext cx="7358114" cy="322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8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Методы </a:t>
                      </a:r>
                      <a:r>
                        <a:rPr lang="en-US" sz="1600" dirty="0" smtClean="0"/>
                        <a:t>Collections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Назначение</a:t>
                      </a:r>
                      <a:endParaRPr lang="pl-P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&lt;T&gt; List&lt;T&gt;</a:t>
                      </a:r>
                      <a:r>
                        <a:rPr lang="ru-RU" sz="1600" dirty="0" smtClean="0"/>
                        <a:t> </a:t>
                      </a:r>
                      <a:r>
                        <a:rPr lang="en-US" sz="1600" dirty="0" err="1" smtClean="0"/>
                        <a:t>nCopies</a:t>
                      </a:r>
                      <a:r>
                        <a:rPr lang="en-US" sz="1600" dirty="0" smtClean="0"/>
                        <a:t>(</a:t>
                      </a:r>
                      <a:r>
                        <a:rPr lang="en-US" sz="1600" dirty="0" err="1" smtClean="0"/>
                        <a:t>int</a:t>
                      </a:r>
                      <a:r>
                        <a:rPr lang="en-US" sz="1600" dirty="0" smtClean="0"/>
                        <a:t> n, T o)</a:t>
                      </a:r>
                    </a:p>
                    <a:p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Создает неизменяемый </a:t>
                      </a:r>
                      <a:r>
                        <a:rPr lang="ru-RU" sz="1600" dirty="0" err="1" smtClean="0"/>
                        <a:t>List</a:t>
                      </a:r>
                      <a:r>
                        <a:rPr lang="ru-RU" sz="1600" dirty="0" smtClean="0"/>
                        <a:t>, содержащий </a:t>
                      </a:r>
                      <a:r>
                        <a:rPr lang="ru-RU" sz="1600" dirty="0" err="1" smtClean="0"/>
                        <a:t>n</a:t>
                      </a:r>
                      <a:r>
                        <a:rPr lang="ru-RU" sz="1600" dirty="0" smtClean="0"/>
                        <a:t> копий заданного объекта.</a:t>
                      </a:r>
                      <a:endParaRPr lang="pl-P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frequency(Collection</a:t>
                      </a:r>
                      <a:r>
                        <a:rPr lang="ru-RU" sz="1600" dirty="0" smtClean="0"/>
                        <a:t> </a:t>
                      </a:r>
                      <a:r>
                        <a:rPr lang="en-US" sz="1600" dirty="0" smtClean="0"/>
                        <a:t>, Object)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Подсчитать количество элементов в коллекции.</a:t>
                      </a:r>
                      <a:endParaRPr lang="pl-PL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err="1" smtClean="0"/>
                        <a:t>reverseOrder</a:t>
                      </a:r>
                      <a:r>
                        <a:rPr lang="ru-RU" sz="1600" dirty="0" smtClean="0"/>
                        <a:t>() 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Вернуть </a:t>
                      </a:r>
                      <a:r>
                        <a:rPr lang="ru-RU" sz="1600" dirty="0" err="1" smtClean="0"/>
                        <a:t>Comparator</a:t>
                      </a:r>
                      <a:r>
                        <a:rPr lang="ru-RU" sz="1600" dirty="0" smtClean="0"/>
                        <a:t>, которые предполагает обратный порядок сортировки элементов.</a:t>
                      </a:r>
                      <a:endParaRPr lang="pl-P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list(Enumeration&lt;T&gt;</a:t>
                      </a:r>
                      <a:r>
                        <a:rPr lang="ru-RU" sz="1600" dirty="0" smtClean="0"/>
                        <a:t> </a:t>
                      </a:r>
                      <a:r>
                        <a:rPr lang="en-US" sz="1600" dirty="0" smtClean="0"/>
                        <a:t>e)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Вернуть </a:t>
                      </a:r>
                      <a:r>
                        <a:rPr lang="ru-RU" sz="1600" dirty="0" err="1" smtClean="0"/>
                        <a:t>Enumeration</a:t>
                      </a:r>
                      <a:r>
                        <a:rPr lang="ru-RU" sz="1600" dirty="0" smtClean="0"/>
                        <a:t> в виде </a:t>
                      </a:r>
                      <a:r>
                        <a:rPr lang="ru-RU" sz="1600" dirty="0" err="1" smtClean="0"/>
                        <a:t>ArrayList</a:t>
                      </a:r>
                      <a:r>
                        <a:rPr lang="ru-RU" sz="1600" dirty="0" smtClean="0"/>
                        <a:t>.</a:t>
                      </a:r>
                      <a:endParaRPr lang="pl-P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disjoint(Collection,</a:t>
                      </a:r>
                      <a:r>
                        <a:rPr lang="ru-RU" sz="1600" dirty="0" smtClean="0"/>
                        <a:t> </a:t>
                      </a:r>
                      <a:r>
                        <a:rPr lang="en-US" sz="1600" dirty="0" smtClean="0"/>
                        <a:t>Collection)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Определить, что коллекции не содержат общих элементов.</a:t>
                      </a:r>
                      <a:endParaRPr lang="pl-P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addAll</a:t>
                      </a:r>
                      <a:r>
                        <a:rPr lang="en-US" sz="1600" dirty="0" smtClean="0"/>
                        <a:t>(Collection&lt;?</a:t>
                      </a:r>
                      <a:r>
                        <a:rPr lang="ru-RU" sz="1600" dirty="0" smtClean="0"/>
                        <a:t> </a:t>
                      </a:r>
                      <a:r>
                        <a:rPr lang="en-US" sz="1600" dirty="0" smtClean="0"/>
                        <a:t>super T&gt;, T[])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Добавить все элементы из массива в коллекцию</a:t>
                      </a:r>
                      <a:endParaRPr lang="pl-P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8286776" y="1285860"/>
            <a:ext cx="7315200" cy="4800600"/>
          </a:xfrm>
        </p:spPr>
        <p:txBody>
          <a:bodyPr/>
          <a:lstStyle/>
          <a:p>
            <a:r>
              <a:rPr lang="ru-RU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 </a:t>
            </a:r>
            <a:r>
              <a:rPr lang="pl-PL" dirty="0" smtClean="0"/>
              <a:t>Collections</a:t>
            </a:r>
            <a:r>
              <a:rPr smtClean="0"/>
              <a:t>. </a:t>
            </a:r>
            <a:r>
              <a:rPr lang="en-US" dirty="0" smtClean="0"/>
              <a:t>Example 14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131</a:t>
            </a:fld>
            <a:endParaRPr lang="en-US"/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928662" y="1285860"/>
            <a:ext cx="7358114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_java._se._06.collections;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java.util.Arrays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java.util.Collections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CollectionsExample1 {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List&lt;String&gt; list1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Arrays.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"red"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greean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"blue"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Collections.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(list1);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(list1);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List&lt;String&gt; list2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Arrays.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greean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"red"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"yellow"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"blue"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Collections.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(list2,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Collections.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reverseOrder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pl-PL" sz="1400" b="0" i="1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.println(list2);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3000364" y="5286388"/>
            <a:ext cx="308449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[blue, greean, red]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[yellow, red, greean, blue]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Содержимое 2"/>
          <p:cNvSpPr>
            <a:spLocks noGrp="1"/>
          </p:cNvSpPr>
          <p:nvPr>
            <p:ph idx="1"/>
          </p:nvPr>
        </p:nvSpPr>
        <p:spPr>
          <a:xfrm>
            <a:off x="928662" y="4929198"/>
            <a:ext cx="7315200" cy="781040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 </a:t>
            </a:r>
            <a:r>
              <a:rPr lang="pl-PL" dirty="0" smtClean="0"/>
              <a:t>Collections</a:t>
            </a:r>
            <a:r>
              <a:rPr smtClean="0"/>
              <a:t>. </a:t>
            </a:r>
            <a:r>
              <a:rPr lang="en-US" dirty="0" smtClean="0"/>
              <a:t>Example 15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132</a:t>
            </a:fld>
            <a:endParaRPr lang="en-US"/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928662" y="1214422"/>
            <a:ext cx="7401385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_java._se._06.collections;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java.util.Arrays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java.util.Collections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java.util.Random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CollectionsExample2 {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List&lt;String&gt; list1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Arrays.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"yellow"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"red"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"green"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"blue"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Collections.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reverse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(list1);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(list1);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List&lt;String&gt; list2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Arrays.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"yellow"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"red"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"green"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"blue"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Collections.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shuffle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(list2);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(list2);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3000364" y="5286388"/>
            <a:ext cx="297709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[blue, green, red, yellow]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[yellow, blue, green, red]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Содержимое 2"/>
          <p:cNvSpPr txBox="1">
            <a:spLocks/>
          </p:cNvSpPr>
          <p:nvPr/>
        </p:nvSpPr>
        <p:spPr>
          <a:xfrm>
            <a:off x="928662" y="5000636"/>
            <a:ext cx="7315200" cy="781040"/>
          </a:xfrm>
          <a:prstGeom prst="rect">
            <a:avLst/>
          </a:prstGeom>
        </p:spPr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Результат: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 </a:t>
            </a:r>
            <a:r>
              <a:rPr lang="pl-PL" dirty="0" smtClean="0"/>
              <a:t>Collections</a:t>
            </a:r>
            <a:r>
              <a:rPr smtClean="0"/>
              <a:t>. Example 16</a:t>
            </a:r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133</a:t>
            </a:fld>
            <a:endParaRPr lang="en-US"/>
          </a:p>
        </p:txBody>
      </p:sp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928662" y="1214422"/>
            <a:ext cx="7401385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_java._se._06.collections;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java.util.Arrays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java.util.Collections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java.util.Random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CollectionsExample3 {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List&lt;String&gt; list3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Arrays.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"yellow"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"red"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"green"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"blue"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List&lt;String&gt; list4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Arrays.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"yellow"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"red"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"green"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"blue"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Collections.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shuffle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(list3,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Random(20));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Collections.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shuffle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(list4,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Random(30));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(list3);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(list4);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3286116" y="5286388"/>
            <a:ext cx="297709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[blue, yellow, red, green]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[red, blue, yellow, green]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928662" y="5076852"/>
            <a:ext cx="7315200" cy="781040"/>
          </a:xfrm>
          <a:prstGeom prst="rect">
            <a:avLst/>
          </a:prstGeom>
        </p:spPr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Результат: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 </a:t>
            </a:r>
            <a:r>
              <a:rPr lang="pl-PL" dirty="0" smtClean="0"/>
              <a:t>Collections</a:t>
            </a:r>
            <a:r>
              <a:rPr smtClean="0"/>
              <a:t>. Example 17</a:t>
            </a:r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134</a:t>
            </a:fld>
            <a:endParaRPr lang="en-US"/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928662" y="1285860"/>
            <a:ext cx="7286676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_java._se._06.collections;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java.util.Arrays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java.util.Collections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java.util.GregorianCalendar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CollectionsExample4 {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List&lt;String&gt; list1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Arrays.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yellow"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"red"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"green"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"blue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List&lt;String&gt; list2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Arrays.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white"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"black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Collections.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copy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(list1, list2);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(list1);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List&lt;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GregorianCalendar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&gt; list3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  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Collections.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nCopies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(5,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GregorianCalendar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(2005,0,1));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3143240" y="5286388"/>
            <a:ext cx="3084499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[white, black, green, blue]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928662" y="5076852"/>
            <a:ext cx="7315200" cy="781040"/>
          </a:xfrm>
          <a:prstGeom prst="rect">
            <a:avLst/>
          </a:prstGeom>
        </p:spPr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Результат: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 </a:t>
            </a:r>
            <a:r>
              <a:rPr lang="pl-PL" dirty="0" smtClean="0"/>
              <a:t>Collections</a:t>
            </a:r>
            <a:r>
              <a:rPr smtClean="0"/>
              <a:t>. Example 18</a:t>
            </a:r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135</a:t>
            </a:fld>
            <a:endParaRPr lang="en-US"/>
          </a:p>
        </p:txBody>
      </p:sp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928663" y="1214422"/>
            <a:ext cx="7286676" cy="360098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_java._se._06.collections;</a:t>
            </a:r>
            <a:endParaRPr kumimoji="0" lang="pl-PL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java.util.Arrays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pl-PL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java.util.Collections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pl-PL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java.util.List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pl-PL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CollectionsExample5 {</a:t>
            </a:r>
            <a:endParaRPr kumimoji="0" lang="pl-PL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public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pl-PL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List&lt;Integer&gt; list3 = Arrays</a:t>
            </a:r>
            <a:endParaRPr kumimoji="0" lang="pl-PL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.</a:t>
            </a:r>
            <a:r>
              <a:rPr kumimoji="0" lang="en-US" sz="1200" b="0" i="1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asList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(2, 4, 7, 10, 11, 45, 50, 59, 60, 66);</a:t>
            </a:r>
            <a:endParaRPr kumimoji="0" lang="pl-PL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2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"(1) Index: "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Collections.</a:t>
            </a:r>
            <a:r>
              <a:rPr kumimoji="0" lang="en-US" sz="1200" b="0" i="1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binarySearch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(list3, 7));</a:t>
            </a:r>
            <a:endParaRPr kumimoji="0" lang="pl-PL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2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"(2) Index: "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Collections.</a:t>
            </a:r>
            <a:r>
              <a:rPr kumimoji="0" lang="en-US" sz="1200" b="0" i="1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binarySearch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(list3, 9));</a:t>
            </a:r>
            <a:endParaRPr kumimoji="0" lang="pl-PL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List&lt;String&gt; list4 =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Arrays.</a:t>
            </a:r>
            <a:r>
              <a:rPr kumimoji="0" lang="en-US" sz="1200" b="0" i="1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asList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"blue"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"green"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"red"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pl-PL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2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"(3) Index: „</a:t>
            </a:r>
            <a:endParaRPr kumimoji="0" lang="pl-PL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+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Collections.</a:t>
            </a:r>
            <a:r>
              <a:rPr kumimoji="0" lang="en-US" sz="1200" b="0" i="1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binarySearch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(list4, 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"red"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kumimoji="0" lang="pl-PL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2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"(4) Index: „</a:t>
            </a:r>
            <a:endParaRPr kumimoji="0" lang="pl-PL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+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Collections.</a:t>
            </a:r>
            <a:r>
              <a:rPr kumimoji="0" lang="en-US" sz="1200" b="0" i="1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binarySearch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(list4, 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"cyan"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kumimoji="0" lang="pl-PL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pl-PL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pl-PL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pl-PL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3714744" y="5072074"/>
            <a:ext cx="1580882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(1) Index: 2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(2) Index: -4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(3) Index: 2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(4) Index: -2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928662" y="4929198"/>
            <a:ext cx="7315200" cy="781040"/>
          </a:xfrm>
          <a:prstGeom prst="rect">
            <a:avLst/>
          </a:prstGeom>
        </p:spPr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Результат: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 </a:t>
            </a:r>
            <a:r>
              <a:rPr lang="pl-PL" dirty="0" smtClean="0"/>
              <a:t>Collections</a:t>
            </a:r>
            <a:r>
              <a:rPr smtClean="0"/>
              <a:t>. Example 19</a:t>
            </a:r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136</a:t>
            </a:fld>
            <a:endParaRPr lang="en-US"/>
          </a:p>
        </p:txBody>
      </p:sp>
      <p:sp>
        <p:nvSpPr>
          <p:cNvPr id="172033" name="Rectangle 1"/>
          <p:cNvSpPr>
            <a:spLocks noChangeArrowheads="1"/>
          </p:cNvSpPr>
          <p:nvPr/>
        </p:nvSpPr>
        <p:spPr bwMode="auto">
          <a:xfrm>
            <a:off x="928662" y="1252539"/>
            <a:ext cx="7337265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_java._se._06.collections;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java.util.Arrays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java.util.Collections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CollectionsExample6 {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List&lt;String&gt; list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Arrays.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"red"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"green"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"blue"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Collections.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(list,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"black"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(list);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2034" name="Rectangle 2"/>
          <p:cNvSpPr>
            <a:spLocks noChangeArrowheads="1"/>
          </p:cNvSpPr>
          <p:nvPr/>
        </p:nvSpPr>
        <p:spPr bwMode="auto">
          <a:xfrm>
            <a:off x="3500430" y="4143380"/>
            <a:ext cx="2440092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[black, black, black]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928662" y="3857628"/>
            <a:ext cx="7315200" cy="781040"/>
          </a:xfrm>
          <a:prstGeom prst="rect">
            <a:avLst/>
          </a:prstGeom>
        </p:spPr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Результат: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 </a:t>
            </a:r>
            <a:r>
              <a:rPr lang="pl-PL" dirty="0" smtClean="0"/>
              <a:t>Collections</a:t>
            </a:r>
            <a:r>
              <a:rPr smtClean="0"/>
              <a:t>. Example 20</a:t>
            </a:r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137</a:t>
            </a:fld>
            <a:endParaRPr lang="en-US"/>
          </a:p>
        </p:txBody>
      </p:sp>
      <p:sp>
        <p:nvSpPr>
          <p:cNvPr id="171009" name="Rectangle 1"/>
          <p:cNvSpPr>
            <a:spLocks noChangeArrowheads="1"/>
          </p:cNvSpPr>
          <p:nvPr/>
        </p:nvSpPr>
        <p:spPr bwMode="auto">
          <a:xfrm>
            <a:off x="928662" y="1285860"/>
            <a:ext cx="7286676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_java._se._06.collections;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java.util.Arrays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java.util.Collection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java.util.Collections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CollectionsExample7 {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Collection&lt;String&gt; collection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Arrays.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"red"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"green"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"blue"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(Collections.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max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(collection));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(Collections.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min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(collection));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1010" name="Rectangle 2"/>
          <p:cNvSpPr>
            <a:spLocks noChangeArrowheads="1"/>
          </p:cNvSpPr>
          <p:nvPr/>
        </p:nvSpPr>
        <p:spPr bwMode="auto">
          <a:xfrm>
            <a:off x="3357554" y="4500570"/>
            <a:ext cx="2440092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[black, black, black]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928662" y="4071942"/>
            <a:ext cx="7315200" cy="781040"/>
          </a:xfrm>
          <a:prstGeom prst="rect">
            <a:avLst/>
          </a:prstGeom>
        </p:spPr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Результат: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 </a:t>
            </a:r>
            <a:r>
              <a:rPr lang="pl-PL" dirty="0" smtClean="0"/>
              <a:t>Collections</a:t>
            </a:r>
            <a:r>
              <a:rPr smtClean="0"/>
              <a:t>. Example 21</a:t>
            </a:r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138</a:t>
            </a:fld>
            <a:endParaRPr lang="en-US"/>
          </a:p>
        </p:txBody>
      </p:sp>
      <p:sp>
        <p:nvSpPr>
          <p:cNvPr id="169985" name="Rectangle 1"/>
          <p:cNvSpPr>
            <a:spLocks noChangeArrowheads="1"/>
          </p:cNvSpPr>
          <p:nvPr/>
        </p:nvSpPr>
        <p:spPr bwMode="auto">
          <a:xfrm>
            <a:off x="928662" y="1214422"/>
            <a:ext cx="7186583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_java._se._06.collections;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java.util.Arrays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java.util.Collection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java.util.Collections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CollectionsExample8 {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Collection&lt;String&gt; collection1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Arrays.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red"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"cyan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Collection&lt;String&gt; collection2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Arrays.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red"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"blue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Collection&lt;String&gt; collection3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Arrays.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pink"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"tan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Collections.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disjoint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(collection1, collection2));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Collections.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disjoint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(collection1, collection3));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9986" name="Rectangle 2"/>
          <p:cNvSpPr>
            <a:spLocks noChangeArrowheads="1"/>
          </p:cNvSpPr>
          <p:nvPr/>
        </p:nvSpPr>
        <p:spPr bwMode="auto">
          <a:xfrm>
            <a:off x="4214810" y="5357826"/>
            <a:ext cx="721672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false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true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Содержимое 2"/>
          <p:cNvSpPr txBox="1">
            <a:spLocks/>
          </p:cNvSpPr>
          <p:nvPr/>
        </p:nvSpPr>
        <p:spPr>
          <a:xfrm>
            <a:off x="928662" y="5219728"/>
            <a:ext cx="7315200" cy="781040"/>
          </a:xfrm>
          <a:prstGeom prst="rect">
            <a:avLst/>
          </a:prstGeom>
        </p:spPr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Результат: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 </a:t>
            </a:r>
            <a:r>
              <a:rPr lang="pl-PL" dirty="0" smtClean="0"/>
              <a:t>Collections</a:t>
            </a:r>
            <a:r>
              <a:rPr smtClean="0"/>
              <a:t>. Example 22</a:t>
            </a:r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139</a:t>
            </a:fld>
            <a:endParaRPr lang="en-US"/>
          </a:p>
        </p:txBody>
      </p:sp>
      <p:sp>
        <p:nvSpPr>
          <p:cNvPr id="168961" name="Rectangle 1"/>
          <p:cNvSpPr>
            <a:spLocks noChangeArrowheads="1"/>
          </p:cNvSpPr>
          <p:nvPr/>
        </p:nvSpPr>
        <p:spPr bwMode="auto">
          <a:xfrm>
            <a:off x="1000100" y="1251410"/>
            <a:ext cx="7215238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_java._se._06.collections;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java.util.Arrays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java.util.Collection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java.util.Collections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CollectionsExample9 {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Collection&lt;String&gt; collection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Arrays.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red"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"cyan"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"red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Collections.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frequency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(collection,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"red"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4065618" y="4500570"/>
            <a:ext cx="29206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2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928662" y="4143380"/>
            <a:ext cx="7315200" cy="781040"/>
          </a:xfrm>
          <a:prstGeom prst="rect">
            <a:avLst/>
          </a:prstGeom>
        </p:spPr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Результат: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коллекций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99592" y="836712"/>
            <a:ext cx="7315200" cy="48006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Wrapper implementations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1800" dirty="0" smtClean="0"/>
              <a:t>– реализации-обертки, чтобы предоставить добавленную или ограниченную функциональность, все они находятся в классе </a:t>
            </a:r>
            <a:r>
              <a:rPr lang="en-US" sz="1800" b="1" dirty="0" smtClean="0"/>
              <a:t>Collections.</a:t>
            </a:r>
            <a:endParaRPr lang="ru-RU" sz="1800" b="1" dirty="0" smtClean="0"/>
          </a:p>
          <a:p>
            <a:endParaRPr lang="ru-RU" sz="1600" dirty="0" smtClean="0"/>
          </a:p>
          <a:p>
            <a:pPr algn="just"/>
            <a:r>
              <a:rPr lang="en-GB" sz="1600" dirty="0" smtClean="0"/>
              <a:t>public static &lt;T&gt; Collection&lt;T&gt; </a:t>
            </a:r>
            <a:r>
              <a:rPr lang="en-GB" sz="1600" b="1" dirty="0" err="1" smtClean="0"/>
              <a:t>synchronizedCollection</a:t>
            </a:r>
            <a:r>
              <a:rPr lang="en-GB" sz="1600" dirty="0" smtClean="0"/>
              <a:t>(Collection&lt;T&gt; c); public static &lt;T&gt; Set&lt;T&gt; </a:t>
            </a:r>
            <a:r>
              <a:rPr lang="en-GB" sz="1600" b="1" dirty="0" err="1" smtClean="0"/>
              <a:t>synchronizedSet</a:t>
            </a:r>
            <a:r>
              <a:rPr lang="en-GB" sz="1600" dirty="0" smtClean="0"/>
              <a:t>(Set&lt;T&gt; s); public static &lt;T&gt; List&lt;T&gt; </a:t>
            </a:r>
            <a:r>
              <a:rPr lang="en-GB" sz="1600" b="1" dirty="0" err="1" smtClean="0"/>
              <a:t>synchronizedList</a:t>
            </a:r>
            <a:r>
              <a:rPr lang="en-GB" sz="1600" b="1" dirty="0" smtClean="0"/>
              <a:t>(</a:t>
            </a:r>
            <a:r>
              <a:rPr lang="en-GB" sz="1600" dirty="0" smtClean="0"/>
              <a:t>List&lt;T&gt; list); public static &lt;K,V&gt; Map&lt;K,V&gt; </a:t>
            </a:r>
            <a:r>
              <a:rPr lang="en-GB" sz="1600" b="1" dirty="0" err="1" smtClean="0"/>
              <a:t>synchronizedMap</a:t>
            </a:r>
            <a:r>
              <a:rPr lang="en-GB" sz="1600" dirty="0" smtClean="0"/>
              <a:t>(Map&lt;K,V&gt; m); public static &lt;T&gt; </a:t>
            </a:r>
            <a:r>
              <a:rPr lang="en-GB" sz="1600" dirty="0" err="1" smtClean="0"/>
              <a:t>SortedSet</a:t>
            </a:r>
            <a:r>
              <a:rPr lang="en-GB" sz="1600" dirty="0" smtClean="0"/>
              <a:t>&lt;T&gt; </a:t>
            </a:r>
            <a:r>
              <a:rPr lang="en-GB" sz="1600" dirty="0" err="1" smtClean="0"/>
              <a:t>synchronizedSortedSet</a:t>
            </a:r>
            <a:r>
              <a:rPr lang="en-GB" sz="1600" dirty="0" smtClean="0"/>
              <a:t>(</a:t>
            </a:r>
            <a:r>
              <a:rPr lang="en-GB" sz="1600" dirty="0" err="1" smtClean="0"/>
              <a:t>SortedSet</a:t>
            </a:r>
            <a:r>
              <a:rPr lang="en-GB" sz="1600" dirty="0" smtClean="0"/>
              <a:t>&lt;T&gt; s); </a:t>
            </a:r>
            <a:r>
              <a:rPr lang="ru-RU" sz="1600" dirty="0" smtClean="0"/>
              <a:t>и др.</a:t>
            </a:r>
            <a:endParaRPr lang="en-GB" sz="1600" b="1" dirty="0" smtClean="0"/>
          </a:p>
          <a:p>
            <a:pPr algn="just"/>
            <a:r>
              <a:rPr lang="en-GB" sz="1600" dirty="0" smtClean="0"/>
              <a:t>public static &lt;T&gt; Collection&lt;T&gt; </a:t>
            </a:r>
            <a:r>
              <a:rPr lang="en-GB" sz="1600" b="1" dirty="0" err="1" smtClean="0"/>
              <a:t>unmodifiableCollection</a:t>
            </a:r>
            <a:r>
              <a:rPr lang="en-GB" sz="1600" dirty="0" smtClean="0"/>
              <a:t>(Collection&lt;? extends T&gt; c); public static &lt;T&gt; Set&lt;T&gt; </a:t>
            </a:r>
            <a:r>
              <a:rPr lang="en-GB" sz="1600" b="1" dirty="0" err="1" smtClean="0"/>
              <a:t>unmodifiableSet</a:t>
            </a:r>
            <a:r>
              <a:rPr lang="en-GB" sz="1600" dirty="0" smtClean="0"/>
              <a:t>(Set&lt;? extends T&gt; s); public static &lt;T&gt; List&lt;T&gt; </a:t>
            </a:r>
            <a:r>
              <a:rPr lang="en-GB" sz="1600" b="1" dirty="0" err="1" smtClean="0"/>
              <a:t>unmodifiableList</a:t>
            </a:r>
            <a:r>
              <a:rPr lang="en-GB" sz="1600" dirty="0" smtClean="0"/>
              <a:t>(List&lt;? extends T&gt; list); public static &lt;K,V&gt; Map&lt;K, V&gt; </a:t>
            </a:r>
            <a:r>
              <a:rPr lang="en-GB" sz="1600" b="1" dirty="0" err="1" smtClean="0"/>
              <a:t>unmodifiableMap</a:t>
            </a:r>
            <a:r>
              <a:rPr lang="en-GB" sz="1600" dirty="0" smtClean="0"/>
              <a:t>(Map&lt;? extends K, ? extends V&gt; m); public static &lt;T&gt; </a:t>
            </a:r>
            <a:r>
              <a:rPr lang="en-GB" sz="1600" dirty="0" err="1" smtClean="0"/>
              <a:t>SortedSet</a:t>
            </a:r>
            <a:r>
              <a:rPr lang="en-GB" sz="1600" dirty="0" smtClean="0"/>
              <a:t>&lt;T&gt; </a:t>
            </a:r>
            <a:r>
              <a:rPr lang="en-GB" sz="1600" b="1" dirty="0" err="1" smtClean="0"/>
              <a:t>unmodifiableSortedSet</a:t>
            </a:r>
            <a:r>
              <a:rPr lang="en-GB" sz="1600" dirty="0" smtClean="0"/>
              <a:t>(</a:t>
            </a:r>
            <a:r>
              <a:rPr lang="en-GB" sz="1600" dirty="0" err="1" smtClean="0"/>
              <a:t>SortedSet</a:t>
            </a:r>
            <a:r>
              <a:rPr lang="en-GB" sz="1600" dirty="0" smtClean="0"/>
              <a:t>&lt;? extends T&gt; s); public static &lt;K,V&gt; </a:t>
            </a:r>
            <a:r>
              <a:rPr lang="en-GB" sz="1600" dirty="0" err="1" smtClean="0"/>
              <a:t>SortedMap</a:t>
            </a:r>
            <a:r>
              <a:rPr lang="en-GB" sz="1600" dirty="0" smtClean="0"/>
              <a:t>&lt;K, V&gt; </a:t>
            </a:r>
            <a:r>
              <a:rPr lang="en-GB" sz="1600" b="1" dirty="0" err="1" smtClean="0"/>
              <a:t>unmodifiableSortedMap</a:t>
            </a:r>
            <a:r>
              <a:rPr lang="en-GB" sz="1600" dirty="0" smtClean="0"/>
              <a:t>(</a:t>
            </a:r>
            <a:r>
              <a:rPr lang="en-GB" sz="1600" dirty="0" err="1" smtClean="0"/>
              <a:t>SortedMap</a:t>
            </a:r>
            <a:r>
              <a:rPr lang="en-GB" sz="1600" dirty="0" smtClean="0"/>
              <a:t>&lt;K, ? extends V&gt; m); 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 </a:t>
            </a:r>
            <a:r>
              <a:rPr lang="pl-PL" dirty="0" smtClean="0"/>
              <a:t>Collections</a:t>
            </a:r>
            <a:r>
              <a:rPr smtClean="0"/>
              <a:t>. Example 23</a:t>
            </a:r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140</a:t>
            </a:fld>
            <a:endParaRPr lang="en-US"/>
          </a:p>
        </p:txBody>
      </p:sp>
      <p:sp>
        <p:nvSpPr>
          <p:cNvPr id="167937" name="Rectangle 1"/>
          <p:cNvSpPr>
            <a:spLocks noChangeArrowheads="1"/>
          </p:cNvSpPr>
          <p:nvPr/>
        </p:nvSpPr>
        <p:spPr bwMode="auto">
          <a:xfrm>
            <a:off x="928662" y="1285860"/>
            <a:ext cx="7286676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_java._se._06.collections;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java.util.ArrayList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java.util.Arrays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java.util.Collections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CollectionsExample10 {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String init[]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 {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One“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"Two“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"Three“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"One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"Two"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"Three"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};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List list1 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ArrayList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Arrays.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(init));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List list2 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ArrayList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Arrays.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(init));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list1.remove(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"One"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(list1);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list2.removeAll(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Collections.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singleton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"One"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pl-PL" sz="1400" b="0" i="1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.println(list2);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7938" name="Rectangle 2"/>
          <p:cNvSpPr>
            <a:spLocks noChangeArrowheads="1"/>
          </p:cNvSpPr>
          <p:nvPr/>
        </p:nvSpPr>
        <p:spPr bwMode="auto">
          <a:xfrm>
            <a:off x="3071802" y="5286388"/>
            <a:ext cx="3299301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[Two, Three, One, Two, Three]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[Two, Three, Two, Three]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928662" y="5076852"/>
            <a:ext cx="7315200" cy="781040"/>
          </a:xfrm>
          <a:prstGeom prst="rect">
            <a:avLst/>
          </a:prstGeom>
        </p:spPr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Результат: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Унаследованные коллекции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Унаследованные коллекции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dirty="0" smtClean="0"/>
              <a:t>Унаследованные коллекции (</a:t>
            </a:r>
            <a:r>
              <a:rPr lang="pl-PL" sz="1800" b="1" dirty="0" smtClean="0"/>
              <a:t>Legacy Collections</a:t>
            </a:r>
            <a:r>
              <a:rPr lang="ru-RU" sz="1800" dirty="0" smtClean="0"/>
              <a:t>)</a:t>
            </a:r>
            <a:r>
              <a:rPr lang="en-US" sz="1800" dirty="0" smtClean="0"/>
              <a:t> – </a:t>
            </a:r>
            <a:r>
              <a:rPr lang="ru-RU" sz="1800" dirty="0" smtClean="0"/>
              <a:t>это коллекции языка </a:t>
            </a:r>
            <a:r>
              <a:rPr lang="en-US" sz="1800" dirty="0" smtClean="0"/>
              <a:t>Java 1.0/1.1</a:t>
            </a:r>
          </a:p>
          <a:p>
            <a:pPr algn="just">
              <a:buNone/>
            </a:pPr>
            <a:endParaRPr lang="en-US" sz="1800" dirty="0" smtClean="0"/>
          </a:p>
          <a:p>
            <a:pPr algn="just">
              <a:buNone/>
            </a:pPr>
            <a:r>
              <a:rPr lang="ru-RU" sz="1800" dirty="0" smtClean="0"/>
              <a:t>В ряде распределенных приложений, например с использованием </a:t>
            </a:r>
            <a:r>
              <a:rPr lang="ru-RU" sz="1800" dirty="0" err="1" smtClean="0"/>
              <a:t>сервлетов</a:t>
            </a:r>
            <a:r>
              <a:rPr lang="ru-RU" sz="1800" dirty="0" smtClean="0"/>
              <a:t>, до сих пор применяются унаследованные коллекции, более медленные в обработке, но при этом </a:t>
            </a:r>
            <a:r>
              <a:rPr lang="ru-RU" sz="1800" dirty="0" err="1" smtClean="0"/>
              <a:t>потокобезопасные</a:t>
            </a:r>
            <a:r>
              <a:rPr lang="ru-RU" sz="1800" dirty="0" smtClean="0"/>
              <a:t>, существовавшие в языке </a:t>
            </a:r>
            <a:r>
              <a:rPr lang="en-US" sz="1800" dirty="0" smtClean="0"/>
              <a:t>Java</a:t>
            </a:r>
            <a:r>
              <a:rPr lang="ru-RU" sz="1800" dirty="0" smtClean="0"/>
              <a:t> с момента его создания.</a:t>
            </a:r>
            <a:endParaRPr lang="pl-PL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Унаследованные коллекции</a:t>
            </a:r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143</a:t>
            </a:fld>
            <a:endParaRPr lang="en-US"/>
          </a:p>
        </p:txBody>
      </p:sp>
      <p:pic>
        <p:nvPicPr>
          <p:cNvPr id="173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352267"/>
            <a:ext cx="7000924" cy="3648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Унаследованные коллекции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b="1" dirty="0" err="1" smtClean="0"/>
              <a:t>Vector</a:t>
            </a:r>
            <a:r>
              <a:rPr lang="ru-RU" sz="1800" dirty="0" smtClean="0"/>
              <a:t> –устаревшая версия </a:t>
            </a:r>
            <a:r>
              <a:rPr lang="ru-RU" sz="1800" dirty="0" err="1" smtClean="0"/>
              <a:t>ArrayList</a:t>
            </a:r>
            <a:r>
              <a:rPr lang="ru-RU" sz="1800" dirty="0" smtClean="0"/>
              <a:t>, его функциональность схожа с </a:t>
            </a:r>
            <a:r>
              <a:rPr lang="ru-RU" sz="1800" dirty="0" err="1" smtClean="0"/>
              <a:t>ArrayList</a:t>
            </a:r>
            <a:r>
              <a:rPr lang="ru-RU" sz="1800" dirty="0" smtClean="0"/>
              <a:t> за исключением того, что</a:t>
            </a:r>
            <a:r>
              <a:rPr lang="en-US" sz="1800" dirty="0" smtClean="0"/>
              <a:t> </a:t>
            </a:r>
            <a:r>
              <a:rPr lang="ru-RU" sz="1800" dirty="0" smtClean="0"/>
              <a:t>ключевые методы </a:t>
            </a:r>
            <a:r>
              <a:rPr lang="ru-RU" sz="1800" dirty="0" err="1" smtClean="0"/>
              <a:t>Vector</a:t>
            </a:r>
            <a:r>
              <a:rPr lang="ru-RU" sz="1800" dirty="0" smtClean="0"/>
              <a:t> синхронизированы для безопасной работы с </a:t>
            </a:r>
            <a:r>
              <a:rPr lang="ru-RU" sz="1800" dirty="0" err="1" smtClean="0"/>
              <a:t>многопоточностью</a:t>
            </a:r>
            <a:r>
              <a:rPr lang="ru-RU" sz="1800" dirty="0" smtClean="0"/>
              <a:t>.</a:t>
            </a:r>
            <a:r>
              <a:rPr lang="en-US" sz="1800" dirty="0" smtClean="0"/>
              <a:t> </a:t>
            </a:r>
            <a:r>
              <a:rPr lang="ru-RU" sz="1800" dirty="0" smtClean="0"/>
              <a:t>Из-за того что методы </a:t>
            </a:r>
            <a:r>
              <a:rPr lang="ru-RU" sz="1800" dirty="0" err="1" smtClean="0"/>
              <a:t>Vector</a:t>
            </a:r>
            <a:r>
              <a:rPr lang="ru-RU" sz="1800" dirty="0" smtClean="0"/>
              <a:t> синхронизированы, </a:t>
            </a:r>
            <a:r>
              <a:rPr lang="ru-RU" sz="1800" dirty="0" err="1" smtClean="0"/>
              <a:t>Vector</a:t>
            </a:r>
            <a:r>
              <a:rPr lang="ru-RU" sz="1800" dirty="0" smtClean="0"/>
              <a:t> работает </a:t>
            </a:r>
            <a:r>
              <a:rPr lang="ru-RU" sz="1800" dirty="0" err="1" smtClean="0"/>
              <a:t>медленее</a:t>
            </a:r>
            <a:r>
              <a:rPr lang="ru-RU" sz="1800" dirty="0" smtClean="0"/>
              <a:t> чем </a:t>
            </a:r>
            <a:r>
              <a:rPr lang="ru-RU" sz="1800" dirty="0" err="1" smtClean="0"/>
              <a:t>ArrayList</a:t>
            </a:r>
            <a:r>
              <a:rPr lang="ru-RU" sz="1800" dirty="0" smtClean="0"/>
              <a:t>.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ru-RU" sz="1800" b="1" dirty="0" smtClean="0"/>
              <a:t>Конструкторы класса </a:t>
            </a:r>
            <a:r>
              <a:rPr lang="en-US" sz="1800" b="1" dirty="0" smtClean="0"/>
              <a:t>Vector</a:t>
            </a:r>
          </a:p>
          <a:p>
            <a:endParaRPr lang="ru-RU" sz="1800" dirty="0" smtClean="0"/>
          </a:p>
          <a:p>
            <a:pPr marL="811213" indent="-354013"/>
            <a:r>
              <a:rPr lang="en-GB" sz="1800" b="1" dirty="0" smtClean="0"/>
              <a:t>Vector()</a:t>
            </a:r>
          </a:p>
          <a:p>
            <a:pPr marL="811213" indent="-354013"/>
            <a:r>
              <a:rPr lang="en-GB" sz="1800" b="1" dirty="0" smtClean="0"/>
              <a:t>Vector(Collection&lt;? extends E&gt; c). </a:t>
            </a:r>
          </a:p>
          <a:p>
            <a:pPr marL="811213" indent="-354013"/>
            <a:r>
              <a:rPr lang="en-GB" sz="1800" b="1" dirty="0" smtClean="0"/>
              <a:t>Vector(</a:t>
            </a:r>
            <a:r>
              <a:rPr lang="en-GB" sz="1800" b="1" dirty="0" err="1" smtClean="0"/>
              <a:t>int</a:t>
            </a:r>
            <a:r>
              <a:rPr lang="en-GB" sz="1800" b="1" dirty="0" smtClean="0"/>
              <a:t> </a:t>
            </a:r>
            <a:r>
              <a:rPr lang="en-GB" sz="1800" b="1" dirty="0" err="1" smtClean="0"/>
              <a:t>initialCapacity</a:t>
            </a:r>
            <a:r>
              <a:rPr lang="en-GB" sz="1800" b="1" dirty="0" smtClean="0"/>
              <a:t>)          </a:t>
            </a:r>
          </a:p>
          <a:p>
            <a:pPr marL="811213" indent="-354013"/>
            <a:r>
              <a:rPr lang="en-GB" sz="1800" b="1" dirty="0" smtClean="0"/>
              <a:t>Vector(</a:t>
            </a:r>
            <a:r>
              <a:rPr lang="en-GB" sz="1800" b="1" dirty="0" err="1" smtClean="0"/>
              <a:t>int</a:t>
            </a:r>
            <a:r>
              <a:rPr lang="en-GB" sz="1800" b="1" dirty="0" smtClean="0"/>
              <a:t> </a:t>
            </a:r>
            <a:r>
              <a:rPr lang="en-GB" sz="1800" b="1" dirty="0" err="1" smtClean="0"/>
              <a:t>initialCapacity</a:t>
            </a:r>
            <a:r>
              <a:rPr lang="en-GB" sz="1800" b="1" dirty="0" smtClean="0"/>
              <a:t>, </a:t>
            </a:r>
            <a:r>
              <a:rPr lang="en-GB" sz="1800" b="1" dirty="0" err="1" smtClean="0"/>
              <a:t>int</a:t>
            </a:r>
            <a:r>
              <a:rPr lang="en-GB" sz="1800" b="1" dirty="0" smtClean="0"/>
              <a:t> </a:t>
            </a:r>
            <a:r>
              <a:rPr lang="en-GB" sz="1800" b="1" dirty="0" err="1" smtClean="0"/>
              <a:t>capacityIncrement</a:t>
            </a:r>
            <a:r>
              <a:rPr lang="en-GB" sz="1800" b="1" dirty="0" smtClean="0"/>
              <a:t>)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          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Унаследованные коллекции</a:t>
            </a:r>
            <a:r>
              <a:rPr lang="en-US" dirty="0" smtClean="0"/>
              <a:t>. Example 24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145</a:t>
            </a:fld>
            <a:endParaRPr lang="en-US"/>
          </a:p>
        </p:txBody>
      </p:sp>
      <p:sp>
        <p:nvSpPr>
          <p:cNvPr id="181249" name="Rectangle 1"/>
          <p:cNvSpPr>
            <a:spLocks noChangeArrowheads="1"/>
          </p:cNvSpPr>
          <p:nvPr/>
        </p:nvSpPr>
        <p:spPr bwMode="auto">
          <a:xfrm>
            <a:off x="928662" y="1285860"/>
            <a:ext cx="7616188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_java._se._06.legacy;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java.util.Enumeration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java.util.Vector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VectorExample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[])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initial size is 3, increment is 2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Vector v 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Vector(3, 2);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"Initial size: 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v.size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"Initial capacity: 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v.capacity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v.addElement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Integer(1));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v.addElement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Integer(2));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v.addElement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Integer(3));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v.addElement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Integer(4));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"Capacity after four additions: 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v.capacity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v.addElement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Double(5.45));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"Current capacity: 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v.capacity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Унаследованные коллекции</a:t>
            </a:r>
            <a:r>
              <a:rPr lang="en-US" dirty="0" smtClean="0"/>
              <a:t>. Example 24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146</a:t>
            </a:fld>
            <a:endParaRPr lang="en-US"/>
          </a:p>
        </p:txBody>
      </p:sp>
      <p:sp>
        <p:nvSpPr>
          <p:cNvPr id="181249" name="Rectangle 1"/>
          <p:cNvSpPr>
            <a:spLocks noChangeArrowheads="1"/>
          </p:cNvSpPr>
          <p:nvPr/>
        </p:nvSpPr>
        <p:spPr bwMode="auto">
          <a:xfrm>
            <a:off x="928662" y="1214422"/>
            <a:ext cx="7358105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v.addElement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Double(6.08));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v.addElement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Integer(7));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"Current capacity: 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v.capacity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v.addElement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Float(9.4));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v.addElement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Integer(10));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"Current capacity: 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v.capacity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v.addElement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Integer(11));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v.addElement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Integer(12));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"First element: 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 (Integer)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v.firstElement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"Last element: 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 (Integer)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v.lastElement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v.contains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Integer(3)))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"Vector contains 3."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Унаследованные коллекции</a:t>
            </a:r>
            <a:r>
              <a:rPr lang="en-US" dirty="0" smtClean="0"/>
              <a:t>. Example 24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147</a:t>
            </a:fld>
            <a:endParaRPr lang="en-US"/>
          </a:p>
        </p:txBody>
      </p:sp>
      <p:sp>
        <p:nvSpPr>
          <p:cNvPr id="181249" name="Rectangle 1"/>
          <p:cNvSpPr>
            <a:spLocks noChangeArrowheads="1"/>
          </p:cNvSpPr>
          <p:nvPr/>
        </p:nvSpPr>
        <p:spPr bwMode="auto">
          <a:xfrm>
            <a:off x="928662" y="1255928"/>
            <a:ext cx="7286676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enumerate the elements in the vector.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  Enumeration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vEnum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v.elements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"\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nElements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 vector:"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vEnum.hasMoreElements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vEnum.nextElement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+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 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928662" y="3143248"/>
            <a:ext cx="7315200" cy="781040"/>
          </a:xfrm>
          <a:prstGeom prst="rect">
            <a:avLst/>
          </a:prstGeom>
        </p:spPr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Результат: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82273" name="Rectangle 1"/>
          <p:cNvSpPr>
            <a:spLocks noChangeArrowheads="1"/>
          </p:cNvSpPr>
          <p:nvPr/>
        </p:nvSpPr>
        <p:spPr bwMode="auto">
          <a:xfrm>
            <a:off x="2786050" y="3357562"/>
            <a:ext cx="3621504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Initial size: 0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Initial capacity: 3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Capacity after four additions: 5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Current capacity: 5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Current capacity: 7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Current capacity: 9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First element: 1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Last element: 12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Vector contains 3.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Elements in vector: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1 2 3 4 5.45 6.08 7 9.4 10 11 12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1800" b="1" dirty="0" smtClean="0"/>
              <a:t>Enumeration</a:t>
            </a:r>
            <a:r>
              <a:rPr lang="en-GB" sz="1800" dirty="0" smtClean="0"/>
              <a:t> – </a:t>
            </a:r>
            <a:r>
              <a:rPr lang="en-GB" sz="1800" dirty="0" err="1" smtClean="0"/>
              <a:t>объекты</a:t>
            </a:r>
            <a:r>
              <a:rPr lang="en-GB" sz="1800" dirty="0" smtClean="0"/>
              <a:t> </a:t>
            </a:r>
            <a:r>
              <a:rPr lang="en-GB" sz="1800" dirty="0" err="1" smtClean="0"/>
              <a:t>классов</a:t>
            </a:r>
            <a:r>
              <a:rPr lang="en-GB" sz="1800" dirty="0" smtClean="0"/>
              <a:t>, </a:t>
            </a:r>
            <a:r>
              <a:rPr lang="en-GB" sz="1800" dirty="0" err="1" smtClean="0"/>
              <a:t>реализующих</a:t>
            </a:r>
            <a:r>
              <a:rPr lang="en-GB" sz="1800" dirty="0" smtClean="0"/>
              <a:t> </a:t>
            </a:r>
            <a:r>
              <a:rPr lang="en-GB" sz="1800" dirty="0" err="1" smtClean="0"/>
              <a:t>данный</a:t>
            </a:r>
            <a:r>
              <a:rPr lang="en-GB" sz="1800" dirty="0" smtClean="0"/>
              <a:t> </a:t>
            </a:r>
            <a:r>
              <a:rPr lang="en-GB" sz="1800" dirty="0" err="1" smtClean="0"/>
              <a:t>интерфейс</a:t>
            </a:r>
            <a:r>
              <a:rPr lang="en-GB" sz="1800" dirty="0" smtClean="0"/>
              <a:t>, </a:t>
            </a:r>
            <a:r>
              <a:rPr lang="en-GB" sz="1800" dirty="0" err="1" smtClean="0"/>
              <a:t>используются</a:t>
            </a:r>
            <a:r>
              <a:rPr lang="en-GB" sz="1800" dirty="0" smtClean="0"/>
              <a:t> </a:t>
            </a:r>
            <a:r>
              <a:rPr lang="en-GB" sz="1800" dirty="0" err="1" smtClean="0"/>
              <a:t>для</a:t>
            </a:r>
            <a:r>
              <a:rPr lang="en-GB" sz="1800" dirty="0" smtClean="0"/>
              <a:t> </a:t>
            </a:r>
            <a:r>
              <a:rPr lang="en-GB" sz="1800" dirty="0" err="1" smtClean="0"/>
              <a:t>предоставления</a:t>
            </a:r>
            <a:r>
              <a:rPr lang="en-GB" sz="1800" dirty="0" smtClean="0"/>
              <a:t> </a:t>
            </a:r>
            <a:r>
              <a:rPr lang="en-GB" sz="1800" dirty="0" err="1" smtClean="0"/>
              <a:t>однопроходного</a:t>
            </a:r>
            <a:r>
              <a:rPr lang="en-GB" sz="1800" dirty="0" smtClean="0"/>
              <a:t> </a:t>
            </a:r>
            <a:r>
              <a:rPr lang="en-GB" sz="1800" dirty="0" err="1" smtClean="0"/>
              <a:t>последовательного</a:t>
            </a:r>
            <a:r>
              <a:rPr lang="en-GB" sz="1800" dirty="0" smtClean="0"/>
              <a:t> </a:t>
            </a:r>
            <a:r>
              <a:rPr lang="en-GB" sz="1800" dirty="0" err="1" smtClean="0"/>
              <a:t>доступа</a:t>
            </a:r>
            <a:r>
              <a:rPr lang="en-GB" sz="1800" dirty="0" smtClean="0"/>
              <a:t> к </a:t>
            </a:r>
            <a:r>
              <a:rPr lang="en-GB" sz="1800" dirty="0" err="1" smtClean="0"/>
              <a:t>серии</a:t>
            </a:r>
            <a:r>
              <a:rPr lang="en-GB" sz="1800" dirty="0" smtClean="0"/>
              <a:t> </a:t>
            </a:r>
            <a:r>
              <a:rPr lang="en-GB" sz="1800" dirty="0" err="1" smtClean="0"/>
              <a:t>объектов</a:t>
            </a:r>
            <a:r>
              <a:rPr lang="en-GB" sz="1800" dirty="0" smtClean="0"/>
              <a:t>: </a:t>
            </a:r>
          </a:p>
          <a:p>
            <a:pPr algn="just"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1800" dirty="0" smtClean="0"/>
          </a:p>
          <a:p>
            <a:pPr algn="just"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1800" dirty="0" smtClean="0"/>
          </a:p>
          <a:p>
            <a:pPr algn="just"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1800" dirty="0" smtClean="0"/>
          </a:p>
          <a:p>
            <a:pPr algn="just"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1800" dirty="0" smtClean="0"/>
          </a:p>
          <a:p>
            <a:pPr algn="just"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1800" dirty="0" smtClean="0"/>
          </a:p>
          <a:p>
            <a:pPr>
              <a:buNone/>
            </a:pPr>
            <a:r>
              <a:rPr lang="pl-PL" sz="1800" b="1" dirty="0" smtClean="0"/>
              <a:t>public interface </a:t>
            </a:r>
            <a:r>
              <a:rPr lang="pl-PL" sz="2400" b="1" dirty="0" smtClean="0"/>
              <a:t>Enumeration</a:t>
            </a:r>
            <a:r>
              <a:rPr lang="pl-PL" sz="1800" b="1" dirty="0" smtClean="0"/>
              <a:t>&lt;E&gt;</a:t>
            </a:r>
            <a:r>
              <a:rPr lang="en-US" sz="1800" dirty="0" smtClean="0"/>
              <a:t>{</a:t>
            </a:r>
          </a:p>
          <a:p>
            <a:pPr marL="900113" indent="-450850">
              <a:tabLst>
                <a:tab pos="174625" algn="l"/>
              </a:tabLst>
            </a:pPr>
            <a:r>
              <a:rPr lang="en-GB" sz="1800" b="1" dirty="0" err="1" smtClean="0"/>
              <a:t>boolean</a:t>
            </a:r>
            <a:r>
              <a:rPr lang="en-GB" sz="1800" b="1" dirty="0" smtClean="0"/>
              <a:t> </a:t>
            </a:r>
            <a:r>
              <a:rPr lang="en-GB" sz="1800" b="1" dirty="0" err="1" smtClean="0"/>
              <a:t>hasMoreElements</a:t>
            </a:r>
            <a:r>
              <a:rPr lang="en-GB" sz="1800" b="1" dirty="0" smtClean="0"/>
              <a:t>(); </a:t>
            </a:r>
          </a:p>
          <a:p>
            <a:pPr marL="900113" indent="-450850">
              <a:tabLst>
                <a:tab pos="174625" algn="l"/>
              </a:tabLst>
            </a:pPr>
            <a:r>
              <a:rPr lang="en-GB" sz="1800" b="1" dirty="0" smtClean="0"/>
              <a:t>E </a:t>
            </a:r>
            <a:r>
              <a:rPr lang="en-GB" sz="1800" b="1" dirty="0" err="1" smtClean="0"/>
              <a:t>nextElement</a:t>
            </a:r>
            <a:r>
              <a:rPr lang="en-GB" sz="1800" b="1" dirty="0" smtClean="0"/>
              <a:t>() ;</a:t>
            </a:r>
          </a:p>
          <a:p>
            <a:pPr>
              <a:buNone/>
            </a:pPr>
            <a:r>
              <a:rPr lang="en-GB" sz="1800" dirty="0" smtClean="0"/>
              <a:t>}</a:t>
            </a:r>
            <a:endParaRPr lang="en-US" sz="1800" dirty="0" smtClean="0"/>
          </a:p>
          <a:p>
            <a:pPr algn="just"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ru-RU" sz="1800" dirty="0" smtClean="0"/>
          </a:p>
          <a:p>
            <a:pPr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ru-RU" sz="1600" dirty="0" smtClean="0"/>
          </a:p>
          <a:p>
            <a:pPr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16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148</a:t>
            </a:fld>
            <a:endParaRPr lang="en-US"/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1142976" y="2464022"/>
            <a:ext cx="6843540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Hashtable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&lt;String, String&gt; t = ...;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(Enumeration&lt;String&gt; e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t.keys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e.hasMoreElements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String s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e.nextElement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Унаследованные коллекции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dirty="0" smtClean="0"/>
              <a:t>Класс</a:t>
            </a:r>
            <a:r>
              <a:rPr lang="en-GB" sz="1800" dirty="0" smtClean="0"/>
              <a:t> Stack </a:t>
            </a:r>
            <a:r>
              <a:rPr lang="ru-RU" sz="1800" dirty="0" smtClean="0"/>
              <a:t>позволяет создавать очередь типа</a:t>
            </a:r>
            <a:r>
              <a:rPr lang="en-GB" sz="1800" dirty="0" smtClean="0"/>
              <a:t> last-in-first-out (LIFO)</a:t>
            </a:r>
            <a:endParaRPr lang="ru-RU" sz="1800" dirty="0" smtClean="0"/>
          </a:p>
          <a:p>
            <a:endParaRPr lang="en-US" sz="1000" dirty="0" smtClean="0"/>
          </a:p>
          <a:p>
            <a:pPr>
              <a:buNone/>
            </a:pPr>
            <a:r>
              <a:rPr lang="en-US" sz="1600" b="1" dirty="0" smtClean="0"/>
              <a:t>public class </a:t>
            </a:r>
            <a:r>
              <a:rPr lang="en-US" sz="2400" b="1" dirty="0" smtClean="0"/>
              <a:t>Stack</a:t>
            </a:r>
            <a:r>
              <a:rPr lang="en-US" sz="1600" b="1" dirty="0" smtClean="0"/>
              <a:t>&lt;E&gt; extends Vector&lt;E&gt; </a:t>
            </a:r>
            <a:r>
              <a:rPr lang="en-US" sz="1600" dirty="0" smtClean="0"/>
              <a:t>{</a:t>
            </a:r>
          </a:p>
          <a:p>
            <a:pPr marL="727075" indent="-373063"/>
            <a:r>
              <a:rPr lang="en-US" sz="1600" b="1" dirty="0" smtClean="0"/>
              <a:t>public </a:t>
            </a:r>
            <a:r>
              <a:rPr lang="en-US" sz="1600" b="1" dirty="0" err="1" smtClean="0"/>
              <a:t>boolean</a:t>
            </a:r>
            <a:r>
              <a:rPr lang="en-US" sz="1600" b="1" dirty="0" smtClean="0"/>
              <a:t> empty();</a:t>
            </a:r>
          </a:p>
          <a:p>
            <a:pPr marL="727075" indent="-373063"/>
            <a:r>
              <a:rPr lang="en-US" sz="1600" b="1" dirty="0" smtClean="0"/>
              <a:t>public synchronized E peek();</a:t>
            </a:r>
          </a:p>
          <a:p>
            <a:pPr marL="727075" indent="-373063"/>
            <a:r>
              <a:rPr lang="en-US" sz="1600" b="1" dirty="0" smtClean="0"/>
              <a:t>public synchronized E pop();</a:t>
            </a:r>
          </a:p>
          <a:p>
            <a:pPr marL="727075" indent="-373063"/>
            <a:r>
              <a:rPr lang="en-US" sz="1600" b="1" dirty="0" smtClean="0"/>
              <a:t>public E push(E object);</a:t>
            </a:r>
          </a:p>
          <a:p>
            <a:pPr marL="727075" indent="-373063"/>
            <a:r>
              <a:rPr lang="en-US" sz="1600" b="1" dirty="0" smtClean="0"/>
              <a:t>public synchronized </a:t>
            </a:r>
            <a:r>
              <a:rPr lang="en-US" sz="1600" b="1" dirty="0" err="1" smtClean="0"/>
              <a:t>int</a:t>
            </a:r>
            <a:r>
              <a:rPr lang="en-US" sz="1600" b="1" dirty="0" smtClean="0"/>
              <a:t> search(Object o);</a:t>
            </a:r>
          </a:p>
          <a:p>
            <a:pPr>
              <a:buNone/>
            </a:pPr>
            <a:r>
              <a:rPr lang="en-US" sz="1600" dirty="0" smtClean="0"/>
              <a:t>}</a:t>
            </a:r>
            <a:r>
              <a:rPr lang="en-US" sz="1600" b="1" dirty="0" smtClean="0"/>
              <a:t> </a:t>
            </a:r>
            <a:r>
              <a:rPr lang="en-US" b="1" dirty="0" smtClean="0"/>
              <a:t>	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149</a:t>
            </a:fld>
            <a:endParaRPr lang="en-US"/>
          </a:p>
        </p:txBody>
      </p:sp>
      <p:pic>
        <p:nvPicPr>
          <p:cNvPr id="9011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488" y="4214818"/>
            <a:ext cx="3071834" cy="1551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коллекций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Convenience implementations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1800" dirty="0" smtClean="0"/>
              <a:t>– удобные реализации, выполнены обычно с использованием реализаций общего назначения и применением </a:t>
            </a:r>
            <a:r>
              <a:rPr lang="pl-PL" sz="1800" dirty="0" smtClean="0"/>
              <a:t>static factory methods</a:t>
            </a:r>
            <a:r>
              <a:rPr lang="en-US" sz="1800" dirty="0" smtClean="0"/>
              <a:t> </a:t>
            </a:r>
            <a:r>
              <a:rPr lang="ru-RU" sz="1800" dirty="0" smtClean="0"/>
              <a:t>для предоставления альтернативных путей создания (например, единичной коллекции)</a:t>
            </a:r>
          </a:p>
          <a:p>
            <a:pPr algn="just">
              <a:buNone/>
            </a:pPr>
            <a:endParaRPr lang="ru-RU" sz="1800" dirty="0" smtClean="0"/>
          </a:p>
          <a:p>
            <a:pPr algn="just">
              <a:buNone/>
            </a:pPr>
            <a:r>
              <a:rPr lang="ru-RU" sz="1800" dirty="0" smtClean="0"/>
              <a:t>Получить такие коллекции можно при помощи следующих методов</a:t>
            </a:r>
          </a:p>
          <a:p>
            <a:endParaRPr lang="ru-RU" sz="1800" dirty="0" smtClean="0">
              <a:hlinkClick r:id="rId2"/>
            </a:endParaRPr>
          </a:p>
          <a:p>
            <a:pPr marL="2159000" indent="-368300"/>
            <a:r>
              <a:rPr lang="en-GB" sz="1800" b="1" dirty="0" err="1" smtClean="0"/>
              <a:t>Arrays.asList</a:t>
            </a:r>
            <a:r>
              <a:rPr lang="en-GB" sz="1800" b="1" dirty="0" smtClean="0"/>
              <a:t> </a:t>
            </a:r>
            <a:endParaRPr lang="ru-RU" sz="1800" b="1" dirty="0" smtClean="0"/>
          </a:p>
          <a:p>
            <a:pPr marL="2159000" indent="-368300"/>
            <a:r>
              <a:rPr lang="en-GB" sz="1800" b="1" dirty="0" err="1" smtClean="0"/>
              <a:t>Collections.nCopies</a:t>
            </a:r>
            <a:r>
              <a:rPr lang="en-GB" sz="1800" b="1" dirty="0" smtClean="0"/>
              <a:t> </a:t>
            </a:r>
            <a:endParaRPr lang="ru-RU" sz="1800" b="1" dirty="0" smtClean="0"/>
          </a:p>
          <a:p>
            <a:pPr marL="2159000" indent="-368300"/>
            <a:r>
              <a:rPr lang="en-GB" sz="1800" b="1" dirty="0" err="1" smtClean="0"/>
              <a:t>Collections.singleton</a:t>
            </a:r>
            <a:r>
              <a:rPr lang="en-GB" sz="1800" b="1" dirty="0" smtClean="0"/>
              <a:t> </a:t>
            </a:r>
            <a:endParaRPr lang="ru-RU" sz="1800" b="1" dirty="0" smtClean="0"/>
          </a:p>
          <a:p>
            <a:pPr marL="2159000" indent="-368300"/>
            <a:r>
              <a:rPr lang="en-GB" sz="1800" b="1" dirty="0" err="1" smtClean="0"/>
              <a:t>emptySet</a:t>
            </a:r>
            <a:r>
              <a:rPr lang="en-GB" sz="1800" b="1" dirty="0" smtClean="0"/>
              <a:t>, </a:t>
            </a:r>
            <a:r>
              <a:rPr lang="en-GB" sz="1800" b="1" dirty="0" err="1" smtClean="0"/>
              <a:t>emptyList</a:t>
            </a:r>
            <a:r>
              <a:rPr lang="en-GB" sz="1800" b="1" dirty="0" smtClean="0"/>
              <a:t>, </a:t>
            </a:r>
            <a:r>
              <a:rPr lang="en-GB" sz="1800" b="1" dirty="0" err="1" smtClean="0"/>
              <a:t>emptyMap</a:t>
            </a:r>
            <a:r>
              <a:rPr lang="en-GB" sz="1800" b="1" dirty="0" smtClean="0"/>
              <a:t>. </a:t>
            </a:r>
            <a:r>
              <a:rPr lang="ru-RU" sz="1800" b="1" dirty="0" smtClean="0"/>
              <a:t>(из </a:t>
            </a:r>
            <a:r>
              <a:rPr lang="en-GB" sz="1800" b="1" dirty="0" smtClean="0"/>
              <a:t>Collections</a:t>
            </a:r>
            <a:r>
              <a:rPr lang="ru-RU" sz="1800" b="1" dirty="0" smtClean="0"/>
              <a:t>)</a:t>
            </a:r>
            <a:endParaRPr lang="en-US" sz="1800" b="1" dirty="0" smtClean="0"/>
          </a:p>
          <a:p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Унаследованные коллекции</a:t>
            </a:r>
            <a:r>
              <a:rPr lang="en-US" dirty="0" smtClean="0"/>
              <a:t>. Example 25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150</a:t>
            </a:fld>
            <a:endParaRPr lang="en-US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928662" y="1399088"/>
            <a:ext cx="7715574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_java._se._06.legacy;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java.util.Stack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java.util.StringTokenizer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StackExample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checkParity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(String expression,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String open, String close) {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Stack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stack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Stack();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StringTokenizer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StringTokenizer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(expression, 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 \t\n\r+*/-(){}"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true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st.hasMoreTokens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 {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	String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tmp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st.nextToken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tmp.equals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(open))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stack.push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(open);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       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tmp.equals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(close))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stack.pop();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0" i="0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stack.isEmpty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true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else return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false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2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200" b="0" i="1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checkParity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"a - (b - (c - a) / (b + c) - 2)"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"("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")"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Унаследованные коллекции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sz="1800" b="1" dirty="0" err="1" smtClean="0"/>
              <a:t>Hashtable</a:t>
            </a:r>
            <a:r>
              <a:rPr lang="en-US" sz="1800" dirty="0" smtClean="0"/>
              <a:t> – </a:t>
            </a:r>
            <a:r>
              <a:rPr lang="ru-RU" sz="1800" dirty="0" smtClean="0"/>
              <a:t>после</a:t>
            </a:r>
            <a:r>
              <a:rPr lang="en-US" sz="1800" dirty="0" smtClean="0"/>
              <a:t> </a:t>
            </a:r>
            <a:r>
              <a:rPr lang="ru-RU" sz="1800" dirty="0" smtClean="0"/>
              <a:t>модификации в JDK 1.2 реализует интерфейс </a:t>
            </a:r>
            <a:r>
              <a:rPr lang="ru-RU" sz="1800" b="1" dirty="0" err="1" smtClean="0"/>
              <a:t>Map</a:t>
            </a:r>
            <a:r>
              <a:rPr lang="ru-RU" sz="1800" dirty="0" smtClean="0"/>
              <a:t>. Порядок следования пар ключ/значение</a:t>
            </a:r>
            <a:r>
              <a:rPr lang="en-US" sz="1800" dirty="0" smtClean="0"/>
              <a:t> </a:t>
            </a:r>
            <a:r>
              <a:rPr lang="ru-RU" sz="1800" dirty="0" smtClean="0"/>
              <a:t>не определен.</a:t>
            </a:r>
            <a:endParaRPr lang="en-US" sz="1800" dirty="0" smtClean="0"/>
          </a:p>
          <a:p>
            <a:endParaRPr lang="en-US" b="1" dirty="0" smtClean="0">
              <a:hlinkClick r:id="rId2"/>
            </a:endParaRPr>
          </a:p>
          <a:p>
            <a:pPr>
              <a:buNone/>
            </a:pPr>
            <a:r>
              <a:rPr lang="ru-RU" sz="1800" b="1" dirty="0" smtClean="0"/>
              <a:t>Конструкторы </a:t>
            </a:r>
            <a:r>
              <a:rPr lang="en-US" sz="1800" b="1" dirty="0" err="1" smtClean="0"/>
              <a:t>Hashtable</a:t>
            </a:r>
            <a:endParaRPr lang="en-US" sz="1800" b="1" dirty="0" smtClean="0"/>
          </a:p>
          <a:p>
            <a:pPr>
              <a:buNone/>
            </a:pPr>
            <a:endParaRPr lang="ru-RU" sz="1800" b="1" dirty="0" smtClean="0"/>
          </a:p>
          <a:p>
            <a:pPr marL="900113" indent="-363538"/>
            <a:r>
              <a:rPr lang="en-GB" sz="1800" b="1" dirty="0" err="1" smtClean="0"/>
              <a:t>Hashtable</a:t>
            </a:r>
            <a:r>
              <a:rPr lang="en-GB" sz="1800" b="1" dirty="0" smtClean="0"/>
              <a:t>() ;</a:t>
            </a:r>
          </a:p>
          <a:p>
            <a:pPr marL="900113" indent="-363538"/>
            <a:r>
              <a:rPr lang="en-GB" sz="1800" b="1" dirty="0" err="1" smtClean="0"/>
              <a:t>Hashtable</a:t>
            </a:r>
            <a:r>
              <a:rPr lang="en-GB" sz="1800" b="1" dirty="0" smtClean="0"/>
              <a:t>(</a:t>
            </a:r>
            <a:r>
              <a:rPr lang="en-GB" sz="1800" b="1" dirty="0" err="1" smtClean="0"/>
              <a:t>int</a:t>
            </a:r>
            <a:r>
              <a:rPr lang="en-GB" sz="1800" b="1" dirty="0" smtClean="0"/>
              <a:t> </a:t>
            </a:r>
            <a:r>
              <a:rPr lang="en-GB" sz="1800" b="1" dirty="0" err="1" smtClean="0"/>
              <a:t>initialCapacity</a:t>
            </a:r>
            <a:r>
              <a:rPr lang="en-GB" sz="1800" b="1" dirty="0" smtClean="0"/>
              <a:t>) ;</a:t>
            </a:r>
          </a:p>
          <a:p>
            <a:pPr marL="900113" indent="-363538"/>
            <a:r>
              <a:rPr lang="en-GB" sz="1800" b="1" dirty="0" err="1" smtClean="0"/>
              <a:t>Hashtable</a:t>
            </a:r>
            <a:r>
              <a:rPr lang="en-GB" sz="1800" b="1" dirty="0" smtClean="0"/>
              <a:t>(</a:t>
            </a:r>
            <a:r>
              <a:rPr lang="en-GB" sz="1800" b="1" dirty="0" err="1" smtClean="0"/>
              <a:t>int</a:t>
            </a:r>
            <a:r>
              <a:rPr lang="en-GB" sz="1800" b="1" dirty="0" smtClean="0"/>
              <a:t> </a:t>
            </a:r>
            <a:r>
              <a:rPr lang="en-GB" sz="1800" b="1" dirty="0" err="1" smtClean="0"/>
              <a:t>initialCapacity</a:t>
            </a:r>
            <a:r>
              <a:rPr lang="en-GB" sz="1800" b="1" dirty="0" smtClean="0"/>
              <a:t>, float </a:t>
            </a:r>
            <a:r>
              <a:rPr lang="en-GB" sz="1800" b="1" dirty="0" err="1" smtClean="0"/>
              <a:t>loadFactor</a:t>
            </a:r>
            <a:r>
              <a:rPr lang="en-GB" sz="1800" b="1" dirty="0" smtClean="0"/>
              <a:t>) ;</a:t>
            </a:r>
          </a:p>
          <a:p>
            <a:pPr marL="900113" indent="-363538"/>
            <a:r>
              <a:rPr lang="en-GB" sz="1800" b="1" dirty="0" err="1" smtClean="0"/>
              <a:t>Hashtable</a:t>
            </a:r>
            <a:r>
              <a:rPr lang="en-GB" sz="1800" b="1" dirty="0" smtClean="0"/>
              <a:t>(Map&lt;? extends K,? extends V&gt; t);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          </a:t>
            </a:r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Унаследованные коллекции</a:t>
            </a:r>
            <a:r>
              <a:rPr lang="en-US" dirty="0" smtClean="0"/>
              <a:t>. Example 26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152</a:t>
            </a:fld>
            <a:endParaRPr lang="en-US"/>
          </a:p>
        </p:txBody>
      </p:sp>
      <p:sp>
        <p:nvSpPr>
          <p:cNvPr id="184321" name="Rectangle 1"/>
          <p:cNvSpPr>
            <a:spLocks noChangeArrowheads="1"/>
          </p:cNvSpPr>
          <p:nvPr/>
        </p:nvSpPr>
        <p:spPr bwMode="auto">
          <a:xfrm>
            <a:off x="928662" y="1214422"/>
            <a:ext cx="7143800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_java._se._06.legacy;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java.util.Collection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java.util.Enumeration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java.util.Hashtable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java.util.Iterator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HashtableExample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Hashtable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&lt;String, String&gt; ht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			=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Hashtable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&lt;String, String&gt;();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ht.put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"1"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"One"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ht.put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"2"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"Two"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ht.put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"3"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"Three"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Collection c =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ht.values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Iterator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itr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c.iterator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itr.hasNext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itr.next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Унаследованные коллекции</a:t>
            </a:r>
            <a:r>
              <a:rPr lang="en-US" dirty="0" smtClean="0"/>
              <a:t>. Example 26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153</a:t>
            </a:fld>
            <a:endParaRPr lang="en-US"/>
          </a:p>
        </p:txBody>
      </p:sp>
      <p:sp>
        <p:nvSpPr>
          <p:cNvPr id="184321" name="Rectangle 1"/>
          <p:cNvSpPr>
            <a:spLocks noChangeArrowheads="1"/>
          </p:cNvSpPr>
          <p:nvPr/>
        </p:nvSpPr>
        <p:spPr bwMode="auto">
          <a:xfrm>
            <a:off x="1000100" y="1214422"/>
            <a:ext cx="7215238" cy="16004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c.remove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"One"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Enumeration e =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ht.elements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e.hasMoreElements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e.nextElement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928662" y="2928934"/>
            <a:ext cx="7315200" cy="781040"/>
          </a:xfrm>
          <a:prstGeom prst="rect">
            <a:avLst/>
          </a:prstGeom>
        </p:spPr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Результат: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85345" name="Rectangle 1"/>
          <p:cNvSpPr>
            <a:spLocks noChangeArrowheads="1"/>
          </p:cNvSpPr>
          <p:nvPr/>
        </p:nvSpPr>
        <p:spPr bwMode="auto">
          <a:xfrm>
            <a:off x="3929058" y="3214686"/>
            <a:ext cx="721672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Three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Two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One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Three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Two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Унаследованные коллекции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dirty="0" smtClean="0"/>
              <a:t>Класс </a:t>
            </a:r>
            <a:r>
              <a:rPr lang="ru-RU" sz="1800" b="1" dirty="0" err="1" smtClean="0"/>
              <a:t>Properties</a:t>
            </a:r>
            <a:r>
              <a:rPr lang="ru-RU" sz="1800" dirty="0" smtClean="0"/>
              <a:t> предназначен для хранения набора свойств (параметров).</a:t>
            </a: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ru-RU" sz="1800" dirty="0" smtClean="0"/>
              <a:t>Методы</a:t>
            </a:r>
          </a:p>
          <a:p>
            <a:pPr marL="812800" indent="-276225"/>
            <a:r>
              <a:rPr lang="pl-PL" sz="1800" b="1" dirty="0" smtClean="0"/>
              <a:t>String getProperty(String key)</a:t>
            </a:r>
          </a:p>
          <a:p>
            <a:pPr marL="812800" indent="-276225"/>
            <a:r>
              <a:rPr lang="pl-PL" sz="1800" b="1" dirty="0" smtClean="0"/>
              <a:t>String getProperty(String key,String defaultValue)</a:t>
            </a:r>
          </a:p>
          <a:p>
            <a:pPr>
              <a:buNone/>
            </a:pPr>
            <a:r>
              <a:rPr lang="ru-RU" sz="1800" dirty="0" smtClean="0"/>
              <a:t>позволяют получить свойство из набора.</a:t>
            </a:r>
            <a:endParaRPr lang="en-US" sz="1800" dirty="0" smtClean="0"/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r>
              <a:rPr lang="ru-RU" sz="1800" dirty="0" smtClean="0"/>
              <a:t>С помощью метода </a:t>
            </a:r>
            <a:endParaRPr lang="en-US" sz="1800" dirty="0" smtClean="0"/>
          </a:p>
          <a:p>
            <a:pPr marL="900113" indent="-363538"/>
            <a:r>
              <a:rPr lang="ru-RU" sz="1800" b="1" dirty="0" err="1" smtClean="0"/>
              <a:t>setProperty</a:t>
            </a:r>
            <a:r>
              <a:rPr lang="ru-RU" sz="1800" b="1" dirty="0" smtClean="0"/>
              <a:t>(</a:t>
            </a:r>
            <a:r>
              <a:rPr lang="ru-RU" sz="1800" b="1" dirty="0" err="1" smtClean="0"/>
              <a:t>String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key</a:t>
            </a:r>
            <a:r>
              <a:rPr lang="ru-RU" sz="1800" b="1" dirty="0" smtClean="0"/>
              <a:t>, </a:t>
            </a:r>
            <a:r>
              <a:rPr lang="ru-RU" sz="1800" b="1" dirty="0" err="1" smtClean="0"/>
              <a:t>String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value</a:t>
            </a:r>
            <a:r>
              <a:rPr lang="ru-RU" sz="1800" b="1" dirty="0" smtClean="0"/>
              <a:t>) </a:t>
            </a:r>
            <a:endParaRPr lang="en-US" sz="1800" b="1" dirty="0" smtClean="0"/>
          </a:p>
          <a:p>
            <a:pPr>
              <a:buNone/>
            </a:pPr>
            <a:r>
              <a:rPr lang="ru-RU" sz="1800" dirty="0" smtClean="0"/>
              <a:t>это свойство можно установить.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Унаследованные коллекции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 smtClean="0"/>
              <a:t>Метод </a:t>
            </a:r>
            <a:endParaRPr lang="en-US" sz="1800" dirty="0" smtClean="0"/>
          </a:p>
          <a:p>
            <a:pPr marL="900113" indent="-363538"/>
            <a:r>
              <a:rPr lang="ru-RU" sz="1800" b="1" dirty="0" err="1" smtClean="0"/>
              <a:t>load</a:t>
            </a:r>
            <a:r>
              <a:rPr lang="ru-RU" sz="1800" b="1" dirty="0" smtClean="0"/>
              <a:t>(</a:t>
            </a:r>
            <a:r>
              <a:rPr lang="ru-RU" sz="1800" b="1" dirty="0" err="1" smtClean="0"/>
              <a:t>InputStream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inStream</a:t>
            </a:r>
            <a:r>
              <a:rPr lang="ru-RU" sz="1800" b="1" dirty="0" smtClean="0"/>
              <a:t>) </a:t>
            </a:r>
            <a:endParaRPr lang="en-US" sz="1800" b="1" dirty="0" smtClean="0"/>
          </a:p>
          <a:p>
            <a:pPr algn="just">
              <a:buNone/>
            </a:pPr>
            <a:r>
              <a:rPr lang="ru-RU" sz="1800" dirty="0" smtClean="0"/>
              <a:t>позволяет загрузить набор свойств из входного потока</a:t>
            </a:r>
            <a:r>
              <a:rPr lang="en-US" sz="1800" dirty="0" smtClean="0"/>
              <a:t>.</a:t>
            </a:r>
          </a:p>
          <a:p>
            <a:pPr algn="just">
              <a:buNone/>
            </a:pPr>
            <a:endParaRPr lang="ru-RU" sz="1800" dirty="0" smtClean="0"/>
          </a:p>
          <a:p>
            <a:pPr algn="just">
              <a:buNone/>
            </a:pPr>
            <a:r>
              <a:rPr lang="ru-RU" sz="1800" dirty="0" smtClean="0"/>
              <a:t>Параметры представляют собой строки представляющие</a:t>
            </a:r>
            <a:r>
              <a:rPr lang="en-US" sz="1800" dirty="0" smtClean="0"/>
              <a:t> </a:t>
            </a:r>
            <a:r>
              <a:rPr lang="ru-RU" sz="1800" dirty="0" smtClean="0"/>
              <a:t>сбой пары ключ/значение. </a:t>
            </a:r>
            <a:endParaRPr lang="en-US" sz="1800" dirty="0" smtClean="0"/>
          </a:p>
          <a:p>
            <a:pPr algn="just">
              <a:buNone/>
            </a:pPr>
            <a:endParaRPr lang="en-US" sz="1800" dirty="0" smtClean="0"/>
          </a:p>
          <a:p>
            <a:pPr algn="just">
              <a:buNone/>
            </a:pPr>
            <a:r>
              <a:rPr lang="ru-RU" sz="1800" dirty="0" smtClean="0"/>
              <a:t>Предполагается, что по умолчанию используется кодировка</a:t>
            </a:r>
            <a:r>
              <a:rPr lang="en-US" sz="1800" dirty="0" smtClean="0"/>
              <a:t> </a:t>
            </a:r>
            <a:r>
              <a:rPr lang="ru-RU" sz="1800" dirty="0" smtClean="0"/>
              <a:t>ISO 8859-1. </a:t>
            </a:r>
            <a:endParaRPr lang="pl-PL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Унаследованные коллекции</a:t>
            </a:r>
            <a:r>
              <a:rPr lang="en-US" dirty="0" smtClean="0"/>
              <a:t>. Example 27</a:t>
            </a:r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156</a:t>
            </a:fld>
            <a:endParaRPr lang="en-US"/>
          </a:p>
        </p:txBody>
      </p:sp>
      <p:sp>
        <p:nvSpPr>
          <p:cNvPr id="78849" name="Rectangle 1"/>
          <p:cNvSpPr>
            <a:spLocks noChangeArrowheads="1"/>
          </p:cNvSpPr>
          <p:nvPr/>
        </p:nvSpPr>
        <p:spPr bwMode="auto">
          <a:xfrm>
            <a:off x="928662" y="1214422"/>
            <a:ext cx="7286676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_java._se._06.legacy;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java.util.Iterator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java.util.Properties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java.util.Set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PropertiesExample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Properties capitals 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Properties();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Set states;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String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capitals.put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"Illinois"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"Springfield"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capitals.put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"Missouri"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"Jefferson City"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capitals.put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"Washington"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"Olympia"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capitals.put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"California"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"Sacramento"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capitals.put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"Indiana"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"Indianapolis"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Унаследованные коллекции</a:t>
            </a:r>
            <a:r>
              <a:rPr lang="en-US" dirty="0" smtClean="0"/>
              <a:t>. Example 27</a:t>
            </a:r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157</a:t>
            </a:fld>
            <a:endParaRPr lang="en-US"/>
          </a:p>
        </p:txBody>
      </p:sp>
      <p:sp>
        <p:nvSpPr>
          <p:cNvPr id="78849" name="Rectangle 1"/>
          <p:cNvSpPr>
            <a:spLocks noChangeArrowheads="1"/>
          </p:cNvSpPr>
          <p:nvPr/>
        </p:nvSpPr>
        <p:spPr bwMode="auto">
          <a:xfrm>
            <a:off x="928662" y="1246892"/>
            <a:ext cx="7215238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Show all states and capitals in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hashtable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  states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capitals.keySet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get set-view of keys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Iterator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itr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states.iterator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itr.hasNext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(String)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itr.next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"The capital of 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 is "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capitals.getProperty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+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"."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  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look for state not in list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—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specify default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capitals.getProperty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"Florida"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"Not Found"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"The capital of Florida is 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"."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Унаследованные коллекции</a:t>
            </a:r>
            <a:r>
              <a:rPr lang="en-US" dirty="0" smtClean="0"/>
              <a:t>. Example 27</a:t>
            </a:r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158</a:t>
            </a:fld>
            <a:endParaRPr lang="en-US"/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928662" y="1285860"/>
            <a:ext cx="7315200" cy="781040"/>
          </a:xfrm>
          <a:prstGeom prst="rect">
            <a:avLst/>
          </a:prstGeom>
        </p:spPr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Результат: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86369" name="Rectangle 1"/>
          <p:cNvSpPr>
            <a:spLocks noChangeArrowheads="1"/>
          </p:cNvSpPr>
          <p:nvPr/>
        </p:nvSpPr>
        <p:spPr bwMode="auto">
          <a:xfrm>
            <a:off x="2571736" y="1643050"/>
            <a:ext cx="4695516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The capital of Missouri is Jefferson City.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The capital of Illinois is Springfield.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The capital of Indiana is Indianapolis.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The capital of California is Sacramento.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The capital of Washington is Olympia.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The capital of Florida is Not Found.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Унаследованные коллекции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dirty="0" smtClean="0"/>
              <a:t>Класс </a:t>
            </a:r>
            <a:r>
              <a:rPr lang="ru-RU" sz="1800" b="1" dirty="0" err="1" smtClean="0"/>
              <a:t>BitSet</a:t>
            </a:r>
            <a:r>
              <a:rPr lang="ru-RU" sz="1800" dirty="0" smtClean="0"/>
              <a:t> предназначен для работы с последовательностями битов. </a:t>
            </a:r>
            <a:endParaRPr lang="en-US" sz="1800" dirty="0" smtClean="0"/>
          </a:p>
          <a:p>
            <a:pPr algn="just">
              <a:buNone/>
            </a:pPr>
            <a:endParaRPr lang="en-US" sz="1800" dirty="0" smtClean="0"/>
          </a:p>
          <a:p>
            <a:pPr algn="just">
              <a:buNone/>
            </a:pPr>
            <a:r>
              <a:rPr lang="ru-RU" sz="1800" dirty="0" smtClean="0"/>
              <a:t>Каждый компонент</a:t>
            </a:r>
            <a:r>
              <a:rPr lang="en-US" sz="1800" dirty="0" smtClean="0"/>
              <a:t>. </a:t>
            </a:r>
            <a:r>
              <a:rPr lang="ru-RU" sz="1800" dirty="0" smtClean="0"/>
              <a:t>этой коллекции может принимать булево значение, которое обозначает установлен бит</a:t>
            </a:r>
            <a:r>
              <a:rPr lang="en-US" sz="1800" dirty="0" smtClean="0"/>
              <a:t> </a:t>
            </a:r>
            <a:r>
              <a:rPr lang="ru-RU" sz="1800" dirty="0" smtClean="0"/>
              <a:t>или нет. </a:t>
            </a:r>
            <a:endParaRPr lang="en-US" sz="1800" dirty="0" smtClean="0"/>
          </a:p>
          <a:p>
            <a:pPr algn="just">
              <a:buNone/>
            </a:pPr>
            <a:endParaRPr lang="en-US" sz="1800" dirty="0" smtClean="0"/>
          </a:p>
          <a:p>
            <a:pPr algn="just">
              <a:buNone/>
            </a:pPr>
            <a:r>
              <a:rPr lang="ru-RU" sz="1800" dirty="0" smtClean="0"/>
              <a:t>Содержимое </a:t>
            </a:r>
            <a:r>
              <a:rPr lang="ru-RU" sz="1800" b="1" dirty="0" err="1" smtClean="0"/>
              <a:t>BitSet</a:t>
            </a:r>
            <a:r>
              <a:rPr lang="ru-RU" sz="1800" dirty="0" smtClean="0"/>
              <a:t> может быть модифицировано содержимым другого </a:t>
            </a:r>
            <a:r>
              <a:rPr lang="ru-RU" sz="1800" b="1" dirty="0" err="1" smtClean="0"/>
              <a:t>BitSet</a:t>
            </a:r>
            <a:r>
              <a:rPr lang="ru-RU" sz="1800" dirty="0" smtClean="0"/>
              <a:t> с</a:t>
            </a:r>
            <a:r>
              <a:rPr lang="en-US" sz="1800" dirty="0" smtClean="0"/>
              <a:t> </a:t>
            </a:r>
            <a:r>
              <a:rPr lang="ru-RU" sz="1800" dirty="0" smtClean="0"/>
              <a:t>использованием операций AND, OR или XOR (исключающее или)</a:t>
            </a:r>
            <a:r>
              <a:rPr lang="en-US" sz="1800" dirty="0" smtClean="0"/>
              <a:t>.</a:t>
            </a:r>
          </a:p>
          <a:p>
            <a:pPr algn="just">
              <a:buNone/>
            </a:pPr>
            <a:endParaRPr lang="ru-RU" sz="1800" dirty="0" smtClean="0"/>
          </a:p>
          <a:p>
            <a:pPr algn="just">
              <a:buNone/>
            </a:pPr>
            <a:r>
              <a:rPr lang="ru-RU" sz="1800" b="1" dirty="0" err="1" smtClean="0"/>
              <a:t>BitSet</a:t>
            </a:r>
            <a:r>
              <a:rPr lang="ru-RU" sz="1800" dirty="0" smtClean="0"/>
              <a:t> имеет текущий размер (количество установленных битов) может динамически</a:t>
            </a:r>
            <a:r>
              <a:rPr lang="en-US" sz="1800" dirty="0" smtClean="0"/>
              <a:t> </a:t>
            </a:r>
            <a:r>
              <a:rPr lang="ru-RU" sz="1800" dirty="0" smtClean="0"/>
              <a:t>изменятся. </a:t>
            </a:r>
            <a:endParaRPr lang="pl-PL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159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коллекций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Abstract implementations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1800" dirty="0" smtClean="0"/>
              <a:t>– основа всех реализаций коллекций, которая облегчает создание собственных коллекций.</a:t>
            </a:r>
            <a:endParaRPr lang="en-US" sz="1800" dirty="0" smtClean="0"/>
          </a:p>
          <a:p>
            <a:endParaRPr lang="ru-RU" sz="1800" dirty="0" smtClean="0"/>
          </a:p>
          <a:p>
            <a:pPr marL="2051050" indent="-349250"/>
            <a:r>
              <a:rPr lang="en-GB" sz="1800" b="1" dirty="0" err="1" smtClean="0"/>
              <a:t>AbstractCollection</a:t>
            </a:r>
            <a:r>
              <a:rPr lang="en-GB" sz="1800" b="1" dirty="0" smtClean="0"/>
              <a:t> </a:t>
            </a:r>
          </a:p>
          <a:p>
            <a:pPr marL="2051050" indent="-349250"/>
            <a:r>
              <a:rPr lang="en-GB" sz="1800" b="1" dirty="0" err="1" smtClean="0"/>
              <a:t>AbstractSet</a:t>
            </a:r>
            <a:r>
              <a:rPr lang="en-GB" sz="1800" b="1" dirty="0" smtClean="0"/>
              <a:t> </a:t>
            </a:r>
          </a:p>
          <a:p>
            <a:pPr marL="2051050" indent="-349250"/>
            <a:r>
              <a:rPr lang="en-GB" sz="1800" b="1" dirty="0" err="1" smtClean="0"/>
              <a:t>AbstractList</a:t>
            </a:r>
            <a:endParaRPr lang="en-GB" sz="1800" b="1" dirty="0" smtClean="0"/>
          </a:p>
          <a:p>
            <a:pPr marL="2051050" indent="-349250"/>
            <a:r>
              <a:rPr lang="en-GB" sz="1800" b="1" dirty="0" err="1" smtClean="0"/>
              <a:t>AbstractSequentialList</a:t>
            </a:r>
            <a:endParaRPr lang="en-GB" sz="1800" b="1" dirty="0" smtClean="0"/>
          </a:p>
          <a:p>
            <a:pPr marL="2051050" indent="-349250"/>
            <a:r>
              <a:rPr lang="en-GB" sz="1800" b="1" dirty="0" err="1" smtClean="0"/>
              <a:t>AbstractQueue</a:t>
            </a:r>
            <a:endParaRPr lang="en-GB" sz="1800" b="1" dirty="0" smtClean="0"/>
          </a:p>
          <a:p>
            <a:pPr marL="2051050" indent="-349250"/>
            <a:r>
              <a:rPr lang="en-GB" sz="1800" b="1" dirty="0" err="1" smtClean="0"/>
              <a:t>AbstractMap</a:t>
            </a:r>
            <a:endParaRPr lang="en-GB" sz="1800" b="1" dirty="0" smtClean="0"/>
          </a:p>
          <a:p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Унаследованные коллекции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dirty="0" smtClean="0"/>
              <a:t>По умолчанию все биты в наборе устанавливаются в 0 (</a:t>
            </a:r>
            <a:r>
              <a:rPr lang="ru-RU" sz="1800" b="1" dirty="0" err="1" smtClean="0"/>
              <a:t>false</a:t>
            </a:r>
            <a:r>
              <a:rPr lang="ru-RU" sz="1800" dirty="0" smtClean="0"/>
              <a:t>). </a:t>
            </a:r>
            <a:endParaRPr lang="en-US" sz="1800" dirty="0" smtClean="0"/>
          </a:p>
          <a:p>
            <a:pPr algn="just">
              <a:buNone/>
            </a:pPr>
            <a:endParaRPr lang="en-US" sz="1800" dirty="0" smtClean="0"/>
          </a:p>
          <a:p>
            <a:pPr algn="just">
              <a:buNone/>
            </a:pPr>
            <a:r>
              <a:rPr lang="ru-RU" sz="1800" dirty="0" smtClean="0"/>
              <a:t>Установка и</a:t>
            </a:r>
            <a:r>
              <a:rPr lang="en-US" sz="1800" dirty="0" smtClean="0"/>
              <a:t> </a:t>
            </a:r>
            <a:r>
              <a:rPr lang="ru-RU" sz="1800" dirty="0" smtClean="0"/>
              <a:t>очистка битов в </a:t>
            </a:r>
            <a:r>
              <a:rPr lang="pl-PL" sz="1800" b="1" dirty="0" smtClean="0"/>
              <a:t>BitSet</a:t>
            </a:r>
            <a:r>
              <a:rPr lang="pl-PL" sz="1800" dirty="0" smtClean="0"/>
              <a:t> </a:t>
            </a:r>
            <a:r>
              <a:rPr lang="ru-RU" sz="1800" dirty="0" smtClean="0"/>
              <a:t>осуществляется методами </a:t>
            </a:r>
            <a:r>
              <a:rPr lang="pl-PL" sz="1800" b="1" dirty="0" smtClean="0"/>
              <a:t>set(int index) </a:t>
            </a:r>
            <a:r>
              <a:rPr lang="ru-RU" sz="1800" dirty="0" smtClean="0"/>
              <a:t>и </a:t>
            </a:r>
            <a:r>
              <a:rPr lang="pl-PL" sz="1800" b="1" dirty="0" smtClean="0"/>
              <a:t>clear(int index)</a:t>
            </a:r>
            <a:r>
              <a:rPr lang="en-US" sz="1800" dirty="0" smtClean="0"/>
              <a:t>.</a:t>
            </a:r>
          </a:p>
          <a:p>
            <a:pPr algn="just">
              <a:buNone/>
            </a:pPr>
            <a:endParaRPr lang="pl-PL" sz="1800" dirty="0" smtClean="0"/>
          </a:p>
          <a:p>
            <a:pPr algn="just">
              <a:buNone/>
            </a:pPr>
            <a:r>
              <a:rPr lang="ru-RU" sz="1800" dirty="0" smtClean="0"/>
              <a:t>Метод </a:t>
            </a:r>
            <a:r>
              <a:rPr lang="ru-RU" sz="1800" b="1" dirty="0" err="1" smtClean="0"/>
              <a:t>int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length</a:t>
            </a:r>
            <a:r>
              <a:rPr lang="ru-RU" sz="1800" b="1" dirty="0" smtClean="0"/>
              <a:t>() </a:t>
            </a:r>
            <a:r>
              <a:rPr lang="ru-RU" sz="1800" dirty="0" smtClean="0"/>
              <a:t>возвращает "логический" размер набора битов, </a:t>
            </a:r>
            <a:r>
              <a:rPr lang="ru-RU" sz="1800" b="1" dirty="0" err="1" smtClean="0"/>
              <a:t>int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size</a:t>
            </a:r>
            <a:r>
              <a:rPr lang="ru-RU" sz="1800" b="1" dirty="0" smtClean="0"/>
              <a:t>() </a:t>
            </a:r>
            <a:r>
              <a:rPr lang="ru-RU" sz="1800" dirty="0" smtClean="0"/>
              <a:t>возвращает</a:t>
            </a:r>
            <a:r>
              <a:rPr lang="en-US" sz="1800" dirty="0" smtClean="0"/>
              <a:t> </a:t>
            </a:r>
            <a:r>
              <a:rPr lang="ru-RU" sz="1800" dirty="0" smtClean="0"/>
              <a:t>количество памяти занимаемой битовой последовательностью </a:t>
            </a:r>
            <a:r>
              <a:rPr lang="ru-RU" sz="1800" b="1" dirty="0" err="1" smtClean="0"/>
              <a:t>BitSet</a:t>
            </a:r>
            <a:r>
              <a:rPr lang="ru-RU" sz="1800" dirty="0" smtClean="0"/>
              <a:t>.</a:t>
            </a:r>
            <a:endParaRPr lang="pl-PL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160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Унаследованные коллекции</a:t>
            </a:r>
            <a:r>
              <a:rPr lang="en-US" dirty="0" smtClean="0"/>
              <a:t>. Example 28</a:t>
            </a:r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161</a:t>
            </a:fld>
            <a:endParaRPr lang="en-US"/>
          </a:p>
        </p:txBody>
      </p:sp>
      <p:sp>
        <p:nvSpPr>
          <p:cNvPr id="76801" name="Rectangle 1"/>
          <p:cNvSpPr>
            <a:spLocks noChangeArrowheads="1"/>
          </p:cNvSpPr>
          <p:nvPr/>
        </p:nvSpPr>
        <p:spPr bwMode="auto">
          <a:xfrm>
            <a:off x="928662" y="1214422"/>
            <a:ext cx="7286676" cy="389337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_java._se._06.legacy;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java.util.BitSet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BitSetExample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BitSet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bs1 =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BitSet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BitSet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bs2 =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BitSet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bs1.set(0);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bs1.set(2);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bs1.set(4);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3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     .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println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"Length = “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bs1.length()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3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     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 size = "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bs1.size());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3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(bs1);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bs2.set(1);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bs2.set(2);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bs1.and(bs2);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3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(bs1);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928662" y="5214950"/>
            <a:ext cx="7315200" cy="428628"/>
          </a:xfrm>
          <a:prstGeom prst="rect">
            <a:avLst/>
          </a:prstGeom>
        </p:spPr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Результат: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3214678" y="5286388"/>
            <a:ext cx="2172390" cy="69249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Length = 5 size = 64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{0, 2, 4}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{2}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Коллекции для перечислений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162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Коллекции для перечислений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dirty="0" smtClean="0"/>
              <a:t>Абстрактный класс </a:t>
            </a:r>
            <a:r>
              <a:rPr lang="ru-RU" sz="1800" b="1" dirty="0" err="1" smtClean="0"/>
              <a:t>EnumSet</a:t>
            </a:r>
            <a:r>
              <a:rPr lang="ru-RU" sz="1800" b="1" dirty="0" smtClean="0"/>
              <a:t>&lt;E </a:t>
            </a:r>
            <a:r>
              <a:rPr lang="ru-RU" sz="1800" b="1" dirty="0" err="1" smtClean="0"/>
              <a:t>extends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Enum</a:t>
            </a:r>
            <a:r>
              <a:rPr lang="ru-RU" sz="1800" b="1" dirty="0" smtClean="0"/>
              <a:t>&lt;E&gt;&gt;</a:t>
            </a:r>
            <a:r>
              <a:rPr lang="ru-RU" sz="1800" dirty="0" smtClean="0"/>
              <a:t> (наследуется от абстрактного класса </a:t>
            </a:r>
            <a:r>
              <a:rPr lang="ru-RU" sz="1800" b="1" dirty="0" err="1" smtClean="0"/>
              <a:t>AbstractSet</a:t>
            </a:r>
            <a:r>
              <a:rPr lang="ru-RU" sz="1800" b="1" dirty="0" smtClean="0"/>
              <a:t>) - </a:t>
            </a:r>
            <a:r>
              <a:rPr lang="ru-RU" sz="1800" dirty="0" smtClean="0"/>
              <a:t>специально реализован для работы с типами </a:t>
            </a:r>
            <a:r>
              <a:rPr lang="ru-RU" sz="1800" b="1" dirty="0" err="1" smtClean="0"/>
              <a:t>enum</a:t>
            </a:r>
            <a:r>
              <a:rPr lang="ru-RU" sz="1800" dirty="0" smtClean="0"/>
              <a:t>. </a:t>
            </a:r>
          </a:p>
          <a:p>
            <a:pPr algn="just">
              <a:buNone/>
            </a:pPr>
            <a:endParaRPr lang="ru-RU" sz="1800" dirty="0" smtClean="0"/>
          </a:p>
          <a:p>
            <a:pPr algn="just">
              <a:buNone/>
            </a:pPr>
            <a:r>
              <a:rPr lang="ru-RU" sz="1800" dirty="0" smtClean="0"/>
              <a:t>Все элементы такой коллекции должны принадлежать единственному типу </a:t>
            </a:r>
            <a:r>
              <a:rPr lang="ru-RU" sz="1800" b="1" dirty="0" err="1" smtClean="0"/>
              <a:t>enum</a:t>
            </a:r>
            <a:r>
              <a:rPr lang="ru-RU" sz="1800" dirty="0" smtClean="0"/>
              <a:t>, определенному явно или неявно. </a:t>
            </a:r>
          </a:p>
          <a:p>
            <a:pPr algn="just">
              <a:buNone/>
            </a:pPr>
            <a:endParaRPr lang="ru-RU" sz="1800" dirty="0" smtClean="0"/>
          </a:p>
          <a:p>
            <a:pPr algn="just">
              <a:buNone/>
            </a:pPr>
            <a:r>
              <a:rPr lang="ru-RU" sz="1800" dirty="0" smtClean="0"/>
              <a:t>Внутренне множество представимо в виде вектора битов, обычно единственного </a:t>
            </a:r>
            <a:r>
              <a:rPr lang="ru-RU" sz="1800" b="1" dirty="0" err="1" smtClean="0"/>
              <a:t>long</a:t>
            </a:r>
            <a:r>
              <a:rPr lang="ru-RU" sz="1800" dirty="0" smtClean="0"/>
              <a:t>. </a:t>
            </a:r>
          </a:p>
          <a:p>
            <a:pPr algn="just">
              <a:buNone/>
            </a:pPr>
            <a:endParaRPr lang="ru-RU" sz="1800" dirty="0" smtClean="0"/>
          </a:p>
          <a:p>
            <a:pPr algn="just">
              <a:buNone/>
            </a:pPr>
            <a:r>
              <a:rPr lang="ru-RU" sz="1800" dirty="0" smtClean="0"/>
              <a:t>Множества нумераторов поддерживают перебор по диапазону из нумераторов. </a:t>
            </a:r>
          </a:p>
          <a:p>
            <a:pPr algn="just">
              <a:buNone/>
            </a:pPr>
            <a:endParaRPr lang="ru-RU" sz="1800" dirty="0" smtClean="0"/>
          </a:p>
          <a:p>
            <a:pPr algn="just">
              <a:buNone/>
            </a:pPr>
            <a:r>
              <a:rPr lang="ru-RU" sz="1800" dirty="0" smtClean="0"/>
              <a:t>Скорость выполнения операций над таким множеством очень высока, даже если в ней участвует большое количество элементов.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163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Коллекции для перечислений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b="1" dirty="0" smtClean="0"/>
              <a:t>Создание </a:t>
            </a:r>
            <a:r>
              <a:rPr lang="en-US" sz="1800" b="1" dirty="0" err="1" smtClean="0"/>
              <a:t>EnumSet</a:t>
            </a:r>
            <a:endParaRPr lang="en-US" sz="1800" b="1" dirty="0" smtClean="0"/>
          </a:p>
          <a:p>
            <a:pPr>
              <a:buNone/>
            </a:pPr>
            <a:endParaRPr lang="en-US" sz="1800" b="1" dirty="0" smtClean="0"/>
          </a:p>
          <a:p>
            <a:pPr marL="900113" lvl="1" indent="-442913">
              <a:buFont typeface="Wingdings" pitchFamily="2" charset="2"/>
              <a:buChar char="§"/>
            </a:pPr>
            <a:r>
              <a:rPr lang="en-US" sz="1800" b="1" dirty="0" err="1" smtClean="0"/>
              <a:t>EnumSet</a:t>
            </a:r>
            <a:r>
              <a:rPr lang="en-US" sz="1800" b="1" dirty="0" smtClean="0"/>
              <a:t>&lt;T&gt; </a:t>
            </a:r>
            <a:r>
              <a:rPr lang="en-US" sz="1800" b="1" dirty="0" err="1" smtClean="0"/>
              <a:t>EnumSet.noneOf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T.class</a:t>
            </a:r>
            <a:r>
              <a:rPr lang="en-US" sz="1800" b="1" dirty="0" smtClean="0"/>
              <a:t>);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1800" dirty="0" err="1" smtClean="0">
                <a:solidFill>
                  <a:schemeClr val="accent1">
                    <a:lumMod val="75000"/>
                  </a:schemeClr>
                </a:solidFill>
              </a:rPr>
              <a:t>cоздает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 пустое множество нумерованных констант с указанным типом элемента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900113" lvl="1" indent="-442913">
              <a:buFont typeface="Wingdings" pitchFamily="2" charset="2"/>
              <a:buChar char="§"/>
            </a:pPr>
            <a:r>
              <a:rPr lang="en-US" sz="1800" b="1" dirty="0" err="1" smtClean="0"/>
              <a:t>EnumSet</a:t>
            </a:r>
            <a:r>
              <a:rPr lang="en-US" sz="1800" b="1" dirty="0" smtClean="0"/>
              <a:t>&lt;T&gt; </a:t>
            </a:r>
            <a:r>
              <a:rPr lang="en-US" sz="1800" b="1" dirty="0" err="1" smtClean="0"/>
              <a:t>EnumSet.allOf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T.class</a:t>
            </a:r>
            <a:r>
              <a:rPr lang="en-US" sz="1800" b="1" dirty="0" smtClean="0"/>
              <a:t>);</a:t>
            </a:r>
            <a:r>
              <a:rPr lang="ru-RU" sz="1800" dirty="0" smtClean="0"/>
              <a:t> 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создает множество нумерованных констант, содержащее все элементы указанного типа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900113" lvl="1" indent="-442913">
              <a:buFont typeface="Wingdings" pitchFamily="2" charset="2"/>
              <a:buChar char="§"/>
            </a:pPr>
            <a:r>
              <a:rPr lang="en-US" sz="1800" b="1" dirty="0" err="1" smtClean="0"/>
              <a:t>EnumSet</a:t>
            </a:r>
            <a:r>
              <a:rPr lang="en-US" sz="1800" b="1" dirty="0" smtClean="0"/>
              <a:t>&lt;T&gt; </a:t>
            </a:r>
            <a:r>
              <a:rPr lang="en-US" sz="1800" b="1" dirty="0" err="1" smtClean="0"/>
              <a:t>EnumSet.of</a:t>
            </a:r>
            <a:r>
              <a:rPr lang="en-US" sz="1800" b="1" dirty="0" smtClean="0"/>
              <a:t>(e1, e2, …);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 создает множество, первоначально содержащее указанные элементы</a:t>
            </a:r>
          </a:p>
          <a:p>
            <a:pPr marL="900113" lvl="1" indent="-442913">
              <a:buFont typeface="Wingdings" pitchFamily="2" charset="2"/>
              <a:buChar char="§"/>
            </a:pPr>
            <a:r>
              <a:rPr lang="en-US" sz="1800" b="1" dirty="0" err="1" smtClean="0"/>
              <a:t>EnumSet</a:t>
            </a:r>
            <a:r>
              <a:rPr lang="en-US" sz="1800" b="1" dirty="0" smtClean="0"/>
              <a:t>&lt;T&gt; </a:t>
            </a:r>
            <a:r>
              <a:rPr lang="en-US" sz="1800" b="1" dirty="0" err="1" smtClean="0"/>
              <a:t>EnumSet.copyOf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EnumSet</a:t>
            </a:r>
            <a:r>
              <a:rPr lang="en-US" sz="1800" b="1" dirty="0" smtClean="0"/>
              <a:t>&lt;T&gt; s);</a:t>
            </a:r>
          </a:p>
          <a:p>
            <a:pPr marL="900113" lvl="1" indent="-442913">
              <a:buFont typeface="Wingdings" pitchFamily="2" charset="2"/>
              <a:buChar char="§"/>
            </a:pPr>
            <a:r>
              <a:rPr lang="en-US" sz="1800" b="1" dirty="0" err="1" smtClean="0"/>
              <a:t>EnumSet</a:t>
            </a:r>
            <a:r>
              <a:rPr lang="en-US" sz="1800" b="1" dirty="0" smtClean="0"/>
              <a:t>&lt;T&gt; </a:t>
            </a:r>
            <a:r>
              <a:rPr lang="en-US" sz="1800" b="1" dirty="0" err="1" smtClean="0"/>
              <a:t>EnumSet.copyOf</a:t>
            </a:r>
            <a:r>
              <a:rPr lang="en-US" sz="1800" b="1" dirty="0" smtClean="0"/>
              <a:t>(Collection&lt;T&gt; t);</a:t>
            </a:r>
            <a:endParaRPr lang="ru-RU" sz="1800" b="1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164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Коллекции для перечислений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00113" lvl="1" indent="-442913">
              <a:buFont typeface="Wingdings" pitchFamily="2" charset="2"/>
              <a:buChar char="§"/>
            </a:pPr>
            <a:r>
              <a:rPr lang="en-US" sz="1800" b="1" dirty="0" err="1" smtClean="0"/>
              <a:t>EnumSet</a:t>
            </a:r>
            <a:r>
              <a:rPr lang="en-US" sz="1800" b="1" dirty="0" smtClean="0"/>
              <a:t>&lt;T&gt; </a:t>
            </a:r>
            <a:r>
              <a:rPr lang="en-US" sz="1800" b="1" dirty="0" err="1" smtClean="0"/>
              <a:t>EnumSet.complementOf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EnumSet</a:t>
            </a:r>
            <a:r>
              <a:rPr lang="en-US" sz="1800" b="1" dirty="0" smtClean="0"/>
              <a:t>&lt;T&gt; s);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 создается множество, содержащее все элементы, которые отсутствуют в указанном множестве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900113" lvl="1" indent="-442913">
              <a:buFont typeface="Wingdings" pitchFamily="2" charset="2"/>
              <a:buChar char="§"/>
            </a:pPr>
            <a:r>
              <a:rPr lang="en-US" sz="1800" b="1" dirty="0" err="1" smtClean="0"/>
              <a:t>EnumSet</a:t>
            </a:r>
            <a:r>
              <a:rPr lang="en-US" sz="1800" b="1" dirty="0" smtClean="0"/>
              <a:t>&lt;T&gt;  range(T from, T to);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создает множество из элементов, содержащихся в диапазоне, определенном двумя элементами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900113" lvl="1" indent="-442913">
              <a:buFont typeface="Wingdings" pitchFamily="2" charset="2"/>
              <a:buChar char="§"/>
            </a:pP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49263" lvl="1" indent="-449263" algn="just">
              <a:buNone/>
            </a:pPr>
            <a:r>
              <a:rPr lang="ru-RU" sz="1800" dirty="0" smtClean="0"/>
              <a:t>При передаче вышеуказанным методам в качестве параметра </a:t>
            </a:r>
            <a:r>
              <a:rPr lang="ru-RU" sz="1800" b="1" dirty="0" err="1" smtClean="0"/>
              <a:t>null</a:t>
            </a:r>
            <a:r>
              <a:rPr lang="ru-RU" sz="1800" dirty="0" smtClean="0"/>
              <a:t> будет сгенерирована исключительная ситуация </a:t>
            </a:r>
            <a:r>
              <a:rPr lang="ru-RU" sz="1800" b="1" dirty="0" err="1" smtClean="0"/>
              <a:t>NullPointerException</a:t>
            </a:r>
            <a:endParaRPr lang="ru-RU" sz="18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165</a:t>
            </a:fld>
            <a:endParaRPr lang="en-US"/>
          </a:p>
        </p:txBody>
      </p:sp>
      <p:sp>
        <p:nvSpPr>
          <p:cNvPr id="193537" name="Rectangle 1"/>
          <p:cNvSpPr>
            <a:spLocks noChangeArrowheads="1"/>
          </p:cNvSpPr>
          <p:nvPr/>
        </p:nvSpPr>
        <p:spPr bwMode="auto">
          <a:xfrm>
            <a:off x="1571604" y="4714884"/>
            <a:ext cx="6413935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enum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PCounter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{UNO, DOS, TRES, CUATRO, CINCO, SEIS, SIETE};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Set&lt;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PCounter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&gt;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Collections.synchronizedSet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EnumSet.allOf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PCounter.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Коллекции для перечислений. </a:t>
            </a:r>
            <a:r>
              <a:rPr lang="en-US" dirty="0" smtClean="0"/>
              <a:t>Example 29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166</a:t>
            </a:fld>
            <a:endParaRPr lang="en-US"/>
          </a:p>
        </p:txBody>
      </p:sp>
      <p:sp>
        <p:nvSpPr>
          <p:cNvPr id="191489" name="Rectangle 1"/>
          <p:cNvSpPr>
            <a:spLocks noChangeArrowheads="1"/>
          </p:cNvSpPr>
          <p:nvPr/>
        </p:nvSpPr>
        <p:spPr bwMode="auto">
          <a:xfrm>
            <a:off x="976379" y="1214422"/>
            <a:ext cx="7244291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_java._se._06.enum_;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java.util.EnumSet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enum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Faculty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FFSM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MMF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FPMI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FMO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GEO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EnumSetExample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	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/*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* множество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 содержит элементы типа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enum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из интервала,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*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определенного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двумя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элементами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*/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EnumSet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&lt;Faculty&gt; set1 =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EnumSet.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range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(Faculty.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MMF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Faculty.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FMO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/*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* множество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2 будет содержать все элементы, не содержащиеся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_в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*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множестве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set1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*/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EnumSet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&lt;Faculty&gt; set2 =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EnumSet.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complementOf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(set1);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(set1);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(set2);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928662" y="5214950"/>
            <a:ext cx="7315200" cy="428628"/>
          </a:xfrm>
          <a:prstGeom prst="rect">
            <a:avLst/>
          </a:prstGeom>
        </p:spPr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Результат: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91490" name="Rectangle 2"/>
          <p:cNvSpPr>
            <a:spLocks noChangeArrowheads="1"/>
          </p:cNvSpPr>
          <p:nvPr/>
        </p:nvSpPr>
        <p:spPr bwMode="auto">
          <a:xfrm>
            <a:off x="3714744" y="5429264"/>
            <a:ext cx="1672253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[MMF, FPMI, FMO]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[FFSM, GEO]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Коллекции для перечислений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sz="1800" b="1" dirty="0" err="1" smtClean="0"/>
              <a:t>EnumMap</a:t>
            </a:r>
            <a:r>
              <a:rPr lang="en-US" sz="1800" dirty="0" smtClean="0"/>
              <a:t> - </a:t>
            </a:r>
            <a:r>
              <a:rPr lang="ru-RU" sz="1800" dirty="0" smtClean="0"/>
              <a:t>высоко производительное отображение (</a:t>
            </a:r>
            <a:r>
              <a:rPr lang="en-US" sz="1800" dirty="0" smtClean="0"/>
              <a:t>map). </a:t>
            </a:r>
            <a:r>
              <a:rPr lang="ru-RU" sz="1800" dirty="0" smtClean="0"/>
              <a:t>В качестве ключей используются элементы перечисления, что позволяет реализовывать </a:t>
            </a:r>
            <a:r>
              <a:rPr lang="en-US" sz="1800" b="1" dirty="0" err="1" smtClean="0"/>
              <a:t>EnumMap</a:t>
            </a:r>
            <a:r>
              <a:rPr lang="en-US" sz="1800" dirty="0" smtClean="0"/>
              <a:t> </a:t>
            </a:r>
            <a:r>
              <a:rPr lang="ru-RU" sz="1800" dirty="0" smtClean="0"/>
              <a:t>на базе массива. </a:t>
            </a:r>
            <a:r>
              <a:rPr lang="en-US" sz="1800" b="1" dirty="0" smtClean="0"/>
              <a:t>Null</a:t>
            </a:r>
            <a:r>
              <a:rPr lang="en-US" sz="1800" dirty="0" smtClean="0"/>
              <a:t> </a:t>
            </a:r>
            <a:r>
              <a:rPr lang="ru-RU" sz="1800" dirty="0" smtClean="0"/>
              <a:t>ключи запрещены. </a:t>
            </a:r>
            <a:r>
              <a:rPr lang="en-US" sz="1800" b="1" dirty="0" smtClean="0"/>
              <a:t>Null</a:t>
            </a:r>
            <a:r>
              <a:rPr lang="en-US" sz="1800" dirty="0" smtClean="0"/>
              <a:t> </a:t>
            </a:r>
            <a:r>
              <a:rPr lang="ru-RU" sz="1800" dirty="0" smtClean="0"/>
              <a:t>значения допускаются. Не синхронизировано. Все основные операции с </a:t>
            </a:r>
            <a:r>
              <a:rPr lang="en-US" sz="1800" b="1" dirty="0" err="1" smtClean="0"/>
              <a:t>EnumMap</a:t>
            </a:r>
            <a:r>
              <a:rPr lang="en-US" sz="1800" dirty="0" smtClean="0"/>
              <a:t> </a:t>
            </a:r>
            <a:r>
              <a:rPr lang="ru-RU" sz="1800" dirty="0" smtClean="0"/>
              <a:t>совершаются за постоянное время. Как правило </a:t>
            </a:r>
            <a:r>
              <a:rPr lang="en-US" sz="1800" b="1" dirty="0" err="1" smtClean="0"/>
              <a:t>EnumMap</a:t>
            </a:r>
            <a:r>
              <a:rPr lang="en-US" sz="1800" dirty="0" smtClean="0"/>
              <a:t> </a:t>
            </a:r>
            <a:r>
              <a:rPr lang="ru-RU" sz="1800" dirty="0" smtClean="0"/>
              <a:t>работает быстрее, чем </a:t>
            </a:r>
            <a:r>
              <a:rPr lang="en-US" sz="1800" b="1" dirty="0" err="1" smtClean="0"/>
              <a:t>HashMap</a:t>
            </a:r>
            <a:r>
              <a:rPr lang="en-US" sz="1800" dirty="0" smtClean="0"/>
              <a:t>.</a:t>
            </a:r>
          </a:p>
          <a:p>
            <a:endParaRPr lang="en-US" sz="1800" dirty="0" smtClean="0"/>
          </a:p>
          <a:p>
            <a:pPr>
              <a:buNone/>
            </a:pPr>
            <a:r>
              <a:rPr lang="ru-RU" sz="1800" b="1" dirty="0" smtClean="0"/>
              <a:t>Создание </a:t>
            </a:r>
            <a:r>
              <a:rPr lang="en-US" sz="1800" b="1" dirty="0" err="1" smtClean="0"/>
              <a:t>EnumMap</a:t>
            </a:r>
            <a:endParaRPr lang="en-US" sz="1800" b="1" dirty="0" smtClean="0"/>
          </a:p>
          <a:p>
            <a:pPr>
              <a:buNone/>
            </a:pPr>
            <a:endParaRPr lang="en-US" sz="1800" dirty="0" smtClean="0"/>
          </a:p>
          <a:p>
            <a:pPr marL="900113" lvl="1" indent="-363538">
              <a:buFont typeface="Wingdings" pitchFamily="2" charset="2"/>
              <a:buChar char="§"/>
            </a:pPr>
            <a:r>
              <a:rPr lang="en-US" sz="1800" b="1" dirty="0" err="1" smtClean="0"/>
              <a:t>EnumMap</a:t>
            </a:r>
            <a:r>
              <a:rPr lang="en-US" sz="1800" b="1" dirty="0" smtClean="0"/>
              <a:t>&lt;K, V&gt;(</a:t>
            </a:r>
            <a:r>
              <a:rPr lang="en-US" sz="1800" b="1" dirty="0" err="1" smtClean="0"/>
              <a:t>K.class</a:t>
            </a:r>
            <a:r>
              <a:rPr lang="en-US" sz="1800" b="1" dirty="0" smtClean="0"/>
              <a:t>);</a:t>
            </a:r>
          </a:p>
          <a:p>
            <a:pPr marL="900113" lvl="1" indent="-363538">
              <a:buFont typeface="Wingdings" pitchFamily="2" charset="2"/>
              <a:buChar char="§"/>
            </a:pPr>
            <a:r>
              <a:rPr lang="en-US" sz="1800" b="1" dirty="0" err="1" smtClean="0"/>
              <a:t>EnumMap</a:t>
            </a:r>
            <a:r>
              <a:rPr lang="en-US" sz="1800" b="1" dirty="0" smtClean="0"/>
              <a:t>&lt;K, V&gt;(</a:t>
            </a:r>
            <a:r>
              <a:rPr lang="en-US" sz="1800" b="1" dirty="0" err="1" smtClean="0"/>
              <a:t>EnumMap</a:t>
            </a:r>
            <a:r>
              <a:rPr lang="en-US" sz="1800" b="1" dirty="0" smtClean="0"/>
              <a:t>&lt;K, V&gt;);</a:t>
            </a:r>
          </a:p>
          <a:p>
            <a:pPr marL="900113" lvl="1" indent="-363538">
              <a:buFont typeface="Wingdings" pitchFamily="2" charset="2"/>
              <a:buChar char="§"/>
            </a:pPr>
            <a:r>
              <a:rPr lang="en-US" sz="1800" b="1" dirty="0" err="1" smtClean="0"/>
              <a:t>EnumMap</a:t>
            </a:r>
            <a:r>
              <a:rPr lang="en-US" sz="1800" b="1" dirty="0" smtClean="0"/>
              <a:t>&lt;K, V&gt;(Map&lt;K, V&gt;);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167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Коллекции для перечислений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 smtClean="0"/>
              <a:t>Создать объект </a:t>
            </a:r>
            <a:r>
              <a:rPr lang="en-US" sz="1800" b="1" dirty="0" err="1" smtClean="0"/>
              <a:t>EnumMap</a:t>
            </a:r>
            <a:r>
              <a:rPr lang="en-US" sz="1800" dirty="0" smtClean="0"/>
              <a:t>: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ru-RU" sz="1800" dirty="0" smtClean="0"/>
              <a:t>Создать </a:t>
            </a:r>
            <a:r>
              <a:rPr lang="ru-RU" sz="1800" u="sng" dirty="0" smtClean="0"/>
              <a:t>синхронизированный</a:t>
            </a:r>
            <a:r>
              <a:rPr lang="ru-RU" sz="1800" dirty="0" smtClean="0"/>
              <a:t> объект </a:t>
            </a:r>
            <a:r>
              <a:rPr lang="en-US" sz="1800" b="1" dirty="0" err="1" smtClean="0"/>
              <a:t>EnumMap</a:t>
            </a:r>
            <a:r>
              <a:rPr lang="en-US" sz="1800" dirty="0" smtClean="0"/>
              <a:t>: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168</a:t>
            </a:fld>
            <a:endParaRPr lang="en-US"/>
          </a:p>
        </p:txBody>
      </p:sp>
      <p:sp>
        <p:nvSpPr>
          <p:cNvPr id="194561" name="Rectangle 1"/>
          <p:cNvSpPr>
            <a:spLocks noChangeArrowheads="1"/>
          </p:cNvSpPr>
          <p:nvPr/>
        </p:nvSpPr>
        <p:spPr bwMode="auto">
          <a:xfrm>
            <a:off x="1857356" y="1904518"/>
            <a:ext cx="5232523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EnumMap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enum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PCounter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{UNO, DOS, TRES, CUATRO};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EnumMap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PCounter.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4562" name="Rectangle 2"/>
          <p:cNvSpPr>
            <a:spLocks noChangeArrowheads="1"/>
          </p:cNvSpPr>
          <p:nvPr/>
        </p:nvSpPr>
        <p:spPr bwMode="auto">
          <a:xfrm>
            <a:off x="1142976" y="3929066"/>
            <a:ext cx="6843540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Map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Collections.synchronizedMap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EnumMap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PCounter.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Коллекции для перечислений. </a:t>
            </a:r>
            <a:r>
              <a:rPr lang="en-US" dirty="0" smtClean="0"/>
              <a:t>Example 30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169</a:t>
            </a:fld>
            <a:endParaRPr lang="en-US"/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928662" y="1285860"/>
            <a:ext cx="7250703" cy="46166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_java._se._06.enum_;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java.util.EnumMap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enum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Size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XL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XXL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XXXL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EnumMapExample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EnumMap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&lt;Size, String&gt;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sizeMap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EnumMap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&lt;Size, String&gt;(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Size.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sizeMap.put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Size.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"S"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sizeMap.put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Size.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"M"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sizeMap.put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Size.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"L"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sizeMap.put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Size.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XL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"XL"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sizeMap.put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(Size.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XXL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"XXL"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sizeMap.put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Size.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XXXL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"XXXL"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(Size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size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: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Size.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values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(size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				+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":"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sizeMap.get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(size));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коллекций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sz="1800" b="1" dirty="0" smtClean="0"/>
              <a:t>Алгоритмы (</a:t>
            </a:r>
            <a:r>
              <a:rPr lang="en-US" sz="1800" b="1" dirty="0" smtClean="0"/>
              <a:t>Algorithms</a:t>
            </a:r>
            <a:r>
              <a:rPr lang="ru-RU" sz="1800" b="1" dirty="0" smtClean="0"/>
              <a:t>)</a:t>
            </a:r>
            <a:endParaRPr lang="en-US" sz="1800" b="1" dirty="0" smtClean="0"/>
          </a:p>
          <a:p>
            <a:endParaRPr lang="en-US" sz="1800" b="1" dirty="0" smtClean="0"/>
          </a:p>
          <a:p>
            <a:pPr algn="just">
              <a:buNone/>
            </a:pPr>
            <a:r>
              <a:rPr lang="ru-RU" sz="1800" dirty="0" smtClean="0"/>
              <a:t>Это методы, которые выполняют некоторые вычисления, такие как 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поиск, сортировка </a:t>
            </a:r>
            <a:r>
              <a:rPr lang="ru-RU" sz="1800" dirty="0" smtClean="0"/>
              <a:t>объектов, реализующих интерфейс </a:t>
            </a:r>
            <a:r>
              <a:rPr lang="ru-RU" sz="1800" b="1" dirty="0" smtClean="0"/>
              <a:t>С</a:t>
            </a:r>
            <a:r>
              <a:rPr lang="en-US" sz="1800" b="1" dirty="0" err="1" smtClean="0"/>
              <a:t>ollection</a:t>
            </a:r>
            <a:r>
              <a:rPr lang="ru-RU" sz="1800" dirty="0" smtClean="0"/>
              <a:t>.</a:t>
            </a:r>
          </a:p>
          <a:p>
            <a:pPr algn="just">
              <a:buNone/>
            </a:pPr>
            <a:endParaRPr lang="en-US" sz="1800" dirty="0" smtClean="0"/>
          </a:p>
          <a:p>
            <a:pPr algn="just">
              <a:buNone/>
            </a:pPr>
            <a:r>
              <a:rPr lang="ru-RU" sz="1800" dirty="0" smtClean="0"/>
              <a:t>Они также реализуют принцип 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полиморфизма</a:t>
            </a:r>
            <a:r>
              <a:rPr lang="ru-RU" sz="1800" dirty="0" smtClean="0"/>
              <a:t>, таким образом один и тот же метод может быть использован в различных реализациях </a:t>
            </a:r>
            <a:r>
              <a:rPr lang="ru-RU" sz="1800" b="1" dirty="0" smtClean="0"/>
              <a:t>С</a:t>
            </a:r>
            <a:r>
              <a:rPr lang="en-US" sz="1800" b="1" dirty="0" err="1" smtClean="0"/>
              <a:t>ollection</a:t>
            </a:r>
            <a:r>
              <a:rPr lang="en-US" sz="1800" b="1" dirty="0" smtClean="0"/>
              <a:t> </a:t>
            </a:r>
            <a:r>
              <a:rPr lang="ru-RU" sz="1800" dirty="0" smtClean="0"/>
              <a:t>интерфейса.</a:t>
            </a:r>
            <a:endParaRPr lang="en-US" sz="1800" dirty="0" smtClean="0"/>
          </a:p>
          <a:p>
            <a:pPr algn="just">
              <a:buNone/>
            </a:pPr>
            <a:endParaRPr lang="ru-RU" sz="1800" dirty="0" smtClean="0"/>
          </a:p>
          <a:p>
            <a:pPr algn="just">
              <a:buNone/>
            </a:pPr>
            <a:r>
              <a:rPr lang="ru-RU" sz="1800" dirty="0" smtClean="0"/>
              <a:t>По существу</a:t>
            </a:r>
            <a:r>
              <a:rPr lang="en-US" sz="1800" dirty="0" smtClean="0"/>
              <a:t>, </a:t>
            </a:r>
            <a:r>
              <a:rPr lang="ru-RU" sz="1800" dirty="0" smtClean="0"/>
              <a:t>алгоритмы представляют универсальную функциональность</a:t>
            </a:r>
            <a:r>
              <a:rPr lang="en-US" sz="1800" dirty="0" smtClean="0"/>
              <a:t>.</a:t>
            </a:r>
          </a:p>
          <a:p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Коллекции для перечислений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170</a:t>
            </a:fld>
            <a:endParaRPr lang="en-US"/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928662" y="1285860"/>
            <a:ext cx="7315200" cy="428628"/>
          </a:xfrm>
          <a:prstGeom prst="rect">
            <a:avLst/>
          </a:prstGeom>
        </p:spPr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Результат: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3929058" y="1500174"/>
            <a:ext cx="1151277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S:S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M:M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L:L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XL:XL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XXL:XXL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XXXL:XXXL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 smtClean="0"/>
              <a:t>Java.SE.</a:t>
            </a:r>
            <a:r>
              <a:rPr lang="ru-RU" b="1" dirty="0" smtClean="0"/>
              <a:t>06</a:t>
            </a:r>
            <a:endParaRPr lang="en-GB" b="1" dirty="0"/>
          </a:p>
          <a:p>
            <a:r>
              <a:rPr lang="en-US" dirty="0" err="1" smtClean="0"/>
              <a:t>Generic&amp;Collections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171</a:t>
            </a:fld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l-PL" dirty="0"/>
              <a:t>Ihar Blinou, PhD</a:t>
            </a:r>
          </a:p>
          <a:p>
            <a:r>
              <a:rPr lang="pl-PL" dirty="0"/>
              <a:t>Oracle Certified Java Instructor</a:t>
            </a:r>
          </a:p>
          <a:p>
            <a:r>
              <a:rPr lang="pl-PL" dirty="0">
                <a:hlinkClick r:id="rId2"/>
              </a:rPr>
              <a:t>Ihar_blinou@epam.com</a:t>
            </a:r>
            <a:endParaRPr lang="pl-PL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</a:t>
            </a:r>
            <a:r>
              <a:rPr smtClean="0"/>
              <a:t>collection</a:t>
            </a:r>
            <a:endParaRPr lang="pl-PL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</a:t>
            </a:r>
            <a:r>
              <a:rPr lang="en-US" dirty="0" smtClean="0"/>
              <a:t>Collection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dirty="0" smtClean="0"/>
              <a:t>Интерфейс </a:t>
            </a:r>
            <a:r>
              <a:rPr lang="en-US" sz="1800" b="1" dirty="0" smtClean="0"/>
              <a:t>Collection</a:t>
            </a:r>
            <a:r>
              <a:rPr lang="en-US" sz="1800" dirty="0" smtClean="0"/>
              <a:t> - </a:t>
            </a:r>
            <a:r>
              <a:rPr lang="ru-RU" sz="1800" dirty="0" smtClean="0"/>
              <a:t>вершина иерархии коллекций</a:t>
            </a:r>
            <a:endParaRPr lang="en-US" sz="1800" dirty="0" smtClean="0"/>
          </a:p>
          <a:p>
            <a:pPr algn="just">
              <a:buNone/>
            </a:pPr>
            <a:endParaRPr lang="ru-RU" sz="1800" dirty="0" smtClean="0"/>
          </a:p>
          <a:p>
            <a:pPr algn="just">
              <a:buNone/>
            </a:pPr>
            <a:r>
              <a:rPr lang="ru-RU" sz="1800" dirty="0" smtClean="0"/>
              <a:t>Интерфейс </a:t>
            </a:r>
            <a:r>
              <a:rPr lang="en-US" sz="1800" b="1" dirty="0" smtClean="0"/>
              <a:t>Collection</a:t>
            </a:r>
            <a:r>
              <a:rPr lang="en-US" sz="1800" dirty="0" smtClean="0"/>
              <a:t> - </a:t>
            </a:r>
            <a:r>
              <a:rPr lang="ru-RU" sz="1800" dirty="0" smtClean="0"/>
              <a:t>наименьший набор характеристик, реализуемых всеми коллекциями </a:t>
            </a:r>
          </a:p>
          <a:p>
            <a:pPr algn="just">
              <a:buNone/>
            </a:pPr>
            <a:endParaRPr lang="ru-RU" sz="1800" dirty="0" smtClean="0"/>
          </a:p>
          <a:p>
            <a:pPr algn="just">
              <a:buNone/>
            </a:pPr>
            <a:r>
              <a:rPr lang="en-US" sz="1800" dirty="0" smtClean="0"/>
              <a:t>JDK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не предоставляет прямых реализаций </a:t>
            </a:r>
            <a:r>
              <a:rPr lang="ru-RU" sz="1800" dirty="0" smtClean="0"/>
              <a:t>этого интерфейса, но существует множество реализаций более специфичных </a:t>
            </a:r>
            <a:r>
              <a:rPr lang="ru-RU" sz="1800" dirty="0" err="1" smtClean="0"/>
              <a:t>подинтерфейсов</a:t>
            </a:r>
            <a:r>
              <a:rPr lang="ru-RU" sz="1800" dirty="0" smtClean="0"/>
              <a:t> таких как</a:t>
            </a:r>
            <a:r>
              <a:rPr lang="en-US" sz="1800" dirty="0" smtClean="0"/>
              <a:t> </a:t>
            </a:r>
            <a:r>
              <a:rPr lang="en-US" sz="1800" b="1" dirty="0" smtClean="0"/>
              <a:t>Set</a:t>
            </a:r>
            <a:r>
              <a:rPr lang="en-US" sz="1800" dirty="0" smtClean="0"/>
              <a:t> </a:t>
            </a:r>
            <a:r>
              <a:rPr lang="ru-RU" sz="1800" dirty="0" smtClean="0"/>
              <a:t>и </a:t>
            </a:r>
            <a:r>
              <a:rPr lang="en-US" sz="1800" b="1" dirty="0" smtClean="0"/>
              <a:t>List</a:t>
            </a:r>
            <a:r>
              <a:rPr lang="ru-RU" sz="1800" dirty="0" smtClean="0"/>
              <a:t>.</a:t>
            </a:r>
            <a:endParaRPr lang="en-US" sz="1800" dirty="0" smtClean="0"/>
          </a:p>
          <a:p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4005756"/>
            <a:ext cx="5857916" cy="1769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Определение коллекций</a:t>
            </a:r>
            <a:endParaRPr lang="en-US" dirty="0" smtClean="0"/>
          </a:p>
          <a:p>
            <a:r>
              <a:rPr lang="ru-RU" dirty="0" smtClean="0"/>
              <a:t>Интерфейс </a:t>
            </a:r>
            <a:r>
              <a:rPr lang="en-US" dirty="0" smtClean="0"/>
              <a:t>Collection</a:t>
            </a:r>
            <a:endParaRPr lang="ru-RU" dirty="0" smtClean="0"/>
          </a:p>
          <a:p>
            <a:r>
              <a:rPr lang="ru-RU" dirty="0" smtClean="0"/>
              <a:t>Множества </a:t>
            </a:r>
            <a:r>
              <a:rPr lang="en-US" dirty="0" smtClean="0"/>
              <a:t>Set</a:t>
            </a:r>
          </a:p>
          <a:p>
            <a:r>
              <a:rPr lang="ru-RU" dirty="0" smtClean="0"/>
              <a:t>Интерфейс </a:t>
            </a:r>
            <a:r>
              <a:rPr lang="en-US" dirty="0" err="1" smtClean="0"/>
              <a:t>Iterator</a:t>
            </a:r>
            <a:endParaRPr lang="en-US" dirty="0" smtClean="0"/>
          </a:p>
          <a:p>
            <a:r>
              <a:rPr lang="ru-RU" dirty="0" smtClean="0"/>
              <a:t>Сравнение коллекций. </a:t>
            </a:r>
            <a:r>
              <a:rPr lang="pl-PL" dirty="0" smtClean="0"/>
              <a:t>Comparator, Comparable</a:t>
            </a:r>
            <a:endParaRPr lang="ru-RU" dirty="0" smtClean="0"/>
          </a:p>
          <a:p>
            <a:r>
              <a:rPr lang="ru-RU" dirty="0" smtClean="0"/>
              <a:t>Списки </a:t>
            </a:r>
            <a:r>
              <a:rPr lang="en-US" dirty="0" smtClean="0"/>
              <a:t>List</a:t>
            </a:r>
            <a:endParaRPr lang="ru-RU" dirty="0" smtClean="0"/>
          </a:p>
          <a:p>
            <a:r>
              <a:rPr lang="ru-RU" dirty="0" smtClean="0"/>
              <a:t>Очереди </a:t>
            </a:r>
            <a:r>
              <a:rPr lang="pl-PL" dirty="0" smtClean="0"/>
              <a:t>Queue</a:t>
            </a:r>
            <a:endParaRPr lang="en-US" dirty="0" smtClean="0"/>
          </a:p>
          <a:p>
            <a:r>
              <a:rPr lang="ru-RU" dirty="0" smtClean="0"/>
              <a:t>Карты отображений </a:t>
            </a:r>
            <a:r>
              <a:rPr lang="en-US" dirty="0" smtClean="0"/>
              <a:t>Map</a:t>
            </a:r>
          </a:p>
          <a:p>
            <a:r>
              <a:rPr lang="ru-RU" dirty="0" smtClean="0"/>
              <a:t>Класс  </a:t>
            </a:r>
            <a:r>
              <a:rPr lang="pl-PL" dirty="0" smtClean="0"/>
              <a:t>Collections</a:t>
            </a:r>
            <a:endParaRPr lang="en-US" dirty="0" smtClean="0"/>
          </a:p>
          <a:p>
            <a:r>
              <a:rPr lang="ru-RU" dirty="0" smtClean="0"/>
              <a:t>Унаследованные коллекции</a:t>
            </a:r>
            <a:endParaRPr lang="en-US" dirty="0" smtClean="0"/>
          </a:p>
          <a:p>
            <a:r>
              <a:rPr lang="ru-RU" dirty="0" smtClean="0"/>
              <a:t>Коллекции для перечислений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</a:t>
            </a:r>
            <a:r>
              <a:rPr lang="en-US" dirty="0" smtClean="0"/>
              <a:t>Collection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28662" y="1285860"/>
            <a:ext cx="7315200" cy="4800600"/>
          </a:xfrm>
        </p:spPr>
        <p:txBody>
          <a:bodyPr/>
          <a:lstStyle/>
          <a:p>
            <a:pPr>
              <a:buNone/>
              <a:defRPr/>
            </a:pPr>
            <a:r>
              <a:rPr lang="en-US" sz="1800" b="1" dirty="0" smtClean="0"/>
              <a:t>public interface </a:t>
            </a:r>
            <a:r>
              <a:rPr lang="en-US" sz="2400" b="1" dirty="0" smtClean="0"/>
              <a:t>Collection</a:t>
            </a:r>
            <a:r>
              <a:rPr lang="en-US" sz="1800" b="1" dirty="0" smtClean="0"/>
              <a:t>&lt;E&gt; extends </a:t>
            </a:r>
            <a:r>
              <a:rPr lang="en-US" sz="1800" b="1" dirty="0" err="1" smtClean="0"/>
              <a:t>Iterable</a:t>
            </a:r>
            <a:r>
              <a:rPr lang="en-US" sz="1800" b="1" dirty="0" smtClean="0"/>
              <a:t>&lt;E&gt; </a:t>
            </a:r>
            <a:r>
              <a:rPr lang="en-US" sz="1800" dirty="0" smtClean="0"/>
              <a:t>{</a:t>
            </a:r>
          </a:p>
          <a:p>
            <a:pPr>
              <a:buNone/>
              <a:defRPr/>
            </a:pPr>
            <a:endParaRPr lang="en-US" sz="1800" dirty="0" smtClean="0"/>
          </a:p>
          <a:p>
            <a:pPr marL="892175" indent="-358775">
              <a:spcBef>
                <a:spcPts val="0"/>
              </a:spcBef>
              <a:defRPr/>
            </a:pPr>
            <a:r>
              <a:rPr lang="en-US" sz="1800" b="1" dirty="0" err="1" smtClean="0"/>
              <a:t>boolean</a:t>
            </a:r>
            <a:r>
              <a:rPr lang="en-US" sz="1800" b="1" dirty="0" smtClean="0"/>
              <a:t> equals(Object o);</a:t>
            </a:r>
          </a:p>
          <a:p>
            <a:pPr marL="892175" indent="-358775">
              <a:spcBef>
                <a:spcPts val="0"/>
              </a:spcBef>
              <a:defRPr/>
            </a:pPr>
            <a:r>
              <a:rPr lang="en-US" sz="1800" b="1" dirty="0" err="1" smtClean="0"/>
              <a:t>int</a:t>
            </a:r>
            <a:r>
              <a:rPr lang="en-US" sz="1800" b="1" dirty="0" smtClean="0"/>
              <a:t> size();</a:t>
            </a:r>
            <a:r>
              <a:rPr lang="ru-RU" sz="1800" b="1" dirty="0" smtClean="0"/>
              <a:t> </a:t>
            </a:r>
            <a:endParaRPr lang="en-US" sz="1800" dirty="0" smtClean="0"/>
          </a:p>
          <a:p>
            <a:pPr marL="892175" indent="-358775">
              <a:spcBef>
                <a:spcPts val="0"/>
              </a:spcBef>
            </a:pPr>
            <a:r>
              <a:rPr lang="en-US" sz="1800" b="1" dirty="0" err="1" smtClean="0"/>
              <a:t>boolean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isEmpty</a:t>
            </a:r>
            <a:r>
              <a:rPr lang="en-US" sz="1800" b="1" dirty="0" smtClean="0"/>
              <a:t>();</a:t>
            </a:r>
            <a:r>
              <a:rPr lang="ru-RU" sz="1800" b="1" dirty="0" smtClean="0"/>
              <a:t> 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92175" indent="-358775">
              <a:spcBef>
                <a:spcPts val="0"/>
              </a:spcBef>
              <a:defRPr/>
            </a:pPr>
            <a:r>
              <a:rPr lang="en-US" sz="1800" b="1" dirty="0" err="1" smtClean="0"/>
              <a:t>boolean</a:t>
            </a:r>
            <a:r>
              <a:rPr lang="en-US" sz="1800" b="1" dirty="0" smtClean="0"/>
              <a:t> contains(Object element);</a:t>
            </a:r>
            <a:r>
              <a:rPr lang="ru-RU" sz="1800" b="1" dirty="0" smtClean="0"/>
              <a:t> 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92175" indent="-358775">
              <a:spcBef>
                <a:spcPts val="0"/>
              </a:spcBef>
              <a:defRPr/>
            </a:pPr>
            <a:r>
              <a:rPr lang="en-US" sz="1800" b="1" dirty="0" err="1" smtClean="0"/>
              <a:t>boolean</a:t>
            </a:r>
            <a:r>
              <a:rPr lang="en-US" sz="1800" b="1" dirty="0" smtClean="0"/>
              <a:t> add(E element); </a:t>
            </a:r>
            <a:endParaRPr lang="en-US" sz="1800" dirty="0" smtClean="0"/>
          </a:p>
          <a:p>
            <a:pPr marL="892175" indent="-358775">
              <a:spcBef>
                <a:spcPts val="0"/>
              </a:spcBef>
              <a:defRPr/>
            </a:pPr>
            <a:r>
              <a:rPr lang="en-US" sz="1800" b="1" dirty="0" err="1" smtClean="0"/>
              <a:t>boolean</a:t>
            </a:r>
            <a:r>
              <a:rPr lang="en-US" sz="1800" b="1" dirty="0" smtClean="0"/>
              <a:t> remove(Object element);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92175" indent="-358775">
              <a:spcBef>
                <a:spcPts val="0"/>
              </a:spcBef>
              <a:defRPr/>
            </a:pPr>
            <a:r>
              <a:rPr lang="en-US" sz="1800" b="1" dirty="0" smtClean="0"/>
              <a:t>Iterator&lt;E&gt; </a:t>
            </a:r>
            <a:r>
              <a:rPr lang="en-US" sz="1800" b="1" dirty="0" err="1" smtClean="0"/>
              <a:t>iterator</a:t>
            </a:r>
            <a:r>
              <a:rPr lang="en-US" sz="1800" b="1" dirty="0" smtClean="0"/>
              <a:t>();</a:t>
            </a:r>
            <a:r>
              <a:rPr lang="ru-RU" sz="1800" b="1" dirty="0" smtClean="0"/>
              <a:t> 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defRPr/>
            </a:pPr>
            <a:endParaRPr lang="en-US" sz="1800" dirty="0" smtClean="0"/>
          </a:p>
          <a:p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</a:t>
            </a:r>
            <a:r>
              <a:rPr lang="en-US" dirty="0" smtClean="0"/>
              <a:t>Collection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28662" y="1285860"/>
            <a:ext cx="7315200" cy="4800600"/>
          </a:xfrm>
        </p:spPr>
        <p:txBody>
          <a:bodyPr/>
          <a:lstStyle/>
          <a:p>
            <a:pPr marL="892175" indent="-358775">
              <a:spcBef>
                <a:spcPts val="0"/>
              </a:spcBef>
              <a:defRPr/>
            </a:pPr>
            <a:r>
              <a:rPr lang="en-US" sz="1800" b="1" dirty="0" err="1" smtClean="0"/>
              <a:t>boolean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containsAll</a:t>
            </a:r>
            <a:r>
              <a:rPr lang="en-US" sz="1800" b="1" dirty="0" smtClean="0"/>
              <a:t>(Collection&lt;?&gt; c);</a:t>
            </a:r>
            <a:r>
              <a:rPr lang="ru-RU" sz="1800" b="1" dirty="0" smtClean="0"/>
              <a:t> 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92175" indent="-358775">
              <a:lnSpc>
                <a:spcPct val="80000"/>
              </a:lnSpc>
              <a:spcBef>
                <a:spcPts val="0"/>
              </a:spcBef>
            </a:pPr>
            <a:r>
              <a:rPr lang="en-US" sz="1800" b="1" dirty="0" err="1" smtClean="0"/>
              <a:t>boolean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addAll</a:t>
            </a:r>
            <a:r>
              <a:rPr lang="en-US" sz="1800" b="1" dirty="0" smtClean="0"/>
              <a:t>(Collection&lt;? extends E&gt; c); </a:t>
            </a:r>
            <a:endParaRPr lang="ru-RU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92175" indent="-358775">
              <a:spcBef>
                <a:spcPts val="0"/>
              </a:spcBef>
              <a:defRPr/>
            </a:pPr>
            <a:r>
              <a:rPr lang="en-US" sz="1800" b="1" dirty="0" err="1" smtClean="0"/>
              <a:t>boolean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removeAll</a:t>
            </a:r>
            <a:r>
              <a:rPr lang="en-US" sz="1800" b="1" dirty="0" smtClean="0"/>
              <a:t>(Collection&lt;?&gt; c);</a:t>
            </a:r>
            <a:r>
              <a:rPr lang="en-US" sz="1800" dirty="0" smtClean="0"/>
              <a:t> 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92175" indent="-358775">
              <a:spcBef>
                <a:spcPts val="0"/>
              </a:spcBef>
              <a:defRPr/>
            </a:pPr>
            <a:r>
              <a:rPr lang="en-US" sz="1800" b="1" dirty="0" err="1" smtClean="0"/>
              <a:t>boolean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retainAll</a:t>
            </a:r>
            <a:r>
              <a:rPr lang="en-US" sz="1800" b="1" dirty="0" smtClean="0"/>
              <a:t>(Collection&lt;?&gt; c); 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92175" indent="-358775">
              <a:spcBef>
                <a:spcPts val="0"/>
              </a:spcBef>
              <a:defRPr/>
            </a:pPr>
            <a:r>
              <a:rPr lang="en-US" sz="1800" b="1" dirty="0" smtClean="0"/>
              <a:t>void clear();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92175" indent="-358775">
              <a:spcBef>
                <a:spcPts val="0"/>
              </a:spcBef>
              <a:defRPr/>
            </a:pPr>
            <a:r>
              <a:rPr lang="en-US" sz="1800" b="1" dirty="0" smtClean="0"/>
              <a:t>Object[] </a:t>
            </a:r>
            <a:r>
              <a:rPr lang="en-US" sz="1800" b="1" dirty="0" err="1" smtClean="0"/>
              <a:t>toArray</a:t>
            </a:r>
            <a:r>
              <a:rPr lang="en-US" sz="1800" b="1" dirty="0" smtClean="0"/>
              <a:t>();</a:t>
            </a:r>
            <a:r>
              <a:rPr lang="ru-RU" sz="1800" b="1" dirty="0" smtClean="0"/>
              <a:t> 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92175" indent="-358775">
              <a:spcBef>
                <a:spcPts val="0"/>
              </a:spcBef>
              <a:defRPr/>
            </a:pPr>
            <a:r>
              <a:rPr lang="en-US" sz="1800" b="1" dirty="0" smtClean="0"/>
              <a:t>&lt;T&gt; T[] </a:t>
            </a:r>
            <a:r>
              <a:rPr lang="en-US" sz="1800" b="1" dirty="0" err="1" smtClean="0"/>
              <a:t>toArray</a:t>
            </a:r>
            <a:r>
              <a:rPr lang="en-US" sz="1800" b="1" dirty="0" smtClean="0"/>
              <a:t>(T[] a);</a:t>
            </a:r>
            <a:r>
              <a:rPr lang="ru-RU" sz="1800" b="1" dirty="0" smtClean="0"/>
              <a:t> 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92175" indent="-358775">
              <a:buNone/>
              <a:defRPr/>
            </a:pPr>
            <a:r>
              <a:rPr lang="en-US" sz="1800" dirty="0" smtClean="0"/>
              <a:t>}</a:t>
            </a:r>
          </a:p>
          <a:p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</a:t>
            </a:r>
            <a:r>
              <a:rPr lang="en-US" dirty="0" smtClean="0"/>
              <a:t>Collection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1" dirty="0" smtClean="0"/>
              <a:t>interface </a:t>
            </a:r>
            <a:r>
              <a:rPr lang="en-US" sz="2400" b="1" dirty="0" err="1" smtClean="0"/>
              <a:t>Iterable</a:t>
            </a:r>
            <a:r>
              <a:rPr lang="en-US" sz="1800" b="1" dirty="0" smtClean="0"/>
              <a:t>&lt;T&gt; </a:t>
            </a:r>
            <a:r>
              <a:rPr lang="en-US" sz="1800" dirty="0" smtClean="0"/>
              <a:t>{</a:t>
            </a:r>
          </a:p>
          <a:p>
            <a:pPr marL="892175" indent="-358775"/>
            <a:r>
              <a:rPr lang="en-US" sz="1800" b="1" dirty="0" smtClean="0"/>
              <a:t>Iterator&lt;T&gt; </a:t>
            </a:r>
            <a:r>
              <a:rPr lang="en-US" sz="1800" b="1" dirty="0" err="1" smtClean="0"/>
              <a:t>iterator</a:t>
            </a:r>
            <a:r>
              <a:rPr lang="en-US" sz="1800" b="1" dirty="0" smtClean="0"/>
              <a:t>(); 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</a:t>
            </a:r>
            <a:r>
              <a:rPr lang="en-US" dirty="0" smtClean="0"/>
              <a:t>Collection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dirty="0" smtClean="0"/>
              <a:t>Класс </a:t>
            </a:r>
            <a:r>
              <a:rPr lang="en-US" sz="1800" b="1" dirty="0" err="1" smtClean="0"/>
              <a:t>AbstractCollection</a:t>
            </a:r>
            <a:r>
              <a:rPr lang="en-US" sz="1800" dirty="0" smtClean="0"/>
              <a:t> - convenience</a:t>
            </a:r>
            <a:r>
              <a:rPr lang="ru-RU" sz="1800" dirty="0" smtClean="0"/>
              <a:t> </a:t>
            </a:r>
            <a:r>
              <a:rPr lang="en-US" sz="1800" dirty="0" smtClean="0"/>
              <a:t>class, </a:t>
            </a:r>
            <a:r>
              <a:rPr lang="ru-RU" sz="1800" dirty="0" smtClean="0"/>
              <a:t>предоставляет частичную реализацию интерфейса </a:t>
            </a:r>
            <a:r>
              <a:rPr lang="en-US" sz="1800" b="1" dirty="0" smtClean="0"/>
              <a:t>Collection</a:t>
            </a:r>
            <a:r>
              <a:rPr lang="ru-RU" sz="1800" dirty="0" smtClean="0"/>
              <a:t>, реализует все методы, за исключением </a:t>
            </a:r>
            <a:r>
              <a:rPr lang="en-US" sz="1800" b="1" dirty="0" smtClean="0"/>
              <a:t>size</a:t>
            </a:r>
            <a:r>
              <a:rPr lang="en-US" sz="1800" dirty="0" smtClean="0"/>
              <a:t>() </a:t>
            </a:r>
            <a:r>
              <a:rPr lang="ru-RU" sz="1800" dirty="0" smtClean="0"/>
              <a:t>и </a:t>
            </a:r>
            <a:r>
              <a:rPr lang="en-US" sz="1800" b="1" dirty="0" err="1" smtClean="0"/>
              <a:t>iterator</a:t>
            </a:r>
            <a:r>
              <a:rPr lang="en-US" sz="1800" dirty="0" smtClean="0"/>
              <a:t>(). 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</a:t>
            </a:r>
            <a:r>
              <a:rPr lang="en-US" dirty="0" smtClean="0"/>
              <a:t>Collection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dirty="0" smtClean="0"/>
              <a:t>Некоторые методы интерфейса </a:t>
            </a:r>
            <a:r>
              <a:rPr lang="en-US" sz="1800" b="1" dirty="0" smtClean="0"/>
              <a:t>Collection</a:t>
            </a:r>
            <a:r>
              <a:rPr lang="en-US" sz="1800" dirty="0" smtClean="0"/>
              <a:t> </a:t>
            </a:r>
            <a:r>
              <a:rPr lang="ru-RU" sz="1800" dirty="0" smtClean="0"/>
              <a:t>могут быть не реализованы в подклассах (нет необходимости их реализовывать, т.к. они заявлены как необязательные). В этом случае, рекомендованное действие – генерация методом, который не реализован </a:t>
            </a:r>
            <a:r>
              <a:rPr lang="en-US" sz="1800" b="1" dirty="0" err="1" smtClean="0"/>
              <a:t>java.lang.UnsupportedOperationException</a:t>
            </a:r>
            <a:r>
              <a:rPr lang="en-US" sz="1800" dirty="0" smtClean="0"/>
              <a:t> (</a:t>
            </a:r>
            <a:r>
              <a:rPr lang="ru-RU" sz="1800" dirty="0" smtClean="0"/>
              <a:t>подкласс </a:t>
            </a:r>
            <a:r>
              <a:rPr lang="ru-RU" sz="1800" b="1" dirty="0" err="1" smtClean="0"/>
              <a:t>RuntimeException</a:t>
            </a:r>
            <a:r>
              <a:rPr lang="en-US" sz="1800" dirty="0" smtClean="0"/>
              <a:t>)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1000101" y="4037803"/>
            <a:ext cx="7215238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add(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throw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java.lang.UnsupportedOperationException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		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Множества </a:t>
            </a:r>
            <a:r>
              <a:rPr dirty="0" smtClean="0"/>
              <a:t>SET</a:t>
            </a:r>
            <a:endParaRPr lang="pl-PL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Множества </a:t>
            </a:r>
            <a:r>
              <a:rPr lang="en-US" dirty="0" smtClean="0"/>
              <a:t>Set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Множество</a:t>
            </a:r>
            <a:r>
              <a:rPr lang="ru-RU" sz="1800" dirty="0" smtClean="0"/>
              <a:t> ─ коллекция без повторяющихся</a:t>
            </a:r>
            <a:r>
              <a:rPr lang="en-US" sz="1800" dirty="0" smtClean="0"/>
              <a:t> </a:t>
            </a:r>
            <a:r>
              <a:rPr lang="ru-RU" sz="1800" dirty="0" smtClean="0"/>
              <a:t>элементов</a:t>
            </a:r>
          </a:p>
          <a:p>
            <a:pPr algn="just">
              <a:buNone/>
            </a:pPr>
            <a:endParaRPr lang="en-US" sz="1800" dirty="0" smtClean="0"/>
          </a:p>
          <a:p>
            <a:pPr algn="just">
              <a:buNone/>
            </a:pPr>
            <a:r>
              <a:rPr lang="ru-RU" sz="1800" dirty="0" smtClean="0"/>
              <a:t>Интерфейс </a:t>
            </a:r>
            <a:r>
              <a:rPr lang="en-US" sz="1800" b="1" dirty="0" smtClean="0"/>
              <a:t>Set&lt;E&gt;</a:t>
            </a:r>
            <a:r>
              <a:rPr lang="en-US" sz="1800" dirty="0" smtClean="0">
                <a:solidFill>
                  <a:srgbClr val="800000"/>
                </a:solidFill>
              </a:rPr>
              <a:t> </a:t>
            </a:r>
            <a:r>
              <a:rPr lang="ru-RU" sz="1800" dirty="0" smtClean="0"/>
              <a:t>содержит методы, унаследованные </a:t>
            </a:r>
            <a:r>
              <a:rPr lang="en-US" sz="1800" b="1" dirty="0" smtClean="0"/>
              <a:t>Collection&lt;E&gt;</a:t>
            </a:r>
            <a:r>
              <a:rPr lang="en-US" sz="1800" dirty="0" smtClean="0">
                <a:solidFill>
                  <a:srgbClr val="800000"/>
                </a:solidFill>
              </a:rPr>
              <a:t> </a:t>
            </a:r>
            <a:r>
              <a:rPr lang="ru-RU" sz="1800" dirty="0" smtClean="0"/>
              <a:t>и добавляет запрет на дублирующиеся элементы. </a:t>
            </a:r>
            <a:endParaRPr lang="en-US" sz="1800" dirty="0" smtClean="0"/>
          </a:p>
          <a:p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488" y="3143248"/>
            <a:ext cx="3673954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Множества </a:t>
            </a:r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1670" y="1071546"/>
            <a:ext cx="4929222" cy="4586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Множества </a:t>
            </a:r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dirty="0" smtClean="0"/>
              <a:t>Интерфейс </a:t>
            </a:r>
            <a:r>
              <a:rPr lang="ru-RU" sz="1800" b="1" dirty="0" err="1" smtClean="0"/>
              <a:t>Set</a:t>
            </a:r>
            <a:r>
              <a:rPr lang="ru-RU" sz="1800" dirty="0" smtClean="0"/>
              <a:t> обеспечивает уникальность хранимых объектов, она определятся методом </a:t>
            </a:r>
            <a:r>
              <a:rPr lang="ru-RU" sz="1800" b="1" dirty="0" err="1" smtClean="0"/>
              <a:t>equals</a:t>
            </a:r>
            <a:r>
              <a:rPr lang="ru-RU" sz="1800" b="1" dirty="0" smtClean="0"/>
              <a:t>()</a:t>
            </a:r>
            <a:r>
              <a:rPr lang="ru-RU" sz="1800" dirty="0" smtClean="0"/>
              <a:t>.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Множества </a:t>
            </a:r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1" dirty="0" smtClean="0"/>
              <a:t>public interface </a:t>
            </a:r>
            <a:r>
              <a:rPr lang="en-US" sz="2400" b="1" dirty="0" smtClean="0"/>
              <a:t>Set</a:t>
            </a:r>
            <a:r>
              <a:rPr lang="en-US" sz="1800" b="1" dirty="0" smtClean="0"/>
              <a:t>&lt;E&gt; extends Collection&lt;E&gt;</a:t>
            </a:r>
            <a:r>
              <a:rPr lang="en-US" sz="1800" dirty="0" smtClean="0"/>
              <a:t> {</a:t>
            </a:r>
          </a:p>
          <a:p>
            <a:pPr>
              <a:buNone/>
            </a:pPr>
            <a:endParaRPr lang="en-US" sz="1800" dirty="0" smtClean="0"/>
          </a:p>
          <a:p>
            <a:pPr marL="892175" indent="-358775"/>
            <a:r>
              <a:rPr lang="en-US" sz="1800" b="1" dirty="0" err="1" smtClean="0"/>
              <a:t>int</a:t>
            </a:r>
            <a:r>
              <a:rPr lang="en-US" sz="1800" b="1" dirty="0" smtClean="0"/>
              <a:t> size(); 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92175" indent="-358775"/>
            <a:r>
              <a:rPr lang="en-US" sz="1800" b="1" dirty="0" err="1" smtClean="0"/>
              <a:t>boolean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isEmpty</a:t>
            </a:r>
            <a:r>
              <a:rPr lang="en-US" sz="1800" b="1" dirty="0" smtClean="0"/>
              <a:t>();</a:t>
            </a:r>
            <a:r>
              <a:rPr lang="ru-RU" sz="1800" b="1" dirty="0" smtClean="0">
                <a:solidFill>
                  <a:srgbClr val="002C78"/>
                </a:solidFill>
              </a:rPr>
              <a:t> 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92175" indent="-358775"/>
            <a:r>
              <a:rPr lang="en-US" sz="1800" b="1" dirty="0" err="1" smtClean="0"/>
              <a:t>boolean</a:t>
            </a:r>
            <a:r>
              <a:rPr lang="en-US" sz="1800" b="1" dirty="0" smtClean="0"/>
              <a:t> contains(Object element);</a:t>
            </a:r>
            <a:r>
              <a:rPr lang="ru-RU" sz="1800" b="1" dirty="0" smtClean="0">
                <a:solidFill>
                  <a:srgbClr val="002C78"/>
                </a:solidFill>
              </a:rPr>
              <a:t> </a:t>
            </a:r>
            <a:endParaRPr lang="en-US" sz="18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92175" indent="-358775"/>
            <a:r>
              <a:rPr lang="en-US" sz="1800" b="1" dirty="0" err="1" smtClean="0"/>
              <a:t>boolean</a:t>
            </a:r>
            <a:r>
              <a:rPr lang="en-US" sz="1800" b="1" dirty="0" smtClean="0"/>
              <a:t> add(E element); 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92175" indent="-358775"/>
            <a:r>
              <a:rPr lang="en-US" sz="1800" b="1" dirty="0" err="1" smtClean="0"/>
              <a:t>boolean</a:t>
            </a:r>
            <a:r>
              <a:rPr lang="en-US" sz="1800" b="1" dirty="0" smtClean="0"/>
              <a:t> remove(Object element); 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92175" indent="-358775"/>
            <a:r>
              <a:rPr lang="en-US" sz="1800" b="1" dirty="0" smtClean="0"/>
              <a:t>Iterator&lt;E&gt; </a:t>
            </a:r>
            <a:r>
              <a:rPr lang="en-US" sz="1800" b="1" dirty="0" err="1" smtClean="0"/>
              <a:t>iterator</a:t>
            </a:r>
            <a:r>
              <a:rPr lang="en-US" sz="1800" b="1" dirty="0" smtClean="0"/>
              <a:t>(); 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коллекций</a:t>
            </a:r>
            <a:endParaRPr lang="pl-PL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Множества </a:t>
            </a:r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92175" indent="-358775"/>
            <a:r>
              <a:rPr lang="en-US" sz="1800" b="1" dirty="0" err="1" smtClean="0"/>
              <a:t>boolean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containsAll</a:t>
            </a:r>
            <a:r>
              <a:rPr lang="en-US" sz="1800" b="1" dirty="0" smtClean="0"/>
              <a:t>(Collection&lt;?&gt; c); </a:t>
            </a:r>
            <a:endParaRPr lang="en-US" sz="18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92175" indent="-358775"/>
            <a:r>
              <a:rPr lang="en-US" sz="1800" b="1" dirty="0" err="1" smtClean="0"/>
              <a:t>boolean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addAll</a:t>
            </a:r>
            <a:r>
              <a:rPr lang="en-US" sz="1800" b="1" dirty="0" smtClean="0"/>
              <a:t>(Collection&lt;? extends E&gt; c); 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92175" indent="-358775"/>
            <a:r>
              <a:rPr lang="en-US" sz="1800" b="1" dirty="0" err="1" smtClean="0"/>
              <a:t>boolean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removeAll</a:t>
            </a:r>
            <a:r>
              <a:rPr lang="en-US" sz="1800" b="1" dirty="0" smtClean="0"/>
              <a:t>(Collection&lt;?&gt; c); </a:t>
            </a:r>
            <a:endParaRPr lang="en-US" sz="18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92175" indent="-358775"/>
            <a:r>
              <a:rPr lang="en-US" sz="1800" b="1" dirty="0" err="1" smtClean="0"/>
              <a:t>boolean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retainAll</a:t>
            </a:r>
            <a:r>
              <a:rPr lang="en-US" sz="1800" b="1" dirty="0" smtClean="0"/>
              <a:t>(Collection&lt;?&gt; c); </a:t>
            </a:r>
            <a:endParaRPr lang="en-US" sz="18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92175" indent="-358775"/>
            <a:r>
              <a:rPr lang="en-US" sz="1800" b="1" dirty="0" smtClean="0"/>
              <a:t>void clear(); 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92175" indent="-358775"/>
            <a:r>
              <a:rPr lang="en-US" sz="1800" b="1" dirty="0" smtClean="0"/>
              <a:t>Object[] </a:t>
            </a:r>
            <a:r>
              <a:rPr lang="en-US" sz="1800" b="1" dirty="0" err="1" smtClean="0"/>
              <a:t>toArray</a:t>
            </a:r>
            <a:r>
              <a:rPr lang="en-US" sz="1800" b="1" dirty="0" smtClean="0"/>
              <a:t>();</a:t>
            </a:r>
            <a:r>
              <a:rPr lang="ru-RU" sz="1800" b="1" dirty="0" smtClean="0"/>
              <a:t> 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92175" indent="-358775"/>
            <a:r>
              <a:rPr lang="en-US" sz="1800" b="1" dirty="0" smtClean="0"/>
              <a:t>&lt;T&gt; T[] </a:t>
            </a:r>
            <a:r>
              <a:rPr lang="en-US" sz="1800" b="1" dirty="0" err="1" smtClean="0"/>
              <a:t>toArray</a:t>
            </a:r>
            <a:r>
              <a:rPr lang="en-US" sz="1800" b="1" dirty="0" smtClean="0"/>
              <a:t>(T[] a);</a:t>
            </a:r>
            <a:r>
              <a:rPr lang="ru-RU" sz="1800" b="1" dirty="0" smtClean="0"/>
              <a:t> 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800" dirty="0" smtClean="0"/>
              <a:t>	}</a:t>
            </a:r>
          </a:p>
          <a:p>
            <a:pPr>
              <a:buNone/>
            </a:pP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Множества </a:t>
            </a:r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 smtClean="0"/>
              <a:t>Set</a:t>
            </a:r>
            <a:r>
              <a:rPr lang="en-US" sz="1800" dirty="0" smtClean="0"/>
              <a:t> </a:t>
            </a:r>
            <a:r>
              <a:rPr lang="ru-RU" sz="1800" dirty="0" smtClean="0"/>
              <a:t>также добавляет соглашение на поведение методов</a:t>
            </a:r>
            <a:r>
              <a:rPr lang="en-US" sz="1800" dirty="0" smtClean="0"/>
              <a:t> </a:t>
            </a:r>
            <a:r>
              <a:rPr lang="en-US" sz="1800" b="1" dirty="0" smtClean="0"/>
              <a:t>equals</a:t>
            </a:r>
            <a:r>
              <a:rPr lang="en-US" sz="1800" dirty="0" smtClean="0"/>
              <a:t> </a:t>
            </a:r>
            <a:r>
              <a:rPr lang="ru-RU" sz="1800" dirty="0" smtClean="0"/>
              <a:t>и </a:t>
            </a:r>
            <a:r>
              <a:rPr lang="en-US" sz="1800" b="1" dirty="0" err="1" smtClean="0"/>
              <a:t>hashCode</a:t>
            </a:r>
            <a:r>
              <a:rPr lang="en-US" sz="1800" dirty="0" smtClean="0"/>
              <a:t>, </a:t>
            </a:r>
            <a:r>
              <a:rPr lang="ru-RU" sz="1800" dirty="0" smtClean="0"/>
              <a:t>позволяющих сравнивать множества даже если их реализации различны </a:t>
            </a:r>
            <a:endParaRPr lang="en-US" sz="1800" dirty="0" smtClean="0"/>
          </a:p>
          <a:p>
            <a:pPr marL="0" indent="0">
              <a:buNone/>
            </a:pPr>
            <a:endParaRPr lang="ru-RU" sz="1800" dirty="0" smtClean="0"/>
          </a:p>
          <a:p>
            <a:pPr marL="1077913" indent="-358775"/>
            <a:r>
              <a:rPr lang="ru-RU" sz="1800" dirty="0" smtClean="0"/>
              <a:t>Два множества считаются равными, если они содержат одинаковые элементы</a:t>
            </a:r>
            <a:endParaRPr lang="en-US" sz="1800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Множества </a:t>
            </a:r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1196752"/>
            <a:ext cx="7906072" cy="4800600"/>
          </a:xfrm>
        </p:spPr>
        <p:txBody>
          <a:bodyPr/>
          <a:lstStyle/>
          <a:p>
            <a:pPr marL="0" indent="0">
              <a:buNone/>
            </a:pPr>
            <a:r>
              <a:rPr lang="ru-RU" sz="1800" b="1" dirty="0" smtClean="0"/>
              <a:t>Правила сравнения на равенство - контракт </a:t>
            </a:r>
            <a:r>
              <a:rPr lang="ru-RU" sz="1800" b="1" dirty="0" err="1"/>
              <a:t>equals</a:t>
            </a:r>
            <a:r>
              <a:rPr lang="ru-RU" sz="1800" b="1" dirty="0" smtClean="0"/>
              <a:t>()</a:t>
            </a:r>
            <a:endParaRPr lang="en-US" sz="1800" dirty="0" smtClean="0"/>
          </a:p>
          <a:p>
            <a:endParaRPr lang="en-US" sz="1800" dirty="0" smtClean="0"/>
          </a:p>
          <a:p>
            <a:pPr marL="1077913" indent="-358775">
              <a:lnSpc>
                <a:spcPct val="80000"/>
              </a:lnSpc>
              <a:buNone/>
            </a:pPr>
            <a:r>
              <a:rPr lang="ru-RU" sz="1800" dirty="0" smtClean="0"/>
              <a:t>Метод </a:t>
            </a:r>
            <a:r>
              <a:rPr lang="ru-RU" sz="1800" b="1" dirty="0" err="1" smtClean="0"/>
              <a:t>boolean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equals</a:t>
            </a:r>
            <a:r>
              <a:rPr lang="ru-RU" sz="1800" b="1" dirty="0" smtClean="0"/>
              <a:t>(</a:t>
            </a:r>
            <a:r>
              <a:rPr lang="ru-RU" sz="1800" b="1" dirty="0" err="1" smtClean="0"/>
              <a:t>Object</a:t>
            </a:r>
            <a:r>
              <a:rPr lang="ru-RU" sz="1800" b="1" dirty="0" smtClean="0"/>
              <a:t> </a:t>
            </a:r>
            <a:r>
              <a:rPr lang="ru-RU" sz="1800" b="1" dirty="0" err="1" smtClean="0"/>
              <a:t>o</a:t>
            </a:r>
            <a:r>
              <a:rPr lang="ru-RU" sz="1800" b="1" dirty="0" smtClean="0"/>
              <a:t>) </a:t>
            </a:r>
          </a:p>
          <a:p>
            <a:pPr marL="1077913" indent="-358775">
              <a:lnSpc>
                <a:spcPct val="80000"/>
              </a:lnSpc>
            </a:pPr>
            <a:r>
              <a:rPr lang="ru-RU" sz="1800" dirty="0" smtClean="0"/>
              <a:t> </a:t>
            </a: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</a:rPr>
              <a:t>Рефлексивность</a:t>
            </a:r>
            <a:endParaRPr lang="ru-RU" sz="18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077913" indent="-358775">
              <a:lnSpc>
                <a:spcPct val="80000"/>
              </a:lnSpc>
              <a:buNone/>
            </a:pPr>
            <a:r>
              <a:rPr lang="ru-RU" sz="1800" dirty="0" smtClean="0"/>
              <a:t>        </a:t>
            </a:r>
            <a:r>
              <a:rPr lang="ru-RU" sz="1800" b="1" dirty="0" smtClean="0"/>
              <a:t>o1.equals(o1)</a:t>
            </a:r>
          </a:p>
          <a:p>
            <a:pPr marL="1077913" indent="-358775">
              <a:lnSpc>
                <a:spcPct val="80000"/>
              </a:lnSpc>
            </a:pP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 Симметричность</a:t>
            </a:r>
          </a:p>
          <a:p>
            <a:pPr marL="1077913" indent="-358775">
              <a:lnSpc>
                <a:spcPct val="80000"/>
              </a:lnSpc>
              <a:buNone/>
            </a:pP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ru-RU" sz="1800" b="1" dirty="0" smtClean="0"/>
              <a:t>o1.equals(o2) == e2.equals(o1)</a:t>
            </a:r>
          </a:p>
          <a:p>
            <a:pPr marL="1077913" indent="-358775">
              <a:lnSpc>
                <a:spcPct val="80000"/>
              </a:lnSpc>
            </a:pPr>
            <a:r>
              <a:rPr lang="ru-RU" sz="1800" dirty="0" smtClean="0"/>
              <a:t> 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Транзитивность</a:t>
            </a:r>
          </a:p>
          <a:p>
            <a:pPr marL="0" indent="0" algn="ctr">
              <a:lnSpc>
                <a:spcPct val="80000"/>
              </a:lnSpc>
              <a:buFont typeface="Verdana" pitchFamily="34" charset="0"/>
              <a:buNone/>
            </a:pPr>
            <a:r>
              <a:rPr lang="ru-RU" sz="1800" b="1" dirty="0" smtClean="0"/>
              <a:t>o1.equals(o2) &amp;&amp; o2.equals(o3) =&gt; o1.equals(o3)</a:t>
            </a:r>
          </a:p>
          <a:p>
            <a:pPr marL="1077913" indent="-358775">
              <a:lnSpc>
                <a:spcPct val="80000"/>
              </a:lnSpc>
            </a:pPr>
            <a:r>
              <a:rPr lang="ru-RU" sz="1800" dirty="0" smtClean="0"/>
              <a:t> 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Устойчивость</a:t>
            </a:r>
          </a:p>
          <a:p>
            <a:pPr marL="0" indent="0" algn="ctr">
              <a:lnSpc>
                <a:spcPct val="80000"/>
              </a:lnSpc>
              <a:buFont typeface="Verdana" pitchFamily="34" charset="0"/>
              <a:buNone/>
            </a:pPr>
            <a:r>
              <a:rPr lang="ru-RU" sz="1800" b="1" dirty="0" smtClean="0"/>
              <a:t>                   o1.equals(o2) не изменяется, если o1 и o2 не изменяются</a:t>
            </a:r>
          </a:p>
          <a:p>
            <a:pPr marL="1077913" indent="-358775">
              <a:lnSpc>
                <a:spcPct val="80000"/>
              </a:lnSpc>
            </a:pP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 Обработка </a:t>
            </a: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</a:rPr>
              <a:t>null</a:t>
            </a:r>
            <a:endParaRPr lang="ru-RU" sz="18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077913" indent="-358775">
              <a:lnSpc>
                <a:spcPct val="80000"/>
              </a:lnSpc>
              <a:buNone/>
            </a:pP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ru-RU" sz="1800" b="1" dirty="0" smtClean="0"/>
              <a:t>o1.equals(</a:t>
            </a:r>
            <a:r>
              <a:rPr lang="ru-RU" sz="1800" b="1" dirty="0" err="1" smtClean="0"/>
              <a:t>null</a:t>
            </a:r>
            <a:r>
              <a:rPr lang="ru-RU" sz="1800" b="1" dirty="0" smtClean="0"/>
              <a:t>) == </a:t>
            </a:r>
            <a:r>
              <a:rPr lang="ru-RU" sz="1800" b="1" dirty="0" err="1" smtClean="0"/>
              <a:t>false</a:t>
            </a:r>
            <a:endParaRPr lang="ru-RU" sz="1800" b="1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Множества </a:t>
            </a:r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dirty="0" smtClean="0"/>
              <a:t>Интерфейс </a:t>
            </a:r>
            <a:r>
              <a:rPr lang="en-US" sz="1800" b="1" dirty="0" smtClean="0"/>
              <a:t>S</a:t>
            </a:r>
            <a:r>
              <a:rPr lang="ru-RU" sz="1800" b="1" dirty="0" err="1" smtClean="0"/>
              <a:t>orted</a:t>
            </a:r>
            <a:r>
              <a:rPr lang="en-US" sz="1800" b="1" dirty="0" smtClean="0"/>
              <a:t>S</a:t>
            </a:r>
            <a:r>
              <a:rPr lang="ru-RU" sz="1800" b="1" dirty="0" err="1" smtClean="0"/>
              <a:t>et</a:t>
            </a:r>
            <a:r>
              <a:rPr lang="ru-RU" sz="1800" b="1" dirty="0" smtClean="0"/>
              <a:t> </a:t>
            </a:r>
            <a:r>
              <a:rPr lang="ru-RU" sz="1800" dirty="0" smtClean="0"/>
              <a:t>из пакета </a:t>
            </a:r>
            <a:r>
              <a:rPr lang="ru-RU" sz="1800" b="1" dirty="0" err="1" smtClean="0"/>
              <a:t>java.uti</a:t>
            </a:r>
            <a:r>
              <a:rPr lang="en-US" sz="1800" b="1" dirty="0" smtClean="0"/>
              <a:t>l</a:t>
            </a:r>
            <a:r>
              <a:rPr lang="ru-RU" sz="1800" dirty="0" smtClean="0"/>
              <a:t>, расширяющий интерфейс </a:t>
            </a:r>
            <a:r>
              <a:rPr lang="ru-RU" sz="1800" b="1" dirty="0" err="1" smtClean="0"/>
              <a:t>Set</a:t>
            </a:r>
            <a:r>
              <a:rPr lang="ru-RU" sz="1800" dirty="0" smtClean="0"/>
              <a:t>, описывает упорядоченное множество, отсортированное по естественному порядку возрастания его элементов или по порядку, заданному реализацией </a:t>
            </a:r>
            <a:r>
              <a:rPr lang="en-US" sz="1800" dirty="0" smtClean="0"/>
              <a:t> </a:t>
            </a:r>
            <a:r>
              <a:rPr lang="ru-RU" sz="1800" dirty="0" smtClean="0"/>
              <a:t>интерфейса </a:t>
            </a:r>
            <a:r>
              <a:rPr lang="en-US" sz="1800" b="1" dirty="0" smtClean="0"/>
              <a:t>C</a:t>
            </a:r>
            <a:r>
              <a:rPr lang="ru-RU" sz="1800" b="1" dirty="0" err="1" smtClean="0"/>
              <a:t>omparator</a:t>
            </a:r>
            <a:r>
              <a:rPr lang="en-US" sz="1800" dirty="0" smtClean="0"/>
              <a:t>.</a:t>
            </a:r>
          </a:p>
          <a:p>
            <a:endParaRPr lang="en-US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Множества </a:t>
            </a:r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1800" b="1" dirty="0" smtClean="0"/>
              <a:t> public interface </a:t>
            </a:r>
            <a:r>
              <a:rPr lang="en-US" sz="2400" b="1" dirty="0" err="1" smtClean="0"/>
              <a:t>SortedSet</a:t>
            </a:r>
            <a:r>
              <a:rPr lang="en-US" sz="1800" b="1" dirty="0" smtClean="0"/>
              <a:t>&lt;E&gt; extends Set&lt;E&gt;</a:t>
            </a:r>
            <a:r>
              <a:rPr lang="en-US" sz="1800" dirty="0" smtClean="0"/>
              <a:t>{</a:t>
            </a:r>
          </a:p>
          <a:p>
            <a:pPr>
              <a:spcBef>
                <a:spcPts val="0"/>
              </a:spcBef>
              <a:buNone/>
            </a:pPr>
            <a:endParaRPr lang="en-US" sz="1800" dirty="0" smtClean="0"/>
          </a:p>
          <a:p>
            <a:pPr marL="895350" indent="-361950">
              <a:spcBef>
                <a:spcPts val="0"/>
              </a:spcBef>
            </a:pPr>
            <a:r>
              <a:rPr lang="en-US" sz="1800" b="1" dirty="0" smtClean="0"/>
              <a:t>Comparator&lt;? super E&gt; comparator();</a:t>
            </a:r>
            <a:r>
              <a:rPr lang="en-US" sz="1800" dirty="0" smtClean="0"/>
              <a:t> 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95350" indent="-361950">
              <a:spcBef>
                <a:spcPts val="0"/>
              </a:spcBef>
            </a:pPr>
            <a:r>
              <a:rPr lang="en-US" sz="1800" b="1" dirty="0" smtClean="0"/>
              <a:t>E first(); 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95350" indent="-361950">
              <a:spcBef>
                <a:spcPts val="0"/>
              </a:spcBef>
            </a:pPr>
            <a:r>
              <a:rPr lang="en-US" sz="1800" b="1" dirty="0" err="1" smtClean="0"/>
              <a:t>SortedSet</a:t>
            </a:r>
            <a:r>
              <a:rPr lang="en-US" sz="1800" b="1" dirty="0" smtClean="0"/>
              <a:t>&lt;E&gt; </a:t>
            </a:r>
            <a:r>
              <a:rPr lang="en-US" sz="1800" b="1" dirty="0" err="1" smtClean="0"/>
              <a:t>headSet</a:t>
            </a:r>
            <a:r>
              <a:rPr lang="en-US" sz="1800" b="1" dirty="0" smtClean="0"/>
              <a:t>(E </a:t>
            </a:r>
            <a:r>
              <a:rPr lang="en-US" sz="1800" b="1" dirty="0" err="1" smtClean="0"/>
              <a:t>toElement</a:t>
            </a:r>
            <a:r>
              <a:rPr lang="en-US" sz="1800" b="1" dirty="0" smtClean="0"/>
              <a:t>);</a:t>
            </a:r>
            <a:endParaRPr lang="en-US" sz="18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95350" indent="-361950">
              <a:spcBef>
                <a:spcPts val="0"/>
              </a:spcBef>
            </a:pPr>
            <a:r>
              <a:rPr lang="en-US" sz="1800" b="1" dirty="0" smtClean="0"/>
              <a:t>E last(); 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95350" indent="-361950">
              <a:spcBef>
                <a:spcPts val="0"/>
              </a:spcBef>
            </a:pPr>
            <a:r>
              <a:rPr lang="en-US" sz="1800" b="1" dirty="0" err="1" smtClean="0"/>
              <a:t>SortedSet</a:t>
            </a:r>
            <a:r>
              <a:rPr lang="en-US" sz="1800" b="1" dirty="0" smtClean="0"/>
              <a:t>&lt;E&gt; </a:t>
            </a:r>
            <a:r>
              <a:rPr lang="en-US" sz="1800" b="1" dirty="0" err="1" smtClean="0"/>
              <a:t>subSet</a:t>
            </a:r>
            <a:r>
              <a:rPr lang="en-US" sz="1800" b="1" dirty="0" smtClean="0"/>
              <a:t>(E </a:t>
            </a:r>
            <a:r>
              <a:rPr lang="en-US" sz="1800" b="1" dirty="0" err="1" smtClean="0"/>
              <a:t>fromElement</a:t>
            </a:r>
            <a:r>
              <a:rPr lang="en-US" sz="1800" b="1" dirty="0" smtClean="0"/>
              <a:t>, E </a:t>
            </a:r>
            <a:r>
              <a:rPr lang="en-US" sz="1800" b="1" dirty="0" err="1" smtClean="0"/>
              <a:t>toElement</a:t>
            </a:r>
            <a:r>
              <a:rPr lang="en-US" sz="1800" b="1" dirty="0" smtClean="0"/>
              <a:t>);</a:t>
            </a:r>
            <a:r>
              <a:rPr lang="en-US" sz="1800" dirty="0" smtClean="0"/>
              <a:t> </a:t>
            </a:r>
            <a:endParaRPr lang="en-US" sz="18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95350" indent="-361950">
              <a:spcBef>
                <a:spcPts val="0"/>
              </a:spcBef>
            </a:pPr>
            <a:r>
              <a:rPr lang="en-US" sz="1800" b="1" dirty="0" err="1" smtClean="0"/>
              <a:t>SortedSet</a:t>
            </a:r>
            <a:r>
              <a:rPr lang="en-US" sz="1800" b="1" dirty="0" smtClean="0"/>
              <a:t>&lt;E&gt; </a:t>
            </a:r>
            <a:r>
              <a:rPr lang="en-US" sz="1800" b="1" dirty="0" err="1" smtClean="0"/>
              <a:t>tailSet</a:t>
            </a:r>
            <a:r>
              <a:rPr lang="en-US" sz="1800" b="1" dirty="0" smtClean="0"/>
              <a:t>(E </a:t>
            </a:r>
            <a:r>
              <a:rPr lang="en-US" sz="1800" b="1" dirty="0" err="1" smtClean="0"/>
              <a:t>fromElement</a:t>
            </a:r>
            <a:r>
              <a:rPr lang="en-US" sz="1800" b="1" dirty="0" smtClean="0"/>
              <a:t>);</a:t>
            </a:r>
            <a:r>
              <a:rPr lang="en-US" sz="1800" dirty="0" smtClean="0"/>
              <a:t> </a:t>
            </a:r>
            <a:endParaRPr lang="ru-RU" sz="18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1800" dirty="0" smtClean="0"/>
              <a:t>	}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Множества </a:t>
            </a:r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dirty="0" smtClean="0"/>
              <a:t>Интерфейс </a:t>
            </a:r>
            <a:r>
              <a:rPr lang="en-US" sz="1800" b="1" dirty="0" err="1" smtClean="0"/>
              <a:t>NavigableSet</a:t>
            </a:r>
            <a:r>
              <a:rPr lang="ru-RU" sz="1800" dirty="0" smtClean="0"/>
              <a:t> добавляет возможность перемещения, "навигации" по отсортированному множеству.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Множества </a:t>
            </a:r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1" dirty="0" smtClean="0"/>
              <a:t>public interface </a:t>
            </a:r>
            <a:r>
              <a:rPr lang="en-US" sz="2400" b="1" dirty="0" err="1" smtClean="0"/>
              <a:t>NavigableSet</a:t>
            </a:r>
            <a:r>
              <a:rPr lang="en-US" sz="1800" b="1" dirty="0" smtClean="0"/>
              <a:t>&lt;E&gt;</a:t>
            </a:r>
            <a:r>
              <a:rPr lang="ru-RU" sz="1800" b="1" dirty="0" smtClean="0"/>
              <a:t> </a:t>
            </a:r>
            <a:r>
              <a:rPr lang="en-US" sz="1800" b="1" dirty="0" smtClean="0"/>
              <a:t>extends </a:t>
            </a:r>
            <a:r>
              <a:rPr lang="en-US" sz="1800" b="1" dirty="0" err="1" smtClean="0"/>
              <a:t>SortedSet</a:t>
            </a:r>
            <a:r>
              <a:rPr lang="en-US" sz="1800" b="1" dirty="0" smtClean="0"/>
              <a:t>&lt;E&gt;</a:t>
            </a:r>
            <a:r>
              <a:rPr lang="en-US" sz="1800" dirty="0" smtClean="0"/>
              <a:t>{</a:t>
            </a:r>
          </a:p>
          <a:p>
            <a:pPr>
              <a:buNone/>
            </a:pPr>
            <a:endParaRPr lang="en-US" sz="1800" dirty="0" smtClean="0"/>
          </a:p>
          <a:p>
            <a:pPr marL="892175" indent="-357188">
              <a:spcBef>
                <a:spcPts val="0"/>
              </a:spcBef>
            </a:pPr>
            <a:r>
              <a:rPr lang="en-US" sz="1800" b="1" dirty="0" smtClean="0"/>
              <a:t>E</a:t>
            </a:r>
            <a:r>
              <a:rPr lang="ru-RU" sz="1800" b="1" dirty="0" smtClean="0"/>
              <a:t> </a:t>
            </a:r>
            <a:r>
              <a:rPr lang="en-US" sz="1800" b="1" dirty="0" smtClean="0"/>
              <a:t>lower(E </a:t>
            </a:r>
            <a:r>
              <a:rPr lang="en-US" sz="1800" b="1" dirty="0" err="1" smtClean="0"/>
              <a:t>e</a:t>
            </a:r>
            <a:r>
              <a:rPr lang="en-US" sz="1800" b="1" dirty="0" smtClean="0"/>
              <a:t>); </a:t>
            </a:r>
          </a:p>
          <a:p>
            <a:pPr marL="892175" indent="-357188">
              <a:spcBef>
                <a:spcPts val="0"/>
              </a:spcBef>
            </a:pPr>
            <a:r>
              <a:rPr lang="en-US" sz="1800" b="1" dirty="0" smtClean="0"/>
              <a:t>E</a:t>
            </a:r>
            <a:r>
              <a:rPr lang="ru-RU" sz="1800" b="1" dirty="0" smtClean="0"/>
              <a:t> </a:t>
            </a:r>
            <a:r>
              <a:rPr lang="en-US" sz="1800" b="1" dirty="0" smtClean="0"/>
              <a:t>floor(E </a:t>
            </a:r>
            <a:r>
              <a:rPr lang="en-US" sz="1800" b="1" dirty="0" err="1" smtClean="0"/>
              <a:t>e</a:t>
            </a:r>
            <a:r>
              <a:rPr lang="en-US" sz="1800" b="1" dirty="0" smtClean="0"/>
              <a:t>); </a:t>
            </a:r>
          </a:p>
          <a:p>
            <a:pPr marL="892175" indent="-357188">
              <a:spcBef>
                <a:spcPts val="0"/>
              </a:spcBef>
            </a:pPr>
            <a:r>
              <a:rPr lang="en-US" sz="1800" b="1" dirty="0" smtClean="0"/>
              <a:t>E</a:t>
            </a:r>
            <a:r>
              <a:rPr lang="ru-RU" sz="1800" b="1" dirty="0" smtClean="0"/>
              <a:t> </a:t>
            </a:r>
            <a:r>
              <a:rPr lang="en-US" sz="1800" b="1" dirty="0" smtClean="0"/>
              <a:t>higher(E </a:t>
            </a:r>
            <a:r>
              <a:rPr lang="en-US" sz="1800" b="1" dirty="0" err="1" smtClean="0"/>
              <a:t>e</a:t>
            </a:r>
            <a:r>
              <a:rPr lang="en-US" sz="1800" b="1" dirty="0" smtClean="0"/>
              <a:t>); </a:t>
            </a:r>
          </a:p>
          <a:p>
            <a:pPr marL="892175" indent="-357188">
              <a:spcBef>
                <a:spcPts val="0"/>
              </a:spcBef>
            </a:pPr>
            <a:r>
              <a:rPr lang="en-US" sz="1800" b="1" dirty="0" smtClean="0"/>
              <a:t>E</a:t>
            </a:r>
            <a:r>
              <a:rPr lang="ru-RU" sz="1800" b="1" dirty="0" smtClean="0"/>
              <a:t> </a:t>
            </a:r>
            <a:r>
              <a:rPr lang="en-US" sz="1800" b="1" dirty="0" smtClean="0"/>
              <a:t>ceiling(E </a:t>
            </a:r>
            <a:r>
              <a:rPr lang="en-US" sz="1800" b="1" dirty="0" err="1" smtClean="0"/>
              <a:t>e</a:t>
            </a:r>
            <a:r>
              <a:rPr lang="en-US" sz="1800" b="1" dirty="0" smtClean="0"/>
              <a:t>); </a:t>
            </a:r>
          </a:p>
          <a:p>
            <a:pPr>
              <a:spcBef>
                <a:spcPts val="0"/>
              </a:spcBef>
              <a:buNone/>
            </a:pPr>
            <a:endParaRPr lang="ru-RU" sz="1800" b="1" dirty="0" smtClean="0"/>
          </a:p>
          <a:p>
            <a:pPr>
              <a:spcBef>
                <a:spcPts val="0"/>
              </a:spcBef>
              <a:buNone/>
            </a:pPr>
            <a:endParaRPr lang="en-US" sz="1800" b="1" dirty="0" smtClean="0"/>
          </a:p>
          <a:p>
            <a:pPr marL="892175" indent="-358775">
              <a:spcBef>
                <a:spcPts val="0"/>
              </a:spcBef>
            </a:pPr>
            <a:r>
              <a:rPr lang="en-US" sz="1800" b="1" dirty="0" smtClean="0"/>
              <a:t>E</a:t>
            </a:r>
            <a:r>
              <a:rPr lang="ru-RU" sz="1800" b="1" dirty="0" smtClean="0"/>
              <a:t> </a:t>
            </a:r>
            <a:r>
              <a:rPr lang="en-US" sz="1800" b="1" dirty="0" err="1" smtClean="0"/>
              <a:t>pollFirst</a:t>
            </a:r>
            <a:r>
              <a:rPr lang="en-US" sz="1800" b="1" dirty="0" smtClean="0"/>
              <a:t>(); </a:t>
            </a:r>
          </a:p>
          <a:p>
            <a:pPr marL="892175" indent="-358775">
              <a:spcBef>
                <a:spcPts val="0"/>
              </a:spcBef>
            </a:pPr>
            <a:r>
              <a:rPr lang="en-US" sz="1800" b="1" dirty="0" smtClean="0"/>
              <a:t>E</a:t>
            </a:r>
            <a:r>
              <a:rPr lang="ru-RU" sz="1800" b="1" dirty="0" smtClean="0"/>
              <a:t> </a:t>
            </a:r>
            <a:r>
              <a:rPr lang="en-US" sz="1800" b="1" dirty="0" err="1" smtClean="0"/>
              <a:t>pollLast</a:t>
            </a:r>
            <a:r>
              <a:rPr lang="en-US" sz="1800" b="1" dirty="0" smtClean="0"/>
              <a:t>(); </a:t>
            </a:r>
          </a:p>
          <a:p>
            <a:pPr>
              <a:spcBef>
                <a:spcPts val="0"/>
              </a:spcBef>
              <a:buNone/>
            </a:pPr>
            <a:endParaRPr lang="ru-RU" sz="1800" b="1" dirty="0" smtClean="0"/>
          </a:p>
          <a:p>
            <a:pPr>
              <a:spcBef>
                <a:spcPts val="0"/>
              </a:spcBef>
              <a:buNone/>
            </a:pPr>
            <a:endParaRPr lang="en-US" sz="1800" b="1" dirty="0" smtClean="0"/>
          </a:p>
          <a:p>
            <a:pPr marL="892175" indent="-358775">
              <a:spcBef>
                <a:spcPts val="0"/>
              </a:spcBef>
            </a:pPr>
            <a:r>
              <a:rPr lang="en-US" sz="1800" b="1" dirty="0" err="1" smtClean="0"/>
              <a:t>Iterator</a:t>
            </a:r>
            <a:r>
              <a:rPr lang="en-US" sz="1800" b="1" dirty="0" smtClean="0"/>
              <a:t>&lt;E&gt;</a:t>
            </a:r>
            <a:r>
              <a:rPr lang="ru-RU" sz="1800" b="1" dirty="0" smtClean="0"/>
              <a:t> </a:t>
            </a:r>
            <a:r>
              <a:rPr lang="en-US" sz="1800" b="1" dirty="0" err="1" smtClean="0"/>
              <a:t>iterator</a:t>
            </a:r>
            <a:r>
              <a:rPr lang="en-US" sz="1800" b="1" dirty="0" smtClean="0"/>
              <a:t>(); </a:t>
            </a:r>
          </a:p>
          <a:p>
            <a:pPr marL="892175" indent="-358775">
              <a:spcBef>
                <a:spcPts val="0"/>
              </a:spcBef>
            </a:pPr>
            <a:r>
              <a:rPr lang="en-US" sz="1800" b="1" dirty="0" err="1" smtClean="0"/>
              <a:t>Iterator</a:t>
            </a:r>
            <a:r>
              <a:rPr lang="en-US" sz="1800" b="1" dirty="0" smtClean="0"/>
              <a:t>&lt;E&gt;</a:t>
            </a:r>
            <a:r>
              <a:rPr lang="ru-RU" sz="1800" b="1" dirty="0" smtClean="0"/>
              <a:t> </a:t>
            </a:r>
            <a:r>
              <a:rPr lang="en-US" sz="1800" b="1" dirty="0" err="1" smtClean="0"/>
              <a:t>descendingIterator</a:t>
            </a:r>
            <a:r>
              <a:rPr lang="en-US" sz="1800" b="1" dirty="0" smtClean="0"/>
              <a:t>(); </a:t>
            </a:r>
          </a:p>
          <a:p>
            <a:pPr marL="892175" indent="-358775">
              <a:spcBef>
                <a:spcPts val="0"/>
              </a:spcBef>
            </a:pPr>
            <a:r>
              <a:rPr lang="en-US" sz="1800" b="1" dirty="0" err="1" smtClean="0"/>
              <a:t>NavigableSet</a:t>
            </a:r>
            <a:r>
              <a:rPr lang="en-US" sz="1800" b="1" dirty="0" smtClean="0"/>
              <a:t>&lt;E&gt; </a:t>
            </a:r>
            <a:r>
              <a:rPr lang="en-US" sz="1800" b="1" dirty="0" err="1" smtClean="0"/>
              <a:t>descendingSet</a:t>
            </a:r>
            <a:r>
              <a:rPr lang="en-US" sz="1800" b="1" dirty="0" smtClean="0"/>
              <a:t>(); </a:t>
            </a:r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endParaRPr lang="en-US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Множества </a:t>
            </a:r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1196752"/>
            <a:ext cx="8064896" cy="480060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endParaRPr lang="en-US" sz="1800" dirty="0" smtClean="0"/>
          </a:p>
          <a:p>
            <a:pPr marL="892175" indent="-358775">
              <a:spcBef>
                <a:spcPts val="0"/>
              </a:spcBef>
              <a:tabLst>
                <a:tab pos="892175" algn="l"/>
              </a:tabLst>
            </a:pPr>
            <a:r>
              <a:rPr lang="en-US" sz="1800" b="1" dirty="0" err="1" smtClean="0"/>
              <a:t>SortedSet</a:t>
            </a:r>
            <a:r>
              <a:rPr lang="en-US" sz="1800" b="1" dirty="0" smtClean="0"/>
              <a:t>&lt;E&gt; </a:t>
            </a:r>
            <a:r>
              <a:rPr lang="en-US" sz="1800" b="1" dirty="0" err="1" smtClean="0"/>
              <a:t>headSet</a:t>
            </a:r>
            <a:r>
              <a:rPr lang="en-US" sz="1800" b="1" dirty="0" smtClean="0"/>
              <a:t>(E </a:t>
            </a:r>
            <a:r>
              <a:rPr lang="en-US" sz="1800" b="1" dirty="0" err="1" smtClean="0"/>
              <a:t>toElement</a:t>
            </a:r>
            <a:r>
              <a:rPr lang="en-US" sz="1800" b="1" dirty="0" smtClean="0"/>
              <a:t>) </a:t>
            </a:r>
          </a:p>
          <a:p>
            <a:pPr marL="892175" indent="-358775">
              <a:spcBef>
                <a:spcPts val="0"/>
              </a:spcBef>
              <a:tabLst>
                <a:tab pos="892175" algn="l"/>
              </a:tabLst>
            </a:pPr>
            <a:r>
              <a:rPr lang="en-US" sz="1800" b="1" dirty="0" err="1" smtClean="0"/>
              <a:t>NavigableSet</a:t>
            </a:r>
            <a:r>
              <a:rPr lang="en-US" sz="1800" b="1" dirty="0" smtClean="0"/>
              <a:t>&lt;E&gt; </a:t>
            </a:r>
            <a:r>
              <a:rPr lang="en-US" sz="1800" b="1" dirty="0" err="1" smtClean="0"/>
              <a:t>headSet</a:t>
            </a:r>
            <a:r>
              <a:rPr lang="en-US" sz="1800" b="1" dirty="0" smtClean="0"/>
              <a:t>(E </a:t>
            </a:r>
            <a:r>
              <a:rPr lang="en-US" sz="1800" b="1" dirty="0" err="1" smtClean="0"/>
              <a:t>toElement</a:t>
            </a:r>
            <a:r>
              <a:rPr lang="en-US" sz="1800" b="1" dirty="0" smtClean="0"/>
              <a:t>, </a:t>
            </a:r>
            <a:r>
              <a:rPr lang="en-US" sz="1800" b="1" dirty="0" err="1" smtClean="0"/>
              <a:t>boolean</a:t>
            </a:r>
            <a:r>
              <a:rPr lang="en-US" sz="1800" b="1" dirty="0" smtClean="0"/>
              <a:t> inclusive) </a:t>
            </a:r>
          </a:p>
          <a:p>
            <a:pPr marL="892175" indent="-358775">
              <a:spcBef>
                <a:spcPts val="0"/>
              </a:spcBef>
              <a:tabLst>
                <a:tab pos="892175" algn="l"/>
              </a:tabLst>
            </a:pPr>
            <a:r>
              <a:rPr lang="en-US" sz="1800" b="1" dirty="0" err="1" smtClean="0"/>
              <a:t>NavigableSet</a:t>
            </a:r>
            <a:r>
              <a:rPr lang="en-US" sz="1800" b="1" dirty="0" smtClean="0"/>
              <a:t>&lt;E&gt; </a:t>
            </a:r>
            <a:r>
              <a:rPr lang="en-US" sz="1800" b="1" dirty="0" err="1" smtClean="0"/>
              <a:t>subSet</a:t>
            </a:r>
            <a:r>
              <a:rPr lang="en-US" sz="1800" b="1" dirty="0" smtClean="0"/>
              <a:t>(E </a:t>
            </a:r>
            <a:r>
              <a:rPr lang="en-US" sz="1800" b="1" dirty="0" err="1" smtClean="0"/>
              <a:t>fromElement</a:t>
            </a:r>
            <a:r>
              <a:rPr lang="en-US" sz="1800" b="1" dirty="0" smtClean="0"/>
              <a:t>, </a:t>
            </a:r>
            <a:r>
              <a:rPr lang="en-US" sz="1800" b="1" dirty="0" err="1" smtClean="0"/>
              <a:t>boolean</a:t>
            </a:r>
            <a:r>
              <a:rPr lang="en-US" sz="1800" b="1" dirty="0" smtClean="0"/>
              <a:t> 				</a:t>
            </a:r>
            <a:r>
              <a:rPr lang="en-US" sz="1800" b="1" dirty="0" err="1" smtClean="0"/>
              <a:t>fromInclusive</a:t>
            </a:r>
            <a:r>
              <a:rPr lang="en-US" sz="1800" b="1" dirty="0" smtClean="0"/>
              <a:t>, E </a:t>
            </a:r>
            <a:r>
              <a:rPr lang="en-US" sz="1800" b="1" dirty="0" err="1" smtClean="0"/>
              <a:t>toElement</a:t>
            </a:r>
            <a:r>
              <a:rPr lang="en-US" sz="1800" b="1" dirty="0" smtClean="0"/>
              <a:t>, </a:t>
            </a:r>
            <a:r>
              <a:rPr lang="en-US" sz="1800" b="1" dirty="0" err="1" smtClean="0"/>
              <a:t>boolean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toInclusive</a:t>
            </a:r>
            <a:r>
              <a:rPr lang="en-US" sz="1800" b="1" dirty="0" smtClean="0"/>
              <a:t>) </a:t>
            </a:r>
          </a:p>
          <a:p>
            <a:pPr marL="892175" indent="-358775">
              <a:spcBef>
                <a:spcPts val="0"/>
              </a:spcBef>
              <a:tabLst>
                <a:tab pos="892175" algn="l"/>
              </a:tabLst>
            </a:pPr>
            <a:r>
              <a:rPr lang="en-US" sz="1800" b="1" dirty="0" err="1" smtClean="0"/>
              <a:t>SortedSet</a:t>
            </a:r>
            <a:r>
              <a:rPr lang="en-US" sz="1800" b="1" dirty="0" smtClean="0"/>
              <a:t>&lt;E&gt; </a:t>
            </a:r>
            <a:r>
              <a:rPr lang="en-US" sz="1800" b="1" dirty="0" err="1" smtClean="0"/>
              <a:t>subSet</a:t>
            </a:r>
            <a:r>
              <a:rPr lang="en-US" sz="1800" b="1" dirty="0" smtClean="0"/>
              <a:t>(E </a:t>
            </a:r>
            <a:r>
              <a:rPr lang="en-US" sz="1800" b="1" dirty="0" err="1" smtClean="0"/>
              <a:t>fromElement</a:t>
            </a:r>
            <a:r>
              <a:rPr lang="en-US" sz="1800" b="1" dirty="0" smtClean="0"/>
              <a:t>, E </a:t>
            </a:r>
            <a:r>
              <a:rPr lang="en-US" sz="1800" b="1" dirty="0" err="1" smtClean="0"/>
              <a:t>toElement</a:t>
            </a:r>
            <a:r>
              <a:rPr lang="en-US" sz="1800" b="1" dirty="0" smtClean="0"/>
              <a:t>) </a:t>
            </a:r>
          </a:p>
          <a:p>
            <a:pPr marL="892175" indent="-358775">
              <a:spcBef>
                <a:spcPts val="0"/>
              </a:spcBef>
              <a:tabLst>
                <a:tab pos="892175" algn="l"/>
              </a:tabLst>
            </a:pPr>
            <a:r>
              <a:rPr lang="en-US" sz="1800" b="1" dirty="0" err="1" smtClean="0"/>
              <a:t>SortedSet</a:t>
            </a:r>
            <a:r>
              <a:rPr lang="en-US" sz="1800" b="1" dirty="0" smtClean="0"/>
              <a:t>&lt;E&gt; </a:t>
            </a:r>
            <a:r>
              <a:rPr lang="en-US" sz="1800" b="1" dirty="0" err="1" smtClean="0"/>
              <a:t>tailSet</a:t>
            </a:r>
            <a:r>
              <a:rPr lang="en-US" sz="1800" b="1" dirty="0" smtClean="0"/>
              <a:t>(E </a:t>
            </a:r>
            <a:r>
              <a:rPr lang="en-US" sz="1800" b="1" dirty="0" err="1" smtClean="0"/>
              <a:t>fromElement</a:t>
            </a:r>
            <a:r>
              <a:rPr lang="en-US" sz="1800" b="1" dirty="0" smtClean="0"/>
              <a:t>) </a:t>
            </a:r>
          </a:p>
          <a:p>
            <a:pPr marL="892175" indent="-358775">
              <a:spcBef>
                <a:spcPts val="0"/>
              </a:spcBef>
              <a:tabLst>
                <a:tab pos="892175" algn="l"/>
              </a:tabLst>
            </a:pPr>
            <a:r>
              <a:rPr lang="en-US" sz="1800" b="1" dirty="0" err="1" smtClean="0"/>
              <a:t>NavigableSet</a:t>
            </a:r>
            <a:r>
              <a:rPr lang="en-US" sz="1800" b="1" dirty="0" smtClean="0"/>
              <a:t>&lt;E&gt; </a:t>
            </a:r>
            <a:r>
              <a:rPr lang="en-US" sz="1800" b="1" dirty="0" err="1" smtClean="0"/>
              <a:t>tailSet</a:t>
            </a:r>
            <a:r>
              <a:rPr lang="en-US" sz="1800" b="1" dirty="0" smtClean="0"/>
              <a:t>(E </a:t>
            </a:r>
            <a:r>
              <a:rPr lang="en-US" sz="1800" b="1" dirty="0" err="1" smtClean="0"/>
              <a:t>fromElement</a:t>
            </a:r>
            <a:r>
              <a:rPr lang="en-US" sz="1800" b="1" dirty="0" smtClean="0"/>
              <a:t>, </a:t>
            </a:r>
            <a:r>
              <a:rPr lang="en-US" sz="1800" b="1" dirty="0" err="1" smtClean="0"/>
              <a:t>boolean</a:t>
            </a:r>
            <a:r>
              <a:rPr lang="en-US" sz="1800" b="1" dirty="0" smtClean="0"/>
              <a:t> inclusive) </a:t>
            </a:r>
          </a:p>
          <a:p>
            <a:pPr marL="892175" indent="-358775">
              <a:spcBef>
                <a:spcPts val="0"/>
              </a:spcBef>
              <a:buNone/>
              <a:tabLst>
                <a:tab pos="892175" algn="l"/>
              </a:tabLst>
            </a:pPr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Множества </a:t>
            </a:r>
            <a:r>
              <a:rPr lang="en-US" dirty="0" smtClean="0"/>
              <a:t>Set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dirty="0" smtClean="0"/>
              <a:t>Класс </a:t>
            </a:r>
            <a:r>
              <a:rPr lang="ru-RU" sz="1800" b="1" dirty="0" err="1" smtClean="0"/>
              <a:t>AbstractSet</a:t>
            </a:r>
            <a:r>
              <a:rPr lang="ru-RU" sz="1800" dirty="0" smtClean="0"/>
              <a:t> - </a:t>
            </a:r>
            <a:r>
              <a:rPr lang="en-US" sz="1800" dirty="0" smtClean="0"/>
              <a:t>convenience class </a:t>
            </a:r>
            <a:r>
              <a:rPr lang="ru-RU" sz="1800" dirty="0" smtClean="0"/>
              <a:t>, который наследуется от </a:t>
            </a:r>
            <a:r>
              <a:rPr lang="ru-RU" sz="1800" b="1" dirty="0" err="1" smtClean="0"/>
              <a:t>AbstractCollection</a:t>
            </a:r>
            <a:r>
              <a:rPr lang="ru-RU" sz="1800" dirty="0" smtClean="0"/>
              <a:t> и реализует интерфейс </a:t>
            </a:r>
            <a:r>
              <a:rPr lang="en-US" sz="1800" b="1" dirty="0" smtClean="0"/>
              <a:t>Set</a:t>
            </a:r>
            <a:r>
              <a:rPr lang="ru-RU" sz="1800" dirty="0" smtClean="0"/>
              <a:t>.</a:t>
            </a:r>
            <a:endParaRPr lang="en-US" sz="1800" dirty="0" smtClean="0"/>
          </a:p>
          <a:p>
            <a:pPr algn="just">
              <a:buNone/>
            </a:pPr>
            <a:endParaRPr lang="ru-RU" sz="1800" dirty="0" smtClean="0"/>
          </a:p>
          <a:p>
            <a:pPr marL="892175" indent="-358775" algn="just"/>
            <a:r>
              <a:rPr lang="ru-RU" sz="1800" dirty="0" smtClean="0"/>
              <a:t>Класс </a:t>
            </a:r>
            <a:r>
              <a:rPr lang="ru-RU" sz="1800" b="1" dirty="0" err="1" smtClean="0"/>
              <a:t>AbstractSet</a:t>
            </a:r>
            <a:r>
              <a:rPr lang="ru-RU" sz="1800" dirty="0" smtClean="0"/>
              <a:t> предоставляет реализацию методов </a:t>
            </a:r>
            <a:r>
              <a:rPr lang="en-US" sz="1800" b="1" dirty="0" smtClean="0"/>
              <a:t>equals</a:t>
            </a:r>
            <a:r>
              <a:rPr lang="en-US" sz="1800" dirty="0" smtClean="0"/>
              <a:t> </a:t>
            </a:r>
            <a:r>
              <a:rPr lang="ru-RU" sz="1800" dirty="0" smtClean="0"/>
              <a:t>и </a:t>
            </a:r>
            <a:r>
              <a:rPr lang="en-US" sz="1800" b="1" dirty="0" smtClean="0"/>
              <a:t>h</a:t>
            </a:r>
            <a:r>
              <a:rPr lang="ru-RU" sz="1800" b="1" dirty="0" err="1" smtClean="0"/>
              <a:t>ash</a:t>
            </a:r>
            <a:r>
              <a:rPr lang="en-US" sz="1800" b="1" dirty="0" smtClean="0"/>
              <a:t>C</a:t>
            </a:r>
            <a:r>
              <a:rPr lang="ru-RU" sz="1800" b="1" dirty="0" err="1" smtClean="0"/>
              <a:t>ode</a:t>
            </a:r>
            <a:r>
              <a:rPr lang="en-US" sz="1800" dirty="0" smtClean="0"/>
              <a:t>;</a:t>
            </a:r>
          </a:p>
          <a:p>
            <a:pPr marL="892175" indent="-358775" algn="just"/>
            <a:r>
              <a:rPr lang="en-US" sz="1800" b="1" dirty="0" smtClean="0"/>
              <a:t>hash</a:t>
            </a:r>
            <a:r>
              <a:rPr lang="ru-RU" sz="1800" dirty="0" smtClean="0"/>
              <a:t>-код множества – это сумма всех </a:t>
            </a:r>
            <a:r>
              <a:rPr lang="en-US" sz="1800" b="1" dirty="0" smtClean="0"/>
              <a:t>hash-</a:t>
            </a:r>
            <a:r>
              <a:rPr lang="ru-RU" sz="1800" dirty="0" smtClean="0"/>
              <a:t>кодов его элементов</a:t>
            </a:r>
            <a:r>
              <a:rPr lang="en-US" sz="1800" dirty="0" smtClean="0"/>
              <a:t>;</a:t>
            </a:r>
            <a:endParaRPr lang="ru-RU" sz="1800" dirty="0" smtClean="0"/>
          </a:p>
          <a:p>
            <a:pPr marL="892175" indent="-358775" algn="just"/>
            <a:r>
              <a:rPr lang="ru-RU" sz="1800" dirty="0" smtClean="0"/>
              <a:t>методы </a:t>
            </a:r>
            <a:r>
              <a:rPr lang="en-US" sz="1800" b="1" dirty="0" smtClean="0"/>
              <a:t>size</a:t>
            </a:r>
            <a:r>
              <a:rPr lang="ru-RU" sz="1800" dirty="0" smtClean="0"/>
              <a:t> и </a:t>
            </a:r>
            <a:r>
              <a:rPr lang="en-US" sz="1800" b="1" dirty="0" err="1" smtClean="0"/>
              <a:t>iterator</a:t>
            </a:r>
            <a:r>
              <a:rPr lang="en-US" sz="1800" dirty="0" smtClean="0"/>
              <a:t> </a:t>
            </a:r>
            <a:r>
              <a:rPr lang="ru-RU" sz="1800" dirty="0" smtClean="0"/>
              <a:t>не реализованы.</a:t>
            </a:r>
            <a:endParaRPr lang="pl-PL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Множества </a:t>
            </a:r>
            <a:r>
              <a:rPr lang="en-US" dirty="0" smtClean="0"/>
              <a:t>Set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b="1" dirty="0" err="1" smtClean="0"/>
              <a:t>HashSet</a:t>
            </a:r>
            <a:r>
              <a:rPr lang="ru-RU" sz="1800" dirty="0" smtClean="0"/>
              <a:t> – </a:t>
            </a:r>
            <a:r>
              <a:rPr lang="ru-RU" sz="1800" dirty="0" err="1" smtClean="0"/>
              <a:t>неотсортированная</a:t>
            </a:r>
            <a:r>
              <a:rPr lang="ru-RU" sz="1800" dirty="0" smtClean="0"/>
              <a:t> и неупорядоченная коллекция, для вставки элемента используются методы </a:t>
            </a:r>
            <a:r>
              <a:rPr lang="ru-RU" sz="1800" b="1" dirty="0" err="1" smtClean="0"/>
              <a:t>hashCode</a:t>
            </a:r>
            <a:r>
              <a:rPr lang="ru-RU" sz="1800" b="1" dirty="0" smtClean="0"/>
              <a:t>() </a:t>
            </a:r>
            <a:r>
              <a:rPr lang="ru-RU" sz="1800" dirty="0" smtClean="0"/>
              <a:t>и </a:t>
            </a:r>
            <a:r>
              <a:rPr lang="ru-RU" sz="1800" b="1" dirty="0" err="1" smtClean="0"/>
              <a:t>equals</a:t>
            </a:r>
            <a:r>
              <a:rPr lang="ru-RU" sz="1800" b="1" dirty="0" smtClean="0"/>
              <a:t>(…).</a:t>
            </a:r>
          </a:p>
          <a:p>
            <a:pPr algn="just">
              <a:buNone/>
            </a:pPr>
            <a:endParaRPr lang="ru-RU" sz="1800" dirty="0" smtClean="0"/>
          </a:p>
          <a:p>
            <a:pPr algn="just">
              <a:buNone/>
            </a:pPr>
            <a:r>
              <a:rPr lang="ru-RU" sz="1800" dirty="0" smtClean="0"/>
              <a:t>Чем эффективней реализован метод </a:t>
            </a:r>
            <a:r>
              <a:rPr lang="ru-RU" sz="1800" b="1" dirty="0" err="1" smtClean="0"/>
              <a:t>hashCode</a:t>
            </a:r>
            <a:r>
              <a:rPr lang="ru-RU" sz="1800" b="1" dirty="0" smtClean="0"/>
              <a:t>()</a:t>
            </a:r>
            <a:r>
              <a:rPr lang="ru-RU" sz="1800" dirty="0" smtClean="0"/>
              <a:t>, тем эффективней работает коллекция.</a:t>
            </a:r>
          </a:p>
          <a:p>
            <a:pPr algn="just">
              <a:buNone/>
            </a:pPr>
            <a:endParaRPr lang="ru-RU" sz="1800" dirty="0" smtClean="0"/>
          </a:p>
          <a:p>
            <a:pPr algn="just">
              <a:buNone/>
            </a:pPr>
            <a:r>
              <a:rPr lang="ru-RU" sz="1800" b="1" dirty="0" err="1" smtClean="0"/>
              <a:t>HashSet</a:t>
            </a:r>
            <a:r>
              <a:rPr lang="ru-RU" sz="1800" dirty="0" smtClean="0"/>
              <a:t> используется в случае, когда порядок элементов не важен, но важно чтобы в коллекции все элементы были уникальны.</a:t>
            </a:r>
            <a:endParaRPr lang="en-US" sz="1800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коллекций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  <a:buFont typeface="Verdana" pitchFamily="34" charset="0"/>
              <a:buNone/>
            </a:pPr>
            <a:r>
              <a:rPr lang="ru-RU" sz="1800" b="1" dirty="0" smtClean="0"/>
              <a:t>Коллекции</a:t>
            </a:r>
            <a:r>
              <a:rPr lang="ru-RU" sz="1800" dirty="0" smtClean="0"/>
              <a:t> – это хранилища, поддерживающие различные способы 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накопления</a:t>
            </a:r>
            <a:r>
              <a:rPr lang="ru-RU" sz="1800" dirty="0" smtClean="0"/>
              <a:t> и 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упорядочения</a:t>
            </a:r>
            <a:r>
              <a:rPr lang="ru-RU" sz="1800" dirty="0" smtClean="0"/>
              <a:t> объектов с целью обеспечения 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эффективного</a:t>
            </a:r>
            <a:r>
              <a:rPr lang="ru-RU" sz="1800" dirty="0" smtClean="0"/>
              <a:t> доступа к ним.</a:t>
            </a:r>
          </a:p>
          <a:p>
            <a:pPr algn="just">
              <a:spcBef>
                <a:spcPts val="0"/>
              </a:spcBef>
              <a:buFont typeface="Verdana" pitchFamily="34" charset="0"/>
              <a:buNone/>
            </a:pPr>
            <a:endParaRPr lang="ru-RU" sz="1800" dirty="0" smtClean="0"/>
          </a:p>
          <a:p>
            <a:pPr algn="just">
              <a:spcBef>
                <a:spcPts val="0"/>
              </a:spcBef>
              <a:buFont typeface="Verdana" pitchFamily="34" charset="0"/>
              <a:buNone/>
            </a:pPr>
            <a:r>
              <a:rPr lang="ru-RU" sz="1800" dirty="0" smtClean="0"/>
              <a:t>	</a:t>
            </a:r>
            <a:r>
              <a:rPr lang="ru-RU" sz="1800" b="1" dirty="0" smtClean="0"/>
              <a:t>Коллекции</a:t>
            </a:r>
            <a:r>
              <a:rPr lang="ru-RU" sz="1800" dirty="0" smtClean="0"/>
              <a:t> в языке </a:t>
            </a:r>
            <a:r>
              <a:rPr lang="en-US" sz="1800" dirty="0" smtClean="0"/>
              <a:t>Java</a:t>
            </a:r>
            <a:r>
              <a:rPr lang="ru-RU" sz="1800" dirty="0" smtClean="0"/>
              <a:t> объединены в библиотеке классов 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java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n-US" sz="1800" b="1" dirty="0" err="1" smtClean="0">
                <a:solidFill>
                  <a:schemeClr val="accent1">
                    <a:lumMod val="75000"/>
                  </a:schemeClr>
                </a:solidFill>
              </a:rPr>
              <a:t>util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1800" dirty="0" smtClean="0"/>
              <a:t>и представляют собой контейнеры, т.е объекты, которые группируют несколько элементов в отдельный модуль.</a:t>
            </a:r>
          </a:p>
          <a:p>
            <a:pPr algn="just">
              <a:spcBef>
                <a:spcPts val="0"/>
              </a:spcBef>
              <a:buFont typeface="Verdana" pitchFamily="34" charset="0"/>
              <a:buNone/>
            </a:pPr>
            <a:endParaRPr lang="ru-RU" sz="1800" dirty="0" smtClean="0"/>
          </a:p>
          <a:p>
            <a:pPr algn="just">
              <a:spcBef>
                <a:spcPts val="0"/>
              </a:spcBef>
              <a:buFont typeface="Verdana" pitchFamily="34" charset="0"/>
              <a:buNone/>
            </a:pPr>
            <a:r>
              <a:rPr lang="ru-RU" sz="1800" dirty="0" smtClean="0"/>
              <a:t>	</a:t>
            </a:r>
            <a:r>
              <a:rPr lang="ru-RU" sz="1800" b="1" dirty="0" smtClean="0"/>
              <a:t>Коллекции</a:t>
            </a:r>
            <a:r>
              <a:rPr lang="ru-RU" sz="1800" dirty="0" smtClean="0"/>
              <a:t> используются для хранения, поиска,  манипулирования и передачи данных.</a:t>
            </a:r>
          </a:p>
          <a:p>
            <a:pPr algn="just">
              <a:spcBef>
                <a:spcPts val="0"/>
              </a:spcBef>
              <a:buFont typeface="Verdana" pitchFamily="34" charset="0"/>
              <a:buNone/>
            </a:pPr>
            <a:endParaRPr lang="ru-RU" sz="1800" dirty="0" smtClean="0"/>
          </a:p>
          <a:p>
            <a:pPr algn="just">
              <a:spcBef>
                <a:spcPts val="0"/>
              </a:spcBef>
              <a:buFont typeface="Verdana" pitchFamily="34" charset="0"/>
              <a:buNone/>
            </a:pPr>
            <a:r>
              <a:rPr lang="ru-RU" sz="1800" dirty="0" smtClean="0"/>
              <a:t>	</a:t>
            </a:r>
            <a:r>
              <a:rPr lang="ru-RU" sz="1800" b="1" dirty="0" smtClean="0"/>
              <a:t>Коллекции</a:t>
            </a:r>
            <a:r>
              <a:rPr lang="ru-RU" sz="1800" dirty="0" smtClean="0"/>
              <a:t> – это динамические массивы, связные списки, деревья, множества, хэш-таблицы, стеки, очереди.</a:t>
            </a:r>
          </a:p>
          <a:p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Множества </a:t>
            </a:r>
            <a:r>
              <a:rPr lang="en-US" dirty="0" smtClean="0"/>
              <a:t>Set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b="1" dirty="0" smtClean="0"/>
              <a:t>Конструкторы </a:t>
            </a:r>
            <a:r>
              <a:rPr lang="en-US" sz="1800" b="1" dirty="0" err="1" smtClean="0"/>
              <a:t>HashSet</a:t>
            </a:r>
            <a:endParaRPr lang="ru-RU" sz="1800" b="1" dirty="0" smtClean="0"/>
          </a:p>
          <a:p>
            <a:endParaRPr lang="en-US" sz="1800" dirty="0" smtClean="0"/>
          </a:p>
          <a:p>
            <a:pPr marL="892175" indent="-358775" algn="just"/>
            <a:r>
              <a:rPr lang="ru-RU" sz="1800" b="1" dirty="0" err="1" smtClean="0"/>
              <a:t>HashSet</a:t>
            </a:r>
            <a:r>
              <a:rPr lang="ru-RU" sz="1800" b="1" dirty="0" smtClean="0"/>
              <a:t>()</a:t>
            </a:r>
            <a:endParaRPr lang="ru-RU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92175" indent="-358775" algn="just"/>
            <a:r>
              <a:rPr lang="ru-RU" sz="1800" b="1" dirty="0" err="1" smtClean="0"/>
              <a:t>HashSet</a:t>
            </a:r>
            <a:r>
              <a:rPr lang="ru-RU" sz="1800" b="1" dirty="0" smtClean="0"/>
              <a:t>(</a:t>
            </a:r>
            <a:r>
              <a:rPr lang="ru-RU" sz="1800" b="1" dirty="0" err="1" smtClean="0"/>
              <a:t>Collection</a:t>
            </a:r>
            <a:r>
              <a:rPr lang="ru-RU" sz="1800" b="1" dirty="0" smtClean="0"/>
              <a:t>&lt;? </a:t>
            </a:r>
            <a:r>
              <a:rPr lang="ru-RU" sz="1800" b="1" dirty="0" err="1" smtClean="0"/>
              <a:t>extends</a:t>
            </a:r>
            <a:r>
              <a:rPr lang="ru-RU" sz="1800" b="1" dirty="0" smtClean="0"/>
              <a:t> E&gt; </a:t>
            </a:r>
            <a:r>
              <a:rPr lang="ru-RU" sz="1800" b="1" dirty="0" err="1" smtClean="0"/>
              <a:t>c</a:t>
            </a:r>
            <a:r>
              <a:rPr lang="ru-RU" sz="1800" b="1" dirty="0" smtClean="0"/>
              <a:t>)</a:t>
            </a:r>
            <a:endParaRPr lang="ru-RU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92175" indent="-358775" algn="just"/>
            <a:r>
              <a:rPr lang="ru-RU" sz="1800" b="1" dirty="0" err="1" smtClean="0"/>
              <a:t>HashSet</a:t>
            </a:r>
            <a:r>
              <a:rPr lang="ru-RU" sz="1800" b="1" dirty="0" smtClean="0"/>
              <a:t>(</a:t>
            </a:r>
            <a:r>
              <a:rPr lang="ru-RU" sz="1800" b="1" dirty="0" err="1" smtClean="0"/>
              <a:t>int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initialCapacity</a:t>
            </a:r>
            <a:r>
              <a:rPr lang="ru-RU" sz="1800" b="1" dirty="0" smtClean="0"/>
              <a:t>)</a:t>
            </a:r>
            <a:endParaRPr lang="ru-RU" sz="18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92175" indent="-358775" algn="just"/>
            <a:r>
              <a:rPr lang="ru-RU" sz="1800" b="1" dirty="0" err="1" smtClean="0"/>
              <a:t>HashSet</a:t>
            </a:r>
            <a:r>
              <a:rPr lang="ru-RU" sz="1800" b="1" dirty="0" smtClean="0"/>
              <a:t>(</a:t>
            </a:r>
            <a:r>
              <a:rPr lang="ru-RU" sz="1800" b="1" dirty="0" err="1" smtClean="0"/>
              <a:t>int</a:t>
            </a:r>
            <a:r>
              <a:rPr lang="ru-RU" sz="1800" b="1" dirty="0" smtClean="0"/>
              <a:t> </a:t>
            </a:r>
            <a:r>
              <a:rPr lang="ru-RU" sz="1800" b="1" dirty="0" err="1" smtClean="0"/>
              <a:t>initialCapacity</a:t>
            </a:r>
            <a:r>
              <a:rPr lang="ru-RU" sz="1800" b="1" dirty="0" smtClean="0"/>
              <a:t>, </a:t>
            </a:r>
            <a:r>
              <a:rPr lang="ru-RU" sz="1800" b="1" dirty="0" err="1" smtClean="0"/>
              <a:t>float</a:t>
            </a:r>
            <a:r>
              <a:rPr lang="ru-RU" sz="1800" b="1" dirty="0" smtClean="0"/>
              <a:t> </a:t>
            </a:r>
            <a:r>
              <a:rPr lang="ru-RU" sz="1800" b="1" dirty="0" err="1" smtClean="0"/>
              <a:t>loadFactor</a:t>
            </a:r>
            <a:r>
              <a:rPr lang="ru-RU" sz="1800" b="1" dirty="0" smtClean="0"/>
              <a:t>)</a:t>
            </a:r>
            <a:endParaRPr lang="ru-RU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ru-RU" sz="1800" dirty="0" smtClean="0">
              <a:solidFill>
                <a:srgbClr val="800000"/>
              </a:solidFill>
            </a:endParaRPr>
          </a:p>
          <a:p>
            <a:pPr algn="just">
              <a:buFont typeface="Verdana" pitchFamily="34" charset="0"/>
              <a:buNone/>
            </a:pPr>
            <a:r>
              <a:rPr lang="ru-RU" sz="1600" dirty="0" smtClean="0"/>
              <a:t>Выбор слишком большой первоначальной вместимости (</a:t>
            </a:r>
            <a:r>
              <a:rPr lang="en-US" sz="1600" dirty="0" smtClean="0"/>
              <a:t>capacity</a:t>
            </a:r>
            <a:r>
              <a:rPr lang="ru-RU" sz="1600" dirty="0" smtClean="0"/>
              <a:t>) может обернуться потерей памяти и производительности. </a:t>
            </a:r>
          </a:p>
          <a:p>
            <a:pPr algn="just">
              <a:buFont typeface="Verdana" pitchFamily="34" charset="0"/>
              <a:buNone/>
            </a:pPr>
            <a:r>
              <a:rPr lang="ru-RU" sz="1600" dirty="0" smtClean="0"/>
              <a:t>Выбор слишком маленькой первоначальной вместимости (</a:t>
            </a:r>
            <a:r>
              <a:rPr lang="en-US" sz="1600" dirty="0" smtClean="0"/>
              <a:t>capacity</a:t>
            </a:r>
            <a:r>
              <a:rPr lang="ru-RU" sz="1600" dirty="0" smtClean="0"/>
              <a:t>) уменьшает производительность из-за копирования данных каждый раз, когда вместимость увеличивается.</a:t>
            </a:r>
            <a:endParaRPr lang="en-US" sz="1600" dirty="0" smtClean="0"/>
          </a:p>
          <a:p>
            <a:endParaRPr lang="en-US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Множества </a:t>
            </a:r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 smtClean="0"/>
              <a:t>Для эффективности объекты, добавляемые в множество должны реализовывать </a:t>
            </a:r>
            <a:r>
              <a:rPr lang="en-US" sz="1800" b="1" dirty="0" smtClean="0"/>
              <a:t>hash</a:t>
            </a:r>
            <a:r>
              <a:rPr lang="ru-RU" sz="1800" b="1" dirty="0" smtClean="0"/>
              <a:t>С</a:t>
            </a:r>
            <a:r>
              <a:rPr lang="en-US" sz="1800" b="1" dirty="0" smtClean="0"/>
              <a:t>ode</a:t>
            </a:r>
            <a:r>
              <a:rPr lang="ru-RU" sz="1800" dirty="0" smtClean="0"/>
              <a:t>.</a:t>
            </a:r>
            <a:endParaRPr lang="en-US" sz="1800" dirty="0" smtClean="0"/>
          </a:p>
          <a:p>
            <a:endParaRPr lang="en-US" sz="1800" dirty="0" smtClean="0"/>
          </a:p>
          <a:p>
            <a:pPr>
              <a:buNone/>
            </a:pPr>
            <a:r>
              <a:rPr lang="ru-RU" sz="1800" dirty="0" smtClean="0"/>
              <a:t>Метод </a:t>
            </a:r>
            <a:r>
              <a:rPr lang="ru-RU" sz="1800" b="1" dirty="0" err="1" smtClean="0"/>
              <a:t>int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hashCode</a:t>
            </a:r>
            <a:r>
              <a:rPr lang="ru-RU" sz="1800" b="1" dirty="0" smtClean="0"/>
              <a:t>()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- возвращает значение хэш-кода множества</a:t>
            </a:r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r>
              <a:rPr lang="ru-RU" sz="1800" b="1" i="1" dirty="0" smtClean="0"/>
              <a:t>Правила:</a:t>
            </a:r>
          </a:p>
          <a:p>
            <a:pPr>
              <a:buNone/>
            </a:pPr>
            <a:endParaRPr lang="ru-RU" sz="1800" b="1" i="1" dirty="0" smtClean="0"/>
          </a:p>
          <a:p>
            <a:pPr marL="892175" indent="-358775"/>
            <a:r>
              <a:rPr lang="ru-RU" sz="1800" dirty="0" smtClean="0"/>
              <a:t>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Устойчивость</a:t>
            </a:r>
          </a:p>
          <a:p>
            <a:pPr marL="892175" indent="-358775" algn="ctr">
              <a:buFont typeface="Verdana" pitchFamily="34" charset="0"/>
              <a:buNone/>
            </a:pPr>
            <a:r>
              <a:rPr lang="ru-RU" sz="1800" dirty="0" smtClean="0"/>
              <a:t>	</a:t>
            </a:r>
            <a:r>
              <a:rPr lang="ru-RU" sz="1800" b="1" dirty="0" smtClean="0"/>
              <a:t>	</a:t>
            </a:r>
            <a:r>
              <a:rPr lang="ru-RU" sz="1800" b="1" dirty="0" err="1" smtClean="0"/>
              <a:t>hashCode</a:t>
            </a:r>
            <a:r>
              <a:rPr lang="ru-RU" sz="1800" b="1" dirty="0" smtClean="0"/>
              <a:t>() не изменяется, если объект не изменяется</a:t>
            </a:r>
          </a:p>
          <a:p>
            <a:pPr marL="892175" indent="-358775"/>
            <a:endParaRPr lang="ru-RU" sz="1800" dirty="0" smtClean="0"/>
          </a:p>
          <a:p>
            <a:pPr marL="892175" indent="-358775"/>
            <a:r>
              <a:rPr lang="ru-RU" sz="1800" dirty="0" smtClean="0"/>
              <a:t>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Согласованность с </a:t>
            </a:r>
            <a:r>
              <a:rPr lang="ru-RU" sz="1800" dirty="0" err="1" smtClean="0">
                <a:solidFill>
                  <a:schemeClr val="accent1">
                    <a:lumMod val="75000"/>
                  </a:schemeClr>
                </a:solidFill>
              </a:rPr>
              <a:t>equals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  <a:p>
            <a:pPr marL="892175" indent="-358775" algn="ctr">
              <a:buFont typeface="Verdana" pitchFamily="34" charset="0"/>
              <a:buNone/>
            </a:pPr>
            <a:r>
              <a:rPr lang="ru-RU" sz="1800" dirty="0" smtClean="0"/>
              <a:t>		</a:t>
            </a:r>
            <a:r>
              <a:rPr lang="ru-RU" sz="1800" b="1" dirty="0" smtClean="0"/>
              <a:t>o1.equals(o2) =&gt; o1.hashCode() == o2.hashCode()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Множества </a:t>
            </a:r>
            <a:r>
              <a:rPr lang="en-US" dirty="0" smtClean="0"/>
              <a:t>Set. Example 01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2053633" y="5406110"/>
            <a:ext cx="5447325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[San Francisco, New York, Paris,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Berling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London]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San Francisco New York Paris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Berling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London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928662" y="1214422"/>
            <a:ext cx="7286676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_java._se._06.set;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java.util.HashSet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java.util.Set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SetExample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Set&lt;String&gt; set 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HashSet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&lt;String&gt;();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set.add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"London"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set.add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"Paris"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set.add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"New York"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set.add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"San Francisco"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set.add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Berling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set.add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"New York"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(set);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(Object element : set)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element.toString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Содержимое 2"/>
          <p:cNvSpPr>
            <a:spLocks noGrp="1"/>
          </p:cNvSpPr>
          <p:nvPr>
            <p:ph idx="1"/>
          </p:nvPr>
        </p:nvSpPr>
        <p:spPr>
          <a:xfrm>
            <a:off x="914400" y="5000636"/>
            <a:ext cx="7315200" cy="428628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Множества </a:t>
            </a:r>
            <a:r>
              <a:rPr lang="en-US" dirty="0" smtClean="0"/>
              <a:t>Set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b="1" dirty="0" err="1" smtClean="0"/>
              <a:t>LinkedHashSet</a:t>
            </a:r>
            <a:r>
              <a:rPr lang="ru-RU" sz="1800" b="1" dirty="0" smtClean="0"/>
              <a:t>&lt;E&gt;</a:t>
            </a:r>
            <a:r>
              <a:rPr lang="ru-RU" sz="1800" dirty="0" smtClean="0"/>
              <a:t> ─ множество на основе хэш-таблицы и c сохранением порядка обхода.</a:t>
            </a:r>
            <a:endParaRPr lang="en-US" sz="1800" dirty="0" smtClean="0"/>
          </a:p>
          <a:p>
            <a:endParaRPr lang="en-US" sz="1600" dirty="0" smtClean="0"/>
          </a:p>
          <a:p>
            <a:endParaRPr lang="ru-RU" sz="1600" dirty="0" smtClean="0"/>
          </a:p>
          <a:p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Множества </a:t>
            </a:r>
            <a:r>
              <a:rPr lang="en-US" dirty="0" smtClean="0"/>
              <a:t>Set. Example 02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28662" y="5429264"/>
            <a:ext cx="7315200" cy="500066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3249" name="Rectangle 1"/>
          <p:cNvSpPr>
            <a:spLocks noChangeArrowheads="1"/>
          </p:cNvSpPr>
          <p:nvPr/>
        </p:nvSpPr>
        <p:spPr bwMode="auto">
          <a:xfrm>
            <a:off x="928662" y="1214422"/>
            <a:ext cx="7572907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_java._se._06.set;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java.util.LinkedHashSet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java.util.Set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LinkedHashSetExample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Set&lt;String&gt; set 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LinkedHashSet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&lt;String&gt;();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Add strings to the set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set.add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"London"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set.add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"Paris"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set.add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"New York"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set.add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"San Francisco"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set.add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Berling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set.add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"New York"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(set);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Display the elements in the hash set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(Object element : set)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element.toString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+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 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2339385" y="5477548"/>
            <a:ext cx="5447325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[London, Paris, New York, San Francisco,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Berling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]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London Paris New York San Francisco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Berling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Множества </a:t>
            </a:r>
            <a:r>
              <a:rPr lang="en-US" dirty="0" smtClean="0"/>
              <a:t>Set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sz="1800" b="1" dirty="0" err="1" smtClean="0"/>
              <a:t>TreeSet</a:t>
            </a:r>
            <a:r>
              <a:rPr lang="en-US" sz="1800" b="1" dirty="0" smtClean="0"/>
              <a:t>&lt;E&gt;</a:t>
            </a:r>
            <a:r>
              <a:rPr lang="ru-RU" sz="1800" b="1" dirty="0" smtClean="0"/>
              <a:t> </a:t>
            </a:r>
            <a:r>
              <a:rPr lang="ru-RU" sz="1800" dirty="0" smtClean="0"/>
              <a:t>– реализует интерфейс</a:t>
            </a:r>
            <a:r>
              <a:rPr lang="en-US" sz="1800" dirty="0" smtClean="0"/>
              <a:t> </a:t>
            </a:r>
            <a:r>
              <a:rPr lang="en-US" sz="1800" b="1" dirty="0" err="1" smtClean="0"/>
              <a:t>NavigableSet</a:t>
            </a:r>
            <a:r>
              <a:rPr lang="en-US" sz="1800" b="1" dirty="0" smtClean="0"/>
              <a:t>&lt;E&gt;</a:t>
            </a:r>
            <a:r>
              <a:rPr lang="ru-RU" sz="1800" dirty="0" smtClean="0"/>
              <a:t>, который поддерживает элементы в отсортированном по возрастанию порядке. </a:t>
            </a:r>
            <a:endParaRPr lang="en-US" sz="1800" dirty="0" smtClean="0"/>
          </a:p>
          <a:p>
            <a:endParaRPr lang="en-US" sz="1800" dirty="0" smtClean="0"/>
          </a:p>
          <a:p>
            <a:pPr algn="just">
              <a:buNone/>
            </a:pPr>
            <a:r>
              <a:rPr lang="ru-RU" sz="1800" dirty="0" smtClean="0"/>
              <a:t>Для хранения объектов использует бинарное дерево. </a:t>
            </a:r>
            <a:endParaRPr lang="en-US" sz="1800" dirty="0" smtClean="0"/>
          </a:p>
          <a:p>
            <a:pPr algn="just">
              <a:buNone/>
            </a:pPr>
            <a:endParaRPr lang="en-US" sz="1800" dirty="0" smtClean="0"/>
          </a:p>
          <a:p>
            <a:pPr algn="just">
              <a:buNone/>
            </a:pPr>
            <a:r>
              <a:rPr lang="ru-RU" sz="1800" dirty="0" smtClean="0"/>
              <a:t>При добавлении объекта в дерево он сразу же размещается в необходимую позицию с учетом сортировки. </a:t>
            </a:r>
            <a:endParaRPr lang="en-US" sz="1800" dirty="0" smtClean="0"/>
          </a:p>
          <a:p>
            <a:pPr algn="just">
              <a:buNone/>
            </a:pPr>
            <a:endParaRPr lang="en-US" sz="1800" dirty="0" smtClean="0"/>
          </a:p>
          <a:p>
            <a:pPr algn="just">
              <a:buNone/>
            </a:pPr>
            <a:r>
              <a:rPr lang="ru-RU" sz="1800" dirty="0" smtClean="0"/>
              <a:t>Сортировка происходит благодаря тому, что все добавляемые элементы реализуют интерфейсы </a:t>
            </a:r>
            <a:r>
              <a:rPr lang="en-US" sz="1800" dirty="0" smtClean="0"/>
              <a:t>Comparator</a:t>
            </a:r>
            <a:r>
              <a:rPr lang="ru-RU" sz="1800" dirty="0" smtClean="0"/>
              <a:t> и </a:t>
            </a:r>
            <a:r>
              <a:rPr lang="en-US" sz="1800" dirty="0" smtClean="0"/>
              <a:t>Comparable</a:t>
            </a:r>
            <a:r>
              <a:rPr lang="ru-RU" sz="1800" dirty="0" smtClean="0"/>
              <a:t>. </a:t>
            </a:r>
            <a:endParaRPr lang="en-US" sz="1800" dirty="0" smtClean="0"/>
          </a:p>
          <a:p>
            <a:pPr algn="just">
              <a:buNone/>
            </a:pPr>
            <a:endParaRPr lang="en-US" sz="1800" dirty="0" smtClean="0"/>
          </a:p>
          <a:p>
            <a:pPr algn="just">
              <a:buNone/>
            </a:pPr>
            <a:r>
              <a:rPr lang="ru-RU" sz="1800" dirty="0" smtClean="0"/>
              <a:t>Выполнение операций удаления и вставки объектов происходит медленнее, чем в </a:t>
            </a:r>
            <a:r>
              <a:rPr lang="ru-RU" sz="1800" dirty="0" err="1" smtClean="0"/>
              <a:t>хэш</a:t>
            </a:r>
            <a:r>
              <a:rPr lang="ru-RU" sz="1800" dirty="0" smtClean="0"/>
              <a:t>-множествах, но быстрее, чем в списках.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Множества </a:t>
            </a:r>
            <a:r>
              <a:rPr lang="en-US" dirty="0" smtClean="0"/>
              <a:t>Set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dirty="0" smtClean="0"/>
              <a:t>Используется в том случае, если необходимо использовать операции, определенные в</a:t>
            </a:r>
            <a:r>
              <a:rPr lang="en-US" sz="1800" dirty="0" smtClean="0"/>
              <a:t> </a:t>
            </a:r>
            <a:r>
              <a:rPr lang="ru-RU" sz="1800" dirty="0" smtClean="0"/>
              <a:t>интерфейсе </a:t>
            </a:r>
            <a:r>
              <a:rPr lang="en-US" sz="1800" b="1" dirty="0" err="1" smtClean="0"/>
              <a:t>SortedSet</a:t>
            </a:r>
            <a:r>
              <a:rPr lang="en-US" sz="1800" dirty="0" smtClean="0"/>
              <a:t>, </a:t>
            </a:r>
            <a:r>
              <a:rPr lang="en-US" sz="1800" b="1" dirty="0" err="1" smtClean="0"/>
              <a:t>NavigableSet</a:t>
            </a:r>
            <a:r>
              <a:rPr lang="en-US" sz="1800" dirty="0" smtClean="0"/>
              <a:t> </a:t>
            </a:r>
            <a:r>
              <a:rPr lang="ru-RU" sz="1800" dirty="0" smtClean="0"/>
              <a:t>или итерацию в определенном порядке</a:t>
            </a:r>
            <a:r>
              <a:rPr lang="en-US" sz="1800" dirty="0" smtClean="0"/>
              <a:t>.</a:t>
            </a:r>
            <a:endParaRPr lang="ru-RU" sz="1800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Множества </a:t>
            </a:r>
            <a:r>
              <a:rPr lang="en-US" dirty="0" smtClean="0"/>
              <a:t>Set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b="1" dirty="0" smtClean="0"/>
              <a:t>Конструкторы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TreeSet</a:t>
            </a:r>
            <a:r>
              <a:rPr lang="en-US" sz="1800" b="1" dirty="0" smtClean="0"/>
              <a:t>:</a:t>
            </a:r>
          </a:p>
          <a:p>
            <a:pPr>
              <a:buNone/>
            </a:pPr>
            <a:endParaRPr lang="en-US" sz="1800" dirty="0" smtClean="0"/>
          </a:p>
          <a:p>
            <a:pPr marL="892175" lvl="1" indent="-434975">
              <a:buFont typeface="Wingdings" pitchFamily="2" charset="2"/>
              <a:buChar char="§"/>
            </a:pPr>
            <a:r>
              <a:rPr lang="en-US" sz="1800" b="1" dirty="0" err="1" smtClean="0"/>
              <a:t>TreeSet</a:t>
            </a:r>
            <a:r>
              <a:rPr lang="en-US" sz="1800" b="1" dirty="0" smtClean="0"/>
              <a:t>();</a:t>
            </a:r>
          </a:p>
          <a:p>
            <a:pPr marL="892175" lvl="1" indent="-434975">
              <a:buFont typeface="Wingdings" pitchFamily="2" charset="2"/>
              <a:buChar char="§"/>
            </a:pPr>
            <a:r>
              <a:rPr lang="en-US" sz="1800" b="1" dirty="0" err="1" smtClean="0"/>
              <a:t>TreeSet</a:t>
            </a:r>
            <a:r>
              <a:rPr lang="en-US" sz="1800" b="1" dirty="0" smtClean="0"/>
              <a:t>(Collection &lt;? extends E&gt; c);</a:t>
            </a:r>
          </a:p>
          <a:p>
            <a:pPr marL="892175" lvl="1" indent="-434975">
              <a:buFont typeface="Wingdings" pitchFamily="2" charset="2"/>
              <a:buChar char="§"/>
            </a:pPr>
            <a:r>
              <a:rPr lang="en-US" sz="1800" b="1" dirty="0" err="1" smtClean="0"/>
              <a:t>TreeSet</a:t>
            </a:r>
            <a:r>
              <a:rPr lang="en-US" sz="1800" b="1" dirty="0" smtClean="0"/>
              <a:t>(Comparator &lt;? super E&gt; c);</a:t>
            </a:r>
          </a:p>
          <a:p>
            <a:pPr marL="892175" lvl="1" indent="-434975">
              <a:buFont typeface="Wingdings" pitchFamily="2" charset="2"/>
              <a:buChar char="§"/>
            </a:pPr>
            <a:r>
              <a:rPr lang="en-US" sz="1800" b="1" dirty="0" err="1" smtClean="0"/>
              <a:t>TreeSet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SortedSet</a:t>
            </a:r>
            <a:r>
              <a:rPr lang="en-US" sz="1800" b="1" dirty="0" smtClean="0"/>
              <a:t> &lt;E&gt; s);</a:t>
            </a:r>
            <a:endParaRPr lang="ru-RU" sz="1800" b="1" dirty="0" smtClean="0"/>
          </a:p>
          <a:p>
            <a:endParaRPr lang="en-US" sz="1400" dirty="0" smtClean="0"/>
          </a:p>
          <a:p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Множества </a:t>
            </a:r>
            <a:r>
              <a:rPr lang="en-US" dirty="0" smtClean="0"/>
              <a:t>Set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dirty="0" smtClean="0"/>
              <a:t>Класс </a:t>
            </a:r>
            <a:r>
              <a:rPr lang="en-US" sz="1800" b="1" dirty="0" err="1" smtClean="0"/>
              <a:t>TreeSet</a:t>
            </a:r>
            <a:r>
              <a:rPr lang="ru-RU" sz="1800" b="1" dirty="0" smtClean="0"/>
              <a:t>&lt;</a:t>
            </a:r>
            <a:r>
              <a:rPr lang="en-US" sz="1800" b="1" dirty="0" smtClean="0"/>
              <a:t>E</a:t>
            </a:r>
            <a:r>
              <a:rPr lang="ru-RU" sz="1800" b="1" dirty="0" smtClean="0"/>
              <a:t>&gt;</a:t>
            </a:r>
            <a:r>
              <a:rPr lang="ru-RU" sz="1800" dirty="0" smtClean="0"/>
              <a:t> содержит методы по извлечению первого и последнего (наименьшего и наибольшего) элементов </a:t>
            </a:r>
            <a:r>
              <a:rPr lang="en-US" sz="1800" b="1" dirty="0" smtClean="0"/>
              <a:t>E first</a:t>
            </a:r>
            <a:r>
              <a:rPr lang="ru-RU" sz="1800" b="1" dirty="0" smtClean="0"/>
              <a:t>() </a:t>
            </a:r>
            <a:r>
              <a:rPr lang="ru-RU" sz="1800" dirty="0" smtClean="0"/>
              <a:t>и </a:t>
            </a:r>
            <a:r>
              <a:rPr lang="en-US" sz="1800" b="1" dirty="0" smtClean="0"/>
              <a:t>E last</a:t>
            </a:r>
            <a:r>
              <a:rPr lang="ru-RU" sz="1800" b="1" dirty="0" smtClean="0"/>
              <a:t>()</a:t>
            </a:r>
            <a:r>
              <a:rPr lang="ru-RU" sz="1800" dirty="0" smtClean="0"/>
              <a:t>. </a:t>
            </a:r>
            <a:endParaRPr lang="en-US" sz="1800" dirty="0" smtClean="0"/>
          </a:p>
          <a:p>
            <a:pPr algn="just">
              <a:buNone/>
            </a:pPr>
            <a:endParaRPr lang="en-US" sz="1800" dirty="0" smtClean="0"/>
          </a:p>
          <a:p>
            <a:pPr algn="just">
              <a:buNone/>
            </a:pPr>
            <a:r>
              <a:rPr lang="ru-RU" sz="1800" dirty="0" smtClean="0"/>
              <a:t>Методы</a:t>
            </a:r>
            <a:r>
              <a:rPr lang="en-US" sz="1800" dirty="0" smtClean="0"/>
              <a:t> </a:t>
            </a:r>
            <a:r>
              <a:rPr lang="en-US" sz="1800" b="1" dirty="0" err="1" smtClean="0"/>
              <a:t>SortedSet</a:t>
            </a:r>
            <a:r>
              <a:rPr lang="en-US" sz="1800" b="1" dirty="0" smtClean="0"/>
              <a:t>&lt;E&gt; </a:t>
            </a:r>
            <a:r>
              <a:rPr lang="en-US" sz="1800" b="1" dirty="0" err="1" smtClean="0"/>
              <a:t>subSet</a:t>
            </a:r>
            <a:r>
              <a:rPr lang="en-US" sz="1800" b="1" dirty="0" smtClean="0"/>
              <a:t>(E from, E to), </a:t>
            </a:r>
            <a:r>
              <a:rPr lang="en-US" sz="1800" b="1" dirty="0" err="1" smtClean="0"/>
              <a:t>SortedSet</a:t>
            </a:r>
            <a:r>
              <a:rPr lang="en-US" sz="1800" b="1" dirty="0" smtClean="0"/>
              <a:t>&lt;E&gt; </a:t>
            </a:r>
            <a:r>
              <a:rPr lang="en-US" sz="1800" b="1" dirty="0" err="1" smtClean="0"/>
              <a:t>tailSet</a:t>
            </a:r>
            <a:r>
              <a:rPr lang="en-US" sz="1800" b="1" dirty="0" smtClean="0"/>
              <a:t>(E from) </a:t>
            </a:r>
            <a:r>
              <a:rPr lang="ru-RU" sz="1800" dirty="0" smtClean="0"/>
              <a:t>и </a:t>
            </a:r>
            <a:r>
              <a:rPr lang="en-US" sz="1800" b="1" dirty="0" err="1" smtClean="0"/>
              <a:t>SortedSet</a:t>
            </a:r>
            <a:r>
              <a:rPr lang="ru-RU" sz="1800" b="1" dirty="0" smtClean="0"/>
              <a:t>&lt;</a:t>
            </a:r>
            <a:r>
              <a:rPr lang="en-US" sz="1800" b="1" dirty="0" smtClean="0"/>
              <a:t>E</a:t>
            </a:r>
            <a:r>
              <a:rPr lang="ru-RU" sz="1800" b="1" dirty="0" smtClean="0"/>
              <a:t>&gt; </a:t>
            </a:r>
            <a:r>
              <a:rPr lang="en-US" sz="1800" b="1" dirty="0" err="1" smtClean="0"/>
              <a:t>headSet</a:t>
            </a:r>
            <a:r>
              <a:rPr lang="ru-RU" sz="1800" b="1" dirty="0" smtClean="0"/>
              <a:t>(</a:t>
            </a:r>
            <a:r>
              <a:rPr lang="en-US" sz="1800" b="1" dirty="0" smtClean="0"/>
              <a:t>E to</a:t>
            </a:r>
            <a:r>
              <a:rPr lang="ru-RU" sz="1800" b="1" dirty="0" smtClean="0"/>
              <a:t>)</a:t>
            </a:r>
            <a:r>
              <a:rPr lang="en-US" sz="1800" dirty="0" smtClean="0"/>
              <a:t> </a:t>
            </a:r>
            <a:r>
              <a:rPr lang="ru-RU" sz="1800" dirty="0" smtClean="0"/>
              <a:t>предназначены для извлечения определенной части множества. </a:t>
            </a:r>
            <a:endParaRPr lang="en-US" sz="1800" dirty="0" smtClean="0"/>
          </a:p>
          <a:p>
            <a:pPr algn="just">
              <a:buNone/>
            </a:pPr>
            <a:endParaRPr lang="en-US" sz="1800" dirty="0" smtClean="0"/>
          </a:p>
          <a:p>
            <a:pPr algn="just">
              <a:buNone/>
            </a:pPr>
            <a:r>
              <a:rPr lang="ru-RU" sz="1800" dirty="0" smtClean="0"/>
              <a:t>Метод  </a:t>
            </a:r>
            <a:r>
              <a:rPr lang="en-US" sz="1800" b="1" dirty="0" smtClean="0"/>
              <a:t>Comparator</a:t>
            </a:r>
            <a:r>
              <a:rPr lang="ru-RU" sz="1800" b="1" dirty="0" smtClean="0"/>
              <a:t> &lt;? </a:t>
            </a:r>
            <a:r>
              <a:rPr lang="en-US" sz="1800" b="1" dirty="0" smtClean="0"/>
              <a:t>super E</a:t>
            </a:r>
            <a:r>
              <a:rPr lang="ru-RU" sz="1800" b="1" dirty="0" smtClean="0"/>
              <a:t>&gt; </a:t>
            </a:r>
            <a:r>
              <a:rPr lang="en-US" sz="1800" b="1" dirty="0" smtClean="0"/>
              <a:t>comparator</a:t>
            </a:r>
            <a:r>
              <a:rPr lang="ru-RU" sz="1800" b="1" dirty="0" smtClean="0"/>
              <a:t>()</a:t>
            </a:r>
            <a:r>
              <a:rPr lang="ru-RU" sz="1800" dirty="0" smtClean="0"/>
              <a:t> возвращает объект</a:t>
            </a:r>
            <a:r>
              <a:rPr lang="en-US" sz="1800" dirty="0" smtClean="0"/>
              <a:t> </a:t>
            </a:r>
            <a:r>
              <a:rPr lang="en-US" sz="1800" b="1" dirty="0" smtClean="0"/>
              <a:t>Comparator</a:t>
            </a:r>
            <a:r>
              <a:rPr lang="ru-RU" sz="1800" dirty="0" smtClean="0"/>
              <a:t>, используемый для сортировки объектов множества или </a:t>
            </a:r>
            <a:r>
              <a:rPr lang="en-US" sz="1800" b="1" dirty="0" smtClean="0"/>
              <a:t>null</a:t>
            </a:r>
            <a:r>
              <a:rPr lang="ru-RU" sz="1800" dirty="0" smtClean="0"/>
              <a:t>, если выполняется обычная сортировка.</a:t>
            </a:r>
          </a:p>
          <a:p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Множества </a:t>
            </a:r>
            <a:r>
              <a:rPr lang="en-US" dirty="0" smtClean="0"/>
              <a:t>Set. Example 03</a:t>
            </a:r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928662" y="1285860"/>
            <a:ext cx="7286676" cy="483209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_java._se._06.set;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java.util.HashSet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java.util.Set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java.util.TreeSet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TreeSetExample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Create a hash set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Set&lt;String&gt; set 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HashSet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&lt;String&gt;();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Add strings to the set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set.add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"London"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set.add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"Paris"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set.add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"New York"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set.add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"San Francisco"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set.add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Berling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set.add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"New York"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TreeSet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&lt;String&gt;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treeSet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TreeSet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&lt;String&gt;(set);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treeSet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Display the elements in the hash set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(String element : set)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(element +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 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коллекций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  <a:buNone/>
            </a:pPr>
            <a:r>
              <a:rPr lang="en-US" sz="1800" b="1" dirty="0" smtClean="0"/>
              <a:t>Collections framework </a:t>
            </a:r>
            <a:r>
              <a:rPr lang="ru-RU" sz="1800" dirty="0" smtClean="0"/>
              <a:t>- это унифицированная архитектура для представления и манипулирования коллекциями.</a:t>
            </a:r>
          </a:p>
          <a:p>
            <a:pPr>
              <a:spcBef>
                <a:spcPts val="0"/>
              </a:spcBef>
            </a:pPr>
            <a:endParaRPr lang="ru-RU" sz="1800" dirty="0" smtClean="0"/>
          </a:p>
          <a:p>
            <a:pPr>
              <a:spcBef>
                <a:spcPts val="0"/>
              </a:spcBef>
            </a:pPr>
            <a:endParaRPr lang="ru-RU" sz="1800" dirty="0" smtClean="0"/>
          </a:p>
          <a:p>
            <a:pPr>
              <a:spcBef>
                <a:spcPts val="0"/>
              </a:spcBef>
              <a:buNone/>
            </a:pPr>
            <a:r>
              <a:rPr lang="en-US" sz="1800" b="1" dirty="0" smtClean="0"/>
              <a:t>Collections framework </a:t>
            </a:r>
            <a:r>
              <a:rPr lang="ru-RU" sz="1800" dirty="0" smtClean="0"/>
              <a:t>содержит:</a:t>
            </a:r>
          </a:p>
          <a:p>
            <a:pPr>
              <a:spcBef>
                <a:spcPts val="0"/>
              </a:spcBef>
              <a:buNone/>
            </a:pPr>
            <a:endParaRPr lang="en-US" sz="1800" dirty="0" smtClean="0"/>
          </a:p>
          <a:p>
            <a:pPr marL="1611313" indent="-261938">
              <a:lnSpc>
                <a:spcPct val="150000"/>
              </a:lnSpc>
              <a:spcBef>
                <a:spcPts val="0"/>
              </a:spcBef>
            </a:pPr>
            <a:r>
              <a:rPr lang="ru-RU" sz="1800" dirty="0" smtClean="0"/>
              <a:t>	Интерфейсы</a:t>
            </a:r>
            <a:endParaRPr lang="en-US" sz="1800" dirty="0" smtClean="0"/>
          </a:p>
          <a:p>
            <a:pPr marL="1611313" indent="-261938">
              <a:lnSpc>
                <a:spcPct val="150000"/>
              </a:lnSpc>
              <a:spcBef>
                <a:spcPts val="0"/>
              </a:spcBef>
            </a:pPr>
            <a:r>
              <a:rPr lang="ru-RU" sz="1800" dirty="0" smtClean="0"/>
              <a:t>	Классы - </a:t>
            </a:r>
            <a:r>
              <a:rPr lang="ru-RU" sz="1800" dirty="0"/>
              <a:t>р</a:t>
            </a:r>
            <a:r>
              <a:rPr lang="ru-RU" sz="1800" dirty="0" smtClean="0"/>
              <a:t>еализации (</a:t>
            </a:r>
            <a:r>
              <a:rPr lang="en-US" sz="1800" dirty="0" smtClean="0"/>
              <a:t>Implementations</a:t>
            </a:r>
            <a:r>
              <a:rPr lang="ru-RU" sz="1800" dirty="0" smtClean="0"/>
              <a:t>)</a:t>
            </a:r>
            <a:endParaRPr lang="en-US" sz="1800" dirty="0" smtClean="0"/>
          </a:p>
          <a:p>
            <a:pPr marL="1611313" indent="-261938">
              <a:lnSpc>
                <a:spcPct val="150000"/>
              </a:lnSpc>
              <a:spcBef>
                <a:spcPts val="0"/>
              </a:spcBef>
            </a:pPr>
            <a:r>
              <a:rPr lang="ru-RU" sz="1800" dirty="0" smtClean="0"/>
              <a:t>	Алгоритмы</a:t>
            </a:r>
            <a:endParaRPr lang="en-US" sz="1800" dirty="0" smtClean="0"/>
          </a:p>
          <a:p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Множества </a:t>
            </a:r>
            <a:r>
              <a:rPr lang="en-US" dirty="0" smtClean="0"/>
              <a:t>Set. Example 03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28662" y="1214422"/>
            <a:ext cx="7286676" cy="804850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pl-PL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1928794" y="1643050"/>
            <a:ext cx="5447325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Berling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London, New York, Paris, San Francisco]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San Francisco New York Paris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Berling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London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</a:t>
            </a:r>
            <a:r>
              <a:rPr lang="en-US" dirty="0" err="1" smtClean="0"/>
              <a:t>Iterator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</a:t>
            </a:r>
            <a:r>
              <a:rPr smtClean="0"/>
              <a:t>Iterator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b="1" dirty="0" smtClean="0"/>
              <a:t>Для обхода коллекции можно использовать</a:t>
            </a:r>
            <a:r>
              <a:rPr lang="en-US" sz="1800" b="1" dirty="0" smtClean="0"/>
              <a:t>:</a:t>
            </a:r>
          </a:p>
          <a:p>
            <a:pPr>
              <a:buNone/>
            </a:pPr>
            <a:endParaRPr lang="en-US" sz="1800" dirty="0" smtClean="0"/>
          </a:p>
          <a:p>
            <a:pPr marL="1524000" indent="-449263"/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for-each</a:t>
            </a:r>
          </a:p>
          <a:p>
            <a:pPr marL="1800225" indent="0" algn="just">
              <a:buNone/>
            </a:pPr>
            <a:r>
              <a:rPr lang="ru-RU" sz="1800" dirty="0" smtClean="0"/>
              <a:t>Конструкция</a:t>
            </a:r>
            <a:r>
              <a:rPr lang="en-US" sz="1800" dirty="0" smtClean="0"/>
              <a:t> for-each </a:t>
            </a:r>
            <a:r>
              <a:rPr lang="ru-RU" sz="1800" dirty="0" smtClean="0"/>
              <a:t>является краткой формой записи обхода коллекции с использованием цикла </a:t>
            </a:r>
            <a:r>
              <a:rPr lang="en-US" sz="1800" dirty="0" smtClean="0"/>
              <a:t>for</a:t>
            </a:r>
            <a:r>
              <a:rPr lang="ru-RU" sz="1800" dirty="0" smtClean="0"/>
              <a:t>.</a:t>
            </a:r>
            <a:endParaRPr lang="en-US" sz="1800" dirty="0" smtClean="0"/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ru-RU" sz="1800" dirty="0" smtClean="0"/>
          </a:p>
          <a:p>
            <a:pPr marL="1524000" indent="-449263"/>
            <a:r>
              <a:rPr lang="en-US" sz="1800" b="1" dirty="0" err="1" smtClean="0">
                <a:solidFill>
                  <a:schemeClr val="accent1">
                    <a:lumMod val="75000"/>
                  </a:schemeClr>
                </a:solidFill>
              </a:rPr>
              <a:t>Iterator</a:t>
            </a:r>
            <a:endParaRPr lang="en-US" sz="18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800225" indent="0" algn="just">
              <a:buNone/>
            </a:pPr>
            <a:r>
              <a:rPr lang="ru-RU" sz="1800" dirty="0" smtClean="0"/>
              <a:t>Итератор это объект, который позволяет осуществлять обход коллекции и при желании удалять избранные элементы. </a:t>
            </a:r>
            <a:endParaRPr lang="en-US" sz="18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82945" name="Rectangle 1"/>
          <p:cNvSpPr>
            <a:spLocks noChangeArrowheads="1"/>
          </p:cNvSpPr>
          <p:nvPr/>
        </p:nvSpPr>
        <p:spPr bwMode="auto">
          <a:xfrm>
            <a:off x="3286116" y="3500438"/>
            <a:ext cx="3470822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(Object o: collection)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System.</a:t>
            </a:r>
            <a:r>
              <a:rPr kumimoji="0" lang="pl-PL" sz="1400" b="0" i="1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.println(o);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</a:t>
            </a:r>
            <a:r>
              <a:rPr lang="pl-PL" dirty="0" smtClean="0"/>
              <a:t>Iterator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dirty="0" smtClean="0"/>
              <a:t>Интерфейс </a:t>
            </a:r>
            <a:r>
              <a:rPr lang="ru-RU" sz="1800" b="1" dirty="0" err="1" smtClean="0"/>
              <a:t>Iterator</a:t>
            </a:r>
            <a:r>
              <a:rPr lang="ru-RU" sz="1800" b="1" dirty="0" smtClean="0"/>
              <a:t>&lt;E&gt;</a:t>
            </a:r>
            <a:r>
              <a:rPr lang="ru-RU" sz="1800" dirty="0" smtClean="0"/>
              <a:t> используется для доступа к элементам</a:t>
            </a:r>
            <a:r>
              <a:rPr lang="en-US" sz="1800" dirty="0" smtClean="0"/>
              <a:t> </a:t>
            </a:r>
            <a:r>
              <a:rPr lang="ru-RU" sz="1800" dirty="0" smtClean="0"/>
              <a:t>коллекции</a:t>
            </a:r>
            <a:endParaRPr lang="en-US" sz="1800" dirty="0" smtClean="0"/>
          </a:p>
          <a:p>
            <a:pPr algn="just">
              <a:buNone/>
            </a:pPr>
            <a:endParaRPr lang="ru-RU" sz="1800" dirty="0" smtClean="0"/>
          </a:p>
          <a:p>
            <a:pPr algn="just">
              <a:buNone/>
            </a:pPr>
            <a:r>
              <a:rPr lang="ru-RU" sz="1800" dirty="0" smtClean="0"/>
              <a:t> </a:t>
            </a:r>
            <a:r>
              <a:rPr lang="ru-RU" sz="1800" b="1" dirty="0" err="1" smtClean="0"/>
              <a:t>Iterator</a:t>
            </a:r>
            <a:r>
              <a:rPr lang="ru-RU" sz="1800" b="1" dirty="0" smtClean="0"/>
              <a:t>&lt;E&gt; </a:t>
            </a:r>
            <a:r>
              <a:rPr lang="ru-RU" sz="1800" b="1" dirty="0" err="1" smtClean="0"/>
              <a:t>iterator</a:t>
            </a:r>
            <a:r>
              <a:rPr lang="ru-RU" sz="1800" b="1" dirty="0" smtClean="0"/>
              <a:t>() </a:t>
            </a:r>
            <a:r>
              <a:rPr lang="ru-RU" sz="1800" dirty="0" smtClean="0"/>
              <a:t>– возвращает итератор</a:t>
            </a:r>
          </a:p>
          <a:p>
            <a:endParaRPr lang="en-US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6" name="Picture 102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3000372"/>
            <a:ext cx="4962504" cy="2253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</a:t>
            </a:r>
            <a:r>
              <a:rPr lang="pl-PL" dirty="0" smtClean="0"/>
              <a:t>Iterator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1" dirty="0" smtClean="0"/>
              <a:t>public interface </a:t>
            </a:r>
            <a:r>
              <a:rPr lang="en-US" sz="2400" b="1" dirty="0" err="1" smtClean="0"/>
              <a:t>Iterator</a:t>
            </a:r>
            <a:r>
              <a:rPr lang="en-US" sz="1800" b="1" dirty="0" smtClean="0"/>
              <a:t> {</a:t>
            </a:r>
          </a:p>
          <a:p>
            <a:pPr marL="895350" indent="-438150" algn="just"/>
            <a:r>
              <a:rPr lang="en-US" sz="1800" b="1" dirty="0" err="1" smtClean="0"/>
              <a:t>boolean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hasNext</a:t>
            </a:r>
            <a:r>
              <a:rPr lang="en-US" sz="1800" b="1" dirty="0" smtClean="0"/>
              <a:t>(); </a:t>
            </a:r>
            <a:endParaRPr lang="en-US" sz="18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95350" indent="-438150" algn="just"/>
            <a:r>
              <a:rPr lang="en-US" sz="1800" b="1" dirty="0" smtClean="0"/>
              <a:t>Object next();</a:t>
            </a:r>
            <a:endParaRPr lang="en-US" sz="18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95350" indent="-438150" algn="just"/>
            <a:r>
              <a:rPr lang="en-US" sz="1800" b="1" dirty="0" smtClean="0"/>
              <a:t>void remove();</a:t>
            </a:r>
            <a:endParaRPr lang="en-US" sz="18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800" b="1" dirty="0" smtClean="0"/>
              <a:t>	}</a:t>
            </a:r>
            <a:endParaRPr lang="ru-RU" sz="1800" b="1" dirty="0" smtClean="0"/>
          </a:p>
          <a:p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</a:t>
            </a:r>
            <a:r>
              <a:rPr lang="pl-PL" dirty="0" smtClean="0"/>
              <a:t>Iterator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Font typeface="Verdana" pitchFamily="34" charset="0"/>
              <a:buNone/>
            </a:pPr>
            <a:r>
              <a:rPr lang="ru-RU" sz="1800" dirty="0" smtClean="0"/>
              <a:t>Исключения:</a:t>
            </a:r>
            <a:endParaRPr lang="en-US" sz="1800" dirty="0" smtClean="0"/>
          </a:p>
          <a:p>
            <a:pPr>
              <a:spcBef>
                <a:spcPts val="0"/>
              </a:spcBef>
              <a:buFont typeface="Verdana" pitchFamily="34" charset="0"/>
              <a:buNone/>
            </a:pPr>
            <a:endParaRPr lang="ru-RU" sz="1800" dirty="0" smtClean="0"/>
          </a:p>
          <a:p>
            <a:pPr marL="1352550" indent="-457200">
              <a:spcBef>
                <a:spcPts val="0"/>
              </a:spcBef>
            </a:pP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</a:rPr>
              <a:t>NoSuchElementException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1800" dirty="0" smtClean="0"/>
              <a:t>─ генерируется при</a:t>
            </a:r>
            <a:r>
              <a:rPr lang="en-US" sz="1800" dirty="0" smtClean="0"/>
              <a:t> </a:t>
            </a:r>
            <a:r>
              <a:rPr lang="ru-RU" sz="1800" dirty="0" smtClean="0"/>
              <a:t>достижении конца коллекции</a:t>
            </a:r>
            <a:endParaRPr lang="en-US" sz="1800" dirty="0" smtClean="0"/>
          </a:p>
          <a:p>
            <a:pPr marL="1352550" indent="-457200">
              <a:spcBef>
                <a:spcPts val="0"/>
              </a:spcBef>
            </a:pPr>
            <a:endParaRPr lang="ru-RU" sz="1800" dirty="0" smtClean="0"/>
          </a:p>
          <a:p>
            <a:pPr marL="1352550" indent="-457200">
              <a:spcBef>
                <a:spcPts val="0"/>
              </a:spcBef>
            </a:pP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</a:rPr>
              <a:t>ConcurrentModificationException</a:t>
            </a:r>
            <a:r>
              <a:rPr lang="ru-RU" sz="1800" dirty="0" smtClean="0"/>
              <a:t> ─ генерируется</a:t>
            </a:r>
            <a:r>
              <a:rPr lang="en-US" sz="1800" dirty="0" smtClean="0"/>
              <a:t> </a:t>
            </a:r>
            <a:r>
              <a:rPr lang="ru-RU" sz="1800" dirty="0" smtClean="0"/>
              <a:t>при изменении коллекции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</a:t>
            </a:r>
            <a:r>
              <a:rPr lang="pl-PL" dirty="0" smtClean="0"/>
              <a:t>Iterator</a:t>
            </a:r>
            <a:r>
              <a:rPr smtClean="0"/>
              <a:t>. </a:t>
            </a:r>
            <a:r>
              <a:rPr lang="en-US" dirty="0" smtClean="0"/>
              <a:t>Example 04</a:t>
            </a:r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928662" y="1214422"/>
            <a:ext cx="7250703" cy="483209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_java._se._06.set;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java.util.HashSet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java.util.Iterator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java.util.Set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IteratorExample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Set&lt;String&gt; set =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HashSet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&lt;String&gt;();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set.add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"London"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set.add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"Paris"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set.add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"New York"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set.add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"San Francisco"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set.add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Berling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set.add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"New York"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(set);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Obtain an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iterator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for the hash set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Iterator&lt;String&gt; iterator =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set.iterator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Display the elements in the hash set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iterator.hasNext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iterator.next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+ 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 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</a:t>
            </a:r>
            <a:r>
              <a:rPr lang="pl-PL" dirty="0" smtClean="0"/>
              <a:t>Iterator</a:t>
            </a:r>
            <a:r>
              <a:rPr smtClean="0"/>
              <a:t>. </a:t>
            </a:r>
            <a:r>
              <a:rPr lang="en-US" dirty="0" smtClean="0"/>
              <a:t>Example 04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28662" y="1214422"/>
            <a:ext cx="7315200" cy="1304916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pl-PL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2071670" y="1857364"/>
            <a:ext cx="5447325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[San Francisco, New York, Paris,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Berling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London]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San Francisco New York Paris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Berling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London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</a:t>
            </a:r>
            <a:r>
              <a:rPr lang="pl-PL" dirty="0" smtClean="0"/>
              <a:t>Iterator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ru-RU" sz="1800" b="1" dirty="0" smtClean="0"/>
              <a:t>Используйте </a:t>
            </a:r>
            <a:r>
              <a:rPr lang="en-US" sz="1800" b="1" dirty="0" err="1" smtClean="0">
                <a:solidFill>
                  <a:schemeClr val="accent1">
                    <a:lumMod val="75000"/>
                  </a:schemeClr>
                </a:solidFill>
              </a:rPr>
              <a:t>Iterator</a:t>
            </a:r>
            <a:r>
              <a:rPr lang="en-US" sz="1800" b="1" dirty="0" smtClean="0"/>
              <a:t> </a:t>
            </a:r>
            <a:r>
              <a:rPr lang="ru-RU" sz="1800" b="1" dirty="0" smtClean="0"/>
              <a:t>вместо 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for-each</a:t>
            </a:r>
            <a:r>
              <a:rPr lang="en-US" sz="1800" b="1" dirty="0" smtClean="0"/>
              <a:t> </a:t>
            </a:r>
            <a:r>
              <a:rPr lang="ru-RU" sz="1800" b="1" dirty="0" smtClean="0"/>
              <a:t>если вам необходимо удалить текущий элемент.</a:t>
            </a:r>
          </a:p>
          <a:p>
            <a:pPr>
              <a:buNone/>
              <a:defRPr/>
            </a:pPr>
            <a:endParaRPr lang="en-US" sz="1800" b="1" dirty="0" smtClean="0"/>
          </a:p>
          <a:p>
            <a:pPr marL="1074738" indent="-363538" algn="just">
              <a:defRPr/>
            </a:pPr>
            <a:r>
              <a:rPr lang="ru-RU" sz="1800" dirty="0" smtClean="0"/>
              <a:t>Конструкция </a:t>
            </a:r>
            <a:r>
              <a:rPr lang="en-US" sz="1800" b="1" dirty="0" smtClean="0"/>
              <a:t>for-each</a:t>
            </a:r>
            <a:r>
              <a:rPr lang="en-US" sz="1800" dirty="0" smtClean="0"/>
              <a:t> </a:t>
            </a:r>
            <a:r>
              <a:rPr lang="ru-RU" sz="1800" dirty="0" smtClean="0"/>
              <a:t>скрывает итератор, поэтому нельзя вызвать </a:t>
            </a:r>
            <a:r>
              <a:rPr lang="en-US" sz="1800" b="1" dirty="0" smtClean="0"/>
              <a:t>remove</a:t>
            </a:r>
          </a:p>
          <a:p>
            <a:pPr marL="1074738" indent="-363538" algn="just">
              <a:defRPr/>
            </a:pPr>
            <a:r>
              <a:rPr lang="ru-RU" sz="1800" dirty="0" smtClean="0"/>
              <a:t>Также конструкция</a:t>
            </a:r>
            <a:r>
              <a:rPr lang="en-US" sz="1800" dirty="0" smtClean="0"/>
              <a:t> </a:t>
            </a:r>
            <a:r>
              <a:rPr lang="en-US" sz="1800" b="1" dirty="0" smtClean="0"/>
              <a:t>for-each</a:t>
            </a:r>
            <a:r>
              <a:rPr lang="en-US" sz="1800" dirty="0" smtClean="0"/>
              <a:t> </a:t>
            </a:r>
            <a:r>
              <a:rPr lang="ru-RU" sz="1800" dirty="0" smtClean="0"/>
              <a:t>не применима для фильтрации</a:t>
            </a:r>
            <a:r>
              <a:rPr lang="en-US" sz="1800" dirty="0" smtClean="0"/>
              <a:t>.</a:t>
            </a:r>
            <a:endParaRPr lang="ru-RU" sz="1800" dirty="0" smtClean="0"/>
          </a:p>
          <a:p>
            <a:pPr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78849" name="Rectangle 1"/>
          <p:cNvSpPr>
            <a:spLocks noChangeArrowheads="1"/>
          </p:cNvSpPr>
          <p:nvPr/>
        </p:nvSpPr>
        <p:spPr bwMode="auto">
          <a:xfrm>
            <a:off x="1428728" y="3857628"/>
            <a:ext cx="6478055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filter(Collection&lt;?&gt; c) {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Iterator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&lt;?&gt; it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c.iterator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it.hasNext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();)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(!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cond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it.next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()))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it.remove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объектов. </a:t>
            </a:r>
            <a:r>
              <a:rPr lang="en-US" dirty="0" err="1" smtClean="0"/>
              <a:t>CompaRator</a:t>
            </a:r>
            <a:r>
              <a:rPr lang="ru-RU" dirty="0" smtClean="0"/>
              <a:t>,</a:t>
            </a:r>
            <a:r>
              <a:rPr lang="en-US" dirty="0" smtClean="0"/>
              <a:t>  comparable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коллекций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sz="1800" b="1" dirty="0" smtClean="0"/>
              <a:t>Важнейшие интерфейсы коллекций:</a:t>
            </a:r>
            <a:endParaRPr lang="en-US" sz="1800" b="1" dirty="0" smtClean="0"/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800" dirty="0" smtClean="0"/>
              <a:t>	</a:t>
            </a:r>
          </a:p>
          <a:p>
            <a:pPr marL="987425" indent="-363538" algn="just">
              <a:lnSpc>
                <a:spcPct val="100000"/>
              </a:lnSpc>
              <a:spcBef>
                <a:spcPct val="0"/>
              </a:spcBef>
            </a:pP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Collection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1800" dirty="0" smtClean="0"/>
              <a:t>– вершина иерархии</a:t>
            </a:r>
            <a:r>
              <a:rPr lang="en-US" sz="1800" dirty="0" smtClean="0"/>
              <a:t> </a:t>
            </a:r>
            <a:r>
              <a:rPr lang="ru-RU" sz="1800" dirty="0" smtClean="0"/>
              <a:t>типов коллекций</a:t>
            </a:r>
          </a:p>
          <a:p>
            <a:pPr marL="987425" indent="-363538" algn="just">
              <a:lnSpc>
                <a:spcPct val="100000"/>
              </a:lnSpc>
              <a:spcBef>
                <a:spcPct val="0"/>
              </a:spcBef>
            </a:pP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List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ru-RU" sz="1800" dirty="0" smtClean="0"/>
              <a:t> – тип коллекции для обработки списков</a:t>
            </a:r>
          </a:p>
          <a:p>
            <a:pPr marL="987425" indent="-363538" algn="just">
              <a:lnSpc>
                <a:spcPct val="100000"/>
              </a:lnSpc>
              <a:spcBef>
                <a:spcPct val="0"/>
              </a:spcBef>
            </a:pP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Set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1800" dirty="0" smtClean="0"/>
              <a:t>– тип коллекции для обработки множеств</a:t>
            </a:r>
          </a:p>
          <a:p>
            <a:pPr marL="987425" indent="-363538" algn="just">
              <a:spcBef>
                <a:spcPct val="0"/>
              </a:spcBef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Map</a:t>
            </a:r>
            <a:r>
              <a:rPr lang="ru-RU" sz="1800" b="1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K</a:t>
            </a:r>
            <a:r>
              <a:rPr lang="ru-RU" sz="1800" b="1" dirty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ru-RU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ru-RU" sz="1800" dirty="0"/>
              <a:t> – </a:t>
            </a:r>
            <a:r>
              <a:rPr lang="ru-RU" sz="1800"/>
              <a:t>тип </a:t>
            </a:r>
            <a:r>
              <a:rPr lang="ru-RU" sz="1800" smtClean="0"/>
              <a:t>коллекции - карта </a:t>
            </a:r>
            <a:r>
              <a:rPr lang="ru-RU" sz="1800" dirty="0"/>
              <a:t>отображения вида “ключ-значение</a:t>
            </a:r>
            <a:r>
              <a:rPr lang="ru-RU" sz="1800" dirty="0" smtClean="0"/>
              <a:t>”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endParaRPr lang="ru-RU" sz="1800" dirty="0" smtClean="0"/>
          </a:p>
          <a:p>
            <a:endParaRPr lang="ru-RU" sz="1800" dirty="0" smtClean="0"/>
          </a:p>
          <a:p>
            <a:pPr algn="just">
              <a:buNone/>
            </a:pPr>
            <a:r>
              <a:rPr lang="ru-RU" sz="1800" dirty="0" smtClean="0"/>
              <a:t>Интерфейсы позволяют использовать коллекции независимо от деталей конкретной реализации, реализуя тем самым принцип полиморфизма</a:t>
            </a:r>
            <a:endParaRPr lang="ru-RU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коллекций. </a:t>
            </a:r>
            <a:r>
              <a:rPr smtClean="0"/>
              <a:t>Comparator, Comparable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Естественный порядок сортировки (</a:t>
            </a: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</a:rPr>
              <a:t>natural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</a:rPr>
              <a:t>sort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</a:rPr>
              <a:t>order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ru-RU" sz="1800" i="1" dirty="0" smtClean="0"/>
              <a:t>— </a:t>
            </a:r>
            <a:r>
              <a:rPr lang="ru-RU" sz="1800" dirty="0" smtClean="0"/>
              <a:t>естественный и  реализованный по умолчанию (реализацией метода </a:t>
            </a:r>
            <a:r>
              <a:rPr lang="ru-RU" sz="1800" b="1" dirty="0" err="1" smtClean="0"/>
              <a:t>compareTo</a:t>
            </a:r>
            <a:r>
              <a:rPr lang="ru-RU" sz="1800" dirty="0" smtClean="0"/>
              <a:t> интерфейса </a:t>
            </a:r>
            <a:r>
              <a:rPr lang="ru-RU" sz="1800" b="1" dirty="0" err="1" smtClean="0"/>
              <a:t>java.lang.Comparable</a:t>
            </a:r>
            <a:r>
              <a:rPr lang="ru-RU" sz="1800" dirty="0" smtClean="0"/>
              <a:t>) способ сравнения двух экземпляров одного класса.</a:t>
            </a:r>
            <a:endParaRPr lang="en-US" sz="1800" dirty="0" smtClean="0"/>
          </a:p>
          <a:p>
            <a:endParaRPr lang="en-US" sz="1800" dirty="0" smtClean="0"/>
          </a:p>
          <a:p>
            <a:pPr marL="1158875" indent="-534988" algn="just"/>
            <a:r>
              <a:rPr lang="en-US" sz="1800" b="1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b="1" dirty="0" err="1" smtClean="0">
                <a:solidFill>
                  <a:schemeClr val="accent1">
                    <a:lumMod val="75000"/>
                  </a:schemeClr>
                </a:solidFill>
              </a:rPr>
              <a:t>compareTo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(E other) </a:t>
            </a:r>
            <a:r>
              <a:rPr lang="en-US" sz="1800" dirty="0" smtClean="0"/>
              <a:t>— </a:t>
            </a:r>
            <a:r>
              <a:rPr lang="ru-RU" sz="1800" dirty="0" smtClean="0"/>
              <a:t>сравнивает </a:t>
            </a:r>
            <a:r>
              <a:rPr lang="en-US" sz="1800" b="1" dirty="0" smtClean="0"/>
              <a:t>this </a:t>
            </a:r>
            <a:r>
              <a:rPr lang="ru-RU" sz="1800" dirty="0" smtClean="0"/>
              <a:t>объект с </a:t>
            </a:r>
            <a:r>
              <a:rPr lang="en-US" sz="1800" b="1" dirty="0" smtClean="0"/>
              <a:t>other </a:t>
            </a:r>
            <a:r>
              <a:rPr lang="ru-RU" sz="1800" dirty="0" smtClean="0"/>
              <a:t>и возвращает отрицательное значение если </a:t>
            </a:r>
            <a:r>
              <a:rPr lang="ru-RU" sz="1800" dirty="0" err="1" smtClean="0"/>
              <a:t>this</a:t>
            </a:r>
            <a:r>
              <a:rPr lang="ru-RU" sz="1800" dirty="0" smtClean="0"/>
              <a:t>&lt;</a:t>
            </a:r>
            <a:r>
              <a:rPr lang="ru-RU" sz="1800" dirty="0" err="1" smtClean="0"/>
              <a:t>other</a:t>
            </a:r>
            <a:r>
              <a:rPr lang="ru-RU" sz="1800" dirty="0" smtClean="0"/>
              <a:t>, 0 — если они равны и положительное значение если </a:t>
            </a:r>
            <a:r>
              <a:rPr lang="ru-RU" sz="1800" dirty="0" err="1" smtClean="0"/>
              <a:t>this</a:t>
            </a:r>
            <a:r>
              <a:rPr lang="ru-RU" sz="1800" dirty="0" smtClean="0"/>
              <a:t>&gt;</a:t>
            </a:r>
            <a:r>
              <a:rPr lang="ru-RU" sz="1800" dirty="0" err="1" smtClean="0"/>
              <a:t>other</a:t>
            </a:r>
            <a:r>
              <a:rPr lang="ru-RU" sz="1800" dirty="0" smtClean="0"/>
              <a:t>. </a:t>
            </a:r>
            <a:endParaRPr lang="pl-PL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коллекций. </a:t>
            </a:r>
            <a:r>
              <a:rPr lang="pl-PL" dirty="0" smtClean="0"/>
              <a:t>Comparator, Comparable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b="1" dirty="0" smtClean="0"/>
              <a:t>Реализация</a:t>
            </a:r>
            <a:r>
              <a:rPr lang="en-US" sz="1800" b="1" dirty="0" smtClean="0"/>
              <a:t> Comparable </a:t>
            </a:r>
            <a:r>
              <a:rPr lang="ru-RU" sz="1800" b="1" dirty="0" smtClean="0"/>
              <a:t>позволяет:</a:t>
            </a:r>
          </a:p>
          <a:p>
            <a:endParaRPr lang="en-US" sz="1800" dirty="0" smtClean="0"/>
          </a:p>
          <a:p>
            <a:pPr marL="1246188" indent="-434975">
              <a:spcBef>
                <a:spcPts val="0"/>
              </a:spcBef>
            </a:pPr>
            <a:r>
              <a:rPr lang="ru-RU" sz="1800" dirty="0" smtClean="0"/>
              <a:t>Вызвать </a:t>
            </a:r>
            <a:r>
              <a:rPr lang="en-US" sz="1800" b="1" dirty="0" err="1" smtClean="0"/>
              <a:t>Collections.sort</a:t>
            </a:r>
            <a:r>
              <a:rPr lang="en-US" sz="1800" b="1" dirty="0" smtClean="0"/>
              <a:t> </a:t>
            </a:r>
            <a:r>
              <a:rPr lang="ru-RU" sz="1800" dirty="0" smtClean="0"/>
              <a:t>и </a:t>
            </a:r>
            <a:r>
              <a:rPr lang="en-US" sz="1800" b="1" dirty="0" err="1" smtClean="0"/>
              <a:t>Collections.binarySearch</a:t>
            </a:r>
            <a:endParaRPr lang="ru-RU" sz="1800" b="1" dirty="0" smtClean="0"/>
          </a:p>
          <a:p>
            <a:pPr marL="1246188" indent="-434975">
              <a:spcBef>
                <a:spcPts val="0"/>
              </a:spcBef>
            </a:pPr>
            <a:endParaRPr lang="en-US" sz="1800" b="1" dirty="0" smtClean="0"/>
          </a:p>
          <a:p>
            <a:pPr marL="1246188" indent="-434975">
              <a:spcBef>
                <a:spcPts val="0"/>
              </a:spcBef>
            </a:pPr>
            <a:r>
              <a:rPr lang="ru-RU" sz="1800" dirty="0" smtClean="0"/>
              <a:t>Вызывать</a:t>
            </a:r>
            <a:r>
              <a:rPr lang="en-US" sz="1800" dirty="0" smtClean="0"/>
              <a:t> </a:t>
            </a:r>
            <a:r>
              <a:rPr lang="en-US" sz="1800" b="1" dirty="0" err="1" smtClean="0"/>
              <a:t>Arrays.sort</a:t>
            </a:r>
            <a:r>
              <a:rPr lang="en-US" sz="1800" b="1" dirty="0" smtClean="0"/>
              <a:t> </a:t>
            </a:r>
            <a:r>
              <a:rPr lang="ru-RU" sz="1800" dirty="0" smtClean="0"/>
              <a:t>и</a:t>
            </a:r>
            <a:r>
              <a:rPr lang="en-US" sz="1800" dirty="0" smtClean="0"/>
              <a:t> </a:t>
            </a:r>
            <a:r>
              <a:rPr lang="en-US" sz="1800" b="1" dirty="0" err="1" smtClean="0"/>
              <a:t>Arrays.binarySearch</a:t>
            </a:r>
            <a:endParaRPr lang="ru-RU" sz="1800" b="1" dirty="0" smtClean="0"/>
          </a:p>
          <a:p>
            <a:pPr marL="1246188" indent="-434975">
              <a:spcBef>
                <a:spcPts val="0"/>
              </a:spcBef>
            </a:pPr>
            <a:endParaRPr lang="en-US" sz="1800" b="1" dirty="0" smtClean="0"/>
          </a:p>
          <a:p>
            <a:pPr marL="1246188" indent="-434975">
              <a:spcBef>
                <a:spcPts val="0"/>
              </a:spcBef>
            </a:pPr>
            <a:r>
              <a:rPr lang="ru-RU" sz="1800" dirty="0" smtClean="0"/>
              <a:t>Использовать такие объекты, как </a:t>
            </a:r>
            <a:r>
              <a:rPr lang="en-US" sz="1800" b="1" dirty="0" smtClean="0"/>
              <a:t>keys</a:t>
            </a:r>
            <a:r>
              <a:rPr lang="en-US" sz="1800" dirty="0" smtClean="0"/>
              <a:t> </a:t>
            </a:r>
            <a:r>
              <a:rPr lang="ru-RU" sz="1800" dirty="0" smtClean="0"/>
              <a:t>в</a:t>
            </a:r>
            <a:r>
              <a:rPr lang="en-US" sz="1800" dirty="0" smtClean="0"/>
              <a:t> </a:t>
            </a:r>
            <a:r>
              <a:rPr lang="en-US" sz="1800" b="1" dirty="0" err="1" smtClean="0"/>
              <a:t>TreeMap</a:t>
            </a:r>
            <a:endParaRPr lang="ru-RU" sz="1800" b="1" dirty="0" smtClean="0"/>
          </a:p>
          <a:p>
            <a:pPr marL="1246188" indent="-434975">
              <a:spcBef>
                <a:spcPts val="0"/>
              </a:spcBef>
            </a:pPr>
            <a:endParaRPr lang="en-US" sz="1800" b="1" dirty="0" smtClean="0"/>
          </a:p>
          <a:p>
            <a:pPr marL="1246188" indent="-434975">
              <a:spcBef>
                <a:spcPts val="0"/>
              </a:spcBef>
            </a:pPr>
            <a:r>
              <a:rPr lang="ru-RU" sz="1800" dirty="0" smtClean="0"/>
              <a:t>Использовать такие объекты, как </a:t>
            </a:r>
            <a:r>
              <a:rPr lang="en-US" sz="1800" b="1" dirty="0" smtClean="0"/>
              <a:t>elements</a:t>
            </a:r>
            <a:r>
              <a:rPr lang="en-US" sz="1800" dirty="0" smtClean="0"/>
              <a:t> </a:t>
            </a:r>
            <a:r>
              <a:rPr lang="ru-RU" sz="1800" dirty="0" smtClean="0"/>
              <a:t>в</a:t>
            </a:r>
            <a:r>
              <a:rPr lang="en-US" sz="1800" b="1" dirty="0" err="1" smtClean="0"/>
              <a:t>TreeSet</a:t>
            </a:r>
            <a:endParaRPr lang="en-US" sz="18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коллекций. </a:t>
            </a:r>
            <a:r>
              <a:rPr lang="pl-PL" dirty="0" smtClean="0"/>
              <a:t>Comparator, Comparable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 smtClean="0"/>
              <a:t>Метод </a:t>
            </a:r>
            <a:r>
              <a:rPr lang="en-US" sz="1800" b="1" dirty="0" err="1" smtClean="0"/>
              <a:t>compareTo</a:t>
            </a:r>
            <a:r>
              <a:rPr lang="en-US" sz="1800" dirty="0" smtClean="0"/>
              <a:t> </a:t>
            </a:r>
            <a:r>
              <a:rPr lang="ru-RU" sz="1800" dirty="0" smtClean="0"/>
              <a:t>должен выполнять следующие условия</a:t>
            </a:r>
            <a:r>
              <a:rPr lang="en-US" sz="1800" dirty="0" smtClean="0"/>
              <a:t>. </a:t>
            </a:r>
            <a:endParaRPr lang="ru-RU" sz="1800" dirty="0" smtClean="0"/>
          </a:p>
          <a:p>
            <a:endParaRPr lang="en-US" sz="1800" dirty="0" smtClean="0"/>
          </a:p>
          <a:p>
            <a:pPr marL="536575" indent="-361950"/>
            <a:r>
              <a:rPr lang="en-US" sz="1800" b="1" dirty="0" err="1" smtClean="0">
                <a:solidFill>
                  <a:schemeClr val="accent1">
                    <a:lumMod val="75000"/>
                  </a:schemeClr>
                </a:solidFill>
              </a:rPr>
              <a:t>sgn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1800" b="1" dirty="0" err="1" smtClean="0">
                <a:solidFill>
                  <a:schemeClr val="accent1">
                    <a:lumMod val="75000"/>
                  </a:schemeClr>
                </a:solidFill>
              </a:rPr>
              <a:t>x.compareTo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(y)) 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==  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US" sz="1800" b="1" dirty="0" err="1" smtClean="0">
                <a:solidFill>
                  <a:schemeClr val="accent1">
                    <a:lumMod val="75000"/>
                  </a:schemeClr>
                </a:solidFill>
              </a:rPr>
              <a:t>sgn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1800" b="1" dirty="0" err="1" smtClean="0">
                <a:solidFill>
                  <a:schemeClr val="accent1">
                    <a:lumMod val="75000"/>
                  </a:schemeClr>
                </a:solidFill>
              </a:rPr>
              <a:t>y.compareTo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(x))</a:t>
            </a:r>
            <a:endParaRPr lang="ru-RU" sz="18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536575" indent="-361950"/>
            <a:endParaRPr lang="en-US" sz="1800" dirty="0" smtClean="0"/>
          </a:p>
          <a:p>
            <a:pPr marL="536575" indent="-361950"/>
            <a:r>
              <a:rPr lang="ru-RU" sz="1800" dirty="0" smtClean="0"/>
              <a:t>если </a:t>
            </a:r>
            <a:r>
              <a:rPr lang="en-US" sz="1800" b="1" dirty="0" err="1" smtClean="0">
                <a:solidFill>
                  <a:schemeClr val="accent1">
                    <a:lumMod val="75000"/>
                  </a:schemeClr>
                </a:solidFill>
              </a:rPr>
              <a:t>x.compareTo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(y) </a:t>
            </a:r>
            <a:r>
              <a:rPr lang="ru-RU" sz="1800" dirty="0" smtClean="0"/>
              <a:t>выбрасывает исключение, то и </a:t>
            </a:r>
            <a:r>
              <a:rPr lang="en-US" sz="1800" b="1" dirty="0" err="1" smtClean="0">
                <a:solidFill>
                  <a:schemeClr val="accent1">
                    <a:lumMod val="75000"/>
                  </a:schemeClr>
                </a:solidFill>
              </a:rPr>
              <a:t>y.compareTo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(x)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1800" dirty="0" smtClean="0"/>
              <a:t>должен выбрасывать то же исключение</a:t>
            </a:r>
          </a:p>
          <a:p>
            <a:pPr marL="536575" indent="-361950"/>
            <a:endParaRPr lang="en-US" sz="1800" dirty="0" smtClean="0"/>
          </a:p>
          <a:p>
            <a:pPr marL="536575" indent="-361950"/>
            <a:r>
              <a:rPr lang="ru-RU" sz="1800" dirty="0" smtClean="0"/>
              <a:t>если </a:t>
            </a:r>
            <a:r>
              <a:rPr lang="en-US" sz="1800" b="1" dirty="0" err="1" smtClean="0">
                <a:solidFill>
                  <a:schemeClr val="accent1">
                    <a:lumMod val="75000"/>
                  </a:schemeClr>
                </a:solidFill>
              </a:rPr>
              <a:t>x.compareTo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(y)&gt;0 </a:t>
            </a:r>
            <a:r>
              <a:rPr lang="ru-RU" sz="1800" dirty="0" smtClean="0"/>
              <a:t>и</a:t>
            </a:r>
            <a:r>
              <a:rPr lang="en-US" sz="1800" dirty="0" smtClean="0"/>
              <a:t> </a:t>
            </a:r>
            <a:r>
              <a:rPr lang="en-US" sz="1800" b="1" dirty="0" err="1" smtClean="0">
                <a:solidFill>
                  <a:schemeClr val="accent1">
                    <a:lumMod val="75000"/>
                  </a:schemeClr>
                </a:solidFill>
              </a:rPr>
              <a:t>y.compareTo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(z)&gt;0</a:t>
            </a:r>
            <a:r>
              <a:rPr lang="en-US" sz="1800" dirty="0" smtClean="0"/>
              <a:t>, </a:t>
            </a:r>
            <a:r>
              <a:rPr lang="ru-RU" sz="1800" dirty="0" smtClean="0"/>
              <a:t>тогда</a:t>
            </a:r>
            <a:r>
              <a:rPr lang="en-US" sz="1800" dirty="0" smtClean="0"/>
              <a:t> </a:t>
            </a:r>
            <a:r>
              <a:rPr lang="en-US" sz="1800" b="1" dirty="0" err="1" smtClean="0">
                <a:solidFill>
                  <a:schemeClr val="accent1">
                    <a:lumMod val="75000"/>
                  </a:schemeClr>
                </a:solidFill>
              </a:rPr>
              <a:t>x.compareTo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(z)&gt;0</a:t>
            </a:r>
            <a:endParaRPr lang="ru-RU" sz="18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536575" indent="-361950"/>
            <a:endParaRPr lang="en-US" sz="1800" dirty="0" smtClean="0"/>
          </a:p>
          <a:p>
            <a:pPr marL="536575" indent="-361950"/>
            <a:r>
              <a:rPr lang="ru-RU" sz="1800" dirty="0" smtClean="0"/>
              <a:t>если </a:t>
            </a:r>
            <a:r>
              <a:rPr lang="en-US" sz="1800" dirty="0" smtClean="0"/>
              <a:t> </a:t>
            </a:r>
            <a:r>
              <a:rPr lang="en-US" sz="1800" b="1" dirty="0" err="1" smtClean="0">
                <a:solidFill>
                  <a:schemeClr val="accent1">
                    <a:lumMod val="75000"/>
                  </a:schemeClr>
                </a:solidFill>
              </a:rPr>
              <a:t>x.compareTo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(y)==0</a:t>
            </a:r>
            <a:r>
              <a:rPr lang="en-US" sz="1800" dirty="0" smtClean="0"/>
              <a:t>, </a:t>
            </a:r>
            <a:r>
              <a:rPr lang="ru-RU" sz="1800" dirty="0" smtClean="0"/>
              <a:t>и</a:t>
            </a:r>
            <a:r>
              <a:rPr lang="en-US" sz="1800" dirty="0" smtClean="0"/>
              <a:t> </a:t>
            </a:r>
            <a:r>
              <a:rPr lang="en-US" sz="1800" b="1" dirty="0" err="1" smtClean="0">
                <a:solidFill>
                  <a:schemeClr val="accent1">
                    <a:lumMod val="75000"/>
                  </a:schemeClr>
                </a:solidFill>
              </a:rPr>
              <a:t>x.compareTo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(z)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==0</a:t>
            </a:r>
            <a:r>
              <a:rPr lang="ru-RU" sz="1800" dirty="0" smtClean="0"/>
              <a:t>, то и</a:t>
            </a:r>
            <a:r>
              <a:rPr lang="en-US" sz="1800" dirty="0" smtClean="0"/>
              <a:t> </a:t>
            </a:r>
            <a:r>
              <a:rPr lang="en-US" sz="1800" b="1" dirty="0" err="1" smtClean="0">
                <a:solidFill>
                  <a:schemeClr val="accent1">
                    <a:lumMod val="75000"/>
                  </a:schemeClr>
                </a:solidFill>
              </a:rPr>
              <a:t>y.compareTo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(z)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==0</a:t>
            </a:r>
          </a:p>
          <a:p>
            <a:pPr marL="536575" indent="-361950"/>
            <a:endParaRPr lang="en-US" sz="1800" dirty="0" smtClean="0"/>
          </a:p>
          <a:p>
            <a:pPr marL="536575" indent="-361950"/>
            <a:r>
              <a:rPr lang="en-US" sz="1800" b="1" dirty="0" err="1" smtClean="0">
                <a:solidFill>
                  <a:schemeClr val="accent1">
                    <a:lumMod val="75000"/>
                  </a:schemeClr>
                </a:solidFill>
              </a:rPr>
              <a:t>x.compareTo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(y)==0</a:t>
            </a:r>
            <a:r>
              <a:rPr lang="en-US" sz="1800" dirty="0" smtClean="0"/>
              <a:t>, </a:t>
            </a:r>
            <a:r>
              <a:rPr lang="ru-RU" sz="1800" dirty="0" smtClean="0"/>
              <a:t>тогда и только тогда, когда </a:t>
            </a:r>
            <a:r>
              <a:rPr lang="en-US" sz="1800" b="1" dirty="0" err="1" smtClean="0">
                <a:solidFill>
                  <a:schemeClr val="accent1">
                    <a:lumMod val="75000"/>
                  </a:schemeClr>
                </a:solidFill>
              </a:rPr>
              <a:t>x.equals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(y) ; </a:t>
            </a:r>
            <a:r>
              <a:rPr lang="ru-RU" sz="1800" dirty="0" smtClean="0"/>
              <a:t>(правило рекомендуемо но не обязательно)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коллекций. </a:t>
            </a:r>
            <a:r>
              <a:rPr lang="pl-PL" dirty="0" smtClean="0"/>
              <a:t>Comparator, Comparable</a:t>
            </a:r>
            <a:r>
              <a:rPr lang="ru-RU" dirty="0" smtClean="0"/>
              <a:t>. </a:t>
            </a:r>
            <a:r>
              <a:rPr smtClean="0"/>
              <a:t>Example 05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126977" name="Rectangle 1"/>
          <p:cNvSpPr>
            <a:spLocks noChangeArrowheads="1"/>
          </p:cNvSpPr>
          <p:nvPr/>
        </p:nvSpPr>
        <p:spPr bwMode="auto">
          <a:xfrm>
            <a:off x="928662" y="1214422"/>
            <a:ext cx="7286676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_java._se._06.comparable;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Person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implements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Comparable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String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firstName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String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lastName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age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String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getFirstName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firstName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setFirstName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(String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firstName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firstName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firstName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String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getLastName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lastName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setLastName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(String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lastName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lastName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lastName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коллекций. </a:t>
            </a:r>
            <a:r>
              <a:rPr lang="pl-PL" dirty="0" smtClean="0"/>
              <a:t>Comparator, Comparable</a:t>
            </a:r>
            <a:r>
              <a:rPr lang="ru-RU" dirty="0" smtClean="0"/>
              <a:t>. </a:t>
            </a:r>
            <a:r>
              <a:rPr smtClean="0"/>
              <a:t>Example 05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126977" name="Rectangle 1"/>
          <p:cNvSpPr>
            <a:spLocks noChangeArrowheads="1"/>
          </p:cNvSpPr>
          <p:nvPr/>
        </p:nvSpPr>
        <p:spPr bwMode="auto">
          <a:xfrm>
            <a:off x="928662" y="1214422"/>
            <a:ext cx="7286676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age)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age;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compareTo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(Object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anotherPerson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throws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ClassCastException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(!(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anotherPerson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instanceof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Person))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throw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ClassCastException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"A Person object expected."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anotherPersonAge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((Person)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anotherPerson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-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anotherPersonAge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коллекций. </a:t>
            </a:r>
            <a:r>
              <a:rPr lang="pl-PL" dirty="0" smtClean="0"/>
              <a:t>Comparator, Comparable</a:t>
            </a:r>
            <a:r>
              <a:rPr lang="ru-RU" dirty="0" smtClean="0"/>
              <a:t>. </a:t>
            </a:r>
            <a:r>
              <a:rPr lang="en-US" dirty="0" smtClean="0"/>
              <a:t>Example 05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133121" name="Rectangle 1"/>
          <p:cNvSpPr>
            <a:spLocks noChangeArrowheads="1"/>
          </p:cNvSpPr>
          <p:nvPr/>
        </p:nvSpPr>
        <p:spPr bwMode="auto">
          <a:xfrm>
            <a:off x="928662" y="1214422"/>
            <a:ext cx="7286676" cy="483209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_java._se._06.comparable;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java.util.Arrays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Testing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Person[] persons 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Person[4];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persons[0] 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Person();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persons[0].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setFirstName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"Elvis"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persons[0].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setLastName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"Goodyear"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persons[0].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(56);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persons[1] 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Person();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persons[1].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setFirstName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"Stanley"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persons[1].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setLastName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"Clark"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persons[1].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(8);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persons[2] 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Person();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persons[2].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setFirstName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"Jane"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persons[2].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setLastName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"Graff"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persons[2].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(16);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persons[3] 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Person();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persons[3].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setFirstName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"Nancy"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persons[3].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setLastName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"Goodyear"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persons[3].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(69);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коллекций. </a:t>
            </a:r>
            <a:r>
              <a:rPr lang="pl-PL" dirty="0" smtClean="0"/>
              <a:t>Comparator, Comparable</a:t>
            </a:r>
            <a:r>
              <a:rPr lang="ru-RU" dirty="0" smtClean="0"/>
              <a:t>. </a:t>
            </a:r>
            <a:r>
              <a:rPr lang="en-US" dirty="0" smtClean="0"/>
              <a:t>Example 05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133121" name="Rectangle 1"/>
          <p:cNvSpPr>
            <a:spLocks noChangeArrowheads="1"/>
          </p:cNvSpPr>
          <p:nvPr/>
        </p:nvSpPr>
        <p:spPr bwMode="auto">
          <a:xfrm>
            <a:off x="928663" y="1214422"/>
            <a:ext cx="7286676" cy="483209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"Natural Order"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0;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&lt; 4;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++)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Person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person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persons[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];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String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lastName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person.getLastName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String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firstName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person.getFirstName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age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person.getAge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lastName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", 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firstName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". Age:"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age);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Arrays.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(persons);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"Sorted by age"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0;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&lt; 4;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++)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Person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person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persons[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];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String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lastName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person.getLastName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String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firstName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person.getFirstName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age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person.getAge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lastName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", 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firstName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". Age:"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age);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коллекций. </a:t>
            </a:r>
            <a:r>
              <a:rPr lang="pl-PL" dirty="0" smtClean="0"/>
              <a:t>Comparator, Comparable</a:t>
            </a:r>
            <a:r>
              <a:rPr lang="ru-RU" dirty="0" smtClean="0"/>
              <a:t>. </a:t>
            </a:r>
            <a:r>
              <a:rPr lang="en-US" dirty="0" smtClean="0"/>
              <a:t>Example 05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135169" name="Rectangle 1"/>
          <p:cNvSpPr>
            <a:spLocks noChangeArrowheads="1"/>
          </p:cNvSpPr>
          <p:nvPr/>
        </p:nvSpPr>
        <p:spPr bwMode="auto">
          <a:xfrm>
            <a:off x="3143240" y="1571612"/>
            <a:ext cx="2654894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Natural Order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Goodyear, Elvis. Age:56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Clark, Stanley. Age:8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Graff, Jane. Age:16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Goodyear, Nancy. Age:69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Sorted by age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Clark, Stanley. Age:8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Graff, Jane. Age:16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Goodyear, Elvis. Age:56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Goodyear, Nancy. Age:69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коллекций. </a:t>
            </a:r>
            <a:r>
              <a:rPr lang="pl-PL" dirty="0" smtClean="0"/>
              <a:t>Comparator, Comparable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dirty="0" smtClean="0"/>
              <a:t>При реализации интерфейса 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Comparator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ru-RU" sz="1800" dirty="0" smtClean="0"/>
              <a:t> существует возможность сортировки списка объектов конкретного типа по правилам, определенным для этого типа. </a:t>
            </a:r>
            <a:endParaRPr lang="en-US" sz="1800" dirty="0" smtClean="0"/>
          </a:p>
          <a:p>
            <a:pPr algn="just">
              <a:buNone/>
            </a:pPr>
            <a:endParaRPr lang="en-US" sz="1800" dirty="0" smtClean="0"/>
          </a:p>
          <a:p>
            <a:pPr algn="just">
              <a:buNone/>
            </a:pPr>
            <a:r>
              <a:rPr lang="ru-RU" sz="1800" dirty="0" smtClean="0"/>
              <a:t>Для этого необходимо реализовать метод </a:t>
            </a:r>
            <a:r>
              <a:rPr lang="en-US" sz="1800" b="1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 compare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T ob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1, 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T ob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2)</a:t>
            </a:r>
            <a:r>
              <a:rPr lang="ru-RU" sz="1800" dirty="0" smtClean="0"/>
              <a:t>, принимающий в качестве параметров два объекта для которых должно быть определено возвращаемое целое значение, знак которого и определяет правило сортировки. </a:t>
            </a:r>
            <a:endParaRPr lang="en-US" sz="1800" dirty="0" smtClean="0"/>
          </a:p>
          <a:p>
            <a:pPr algn="just">
              <a:buNone/>
            </a:pPr>
            <a:endParaRPr lang="en-US" sz="1800" dirty="0" smtClean="0"/>
          </a:p>
          <a:p>
            <a:pPr algn="just">
              <a:buNone/>
            </a:pPr>
            <a:r>
              <a:rPr lang="ru-RU" sz="1800" dirty="0" smtClean="0"/>
              <a:t>Этот метод автоматически вызывается методом 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public static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 &lt;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void sort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List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 list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Comparator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&lt;? 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super T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 c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ru-RU" sz="1800" dirty="0" smtClean="0"/>
              <a:t> класса </a:t>
            </a:r>
            <a:r>
              <a:rPr lang="en-US" sz="1800" dirty="0" smtClean="0">
                <a:solidFill>
                  <a:srgbClr val="800000"/>
                </a:solidFill>
              </a:rPr>
              <a:t>Collections</a:t>
            </a:r>
            <a:r>
              <a:rPr lang="ru-RU" sz="1800" dirty="0" smtClean="0"/>
              <a:t>, в качестве первого параметра принимающий коллекцию, в качестве второго – </a:t>
            </a:r>
            <a:r>
              <a:rPr lang="ru-RU" sz="1800" b="1" dirty="0" smtClean="0"/>
              <a:t>объект-</a:t>
            </a:r>
            <a:r>
              <a:rPr lang="en-US" sz="1800" b="1" dirty="0" smtClean="0"/>
              <a:t>comparator</a:t>
            </a:r>
            <a:r>
              <a:rPr lang="ru-RU" sz="1800" b="1" dirty="0" smtClean="0"/>
              <a:t>, </a:t>
            </a:r>
            <a:r>
              <a:rPr lang="ru-RU" sz="1800" dirty="0" smtClean="0"/>
              <a:t>из которого извлекается правило сортировки.</a:t>
            </a:r>
            <a:endParaRPr lang="ru-RU" sz="1800" i="1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коллекций. </a:t>
            </a:r>
            <a:r>
              <a:rPr lang="pl-PL" dirty="0" smtClean="0"/>
              <a:t>Comparator, Comparable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1" dirty="0" err="1" smtClean="0"/>
              <a:t>java.util.Comparator</a:t>
            </a:r>
            <a:r>
              <a:rPr lang="en-US" sz="1800" b="1" dirty="0" smtClean="0"/>
              <a:t> </a:t>
            </a:r>
            <a:r>
              <a:rPr lang="en-US" sz="1800" dirty="0" smtClean="0"/>
              <a:t>— </a:t>
            </a:r>
            <a:r>
              <a:rPr lang="ru-RU" sz="1800" dirty="0" smtClean="0"/>
              <a:t>содержит два метода:</a:t>
            </a:r>
            <a:endParaRPr lang="en-US" sz="1800" dirty="0" smtClean="0"/>
          </a:p>
          <a:p>
            <a:endParaRPr lang="ru-RU" sz="1800" dirty="0" smtClean="0"/>
          </a:p>
          <a:p>
            <a:pPr marL="1160463" indent="-449263" algn="just"/>
            <a:r>
              <a:rPr lang="en-US" sz="1800" b="1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 compare(T o1, T o2) </a:t>
            </a:r>
            <a:r>
              <a:rPr lang="en-US" sz="1800" dirty="0" smtClean="0"/>
              <a:t>— </a:t>
            </a:r>
            <a:r>
              <a:rPr lang="ru-RU" sz="1800" dirty="0" smtClean="0"/>
              <a:t>сравнение, аналогичное </a:t>
            </a:r>
            <a:r>
              <a:rPr lang="en-US" sz="1800" b="1" dirty="0" err="1" smtClean="0"/>
              <a:t>compareTo</a:t>
            </a:r>
            <a:endParaRPr lang="en-US" sz="1800" b="1" dirty="0" smtClean="0"/>
          </a:p>
          <a:p>
            <a:pPr marL="1160463" indent="-449263" algn="just"/>
            <a:endParaRPr lang="en-US" sz="1800" dirty="0" smtClean="0"/>
          </a:p>
          <a:p>
            <a:pPr marL="1160463" indent="-449263" algn="just"/>
            <a:r>
              <a:rPr lang="en-US" sz="1800" b="1" dirty="0" err="1" smtClean="0">
                <a:solidFill>
                  <a:schemeClr val="accent1">
                    <a:lumMod val="75000"/>
                  </a:schemeClr>
                </a:solidFill>
              </a:rPr>
              <a:t>boolean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 equals(Object </a:t>
            </a:r>
            <a:r>
              <a:rPr lang="en-US" sz="1800" b="1" dirty="0" err="1" smtClean="0">
                <a:solidFill>
                  <a:schemeClr val="accent1">
                    <a:lumMod val="75000"/>
                  </a:schemeClr>
                </a:solidFill>
              </a:rPr>
              <a:t>obj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en-US" sz="1800" dirty="0" smtClean="0"/>
              <a:t>— </a:t>
            </a:r>
            <a:r>
              <a:rPr lang="en-US" sz="1800" b="1" dirty="0" smtClean="0"/>
              <a:t>true</a:t>
            </a:r>
            <a:r>
              <a:rPr lang="en-US" sz="1800" dirty="0" smtClean="0"/>
              <a:t> </a:t>
            </a:r>
            <a:r>
              <a:rPr lang="ru-RU" sz="1800" dirty="0" smtClean="0"/>
              <a:t>если </a:t>
            </a:r>
            <a:r>
              <a:rPr lang="ru-RU" sz="1800" b="1" dirty="0" smtClean="0"/>
              <a:t>о</a:t>
            </a:r>
            <a:r>
              <a:rPr lang="en-US" sz="1800" b="1" dirty="0" err="1" smtClean="0"/>
              <a:t>bj</a:t>
            </a:r>
            <a:r>
              <a:rPr lang="en-US" sz="1800" b="1" dirty="0" smtClean="0"/>
              <a:t> </a:t>
            </a:r>
            <a:r>
              <a:rPr lang="ru-RU" sz="1800" dirty="0" smtClean="0"/>
              <a:t>это </a:t>
            </a:r>
            <a:r>
              <a:rPr lang="en-US" sz="1800" b="1" dirty="0" smtClean="0"/>
              <a:t>Comparator</a:t>
            </a:r>
            <a:r>
              <a:rPr lang="en-US" sz="1800" dirty="0" smtClean="0"/>
              <a:t> </a:t>
            </a:r>
            <a:r>
              <a:rPr lang="ru-RU" sz="1800" dirty="0" smtClean="0"/>
              <a:t>и у</a:t>
            </a:r>
            <a:r>
              <a:rPr lang="en-US" sz="1800" dirty="0" smtClean="0"/>
              <a:t> </a:t>
            </a:r>
            <a:r>
              <a:rPr lang="ru-RU" sz="1800" dirty="0" smtClean="0"/>
              <a:t>него такой же принцип сравнения.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коллекций</a:t>
            </a:r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1285860"/>
            <a:ext cx="6357982" cy="4468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коллекций. </a:t>
            </a:r>
            <a:r>
              <a:rPr lang="pl-PL" dirty="0" smtClean="0"/>
              <a:t>Comparator, Comparable</a:t>
            </a:r>
            <a:r>
              <a:rPr lang="ru-RU" dirty="0" smtClean="0"/>
              <a:t>. </a:t>
            </a:r>
            <a:r>
              <a:rPr lang="en-US" dirty="0" smtClean="0"/>
              <a:t>Example 06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140289" name="Rectangle 1"/>
          <p:cNvSpPr>
            <a:spLocks noChangeArrowheads="1"/>
          </p:cNvSpPr>
          <p:nvPr/>
        </p:nvSpPr>
        <p:spPr bwMode="auto">
          <a:xfrm>
            <a:off x="928662" y="1214422"/>
            <a:ext cx="7286676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_java._se._06.comparator;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abstract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GeometricObject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abstract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getArea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0290" name="Rectangle 2"/>
          <p:cNvSpPr>
            <a:spLocks noChangeArrowheads="1"/>
          </p:cNvSpPr>
          <p:nvPr/>
        </p:nvSpPr>
        <p:spPr bwMode="auto">
          <a:xfrm>
            <a:off x="928662" y="2428868"/>
            <a:ext cx="7286676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_java._se._06.comparator;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Rectangle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extends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GeometricObject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sideA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sideB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Rectangle(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a,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b)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sideA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a;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sideB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b;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46464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@Override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getArea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sideA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*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sideB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коллекций. </a:t>
            </a:r>
            <a:r>
              <a:rPr lang="pl-PL" dirty="0" smtClean="0"/>
              <a:t>Comparator, Comparable</a:t>
            </a:r>
            <a:r>
              <a:rPr lang="ru-RU" dirty="0" smtClean="0"/>
              <a:t>. </a:t>
            </a:r>
            <a:r>
              <a:rPr lang="en-US" dirty="0" smtClean="0"/>
              <a:t>Example 06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139265" name="Rectangle 1"/>
          <p:cNvSpPr>
            <a:spLocks noChangeArrowheads="1"/>
          </p:cNvSpPr>
          <p:nvPr/>
        </p:nvSpPr>
        <p:spPr bwMode="auto">
          <a:xfrm>
            <a:off x="898935" y="1322143"/>
            <a:ext cx="7286676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_java._se._06.comparator;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Circle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extends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GeometricObject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radius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Circle(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r){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radius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r;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46464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@Override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getArea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2*3.14*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radius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*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radius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коллекций. </a:t>
            </a:r>
            <a:r>
              <a:rPr lang="pl-PL" dirty="0" smtClean="0"/>
              <a:t>Comparator, Comparable</a:t>
            </a:r>
            <a:r>
              <a:rPr lang="ru-RU" dirty="0" smtClean="0"/>
              <a:t>. </a:t>
            </a:r>
            <a:r>
              <a:rPr lang="en-US" dirty="0" smtClean="0"/>
              <a:t>Example 06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138241" name="Rectangle 1"/>
          <p:cNvSpPr>
            <a:spLocks noChangeArrowheads="1"/>
          </p:cNvSpPr>
          <p:nvPr/>
        </p:nvSpPr>
        <p:spPr bwMode="auto">
          <a:xfrm>
            <a:off x="928662" y="1214422"/>
            <a:ext cx="7286676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_java._se._06.comparator;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java.util.Comparator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GeometricObjectComparator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implements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Comparator&lt;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GeometricObject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&gt;,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java.io.Serializable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final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serialVersionUID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1L;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compare(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GeometricObject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o1,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GeometricObject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o2)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area1 = o1.getArea();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area2 = o2.getArea();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(area1 &lt; area2)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-1;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}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(area1 == area2)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0;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}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1;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коллекций. </a:t>
            </a:r>
            <a:r>
              <a:rPr lang="pl-PL" dirty="0" smtClean="0"/>
              <a:t>Comparator, Comparable</a:t>
            </a:r>
            <a:r>
              <a:rPr lang="ru-RU" dirty="0" smtClean="0"/>
              <a:t>. </a:t>
            </a:r>
            <a:r>
              <a:rPr smtClean="0"/>
              <a:t>Example 06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137217" name="Rectangle 1"/>
          <p:cNvSpPr>
            <a:spLocks noChangeArrowheads="1"/>
          </p:cNvSpPr>
          <p:nvPr/>
        </p:nvSpPr>
        <p:spPr bwMode="auto">
          <a:xfrm>
            <a:off x="928662" y="1214422"/>
            <a:ext cx="7337265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_java._se._06.comparator;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java.util.Comparator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java.util.Set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java.util.TreeSet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TestTreeSetWithComparator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Comparator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comparator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GeometricObjectComparator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Set&lt;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GeometricObject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&gt; set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       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TreeSet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GeometricObject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&gt;(comparator);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set.add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Rectangle(4, 5));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set.add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Circle(40));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set.add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Circle(40));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set.add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Rectangle(4, 1));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"A sorted set of geometric objects"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GeometricObject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elements : set)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    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"area = 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elements.getArea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коллекций. </a:t>
            </a:r>
            <a:r>
              <a:rPr lang="pl-PL" dirty="0" smtClean="0"/>
              <a:t>Comparator, Comparable</a:t>
            </a:r>
            <a:r>
              <a:rPr smtClean="0"/>
              <a:t>. Example 06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136193" name="Rectangle 1"/>
          <p:cNvSpPr>
            <a:spLocks noChangeArrowheads="1"/>
          </p:cNvSpPr>
          <p:nvPr/>
        </p:nvSpPr>
        <p:spPr bwMode="auto">
          <a:xfrm>
            <a:off x="2643174" y="1785926"/>
            <a:ext cx="3728906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 sorted set of geometric objects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area = 4.0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area = 20.0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area = 10048.0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 </a:t>
            </a:r>
            <a:r>
              <a:rPr smtClean="0"/>
              <a:t>List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b="1" dirty="0" smtClean="0"/>
              <a:t>Список</a:t>
            </a:r>
            <a:r>
              <a:rPr lang="ru-RU" sz="1800" dirty="0" smtClean="0"/>
              <a:t> - упорядоченная коллекция </a:t>
            </a:r>
            <a:r>
              <a:rPr lang="en-US" sz="1800" dirty="0" smtClean="0"/>
              <a:t>(</a:t>
            </a:r>
            <a:r>
              <a:rPr lang="ru-RU" sz="1800" dirty="0" smtClean="0"/>
              <a:t>иногда называется </a:t>
            </a:r>
            <a:r>
              <a:rPr lang="en-US" sz="1800" dirty="0" smtClean="0"/>
              <a:t>sequence)</a:t>
            </a:r>
            <a:endParaRPr lang="ru-RU" sz="1800" dirty="0" smtClean="0"/>
          </a:p>
          <a:p>
            <a:pPr algn="just">
              <a:buNone/>
            </a:pPr>
            <a:endParaRPr lang="en-US" sz="1800" dirty="0" smtClean="0"/>
          </a:p>
          <a:p>
            <a:pPr algn="just">
              <a:buNone/>
            </a:pPr>
            <a:r>
              <a:rPr lang="ru-RU" sz="1800" dirty="0" smtClean="0"/>
              <a:t>Список может содержать повторяющиеся элементы.</a:t>
            </a:r>
          </a:p>
          <a:p>
            <a:pPr algn="just">
              <a:buNone/>
            </a:pPr>
            <a:endParaRPr lang="ru-RU" sz="1800" dirty="0" smtClean="0"/>
          </a:p>
          <a:p>
            <a:pPr algn="just">
              <a:buNone/>
            </a:pPr>
            <a:r>
              <a:rPr lang="ru-RU" sz="1800" dirty="0" smtClean="0"/>
              <a:t>Интерфейс </a:t>
            </a:r>
            <a:r>
              <a:rPr lang="en-US" sz="1800" dirty="0" smtClean="0"/>
              <a:t>List </a:t>
            </a:r>
            <a:r>
              <a:rPr lang="ru-RU" sz="1800" dirty="0" smtClean="0"/>
              <a:t>сохраняет последовательность добавления элементов и позволяет осуществлять доступ к элементу по индексу.</a:t>
            </a:r>
            <a:endParaRPr lang="en-US" sz="18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76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5111" y="3864053"/>
            <a:ext cx="5621533" cy="1636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 </a:t>
            </a:r>
            <a:r>
              <a:rPr lang="pl-PL" dirty="0" smtClean="0"/>
              <a:t>List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77</a:t>
            </a:fld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1285860"/>
            <a:ext cx="5938863" cy="4325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 </a:t>
            </a:r>
            <a:r>
              <a:rPr lang="pl-PL" dirty="0" smtClean="0"/>
              <a:t>List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1" dirty="0" smtClean="0"/>
              <a:t>public interface </a:t>
            </a:r>
            <a:r>
              <a:rPr lang="en-US" sz="2400" b="1" dirty="0" smtClean="0"/>
              <a:t>List</a:t>
            </a:r>
            <a:r>
              <a:rPr lang="en-US" sz="1800" b="1" dirty="0" smtClean="0"/>
              <a:t>&lt;E&gt; extends Collection&lt;E&gt; </a:t>
            </a:r>
            <a:r>
              <a:rPr lang="en-US" sz="1800" dirty="0" smtClean="0"/>
              <a:t>{</a:t>
            </a:r>
          </a:p>
          <a:p>
            <a:pPr>
              <a:buNone/>
            </a:pPr>
            <a:endParaRPr lang="en-US" sz="1800" dirty="0" smtClean="0"/>
          </a:p>
          <a:p>
            <a:pPr marL="711200" indent="-347663"/>
            <a:r>
              <a:rPr lang="en-US" sz="1800" b="1" dirty="0" smtClean="0"/>
              <a:t>E get(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index);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11200" indent="-347663"/>
            <a:r>
              <a:rPr lang="en-US" sz="1800" b="1" dirty="0" smtClean="0"/>
              <a:t>E set(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index, E element); 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11200" indent="-347663"/>
            <a:r>
              <a:rPr lang="en-US" sz="1800" b="1" dirty="0" err="1" smtClean="0"/>
              <a:t>boolean</a:t>
            </a:r>
            <a:r>
              <a:rPr lang="en-US" sz="1800" b="1" dirty="0" smtClean="0"/>
              <a:t> add(E element); 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11200" indent="-347663"/>
            <a:r>
              <a:rPr lang="en-US" sz="1800" b="1" dirty="0" smtClean="0"/>
              <a:t>void add(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index, E element); 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11200" indent="-347663"/>
            <a:r>
              <a:rPr lang="en-US" sz="1800" b="1" dirty="0" smtClean="0"/>
              <a:t>E remove(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index); </a:t>
            </a:r>
            <a:endParaRPr lang="en-US" sz="18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11200" indent="-347663"/>
            <a:r>
              <a:rPr lang="en-US" sz="1800" b="1" dirty="0" err="1" smtClean="0"/>
              <a:t>boolean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addAll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index, </a:t>
            </a:r>
            <a:r>
              <a:rPr lang="ru-RU" sz="1800" b="1" dirty="0" smtClean="0"/>
              <a:t>  </a:t>
            </a:r>
            <a:r>
              <a:rPr lang="fr-FR" sz="1800" b="1" dirty="0" smtClean="0"/>
              <a:t>Collection&lt;? extends E&gt; c); </a:t>
            </a:r>
            <a:endParaRPr lang="fr-FR" sz="18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 </a:t>
            </a:r>
            <a:r>
              <a:rPr lang="pl-PL" dirty="0" smtClean="0"/>
              <a:t>List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11200" indent="-347663"/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indexOf</a:t>
            </a:r>
            <a:r>
              <a:rPr lang="en-US" sz="1800" b="1" dirty="0" smtClean="0"/>
              <a:t>(Object o);</a:t>
            </a:r>
            <a:r>
              <a:rPr lang="ru-RU" sz="1800" b="1" dirty="0" smtClean="0"/>
              <a:t> 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11200" indent="-347663"/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lastIndexOf</a:t>
            </a:r>
            <a:r>
              <a:rPr lang="en-US" sz="1800" b="1" dirty="0" smtClean="0"/>
              <a:t>(Object o);</a:t>
            </a:r>
            <a:r>
              <a:rPr lang="ru-RU" sz="1800" b="1" dirty="0" smtClean="0"/>
              <a:t> 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11200" indent="-347663"/>
            <a:r>
              <a:rPr lang="en-US" sz="1800" b="1" dirty="0" err="1" smtClean="0"/>
              <a:t>ListIterator</a:t>
            </a:r>
            <a:r>
              <a:rPr lang="en-US" sz="1800" b="1" dirty="0" smtClean="0"/>
              <a:t>&lt;E&gt; </a:t>
            </a:r>
            <a:r>
              <a:rPr lang="en-US" sz="1800" b="1" dirty="0" err="1" smtClean="0"/>
              <a:t>listIterator</a:t>
            </a:r>
            <a:r>
              <a:rPr lang="en-US" sz="1800" b="1" dirty="0" smtClean="0"/>
              <a:t>(); 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11200" indent="-347663"/>
            <a:r>
              <a:rPr lang="en-US" sz="1800" b="1" dirty="0" err="1" smtClean="0"/>
              <a:t>ListIterator</a:t>
            </a:r>
            <a:r>
              <a:rPr lang="en-US" sz="1800" b="1" dirty="0" smtClean="0"/>
              <a:t>&lt;E&gt; </a:t>
            </a:r>
            <a:r>
              <a:rPr lang="en-US" sz="1800" b="1" dirty="0" err="1" smtClean="0"/>
              <a:t>listIterator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index); </a:t>
            </a:r>
            <a:endParaRPr lang="en-US" sz="18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11200" indent="-347663"/>
            <a:r>
              <a:rPr lang="en-US" sz="1800" b="1" dirty="0" smtClean="0"/>
              <a:t>List&lt;E&gt; </a:t>
            </a:r>
            <a:r>
              <a:rPr lang="en-US" sz="1800" b="1" dirty="0" err="1" smtClean="0"/>
              <a:t>subList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from,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to);</a:t>
            </a:r>
            <a:r>
              <a:rPr lang="ru-RU" sz="1800" dirty="0" smtClean="0"/>
              <a:t> 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800" dirty="0" smtClean="0"/>
              <a:t>}</a:t>
            </a:r>
          </a:p>
          <a:p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коллекций</a:t>
            </a:r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1428736"/>
            <a:ext cx="7341009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 </a:t>
            </a:r>
            <a:r>
              <a:rPr lang="pl-PL" dirty="0" smtClean="0"/>
              <a:t>List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  <a:buNone/>
            </a:pPr>
            <a:r>
              <a:rPr lang="ru-RU" sz="1800" dirty="0" smtClean="0"/>
              <a:t>Класс </a:t>
            </a:r>
            <a:r>
              <a:rPr lang="ru-RU" sz="1800" b="1" dirty="0" err="1" smtClean="0"/>
              <a:t>AbstractList</a:t>
            </a:r>
            <a:r>
              <a:rPr lang="ru-RU" sz="1800" dirty="0" smtClean="0"/>
              <a:t> предоставляет частичную реализацию для интерфейса </a:t>
            </a:r>
            <a:r>
              <a:rPr lang="en-US" sz="1800" b="1" dirty="0" smtClean="0"/>
              <a:t>List</a:t>
            </a:r>
            <a:r>
              <a:rPr lang="ru-RU" sz="1800" dirty="0" smtClean="0"/>
              <a:t>.</a:t>
            </a:r>
          </a:p>
          <a:p>
            <a:pPr algn="just">
              <a:spcBef>
                <a:spcPts val="0"/>
              </a:spcBef>
              <a:buNone/>
            </a:pPr>
            <a:endParaRPr lang="ru-RU" sz="1800" dirty="0" smtClean="0"/>
          </a:p>
          <a:p>
            <a:pPr algn="just">
              <a:spcBef>
                <a:spcPts val="0"/>
              </a:spcBef>
              <a:buNone/>
            </a:pPr>
            <a:r>
              <a:rPr lang="ru-RU" sz="1800" dirty="0" smtClean="0"/>
              <a:t>Класс </a:t>
            </a:r>
            <a:r>
              <a:rPr lang="en-US" sz="1800" b="1" dirty="0" err="1" smtClean="0"/>
              <a:t>AbstractSequentialList</a:t>
            </a:r>
            <a:r>
              <a:rPr lang="en-US" sz="1800" dirty="0" smtClean="0"/>
              <a:t> </a:t>
            </a:r>
            <a:r>
              <a:rPr lang="ru-RU" sz="1800" dirty="0" smtClean="0"/>
              <a:t>расширяет </a:t>
            </a:r>
            <a:r>
              <a:rPr lang="en-US" sz="1800" b="1" dirty="0" err="1" smtClean="0"/>
              <a:t>AbstractList</a:t>
            </a:r>
            <a:r>
              <a:rPr lang="en-US" sz="1800" dirty="0" smtClean="0"/>
              <a:t>, </a:t>
            </a:r>
            <a:r>
              <a:rPr lang="ru-RU" sz="1800" dirty="0" smtClean="0"/>
              <a:t>чтобы предоставить поддержку</a:t>
            </a:r>
            <a:r>
              <a:rPr lang="en-US" sz="1800" dirty="0" smtClean="0"/>
              <a:t> </a:t>
            </a:r>
            <a:r>
              <a:rPr lang="ru-RU" sz="1800" dirty="0" smtClean="0"/>
              <a:t>для связанных списков.</a:t>
            </a:r>
            <a:endParaRPr lang="pl-PL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 </a:t>
            </a:r>
            <a:r>
              <a:rPr lang="pl-PL" dirty="0" smtClean="0"/>
              <a:t>List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b="1" dirty="0" err="1" smtClean="0"/>
              <a:t>ListIterator</a:t>
            </a:r>
            <a:r>
              <a:rPr lang="ru-RU" sz="1800" b="1" dirty="0" smtClean="0"/>
              <a:t>&lt;E&gt; </a:t>
            </a:r>
            <a:r>
              <a:rPr lang="ru-RU" sz="1800" dirty="0" smtClean="0"/>
              <a:t>- это итератор для списка</a:t>
            </a:r>
          </a:p>
          <a:p>
            <a:endParaRPr lang="ru-RU" sz="1600" dirty="0" smtClean="0">
              <a:solidFill>
                <a:srgbClr val="002C78"/>
              </a:solidFill>
            </a:endParaRP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81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2714620"/>
            <a:ext cx="6705709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 </a:t>
            </a:r>
            <a:r>
              <a:rPr lang="pl-PL" dirty="0" smtClean="0"/>
              <a:t>List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1" dirty="0" smtClean="0"/>
              <a:t>interface </a:t>
            </a:r>
            <a:r>
              <a:rPr lang="ru-RU" sz="2400" b="1" dirty="0" err="1" smtClean="0"/>
              <a:t>ListIterator</a:t>
            </a:r>
            <a:r>
              <a:rPr lang="en-US" sz="1800" b="1" dirty="0" smtClean="0"/>
              <a:t>&lt;E&gt;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extends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Iterator</a:t>
            </a:r>
            <a:r>
              <a:rPr lang="en-US" sz="1800" dirty="0" smtClean="0"/>
              <a:t>{</a:t>
            </a:r>
          </a:p>
          <a:p>
            <a:pPr>
              <a:buNone/>
            </a:pPr>
            <a:endParaRPr lang="en-US" sz="1800" dirty="0" smtClean="0"/>
          </a:p>
          <a:p>
            <a:pPr marL="711200" indent="-347663">
              <a:lnSpc>
                <a:spcPct val="80000"/>
              </a:lnSpc>
            </a:pPr>
            <a:r>
              <a:rPr lang="ru-RU" sz="1800" b="1" dirty="0" err="1" smtClean="0"/>
              <a:t>boolean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hasNext</a:t>
            </a:r>
            <a:r>
              <a:rPr lang="ru-RU" sz="1800" b="1" dirty="0" smtClean="0"/>
              <a:t>() / </a:t>
            </a:r>
            <a:r>
              <a:rPr lang="ru-RU" sz="1800" b="1" dirty="0" err="1" smtClean="0"/>
              <a:t>boolean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hasPrevious</a:t>
            </a:r>
            <a:r>
              <a:rPr lang="ru-RU" sz="1800" b="1" dirty="0" smtClean="0"/>
              <a:t>()</a:t>
            </a:r>
            <a:endParaRPr lang="ru-RU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11200" indent="-347663">
              <a:lnSpc>
                <a:spcPct val="80000"/>
              </a:lnSpc>
            </a:pPr>
            <a:r>
              <a:rPr lang="ru-RU" sz="1800" b="1" dirty="0" smtClean="0"/>
              <a:t>E </a:t>
            </a:r>
            <a:r>
              <a:rPr lang="ru-RU" sz="1800" b="1" dirty="0" err="1" smtClean="0"/>
              <a:t>next</a:t>
            </a:r>
            <a:r>
              <a:rPr lang="ru-RU" sz="1800" b="1" dirty="0" smtClean="0"/>
              <a:t>() / E </a:t>
            </a:r>
            <a:r>
              <a:rPr lang="ru-RU" sz="1800" b="1" dirty="0" err="1" smtClean="0"/>
              <a:t>previous</a:t>
            </a:r>
            <a:r>
              <a:rPr lang="ru-RU" sz="1800" b="1" dirty="0" smtClean="0"/>
              <a:t> ()</a:t>
            </a:r>
            <a:endParaRPr lang="ru-RU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11200" indent="-347663">
              <a:lnSpc>
                <a:spcPct val="80000"/>
              </a:lnSpc>
            </a:pPr>
            <a:r>
              <a:rPr lang="ru-RU" sz="1800" b="1" dirty="0" err="1" smtClean="0"/>
              <a:t>int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nextIndex</a:t>
            </a:r>
            <a:r>
              <a:rPr lang="ru-RU" sz="1800" b="1" dirty="0" smtClean="0"/>
              <a:t>() / </a:t>
            </a:r>
            <a:r>
              <a:rPr lang="ru-RU" sz="1800" b="1" dirty="0" err="1" smtClean="0"/>
              <a:t>int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previousIndex</a:t>
            </a:r>
            <a:r>
              <a:rPr lang="ru-RU" sz="1800" b="1" dirty="0" smtClean="0"/>
              <a:t>()</a:t>
            </a:r>
            <a:endParaRPr lang="ru-RU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11200" indent="-347663">
              <a:lnSpc>
                <a:spcPct val="80000"/>
              </a:lnSpc>
            </a:pPr>
            <a:r>
              <a:rPr lang="ru-RU" sz="1800" b="1" dirty="0" err="1" smtClean="0"/>
              <a:t>void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remove</a:t>
            </a:r>
            <a:r>
              <a:rPr lang="ru-RU" sz="1800" b="1" dirty="0" smtClean="0"/>
              <a:t>()</a:t>
            </a:r>
            <a:endParaRPr lang="ru-RU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11200" indent="-347663">
              <a:lnSpc>
                <a:spcPct val="80000"/>
              </a:lnSpc>
            </a:pPr>
            <a:r>
              <a:rPr lang="ru-RU" sz="1800" b="1" dirty="0" err="1" smtClean="0"/>
              <a:t>void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set</a:t>
            </a:r>
            <a:r>
              <a:rPr lang="ru-RU" sz="1800" b="1" dirty="0" smtClean="0"/>
              <a:t>(E </a:t>
            </a:r>
            <a:r>
              <a:rPr lang="ru-RU" sz="1800" b="1" dirty="0" err="1" smtClean="0"/>
              <a:t>o</a:t>
            </a:r>
            <a:r>
              <a:rPr lang="ru-RU" sz="1800" b="1" dirty="0" smtClean="0"/>
              <a:t>)</a:t>
            </a:r>
            <a:endParaRPr lang="ru-RU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11200" indent="-347663">
              <a:lnSpc>
                <a:spcPct val="80000"/>
              </a:lnSpc>
            </a:pPr>
            <a:r>
              <a:rPr lang="ru-RU" sz="1800" b="1" dirty="0" err="1" smtClean="0"/>
              <a:t>void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add</a:t>
            </a:r>
            <a:r>
              <a:rPr lang="ru-RU" sz="1800" b="1" dirty="0" smtClean="0"/>
              <a:t>(E </a:t>
            </a:r>
            <a:r>
              <a:rPr lang="ru-RU" sz="1800" b="1" dirty="0" err="1" smtClean="0"/>
              <a:t>o</a:t>
            </a:r>
            <a:r>
              <a:rPr lang="ru-RU" sz="1800" b="1" dirty="0" smtClean="0"/>
              <a:t>)</a:t>
            </a:r>
            <a:endParaRPr lang="ru-RU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}</a:t>
            </a:r>
            <a:endParaRPr lang="ru-RU" sz="1800" dirty="0" smtClean="0"/>
          </a:p>
          <a:p>
            <a:endParaRPr lang="ru-RU" sz="1600" dirty="0" smtClean="0">
              <a:solidFill>
                <a:srgbClr val="002C78"/>
              </a:solidFill>
            </a:endParaRP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2143108" y="4500570"/>
            <a:ext cx="5357850" cy="1357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List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list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=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new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LinkedList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();</a:t>
            </a:r>
          </a:p>
          <a:p>
            <a:pPr marL="285750" marR="0" lvl="0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…</a:t>
            </a:r>
          </a:p>
          <a:p>
            <a:pPr marL="285750" marR="0" lvl="0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for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(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ListIterator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li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=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list.listIterator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list.size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());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li.hasPrevious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(); )</a:t>
            </a: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{</a:t>
            </a:r>
          </a:p>
          <a:p>
            <a:pPr marL="285750" marR="0" lvl="0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System.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out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.println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li.previous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());</a:t>
            </a:r>
          </a:p>
          <a:p>
            <a:pPr marL="285750" marR="0" lvl="0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 </a:t>
            </a:r>
            <a:r>
              <a:rPr lang="pl-PL" dirty="0" smtClean="0"/>
              <a:t>List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b="1" dirty="0" err="1" smtClean="0"/>
              <a:t>ArrayList</a:t>
            </a:r>
            <a:r>
              <a:rPr lang="en-US" sz="1800" b="1" dirty="0" smtClean="0"/>
              <a:t>&lt;E&gt;</a:t>
            </a:r>
            <a:r>
              <a:rPr lang="ru-RU" sz="1800" b="1" dirty="0" smtClean="0"/>
              <a:t> </a:t>
            </a:r>
            <a:r>
              <a:rPr lang="ru-RU" sz="1800" dirty="0" smtClean="0"/>
              <a:t>─ список на базе массива</a:t>
            </a:r>
            <a:r>
              <a:rPr lang="en-US" sz="1800" dirty="0" smtClean="0"/>
              <a:t> (</a:t>
            </a:r>
            <a:r>
              <a:rPr lang="ru-RU" sz="1800" dirty="0" smtClean="0"/>
              <a:t>реализация </a:t>
            </a:r>
            <a:r>
              <a:rPr lang="en-US" sz="1800" dirty="0" smtClean="0"/>
              <a:t>List)</a:t>
            </a:r>
          </a:p>
          <a:p>
            <a:endParaRPr lang="en-US" sz="1800" dirty="0" smtClean="0"/>
          </a:p>
          <a:p>
            <a:pPr marL="895350" indent="-171450"/>
            <a:r>
              <a:rPr lang="ru-RU" sz="1800" dirty="0" smtClean="0"/>
              <a:t>Достоинства</a:t>
            </a:r>
          </a:p>
          <a:p>
            <a:pPr marL="1524000" lvl="1" indent="-342900">
              <a:buFont typeface="Wingdings" pitchFamily="2" charset="2"/>
              <a:buChar char="§"/>
            </a:pPr>
            <a:r>
              <a:rPr lang="ru-RU" sz="1600" dirty="0" smtClean="0"/>
              <a:t>Быстрый доступ по индексу</a:t>
            </a:r>
          </a:p>
          <a:p>
            <a:pPr marL="1524000" lvl="1" indent="-342900">
              <a:buFont typeface="Wingdings" pitchFamily="2" charset="2"/>
              <a:buChar char="§"/>
            </a:pPr>
            <a:r>
              <a:rPr lang="ru-RU" sz="1600" dirty="0" smtClean="0"/>
              <a:t>Быстрая вставка и удаление элементов с конца</a:t>
            </a:r>
          </a:p>
          <a:p>
            <a:pPr marL="895350" indent="-171450"/>
            <a:r>
              <a:rPr lang="ru-RU" sz="1800" dirty="0" smtClean="0"/>
              <a:t> Недостатки</a:t>
            </a:r>
          </a:p>
          <a:p>
            <a:pPr marL="1524000" lvl="1" indent="-342900">
              <a:buFont typeface="Wingdings" pitchFamily="2" charset="2"/>
              <a:buChar char="§"/>
            </a:pPr>
            <a:r>
              <a:rPr lang="ru-RU" sz="1600" dirty="0" smtClean="0"/>
              <a:t> Медленная вставка и удаление элементов</a:t>
            </a:r>
          </a:p>
          <a:p>
            <a:pPr>
              <a:buFont typeface="Verdana" pitchFamily="34" charset="0"/>
              <a:buNone/>
            </a:pPr>
            <a:endParaRPr lang="ru-RU" sz="1800" dirty="0" smtClean="0"/>
          </a:p>
          <a:p>
            <a:pPr>
              <a:buFont typeface="Verdana" pitchFamily="34" charset="0"/>
              <a:buNone/>
            </a:pPr>
            <a:r>
              <a:rPr lang="ru-RU" sz="1800" dirty="0" smtClean="0"/>
              <a:t>Аналогичен </a:t>
            </a:r>
            <a:r>
              <a:rPr lang="en-US" sz="1800" b="1" dirty="0" smtClean="0"/>
              <a:t>Vector</a:t>
            </a:r>
            <a:r>
              <a:rPr lang="en-US" sz="1800" dirty="0" smtClean="0"/>
              <a:t> </a:t>
            </a:r>
            <a:r>
              <a:rPr lang="ru-RU" sz="1800" dirty="0" smtClean="0"/>
              <a:t>за исключением </a:t>
            </a:r>
            <a:r>
              <a:rPr lang="ru-RU" sz="1800" i="1" dirty="0" err="1" smtClean="0"/>
              <a:t>потокобезопасности</a:t>
            </a:r>
            <a:endParaRPr lang="ru-RU" sz="1800" i="1" dirty="0" smtClean="0"/>
          </a:p>
          <a:p>
            <a:pPr>
              <a:buFont typeface="Verdana" pitchFamily="34" charset="0"/>
              <a:buNone/>
            </a:pPr>
            <a:endParaRPr lang="ru-RU" sz="1800" u="sng" dirty="0" smtClean="0"/>
          </a:p>
          <a:p>
            <a:pPr>
              <a:buFont typeface="Verdana" pitchFamily="34" charset="0"/>
              <a:buNone/>
            </a:pPr>
            <a:r>
              <a:rPr lang="ru-RU" sz="1800" i="1" dirty="0" smtClean="0"/>
              <a:t>Применения:</a:t>
            </a:r>
          </a:p>
          <a:p>
            <a:pPr marL="1352550" indent="-361950"/>
            <a:r>
              <a:rPr lang="ru-RU" sz="1800" dirty="0" smtClean="0"/>
              <a:t> “Бесконечный” массив</a:t>
            </a:r>
          </a:p>
          <a:p>
            <a:pPr marL="1352550" indent="-361950"/>
            <a:r>
              <a:rPr lang="ru-RU" sz="1800" dirty="0" smtClean="0"/>
              <a:t> Стек</a:t>
            </a:r>
          </a:p>
          <a:p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 </a:t>
            </a:r>
            <a:r>
              <a:rPr lang="pl-PL" dirty="0" smtClean="0"/>
              <a:t>List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b="1" dirty="0" smtClean="0"/>
              <a:t>Конструкторы </a:t>
            </a:r>
            <a:r>
              <a:rPr lang="ru-RU" sz="1800" b="1" dirty="0" err="1" smtClean="0"/>
              <a:t>ArrayList</a:t>
            </a:r>
            <a:endParaRPr lang="en-US" sz="1800" dirty="0" smtClean="0"/>
          </a:p>
          <a:p>
            <a:endParaRPr lang="en-US" sz="1800" dirty="0" smtClean="0"/>
          </a:p>
          <a:p>
            <a:pPr marL="1085850" indent="-361950"/>
            <a:r>
              <a:rPr lang="ru-RU" sz="1800" b="1" dirty="0" err="1" smtClean="0"/>
              <a:t>ArrayList</a:t>
            </a:r>
            <a:r>
              <a:rPr lang="ru-RU" sz="1800" b="1" dirty="0" smtClean="0"/>
              <a:t>()</a:t>
            </a:r>
            <a:endParaRPr lang="ru-RU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085850" indent="-361950"/>
            <a:r>
              <a:rPr lang="ru-RU" sz="1800" b="1" dirty="0" err="1" smtClean="0"/>
              <a:t>ArrayList</a:t>
            </a:r>
            <a:r>
              <a:rPr lang="ru-RU" sz="1800" b="1" dirty="0" smtClean="0"/>
              <a:t>(</a:t>
            </a:r>
            <a:r>
              <a:rPr lang="ru-RU" sz="1800" b="1" dirty="0" err="1" smtClean="0"/>
              <a:t>Collection</a:t>
            </a:r>
            <a:r>
              <a:rPr lang="ru-RU" sz="1800" b="1" dirty="0" smtClean="0"/>
              <a:t>&lt;? </a:t>
            </a:r>
            <a:r>
              <a:rPr lang="ru-RU" sz="1800" b="1" dirty="0" err="1" smtClean="0"/>
              <a:t>extends</a:t>
            </a:r>
            <a:r>
              <a:rPr lang="ru-RU" sz="1800" b="1" dirty="0" smtClean="0"/>
              <a:t> E&gt; </a:t>
            </a:r>
            <a:r>
              <a:rPr lang="ru-RU" sz="1800" b="1" dirty="0" err="1" smtClean="0"/>
              <a:t>c</a:t>
            </a:r>
            <a:r>
              <a:rPr lang="ru-RU" sz="1800" b="1" dirty="0" smtClean="0"/>
              <a:t>)</a:t>
            </a:r>
            <a:endParaRPr lang="ru-RU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085850" indent="-361950"/>
            <a:r>
              <a:rPr lang="ru-RU" sz="1800" b="1" dirty="0" err="1" smtClean="0"/>
              <a:t>ArrayList</a:t>
            </a:r>
            <a:r>
              <a:rPr lang="ru-RU" sz="1800" b="1" dirty="0" smtClean="0"/>
              <a:t>(</a:t>
            </a:r>
            <a:r>
              <a:rPr lang="ru-RU" sz="1800" b="1" dirty="0" err="1" smtClean="0"/>
              <a:t>int</a:t>
            </a:r>
            <a:r>
              <a:rPr lang="ru-RU" sz="1800" b="1" dirty="0" smtClean="0"/>
              <a:t> </a:t>
            </a:r>
            <a:r>
              <a:rPr lang="ru-RU" sz="1800" b="1" dirty="0" err="1" smtClean="0"/>
              <a:t>initialCapacity</a:t>
            </a:r>
            <a:r>
              <a:rPr lang="ru-RU" sz="1800" b="1" dirty="0" smtClean="0"/>
              <a:t>)</a:t>
            </a:r>
            <a:endParaRPr lang="ru-RU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Verdana" pitchFamily="34" charset="0"/>
              <a:buNone/>
            </a:pPr>
            <a:r>
              <a:rPr lang="ru-RU" sz="1600" i="1" dirty="0" smtClean="0"/>
              <a:t>Вместимость ─ реальное количество элементов</a:t>
            </a:r>
          </a:p>
          <a:p>
            <a:pPr>
              <a:buFont typeface="Verdana" pitchFamily="34" charset="0"/>
              <a:buNone/>
            </a:pPr>
            <a:endParaRPr lang="ru-RU" sz="1800" dirty="0" smtClean="0"/>
          </a:p>
          <a:p>
            <a:pPr>
              <a:buFont typeface="Verdana" pitchFamily="34" charset="0"/>
              <a:buNone/>
            </a:pPr>
            <a:r>
              <a:rPr lang="ru-RU" sz="1800" dirty="0" smtClean="0"/>
              <a:t>Дополнительные методы</a:t>
            </a:r>
          </a:p>
          <a:p>
            <a:pPr marL="1085850" indent="-361950"/>
            <a:r>
              <a:rPr lang="ru-RU" sz="1800" b="1" dirty="0" err="1" smtClean="0"/>
              <a:t>void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ensureCapacity</a:t>
            </a:r>
            <a:r>
              <a:rPr lang="ru-RU" sz="1800" b="1" dirty="0" smtClean="0"/>
              <a:t>(</a:t>
            </a:r>
            <a:r>
              <a:rPr lang="ru-RU" sz="1800" b="1" dirty="0" err="1" smtClean="0"/>
              <a:t>int</a:t>
            </a:r>
            <a:r>
              <a:rPr lang="ru-RU" sz="1800" b="1" dirty="0" smtClean="0"/>
              <a:t> </a:t>
            </a:r>
            <a:r>
              <a:rPr lang="ru-RU" sz="1800" b="1" dirty="0" err="1" smtClean="0"/>
              <a:t>minCapacity</a:t>
            </a:r>
            <a:r>
              <a:rPr lang="ru-RU" sz="1800" b="1" dirty="0" smtClean="0"/>
              <a:t>)</a:t>
            </a:r>
            <a:endParaRPr lang="ru-RU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085850" indent="-361950"/>
            <a:r>
              <a:rPr lang="ru-RU" sz="1800" b="1" dirty="0" err="1" smtClean="0"/>
              <a:t>void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trimToSize</a:t>
            </a:r>
            <a:r>
              <a:rPr lang="ru-RU" sz="1800" b="1" dirty="0" smtClean="0"/>
              <a:t>()</a:t>
            </a:r>
            <a:endParaRPr lang="ru-RU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 </a:t>
            </a:r>
            <a:r>
              <a:rPr lang="pl-PL" dirty="0" smtClean="0"/>
              <a:t>List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b="1" dirty="0" err="1" smtClean="0"/>
              <a:t>LinkedList</a:t>
            </a:r>
            <a:r>
              <a:rPr lang="ru-RU" sz="1800" b="1" dirty="0" smtClean="0"/>
              <a:t>&lt;E&gt;</a:t>
            </a:r>
            <a:r>
              <a:rPr lang="ru-RU" sz="1800" dirty="0" smtClean="0"/>
              <a:t> ─ двусвязный список (реализация </a:t>
            </a:r>
            <a:r>
              <a:rPr lang="en-US" sz="1800" dirty="0" smtClean="0"/>
              <a:t>List</a:t>
            </a:r>
            <a:r>
              <a:rPr lang="ru-RU" sz="1800" dirty="0" smtClean="0"/>
              <a:t>)</a:t>
            </a:r>
          </a:p>
          <a:p>
            <a:endParaRPr lang="ru-RU" sz="1800" dirty="0" smtClean="0"/>
          </a:p>
          <a:p>
            <a:pPr marL="1085850" indent="-361950"/>
            <a:r>
              <a:rPr lang="ru-RU" sz="1800" dirty="0" smtClean="0"/>
              <a:t> Достоинства</a:t>
            </a:r>
          </a:p>
          <a:p>
            <a:pPr marL="1085850" lvl="1" indent="342900">
              <a:buFont typeface="Wingdings" pitchFamily="2" charset="2"/>
              <a:buChar char="§"/>
            </a:pPr>
            <a:r>
              <a:rPr lang="ru-RU" sz="1600" dirty="0" smtClean="0"/>
              <a:t>Быстрое добавление и удаление элементов</a:t>
            </a:r>
          </a:p>
          <a:p>
            <a:pPr marL="1085850" indent="-361950"/>
            <a:r>
              <a:rPr lang="ru-RU" sz="1800" dirty="0" smtClean="0"/>
              <a:t>Недостатки</a:t>
            </a:r>
          </a:p>
          <a:p>
            <a:pPr marL="1428750" lvl="1" indent="-342900">
              <a:buFont typeface="Wingdings" pitchFamily="2" charset="2"/>
              <a:buChar char="§"/>
            </a:pPr>
            <a:r>
              <a:rPr lang="ru-RU" sz="1600" dirty="0" smtClean="0"/>
              <a:t>Медленный доступ по индексу</a:t>
            </a:r>
          </a:p>
          <a:p>
            <a:endParaRPr lang="ru-RU" sz="1800" dirty="0" smtClean="0"/>
          </a:p>
          <a:p>
            <a:pPr marL="0" indent="0" algn="just">
              <a:buFont typeface="Verdana" pitchFamily="34" charset="0"/>
              <a:buNone/>
            </a:pPr>
            <a:r>
              <a:rPr lang="ru-RU" sz="1800" dirty="0" smtClean="0"/>
              <a:t>	Рекомендуется использовать, если необходимо часто добавлять элементы в начало списка или удалять внутренний элемент списка</a:t>
            </a:r>
            <a:endParaRPr lang="en-US" sz="1800" dirty="0" smtClean="0"/>
          </a:p>
          <a:p>
            <a:pPr>
              <a:buFont typeface="Verdana" pitchFamily="34" charset="0"/>
              <a:buNone/>
            </a:pPr>
            <a:endParaRPr lang="ru-RU" sz="1800" dirty="0" smtClean="0"/>
          </a:p>
          <a:p>
            <a:pPr>
              <a:buFont typeface="Verdana" pitchFamily="34" charset="0"/>
              <a:buNone/>
            </a:pPr>
            <a:r>
              <a:rPr lang="ru-RU" sz="1800" i="1" dirty="0" smtClean="0"/>
              <a:t>Применения:</a:t>
            </a:r>
          </a:p>
          <a:p>
            <a:pPr marL="2514600" indent="-361950"/>
            <a:r>
              <a:rPr lang="ru-RU" sz="1800" dirty="0" smtClean="0"/>
              <a:t> Стек</a:t>
            </a:r>
          </a:p>
          <a:p>
            <a:pPr marL="2514600" indent="-361950"/>
            <a:r>
              <a:rPr lang="ru-RU" sz="1800" dirty="0" smtClean="0"/>
              <a:t> Очередь</a:t>
            </a:r>
          </a:p>
          <a:p>
            <a:pPr marL="2514600" indent="-361950"/>
            <a:r>
              <a:rPr lang="ru-RU" sz="1800" dirty="0" smtClean="0"/>
              <a:t> Дек</a:t>
            </a:r>
          </a:p>
          <a:p>
            <a:endParaRPr lang="en-US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 </a:t>
            </a:r>
            <a:r>
              <a:rPr lang="pl-PL" dirty="0" smtClean="0"/>
              <a:t>List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ru-RU" sz="1800" b="1" dirty="0" smtClean="0"/>
              <a:t>Конструкторы </a:t>
            </a:r>
            <a:r>
              <a:rPr lang="ru-RU" sz="1800" b="1" dirty="0" err="1" smtClean="0"/>
              <a:t>LinkedList</a:t>
            </a:r>
            <a:endParaRPr lang="ru-RU" sz="1800" b="1" dirty="0" smtClean="0"/>
          </a:p>
          <a:p>
            <a:pPr marL="1790700" indent="-361950">
              <a:lnSpc>
                <a:spcPct val="90000"/>
              </a:lnSpc>
            </a:pPr>
            <a:endParaRPr lang="ru-RU" sz="1800" dirty="0" smtClean="0"/>
          </a:p>
          <a:p>
            <a:pPr marL="1428750" indent="-438150">
              <a:lnSpc>
                <a:spcPct val="90000"/>
              </a:lnSpc>
            </a:pPr>
            <a:r>
              <a:rPr lang="ru-RU" sz="1800" b="1" dirty="0" err="1" smtClean="0"/>
              <a:t>LinkedList</a:t>
            </a:r>
            <a:r>
              <a:rPr lang="ru-RU" sz="1800" b="1" dirty="0" smtClean="0"/>
              <a:t>&lt;E&gt;</a:t>
            </a:r>
            <a:r>
              <a:rPr lang="en-US" sz="1800" b="1" dirty="0" smtClean="0"/>
              <a:t> </a:t>
            </a:r>
            <a:r>
              <a:rPr lang="ru-RU" sz="1800" b="1" dirty="0" smtClean="0"/>
              <a:t>()</a:t>
            </a:r>
            <a:endParaRPr lang="ru-RU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428750" indent="-438150">
              <a:lnSpc>
                <a:spcPct val="90000"/>
              </a:lnSpc>
            </a:pPr>
            <a:r>
              <a:rPr lang="ru-RU" sz="1800" b="1" dirty="0" err="1" smtClean="0"/>
              <a:t>LinkedList</a:t>
            </a:r>
            <a:r>
              <a:rPr lang="ru-RU" sz="1800" b="1" dirty="0" smtClean="0"/>
              <a:t>(</a:t>
            </a:r>
            <a:r>
              <a:rPr lang="ru-RU" sz="1800" b="1" dirty="0" err="1" smtClean="0"/>
              <a:t>Collection</a:t>
            </a:r>
            <a:r>
              <a:rPr lang="ru-RU" sz="1800" b="1" dirty="0" smtClean="0"/>
              <a:t>&lt;? </a:t>
            </a:r>
            <a:r>
              <a:rPr lang="ru-RU" sz="1800" b="1" dirty="0" err="1" smtClean="0"/>
              <a:t>extends</a:t>
            </a:r>
            <a:r>
              <a:rPr lang="ru-RU" sz="1800" b="1" dirty="0" smtClean="0"/>
              <a:t> E&gt; </a:t>
            </a:r>
            <a:r>
              <a:rPr lang="ru-RU" sz="1800" b="1" dirty="0" err="1" smtClean="0"/>
              <a:t>c</a:t>
            </a:r>
            <a:r>
              <a:rPr lang="ru-RU" sz="1800" b="1" dirty="0" smtClean="0"/>
              <a:t>)</a:t>
            </a:r>
            <a:endParaRPr lang="ru-RU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ru-RU" sz="1800" dirty="0" smtClean="0"/>
          </a:p>
          <a:p>
            <a:pPr>
              <a:lnSpc>
                <a:spcPct val="90000"/>
              </a:lnSpc>
              <a:buNone/>
            </a:pPr>
            <a:r>
              <a:rPr lang="ru-RU" sz="1800" dirty="0" smtClean="0"/>
              <a:t>Дополнительные методы</a:t>
            </a:r>
          </a:p>
          <a:p>
            <a:pPr marL="1428750" indent="-438150">
              <a:lnSpc>
                <a:spcPct val="90000"/>
              </a:lnSpc>
            </a:pPr>
            <a:r>
              <a:rPr lang="ru-RU" sz="1800" b="1" dirty="0" err="1" smtClean="0"/>
              <a:t>void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addFirst</a:t>
            </a:r>
            <a:r>
              <a:rPr lang="ru-RU" sz="1800" b="1" dirty="0" smtClean="0"/>
              <a:t>(E </a:t>
            </a:r>
            <a:r>
              <a:rPr lang="ru-RU" sz="1800" b="1" dirty="0" err="1" smtClean="0"/>
              <a:t>o</a:t>
            </a:r>
            <a:r>
              <a:rPr lang="ru-RU" sz="1800" b="1" dirty="0" smtClean="0"/>
              <a:t>)</a:t>
            </a:r>
            <a:endParaRPr lang="ru-RU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428750" indent="-438150">
              <a:lnSpc>
                <a:spcPct val="90000"/>
              </a:lnSpc>
            </a:pPr>
            <a:r>
              <a:rPr lang="ru-RU" sz="1800" b="1" dirty="0" err="1" smtClean="0"/>
              <a:t>void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addLast</a:t>
            </a:r>
            <a:r>
              <a:rPr lang="ru-RU" sz="1800" b="1" dirty="0" smtClean="0"/>
              <a:t>(E </a:t>
            </a:r>
            <a:r>
              <a:rPr lang="ru-RU" sz="1800" b="1" dirty="0" err="1" smtClean="0"/>
              <a:t>o</a:t>
            </a:r>
            <a:r>
              <a:rPr lang="ru-RU" sz="1800" b="1" dirty="0" smtClean="0"/>
              <a:t>)</a:t>
            </a:r>
            <a:endParaRPr lang="ru-RU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428750" indent="-438150">
              <a:lnSpc>
                <a:spcPct val="90000"/>
              </a:lnSpc>
            </a:pPr>
            <a:r>
              <a:rPr lang="ru-RU" sz="1800" b="1" dirty="0" smtClean="0"/>
              <a:t>E </a:t>
            </a:r>
            <a:r>
              <a:rPr lang="ru-RU" sz="1800" b="1" dirty="0" err="1" smtClean="0"/>
              <a:t>removeFirst</a:t>
            </a:r>
            <a:r>
              <a:rPr lang="ru-RU" sz="1800" b="1" dirty="0" smtClean="0"/>
              <a:t>()</a:t>
            </a:r>
            <a:endParaRPr lang="ru-RU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428750" indent="-438150">
              <a:lnSpc>
                <a:spcPct val="90000"/>
              </a:lnSpc>
            </a:pPr>
            <a:r>
              <a:rPr lang="ru-RU" sz="1800" b="1" dirty="0" smtClean="0"/>
              <a:t>E </a:t>
            </a:r>
            <a:r>
              <a:rPr lang="ru-RU" sz="1800" b="1" dirty="0" err="1" smtClean="0"/>
              <a:t>removeLast</a:t>
            </a:r>
            <a:r>
              <a:rPr lang="ru-RU" sz="1800" b="1" dirty="0" smtClean="0"/>
              <a:t>()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428750" indent="-438150">
              <a:lnSpc>
                <a:spcPct val="90000"/>
              </a:lnSpc>
            </a:pPr>
            <a:r>
              <a:rPr lang="en-US" sz="1800" b="1" dirty="0" smtClean="0"/>
              <a:t>E </a:t>
            </a:r>
            <a:r>
              <a:rPr lang="en-US" sz="1800" b="1" dirty="0" err="1" smtClean="0"/>
              <a:t>getFirst</a:t>
            </a:r>
            <a:r>
              <a:rPr lang="en-US" sz="1800" b="1" dirty="0" smtClean="0"/>
              <a:t>()</a:t>
            </a:r>
          </a:p>
          <a:p>
            <a:pPr marL="1428750" indent="-438150">
              <a:lnSpc>
                <a:spcPct val="90000"/>
              </a:lnSpc>
            </a:pPr>
            <a:r>
              <a:rPr lang="en-US" sz="1800" b="1" dirty="0" smtClean="0"/>
              <a:t>E </a:t>
            </a:r>
            <a:r>
              <a:rPr lang="en-US" sz="1800" b="1" dirty="0" err="1" smtClean="0"/>
              <a:t>getLast</a:t>
            </a:r>
            <a:r>
              <a:rPr lang="en-US" sz="1800" b="1" dirty="0" smtClean="0"/>
              <a:t>()</a:t>
            </a:r>
            <a:endParaRPr lang="ru-RU" sz="1800" b="1" dirty="0" smtClean="0"/>
          </a:p>
          <a:p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 </a:t>
            </a:r>
            <a:r>
              <a:rPr lang="pl-PL" dirty="0" smtClean="0"/>
              <a:t>List</a:t>
            </a:r>
            <a:r>
              <a:rPr smtClean="0"/>
              <a:t>. </a:t>
            </a:r>
            <a:r>
              <a:rPr lang="en-US" dirty="0" smtClean="0"/>
              <a:t>Example 07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87</a:t>
            </a:fld>
            <a:endParaRPr lang="en-US"/>
          </a:p>
        </p:txBody>
      </p:sp>
      <p:sp>
        <p:nvSpPr>
          <p:cNvPr id="92161" name="Rectangle 1"/>
          <p:cNvSpPr>
            <a:spLocks noChangeArrowheads="1"/>
          </p:cNvSpPr>
          <p:nvPr/>
        </p:nvSpPr>
        <p:spPr bwMode="auto">
          <a:xfrm>
            <a:off x="928662" y="1224300"/>
            <a:ext cx="7286676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_java._se._06.list;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java.util.ArrayList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java.util.LinkedList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java.util.List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java.util.ListIterator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ListExample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List&lt;Integer&gt;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arrayList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ArrayList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&lt;Integer&gt;();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arrayList.add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(1); 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1 is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autoboxed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to new Integer(1)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arrayList.add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(2);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arrayList.add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(3);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arrayList.add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(1);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arrayList.add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(4);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arrayList.add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(0, 10);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arrayList.add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(3, 30);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"A list of integers in the array list:"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arrayList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 </a:t>
            </a:r>
            <a:r>
              <a:rPr lang="pl-PL" dirty="0" smtClean="0"/>
              <a:t>List</a:t>
            </a:r>
            <a:r>
              <a:rPr smtClean="0"/>
              <a:t>. </a:t>
            </a:r>
            <a:r>
              <a:rPr lang="en-US" dirty="0" smtClean="0"/>
              <a:t>Example 07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88</a:t>
            </a:fld>
            <a:endParaRPr lang="en-US"/>
          </a:p>
        </p:txBody>
      </p:sp>
      <p:sp>
        <p:nvSpPr>
          <p:cNvPr id="92161" name="Rectangle 1"/>
          <p:cNvSpPr>
            <a:spLocks noChangeArrowheads="1"/>
          </p:cNvSpPr>
          <p:nvPr/>
        </p:nvSpPr>
        <p:spPr bwMode="auto">
          <a:xfrm>
            <a:off x="928662" y="1224300"/>
            <a:ext cx="7337265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LinkedList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&lt;Object&gt;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linkedList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LinkedList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&lt;Object&gt;(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arrayList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linkedList.add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(1, 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"red"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linkedList.removeLast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linkedList.addFirst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"green"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"Display the linked list forward:"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ListIterator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listIterator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linkedList.listIterator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listIterator.hasNext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listIterator.next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+ 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 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"Display the linked list backward:"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listIterator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linkedList.listIterator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linkedList.size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listIterator.hasPrevious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listIterator.previous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+ 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 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 </a:t>
            </a:r>
            <a:r>
              <a:rPr lang="pl-PL" dirty="0" smtClean="0"/>
              <a:t>List</a:t>
            </a:r>
            <a:r>
              <a:rPr smtClean="0"/>
              <a:t>. </a:t>
            </a:r>
            <a:r>
              <a:rPr lang="en-US" dirty="0" smtClean="0"/>
              <a:t>Example 07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89</a:t>
            </a:fld>
            <a:endParaRPr lang="en-US"/>
          </a:p>
        </p:txBody>
      </p:sp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2428860" y="1785926"/>
            <a:ext cx="4158511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 list of integers in the array list: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[10, 1, 2, 30, 3, 1, 4]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Display the linked list forward: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green 10 red 1 2 30 3 1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Display the linked list backward: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 3 30 2 1 red 10 green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коллекций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dirty="0" smtClean="0"/>
              <a:t>Все </a:t>
            </a:r>
            <a:r>
              <a:rPr lang="ru-RU" sz="1800" b="1" dirty="0" smtClean="0"/>
              <a:t>конкретные классы </a:t>
            </a:r>
            <a:r>
              <a:rPr lang="en-US" sz="1800" dirty="0" smtClean="0"/>
              <a:t>Java Collections Framework </a:t>
            </a:r>
            <a:r>
              <a:rPr lang="ru-RU" sz="1800" b="1" dirty="0" smtClean="0"/>
              <a:t>реализуют</a:t>
            </a:r>
            <a:r>
              <a:rPr lang="ru-RU" sz="1800" dirty="0" smtClean="0"/>
              <a:t> </a:t>
            </a:r>
            <a:r>
              <a:rPr lang="en-US" sz="1800" b="1" dirty="0" err="1" smtClean="0">
                <a:solidFill>
                  <a:schemeClr val="accent1">
                    <a:lumMod val="75000"/>
                  </a:schemeClr>
                </a:solidFill>
              </a:rPr>
              <a:t>Cloneable</a:t>
            </a:r>
            <a:r>
              <a:rPr lang="en-US" sz="1800" dirty="0" smtClean="0"/>
              <a:t> </a:t>
            </a:r>
            <a:r>
              <a:rPr lang="ru-RU" sz="1800" dirty="0" smtClean="0"/>
              <a:t>и </a:t>
            </a:r>
            <a:r>
              <a:rPr lang="en-US" sz="1800" b="1" dirty="0" err="1" smtClean="0">
                <a:solidFill>
                  <a:schemeClr val="accent1">
                    <a:lumMod val="75000"/>
                  </a:schemeClr>
                </a:solidFill>
              </a:rPr>
              <a:t>Serializable</a:t>
            </a:r>
            <a:r>
              <a:rPr lang="en-US" sz="1800" dirty="0" smtClean="0"/>
              <a:t> </a:t>
            </a:r>
            <a:r>
              <a:rPr lang="ru-RU" sz="1800" dirty="0" smtClean="0"/>
              <a:t>интерфейсы, следовательно, их экземпляры могут быть клонированы и </a:t>
            </a:r>
            <a:r>
              <a:rPr lang="ru-RU" sz="1800" dirty="0" err="1" smtClean="0"/>
              <a:t>сериализованы</a:t>
            </a:r>
            <a:r>
              <a:rPr lang="ru-RU" sz="1800" dirty="0" smtClean="0"/>
              <a:t>.</a:t>
            </a:r>
            <a:endParaRPr lang="pl-PL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Очереди </a:t>
            </a:r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Очереди </a:t>
            </a:r>
            <a:r>
              <a:rPr smtClean="0"/>
              <a:t>Queue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b="1" dirty="0" smtClean="0"/>
              <a:t>Очередь</a:t>
            </a:r>
            <a:r>
              <a:rPr lang="ru-RU" sz="1800" dirty="0" smtClean="0"/>
              <a:t>, предназначена для размещения элемента перед его обработкой. </a:t>
            </a:r>
          </a:p>
          <a:p>
            <a:pPr algn="just">
              <a:buNone/>
            </a:pPr>
            <a:endParaRPr lang="ru-RU" sz="1800" dirty="0" smtClean="0"/>
          </a:p>
          <a:p>
            <a:pPr algn="just">
              <a:buNone/>
            </a:pPr>
            <a:r>
              <a:rPr lang="ru-RU" sz="1800" b="1" dirty="0" smtClean="0"/>
              <a:t>Расширяет коллекцию </a:t>
            </a:r>
            <a:r>
              <a:rPr lang="ru-RU" sz="1800" dirty="0" smtClean="0"/>
              <a:t>методами для вставки, выборки и просмотра элементов</a:t>
            </a:r>
          </a:p>
          <a:p>
            <a:pPr algn="just">
              <a:buNone/>
            </a:pPr>
            <a:endParaRPr lang="ru-RU" sz="1800" dirty="0" smtClean="0"/>
          </a:p>
          <a:p>
            <a:pPr algn="just">
              <a:buNone/>
            </a:pPr>
            <a:r>
              <a:rPr lang="ru-RU" sz="1800" b="1" dirty="0" smtClean="0"/>
              <a:t>Очередь</a:t>
            </a:r>
            <a:r>
              <a:rPr lang="ru-RU" sz="1800" dirty="0" smtClean="0"/>
              <a:t> – хранилище элементов, предназначенных для обработки.</a:t>
            </a:r>
          </a:p>
          <a:p>
            <a:endParaRPr lang="ru-RU" sz="18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Очереди </a:t>
            </a:r>
            <a:r>
              <a:rPr lang="pl-PL" dirty="0" smtClean="0"/>
              <a:t>Queue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dirty="0" smtClean="0"/>
              <a:t>Кроме базовых методов</a:t>
            </a:r>
            <a:r>
              <a:rPr lang="en-US" sz="1800" dirty="0" smtClean="0"/>
              <a:t> </a:t>
            </a:r>
            <a:r>
              <a:rPr lang="en-US" sz="1800" b="1" dirty="0" smtClean="0"/>
              <a:t>Collection</a:t>
            </a:r>
            <a:r>
              <a:rPr lang="en-US" sz="1800" dirty="0" smtClean="0"/>
              <a:t> </a:t>
            </a:r>
            <a:r>
              <a:rPr lang="ru-RU" sz="1800" dirty="0" smtClean="0"/>
              <a:t>очередь(</a:t>
            </a:r>
            <a:r>
              <a:rPr lang="en-US" sz="1800" b="1" dirty="0" smtClean="0"/>
              <a:t>Queue</a:t>
            </a:r>
            <a:r>
              <a:rPr lang="ru-RU" sz="1800" dirty="0" smtClean="0"/>
              <a:t>) предоставляет дополнительные методы по добавлению, извлечению и проверке элементов.</a:t>
            </a:r>
          </a:p>
          <a:p>
            <a:pPr algn="just">
              <a:buNone/>
            </a:pPr>
            <a:endParaRPr lang="en-US" sz="1800" dirty="0" smtClean="0"/>
          </a:p>
          <a:p>
            <a:pPr algn="just">
              <a:buNone/>
            </a:pPr>
            <a:r>
              <a:rPr lang="ru-RU" sz="1800" dirty="0" smtClean="0"/>
              <a:t>Чаще всего порядок выдачи элементов соответствует </a:t>
            </a:r>
            <a:r>
              <a:rPr lang="en-US" sz="1800" b="1" dirty="0" smtClean="0"/>
              <a:t>FIFO (first-in, first-out)</a:t>
            </a:r>
            <a:r>
              <a:rPr lang="ru-RU" sz="1800" dirty="0" smtClean="0"/>
              <a:t>, но в общем случае определяется конкретной реализацией.</a:t>
            </a:r>
          </a:p>
          <a:p>
            <a:pPr algn="just">
              <a:buNone/>
            </a:pPr>
            <a:endParaRPr lang="ru-RU" sz="1800" dirty="0" smtClean="0"/>
          </a:p>
          <a:p>
            <a:pPr algn="just">
              <a:buNone/>
            </a:pPr>
            <a:r>
              <a:rPr lang="ru-RU" sz="1800" dirty="0" smtClean="0"/>
              <a:t>У очереди может быть ограничен размер.</a:t>
            </a:r>
          </a:p>
          <a:p>
            <a:endParaRPr lang="ru-RU" dirty="0" smtClean="0"/>
          </a:p>
          <a:p>
            <a:pPr marL="0" indent="0">
              <a:buNone/>
            </a:pPr>
            <a:r>
              <a:rPr lang="ru-RU" sz="1600" dirty="0" smtClean="0"/>
              <a:t>Блокирующие очереди </a:t>
            </a:r>
            <a:r>
              <a:rPr lang="ru-RU" sz="1600" dirty="0"/>
              <a:t>не могут хранить </a:t>
            </a:r>
            <a:r>
              <a:rPr lang="ru-RU" sz="1600" b="1" dirty="0"/>
              <a:t>null</a:t>
            </a:r>
            <a:r>
              <a:rPr lang="ru-RU" sz="1600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Очереди </a:t>
            </a:r>
            <a:r>
              <a:rPr lang="pl-PL" dirty="0" smtClean="0"/>
              <a:t>Queue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93</a:t>
            </a:fld>
            <a:endParaRPr lang="en-US"/>
          </a:p>
        </p:txBody>
      </p:sp>
      <p:pic>
        <p:nvPicPr>
          <p:cNvPr id="1259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1397487"/>
            <a:ext cx="6134127" cy="4317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Очереди </a:t>
            </a:r>
            <a:r>
              <a:rPr lang="pl-PL" dirty="0" smtClean="0"/>
              <a:t>Queue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sz="1800" b="1" dirty="0" smtClean="0"/>
              <a:t>public interface </a:t>
            </a:r>
            <a:r>
              <a:rPr lang="fr-FR" sz="2400" b="1" dirty="0" smtClean="0"/>
              <a:t>Queue</a:t>
            </a:r>
            <a:r>
              <a:rPr lang="fr-FR" sz="1800" b="1" dirty="0" smtClean="0"/>
              <a:t>&lt;E&gt;</a:t>
            </a:r>
            <a:r>
              <a:rPr lang="ru-RU" sz="1800" b="1" dirty="0" smtClean="0"/>
              <a:t> </a:t>
            </a:r>
            <a:r>
              <a:rPr lang="fr-FR" sz="1800" b="1" dirty="0" smtClean="0"/>
              <a:t>extends Collection&lt;E&gt;</a:t>
            </a:r>
            <a:r>
              <a:rPr lang="ru-RU" sz="1800" b="1" dirty="0" smtClean="0"/>
              <a:t> </a:t>
            </a:r>
            <a:r>
              <a:rPr lang="en-US" sz="1800" dirty="0" smtClean="0"/>
              <a:t>{</a:t>
            </a:r>
            <a:endParaRPr lang="fr-FR" sz="1800" dirty="0" smtClean="0"/>
          </a:p>
          <a:p>
            <a:pPr>
              <a:buNone/>
            </a:pPr>
            <a:endParaRPr lang="fr-FR" sz="1800" dirty="0" smtClean="0"/>
          </a:p>
          <a:p>
            <a:pPr marL="723900" indent="-368300" algn="just"/>
            <a:r>
              <a:rPr lang="en-US" sz="1800" b="1" dirty="0" smtClean="0"/>
              <a:t>E	element();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возвращает, но не удаляет головной элемент очереди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23900" indent="-368300" algn="just"/>
            <a:r>
              <a:rPr lang="en-US" sz="1800" b="1" dirty="0" err="1" smtClean="0"/>
              <a:t>boolean</a:t>
            </a:r>
            <a:r>
              <a:rPr lang="en-US" sz="1800" b="1" dirty="0" smtClean="0"/>
              <a:t>	offer(E o);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добавляет в конец очереди новый элемент и возвращает </a:t>
            </a:r>
            <a:r>
              <a:rPr lang="ru-RU" sz="1800" dirty="0" err="1" smtClean="0">
                <a:solidFill>
                  <a:schemeClr val="accent1">
                    <a:lumMod val="75000"/>
                  </a:schemeClr>
                </a:solidFill>
              </a:rPr>
              <a:t>true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, если вставка удалась.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23900" indent="-368300" algn="just"/>
            <a:r>
              <a:rPr lang="en-US" sz="1800" b="1" dirty="0" smtClean="0"/>
              <a:t>E	peek();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возвращает первый элемент очереди, не удаляя его.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23900" indent="-368300" algn="just"/>
            <a:r>
              <a:rPr lang="en-US" sz="1800" b="1" dirty="0" smtClean="0"/>
              <a:t>E	poll();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возвращает первый элемент и удаляет его из очереди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23900" indent="-368300" algn="just"/>
            <a:r>
              <a:rPr lang="en-US" sz="1800" b="1" dirty="0" smtClean="0"/>
              <a:t>E	remove();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возвращает и удаляет головной элемент очереди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800" dirty="0" smtClean="0"/>
              <a:t>}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Очереди </a:t>
            </a:r>
            <a:r>
              <a:rPr lang="pl-PL" dirty="0" smtClean="0"/>
              <a:t>Queue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 smtClean="0"/>
              <a:t>Класс </a:t>
            </a:r>
            <a:r>
              <a:rPr lang="en-US" sz="1800" b="1" dirty="0" err="1" smtClean="0"/>
              <a:t>AbstractQueue</a:t>
            </a:r>
            <a:r>
              <a:rPr lang="ru-RU" sz="1800" dirty="0" smtClean="0"/>
              <a:t> – реализует методы интерфейса </a:t>
            </a:r>
            <a:r>
              <a:rPr lang="en-US" sz="1800" dirty="0" smtClean="0"/>
              <a:t>Queue: </a:t>
            </a:r>
          </a:p>
          <a:p>
            <a:endParaRPr lang="en-US" sz="1800" dirty="0" smtClean="0">
              <a:solidFill>
                <a:srgbClr val="0000CC"/>
              </a:solidFill>
            </a:endParaRPr>
          </a:p>
          <a:p>
            <a:pPr marL="1163638" indent="-436563"/>
            <a:r>
              <a:rPr lang="en-US" sz="1800" dirty="0" smtClean="0"/>
              <a:t>size()</a:t>
            </a:r>
            <a:endParaRPr lang="ru-RU" sz="1800" dirty="0" smtClean="0"/>
          </a:p>
          <a:p>
            <a:pPr marL="1163638" lvl="1" indent="-436563">
              <a:buFont typeface="Wingdings" pitchFamily="2" charset="2"/>
              <a:buChar char="§"/>
            </a:pPr>
            <a:r>
              <a:rPr lang="en-US" sz="1800" dirty="0" smtClean="0"/>
              <a:t>offer(Object o)</a:t>
            </a:r>
          </a:p>
          <a:p>
            <a:pPr marL="1163638" lvl="1" indent="-436563">
              <a:buFont typeface="Wingdings" pitchFamily="2" charset="2"/>
              <a:buChar char="§"/>
            </a:pPr>
            <a:r>
              <a:rPr lang="en-US" sz="1800" dirty="0" smtClean="0"/>
              <a:t>peek()</a:t>
            </a:r>
            <a:endParaRPr lang="ru-RU" sz="1800" dirty="0" smtClean="0"/>
          </a:p>
          <a:p>
            <a:pPr marL="1163638" lvl="1" indent="-436563">
              <a:buFont typeface="Wingdings" pitchFamily="2" charset="2"/>
              <a:buChar char="§"/>
            </a:pPr>
            <a:r>
              <a:rPr lang="en-US" sz="1800" dirty="0" smtClean="0"/>
              <a:t>poll()</a:t>
            </a:r>
          </a:p>
          <a:p>
            <a:pPr marL="1163638" lvl="1" indent="-436563">
              <a:buFont typeface="Wingdings" pitchFamily="2" charset="2"/>
              <a:buChar char="§"/>
            </a:pPr>
            <a:r>
              <a:rPr lang="en-US" sz="1800" dirty="0" err="1" smtClean="0"/>
              <a:t>iterator</a:t>
            </a:r>
            <a:r>
              <a:rPr lang="en-US" sz="1800" dirty="0" smtClean="0"/>
              <a:t>()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Очереди </a:t>
            </a:r>
            <a:r>
              <a:rPr lang="pl-PL" dirty="0" smtClean="0"/>
              <a:t>Queue</a:t>
            </a:r>
            <a:r>
              <a:rPr lang="ru-RU" dirty="0" smtClean="0"/>
              <a:t>. </a:t>
            </a:r>
            <a:r>
              <a:rPr lang="en-US" dirty="0" smtClean="0"/>
              <a:t>Example 08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96</a:t>
            </a:fld>
            <a:endParaRPr lang="en-US"/>
          </a:p>
        </p:txBody>
      </p:sp>
      <p:sp>
        <p:nvSpPr>
          <p:cNvPr id="86017" name="Rectangle 1"/>
          <p:cNvSpPr>
            <a:spLocks noChangeArrowheads="1"/>
          </p:cNvSpPr>
          <p:nvPr/>
        </p:nvSpPr>
        <p:spPr bwMode="auto">
          <a:xfrm>
            <a:off x="928662" y="1285860"/>
            <a:ext cx="7286676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_java._se._06.queue;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QueueExample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java.util.Queue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&lt;String&gt; queue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java.util.LinkedList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&lt;String&gt;();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queue.offer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"Oklahoma"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queue.offer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"Indiana"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queue.offer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"Georgia"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queue.offer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"Texas"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queue.size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&gt; 0)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queue.remove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+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 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2714612" y="4786322"/>
            <a:ext cx="3406702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Oklahoma Indiana Georgia Texas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Содержимое 2"/>
          <p:cNvSpPr>
            <a:spLocks noGrp="1"/>
          </p:cNvSpPr>
          <p:nvPr>
            <p:ph idx="1"/>
          </p:nvPr>
        </p:nvSpPr>
        <p:spPr>
          <a:xfrm>
            <a:off x="914400" y="4357694"/>
            <a:ext cx="7315200" cy="428628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Очереди </a:t>
            </a:r>
            <a:r>
              <a:rPr lang="pl-PL" dirty="0" smtClean="0"/>
              <a:t>Queue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dirty="0" smtClean="0"/>
              <a:t>Интерфейс </a:t>
            </a:r>
            <a:r>
              <a:rPr lang="ru-RU" sz="1800" b="1" dirty="0" err="1" smtClean="0"/>
              <a:t>Deque</a:t>
            </a:r>
            <a:r>
              <a:rPr lang="ru-RU" sz="1800" dirty="0" smtClean="0"/>
              <a:t> позволяет реализовать двунаправленная очередь, разрешающую вставку и удаление элементов в два конца очереди.</a:t>
            </a:r>
          </a:p>
          <a:p>
            <a:pPr algn="just">
              <a:buNone/>
            </a:pPr>
            <a:endParaRPr lang="ru-RU" sz="1800" dirty="0" smtClean="0"/>
          </a:p>
          <a:p>
            <a:pPr algn="just">
              <a:buNone/>
            </a:pPr>
            <a:r>
              <a:rPr lang="ru-RU" sz="1800" dirty="0" smtClean="0"/>
              <a:t>Интерфейс </a:t>
            </a:r>
            <a:r>
              <a:rPr lang="en-US" sz="1800" b="1" dirty="0" err="1" smtClean="0"/>
              <a:t>Deque</a:t>
            </a:r>
            <a:r>
              <a:rPr lang="ru-RU" sz="1800" dirty="0" smtClean="0"/>
              <a:t> определяет «двунаправленную» очередь и, соответственно, методы доступа к первому и последнему элементам двусторонней очереди. </a:t>
            </a:r>
          </a:p>
          <a:p>
            <a:pPr algn="just">
              <a:buNone/>
            </a:pPr>
            <a:endParaRPr lang="ru-RU" sz="1800" dirty="0" smtClean="0"/>
          </a:p>
          <a:p>
            <a:pPr algn="just">
              <a:buNone/>
            </a:pPr>
            <a:r>
              <a:rPr lang="ru-RU" sz="1800" dirty="0" smtClean="0"/>
              <a:t>Методы обеспечивают удаление, вставку и обработку элементов. Каждый из этих методов существует в двух формах. </a:t>
            </a:r>
          </a:p>
          <a:p>
            <a:pPr algn="just">
              <a:buNone/>
            </a:pPr>
            <a:endParaRPr lang="ru-RU" sz="1800" dirty="0" smtClean="0"/>
          </a:p>
          <a:p>
            <a:pPr algn="just">
              <a:buNone/>
            </a:pPr>
            <a:r>
              <a:rPr lang="ru-RU" sz="1800" dirty="0" smtClean="0"/>
              <a:t>Одни методы создают исключительную ситуацию в случае неудачного завершения, другие возвращают какое-либо из значений (</a:t>
            </a:r>
            <a:r>
              <a:rPr lang="ru-RU" sz="1800" b="1" dirty="0" err="1" smtClean="0"/>
              <a:t>null</a:t>
            </a:r>
            <a:r>
              <a:rPr lang="ru-RU" sz="1800" b="1" dirty="0" smtClean="0"/>
              <a:t> </a:t>
            </a:r>
            <a:r>
              <a:rPr lang="ru-RU" sz="1800" dirty="0" smtClean="0"/>
              <a:t>или </a:t>
            </a:r>
            <a:r>
              <a:rPr lang="ru-RU" sz="1800" b="1" dirty="0" err="1" smtClean="0"/>
              <a:t>false</a:t>
            </a:r>
            <a:r>
              <a:rPr lang="ru-RU" sz="1800" dirty="0" smtClean="0"/>
              <a:t> в зависимости от типа операции).</a:t>
            </a:r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Очереди </a:t>
            </a:r>
            <a:r>
              <a:rPr lang="pl-PL" dirty="0" smtClean="0"/>
              <a:t>Queue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dirty="0" smtClean="0"/>
              <a:t>Вторая форма добавления элементов в очередь сделана специально для реализаций </a:t>
            </a:r>
            <a:r>
              <a:rPr lang="ru-RU" sz="1800" b="1" dirty="0" err="1" smtClean="0"/>
              <a:t>Deque</a:t>
            </a:r>
            <a:r>
              <a:rPr lang="ru-RU" sz="1800" dirty="0" smtClean="0"/>
              <a:t>, имеющих ограничение по размеру. </a:t>
            </a:r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r>
              <a:rPr lang="ru-RU" sz="1800" dirty="0" smtClean="0"/>
              <a:t>Методы </a:t>
            </a:r>
            <a:r>
              <a:rPr lang="en-US" sz="1800" b="1" dirty="0" err="1" smtClean="0"/>
              <a:t>addFirst</a:t>
            </a:r>
            <a:r>
              <a:rPr lang="ru-RU" sz="1800" b="1" dirty="0" smtClean="0"/>
              <a:t>(</a:t>
            </a:r>
            <a:r>
              <a:rPr lang="en-US" sz="1800" b="1" dirty="0" smtClean="0"/>
              <a:t>e</a:t>
            </a:r>
            <a:r>
              <a:rPr lang="ru-RU" sz="1800" b="1" dirty="0" smtClean="0"/>
              <a:t>), </a:t>
            </a:r>
            <a:r>
              <a:rPr lang="en-US" sz="1800" b="1" dirty="0" err="1" smtClean="0"/>
              <a:t>addLast</a:t>
            </a:r>
            <a:r>
              <a:rPr lang="ru-RU" sz="1800" b="1" dirty="0" smtClean="0"/>
              <a:t>(</a:t>
            </a:r>
            <a:r>
              <a:rPr lang="en-US" sz="1800" b="1" dirty="0" smtClean="0"/>
              <a:t>e</a:t>
            </a:r>
            <a:r>
              <a:rPr lang="ru-RU" sz="1800" b="1" dirty="0" smtClean="0"/>
              <a:t>) </a:t>
            </a:r>
            <a:r>
              <a:rPr lang="ru-RU" sz="1800" dirty="0" smtClean="0"/>
              <a:t>вставляют элементы в начало и в конец очереди соответственно. </a:t>
            </a:r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r>
              <a:rPr lang="ru-RU" sz="1800" dirty="0" smtClean="0"/>
              <a:t>Метод </a:t>
            </a:r>
            <a:r>
              <a:rPr lang="en-US" sz="1800" b="1" dirty="0" smtClean="0"/>
              <a:t>add</a:t>
            </a:r>
            <a:r>
              <a:rPr lang="ru-RU" sz="1800" b="1" dirty="0" smtClean="0"/>
              <a:t>(</a:t>
            </a:r>
            <a:r>
              <a:rPr lang="en-US" sz="1800" b="1" dirty="0" smtClean="0"/>
              <a:t>e</a:t>
            </a:r>
            <a:r>
              <a:rPr lang="ru-RU" sz="1800" b="1" dirty="0" smtClean="0"/>
              <a:t>)</a:t>
            </a:r>
            <a:r>
              <a:rPr lang="ru-RU" sz="1800" dirty="0" smtClean="0"/>
              <a:t> унаследован от интерфейса </a:t>
            </a:r>
            <a:r>
              <a:rPr lang="ru-RU" sz="1800" b="1" dirty="0" err="1" smtClean="0"/>
              <a:t>Queue</a:t>
            </a:r>
            <a:r>
              <a:rPr lang="ru-RU" sz="1800" dirty="0" smtClean="0"/>
              <a:t> и абсолютно аналогичен методу </a:t>
            </a:r>
            <a:r>
              <a:rPr lang="en-US" sz="1800" b="1" dirty="0" err="1" smtClean="0"/>
              <a:t>addLast</a:t>
            </a:r>
            <a:r>
              <a:rPr lang="ru-RU" sz="1800" b="1" dirty="0" smtClean="0"/>
              <a:t>(</a:t>
            </a:r>
            <a:r>
              <a:rPr lang="en-US" sz="1800" b="1" dirty="0" smtClean="0"/>
              <a:t>e</a:t>
            </a:r>
            <a:r>
              <a:rPr lang="ru-RU" sz="1800" b="1" dirty="0" smtClean="0"/>
              <a:t>)</a:t>
            </a:r>
            <a:r>
              <a:rPr lang="ru-RU" sz="1800" dirty="0" smtClean="0"/>
              <a:t> интерфейса </a:t>
            </a:r>
            <a:r>
              <a:rPr lang="en-US" sz="1800" b="1" dirty="0" err="1" smtClean="0"/>
              <a:t>Deque</a:t>
            </a:r>
            <a:r>
              <a:rPr lang="ru-RU" sz="1800" b="1" dirty="0" smtClean="0"/>
              <a:t>.</a:t>
            </a:r>
            <a:endParaRPr lang="ru-RU" sz="1800" dirty="0" smtClean="0"/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Очереди </a:t>
            </a:r>
            <a:r>
              <a:rPr lang="pl-PL" dirty="0" smtClean="0"/>
              <a:t>Queue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b="1" dirty="0" err="1" smtClean="0"/>
              <a:t>ArrayDeque</a:t>
            </a:r>
            <a:r>
              <a:rPr lang="ru-RU" sz="1800" dirty="0" smtClean="0"/>
              <a:t> </a:t>
            </a:r>
            <a:r>
              <a:rPr lang="en-US" sz="1800" dirty="0" smtClean="0"/>
              <a:t>- </a:t>
            </a:r>
            <a:r>
              <a:rPr lang="ru-RU" sz="1800" dirty="0" smtClean="0"/>
              <a:t>эффективная реализация интерфейса </a:t>
            </a:r>
            <a:r>
              <a:rPr lang="ru-RU" sz="1800" b="1" dirty="0" err="1" smtClean="0"/>
              <a:t>Deque</a:t>
            </a:r>
            <a:r>
              <a:rPr lang="ru-RU" sz="1800" dirty="0" smtClean="0"/>
              <a:t> переменного размера</a:t>
            </a:r>
            <a:endParaRPr lang="en-US" sz="1800" dirty="0" smtClean="0"/>
          </a:p>
          <a:p>
            <a:endParaRPr lang="ru-RU" sz="1800" dirty="0" smtClean="0"/>
          </a:p>
          <a:p>
            <a:pPr>
              <a:buNone/>
            </a:pPr>
            <a:r>
              <a:rPr lang="ru-RU" sz="1800" dirty="0" smtClean="0"/>
              <a:t>Конструкторы:</a:t>
            </a:r>
            <a:endParaRPr lang="en-US" sz="1800" dirty="0" smtClean="0"/>
          </a:p>
          <a:p>
            <a:pPr marL="1163638" indent="-436563" algn="just"/>
            <a:r>
              <a:rPr lang="en-US" sz="1800" b="1" dirty="0" err="1" smtClean="0"/>
              <a:t>ArrayDeque</a:t>
            </a:r>
            <a:r>
              <a:rPr lang="en-US" sz="1800" b="1" dirty="0" smtClean="0"/>
              <a:t>(); </a:t>
            </a:r>
            <a:r>
              <a:rPr lang="ru-RU" sz="1800" b="1" dirty="0" smtClean="0"/>
              <a:t>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создает  пустую двунаправленную очередь с вместимостью 16 элементов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163638" indent="-436563" algn="just"/>
            <a:r>
              <a:rPr lang="en-US" sz="1800" b="1" dirty="0" err="1" smtClean="0"/>
              <a:t>ArrayDeque</a:t>
            </a:r>
            <a:r>
              <a:rPr lang="en-US" sz="1800" b="1" dirty="0" smtClean="0"/>
              <a:t>(Collection&lt;? extends E&gt; c);</a:t>
            </a:r>
            <a:r>
              <a:rPr lang="ru-RU" sz="1800" b="1" dirty="0" smtClean="0"/>
              <a:t>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// 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создает двунаправленную очередь из элементов коллекции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 в том порядке, в котором они возвращаются итератором коллекции 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1163638" indent="-436563" algn="just"/>
            <a:r>
              <a:rPr lang="en-US" sz="1800" b="1" dirty="0" err="1" smtClean="0"/>
              <a:t>ArrayDeque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numElements</a:t>
            </a:r>
            <a:r>
              <a:rPr lang="en-US" sz="1800" b="1" dirty="0" smtClean="0"/>
              <a:t>); </a:t>
            </a:r>
            <a:r>
              <a:rPr lang="ru-RU" sz="1800" b="1" dirty="0" smtClean="0"/>
              <a:t>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создает пустую двунаправленную очередь с вместимостью </a:t>
            </a:r>
            <a:r>
              <a:rPr lang="en-US" sz="1800" b="1" dirty="0" err="1" smtClean="0">
                <a:solidFill>
                  <a:schemeClr val="accent1">
                    <a:lumMod val="75000"/>
                  </a:schemeClr>
                </a:solidFill>
              </a:rPr>
              <a:t>numElements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7593</TotalTime>
  <Words>8632</Words>
  <Application>Microsoft Office PowerPoint</Application>
  <PresentationFormat>On-screen Show (4:3)</PresentationFormat>
  <Paragraphs>2213</Paragraphs>
  <Slides>171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171</vt:i4>
      </vt:variant>
    </vt:vector>
  </HeadingPairs>
  <TitlesOfParts>
    <vt:vector size="178" baseType="lpstr">
      <vt:lpstr>Arial</vt:lpstr>
      <vt:lpstr>Calibri</vt:lpstr>
      <vt:lpstr>Courier New</vt:lpstr>
      <vt:lpstr>Tahoma</vt:lpstr>
      <vt:lpstr>Verdana</vt:lpstr>
      <vt:lpstr>Wingdings</vt:lpstr>
      <vt:lpstr>template</vt:lpstr>
      <vt:lpstr>Generic &amp; Collections</vt:lpstr>
      <vt:lpstr>Содержание</vt:lpstr>
      <vt:lpstr>определение коллекций</vt:lpstr>
      <vt:lpstr>Определение коллекций</vt:lpstr>
      <vt:lpstr>Определение коллекций</vt:lpstr>
      <vt:lpstr>Определение коллекций</vt:lpstr>
      <vt:lpstr>Определение коллекций</vt:lpstr>
      <vt:lpstr>Определение коллекций</vt:lpstr>
      <vt:lpstr>Определение коллекций</vt:lpstr>
      <vt:lpstr>Определение коллекций</vt:lpstr>
      <vt:lpstr>Определение коллекций</vt:lpstr>
      <vt:lpstr>Определение коллекций</vt:lpstr>
      <vt:lpstr>Определение коллекций</vt:lpstr>
      <vt:lpstr>Определение коллекций</vt:lpstr>
      <vt:lpstr>Определение коллекций</vt:lpstr>
      <vt:lpstr>Определение коллекций</vt:lpstr>
      <vt:lpstr>Определение коллекций</vt:lpstr>
      <vt:lpstr>Интерфейс collection</vt:lpstr>
      <vt:lpstr>Интерфейс Collection</vt:lpstr>
      <vt:lpstr>Интерфейс Collection</vt:lpstr>
      <vt:lpstr>Интерфейс Collection</vt:lpstr>
      <vt:lpstr>Интерфейс Collection</vt:lpstr>
      <vt:lpstr>Интерфейс Collection</vt:lpstr>
      <vt:lpstr>Интерфейс Collection</vt:lpstr>
      <vt:lpstr>Множества SET</vt:lpstr>
      <vt:lpstr>Множества Set</vt:lpstr>
      <vt:lpstr>Множества Set</vt:lpstr>
      <vt:lpstr>Множества Set</vt:lpstr>
      <vt:lpstr>Множества Set</vt:lpstr>
      <vt:lpstr>Множества Set</vt:lpstr>
      <vt:lpstr>Множества Set</vt:lpstr>
      <vt:lpstr>Множества Set</vt:lpstr>
      <vt:lpstr>Множества Set</vt:lpstr>
      <vt:lpstr>Множества Set</vt:lpstr>
      <vt:lpstr>Множества Set</vt:lpstr>
      <vt:lpstr>Множества Set</vt:lpstr>
      <vt:lpstr>Множества Set</vt:lpstr>
      <vt:lpstr>Множества Set</vt:lpstr>
      <vt:lpstr>Множества Set</vt:lpstr>
      <vt:lpstr>Множества Set</vt:lpstr>
      <vt:lpstr>Множества Set</vt:lpstr>
      <vt:lpstr>Множества Set. Example 01</vt:lpstr>
      <vt:lpstr>Множества Set</vt:lpstr>
      <vt:lpstr>Множества Set. Example 02</vt:lpstr>
      <vt:lpstr>Множества Set</vt:lpstr>
      <vt:lpstr>Множества Set</vt:lpstr>
      <vt:lpstr>Множества Set</vt:lpstr>
      <vt:lpstr>Множества Set</vt:lpstr>
      <vt:lpstr>Множества Set. Example 03</vt:lpstr>
      <vt:lpstr>Множества Set. Example 03</vt:lpstr>
      <vt:lpstr>Интерфейс Iterator</vt:lpstr>
      <vt:lpstr>Интерфейс Iterator</vt:lpstr>
      <vt:lpstr>Интерфейс Iterator</vt:lpstr>
      <vt:lpstr>Интерфейс Iterator</vt:lpstr>
      <vt:lpstr>Интерфейс Iterator</vt:lpstr>
      <vt:lpstr>Интерфейс Iterator. Example 04</vt:lpstr>
      <vt:lpstr>Интерфейс Iterator. Example 04</vt:lpstr>
      <vt:lpstr>Интерфейс Iterator</vt:lpstr>
      <vt:lpstr>Сравнение объектов. CompaRator,  comparable</vt:lpstr>
      <vt:lpstr>Сравнение коллекций. Comparator, Comparable</vt:lpstr>
      <vt:lpstr>Сравнение коллекций. Comparator, Comparable</vt:lpstr>
      <vt:lpstr>Сравнение коллекций. Comparator, Comparable</vt:lpstr>
      <vt:lpstr>Сравнение коллекций. Comparator, Comparable. Example 05</vt:lpstr>
      <vt:lpstr>Сравнение коллекций. Comparator, Comparable. Example 05</vt:lpstr>
      <vt:lpstr>Сравнение коллекций. Comparator, Comparable. Example 05</vt:lpstr>
      <vt:lpstr>Сравнение коллекций. Comparator, Comparable. Example 05</vt:lpstr>
      <vt:lpstr>Сравнение коллекций. Comparator, Comparable. Example 05</vt:lpstr>
      <vt:lpstr>Сравнение коллекций. Comparator, Comparable</vt:lpstr>
      <vt:lpstr>Сравнение коллекций. Comparator, Comparable</vt:lpstr>
      <vt:lpstr>Сравнение коллекций. Comparator, Comparable. Example 06</vt:lpstr>
      <vt:lpstr>Сравнение коллекций. Comparator, Comparable. Example 06</vt:lpstr>
      <vt:lpstr>Сравнение коллекций. Comparator, Comparable. Example 06</vt:lpstr>
      <vt:lpstr>Сравнение коллекций. Comparator, Comparable. Example 06</vt:lpstr>
      <vt:lpstr>Сравнение коллекций. Comparator, Comparable. Example 06</vt:lpstr>
      <vt:lpstr>Списки List</vt:lpstr>
      <vt:lpstr>Списки List</vt:lpstr>
      <vt:lpstr>Списки List</vt:lpstr>
      <vt:lpstr>Списки List</vt:lpstr>
      <vt:lpstr>Списки List</vt:lpstr>
      <vt:lpstr>Списки List</vt:lpstr>
      <vt:lpstr>Списки List</vt:lpstr>
      <vt:lpstr>Списки List</vt:lpstr>
      <vt:lpstr>Списки List</vt:lpstr>
      <vt:lpstr>Списки List</vt:lpstr>
      <vt:lpstr>Списки List</vt:lpstr>
      <vt:lpstr>Списки List</vt:lpstr>
      <vt:lpstr>Списки List. Example 07</vt:lpstr>
      <vt:lpstr>Списки List. Example 07</vt:lpstr>
      <vt:lpstr>Списки List. Example 07</vt:lpstr>
      <vt:lpstr>Очереди Queue</vt:lpstr>
      <vt:lpstr>Очереди Queue</vt:lpstr>
      <vt:lpstr>Очереди Queue</vt:lpstr>
      <vt:lpstr>Очереди Queue</vt:lpstr>
      <vt:lpstr>Очереди Queue</vt:lpstr>
      <vt:lpstr>Очереди Queue</vt:lpstr>
      <vt:lpstr>Очереди Queue. Example 08</vt:lpstr>
      <vt:lpstr>Очереди Queue</vt:lpstr>
      <vt:lpstr>Очереди Queue</vt:lpstr>
      <vt:lpstr>Очереди Queue</vt:lpstr>
      <vt:lpstr>Очереди Queue. Example 09</vt:lpstr>
      <vt:lpstr>Очереди Queue. Example 10</vt:lpstr>
      <vt:lpstr>Очереди Queue. Example 10</vt:lpstr>
      <vt:lpstr>Очереди Queue</vt:lpstr>
      <vt:lpstr>Очереди Queue</vt:lpstr>
      <vt:lpstr>Очереди Queue. Example 11</vt:lpstr>
      <vt:lpstr>Очереди Queue. Example 11</vt:lpstr>
      <vt:lpstr>Очереди Queue. Example 11</vt:lpstr>
      <vt:lpstr>Карты отображений map</vt:lpstr>
      <vt:lpstr>Карты отображений Map</vt:lpstr>
      <vt:lpstr>Карты отображений Map</vt:lpstr>
      <vt:lpstr>Карты отображений Map</vt:lpstr>
      <vt:lpstr>Карты отображений Map</vt:lpstr>
      <vt:lpstr>Карты отображений Map</vt:lpstr>
      <vt:lpstr>Карты отображений Map</vt:lpstr>
      <vt:lpstr>Карты отображений Map</vt:lpstr>
      <vt:lpstr>Карты отображений Map</vt:lpstr>
      <vt:lpstr>Карты отображений Map</vt:lpstr>
      <vt:lpstr>Карты отображений Map</vt:lpstr>
      <vt:lpstr>Карты отображений Map</vt:lpstr>
      <vt:lpstr>Карты отображений Map</vt:lpstr>
      <vt:lpstr>Карты отображений Map. Example 12</vt:lpstr>
      <vt:lpstr>Карты отображений Map. Example 12</vt:lpstr>
      <vt:lpstr>Карты отображений Map. Example 12</vt:lpstr>
      <vt:lpstr>Карты отображений Map. Example 13 </vt:lpstr>
      <vt:lpstr>Карты отображений Map. Example 13 </vt:lpstr>
      <vt:lpstr>Класс collections</vt:lpstr>
      <vt:lpstr>Класс  Collections</vt:lpstr>
      <vt:lpstr>Класс  Collections</vt:lpstr>
      <vt:lpstr>Класс  Collections</vt:lpstr>
      <vt:lpstr>Класс  Collections</vt:lpstr>
      <vt:lpstr>Класс  Collections. Example 14</vt:lpstr>
      <vt:lpstr>Класс  Collections. Example 15</vt:lpstr>
      <vt:lpstr>Класс  Collections. Example 16</vt:lpstr>
      <vt:lpstr>Класс  Collections. Example 17</vt:lpstr>
      <vt:lpstr>Класс  Collections. Example 18</vt:lpstr>
      <vt:lpstr>Класс  Collections. Example 19</vt:lpstr>
      <vt:lpstr>Класс  Collections. Example 20</vt:lpstr>
      <vt:lpstr>Класс  Collections. Example 21</vt:lpstr>
      <vt:lpstr>Класс  Collections. Example 22</vt:lpstr>
      <vt:lpstr>Класс  Collections. Example 23</vt:lpstr>
      <vt:lpstr>Унаследованные коллекции</vt:lpstr>
      <vt:lpstr>Унаследованные коллекции</vt:lpstr>
      <vt:lpstr>Унаследованные коллекции</vt:lpstr>
      <vt:lpstr>Унаследованные коллекции</vt:lpstr>
      <vt:lpstr>Унаследованные коллекции. Example 24</vt:lpstr>
      <vt:lpstr>Унаследованные коллекции. Example 24</vt:lpstr>
      <vt:lpstr>Унаследованные коллекции. Example 24</vt:lpstr>
      <vt:lpstr>PowerPoint Presentation</vt:lpstr>
      <vt:lpstr>Унаследованные коллекции</vt:lpstr>
      <vt:lpstr>Унаследованные коллекции. Example 25</vt:lpstr>
      <vt:lpstr>Унаследованные коллекции</vt:lpstr>
      <vt:lpstr>Унаследованные коллекции. Example 26</vt:lpstr>
      <vt:lpstr>Унаследованные коллекции. Example 26</vt:lpstr>
      <vt:lpstr>Унаследованные коллекции</vt:lpstr>
      <vt:lpstr>Унаследованные коллекции</vt:lpstr>
      <vt:lpstr>Унаследованные коллекции. Example 27</vt:lpstr>
      <vt:lpstr>Унаследованные коллекции. Example 27</vt:lpstr>
      <vt:lpstr>Унаследованные коллекции. Example 27</vt:lpstr>
      <vt:lpstr>Унаследованные коллекции</vt:lpstr>
      <vt:lpstr>Унаследованные коллекции</vt:lpstr>
      <vt:lpstr>Унаследованные коллекции. Example 28</vt:lpstr>
      <vt:lpstr>Коллекции для перечислений</vt:lpstr>
      <vt:lpstr>Коллекции для перечислений</vt:lpstr>
      <vt:lpstr>Коллекции для перечислений</vt:lpstr>
      <vt:lpstr>Коллекции для перечислений</vt:lpstr>
      <vt:lpstr>Коллекции для перечислений. Example 29</vt:lpstr>
      <vt:lpstr>Коллекции для перечислений</vt:lpstr>
      <vt:lpstr>Коллекции для перечислений</vt:lpstr>
      <vt:lpstr>Коллекции для перечислений. Example 30</vt:lpstr>
      <vt:lpstr>Коллекции для перечислений</vt:lpstr>
      <vt:lpstr>PowerPoint Presentation</vt:lpstr>
    </vt:vector>
  </TitlesOfParts>
  <Company>Twoja nazwa firmy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Twoja nazwa użytkownika</dc:creator>
  <cp:lastModifiedBy>Nikolai Plokhoi</cp:lastModifiedBy>
  <cp:revision>244</cp:revision>
  <dcterms:created xsi:type="dcterms:W3CDTF">2011-09-14T13:05:55Z</dcterms:created>
  <dcterms:modified xsi:type="dcterms:W3CDTF">2018-05-25T21:00:42Z</dcterms:modified>
</cp:coreProperties>
</file>