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handoutMasterIdLst>
    <p:handoutMasterId r:id="rId136"/>
  </p:handoutMasterIdLst>
  <p:sldIdLst>
    <p:sldId id="256" r:id="rId2"/>
    <p:sldId id="257" r:id="rId3"/>
    <p:sldId id="322" r:id="rId4"/>
    <p:sldId id="751" r:id="rId5"/>
    <p:sldId id="577" r:id="rId6"/>
    <p:sldId id="674" r:id="rId7"/>
    <p:sldId id="579" r:id="rId8"/>
    <p:sldId id="635" r:id="rId9"/>
    <p:sldId id="744" r:id="rId10"/>
    <p:sldId id="745" r:id="rId11"/>
    <p:sldId id="597" r:id="rId12"/>
    <p:sldId id="585" r:id="rId13"/>
    <p:sldId id="586" r:id="rId14"/>
    <p:sldId id="587" r:id="rId15"/>
    <p:sldId id="675" r:id="rId16"/>
    <p:sldId id="589" r:id="rId17"/>
    <p:sldId id="676" r:id="rId18"/>
    <p:sldId id="677" r:id="rId19"/>
    <p:sldId id="590" r:id="rId20"/>
    <p:sldId id="591" r:id="rId21"/>
    <p:sldId id="592" r:id="rId22"/>
    <p:sldId id="593" r:id="rId23"/>
    <p:sldId id="588" r:id="rId24"/>
    <p:sldId id="609" r:id="rId25"/>
    <p:sldId id="625" r:id="rId26"/>
    <p:sldId id="598" r:id="rId27"/>
    <p:sldId id="610" r:id="rId28"/>
    <p:sldId id="600" r:id="rId29"/>
    <p:sldId id="678" r:id="rId30"/>
    <p:sldId id="599" r:id="rId31"/>
    <p:sldId id="679" r:id="rId32"/>
    <p:sldId id="627" r:id="rId33"/>
    <p:sldId id="602" r:id="rId34"/>
    <p:sldId id="603" r:id="rId35"/>
    <p:sldId id="628" r:id="rId36"/>
    <p:sldId id="604" r:id="rId37"/>
    <p:sldId id="680" r:id="rId38"/>
    <p:sldId id="685" r:id="rId39"/>
    <p:sldId id="686" r:id="rId40"/>
    <p:sldId id="687" r:id="rId41"/>
    <p:sldId id="688" r:id="rId42"/>
    <p:sldId id="689" r:id="rId43"/>
    <p:sldId id="681" r:id="rId44"/>
    <p:sldId id="606" r:id="rId45"/>
    <p:sldId id="629" r:id="rId46"/>
    <p:sldId id="665" r:id="rId47"/>
    <p:sldId id="683" r:id="rId48"/>
    <p:sldId id="690" r:id="rId49"/>
    <p:sldId id="682" r:id="rId50"/>
    <p:sldId id="691" r:id="rId51"/>
    <p:sldId id="684" r:id="rId52"/>
    <p:sldId id="607" r:id="rId53"/>
    <p:sldId id="631" r:id="rId54"/>
    <p:sldId id="608" r:id="rId55"/>
    <p:sldId id="692" r:id="rId56"/>
    <p:sldId id="693" r:id="rId57"/>
    <p:sldId id="694" r:id="rId58"/>
    <p:sldId id="695" r:id="rId59"/>
    <p:sldId id="696" r:id="rId60"/>
    <p:sldId id="697" r:id="rId61"/>
    <p:sldId id="698" r:id="rId62"/>
    <p:sldId id="699" r:id="rId63"/>
    <p:sldId id="701" r:id="rId64"/>
    <p:sldId id="713" r:id="rId65"/>
    <p:sldId id="634" r:id="rId66"/>
    <p:sldId id="582" r:id="rId67"/>
    <p:sldId id="614" r:id="rId68"/>
    <p:sldId id="615" r:id="rId69"/>
    <p:sldId id="702" r:id="rId70"/>
    <p:sldId id="703" r:id="rId71"/>
    <p:sldId id="704" r:id="rId72"/>
    <p:sldId id="706" r:id="rId73"/>
    <p:sldId id="616" r:id="rId74"/>
    <p:sldId id="707" r:id="rId75"/>
    <p:sldId id="617" r:id="rId76"/>
    <p:sldId id="618" r:id="rId77"/>
    <p:sldId id="708" r:id="rId78"/>
    <p:sldId id="709" r:id="rId79"/>
    <p:sldId id="710" r:id="rId80"/>
    <p:sldId id="721" r:id="rId81"/>
    <p:sldId id="722" r:id="rId82"/>
    <p:sldId id="711" r:id="rId83"/>
    <p:sldId id="619" r:id="rId84"/>
    <p:sldId id="651" r:id="rId85"/>
    <p:sldId id="636" r:id="rId86"/>
    <p:sldId id="714" r:id="rId87"/>
    <p:sldId id="715" r:id="rId88"/>
    <p:sldId id="717" r:id="rId89"/>
    <p:sldId id="718" r:id="rId90"/>
    <p:sldId id="719" r:id="rId91"/>
    <p:sldId id="716" r:id="rId92"/>
    <p:sldId id="720" r:id="rId93"/>
    <p:sldId id="637" r:id="rId94"/>
    <p:sldId id="638" r:id="rId95"/>
    <p:sldId id="723" r:id="rId96"/>
    <p:sldId id="724" r:id="rId97"/>
    <p:sldId id="739" r:id="rId98"/>
    <p:sldId id="725" r:id="rId99"/>
    <p:sldId id="731" r:id="rId100"/>
    <p:sldId id="740" r:id="rId101"/>
    <p:sldId id="726" r:id="rId102"/>
    <p:sldId id="741" r:id="rId103"/>
    <p:sldId id="727" r:id="rId104"/>
    <p:sldId id="728" r:id="rId105"/>
    <p:sldId id="729" r:id="rId106"/>
    <p:sldId id="730" r:id="rId107"/>
    <p:sldId id="639" r:id="rId108"/>
    <p:sldId id="640" r:id="rId109"/>
    <p:sldId id="641" r:id="rId110"/>
    <p:sldId id="732" r:id="rId111"/>
    <p:sldId id="742" r:id="rId112"/>
    <p:sldId id="743" r:id="rId113"/>
    <p:sldId id="518" r:id="rId114"/>
    <p:sldId id="519" r:id="rId115"/>
    <p:sldId id="654" r:id="rId116"/>
    <p:sldId id="655" r:id="rId117"/>
    <p:sldId id="656" r:id="rId118"/>
    <p:sldId id="657" r:id="rId119"/>
    <p:sldId id="733" r:id="rId120"/>
    <p:sldId id="520" r:id="rId121"/>
    <p:sldId id="523" r:id="rId122"/>
    <p:sldId id="524" r:id="rId123"/>
    <p:sldId id="556" r:id="rId124"/>
    <p:sldId id="522" r:id="rId125"/>
    <p:sldId id="527" r:id="rId126"/>
    <p:sldId id="746" r:id="rId127"/>
    <p:sldId id="526" r:id="rId128"/>
    <p:sldId id="748" r:id="rId129"/>
    <p:sldId id="747" r:id="rId130"/>
    <p:sldId id="528" r:id="rId131"/>
    <p:sldId id="735" r:id="rId132"/>
    <p:sldId id="557" r:id="rId133"/>
    <p:sldId id="517" r:id="rId1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8" autoAdjust="0"/>
    <p:restoredTop sz="67794" autoAdjust="0"/>
  </p:normalViewPr>
  <p:slideViewPr>
    <p:cSldViewPr>
      <p:cViewPr varScale="1">
        <p:scale>
          <a:sx n="78" d="100"/>
          <a:sy n="78" d="100"/>
        </p:scale>
        <p:origin x="2136" y="90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are-and-swap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блокирующей очереди. Помимо размера очереди, доступна возможность управлять «честностью» блокировок. Если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 умолчанию), то очередность работы потоков не гарантируется.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многопоточной оберткой над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PriorityQueue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вставке элемента в очередь, его порядок определяется в соответствии с логикой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Comparator'а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имплементации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у элементов. Первым из очереди выходит самый наименьший элемент.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имплементации используется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wait-free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алгоритм. Этот алгоритм довольно эффективен и, что самое важное, очень быстр, т.к. построен на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Метод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может работать долго,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т.ч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лучше постоянно его не дергать.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ga.g.smolyak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mailto:olga.g.smolyakova@gmail.com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&amp; </a:t>
            </a:r>
            <a:r>
              <a:rPr lang="en-US"/>
              <a:t>Parrallelism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Olga Smolyakova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 dirty="0">
                <a:hlinkClick r:id="rId2"/>
              </a:rPr>
              <a:t>Olga_Smolyakova@epam.com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/>
              <a:t>Java.SE.07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потока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68" y="960999"/>
            <a:ext cx="5976664" cy="52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137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800"/>
            <a:ext cx="8337468" cy="36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235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61963" algn="just">
              <a:buNone/>
            </a:pPr>
            <a:r>
              <a:rPr lang="ru-RU" sz="1800" dirty="0"/>
              <a:t>Один из способов, позволяющих не попадать во взаимные блокировки, предполагает всегда получать блокировки для каждого потока в одном и том же порядке.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9474" y="2492896"/>
            <a:ext cx="7332296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operationDeposit2(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hashAcc1 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.hashCode();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hashAcc2 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.hashCode();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Account acc1=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acc2=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(hashAcc1 &lt; hashAcc2){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acc1 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acc2 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acc1 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acc2 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812359" y="5839295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780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1556792"/>
            <a:ext cx="748883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(acc1)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Заблокирован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первый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счет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(acc2)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Заблокирован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второй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счет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.deposit(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.withdraw(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Счета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разблокированы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77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13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Поле </a:t>
            </a:r>
            <a:r>
              <a:rPr lang="en-US" b="1" dirty="0"/>
              <a:t>volatile</a:t>
            </a:r>
            <a:r>
              <a:rPr lang="ru-RU" dirty="0"/>
              <a:t> регулируется следующими правилами: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739775" indent="-277813" algn="just"/>
            <a:r>
              <a:rPr lang="ru-RU" dirty="0"/>
              <a:t>Любое значение, видимое потоком, всегда повторно считывается из основной памяти</a:t>
            </a:r>
          </a:p>
          <a:p>
            <a:pPr marL="739775" indent="-277813" algn="just"/>
            <a:endParaRPr lang="ru-RU" dirty="0"/>
          </a:p>
          <a:p>
            <a:pPr marL="739775" indent="-277813" algn="just"/>
            <a:r>
              <a:rPr lang="ru-RU" dirty="0"/>
              <a:t>Любое значение, записываемое потоком, всегда пробрасывается в основную память до того, как завершится выполнение инструкции.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461963" algn="just">
              <a:buNone/>
            </a:pPr>
            <a:r>
              <a:rPr lang="ru-RU" dirty="0"/>
              <a:t>Переменная </a:t>
            </a:r>
            <a:r>
              <a:rPr lang="en-US" b="1" dirty="0"/>
              <a:t>volatile</a:t>
            </a:r>
            <a:r>
              <a:rPr lang="en-US" dirty="0"/>
              <a:t> </a:t>
            </a:r>
            <a:r>
              <a:rPr lang="ru-RU" dirty="0"/>
              <a:t>не вызывает никаких блокировок, т.е. </a:t>
            </a:r>
            <a:r>
              <a:rPr lang="en-US" dirty="0"/>
              <a:t>“</a:t>
            </a:r>
            <a:r>
              <a:rPr lang="ru-RU" dirty="0"/>
              <a:t>не предоставляет возможность</a:t>
            </a:r>
            <a:r>
              <a:rPr lang="en-US" dirty="0"/>
              <a:t>”</a:t>
            </a:r>
            <a:r>
              <a:rPr lang="ru-RU" dirty="0"/>
              <a:t> попасть во взаимную блокировку.</a:t>
            </a:r>
          </a:p>
          <a:p>
            <a:pPr marL="0" indent="461963" algn="just">
              <a:buNone/>
            </a:pPr>
            <a:endParaRPr lang="ru-RU" dirty="0"/>
          </a:p>
          <a:p>
            <a:pPr marL="0" indent="461963" algn="just">
              <a:buNone/>
            </a:pPr>
            <a:r>
              <a:rPr lang="ru-RU" dirty="0"/>
              <a:t>При обеспечении истинной безопасности потоков переменная </a:t>
            </a:r>
            <a:r>
              <a:rPr lang="en-US" b="1" dirty="0"/>
              <a:t>volatile</a:t>
            </a:r>
            <a:r>
              <a:rPr lang="en-US" dirty="0"/>
              <a:t> </a:t>
            </a:r>
            <a:r>
              <a:rPr lang="ru-RU" dirty="0"/>
              <a:t>должна использоваться только для моделирования такой переменной, запись в которую не зависит от текущего (считываемого) состояния.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099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1515283"/>
            <a:ext cx="7488832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Clicker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Clicker()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stopClick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75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Приостановка</a:t>
            </a:r>
            <a:r>
              <a:rPr lang="en-US" dirty="0"/>
              <a:t>/</a:t>
            </a:r>
            <a:br>
              <a:rPr lang="ru-RU" dirty="0"/>
            </a:br>
            <a:r>
              <a:rPr lang="ru-RU" dirty="0"/>
              <a:t>возобновление работы потока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30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Приостановка</a:t>
            </a:r>
            <a:r>
              <a:rPr lang="en-US" dirty="0"/>
              <a:t>/</a:t>
            </a:r>
            <a:r>
              <a:rPr lang="ru-RU" dirty="0"/>
              <a:t>возобновление работы потока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Приостановка выполнения потока иногда полезна.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Например, отдельные потоки могут использоваться, чтобы отображать время дня. Если пользователь не хочет видеть отображения часов, то их поток может быть приостановлен. В любом случае приостановка потока — простое дело. После приостановки перезапуск потока также не сложен.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Механизмы приостановки, остановки и возобновления потоков различны для </a:t>
            </a:r>
            <a:r>
              <a:rPr lang="en-US" sz="1800" dirty="0"/>
              <a:t>Java </a:t>
            </a:r>
            <a:r>
              <a:rPr lang="ru-RU" sz="1800" dirty="0"/>
              <a:t>2 и более ранних версий </a:t>
            </a:r>
            <a:r>
              <a:rPr lang="en-US" sz="1800" dirty="0"/>
              <a:t>Java</a:t>
            </a:r>
            <a:r>
              <a:rPr lang="ru-RU" sz="1800" dirty="0"/>
              <a:t>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Приостановка</a:t>
            </a:r>
            <a:r>
              <a:rPr lang="en-US" dirty="0"/>
              <a:t>/</a:t>
            </a:r>
            <a:r>
              <a:rPr lang="ru-RU" dirty="0"/>
              <a:t>возобновление работы потока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До </a:t>
            </a:r>
            <a:r>
              <a:rPr lang="en-US" sz="1800" dirty="0"/>
              <a:t>Java </a:t>
            </a:r>
            <a:r>
              <a:rPr lang="ru-RU" sz="1800" dirty="0"/>
              <a:t>2 для приостановки и перезапуска выполнения потока программа использовала методы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suspend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/>
              <a:t>и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resume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(), </a:t>
            </a:r>
            <a:r>
              <a:rPr lang="ru-RU" sz="1800" dirty="0"/>
              <a:t>которые определены в классе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ru-RU" sz="1800" dirty="0"/>
              <a:t>. Они имеют такую форму</a:t>
            </a:r>
            <a:r>
              <a:rPr lang="en-US" sz="1800" dirty="0"/>
              <a:t>:</a:t>
            </a:r>
          </a:p>
          <a:p>
            <a:pPr marL="265176" indent="-265176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ctr">
              <a:buNone/>
              <a:defRPr/>
            </a:pPr>
            <a:r>
              <a:rPr lang="en-US" sz="1800" b="1" dirty="0"/>
              <a:t>final void suspend() </a:t>
            </a:r>
          </a:p>
          <a:p>
            <a:pPr marL="265176" indent="-265176" algn="ctr">
              <a:buNone/>
              <a:defRPr/>
            </a:pPr>
            <a:r>
              <a:rPr lang="en-US" sz="1800" b="1" dirty="0"/>
              <a:t>final void resume()</a:t>
            </a:r>
          </a:p>
          <a:p>
            <a:pPr marL="265176" indent="-265176">
              <a:buNone/>
              <a:defRPr/>
            </a:pPr>
            <a:endParaRPr lang="ru-RU" sz="1800" b="1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Класс </a:t>
            </a:r>
            <a:r>
              <a:rPr lang="en-US" sz="1800" dirty="0"/>
              <a:t>Thread </a:t>
            </a:r>
            <a:r>
              <a:rPr lang="ru-RU" sz="1800" dirty="0"/>
              <a:t>также определяет метод с именем </a:t>
            </a:r>
            <a:r>
              <a:rPr lang="en-US" sz="1800" dirty="0"/>
              <a:t>stop()</a:t>
            </a:r>
            <a:r>
              <a:rPr lang="ru-RU" sz="1800" dirty="0"/>
              <a:t>, который останавливает поток. Его сигнатура имеет следующий вид:</a:t>
            </a:r>
            <a:endParaRPr lang="en-US" sz="1800" dirty="0"/>
          </a:p>
          <a:p>
            <a:pPr marL="265176" indent="-265176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ctr">
              <a:buNone/>
              <a:defRPr/>
            </a:pPr>
            <a:r>
              <a:rPr lang="en-US" sz="1800" b="1" dirty="0"/>
              <a:t>void stop</a:t>
            </a:r>
            <a:r>
              <a:rPr lang="ru-RU" sz="1800" b="1" dirty="0"/>
              <a:t>()</a:t>
            </a:r>
            <a:endParaRPr lang="en-US" sz="1800" b="1" dirty="0"/>
          </a:p>
          <a:p>
            <a:pPr marL="265176" indent="-265176">
              <a:buNone/>
              <a:defRPr/>
            </a:pPr>
            <a:endParaRPr lang="ru-RU" sz="1800" b="1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Если поток был остановлен, то его нельзя перезапускать с помощью метода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resume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Приостановка</a:t>
            </a:r>
            <a:r>
              <a:rPr lang="en-US" dirty="0"/>
              <a:t>/</a:t>
            </a:r>
            <a:r>
              <a:rPr lang="ru-RU" dirty="0"/>
              <a:t>возобновление работы потока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В </a:t>
            </a:r>
            <a:r>
              <a:rPr lang="en-US" sz="1600" dirty="0"/>
              <a:t>Java </a:t>
            </a:r>
            <a:r>
              <a:rPr lang="ru-RU" sz="1600" dirty="0"/>
              <a:t>2 запрещено использовать методы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suspend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(),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resume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600" dirty="0"/>
              <a:t>или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stop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600" dirty="0"/>
              <a:t>для управления потоком.</a:t>
            </a: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Поток должен быть спроектирован так, чтобы метод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run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600" dirty="0"/>
              <a:t>периодически проверял, должен ли этот поток приостанавливать, возобновлять или останавливать свое собственное выполнение. </a:t>
            </a: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Это, как правило, выполняется применением флажковой переменной, которая указывает состояние выполнения потока. </a:t>
            </a: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Пока флажок установлен на "выполнение", метод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run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600" dirty="0"/>
              <a:t>должен продолжать позволять потоку выполняться. </a:t>
            </a: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Если эта переменная установлена на "приостановить", поток должен сделать паузу. Если она установлена на "стоп", поток должен завершиться.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выполнение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Приостановка</a:t>
            </a:r>
            <a:r>
              <a:rPr lang="en-US" dirty="0"/>
              <a:t>/</a:t>
            </a:r>
            <a:r>
              <a:rPr lang="ru-RU" dirty="0"/>
              <a:t>возобновление работы потока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556792"/>
            <a:ext cx="748883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SuspendResumeDemo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ConsoleClock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clock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ConsoleClock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clock.start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(3000);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clock.</a:t>
            </a:r>
            <a:r>
              <a:rPr lang="en-US" sz="1600" strike="sngStrik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(3000);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clock.</a:t>
            </a:r>
            <a:r>
              <a:rPr lang="en-US" sz="1600" strike="sngStrik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812359" y="5839295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090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Приостановка</a:t>
            </a:r>
            <a:r>
              <a:rPr lang="en-US" dirty="0"/>
              <a:t>/</a:t>
            </a:r>
            <a:r>
              <a:rPr lang="ru-RU" dirty="0"/>
              <a:t>возобновление работы потока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1556792"/>
            <a:ext cx="7488832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ConsoleClock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&lt;10;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-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time());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(1000);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e.printStackTrace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812359" y="5839295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443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Приостановка</a:t>
            </a:r>
            <a:r>
              <a:rPr lang="en-US" dirty="0"/>
              <a:t>/</a:t>
            </a:r>
            <a:r>
              <a:rPr lang="ru-RU" dirty="0"/>
              <a:t>возобновление работы потока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1556792"/>
            <a:ext cx="748883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time(){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Date d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SimpleDateFormat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SimpleDateFormat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hh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/mm/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s.format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217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</a:t>
            </a:r>
            <a:r>
              <a:rPr lang="ru-RU" dirty="0"/>
              <a:t>, обзор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 err="1"/>
              <a:t>oncurrent</a:t>
            </a:r>
            <a:r>
              <a:rPr lang="ru-RU" dirty="0"/>
              <a:t>, обзор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В </a:t>
            </a:r>
            <a:r>
              <a:rPr lang="ru-RU" sz="1800" dirty="0" err="1"/>
              <a:t>Java</a:t>
            </a:r>
            <a:r>
              <a:rPr lang="ru-RU" sz="1800" dirty="0"/>
              <a:t> версии 1.5 был добавлен новый пакет, содержащий много полезных возможностей, касающихся синхронизации и параллелизма: </a:t>
            </a:r>
            <a:r>
              <a:rPr lang="ru-RU" sz="1800" dirty="0" err="1"/>
              <a:t>java.util.concurrent</a:t>
            </a:r>
            <a:r>
              <a:rPr lang="ru-RU" sz="1800" dirty="0"/>
              <a:t>. </a:t>
            </a: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ru-RU" sz="1800" dirty="0"/>
              <a:t>В версии 1.5 языка добавлены  пакеты  классов  </a:t>
            </a:r>
            <a:r>
              <a:rPr lang="en-US" sz="1800" b="1" dirty="0"/>
              <a:t>java</a:t>
            </a:r>
            <a:r>
              <a:rPr lang="ru-RU" sz="1800" b="1" dirty="0"/>
              <a:t>.</a:t>
            </a:r>
            <a:r>
              <a:rPr lang="en-US" sz="1800" b="1" dirty="0" err="1"/>
              <a:t>util</a:t>
            </a:r>
            <a:r>
              <a:rPr lang="ru-RU" sz="1800" b="1" dirty="0"/>
              <a:t>.</a:t>
            </a:r>
            <a:r>
              <a:rPr lang="en-US" sz="1800" b="1" dirty="0"/>
              <a:t>concurrent</a:t>
            </a:r>
            <a:r>
              <a:rPr lang="ru-RU" sz="1800" b="1" dirty="0"/>
              <a:t>.</a:t>
            </a:r>
            <a:r>
              <a:rPr lang="en-US" sz="1800" b="1" dirty="0"/>
              <a:t>locks</a:t>
            </a:r>
            <a:r>
              <a:rPr lang="ru-RU" sz="1800" dirty="0"/>
              <a:t>, </a:t>
            </a:r>
            <a:r>
              <a:rPr lang="en-US" sz="1800" b="1" dirty="0"/>
              <a:t>java</a:t>
            </a:r>
            <a:r>
              <a:rPr lang="ru-RU" sz="1800" b="1" dirty="0"/>
              <a:t>.</a:t>
            </a:r>
            <a:r>
              <a:rPr lang="en-US" sz="1800" b="1" dirty="0" err="1"/>
              <a:t>util</a:t>
            </a:r>
            <a:r>
              <a:rPr lang="ru-RU" sz="1800" b="1" dirty="0"/>
              <a:t>.</a:t>
            </a:r>
            <a:r>
              <a:rPr lang="en-US" sz="1800" b="1" dirty="0"/>
              <a:t>concurrent</a:t>
            </a:r>
            <a:r>
              <a:rPr lang="ru-RU" sz="1800" b="1" dirty="0"/>
              <a:t>.</a:t>
            </a:r>
            <a:r>
              <a:rPr lang="en-US" sz="1800" b="1" dirty="0"/>
              <a:t>atomic</a:t>
            </a:r>
            <a:r>
              <a:rPr lang="ru-RU" sz="1800" dirty="0"/>
              <a:t>,</a:t>
            </a:r>
            <a:r>
              <a:rPr lang="ru-RU" sz="1800" b="1" dirty="0"/>
              <a:t> </a:t>
            </a:r>
            <a:r>
              <a:rPr lang="en-US" sz="1800" b="1" dirty="0"/>
              <a:t>java</a:t>
            </a:r>
            <a:r>
              <a:rPr lang="ru-RU" sz="1800" b="1" dirty="0"/>
              <a:t>.</a:t>
            </a:r>
            <a:r>
              <a:rPr lang="en-US" sz="1800" b="1" dirty="0" err="1"/>
              <a:t>util</a:t>
            </a:r>
            <a:r>
              <a:rPr lang="ru-RU" sz="1800" b="1" dirty="0"/>
              <a:t>.</a:t>
            </a:r>
            <a:r>
              <a:rPr lang="en-US" sz="1800" b="1" dirty="0"/>
              <a:t>concurrent</a:t>
            </a:r>
            <a:r>
              <a:rPr lang="ru-RU" sz="1800" dirty="0"/>
              <a:t>, возможности которых обеспечивают более высокую производительность, </a:t>
            </a:r>
            <a:r>
              <a:rPr lang="ru-RU" sz="1800" dirty="0" err="1"/>
              <a:t>масштабируемость</a:t>
            </a:r>
            <a:r>
              <a:rPr lang="ru-RU" sz="1800" dirty="0"/>
              <a:t>, построение </a:t>
            </a:r>
            <a:r>
              <a:rPr lang="ru-RU" sz="1800" dirty="0" err="1"/>
              <a:t>потокобезопасных</a:t>
            </a:r>
            <a:r>
              <a:rPr lang="ru-RU" sz="1800" dirty="0"/>
              <a:t> блоков параллельных (</a:t>
            </a:r>
            <a:r>
              <a:rPr lang="en-US" sz="1800" dirty="0"/>
              <a:t>concurrent</a:t>
            </a:r>
            <a:r>
              <a:rPr lang="ru-RU" sz="1800" dirty="0"/>
              <a:t>) классов, вызов утилит синхронизации, использование семафоров, ключей и </a:t>
            </a:r>
            <a:r>
              <a:rPr lang="en-US" sz="1800" dirty="0"/>
              <a:t>atomic</a:t>
            </a:r>
            <a:r>
              <a:rPr lang="ru-RU" sz="1800" dirty="0"/>
              <a:t>-переменных.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 err="1"/>
              <a:t>oncurrent</a:t>
            </a:r>
            <a:r>
              <a:rPr lang="ru-RU" dirty="0"/>
              <a:t>, обзор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Ограниченно </a:t>
            </a:r>
            <a:r>
              <a:rPr lang="ru-RU" sz="1800" dirty="0" err="1"/>
              <a:t>потокобезопасные</a:t>
            </a:r>
            <a:r>
              <a:rPr lang="ru-RU" sz="1800" dirty="0"/>
              <a:t> (</a:t>
            </a:r>
            <a:r>
              <a:rPr lang="en-US" sz="1800" dirty="0"/>
              <a:t>thread safe</a:t>
            </a:r>
            <a:r>
              <a:rPr lang="ru-RU" sz="1800" dirty="0"/>
              <a:t>) коллекции и вспомогательные классы управления потоками сосредоточены в пакете </a:t>
            </a:r>
            <a:r>
              <a:rPr lang="ru-RU" sz="1800" b="1" dirty="0" err="1"/>
              <a:t>java.util.concurrent</a:t>
            </a:r>
            <a:r>
              <a:rPr lang="ru-RU" sz="1800" dirty="0"/>
              <a:t>. Среди них можно отметить:</a:t>
            </a:r>
          </a:p>
          <a:p>
            <a:pPr algn="just">
              <a:buNone/>
            </a:pPr>
            <a:endParaRPr lang="en-US" sz="1800" dirty="0"/>
          </a:p>
          <a:p>
            <a:pPr marL="1077913" lvl="0" indent="-358775" algn="just"/>
            <a:r>
              <a:rPr lang="ru-RU" sz="1800" dirty="0"/>
              <a:t>параллельные классы очередей </a:t>
            </a:r>
            <a:r>
              <a:rPr lang="en-US" sz="1800" b="1" dirty="0" err="1"/>
              <a:t>ArrayBlockingQueue</a:t>
            </a:r>
            <a:r>
              <a:rPr lang="ru-RU" sz="1800" dirty="0"/>
              <a:t> (</a:t>
            </a:r>
            <a:r>
              <a:rPr lang="en-US" sz="1800" dirty="0"/>
              <a:t>FIFO</a:t>
            </a:r>
            <a:r>
              <a:rPr lang="ru-RU" sz="1800" dirty="0"/>
              <a:t> очередь с </a:t>
            </a:r>
            <a:r>
              <a:rPr lang="ru-RU" sz="1800" dirty="0" err="1"/>
              <a:t>фиксированой</a:t>
            </a:r>
            <a:r>
              <a:rPr lang="ru-RU" sz="1800" dirty="0"/>
              <a:t> длиной), </a:t>
            </a:r>
            <a:r>
              <a:rPr lang="en-US" sz="1800" b="1" dirty="0" err="1"/>
              <a:t>PriorityBlockingQueue</a:t>
            </a:r>
            <a:r>
              <a:rPr lang="ru-RU" sz="1800" dirty="0"/>
              <a:t> (очередь с приоритетом) и </a:t>
            </a:r>
            <a:r>
              <a:rPr lang="en-US" sz="1800" b="1" dirty="0" err="1"/>
              <a:t>ConcurrentLinkedQueue</a:t>
            </a:r>
            <a:r>
              <a:rPr lang="ru-RU" sz="1800" dirty="0"/>
              <a:t> (</a:t>
            </a:r>
            <a:r>
              <a:rPr lang="en-US" sz="1800" dirty="0"/>
              <a:t>FIFO</a:t>
            </a:r>
            <a:r>
              <a:rPr lang="ru-RU" sz="1800" dirty="0"/>
              <a:t> очередь с </a:t>
            </a:r>
            <a:r>
              <a:rPr lang="ru-RU" sz="1800" dirty="0" err="1"/>
              <a:t>нефиксированой</a:t>
            </a:r>
            <a:r>
              <a:rPr lang="ru-RU" sz="1800" dirty="0"/>
              <a:t> длиной);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 err="1"/>
              <a:t>oncurrent</a:t>
            </a:r>
            <a:r>
              <a:rPr lang="ru-RU" dirty="0"/>
              <a:t>, обзор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913" lvl="0" indent="-358775" algn="just"/>
            <a:r>
              <a:rPr lang="ru-RU" sz="1800" dirty="0"/>
              <a:t>параллельные аналоги существующих </a:t>
            </a:r>
            <a:r>
              <a:rPr lang="ru-RU" sz="1800" dirty="0" err="1"/>
              <a:t>синхронизированых</a:t>
            </a:r>
            <a:r>
              <a:rPr lang="ru-RU" sz="1800" dirty="0"/>
              <a:t> классов-коллекций </a:t>
            </a:r>
            <a:r>
              <a:rPr lang="en-US" sz="1800" b="1" dirty="0" err="1"/>
              <a:t>ConcurrentHashMap</a:t>
            </a:r>
            <a:r>
              <a:rPr lang="ru-RU" sz="1800" dirty="0"/>
              <a:t> (аналог </a:t>
            </a:r>
            <a:r>
              <a:rPr lang="en-US" sz="1800" b="1" dirty="0" err="1"/>
              <a:t>Hashtable</a:t>
            </a:r>
            <a:r>
              <a:rPr lang="ru-RU" sz="1800" dirty="0"/>
              <a:t>) и </a:t>
            </a:r>
            <a:br>
              <a:rPr lang="ru-RU" sz="1800" dirty="0"/>
            </a:br>
            <a:r>
              <a:rPr lang="en-US" sz="1800" b="1" dirty="0" err="1"/>
              <a:t>CopyOnWriteArrayList</a:t>
            </a:r>
            <a:r>
              <a:rPr lang="ru-RU" sz="1800" dirty="0"/>
              <a:t> (реализация </a:t>
            </a:r>
            <a:r>
              <a:rPr lang="en-US" sz="1800" b="1" dirty="0"/>
              <a:t>List</a:t>
            </a:r>
            <a:r>
              <a:rPr lang="ru-RU" sz="1800" dirty="0"/>
              <a:t>, оптимизированная для случая, когда количество итераций во много раз превосходит количество вставок и удалений);</a:t>
            </a:r>
          </a:p>
          <a:p>
            <a:pPr marL="1077913" lvl="0" indent="-358775" algn="just"/>
            <a:endParaRPr lang="en-US" sz="1800" dirty="0"/>
          </a:p>
          <a:p>
            <a:pPr marL="1077913" lvl="0" indent="-358775" algn="just"/>
            <a:r>
              <a:rPr lang="ru-RU" sz="1800" dirty="0"/>
              <a:t>механизм управления заданиями, основанный на возможностях класса </a:t>
            </a:r>
            <a:r>
              <a:rPr lang="en-US" sz="1800" b="1" dirty="0"/>
              <a:t>Executors</a:t>
            </a:r>
            <a:r>
              <a:rPr lang="ru-RU" sz="1800" dirty="0"/>
              <a:t>, включающий пул потоков и службу их планирования;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 err="1"/>
              <a:t>oncurrent</a:t>
            </a:r>
            <a:r>
              <a:rPr lang="ru-RU" dirty="0"/>
              <a:t>, обзор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913" lvl="0" indent="-358775" algn="just"/>
            <a:r>
              <a:rPr lang="ru-RU" sz="1800" dirty="0"/>
              <a:t>высокопроизводительный класс </a:t>
            </a:r>
            <a:r>
              <a:rPr lang="en-US" sz="1800" b="1" dirty="0"/>
              <a:t>Lock</a:t>
            </a:r>
            <a:r>
              <a:rPr lang="ru-RU" sz="1800" dirty="0"/>
              <a:t>, поддерживающий ограниченные ожидания снятия блокировки, прерываемые попытки блокировки, очереди блокировки и установку ожидания снятия нескольких блокиро­вок посредством класса </a:t>
            </a:r>
            <a:r>
              <a:rPr lang="en-US" sz="1800" b="1" dirty="0"/>
              <a:t>Condition</a:t>
            </a:r>
            <a:r>
              <a:rPr lang="ru-RU" sz="1800" dirty="0"/>
              <a:t>;</a:t>
            </a:r>
          </a:p>
          <a:p>
            <a:pPr marL="1077913" lvl="0" indent="-358775" algn="just"/>
            <a:endParaRPr lang="en-US" sz="1800" dirty="0"/>
          </a:p>
          <a:p>
            <a:pPr marL="1077913" lvl="0" indent="-358775" algn="just"/>
            <a:r>
              <a:rPr lang="ru-RU" sz="1800" dirty="0"/>
              <a:t>классы синхронизации общего назначения, такие как </a:t>
            </a:r>
            <a:r>
              <a:rPr lang="en-US" sz="1800" b="1" dirty="0"/>
              <a:t>Semaphore</a:t>
            </a:r>
            <a:r>
              <a:rPr lang="ru-RU" sz="1800" dirty="0"/>
              <a:t>, </a:t>
            </a:r>
            <a:r>
              <a:rPr lang="en-US" sz="1800" b="1" dirty="0" err="1"/>
              <a:t>CountDownLatch</a:t>
            </a:r>
            <a:r>
              <a:rPr lang="ru-RU" sz="1800" dirty="0"/>
              <a:t> (позволяет потоку ожидать завершения нескольких операций в других потоках), </a:t>
            </a:r>
            <a:r>
              <a:rPr lang="en-US" sz="1800" b="1" dirty="0" err="1"/>
              <a:t>CyclicBarrier</a:t>
            </a:r>
            <a:r>
              <a:rPr lang="ru-RU" sz="1800" dirty="0"/>
              <a:t> (позволяет нескольким потокам ожидать момента, когда они все достигнут какой-либо точки) и </a:t>
            </a:r>
            <a:r>
              <a:rPr lang="en-US" sz="1800" b="1" dirty="0"/>
              <a:t>Exchanger</a:t>
            </a:r>
            <a:r>
              <a:rPr lang="ru-RU" sz="1800" dirty="0"/>
              <a:t> (позволяет потокам синхронизироваться и обмениваться информацией);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 err="1"/>
              <a:t>oncurrent</a:t>
            </a:r>
            <a:r>
              <a:rPr lang="ru-RU" dirty="0"/>
              <a:t>, обзор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913" lvl="0" indent="-358775" algn="just"/>
            <a:r>
              <a:rPr lang="ru-RU" sz="1800" dirty="0"/>
              <a:t>классы атомарных переменных (</a:t>
            </a:r>
            <a:r>
              <a:rPr lang="en-US" sz="1800" b="1" dirty="0" err="1"/>
              <a:t>AtomicInteger</a:t>
            </a:r>
            <a:r>
              <a:rPr lang="ru-RU" sz="1800" dirty="0"/>
              <a:t>, </a:t>
            </a:r>
            <a:r>
              <a:rPr lang="en-US" sz="1800" b="1" dirty="0" err="1"/>
              <a:t>AtomicLong</a:t>
            </a:r>
            <a:r>
              <a:rPr lang="ru-RU" sz="1800" dirty="0"/>
              <a:t>, </a:t>
            </a:r>
            <a:r>
              <a:rPr lang="en-US" sz="1800" b="1" dirty="0" err="1"/>
              <a:t>AtomicReference</a:t>
            </a:r>
            <a:r>
              <a:rPr lang="ru-RU" sz="1800" dirty="0"/>
              <a:t>);</a:t>
            </a:r>
          </a:p>
          <a:p>
            <a:pPr marL="1077913" lvl="0" indent="-358775" algn="just"/>
            <a:endParaRPr lang="en-US" sz="1800" dirty="0"/>
          </a:p>
          <a:p>
            <a:pPr marL="1077913" lvl="0" indent="-358775" algn="just"/>
            <a:r>
              <a:rPr lang="ru-RU" sz="1800" dirty="0"/>
              <a:t>обработка </a:t>
            </a:r>
            <a:r>
              <a:rPr lang="ru-RU" sz="1800" dirty="0" err="1"/>
              <a:t>неотловленных</a:t>
            </a:r>
            <a:r>
              <a:rPr lang="ru-RU" sz="1800" dirty="0"/>
              <a:t> прерываний: класс </a:t>
            </a:r>
            <a:r>
              <a:rPr lang="en-US" sz="1800" b="1" dirty="0"/>
              <a:t>Thread</a:t>
            </a:r>
            <a:r>
              <a:rPr lang="ru-RU" sz="1800" dirty="0"/>
              <a:t> теперь поддерживает установку обработчика на </a:t>
            </a:r>
            <a:r>
              <a:rPr lang="ru-RU" sz="1800" dirty="0" err="1"/>
              <a:t>неотловленные</a:t>
            </a:r>
            <a:r>
              <a:rPr lang="ru-RU" sz="1800" dirty="0"/>
              <a:t> прерывания (подобное ранее было доступно только в </a:t>
            </a:r>
            <a:r>
              <a:rPr lang="en-US" sz="1800" b="1" dirty="0" err="1"/>
              <a:t>ThreadGroup</a:t>
            </a:r>
            <a:r>
              <a:rPr lang="ru-RU" sz="1800" dirty="0"/>
              <a:t>).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3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выполнение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Многопоточная система </a:t>
            </a:r>
            <a:r>
              <a:rPr lang="en-US" sz="1800" dirty="0"/>
              <a:t>Java </a:t>
            </a:r>
            <a:r>
              <a:rPr lang="ru-RU" sz="1800" dirty="0"/>
              <a:t>построена на классе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ru-RU" sz="1800" dirty="0"/>
              <a:t>, его методах и связанном с ним интерфейсе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Runnable</a:t>
            </a:r>
            <a:r>
              <a:rPr lang="ru-RU" sz="1800" dirty="0"/>
              <a:t>. </a:t>
            </a:r>
          </a:p>
          <a:p>
            <a:pPr marL="265176" indent="-265176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en-US" sz="1800" b="1" dirty="0"/>
              <a:t>Thread</a:t>
            </a:r>
            <a:r>
              <a:rPr lang="en-US" sz="1800" dirty="0"/>
              <a:t> </a:t>
            </a:r>
            <a:r>
              <a:rPr lang="ru-RU" sz="1800" dirty="0"/>
              <a:t>инкапсулирует поток выполнения. Так как вы не можете непосредственно обращаться к внутреннему состоянию потока выполнения, то будете иметь с ним дело через его полномочного представителя — экземпляр (объект) класса </a:t>
            </a:r>
            <a:r>
              <a:rPr lang="en-US" sz="1800" dirty="0"/>
              <a:t>Thread</a:t>
            </a:r>
            <a:r>
              <a:rPr lang="ru-RU" sz="1800" dirty="0"/>
              <a:t>, который его породил. </a:t>
            </a:r>
          </a:p>
          <a:p>
            <a:pPr marL="265176" indent="-265176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Чтобы создать новый поток, ваша программа должна будет или расширять класс </a:t>
            </a:r>
            <a:r>
              <a:rPr lang="en-US" sz="1800" b="1" dirty="0"/>
              <a:t>Thread</a:t>
            </a:r>
            <a:r>
              <a:rPr lang="en-US" sz="1800" dirty="0"/>
              <a:t> </a:t>
            </a:r>
            <a:r>
              <a:rPr lang="ru-RU" sz="1800" dirty="0"/>
              <a:t>или реализовывать интерфейс </a:t>
            </a:r>
            <a:r>
              <a:rPr lang="en-US" sz="1800" b="1" dirty="0" err="1"/>
              <a:t>Runnable</a:t>
            </a:r>
            <a:r>
              <a:rPr lang="ru-RU" sz="1800" dirty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Пакет </a:t>
            </a:r>
            <a:r>
              <a:rPr lang="en-US" sz="1800" dirty="0" err="1"/>
              <a:t>java.util.concurrent</a:t>
            </a:r>
            <a:r>
              <a:rPr lang="en-US" sz="1800" dirty="0"/>
              <a:t> </a:t>
            </a:r>
            <a:r>
              <a:rPr lang="ru-RU" sz="1800" dirty="0"/>
              <a:t>содержит три </a:t>
            </a:r>
            <a:r>
              <a:rPr lang="en-US" sz="1800" dirty="0"/>
              <a:t>Executor-</a:t>
            </a:r>
            <a:r>
              <a:rPr lang="ru-RU" sz="1800" dirty="0"/>
              <a:t>интерфейса:</a:t>
            </a:r>
            <a:endParaRPr lang="en-US" sz="1800" dirty="0"/>
          </a:p>
          <a:p>
            <a:pPr>
              <a:buNone/>
            </a:pPr>
            <a:endParaRPr lang="ru-RU" sz="1800" dirty="0"/>
          </a:p>
          <a:p>
            <a:pPr marL="1524000" indent="-271463"/>
            <a:r>
              <a:rPr lang="en-US" sz="1800" dirty="0"/>
              <a:t>Executor</a:t>
            </a:r>
          </a:p>
          <a:p>
            <a:pPr marL="1524000" indent="-271463"/>
            <a:r>
              <a:rPr lang="en-US" sz="1800" dirty="0" err="1"/>
              <a:t>ExecutorService</a:t>
            </a:r>
            <a:endParaRPr lang="en-US" sz="1800" dirty="0"/>
          </a:p>
          <a:p>
            <a:pPr marL="1524000" indent="-271463"/>
            <a:r>
              <a:rPr lang="en-US" sz="1800" dirty="0" err="1"/>
              <a:t>ScheduledExecutorService</a:t>
            </a:r>
            <a:endParaRPr lang="en-US" sz="1800" dirty="0"/>
          </a:p>
          <a:p>
            <a:pPr marL="1524000" indent="-271463"/>
            <a:endParaRPr lang="en-US" sz="1800" dirty="0"/>
          </a:p>
          <a:p>
            <a:pPr marL="271463" indent="-271463" algn="just">
              <a:buNone/>
            </a:pPr>
            <a:r>
              <a:rPr lang="ru-RU" sz="1800" dirty="0"/>
              <a:t>Также библиотека </a:t>
            </a:r>
            <a:r>
              <a:rPr lang="ru-RU" sz="1800" dirty="0" err="1"/>
              <a:t>java.util.concurrent</a:t>
            </a:r>
            <a:r>
              <a:rPr lang="ru-RU" sz="1800" dirty="0"/>
              <a:t> содержит специальный класс, который называют </a:t>
            </a:r>
            <a:r>
              <a:rPr lang="en-US" sz="1800" dirty="0"/>
              <a:t>Executors</a:t>
            </a:r>
            <a:r>
              <a:rPr lang="ru-RU" sz="1800" dirty="0"/>
              <a:t>. Объекты данного класса помогают работать </a:t>
            </a:r>
            <a:r>
              <a:rPr lang="ru-RU" sz="1800"/>
              <a:t>с потоками </a:t>
            </a:r>
            <a:r>
              <a:rPr lang="ru-RU" sz="1800" dirty="0"/>
              <a:t>не на прямую, а использовать исполнители. Данное решение бывает очень полезно когда вам необходимо запустить множество потоков, выполняющих одинаковые задачи.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9571" y="1196752"/>
            <a:ext cx="7704857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Runnable{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000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000;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Solution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ExecutorService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Executors.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newCachedThreadPool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ex.execute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ex.execute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ex.shutdown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Сначала создается объект класса </a:t>
            </a:r>
            <a:r>
              <a:rPr lang="ru-RU" sz="1800" dirty="0" err="1"/>
              <a:t>ExecutorService</a:t>
            </a:r>
            <a:r>
              <a:rPr lang="ru-RU" sz="1800" dirty="0"/>
              <a:t>. После чего вызывается метод </a:t>
            </a:r>
            <a:r>
              <a:rPr lang="ru-RU" sz="1800" dirty="0" err="1"/>
              <a:t>execute</a:t>
            </a:r>
            <a:r>
              <a:rPr lang="ru-RU" sz="1800" dirty="0"/>
              <a:t>, которому в качестве параметра необходимо передать объект, созданного нами класса, который мы хотим передать исполнителю. </a:t>
            </a: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ru-RU" sz="1800" dirty="0"/>
              <a:t>После передачи потока, исполнитель автоматически запускает его. </a:t>
            </a: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ru-RU" sz="1800" dirty="0"/>
              <a:t>Исполнитель позволяет нам экономить время на создание отдельных потоков и на их запуск.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Результат: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122</a:t>
            </a:fld>
            <a:endParaRPr lang="en-US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4786322"/>
            <a:ext cx="4143404" cy="101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600" b="1" dirty="0" err="1"/>
              <a:t>Executors.newCachedThreadPool</a:t>
            </a:r>
            <a:r>
              <a:rPr lang="ru-RU" sz="1600" b="1" dirty="0"/>
              <a:t>()</a:t>
            </a:r>
            <a:r>
              <a:rPr lang="en-US" sz="1600" b="1" dirty="0"/>
              <a:t> </a:t>
            </a:r>
            <a:r>
              <a:rPr lang="en-US" sz="1600" dirty="0"/>
              <a:t>-</a:t>
            </a:r>
            <a:r>
              <a:rPr lang="ru-RU" sz="1600" dirty="0"/>
              <a:t> данная реализация применяется в тех случаях, когда вам заранее неизвестно, какое количество потоков будет передаваться исполнителю. </a:t>
            </a:r>
          </a:p>
          <a:p>
            <a:pPr algn="just">
              <a:buNone/>
            </a:pPr>
            <a:endParaRPr lang="ru-RU" sz="1600" dirty="0"/>
          </a:p>
          <a:p>
            <a:pPr algn="just">
              <a:buNone/>
            </a:pPr>
            <a:r>
              <a:rPr lang="ru-RU" sz="1600" b="1" dirty="0" err="1"/>
              <a:t>Executors.newFixedThreadPool</a:t>
            </a:r>
            <a:r>
              <a:rPr lang="ru-RU" sz="1600" b="1" dirty="0"/>
              <a:t>(</a:t>
            </a:r>
            <a:r>
              <a:rPr lang="ru-RU" sz="1600" b="1" dirty="0" err="1"/>
              <a:t>int</a:t>
            </a:r>
            <a:r>
              <a:rPr lang="ru-RU" sz="1600" b="1" dirty="0"/>
              <a:t>) - </a:t>
            </a:r>
            <a:r>
              <a:rPr lang="ru-RU" sz="1600" dirty="0"/>
              <a:t>если же количество потоков заранее известно необходимо использовать реализацию </a:t>
            </a:r>
            <a:r>
              <a:rPr lang="ru-RU" sz="1600" b="1" dirty="0" err="1"/>
              <a:t>newFixedThreadPool</a:t>
            </a:r>
            <a:r>
              <a:rPr lang="ru-RU" sz="1600" b="1" dirty="0"/>
              <a:t>(</a:t>
            </a:r>
            <a:r>
              <a:rPr lang="ru-RU" sz="1600" b="1" dirty="0" err="1"/>
              <a:t>int</a:t>
            </a:r>
            <a:r>
              <a:rPr lang="ru-RU" sz="1600" b="1" dirty="0"/>
              <a:t>)</a:t>
            </a:r>
            <a:r>
              <a:rPr lang="ru-RU" sz="1600" dirty="0"/>
              <a:t> в качестве параметра ей нужно передать число потоков, которое мы будем использовать. Это дает большой выигрыш в быстродействии, так как все потоки создаются сразу. </a:t>
            </a:r>
          </a:p>
          <a:p>
            <a:pPr algn="just">
              <a:buNone/>
            </a:pPr>
            <a:endParaRPr lang="ru-RU" sz="1600" dirty="0"/>
          </a:p>
          <a:p>
            <a:pPr algn="just">
              <a:buNone/>
            </a:pPr>
            <a:r>
              <a:rPr lang="ru-RU" sz="1600" b="1" dirty="0" err="1"/>
              <a:t>Executors.newSingleThreadExecutor</a:t>
            </a:r>
            <a:r>
              <a:rPr lang="ru-RU" sz="1600" b="1" dirty="0"/>
              <a:t>() - </a:t>
            </a:r>
            <a:r>
              <a:rPr lang="ru-RU" sz="1600" dirty="0"/>
              <a:t>если же необходимо передавать исполнителю только один объект класса, то для таких целей можно использовать реализацию </a:t>
            </a:r>
            <a:r>
              <a:rPr lang="ru-RU" sz="1600" b="1" dirty="0" err="1"/>
              <a:t>newSingleThreadExecutor</a:t>
            </a:r>
            <a:r>
              <a:rPr lang="ru-RU" sz="1600" b="1" dirty="0"/>
              <a:t>()</a:t>
            </a:r>
            <a:r>
              <a:rPr lang="ru-RU" sz="1600" dirty="0"/>
              <a:t>. Если при использовании данной реализации исполнителю передается несколько потоков, то они попадут в очередь, и каждый из них будет запускаться только после завершения работы предыдущего.</a:t>
            </a:r>
            <a:endParaRPr lang="en-US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err="1"/>
              <a:t>ExecutorService</a:t>
            </a:r>
            <a:endParaRPr lang="ru-RU" sz="1800" b="1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Данный интерфейс является расширением интерфейса </a:t>
            </a:r>
            <a:r>
              <a:rPr lang="ru-RU" sz="1800" dirty="0" err="1"/>
              <a:t>Executor</a:t>
            </a:r>
            <a:r>
              <a:rPr lang="ru-RU" sz="1800" dirty="0"/>
              <a:t> и добавляет следующие полезные возможности:</a:t>
            </a:r>
            <a:endParaRPr lang="en-US" sz="1800" dirty="0"/>
          </a:p>
          <a:p>
            <a:pPr>
              <a:buNone/>
            </a:pPr>
            <a:endParaRPr lang="ru-RU" sz="1800" dirty="0"/>
          </a:p>
          <a:p>
            <a:pPr marL="804863" indent="-271463"/>
            <a:r>
              <a:rPr lang="ru-RU" sz="1800" dirty="0"/>
              <a:t>Возможность остановить выполняемый процесс.</a:t>
            </a:r>
          </a:p>
          <a:p>
            <a:pPr marL="804863" indent="-271463"/>
            <a:r>
              <a:rPr lang="ru-RU" sz="1800" dirty="0"/>
              <a:t>Возможность выполнения не только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sz="1800" dirty="0"/>
              <a:t>-объектов, но и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java.util.concurrent.Callable</a:t>
            </a:r>
            <a:r>
              <a:rPr lang="ru-RU" sz="1800" dirty="0"/>
              <a:t>.</a:t>
            </a:r>
          </a:p>
          <a:p>
            <a:pPr marL="1262063" lvl="1" indent="-271463"/>
            <a:r>
              <a:rPr lang="ru-RU" sz="1800" dirty="0"/>
              <a:t>Основное их отличие от </a:t>
            </a:r>
            <a:r>
              <a:rPr lang="ru-RU" sz="1800" dirty="0" err="1"/>
              <a:t>Runnable</a:t>
            </a:r>
            <a:r>
              <a:rPr lang="ru-RU" sz="1800" dirty="0"/>
              <a:t> объектов – возможность возвращать значение потоку, из которого делался вызов.</a:t>
            </a:r>
          </a:p>
          <a:p>
            <a:pPr marL="804863" indent="-271463"/>
            <a:r>
              <a:rPr lang="ru-RU" sz="1800" dirty="0"/>
              <a:t>Возможность возвращать вызывавшему потоку объект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java.util.concurrent.Future</a:t>
            </a:r>
            <a:r>
              <a:rPr lang="ru-RU" sz="1800" dirty="0"/>
              <a:t>, который содержит среди прочего и возвращаемое значение.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47664" y="274638"/>
            <a:ext cx="7315200" cy="33218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sz="1800" b="1" dirty="0"/>
              <a:t>Возврат значений из задач. Интерфейсы </a:t>
            </a:r>
            <a:r>
              <a:rPr lang="ru-RU" sz="1800" b="1" dirty="0" err="1"/>
              <a:t>Callable</a:t>
            </a:r>
            <a:r>
              <a:rPr lang="ru-RU" sz="1800" b="1" dirty="0"/>
              <a:t> и </a:t>
            </a:r>
            <a:r>
              <a:rPr lang="en-US" sz="1800" b="1" dirty="0"/>
              <a:t>Feature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1520" y="997224"/>
            <a:ext cx="889248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Submits a value-returning task for execution and returns a Future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representing the pending results of the task. The Future's get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 will return the task's result upon successful completion.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If you would like to immediately block waiting for a task, you can use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constructions of the form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exec.submit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aCallable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).get();}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Note: The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Executors} class includes a set of methods that can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 some other common closure-like objects, for example,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java.security.PrivilegedAction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to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Callable} form so they can be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submitted.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task to submit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type of the task's result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Future representing pending completion of the task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RejectedExecutionException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task cannot be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        scheduled for execution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task is null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Future&lt;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submit(Callable&lt;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task);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/...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-Right Arrow 11"/>
          <p:cNvSpPr/>
          <p:nvPr/>
        </p:nvSpPr>
        <p:spPr>
          <a:xfrm rot="20974562">
            <a:off x="2301238" y="4913112"/>
            <a:ext cx="4949076" cy="33808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throws checked exception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3275856" y="3933880"/>
            <a:ext cx="5184576" cy="33808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       </a:t>
            </a:r>
            <a:r>
              <a:rPr lang="en-US" dirty="0" err="1"/>
              <a:t>Generi</a:t>
            </a:r>
            <a:r>
              <a:rPr lang="ru-RU" dirty="0"/>
              <a:t>с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 rot="20974562">
            <a:off x="858297" y="4877248"/>
            <a:ext cx="5305754" cy="33808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of generic type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1" y="1713681"/>
            <a:ext cx="8229598" cy="1200329"/>
          </a:xfrm>
        </p:spPr>
        <p:txBody>
          <a:bodyPr wrap="square">
            <a:spAutoFit/>
          </a:bodyPr>
          <a:lstStyle/>
          <a:p>
            <a:pPr marL="7938" indent="-7938">
              <a:buNone/>
            </a:pPr>
            <a:r>
              <a:rPr lang="ru-RU" sz="1800" dirty="0"/>
              <a:t>Бывает необходимо, чтобы поток после выполнения своей работы возвращал некоторое значение, в таких ситуациях необходимо использовать интерфейс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ru-RU" sz="1800" dirty="0"/>
              <a:t> при создании класса. Он очень похож на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sz="1800" dirty="0"/>
              <a:t>, но имеет несколько отличий:</a:t>
            </a:r>
            <a:endParaRPr lang="ru-RU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512" y="3285565"/>
            <a:ext cx="3384376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Callable&lt;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 result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if</a:t>
            </a:r>
            <a:endParaRPr kumimoji="0" lang="ru-RU" altLang="en-US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unable to compute a</a:t>
            </a:r>
            <a:endParaRPr kumimoji="0" lang="ru-RU" altLang="en-US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52120" y="3306938"/>
            <a:ext cx="3491880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419872" y="3306938"/>
            <a:ext cx="2232248" cy="33808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Разные пакеты</a:t>
            </a:r>
            <a:endParaRPr lang="en-US" dirty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914400" y="1219199"/>
            <a:ext cx="7315200" cy="33218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sz="1800" b="1" dirty="0"/>
              <a:t>Возврат значений из задач. Интерфейсы </a:t>
            </a:r>
            <a:r>
              <a:rPr lang="ru-RU" sz="1800" b="1" dirty="0" err="1">
                <a:latin typeface="Courier New" charset="0"/>
                <a:ea typeface="Courier New" charset="0"/>
                <a:cs typeface="Courier New" charset="0"/>
              </a:rPr>
              <a:t>Callable</a:t>
            </a:r>
            <a:r>
              <a:rPr lang="ru-RU" sz="1800" b="1" dirty="0"/>
              <a:t> и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95110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1751631"/>
            <a:ext cx="789181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java.util.concurrent.Callable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CallableThread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Callable&lt;Integer&gt;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call()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1_000_000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10_000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914400" y="1219199"/>
            <a:ext cx="7315200" cy="33218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sz="1800" b="1" dirty="0"/>
              <a:t>Возврат значений из задач. Интерфейсы </a:t>
            </a:r>
            <a:r>
              <a:rPr lang="ru-RU" sz="1800" b="1" dirty="0" err="1">
                <a:latin typeface="Courier New" charset="0"/>
                <a:ea typeface="Courier New" charset="0"/>
                <a:cs typeface="Courier New" charset="0"/>
              </a:rPr>
              <a:t>Callable</a:t>
            </a:r>
            <a:r>
              <a:rPr lang="ru-RU" sz="1800" b="1" dirty="0"/>
              <a:t> и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Feature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5928" y="1484783"/>
            <a:ext cx="8640960" cy="3884140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ru-RU" sz="1600" dirty="0"/>
              <a:t>Способ получения результата, используя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ru-RU" sz="1600" dirty="0"/>
              <a:t>:</a:t>
            </a:r>
          </a:p>
          <a:p>
            <a:r>
              <a:rPr lang="ru-RU" sz="1600" dirty="0"/>
              <a:t>Для передачи объекта, созданного нами класса исполнителя, используется метод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ExecutorService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ru-RU" sz="1600" dirty="0"/>
              <a:t>При вызове данного метода создается объект типа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ru-RU" sz="1600" dirty="0"/>
              <a:t> параметризованный по типу результата, возвращаемого</a:t>
            </a:r>
            <a:r>
              <a:rPr lang="en-US" sz="1600" dirty="0"/>
              <a:t> </a:t>
            </a:r>
            <a:r>
              <a:rPr lang="ru-RU" sz="1600" dirty="0"/>
              <a:t>методом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::call</a:t>
            </a:r>
            <a:endParaRPr lang="en-US" sz="1600" dirty="0"/>
          </a:p>
          <a:p>
            <a:pPr lvl="1"/>
            <a:r>
              <a:rPr lang="ru-RU" sz="1600" dirty="0"/>
              <a:t>в нашем случае –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ru-RU" sz="1600" dirty="0"/>
              <a:t>В свою очередь из этого объекта мы уже можем получить нужный нам результат, используя метод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Future::g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ru-RU" sz="1600" dirty="0"/>
              <a:t>Данный метод необходимо оборачивать в блок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sz="1600" dirty="0"/>
              <a:t>, так как он может возбудить исключения.</a:t>
            </a:r>
          </a:p>
          <a:p>
            <a:r>
              <a:rPr lang="ru-RU" sz="1600" dirty="0"/>
              <a:t>Если метод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Future::g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ru-RU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600" dirty="0"/>
              <a:t>вызывается до того, как поток закончит свою работу, текущий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600" dirty="0"/>
              <a:t> </a:t>
            </a:r>
            <a:r>
              <a:rPr lang="ru-RU" sz="1600" dirty="0"/>
              <a:t>блокируется в ожидании результата</a:t>
            </a:r>
            <a:r>
              <a:rPr lang="en-US" sz="1600" dirty="0"/>
              <a:t>,</a:t>
            </a:r>
            <a:r>
              <a:rPr lang="ru-RU" sz="1600" dirty="0"/>
              <a:t> поэтому он может возбуждать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ru-RU" sz="1600" dirty="0"/>
              <a:t>.</a:t>
            </a:r>
          </a:p>
          <a:p>
            <a:r>
              <a:rPr lang="ru-RU" sz="1600" dirty="0"/>
              <a:t>Для проверки завершенности потока используется метод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isDone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/>
              <a:t>.</a:t>
            </a:r>
            <a:endParaRPr lang="en-US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869740"/>
            <a:ext cx="7315200" cy="33218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sz="1800" b="1" dirty="0"/>
              <a:t>Возврат значений из задач. Интерфейсы </a:t>
            </a:r>
            <a:r>
              <a:rPr lang="ru-RU" sz="1800" b="1" dirty="0" err="1">
                <a:latin typeface="Courier New" charset="0"/>
                <a:ea typeface="Courier New" charset="0"/>
                <a:cs typeface="Courier New" charset="0"/>
              </a:rPr>
              <a:t>Callable</a:t>
            </a:r>
            <a:r>
              <a:rPr lang="ru-RU" sz="1800" b="1" dirty="0"/>
              <a:t> и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9379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5" y="1650179"/>
            <a:ext cx="8640961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mayInterruptIfRunning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isCancelled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CancellationException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computation was cancelled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computation threw an exception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current thread was interrupted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waiting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TimeoutException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wait timed out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unit)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14400" y="1219199"/>
            <a:ext cx="7315200" cy="33218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sz="1800" b="1" dirty="0"/>
              <a:t>Возврат значений из задач. Интерфейсы </a:t>
            </a:r>
            <a:r>
              <a:rPr lang="ru-RU" sz="1800" b="1" dirty="0" err="1">
                <a:latin typeface="Courier New" charset="0"/>
                <a:ea typeface="Courier New" charset="0"/>
                <a:cs typeface="Courier New" charset="0"/>
              </a:rPr>
              <a:t>Callable</a:t>
            </a:r>
            <a:r>
              <a:rPr lang="ru-RU" sz="1800" b="1" dirty="0"/>
              <a:t> и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48331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выполнение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852462" y="941844"/>
            <a:ext cx="746395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Walk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implements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Runnable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run()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for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= 0;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&lt; 8;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++)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"Walking"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sleep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(400);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InterruptedException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e)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err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(e);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2462" y="3548955"/>
            <a:ext cx="746395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Talk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extends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Thread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run()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for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= 0;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&lt; 8;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++)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"Talking"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sleep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(400);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InterruptedException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e)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err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(e);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24328" y="4512501"/>
            <a:ext cx="149391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а я </a:t>
            </a:r>
            <a:r>
              <a:rPr lang="en-US" dirty="0" err="1"/>
              <a:t>уже</a:t>
            </a:r>
            <a:r>
              <a:rPr lang="en-US" dirty="0"/>
              <a:t> </a:t>
            </a:r>
            <a:r>
              <a:rPr lang="en-US" dirty="0" err="1"/>
              <a:t>здесь</a:t>
            </a:r>
            <a:endParaRPr lang="en-US" dirty="0"/>
          </a:p>
          <a:p>
            <a:r>
              <a:rPr lang="en-US" dirty="0"/>
              <a:t>1000000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1000000</a:t>
            </a:r>
          </a:p>
          <a:p>
            <a:r>
              <a:rPr lang="en-US" dirty="0"/>
              <a:t>1000000</a:t>
            </a:r>
          </a:p>
          <a:p>
            <a:r>
              <a:rPr lang="en-US" dirty="0"/>
              <a:t>true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3141" y="1729140"/>
            <a:ext cx="8165318" cy="32932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newCachedThreadPool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Future&lt;Integer&gt;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integerFuture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ex.submit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CallableThread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Future&lt;Integer&gt; integerFuture1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ex.submit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CallableThread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 я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уже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здесь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integerFuture.get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integerFuture.isDone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integerFuture.get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(integerFuture1.get());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(integerFuture1.isDone());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914400" y="1219199"/>
            <a:ext cx="7315200" cy="33218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sz="1800" b="1" dirty="0"/>
              <a:t>Возврат значений из задач. Интерфейсы </a:t>
            </a:r>
            <a:r>
              <a:rPr lang="ru-RU" sz="1800" b="1" dirty="0" err="1">
                <a:latin typeface="Courier New" charset="0"/>
                <a:ea typeface="Courier New" charset="0"/>
                <a:cs typeface="Courier New" charset="0"/>
              </a:rPr>
              <a:t>Callable</a:t>
            </a:r>
            <a:r>
              <a:rPr lang="ru-RU" sz="1800" b="1" dirty="0"/>
              <a:t> и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Feature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unit,</a:t>
            </a:r>
            <a:r>
              <a:rPr lang="ru-RU" dirty="0"/>
              <a:t> ожидание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105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TimeUnit</a:t>
            </a:r>
            <a:r>
              <a:rPr lang="en-US" dirty="0"/>
              <a:t>, </a:t>
            </a:r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1129" y="1556792"/>
            <a:ext cx="7541741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TimeUnitThread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Integer call()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TimeUnit.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MICROSECONDS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.sleep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Java.SE.</a:t>
            </a:r>
            <a:r>
              <a:rPr lang="ru-RU" b="1" dirty="0"/>
              <a:t>0</a:t>
            </a:r>
            <a:r>
              <a:rPr b="1" dirty="0"/>
              <a:t>7</a:t>
            </a:r>
            <a:endParaRPr lang="en-GB" b="1" dirty="0"/>
          </a:p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Olga Smolyakova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>
                <a:hlinkClick r:id="rId2"/>
              </a:rPr>
              <a:t>Olga_Smolyakova@epam.com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выполнение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791580" y="1484784"/>
            <a:ext cx="6228692" cy="2739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hreadDemo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static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main(String[]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args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();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 walk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Thread(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Walk());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talk.start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walk.start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//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(); // просто объект, не поток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//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run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(); //выполнится метод, но поток не запустится!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78778" y="1916832"/>
            <a:ext cx="143389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Talking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7278778" y="1484784"/>
            <a:ext cx="1497360" cy="446466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8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Некоторые методы класса </a:t>
            </a:r>
            <a:r>
              <a:rPr lang="en-US" b="1" dirty="0"/>
              <a:t>Thread</a:t>
            </a:r>
            <a:endParaRPr lang="ru-RU" b="1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2079"/>
              </p:ext>
            </p:extLst>
          </p:nvPr>
        </p:nvGraphicFramePr>
        <p:xfrm>
          <a:off x="1000100" y="1785926"/>
          <a:ext cx="7143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getName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Получить имя потока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getPriority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Получить приоритет потока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isAlive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Определить, выполняется ли еще поток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join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Ждать завершения потока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run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Указать точку входа в поток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getId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идентификатор потока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start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Запустить поток с помощью вызова его метода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run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Некоторые методы класса </a:t>
            </a:r>
            <a:r>
              <a:rPr lang="en-US" b="1" dirty="0"/>
              <a:t>Thread</a:t>
            </a:r>
            <a:endParaRPr lang="ru-RU" b="1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86394"/>
              </p:ext>
            </p:extLst>
          </p:nvPr>
        </p:nvGraphicFramePr>
        <p:xfrm>
          <a:off x="1000100" y="1700808"/>
          <a:ext cx="7143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getState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константу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Thread.State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как состояние потока.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getThreadGroup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ссылку на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ThreadGroup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которой принадлежит поток.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interrupt()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Прерывает поток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isDaemon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Определяет, является ли поток демоном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isInterrupted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Проверяет, был ли прерван поток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setDaemon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состояние потока: поток-демон или пользовательский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поток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setName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имя потока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setPriority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приоритет потока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7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Некоторые</a:t>
            </a:r>
            <a:r>
              <a:rPr lang="en-US" dirty="0"/>
              <a:t> </a:t>
            </a:r>
            <a:r>
              <a:rPr lang="ru-RU" dirty="0"/>
              <a:t>статические методы класса </a:t>
            </a:r>
            <a:r>
              <a:rPr lang="en-US" b="1" dirty="0"/>
              <a:t>Thread</a:t>
            </a:r>
            <a:endParaRPr lang="ru-RU" b="1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09692"/>
              </p:ext>
            </p:extLst>
          </p:nvPr>
        </p:nvGraphicFramePr>
        <p:xfrm>
          <a:off x="1000100" y="1785926"/>
          <a:ext cx="71438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currentThread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ссылку на текущий исполняемый потоковый объект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interrupted()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Проверяет, был ли прерван текущий поток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yield()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Сообщает планировщику, что текущий поток может уступить свое текущее пользование процессором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sleep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Приостановить поток на определенный период времени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25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Когда </a:t>
            </a:r>
            <a:r>
              <a:rPr lang="en-US" sz="1800" dirty="0"/>
              <a:t>Java</a:t>
            </a:r>
            <a:r>
              <a:rPr lang="ru-RU" sz="1800" dirty="0"/>
              <a:t>-программа запускается, один поток начинает выполняться немедленно.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Он обычно называется </a:t>
            </a:r>
            <a:r>
              <a:rPr lang="ru-RU" sz="1800" b="1" i="1" dirty="0"/>
              <a:t>главным потоком</a:t>
            </a:r>
            <a:r>
              <a:rPr lang="ru-RU" sz="1800" dirty="0"/>
              <a:t>.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Главный поток важен по двум причинам:</a:t>
            </a:r>
            <a:endParaRPr lang="en-US" sz="1800" dirty="0"/>
          </a:p>
          <a:p>
            <a:pPr marL="1077913" indent="-358775" algn="just">
              <a:defRPr/>
            </a:pPr>
            <a:r>
              <a:rPr lang="ru-RU" sz="1800" dirty="0"/>
              <a:t>Это поток, из которого будут порождены все другие "дочерние" потоки.</a:t>
            </a:r>
          </a:p>
          <a:p>
            <a:pPr marL="1077913" indent="-358775" algn="just">
              <a:defRPr/>
            </a:pPr>
            <a:r>
              <a:rPr lang="ru-RU" sz="1800" dirty="0"/>
              <a:t>Это должен быть последний поток, в котором заканчивается выполнение (рекомендация). Когда главный поток останавливается, программа завершается.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400" dirty="0"/>
              <a:t>Понятие </a:t>
            </a:r>
            <a:r>
              <a:rPr lang="ru-RU" sz="1400" dirty="0" err="1"/>
              <a:t>многопоточности</a:t>
            </a:r>
            <a:endParaRPr lang="en-US" sz="1400" dirty="0"/>
          </a:p>
          <a:p>
            <a:r>
              <a:rPr lang="ru-RU" sz="1400" dirty="0"/>
              <a:t>Жизненный цикл потока</a:t>
            </a:r>
          </a:p>
          <a:p>
            <a:r>
              <a:rPr lang="ru-RU" sz="1400" dirty="0"/>
              <a:t>Создание и выполнение потоков</a:t>
            </a:r>
          </a:p>
          <a:p>
            <a:r>
              <a:rPr lang="ru-RU" sz="1400" dirty="0"/>
              <a:t>Некоторые методы класса</a:t>
            </a:r>
            <a:r>
              <a:rPr lang="en-US" sz="1400" dirty="0"/>
              <a:t> Thread</a:t>
            </a:r>
          </a:p>
          <a:p>
            <a:r>
              <a:rPr lang="ru-RU" sz="1400" dirty="0"/>
              <a:t>Приоритеты потоков</a:t>
            </a:r>
          </a:p>
          <a:p>
            <a:r>
              <a:rPr lang="ru-RU" sz="1400" dirty="0"/>
              <a:t>Потоки-демоны</a:t>
            </a:r>
          </a:p>
          <a:p>
            <a:r>
              <a:rPr lang="ru-RU" sz="1400" dirty="0"/>
              <a:t>Группы потоков</a:t>
            </a:r>
          </a:p>
          <a:p>
            <a:r>
              <a:rPr lang="ru-RU" sz="1400" dirty="0"/>
              <a:t>Обработка исключений</a:t>
            </a:r>
          </a:p>
          <a:p>
            <a:r>
              <a:rPr lang="ru-RU" sz="1400" dirty="0"/>
              <a:t>Синхронизация</a:t>
            </a:r>
          </a:p>
          <a:p>
            <a:r>
              <a:rPr lang="en-US" sz="1400" dirty="0"/>
              <a:t>Wait, notify</a:t>
            </a:r>
          </a:p>
          <a:p>
            <a:r>
              <a:rPr lang="en-US" sz="1400"/>
              <a:t>Deadlocks</a:t>
            </a:r>
            <a:endParaRPr lang="en-US" sz="1400" dirty="0"/>
          </a:p>
          <a:p>
            <a:r>
              <a:rPr lang="en-US" sz="1400" dirty="0"/>
              <a:t>Volatile</a:t>
            </a:r>
          </a:p>
          <a:p>
            <a:r>
              <a:rPr lang="ru-RU" sz="1400" dirty="0"/>
              <a:t>Приостановка</a:t>
            </a:r>
            <a:r>
              <a:rPr lang="en-US" sz="1400" dirty="0"/>
              <a:t>/</a:t>
            </a:r>
            <a:r>
              <a:rPr lang="ru-RU" sz="1400" dirty="0"/>
              <a:t>возобновление работы потока</a:t>
            </a:r>
          </a:p>
          <a:p>
            <a:r>
              <a:rPr lang="en-US" sz="1400" dirty="0"/>
              <a:t>Concurrent</a:t>
            </a:r>
            <a:r>
              <a:rPr lang="ru-RU" sz="1400" dirty="0"/>
              <a:t>, обзор</a:t>
            </a:r>
          </a:p>
          <a:p>
            <a:r>
              <a:rPr lang="en-US" sz="1400" dirty="0"/>
              <a:t>Executors</a:t>
            </a:r>
          </a:p>
          <a:p>
            <a:r>
              <a:rPr lang="en-US" sz="1400" dirty="0" err="1"/>
              <a:t>TimeUnit</a:t>
            </a:r>
            <a:r>
              <a:rPr lang="ru-RU" sz="1400" dirty="0"/>
              <a:t>, ожидание</a:t>
            </a:r>
          </a:p>
          <a:p>
            <a:r>
              <a:rPr lang="en-US" sz="1400" dirty="0"/>
              <a:t>Lock</a:t>
            </a:r>
          </a:p>
          <a:p>
            <a:r>
              <a:rPr lang="en-US" sz="1400" dirty="0"/>
              <a:t>Atomic</a:t>
            </a:r>
          </a:p>
          <a:p>
            <a:r>
              <a:rPr lang="ru-RU" sz="1400" dirty="0"/>
              <a:t>Синхронизированные коллекции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Хотя главный поток создается автоматически после запуска программы, он может управляться через </a:t>
            </a:r>
            <a:r>
              <a:rPr lang="en-US" sz="1800" dirty="0"/>
              <a:t>Thread</a:t>
            </a:r>
            <a:r>
              <a:rPr lang="ru-RU" sz="1800" dirty="0"/>
              <a:t>-объект. Для организации управления нужно получить ссылку на него, вызывая метод с</a:t>
            </a:r>
            <a:r>
              <a:rPr lang="en-US" sz="1800" dirty="0" err="1"/>
              <a:t>urrentThread</a:t>
            </a:r>
            <a:r>
              <a:rPr lang="ru-RU" sz="1800" dirty="0"/>
              <a:t>. </a:t>
            </a:r>
            <a:endParaRPr lang="en-US" sz="1800" dirty="0"/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800" dirty="0"/>
          </a:p>
          <a:p>
            <a:pPr marL="265176" indent="-265176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b="1" dirty="0"/>
              <a:t>static Thread </a:t>
            </a:r>
            <a:r>
              <a:rPr lang="en-US" sz="1800" b="1" dirty="0" err="1"/>
              <a:t>currentThread</a:t>
            </a:r>
            <a:r>
              <a:rPr lang="en-US" sz="1800" b="1" dirty="0"/>
              <a:t>()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Этот метод возвращает ссылку на поток, в котором он вызывается. Как только вы получаете ссылку на главный поток, то можете управлять им точно так же, как любым другим потоком.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91580" y="960093"/>
            <a:ext cx="756084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class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CurrentThreadDemo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static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void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main(String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args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[])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Thread t 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currentThread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Текущий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поток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: 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t);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t.setName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"My Thread"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После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изменения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имени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: 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t);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try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for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int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n = 5; n &gt; 0; n--)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(n);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sleep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(1000);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}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catch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InterruptedException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e)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...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229120" y="4437112"/>
            <a:ext cx="2316478" cy="343756"/>
          </a:xfrm>
        </p:spPr>
        <p:txBody>
          <a:bodyPr/>
          <a:lstStyle/>
          <a:p>
            <a:pPr>
              <a:buNone/>
            </a:pPr>
            <a:r>
              <a:rPr lang="ru-RU" sz="1400" dirty="0"/>
              <a:t>Результат:</a:t>
            </a:r>
            <a:endParaRPr lang="en-US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11960" y="4740071"/>
            <a:ext cx="455445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Текущий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поток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: Thread[main,5,main]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После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изменения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имени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: Thread[My Thread,5,main]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5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Существуют два способа определения, закончился ли поток</a:t>
            </a:r>
            <a:r>
              <a:rPr lang="en-US" sz="1800" dirty="0"/>
              <a:t>:</a:t>
            </a:r>
          </a:p>
          <a:p>
            <a:pPr marL="2682875" indent="-339725" algn="just"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isAlive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682875" indent="-339725" algn="just"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getState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ru-RU" sz="1800" dirty="0"/>
              <a:t>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Метод </a:t>
            </a:r>
            <a:r>
              <a:rPr lang="en-US" sz="1800" b="1" dirty="0" err="1"/>
              <a:t>isAlive</a:t>
            </a:r>
            <a:r>
              <a:rPr lang="en-US" sz="1800" dirty="0"/>
              <a:t>() </a:t>
            </a:r>
            <a:r>
              <a:rPr lang="ru-RU" sz="1800" dirty="0"/>
              <a:t>возвращает </a:t>
            </a:r>
            <a:r>
              <a:rPr lang="en-US" sz="1800" dirty="0"/>
              <a:t>true</a:t>
            </a:r>
            <a:r>
              <a:rPr lang="ru-RU" sz="1800" dirty="0"/>
              <a:t>, если поток, на котором он вызывается — все еще выполняется. В противном случае возвращается </a:t>
            </a:r>
            <a:r>
              <a:rPr lang="en-US" sz="1800" dirty="0"/>
              <a:t>false</a:t>
            </a:r>
            <a:r>
              <a:rPr lang="ru-RU" sz="1800" dirty="0"/>
              <a:t>.</a:t>
            </a:r>
          </a:p>
          <a:p>
            <a:pPr marL="0" indent="0" algn="ctr">
              <a:buNone/>
            </a:pPr>
            <a:r>
              <a:rPr lang="en-US" sz="1800" b="1" dirty="0"/>
              <a:t>final </a:t>
            </a:r>
            <a:r>
              <a:rPr lang="en-US" sz="1800" b="1" dirty="0" err="1"/>
              <a:t>boolean</a:t>
            </a:r>
            <a:r>
              <a:rPr lang="en-US" sz="1800" b="1" dirty="0"/>
              <a:t> </a:t>
            </a:r>
            <a:r>
              <a:rPr lang="en-US" sz="1800" b="1" dirty="0" err="1"/>
              <a:t>isAlive</a:t>
            </a:r>
            <a:r>
              <a:rPr lang="en-US" sz="1800" b="1" dirty="0"/>
              <a:t>()</a:t>
            </a:r>
          </a:p>
          <a:p>
            <a:pPr marL="0" indent="0" algn="ctr">
              <a:buNone/>
            </a:pPr>
            <a:endParaRPr lang="en-US" sz="1800" b="1" dirty="0"/>
          </a:p>
          <a:p>
            <a:pPr marL="287338" indent="-287338" algn="just">
              <a:buNone/>
            </a:pPr>
            <a:r>
              <a:rPr lang="ru-RU" sz="1800" dirty="0"/>
              <a:t>Метод </a:t>
            </a:r>
            <a:r>
              <a:rPr lang="en-US" sz="1800" b="1" dirty="0" err="1"/>
              <a:t>getState</a:t>
            </a:r>
            <a:r>
              <a:rPr lang="en-US" sz="1800" dirty="0"/>
              <a:t>() </a:t>
            </a:r>
            <a:r>
              <a:rPr lang="ru-RU" sz="1800" dirty="0"/>
              <a:t>возвращает одну из констант перечисления </a:t>
            </a:r>
            <a:r>
              <a:rPr lang="en-US" sz="1800" dirty="0" err="1"/>
              <a:t>Thread.State</a:t>
            </a:r>
            <a:r>
              <a:rPr lang="ru-RU" sz="1800" dirty="0"/>
              <a:t>, определяющую состояние потока.</a:t>
            </a:r>
          </a:p>
          <a:p>
            <a:pPr marL="0" indent="0" algn="ctr">
              <a:buNone/>
            </a:pPr>
            <a:r>
              <a:rPr lang="en-US" sz="1800" b="1" dirty="0" err="1"/>
              <a:t>Thread.State</a:t>
            </a:r>
            <a:r>
              <a:rPr lang="en-US" sz="1800" b="1" dirty="0"/>
              <a:t>  </a:t>
            </a:r>
            <a:r>
              <a:rPr lang="en-US" sz="1800" b="1" dirty="0" err="1"/>
              <a:t>getState</a:t>
            </a:r>
            <a:r>
              <a:rPr lang="en-US" sz="1800" b="1" dirty="0"/>
              <a:t>()</a:t>
            </a:r>
            <a:endParaRPr lang="ru-RU" sz="1800" b="1" dirty="0"/>
          </a:p>
          <a:p>
            <a:pPr marL="0" indent="0">
              <a:buNone/>
            </a:pPr>
            <a:endParaRPr lang="ru-RU" sz="1600" b="1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960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Сравнение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getState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/>
              <a:t>и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isAlive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/>
              <a:t>класса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26010"/>
              </p:ext>
            </p:extLst>
          </p:nvPr>
        </p:nvGraphicFramePr>
        <p:xfrm>
          <a:off x="1691680" y="213285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getState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isAlive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TIMED_WAITING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TERMINATED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sz="1800" dirty="0"/>
              <a:t>В то время как </a:t>
            </a:r>
            <a:r>
              <a:rPr lang="en-US" sz="1800" b="1" dirty="0" err="1"/>
              <a:t>isAlive</a:t>
            </a:r>
            <a:r>
              <a:rPr lang="en-US" sz="1800" dirty="0"/>
              <a:t>() </a:t>
            </a:r>
            <a:r>
              <a:rPr lang="ru-RU" sz="1800" dirty="0"/>
              <a:t>полезен только иногда, чаще для ожидания завершения потока вызывается метод </a:t>
            </a:r>
            <a:r>
              <a:rPr lang="en-US" sz="1800" b="1" dirty="0"/>
              <a:t>join</a:t>
            </a:r>
            <a:r>
              <a:rPr lang="en-US" sz="1800" dirty="0"/>
              <a:t>()</a:t>
            </a:r>
            <a:r>
              <a:rPr lang="ru-RU" sz="1800" dirty="0"/>
              <a:t> следующего формата:</a:t>
            </a:r>
          </a:p>
          <a:p>
            <a:pPr algn="just">
              <a:lnSpc>
                <a:spcPct val="90000"/>
              </a:lnSpc>
              <a:buNone/>
            </a:pPr>
            <a:endParaRPr lang="ru-RU" sz="1800" dirty="0"/>
          </a:p>
          <a:p>
            <a:pPr algn="ctr">
              <a:lnSpc>
                <a:spcPct val="90000"/>
              </a:lnSpc>
              <a:buNone/>
            </a:pPr>
            <a:r>
              <a:rPr lang="en-US" sz="1800" b="1" dirty="0"/>
              <a:t>final void join</a:t>
            </a:r>
            <a:r>
              <a:rPr lang="ru-RU" sz="1800" b="1" dirty="0"/>
              <a:t>() </a:t>
            </a:r>
            <a:r>
              <a:rPr lang="en-US" sz="1800" b="1" dirty="0"/>
              <a:t>throws </a:t>
            </a:r>
            <a:r>
              <a:rPr lang="en-US" sz="1800" b="1" dirty="0" err="1"/>
              <a:t>InterruptedException</a:t>
            </a:r>
            <a:endParaRPr lang="ru-RU" sz="1800" b="1" dirty="0"/>
          </a:p>
          <a:p>
            <a:pPr algn="just">
              <a:lnSpc>
                <a:spcPct val="90000"/>
              </a:lnSpc>
              <a:buNone/>
            </a:pPr>
            <a:endParaRPr lang="ru-RU" sz="1800" dirty="0"/>
          </a:p>
          <a:p>
            <a:pPr algn="just">
              <a:lnSpc>
                <a:spcPct val="90000"/>
              </a:lnSpc>
              <a:buNone/>
            </a:pPr>
            <a:r>
              <a:rPr lang="ru-RU" sz="1800" dirty="0"/>
              <a:t>Этот метод ждет завершения потока, на котором он вызван. Его имя происходит из концепции перевода потока в состояние ожидания, пока указанный поток не присоединит его. </a:t>
            </a:r>
          </a:p>
          <a:p>
            <a:pPr algn="just">
              <a:lnSpc>
                <a:spcPct val="90000"/>
              </a:lnSpc>
              <a:buNone/>
            </a:pPr>
            <a:endParaRPr lang="en-US" sz="1800" dirty="0"/>
          </a:p>
          <a:p>
            <a:pPr algn="just">
              <a:lnSpc>
                <a:spcPct val="90000"/>
              </a:lnSpc>
              <a:buNone/>
            </a:pPr>
            <a:r>
              <a:rPr lang="ru-RU" sz="1800" dirty="0"/>
              <a:t>Дополнительные формы </a:t>
            </a:r>
            <a:r>
              <a:rPr lang="en-US" sz="1800" b="1" dirty="0"/>
              <a:t>join</a:t>
            </a:r>
            <a:r>
              <a:rPr lang="en-US" sz="1800" dirty="0"/>
              <a:t>()</a:t>
            </a:r>
            <a:r>
              <a:rPr lang="ru-RU" sz="1800" dirty="0"/>
              <a:t> позволяют определять максимальное время ожидания завершения указанного потока.</a:t>
            </a:r>
          </a:p>
          <a:p>
            <a:pPr algn="just">
              <a:lnSpc>
                <a:spcPct val="90000"/>
              </a:lnSpc>
              <a:buNone/>
            </a:pPr>
            <a:endParaRPr lang="ru-RU" sz="1800" dirty="0"/>
          </a:p>
          <a:p>
            <a:pPr algn="ctr">
              <a:lnSpc>
                <a:spcPct val="90000"/>
              </a:lnSpc>
              <a:buNone/>
            </a:pPr>
            <a:r>
              <a:rPr lang="en-US" sz="1800" b="1" dirty="0"/>
              <a:t>join</a:t>
            </a:r>
            <a:r>
              <a:rPr lang="ru-RU" sz="1800" b="1" dirty="0"/>
              <a:t>(</a:t>
            </a:r>
            <a:r>
              <a:rPr lang="en-US" sz="1800" b="1" dirty="0"/>
              <a:t>long </a:t>
            </a:r>
            <a:r>
              <a:rPr lang="en-US" sz="1800" b="1" dirty="0" err="1"/>
              <a:t>millis</a:t>
            </a:r>
            <a:r>
              <a:rPr lang="ru-RU" sz="1800" b="1" dirty="0"/>
              <a:t>)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1800" b="1" dirty="0"/>
              <a:t>join</a:t>
            </a:r>
            <a:r>
              <a:rPr lang="ru-RU" sz="1800" b="1" dirty="0"/>
              <a:t>(</a:t>
            </a:r>
            <a:r>
              <a:rPr lang="en-US" sz="1800" b="1" dirty="0"/>
              <a:t>long </a:t>
            </a:r>
            <a:r>
              <a:rPr lang="en-US" sz="1800" b="1" dirty="0" err="1"/>
              <a:t>millis</a:t>
            </a:r>
            <a:r>
              <a:rPr lang="en-US" sz="1800" b="1" dirty="0"/>
              <a:t>,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nanos</a:t>
            </a:r>
            <a:r>
              <a:rPr lang="ru-RU" sz="1800" b="1" dirty="0"/>
              <a:t>)</a:t>
            </a: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827584" y="988961"/>
            <a:ext cx="748883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class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NewThread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implements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Runnable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String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name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;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// name of thread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Thread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;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NewThread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(String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threadname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 {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name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=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threadname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;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= 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Thread(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this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,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name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5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"New thread: "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.start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();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// Start the thread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}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1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public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void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run() {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try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for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</a:t>
            </a:r>
            <a:r>
              <a:rPr kumimoji="0" lang="en-US" sz="15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int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= 5;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&gt; 0;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--) {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5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name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": "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Thread.</a:t>
            </a:r>
            <a:r>
              <a:rPr kumimoji="0" 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sleep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(1000);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}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} 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catch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InterruptedException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e) {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5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name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 interrupted."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}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5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name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 exiting."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}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}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828026" y="1194241"/>
            <a:ext cx="7487947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DemoJoin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main(String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[])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NewThread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ob1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NewThread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"One"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NewThread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ob2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NewThread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"Two"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NewThread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ob3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NewThread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"Three"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"Thread One is alive: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ob1.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.isAlive());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"Thread Two is alive: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ob2.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.isAlive());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"Thread Three is alive: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ob3.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.isAlive());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"Waiting for threads to finish."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ob1.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.join();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ob2.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.join();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ob3.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.join();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InterruptedException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e)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"Main thread Interrupted"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"Thread One is alive: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ob1.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.isAlive());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"Thread Two is alive: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ob2.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.isAlive());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"Thread Three is alive: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ob3.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.isAlive());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"Main thread exiting."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23038"/>
            <a:ext cx="7315200" cy="352412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950496" y="1628800"/>
            <a:ext cx="362150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 thread: Thread[One,5,main]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 thread: Thread[Two,5,main]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One: 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 thread: Thread[Three,5,main]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Two: 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 One is alive: true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 Two is alive: true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 Three is alive: true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Waiting for threads to finish.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Three: 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Two: 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One: 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Three: 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60032" y="2160300"/>
            <a:ext cx="319189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One: 3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Three: 3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Two: 3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Three: 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Two: 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One: 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Three: 1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One: 1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Two: 1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Three exiting.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One exiting.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Two exiting.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 One is alive: false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 Two is alive: false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 Three is alive: false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Main thread exiting.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класса </a:t>
            </a:r>
            <a:r>
              <a:rPr lang="en-US" dirty="0"/>
              <a:t>Thread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827584" y="1134694"/>
            <a:ext cx="763284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class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GetStateDemo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implements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Runnable{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void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run()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Thread.State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state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currentThread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().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getState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currentThread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().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getName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				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+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 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state);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static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void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main(String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args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[])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Thread th1 =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Thread(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new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GetStateDemo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());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th1.start();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try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sleep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(1000);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}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catch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(Exception e)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(e);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Thread.State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state = th1.getState();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	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System.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out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.println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(th1.getName() +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" 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+ state);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6372199" y="3714870"/>
            <a:ext cx="2225289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4057908"/>
            <a:ext cx="222528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Thread-0 RUNNABLE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Thread-0 TERMINATED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00192" y="3645024"/>
            <a:ext cx="2376264" cy="1008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err="1"/>
              <a:t>многопоточности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Планировщик потоков использует их приоритеты для принятия решений о том, когда нужно разрешать выполнение тому или иному потоку. </a:t>
            </a:r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 descr="http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80928"/>
            <a:ext cx="2294907" cy="21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Теоретически высокоприоритетные потоки получают больше времени </a:t>
            </a:r>
            <a:r>
              <a:rPr lang="en-US" sz="1800" dirty="0"/>
              <a:t>CPU</a:t>
            </a:r>
            <a:r>
              <a:rPr lang="ru-RU" sz="1800" dirty="0"/>
              <a:t>, чем низкоприоритетные. </a:t>
            </a:r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На практике, однако, количество времени </a:t>
            </a:r>
            <a:r>
              <a:rPr lang="en-US" sz="1800" dirty="0"/>
              <a:t>CPU</a:t>
            </a:r>
            <a:r>
              <a:rPr lang="ru-RU" sz="1800" dirty="0"/>
              <a:t>, которое поток получает, часто зависит от нескольких факторов помимо его приоритета. (Например, относительная доступность времени </a:t>
            </a:r>
            <a:r>
              <a:rPr lang="en-US" sz="1800" dirty="0"/>
              <a:t>CPU </a:t>
            </a:r>
            <a:r>
              <a:rPr lang="ru-RU" sz="1800" dirty="0"/>
              <a:t>может зависеть от того, как операционная система реализует многозадачный режим.) 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 descr="http://habrastorage.org/storage2/b5c/4b5/11a/b5c4b511ab0e9f4356df2bad7bb4b5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34766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09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Высокоприоритетный поток может также упреждать низкоприоритетный (т. е. перехватывать у него управление процессором). </a:t>
            </a:r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64" y="2420888"/>
            <a:ext cx="1992610" cy="135703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Для установки приоритета потока используется метод </a:t>
            </a:r>
            <a:r>
              <a:rPr lang="en-US" sz="1800" b="1" dirty="0" err="1"/>
              <a:t>setPriority</a:t>
            </a:r>
            <a:r>
              <a:rPr lang="en-US" sz="1800" b="1" dirty="0"/>
              <a:t>()</a:t>
            </a:r>
            <a:r>
              <a:rPr lang="ru-RU" sz="1800" dirty="0"/>
              <a:t>, который является членом класса </a:t>
            </a:r>
            <a:r>
              <a:rPr lang="en-US" sz="1800" dirty="0"/>
              <a:t>Thread</a:t>
            </a:r>
            <a:r>
              <a:rPr lang="ru-RU" sz="1800" dirty="0"/>
              <a:t>: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800" dirty="0"/>
          </a:p>
          <a:p>
            <a:pPr marL="265176" indent="-265176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b="1" dirty="0"/>
              <a:t>final void </a:t>
            </a:r>
            <a:r>
              <a:rPr lang="en-US" sz="1800" b="1" dirty="0" err="1"/>
              <a:t>setPriority</a:t>
            </a:r>
            <a:r>
              <a:rPr lang="ru-RU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i="1" dirty="0"/>
              <a:t>level</a:t>
            </a:r>
            <a:r>
              <a:rPr lang="ru-RU" sz="1800" b="1" i="1" dirty="0"/>
              <a:t>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где </a:t>
            </a:r>
            <a:r>
              <a:rPr lang="en-US" sz="1800" b="1" i="1" dirty="0"/>
              <a:t>level</a:t>
            </a:r>
            <a:r>
              <a:rPr lang="en-US" sz="1800" i="1" dirty="0"/>
              <a:t> </a:t>
            </a:r>
            <a:r>
              <a:rPr lang="ru-RU" sz="1800" dirty="0"/>
              <a:t>определяет новую установку приоритета для вызывающего потока. </a:t>
            </a:r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719138" indent="-360363" algn="just" fontAlgn="auto">
              <a:spcAft>
                <a:spcPts val="0"/>
              </a:spcAft>
              <a:defRPr/>
            </a:pPr>
            <a:r>
              <a:rPr lang="ru-RU" sz="1600" dirty="0"/>
              <a:t>Значение параметра </a:t>
            </a:r>
            <a:r>
              <a:rPr lang="en-US" sz="1600" b="1" i="1" dirty="0"/>
              <a:t>level</a:t>
            </a:r>
            <a:r>
              <a:rPr lang="en-US" sz="1600" i="1" dirty="0"/>
              <a:t> </a:t>
            </a:r>
            <a:r>
              <a:rPr lang="ru-RU" sz="1600" dirty="0"/>
              <a:t>должно быть в пределах диапазона </a:t>
            </a:r>
            <a:r>
              <a:rPr lang="en-US" sz="1600" b="1" cap="small" dirty="0"/>
              <a:t>min</a:t>
            </a:r>
            <a:r>
              <a:rPr lang="ru-RU" sz="1600" b="1" cap="small" dirty="0"/>
              <a:t>_</a:t>
            </a:r>
            <a:r>
              <a:rPr lang="en-US" sz="1600" b="1" cap="small" dirty="0"/>
              <a:t>priority </a:t>
            </a:r>
            <a:r>
              <a:rPr lang="ru-RU" sz="1600" cap="small" dirty="0"/>
              <a:t>и </a:t>
            </a:r>
            <a:r>
              <a:rPr lang="en-US" sz="1600" b="1" cap="small" dirty="0"/>
              <a:t>max</a:t>
            </a:r>
            <a:r>
              <a:rPr lang="ru-RU" sz="1600" b="1" cap="small" dirty="0"/>
              <a:t>_</a:t>
            </a:r>
            <a:r>
              <a:rPr lang="en-US" sz="1600" b="1" cap="small" dirty="0"/>
              <a:t>priority</a:t>
            </a:r>
            <a:r>
              <a:rPr lang="ru-RU" sz="1600" cap="small" dirty="0"/>
              <a:t>. </a:t>
            </a:r>
            <a:r>
              <a:rPr lang="ru-RU" sz="1600" dirty="0"/>
              <a:t>В настоящее время эти значения равны 1 и 10, соответственно. </a:t>
            </a:r>
          </a:p>
          <a:p>
            <a:pPr marL="719138" indent="-360363" algn="just" fontAlgn="auto">
              <a:spcAft>
                <a:spcPts val="0"/>
              </a:spcAft>
              <a:defRPr/>
            </a:pPr>
            <a:r>
              <a:rPr lang="ru-RU" sz="1600" dirty="0"/>
              <a:t>Чтобы вернуть потоку приоритет, заданный по умолчанию, определите </a:t>
            </a:r>
            <a:r>
              <a:rPr lang="en-US" sz="1600" b="1" cap="small" dirty="0"/>
              <a:t>norm</a:t>
            </a:r>
            <a:r>
              <a:rPr lang="ru-RU" sz="1600" b="1" cap="small" dirty="0"/>
              <a:t>_</a:t>
            </a:r>
            <a:r>
              <a:rPr lang="en-US" sz="1600" b="1" cap="small" dirty="0"/>
              <a:t>priority</a:t>
            </a:r>
            <a:r>
              <a:rPr lang="ru-RU" sz="1600" cap="small" dirty="0"/>
              <a:t>, </a:t>
            </a:r>
            <a:r>
              <a:rPr lang="ru-RU" sz="1600" dirty="0"/>
              <a:t>который в настоящее время равен 5. </a:t>
            </a:r>
            <a:endParaRPr lang="en-US" sz="1600" dirty="0"/>
          </a:p>
          <a:p>
            <a:pPr marL="719138" indent="-360363" algn="just" fontAlgn="auto">
              <a:spcAft>
                <a:spcPts val="0"/>
              </a:spcAft>
              <a:defRPr/>
            </a:pPr>
            <a:r>
              <a:rPr lang="ru-RU" sz="1600" dirty="0"/>
              <a:t>Эти приоритеты определены в </a:t>
            </a:r>
            <a:r>
              <a:rPr lang="en-US" sz="1600" dirty="0"/>
              <a:t>Thread </a:t>
            </a:r>
            <a:r>
              <a:rPr lang="ru-RU" sz="1600" dirty="0"/>
              <a:t>как </a:t>
            </a:r>
            <a:r>
              <a:rPr lang="en-US" sz="1600" dirty="0"/>
              <a:t>final</a:t>
            </a:r>
            <a:r>
              <a:rPr lang="ru-RU" sz="1600" dirty="0"/>
              <a:t>-переменные.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Можно получить текущую установку приоритета, вызывая метод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getPriority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/>
              <a:t>класса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ru-RU" sz="1800" dirty="0"/>
              <a:t>, чей формат имеет следующий вид:</a:t>
            </a:r>
          </a:p>
          <a:p>
            <a:pPr algn="just">
              <a:buNone/>
            </a:pPr>
            <a:endParaRPr lang="ru-RU" sz="1800" dirty="0"/>
          </a:p>
          <a:p>
            <a:pPr algn="ctr">
              <a:buNone/>
            </a:pPr>
            <a:r>
              <a:rPr lang="en-US" sz="1800" b="1" dirty="0"/>
              <a:t>final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getPriority</a:t>
            </a:r>
            <a:r>
              <a:rPr lang="ru-RU" sz="1800" b="1" dirty="0"/>
              <a:t>()</a:t>
            </a:r>
          </a:p>
          <a:p>
            <a:pPr algn="just">
              <a:buNone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580" y="1330878"/>
            <a:ext cx="756084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Clicker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Clicker()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stopClick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1348129"/>
            <a:ext cx="74888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PriorityDemo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currentThread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setPriority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MAX_PRIORITY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Clicker hi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Clicker();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Clicker lo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Clicker();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hi.setPriority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NORM_PRIORITY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+ 2);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lo.setPriority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NORM_PRIORITY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- 2);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lo.start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hi.start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(50);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"Main thread interrupted."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92983" y="5517232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1268760"/>
            <a:ext cx="7488832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lo.stopClick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hi.stopClick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hi.join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lo.join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caught"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"Low-priority thread: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"High-priority thread: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2171" y="4503662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27584" y="497725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101080" y="5421791"/>
            <a:ext cx="339472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Low-priority thread: 18705444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High-priority thread: 19431955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7630" y="5426060"/>
            <a:ext cx="342194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Low-priority thread: 16302427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High-priority thread: 16695158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демоны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0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демоны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Потоки-демоны работают в фоновом режиме вместе с программой, но не являются неотъемлемой частью программы.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Если какой-либо процесс может выполняться на фоне работы основных потоков выполнения и его деятельность заключается в обслуживании основных потоков приложения, то такой процесс может быть запущен как поток-демон. </a:t>
            </a:r>
          </a:p>
          <a:p>
            <a:pPr algn="just">
              <a:buNone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err="1"/>
              <a:t>многопоточности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en-US" sz="1800" dirty="0"/>
              <a:t>Java </a:t>
            </a:r>
            <a:r>
              <a:rPr lang="ru-RU" sz="1800" dirty="0"/>
              <a:t>обеспечивает встроенную поддержку для </a:t>
            </a:r>
            <a:r>
              <a:rPr lang="ru-RU" sz="1800" i="1" dirty="0"/>
              <a:t>многопоточного программирования. </a:t>
            </a:r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i="1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Многопоточная программа содержит две и более частей, которые могут выполняться одновременно, конкурируя друг с другом. </a:t>
            </a:r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Каждая часть такой программы называется </a:t>
            </a:r>
            <a:r>
              <a:rPr lang="ru-RU" sz="1800" i="1" dirty="0"/>
              <a:t>потоком, </a:t>
            </a:r>
            <a:r>
              <a:rPr lang="ru-RU" sz="1800" dirty="0"/>
              <a:t>а каждый поток определяет отдельный путь выполнения (в последовательности операторов программы).</a:t>
            </a:r>
            <a:r>
              <a:rPr lang="en-US" sz="1800" dirty="0"/>
              <a:t> 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04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демоны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/>
              <a:t>С помощью метода </a:t>
            </a:r>
            <a:r>
              <a:rPr lang="en-US" sz="1800" b="1" dirty="0" err="1"/>
              <a:t>setDaemon</a:t>
            </a:r>
            <a:r>
              <a:rPr lang="ru-RU" sz="1800" b="1" dirty="0"/>
              <a:t>(</a:t>
            </a:r>
            <a:r>
              <a:rPr lang="en-US" sz="1800" b="1" dirty="0" err="1"/>
              <a:t>boolean</a:t>
            </a:r>
            <a:r>
              <a:rPr lang="en-US" sz="1800" b="1" dirty="0"/>
              <a:t> value</a:t>
            </a:r>
            <a:r>
              <a:rPr lang="ru-RU" sz="1800" b="1" dirty="0"/>
              <a:t>)</a:t>
            </a:r>
            <a:r>
              <a:rPr lang="ru-RU" sz="1800" dirty="0"/>
              <a:t>, вызванного вновь созданным потоком до его запуска, можно определить поток-демон. Метод </a:t>
            </a:r>
            <a:r>
              <a:rPr lang="en-US" sz="1800" b="1" dirty="0" err="1"/>
              <a:t>boolean</a:t>
            </a:r>
            <a:r>
              <a:rPr lang="en-US" sz="1800" b="1" dirty="0"/>
              <a:t> </a:t>
            </a:r>
            <a:r>
              <a:rPr lang="en-US" sz="1800" b="1" dirty="0" err="1"/>
              <a:t>isDaemon</a:t>
            </a:r>
            <a:r>
              <a:rPr lang="ru-RU" sz="1800" b="1" dirty="0"/>
              <a:t>()</a:t>
            </a:r>
            <a:r>
              <a:rPr lang="ru-RU" sz="1800" dirty="0"/>
              <a:t> позволяет определить, является ли указанный поток демоном или нет.</a:t>
            </a:r>
            <a:endParaRPr lang="en-US" sz="1800" dirty="0"/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Программа </a:t>
            </a:r>
            <a:r>
              <a:rPr lang="ru-RU" sz="1800" dirty="0" err="1"/>
              <a:t>Java</a:t>
            </a:r>
            <a:r>
              <a:rPr lang="ru-RU" sz="1800" dirty="0"/>
              <a:t> завершает работу, если завершены все ее потоки, не являющиеся демонами.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4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демоны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4469" y="1524492"/>
            <a:ext cx="7575061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DaemonThread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=0;i&lt;10;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(1_000);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e.printStackTrace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696200" y="4869160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4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демоны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38200" y="5013176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838200" y="1151454"/>
            <a:ext cx="747821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DaemonInspector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"Start main thread."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DaemonThread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daemon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DaemonThread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daemon.setDaemon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daemon.start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(5_000);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"End main thread."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3768" y="5293010"/>
            <a:ext cx="4572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main thread.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2 3 4 End main thread.</a:t>
            </a:r>
          </a:p>
        </p:txBody>
      </p:sp>
    </p:spTree>
    <p:extLst>
      <p:ext uri="{BB962C8B-B14F-4D97-AF65-F5344CB8AC3E}">
        <p14:creationId xmlns:p14="http://schemas.microsoft.com/office/powerpoint/2010/main" val="2989769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11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Для того, чтобы отдельный поток не мог начать останавливать и прерывать все потоки подряд, введено понятие группы.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Поток может оказывать влияние только на потоки, которые находятся в одной с ним группе.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Группу потоков представляет класс </a:t>
            </a:r>
            <a:r>
              <a:rPr lang="ru-RU" sz="1800" b="1" dirty="0" err="1"/>
              <a:t>ThreadGroup</a:t>
            </a:r>
            <a:r>
              <a:rPr lang="ru-RU" sz="1800" dirty="0"/>
              <a:t>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Такая организация позволяет защитить потоки от нежелательного внешнего воздействия. </a:t>
            </a:r>
          </a:p>
          <a:p>
            <a:pPr>
              <a:buNone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Группа потоков может содержать другие группы, что позволяет организовать все потоки и группы в иерархическое дерево, в котором каждый объект </a:t>
            </a:r>
            <a:r>
              <a:rPr lang="ru-RU" sz="1800" b="1" dirty="0" err="1"/>
              <a:t>ThreadGroup</a:t>
            </a:r>
            <a:r>
              <a:rPr lang="ru-RU" sz="1800" dirty="0"/>
              <a:t>, за исключением корневого, имеет родителя.</a:t>
            </a:r>
          </a:p>
          <a:p>
            <a:pPr algn="just"/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71" y="2780928"/>
            <a:ext cx="3744657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/>
              <a:t>Класс </a:t>
            </a:r>
            <a:r>
              <a:rPr lang="ru-RU" sz="1600" dirty="0" err="1"/>
              <a:t>ThreadGroup</a:t>
            </a:r>
            <a:r>
              <a:rPr lang="ru-RU" sz="1600" dirty="0"/>
              <a:t> поддерживает  следующие конструкторы и методы:</a:t>
            </a:r>
          </a:p>
          <a:p>
            <a:endParaRPr lang="ru-RU" sz="1600" dirty="0"/>
          </a:p>
          <a:p>
            <a:pPr algn="just"/>
            <a:r>
              <a:rPr lang="ru-RU" sz="1800" b="1" dirty="0" err="1"/>
              <a:t>public</a:t>
            </a:r>
            <a:r>
              <a:rPr lang="ru-RU" sz="1800" b="1" dirty="0"/>
              <a:t> </a:t>
            </a:r>
            <a:r>
              <a:rPr lang="ru-RU" sz="1800" b="1" dirty="0" err="1"/>
              <a:t>ThreadGroup</a:t>
            </a:r>
            <a:r>
              <a:rPr lang="ru-RU" sz="1800" b="1" dirty="0"/>
              <a:t>(</a:t>
            </a:r>
            <a:r>
              <a:rPr lang="ru-RU" sz="1800" b="1" dirty="0" err="1"/>
              <a:t>String</a:t>
            </a:r>
            <a:r>
              <a:rPr lang="ru-RU" sz="1800" b="1" dirty="0"/>
              <a:t> </a:t>
            </a:r>
            <a:r>
              <a:rPr lang="ru-RU" sz="1800" b="1" dirty="0" err="1"/>
              <a:t>name</a:t>
            </a:r>
            <a:r>
              <a:rPr lang="ru-RU" sz="1800" b="1" dirty="0"/>
              <a:t>) </a:t>
            </a:r>
            <a:r>
              <a:rPr lang="ru-RU" sz="1600" dirty="0"/>
              <a:t>- создает новый объект класса </a:t>
            </a:r>
            <a:r>
              <a:rPr lang="ru-RU" sz="1600" dirty="0" err="1"/>
              <a:t>ThreadGroup</a:t>
            </a:r>
            <a:r>
              <a:rPr lang="ru-RU" sz="1600" dirty="0"/>
              <a:t>, принадлежащий той группе потоков, к которой относится и поток-"родитель". Как и в случае объектов потоков, имена групп не используются исполняющей системой непосредственно, но в качестве параметра </a:t>
            </a:r>
            <a:r>
              <a:rPr lang="ru-RU" sz="1600" dirty="0" err="1"/>
              <a:t>name</a:t>
            </a:r>
            <a:r>
              <a:rPr lang="ru-RU" sz="1600" dirty="0"/>
              <a:t> имени группы может быть передано значение </a:t>
            </a:r>
            <a:r>
              <a:rPr lang="ru-RU" sz="1600" dirty="0" err="1"/>
              <a:t>null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pPr algn="just"/>
            <a:r>
              <a:rPr lang="ru-RU" sz="1800" b="1" dirty="0" err="1"/>
              <a:t>public</a:t>
            </a:r>
            <a:r>
              <a:rPr lang="ru-RU" sz="1800" b="1" dirty="0"/>
              <a:t> </a:t>
            </a:r>
            <a:r>
              <a:rPr lang="ru-RU" sz="1800" b="1" dirty="0" err="1"/>
              <a:t>ThreadGroup</a:t>
            </a:r>
            <a:r>
              <a:rPr lang="ru-RU" sz="1800" b="1" dirty="0"/>
              <a:t>(</a:t>
            </a:r>
            <a:r>
              <a:rPr lang="ru-RU" sz="1800" b="1" dirty="0" err="1"/>
              <a:t>ThreadGroup</a:t>
            </a:r>
            <a:r>
              <a:rPr lang="ru-RU" sz="1800" b="1" dirty="0"/>
              <a:t> </a:t>
            </a:r>
            <a:r>
              <a:rPr lang="ru-RU" sz="1800" b="1" dirty="0" err="1"/>
              <a:t>parent</a:t>
            </a:r>
            <a:r>
              <a:rPr lang="ru-RU" sz="1800" b="1" dirty="0"/>
              <a:t>, </a:t>
            </a:r>
            <a:r>
              <a:rPr lang="ru-RU" sz="1800" b="1" dirty="0" err="1"/>
              <a:t>String</a:t>
            </a:r>
            <a:r>
              <a:rPr lang="ru-RU" sz="1800" b="1" dirty="0"/>
              <a:t> </a:t>
            </a:r>
            <a:r>
              <a:rPr lang="ru-RU" sz="1800" b="1" dirty="0" err="1"/>
              <a:t>name</a:t>
            </a:r>
            <a:r>
              <a:rPr lang="ru-RU" sz="1800" b="1" dirty="0"/>
              <a:t>) </a:t>
            </a:r>
            <a:r>
              <a:rPr lang="ru-RU" sz="1600" dirty="0"/>
              <a:t>- создает новый объект класса </a:t>
            </a:r>
            <a:r>
              <a:rPr lang="ru-RU" sz="1600" dirty="0" err="1"/>
              <a:t>ThreadGroup</a:t>
            </a:r>
            <a:r>
              <a:rPr lang="ru-RU" sz="1600" dirty="0"/>
              <a:t> с указанным именем </a:t>
            </a:r>
            <a:r>
              <a:rPr lang="ru-RU" sz="1600" dirty="0" err="1"/>
              <a:t>name</a:t>
            </a:r>
            <a:r>
              <a:rPr lang="ru-RU" sz="1600" i="1" dirty="0"/>
              <a:t> </a:t>
            </a:r>
            <a:r>
              <a:rPr lang="ru-RU" sz="1600" dirty="0"/>
              <a:t>в составе "родительской" группы потоков </a:t>
            </a:r>
            <a:r>
              <a:rPr lang="ru-RU" sz="1600" dirty="0" err="1"/>
              <a:t>parent</a:t>
            </a:r>
            <a:r>
              <a:rPr lang="ru-RU" sz="1600" dirty="0"/>
              <a:t>. Если в качестве </a:t>
            </a:r>
            <a:r>
              <a:rPr lang="ru-RU" sz="1600" dirty="0" err="1"/>
              <a:t>parent</a:t>
            </a:r>
            <a:r>
              <a:rPr lang="ru-RU" sz="1600" dirty="0"/>
              <a:t> передано значение </a:t>
            </a:r>
            <a:r>
              <a:rPr lang="ru-RU" sz="1600" dirty="0" err="1"/>
              <a:t>null</a:t>
            </a:r>
            <a:r>
              <a:rPr lang="ru-RU" sz="1600" dirty="0"/>
              <a:t>, выбрасывается исключение типа </a:t>
            </a:r>
            <a:r>
              <a:rPr lang="ru-RU" sz="1600" dirty="0" err="1"/>
              <a:t>nullРоinterException</a:t>
            </a:r>
            <a:r>
              <a:rPr lang="ru-RU" sz="1600" dirty="0"/>
              <a:t>.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15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3840"/>
              </p:ext>
            </p:extLst>
          </p:nvPr>
        </p:nvGraphicFramePr>
        <p:xfrm>
          <a:off x="827584" y="1484784"/>
          <a:ext cx="7464524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activeCount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количество активных</a:t>
                      </a:r>
                      <a:r>
                        <a:rPr lang="ru-RU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потоков для группы и ее подгрупп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activeGroupCount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количество активных групп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checkAccess</a:t>
                      </a:r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выбрасывает исключение типа </a:t>
                      </a:r>
                      <a:r>
                        <a:rPr lang="ru-RU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SecurityException</a:t>
                      </a:r>
                      <a:r>
                        <a:rPr lang="ru-RU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если текущему потоку не позволено воздействовать на параметры группы потоков; в противном случае просто возвращает управление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destroy()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Уничтожает</a:t>
                      </a:r>
                      <a:r>
                        <a:rPr lang="ru-RU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группу потоков и ее подгруппы.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 не должна содержать живых потоков, иначе метод выбрасывает исключение типа </a:t>
                      </a:r>
                      <a:r>
                        <a:rPr lang="ru-RU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IllegalThreadStateException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Если в составе группы имеются другие группы, они также не должны содержать живых потоков. Не уничтожает объекты потоков, принадлежащих группе.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0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92561"/>
              </p:ext>
            </p:extLst>
          </p:nvPr>
        </p:nvGraphicFramePr>
        <p:xfrm>
          <a:off x="827584" y="1459096"/>
          <a:ext cx="7488832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enumerate(Thread[] list), enumerate(Thread[] list,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Создает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массив активных потоков из потоков принадлежащих группе 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подгруппам группы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enumerate(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ThreadGroup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 list), enumerate(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ThreadGroup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 list,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Создает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массив активных подгрупп потоков для текущей группы и ее подгрупп.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69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92551"/>
              </p:ext>
            </p:extLst>
          </p:nvPr>
        </p:nvGraphicFramePr>
        <p:xfrm>
          <a:off x="827584" y="1556792"/>
          <a:ext cx="7488832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getMaxPriority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Максимально возможный приоритет группы потоков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getName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Имя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группы потоков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getParent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ссылку на объект "родительской" группы потоков либо </a:t>
                      </a:r>
                      <a:r>
                        <a:rPr lang="ru-R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если такового нет (последнее возможно только для группы потоков верхнего уровня иерархии).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interrupt()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Прерывает все потоки, входящие в группу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1580" y="4869160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Обращение к методу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объекта группы приводит к вызову методов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для каждого потока в группе, включая и те, которые принадлежат вложенным группам. </a:t>
            </a:r>
          </a:p>
        </p:txBody>
      </p:sp>
    </p:spTree>
    <p:extLst>
      <p:ext uri="{BB962C8B-B14F-4D97-AF65-F5344CB8AC3E}">
        <p14:creationId xmlns:p14="http://schemas.microsoft.com/office/powerpoint/2010/main" val="198246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err="1"/>
              <a:t>многопоточности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>
              <a:buNone/>
              <a:defRPr/>
            </a:pPr>
            <a:r>
              <a:rPr lang="ru-RU" sz="1800" dirty="0"/>
              <a:t>Исполнительная система </a:t>
            </a:r>
            <a:r>
              <a:rPr lang="en-US" sz="1800" dirty="0"/>
              <a:t>Java </a:t>
            </a:r>
            <a:r>
              <a:rPr lang="ru-RU" sz="1800" dirty="0"/>
              <a:t>во многом зависит от потоков, и все библиотеки классов разработаны с учетом </a:t>
            </a:r>
            <a:r>
              <a:rPr lang="ru-RU" sz="1800" dirty="0" err="1"/>
              <a:t>многопоточности</a:t>
            </a:r>
            <a:r>
              <a:rPr lang="ru-RU" sz="1800" dirty="0"/>
              <a:t>. </a:t>
            </a:r>
          </a:p>
          <a:p>
            <a:pPr marL="265176" indent="-265176" algn="just">
              <a:buNone/>
              <a:defRPr/>
            </a:pPr>
            <a:endParaRPr lang="ru-RU" sz="1800" dirty="0"/>
          </a:p>
          <a:p>
            <a:pPr marL="265176" indent="-265176" algn="just">
              <a:buNone/>
              <a:defRPr/>
            </a:pPr>
            <a:r>
              <a:rPr lang="en-US" sz="1800" dirty="0"/>
              <a:t>Java </a:t>
            </a:r>
            <a:r>
              <a:rPr lang="ru-RU" sz="1800" dirty="0"/>
              <a:t>использует потоки для обеспечения асинхронности во всей среде. </a:t>
            </a:r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>
              <a:solidFill>
                <a:srgbClr val="FF0000"/>
              </a:solidFill>
            </a:endParaRPr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Ценность многопоточной </a:t>
            </a:r>
            <a:r>
              <a:rPr lang="ru-RU" sz="1800" dirty="0"/>
              <a:t>среды. </a:t>
            </a:r>
          </a:p>
          <a:p>
            <a:pPr marL="265176" indent="-265176" algn="just" fontAlgn="auto">
              <a:spcAft>
                <a:spcPts val="0"/>
              </a:spcAft>
              <a:defRPr/>
            </a:pPr>
            <a:r>
              <a:rPr lang="ru-RU" sz="1600" dirty="0"/>
              <a:t>Однопоточные системы используют подход, называемый </a:t>
            </a:r>
            <a:r>
              <a:rPr lang="ru-RU" sz="1600" i="1" dirty="0"/>
              <a:t>циклом событий с опросом </a:t>
            </a:r>
            <a:r>
              <a:rPr lang="ru-RU" sz="1600" dirty="0"/>
              <a:t>(</a:t>
            </a:r>
            <a:r>
              <a:rPr lang="en-US" sz="1600" dirty="0"/>
              <a:t>event loop with polling</a:t>
            </a:r>
            <a:r>
              <a:rPr lang="ru-RU" sz="1600" dirty="0"/>
              <a:t>).</a:t>
            </a:r>
            <a:endParaRPr lang="en-US" sz="1600" dirty="0"/>
          </a:p>
          <a:p>
            <a:pPr marL="265176" indent="-265176" algn="just">
              <a:defRPr/>
            </a:pPr>
            <a:r>
              <a:rPr lang="ru-RU" sz="1600" dirty="0"/>
              <a:t>Выгода от </a:t>
            </a:r>
            <a:r>
              <a:rPr lang="ru-RU" sz="1600" dirty="0" err="1"/>
              <a:t>многопоточности</a:t>
            </a:r>
            <a:r>
              <a:rPr lang="ru-RU" sz="1600" dirty="0"/>
              <a:t> </a:t>
            </a:r>
            <a:r>
              <a:rPr lang="en-US" sz="1600" dirty="0"/>
              <a:t>Java </a:t>
            </a:r>
            <a:r>
              <a:rPr lang="ru-RU" sz="1600" dirty="0"/>
              <a:t>заключается в том, что устраняется механизм "главный цикл/опрос". Один поток может делать паузу без остановки других частей программы. Например, время простоя, образующееся, когда поток читает данные из сети или ждет ввод пользователя, может использоваться в другом месте.  </a:t>
            </a:r>
            <a:endParaRPr lang="en-US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5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00880"/>
              </p:ext>
            </p:extLst>
          </p:nvPr>
        </p:nvGraphicFramePr>
        <p:xfrm>
          <a:off x="827584" y="1519664"/>
          <a:ext cx="748883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isDaemon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Определяет, является ли группа потоков демоном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isDestroyed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Определяет, была ли данная группа потоков уничтожена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Печатает информацию о группе потоков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стандартных поток вывода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parentOf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ThreadGroup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проверяет, является ли текущая группа "родительской" по отношению к группе g,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либо совпадает с группой 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627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5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42628"/>
              </p:ext>
            </p:extLst>
          </p:nvPr>
        </p:nvGraphicFramePr>
        <p:xfrm>
          <a:off x="827584" y="1511672"/>
          <a:ext cx="748883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setDaemon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группу потоков как группу-демон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setMaxPriority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максимальный приоритет группе потоков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uncaughtException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(Thread t,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Throwable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Вызывается, когда поток t в текущей группе генерирует исключение е, которое далее не обрабатывается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365104"/>
            <a:ext cx="7315200" cy="1766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Группа потоков может быть </a:t>
            </a:r>
            <a:r>
              <a:rPr lang="ru-RU" sz="1600" i="1" dirty="0"/>
              <a:t>группой-демоном </a:t>
            </a:r>
            <a:r>
              <a:rPr lang="ru-RU" sz="1600" dirty="0"/>
              <a:t>(</a:t>
            </a:r>
            <a:r>
              <a:rPr lang="ru-RU" sz="1600" dirty="0" err="1"/>
              <a:t>daemon</a:t>
            </a:r>
            <a:r>
              <a:rPr lang="ru-RU" sz="1600" dirty="0"/>
              <a:t> </a:t>
            </a:r>
            <a:r>
              <a:rPr lang="ru-RU" sz="1600" dirty="0" err="1"/>
              <a:t>group</a:t>
            </a:r>
            <a:r>
              <a:rPr lang="ru-RU" sz="1600" dirty="0"/>
              <a:t>).</a:t>
            </a:r>
            <a:r>
              <a:rPr lang="ru-RU" sz="1600" i="1" dirty="0"/>
              <a:t> </a:t>
            </a:r>
            <a:r>
              <a:rPr lang="ru-RU" sz="1600" dirty="0"/>
              <a:t>"Демонический" объект </a:t>
            </a:r>
            <a:r>
              <a:rPr lang="ru-RU" sz="1600" dirty="0" err="1"/>
              <a:t>ThreadGroup</a:t>
            </a:r>
            <a:r>
              <a:rPr lang="ru-RU" sz="1600" dirty="0"/>
              <a:t> автоматически уничтожается, если он становится пустым. </a:t>
            </a:r>
          </a:p>
          <a:p>
            <a:endParaRPr lang="ru-RU" sz="10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Задание признака принадлежности объекта </a:t>
            </a:r>
            <a:r>
              <a:rPr lang="ru-RU" sz="1600" dirty="0" err="1"/>
              <a:t>ThreadGroup</a:t>
            </a:r>
            <a:r>
              <a:rPr lang="ru-RU" sz="1600" dirty="0"/>
              <a:t> к категории групп-демонов не имеет отношения к тому, является ли любой из потоков, принадлежащих группе, потоком-демоном.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2455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Все потоки, объединенные группой, имеют одинаковый приоритет.</a:t>
            </a:r>
          </a:p>
          <a:p>
            <a:pPr algn="just"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 Чтобы определить, к какой группе относится поток, следует вызвать метод </a:t>
            </a:r>
            <a:r>
              <a:rPr lang="en-US" sz="1800" b="1" dirty="0" err="1"/>
              <a:t>getThreadGroup</a:t>
            </a:r>
            <a:r>
              <a:rPr lang="ru-RU" sz="1800" b="1" dirty="0"/>
              <a:t>()</a:t>
            </a:r>
            <a:r>
              <a:rPr lang="ru-RU" sz="1800" dirty="0"/>
              <a:t>.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Если поток до включения в группу имел приоритет выше приоритета группы потоков, то после включения значение его </a:t>
            </a:r>
            <a:r>
              <a:rPr lang="ru-RU" sz="1800" dirty="0" err="1"/>
              <a:t>приритета</a:t>
            </a:r>
            <a:r>
              <a:rPr lang="ru-RU" sz="1800" dirty="0"/>
              <a:t> станет равным приоритету группы.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Поток же со значением приоритета более низким, чем приоритет группы после включения в оную, значения своего приоритета не изменит.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4019" y="1404059"/>
            <a:ext cx="7555962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tgOb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tgOb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"New thread: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start();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5;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(1000);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(Exception e)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"Exception in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exiting."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urved Up Arrow 7"/>
          <p:cNvSpPr/>
          <p:nvPr/>
        </p:nvSpPr>
        <p:spPr>
          <a:xfrm>
            <a:off x="7740352" y="5517232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1580" y="1355470"/>
            <a:ext cx="756084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ThreadGroupDemo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"Group 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"Group 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ob1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ob2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"Two"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ob3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"Three"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ob4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"Four"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(2500);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e.printStackTrace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groupA.interrupt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696200" y="5085184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99592" y="1689770"/>
            <a:ext cx="439248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thread: Thread[One,5,Group A]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thread: Thread[Two,5,Group A]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thread: Thread[Three,5,Group B]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One: 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Two: 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thread: Thread[Four,5,Group B]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Three: 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Four: 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One: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Two: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Three: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Four: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One: 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Two: 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Four: 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Three: 3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6136" y="1689770"/>
            <a:ext cx="259228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Two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One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exiting.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exiting.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Three: 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Four: 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Three: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Four: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 exiting.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exiting.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38200" y="125425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960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1580" y="1484784"/>
            <a:ext cx="756084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ThreadGroupListDemo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mainGroup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"Group 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"Group 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ob1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ob2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"Two"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ob3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"Three"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ob4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"Four"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groupA.list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groupB.list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mainGroup.interrupt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687443" y="494116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60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1246169"/>
            <a:ext cx="7488831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thread: Thread[One,5,Group A]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thread: Thread[Two,5,Group A]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thread: Thread[Three,5,Group B]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thread: Thread[Four,5,Group B]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One: 5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[name=Group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A,maxpri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Thread[One,5,Group A]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Thread[Two,5,Group A]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[name=Group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B,maxpri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Thread[Three,5,Group B]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Thread[Four,5,Group B]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One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exiting.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Four: 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Three: 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 exiting.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Four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exiting.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Two: 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Two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exiting.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812359" y="5839295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26813" y="907399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018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/>
              <a:t>Поток, породивший другой поток, не обрабатывает исключения дочернего потока</a:t>
            </a:r>
            <a:r>
              <a:rPr lang="en-US" sz="1800" dirty="0"/>
              <a:t>.</a:t>
            </a:r>
            <a:endParaRPr lang="ru-RU" sz="1800" dirty="0"/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Если основной поток прекратит свое существование из-за необработанного исключения, это не скажется на работоспособности порожденного им потока.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потока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7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690048" cy="4800600"/>
          </a:xfrm>
        </p:spPr>
        <p:txBody>
          <a:bodyPr/>
          <a:lstStyle/>
          <a:p>
            <a:pPr marL="339725" indent="-339725" algn="just">
              <a:buNone/>
            </a:pPr>
            <a:r>
              <a:rPr lang="ru-RU" sz="1800" dirty="0"/>
              <a:t>Потоки </a:t>
            </a:r>
            <a:r>
              <a:rPr lang="en-US" sz="1800" dirty="0"/>
              <a:t>Java </a:t>
            </a:r>
            <a:r>
              <a:rPr lang="ru-RU" sz="1800" dirty="0"/>
              <a:t>предлагают следующие способы обработки </a:t>
            </a:r>
            <a:r>
              <a:rPr lang="ru-RU" sz="1800" dirty="0" err="1"/>
              <a:t>неотловленных</a:t>
            </a:r>
            <a:r>
              <a:rPr lang="ru-RU" sz="1800" dirty="0"/>
              <a:t> исключений</a:t>
            </a:r>
            <a:r>
              <a:rPr lang="en-US" sz="1800" dirty="0"/>
              <a:t>: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r>
              <a:rPr lang="en-US" sz="1800" dirty="0"/>
              <a:t>	</a:t>
            </a:r>
            <a:r>
              <a:rPr lang="ru-RU" sz="1800" i="1" dirty="0"/>
              <a:t>Класс </a:t>
            </a:r>
            <a:r>
              <a:rPr lang="en-US" sz="1800" i="1" dirty="0"/>
              <a:t>Thread</a:t>
            </a:r>
            <a:endParaRPr lang="ru-RU" sz="1800" i="1" dirty="0"/>
          </a:p>
          <a:p>
            <a:pPr marL="854075" indent="-279400"/>
            <a:r>
              <a:rPr lang="en-US" sz="1600" b="1" dirty="0" err="1"/>
              <a:t>setDefaultUncaughtExceptionHandler</a:t>
            </a:r>
            <a:r>
              <a:rPr lang="en-US" sz="1600" dirty="0"/>
              <a:t>(</a:t>
            </a:r>
          </a:p>
          <a:p>
            <a:pPr marL="574675" indent="0">
              <a:buNone/>
            </a:pPr>
            <a:r>
              <a:rPr lang="en-US" sz="1600" b="1" dirty="0"/>
              <a:t>				</a:t>
            </a:r>
            <a:r>
              <a:rPr lang="en-US" sz="1600" b="1" dirty="0" err="1"/>
              <a:t>Thread.UncaughtExceptionHandler</a:t>
            </a:r>
            <a:r>
              <a:rPr lang="en-US" sz="1600" dirty="0"/>
              <a:t> eh)</a:t>
            </a:r>
            <a:endParaRPr lang="ru-RU" sz="1600" dirty="0"/>
          </a:p>
          <a:p>
            <a:pPr marL="854075" indent="-279400"/>
            <a:r>
              <a:rPr lang="en-US" sz="1600" b="1" dirty="0" err="1"/>
              <a:t>setUncaughtExceptionHandler</a:t>
            </a:r>
            <a:r>
              <a:rPr lang="en-US" sz="1600" dirty="0"/>
              <a:t>(</a:t>
            </a:r>
          </a:p>
          <a:p>
            <a:pPr marL="574675" indent="0">
              <a:buNone/>
            </a:pPr>
            <a:r>
              <a:rPr lang="en-US" sz="1600" b="1" dirty="0"/>
              <a:t>				</a:t>
            </a:r>
            <a:r>
              <a:rPr lang="en-US" sz="1600" b="1" dirty="0" err="1"/>
              <a:t>Thread.UncaughtExceptionHandler</a:t>
            </a:r>
            <a:r>
              <a:rPr lang="en-US" sz="1600" dirty="0"/>
              <a:t> eh)</a:t>
            </a:r>
            <a:endParaRPr lang="ru-RU" sz="1600" dirty="0"/>
          </a:p>
          <a:p>
            <a:pPr marL="0" indent="0">
              <a:buNone/>
            </a:pPr>
            <a:endParaRPr lang="ru-RU" sz="1800" dirty="0"/>
          </a:p>
          <a:p>
            <a:r>
              <a:rPr lang="en-US" sz="1800" dirty="0"/>
              <a:t>	</a:t>
            </a:r>
            <a:r>
              <a:rPr lang="ru-RU" sz="1800" i="1" dirty="0"/>
              <a:t>Класс </a:t>
            </a:r>
            <a:r>
              <a:rPr lang="en-US" sz="1800" i="1" dirty="0" err="1"/>
              <a:t>ThreadGroup</a:t>
            </a:r>
            <a:endParaRPr lang="ru-RU" sz="1800" i="1" dirty="0"/>
          </a:p>
          <a:p>
            <a:pPr marL="854075" indent="-279400"/>
            <a:r>
              <a:rPr lang="en-US" sz="1600" b="1" dirty="0" err="1"/>
              <a:t>uncaughtException</a:t>
            </a:r>
            <a:r>
              <a:rPr lang="en-US" sz="1600" dirty="0"/>
              <a:t>(</a:t>
            </a:r>
            <a:r>
              <a:rPr lang="en-US" sz="1600" b="1" dirty="0"/>
              <a:t>Thread</a:t>
            </a:r>
            <a:r>
              <a:rPr lang="en-US" sz="1600" dirty="0"/>
              <a:t> t, </a:t>
            </a:r>
            <a:r>
              <a:rPr lang="en-US" sz="1600" b="1" dirty="0" err="1"/>
              <a:t>Throwable</a:t>
            </a:r>
            <a:r>
              <a:rPr lang="en-US" sz="1600" dirty="0"/>
              <a:t> e)</a:t>
            </a:r>
            <a:endParaRPr lang="ru-RU" sz="16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7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535833"/>
            <a:ext cx="843528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ThreadUncaughtExceptionDemo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Thread t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t.setUncaughtExceptionHandler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thread, ex) -&gt;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 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throws exception: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e));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t.start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Runnable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"It is a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greate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exception."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5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528" y="861734"/>
            <a:ext cx="8605116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ThreadDefaultUncaughtExceptionDemo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400" b="1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setDefaultUncaughtExceptionHandler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(thread, ex) -&gt;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thread 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(default handler)throws exception: “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ex));		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Thread t1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Thread({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 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});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Thread t2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Thread({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 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});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t2.setUncaughtExceptionHandler(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(thread, ex) -&gt;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(thread 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throws exception: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ex));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t1.start();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t2.start();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136882" y="5079252"/>
            <a:ext cx="684076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Thread[Thread-0,5,main] (default handler)throws exception: </a:t>
            </a:r>
            <a:r>
              <a:rPr lang="en-US" sz="1400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java.lang.RuntimeException</a:t>
            </a:r>
            <a:endParaRPr lang="en-US" sz="14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Thread[Thread-1,5,main] throws exception: </a:t>
            </a:r>
            <a:r>
              <a:rPr lang="en-US" sz="1400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java.lang.RuntimeException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838200" y="4733342"/>
            <a:ext cx="7315200" cy="4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17134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065" y="1185353"/>
            <a:ext cx="869387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ThreadGroupUncaughtExceptionDemo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group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"Thread group"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thread1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group);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thread2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"2"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group);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thread3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"3"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group);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thread2.setUncaughtExceptionHandler(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(thread, ex) -&gt;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(thread 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throws exception: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ex));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thread1.start();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thread2.start();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thread3.start();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596336" y="4899035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24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564" y="1196752"/>
            <a:ext cx="7848872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name) {       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(name);   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uncaughtException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(Thread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Throwable ex)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(thread 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has unhandled exception:"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ex);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 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SuicideThread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super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"Oy, exception!!!"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74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Поскольку </a:t>
            </a:r>
            <a:r>
              <a:rPr lang="ru-RU" sz="1800" dirty="0" err="1"/>
              <a:t>многопоточность</a:t>
            </a:r>
            <a:r>
              <a:rPr lang="ru-RU" sz="1800" dirty="0"/>
              <a:t> обеспечивает </a:t>
            </a:r>
            <a:r>
              <a:rPr lang="ru-RU" sz="1800" i="1" dirty="0"/>
              <a:t>асинхронное </a:t>
            </a:r>
            <a:r>
              <a:rPr lang="ru-RU" sz="1800" dirty="0"/>
              <a:t>поведение программ, необходимо правильно синхронизировать приложение</a:t>
            </a:r>
            <a:r>
              <a:rPr lang="ru-RU" sz="1800" i="1" dirty="0"/>
              <a:t>, </a:t>
            </a:r>
            <a:r>
              <a:rPr lang="ru-RU" sz="1800" dirty="0"/>
              <a:t>когда в этом возникает необходимость. </a:t>
            </a:r>
            <a:endParaRPr lang="en-US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Например, если требуется, чтобы два потока взаимодействовали и совместно использовали сложную структуру данных типа связного списка, нужно каким-то образом гарантировать отсутствие между ними конфликтов.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Когда несколько потоков нуждаются в доступе к разделяемому ресурсу, им необходим некоторый способ гарантии того, что ресурс будет использоваться одновременно только одним потоком.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Процесс, с помощью которого это достигается, называется </a:t>
            </a:r>
            <a:r>
              <a:rPr lang="ru-RU" sz="1800" b="1" i="1" dirty="0"/>
              <a:t>синхронизацией</a:t>
            </a:r>
            <a:r>
              <a:rPr lang="ru-RU" sz="1800" i="1" dirty="0"/>
              <a:t>.</a:t>
            </a:r>
            <a:endParaRPr lang="en-US" sz="1800" i="1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Ключом к синхронизации является концепция монитора (также называемая </a:t>
            </a:r>
            <a:r>
              <a:rPr lang="ru-RU" sz="1800" b="1" i="1" dirty="0"/>
              <a:t>семафором</a:t>
            </a:r>
            <a:r>
              <a:rPr lang="ru-RU" sz="1800" i="1" dirty="0"/>
              <a:t>). </a:t>
            </a:r>
            <a:endParaRPr lang="en-US" sz="1800" i="1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i="1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b="1" i="1" dirty="0"/>
              <a:t>Монитор</a:t>
            </a:r>
            <a:r>
              <a:rPr lang="ru-RU" sz="1800" i="1" dirty="0"/>
              <a:t> — </a:t>
            </a:r>
            <a:r>
              <a:rPr lang="ru-RU" sz="1800" dirty="0"/>
              <a:t>это объект, который используется для взаимоисключающей блокировки (</a:t>
            </a:r>
            <a:r>
              <a:rPr lang="en-US" sz="1800" dirty="0"/>
              <a:t>mutually exclusive lock</a:t>
            </a:r>
            <a:r>
              <a:rPr lang="ru-RU" sz="1800" dirty="0"/>
              <a:t>), или </a:t>
            </a:r>
            <a:r>
              <a:rPr lang="en-US" sz="1800" b="1" i="1" dirty="0" err="1">
                <a:solidFill>
                  <a:schemeClr val="accent1">
                    <a:lumMod val="75000"/>
                  </a:schemeClr>
                </a:solidFill>
              </a:rPr>
              <a:t>mutex</a:t>
            </a:r>
            <a:r>
              <a:rPr lang="ru-RU" sz="1800" i="1" dirty="0"/>
              <a:t>. </a:t>
            </a:r>
            <a:endParaRPr lang="en-US" sz="1800" i="1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Только один поток может захватить и держать</a:t>
            </a:r>
            <a:r>
              <a:rPr lang="ru-RU" sz="1800" i="1" dirty="0"/>
              <a:t> </a:t>
            </a:r>
            <a:r>
              <a:rPr lang="ru-RU" sz="1800" dirty="0"/>
              <a:t>монитор в заданный момент.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Когда поток получает блокировку, говорят, что он </a:t>
            </a:r>
            <a:r>
              <a:rPr lang="ru-RU" sz="1800" i="1" dirty="0"/>
              <a:t>вошел </a:t>
            </a:r>
            <a:r>
              <a:rPr lang="ru-RU" sz="1800" dirty="0"/>
              <a:t>в монитор. Все другие потоки</a:t>
            </a:r>
            <a:r>
              <a:rPr lang="en-US" sz="1800" dirty="0"/>
              <a:t> </a:t>
            </a:r>
            <a:r>
              <a:rPr lang="ru-RU" sz="1800" dirty="0"/>
              <a:t>пытающиеся войти блокированный монитор, будут приостановлены, пока первый не вышел из монитора.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Говорят, что другие потоки </a:t>
            </a:r>
            <a:r>
              <a:rPr lang="ru-RU" sz="1800" i="1" dirty="0"/>
              <a:t>ожидают </a:t>
            </a:r>
            <a:r>
              <a:rPr lang="ru-RU" sz="1800" dirty="0"/>
              <a:t>монитор.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При желании поток, владеющий монитором, может повторно захватить тот же самый монитор.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Базовая синхронизация в </a:t>
            </a:r>
            <a:r>
              <a:rPr lang="en-US" sz="1800" dirty="0"/>
              <a:t>Java </a:t>
            </a:r>
            <a:r>
              <a:rPr lang="ru-RU" sz="1800" dirty="0"/>
              <a:t>возможна при использовании</a:t>
            </a:r>
          </a:p>
          <a:p>
            <a:pPr marL="974725" indent="-460375" algn="just">
              <a:defRPr/>
            </a:pPr>
            <a:r>
              <a:rPr lang="ru-RU" sz="1800" dirty="0"/>
              <a:t>синхронизированных методов и</a:t>
            </a:r>
          </a:p>
          <a:p>
            <a:pPr marL="974725" indent="-460375" algn="just">
              <a:defRPr/>
            </a:pPr>
            <a:r>
              <a:rPr lang="ru-RU" sz="1800" dirty="0"/>
              <a:t>синхронизированных блоков.</a:t>
            </a:r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Оба подхода используют ключевое слово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synchronized</a:t>
            </a:r>
            <a:r>
              <a:rPr lang="ru-RU" sz="1800" dirty="0"/>
              <a:t>.</a:t>
            </a:r>
            <a:endParaRPr lang="ru-RU" sz="1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2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потока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fontAlgn="auto">
              <a:spcAft>
                <a:spcPts val="0"/>
              </a:spcAft>
              <a:buNone/>
              <a:defRPr/>
            </a:pPr>
            <a:r>
              <a:rPr lang="ru-RU" sz="1800" dirty="0"/>
              <a:t>Потоки существуют в нескольких состояниях. 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800" dirty="0"/>
          </a:p>
          <a:p>
            <a:pPr marL="719138" indent="-273050" algn="just">
              <a:defRPr/>
            </a:pPr>
            <a:r>
              <a:rPr lang="ru-RU" sz="1800" dirty="0"/>
              <a:t>Поток может быть в состоянии </a:t>
            </a:r>
            <a:r>
              <a:rPr lang="ru-RU" sz="1800" b="1" i="1" dirty="0"/>
              <a:t>выполнения</a:t>
            </a:r>
            <a:r>
              <a:rPr lang="ru-RU" sz="1800" i="1" dirty="0"/>
              <a:t>. </a:t>
            </a:r>
          </a:p>
          <a:p>
            <a:pPr marL="719138" indent="-273050" algn="just">
              <a:defRPr/>
            </a:pPr>
            <a:r>
              <a:rPr lang="ru-RU" sz="1800" dirty="0"/>
              <a:t>Может находиться в состоянии </a:t>
            </a:r>
            <a:r>
              <a:rPr lang="ru-RU" sz="1800" b="1" i="1" dirty="0"/>
              <a:t>готовности к выполнению</a:t>
            </a:r>
            <a:r>
              <a:rPr lang="ru-RU" sz="1800" i="1" dirty="0"/>
              <a:t>, </a:t>
            </a:r>
            <a:r>
              <a:rPr lang="ru-RU" sz="1800" dirty="0"/>
              <a:t>как только он получит время </a:t>
            </a:r>
            <a:r>
              <a:rPr lang="en-US" sz="1800" dirty="0"/>
              <a:t>CPU</a:t>
            </a:r>
            <a:r>
              <a:rPr lang="ru-RU" sz="1800" dirty="0"/>
              <a:t>. </a:t>
            </a:r>
          </a:p>
          <a:p>
            <a:pPr marL="719138" indent="-273050" algn="just">
              <a:defRPr/>
            </a:pPr>
            <a:r>
              <a:rPr lang="ru-RU" sz="1800" dirty="0"/>
              <a:t>Выполняющийся поток может быть </a:t>
            </a:r>
            <a:r>
              <a:rPr lang="ru-RU" sz="1800" b="1" i="1" dirty="0"/>
              <a:t>приостановлен</a:t>
            </a:r>
            <a:r>
              <a:rPr lang="ru-RU" sz="1800" i="1" dirty="0"/>
              <a:t>, </a:t>
            </a:r>
            <a:r>
              <a:rPr lang="ru-RU" sz="1800" dirty="0"/>
              <a:t>что временно притормаживает его действие. </a:t>
            </a:r>
          </a:p>
          <a:p>
            <a:pPr marL="719138" indent="-273050" algn="just">
              <a:defRPr/>
            </a:pPr>
            <a:r>
              <a:rPr lang="ru-RU" sz="1800" dirty="0"/>
              <a:t>Затем приостановленный поток может быть </a:t>
            </a:r>
            <a:r>
              <a:rPr lang="ru-RU" sz="1800" b="1" i="1" dirty="0"/>
              <a:t>продолжен</a:t>
            </a:r>
            <a:r>
              <a:rPr lang="ru-RU" sz="1800" i="1" dirty="0"/>
              <a:t> </a:t>
            </a:r>
            <a:r>
              <a:rPr lang="ru-RU" sz="1800" dirty="0"/>
              <a:t>(возобновлен) с того места, где он был остановлен. </a:t>
            </a:r>
          </a:p>
          <a:p>
            <a:pPr marL="719138" indent="-273050" algn="just">
              <a:defRPr/>
            </a:pPr>
            <a:r>
              <a:rPr lang="ru-RU" sz="1800" dirty="0"/>
              <a:t>Поток может быть </a:t>
            </a:r>
            <a:r>
              <a:rPr lang="ru-RU" sz="1800" b="1" i="1" dirty="0"/>
              <a:t>блокирован</a:t>
            </a:r>
            <a:r>
              <a:rPr lang="ru-RU" sz="1800" i="1" dirty="0"/>
              <a:t> </a:t>
            </a:r>
            <a:r>
              <a:rPr lang="ru-RU" sz="1800" dirty="0"/>
              <a:t>в ожидании ресурса. В любой момент выполнение потока может быть завершено, что немедленно останавливает его выполнение. </a:t>
            </a:r>
          </a:p>
          <a:p>
            <a:pPr algn="just"/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572" y="1246113"/>
            <a:ext cx="7704856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balance){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balance;}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deposit(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amount;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x;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withdraw(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amount;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x;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939471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423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568" y="1340768"/>
            <a:ext cx="4906888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OperatorDeposit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OperatorDeposit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(Account account){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account;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&lt;5;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.deposit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		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3573016"/>
            <a:ext cx="5077072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OperatorWithdraw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OperatorWithdraw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(Account account)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account;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5;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.withdraw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(50);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7"/>
          <p:cNvSpPr/>
          <p:nvPr/>
        </p:nvSpPr>
        <p:spPr>
          <a:xfrm>
            <a:off x="7939471" y="5733256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7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3" y="1340768"/>
            <a:ext cx="7859215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OperationInspector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Account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Account(200);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OperatorDeposit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OperatorDeposit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(account);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OperatorWithdraw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OperatorWithdraw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(account);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opD.start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opW.start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opD.join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opW.join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account.getBalance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915816" y="5535120"/>
            <a:ext cx="144016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8320" y="5708621"/>
            <a:ext cx="5549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589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В </a:t>
            </a:r>
            <a:r>
              <a:rPr lang="en-US" sz="1800" dirty="0"/>
              <a:t>Java </a:t>
            </a:r>
            <a:r>
              <a:rPr lang="ru-RU" sz="1800" dirty="0"/>
              <a:t>каждый объект имеет свой собственный неявный связанный с ним монитор.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Чтобы ввести монитор объекта, просто вызывают </a:t>
            </a:r>
            <a:r>
              <a:rPr lang="ru-RU" sz="2000" b="1" dirty="0"/>
              <a:t>метод</a:t>
            </a:r>
            <a:r>
              <a:rPr lang="ru-RU" sz="1800" dirty="0"/>
              <a:t>, который был помечен ключевым словом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synchronized</a:t>
            </a:r>
            <a:r>
              <a:rPr lang="ru-RU" sz="1800" dirty="0"/>
              <a:t>.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Пока поток находится внутри синхронизированного метода, все другие потоки, пытающиеся вызвать его (или любой другой синхронизированный метод) на том же самом экземпляре, должны ждать.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Чтобы выйти из монитора и оставить управление объектом следующему ожидающему потоку, владелец монитора просто возвращается из синхронизированного метода.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340768"/>
            <a:ext cx="7488832" cy="4308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balance){	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balance;}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deposit(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amount;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ru-RU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x;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withdraw(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amount;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ru-RU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x;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915816" y="5535120"/>
            <a:ext cx="144016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8320" y="5708621"/>
            <a:ext cx="5549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3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dirty="0"/>
              <a:t>Если необходимо синхронизировать доступ к объектам класса, который не был разработан для многопоточного доступа, </a:t>
            </a:r>
            <a:r>
              <a:rPr lang="en-US" dirty="0"/>
              <a:t> </a:t>
            </a:r>
            <a:r>
              <a:rPr lang="ru-RU" dirty="0"/>
              <a:t>то есть класс не использует синхронизированные методы, или класс был создан не вами, а третьим лицом, и вы не имеете доступа к исходному коду, то решением синхронизации может быть применение </a:t>
            </a:r>
          </a:p>
          <a:p>
            <a:pPr marL="265176" indent="-265176" algn="ctr" fontAlgn="auto">
              <a:spcAft>
                <a:spcPts val="0"/>
              </a:spcAft>
              <a:buNone/>
              <a:defRPr/>
            </a:pPr>
            <a:r>
              <a:rPr lang="ru-RU" sz="2000" b="1" dirty="0"/>
              <a:t>синхронизованного блока</a:t>
            </a:r>
            <a:r>
              <a:rPr lang="ru-RU" dirty="0"/>
              <a:t>.</a:t>
            </a:r>
            <a:endParaRPr lang="en-US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fontAlgn="auto">
              <a:spcAft>
                <a:spcPts val="0"/>
              </a:spcAft>
              <a:buNone/>
              <a:defRPr/>
            </a:pPr>
            <a:r>
              <a:rPr lang="ru-RU" sz="1600" dirty="0"/>
              <a:t>Общая форма оператора </a:t>
            </a:r>
            <a:r>
              <a:rPr lang="en-US" sz="1600" b="1" dirty="0"/>
              <a:t>synchronized</a:t>
            </a:r>
            <a:r>
              <a:rPr lang="ru-RU" sz="1600" dirty="0"/>
              <a:t>:</a:t>
            </a:r>
            <a:endParaRPr lang="en-US" sz="1600" dirty="0"/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600" dirty="0"/>
          </a:p>
          <a:p>
            <a:pPr marL="265113" indent="1450975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1450975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операторы для синхронизации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1450975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ru-RU" sz="1600" dirty="0"/>
          </a:p>
          <a:p>
            <a:pPr marL="265176" indent="-265176" fontAlgn="auto">
              <a:spcAft>
                <a:spcPts val="0"/>
              </a:spcAft>
              <a:buNone/>
              <a:defRPr/>
            </a:pPr>
            <a:r>
              <a:rPr lang="ru-RU" sz="1600" dirty="0"/>
              <a:t>где </a:t>
            </a:r>
            <a:r>
              <a:rPr lang="en-US" sz="1600" i="1" dirty="0"/>
              <a:t>object </a:t>
            </a:r>
            <a:r>
              <a:rPr lang="ru-RU" sz="1600" i="1" dirty="0"/>
              <a:t>— </a:t>
            </a:r>
            <a:r>
              <a:rPr lang="ru-RU" sz="1600" dirty="0"/>
              <a:t>ссылка на объект, который нужно синхронизировать. </a:t>
            </a:r>
            <a:endParaRPr lang="en-US" sz="1600" dirty="0"/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Блок гарантирует, что вызов метода, который является членом объекта </a:t>
            </a:r>
            <a:r>
              <a:rPr lang="en-US" sz="1600" i="1" dirty="0"/>
              <a:t>object</a:t>
            </a:r>
            <a:r>
              <a:rPr lang="ru-RU" sz="1600" i="1" dirty="0"/>
              <a:t>, </a:t>
            </a:r>
            <a:r>
              <a:rPr lang="ru-RU" sz="1600" dirty="0"/>
              <a:t>происходит только после того, как текущий поток успешно ввел монитор объекта.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572" y="1126958"/>
            <a:ext cx="7596844" cy="5139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Object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Object();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deposit(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2000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20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u="sng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lock</a:t>
            </a:r>
            <a:r>
              <a:rPr lang="en-US" sz="20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amount;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x;	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withdraw(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2000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20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u="sng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lock</a:t>
            </a:r>
            <a:r>
              <a:rPr lang="en-US" sz="20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amount;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x;	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421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340768"/>
            <a:ext cx="7488832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…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deposit(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2000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20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20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amount;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x;	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withdraw(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2000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20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20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amount;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x;	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665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275144"/>
            <a:ext cx="7012632" cy="2369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OperatorDeposit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OperatorDeposit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(Account account){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account;}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&lt;5;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6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u="sng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6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.deposit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			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		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5999" y="3501008"/>
            <a:ext cx="720080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OperatorWithdraw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OperatorWithdraw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(Account account) {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account;}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5;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u="sng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6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u="sng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6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.withdraw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(50);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			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потока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7584" y="2681757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755576" y="2276872"/>
            <a:ext cx="252028" cy="40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5553" y="19253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61963" algn="just">
              <a:buNone/>
            </a:pPr>
            <a:r>
              <a:rPr lang="ru-RU" sz="1800" dirty="0"/>
              <a:t>Итак, ключевое слово </a:t>
            </a:r>
            <a:r>
              <a:rPr lang="en-US" sz="1800" dirty="0"/>
              <a:t>synchronized </a:t>
            </a:r>
            <a:r>
              <a:rPr lang="ru-RU" sz="1800" dirty="0"/>
              <a:t>может применяться либо к блоку, либо к методу. </a:t>
            </a:r>
          </a:p>
          <a:p>
            <a:pPr marL="0" indent="461963" algn="just">
              <a:buNone/>
            </a:pPr>
            <a:endParaRPr lang="ru-RU" sz="1800" dirty="0"/>
          </a:p>
          <a:p>
            <a:pPr marL="0" indent="461963" algn="just">
              <a:buNone/>
            </a:pPr>
            <a:r>
              <a:rPr lang="ru-RU" sz="1800" dirty="0"/>
              <a:t>Оно указывает, что перед входом в блок или метод поток должен получить соответствующую блокировку. Для метода это означает получение блокировки, относящейся к экземпляру объекта (либо блокировки, относящейся к объекту </a:t>
            </a:r>
            <a:r>
              <a:rPr lang="en-US" sz="1800" i="1" dirty="0"/>
              <a:t>Class</a:t>
            </a:r>
            <a:r>
              <a:rPr lang="en-US" sz="1800" dirty="0"/>
              <a:t>, - </a:t>
            </a:r>
            <a:r>
              <a:rPr lang="ru-RU" sz="1800" dirty="0"/>
              <a:t>для методов </a:t>
            </a:r>
            <a:r>
              <a:rPr lang="en-US" sz="1800" b="1" dirty="0"/>
              <a:t>static synchronized</a:t>
            </a:r>
            <a:r>
              <a:rPr lang="ru-RU" sz="1800" dirty="0"/>
              <a:t>). 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2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5865" y="1484784"/>
            <a:ext cx="76945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StaticSynch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a()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"Line #1 in the method a"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"Line #2 in the method a"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b()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"Line #1 in the method b"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"Line #2 in the method b"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653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97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Можно достичь более тонкого уровня управления через </a:t>
            </a:r>
            <a:r>
              <a:rPr lang="ru-RU" sz="1800" i="1" dirty="0"/>
              <a:t>связь </a:t>
            </a:r>
            <a:r>
              <a:rPr lang="ru-RU" sz="1800" i="1"/>
              <a:t>между потоками. </a:t>
            </a:r>
            <a:endParaRPr lang="en-US" sz="1800" i="1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 err="1"/>
              <a:t>Многопоточность</a:t>
            </a:r>
            <a:r>
              <a:rPr lang="ru-RU" sz="1800" dirty="0"/>
              <a:t> заменяет программирование цикла событий, делением задач на дискретные и логические модули.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Потоки также обеспечивают и второе преимущество — они отменяют опрос. Опрос обычно реализуется циклом, который используется для повторяющейся проверки некоторого условия. </a:t>
            </a:r>
            <a:endParaRPr lang="en-US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800" dirty="0"/>
              <a:t>Как только условие становится истинным, предпринимается соответствующее действие. На этом теряется время </a:t>
            </a:r>
            <a:r>
              <a:rPr lang="en-US" sz="1800" dirty="0"/>
              <a:t>CPU</a:t>
            </a:r>
            <a:r>
              <a:rPr lang="ru-RU" sz="1800" dirty="0"/>
              <a:t>. </a:t>
            </a:r>
            <a:endParaRPr lang="en-US" sz="1800" dirty="0"/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232091"/>
            <a:ext cx="7478216" cy="4800600"/>
          </a:xfrm>
        </p:spPr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Например,</a:t>
            </a:r>
            <a:r>
              <a:rPr lang="en-US" sz="1600" dirty="0"/>
              <a:t> </a:t>
            </a:r>
            <a:r>
              <a:rPr lang="ru-RU" sz="1600" dirty="0"/>
              <a:t>рассмотрим классическую проблему организации очереди, где один поток производит некоторые данные, а другой — их потребляет. </a:t>
            </a: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Предположим, что, прежде чем генерировать большее количество данных, производитель должен ждать, пока потребитель не закончит свою работу. </a:t>
            </a: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В системе же опроса, потребитель тратил бы впустую много циклов </a:t>
            </a:r>
            <a:r>
              <a:rPr lang="en-US" sz="1600" dirty="0"/>
              <a:t>CPU </a:t>
            </a:r>
            <a:r>
              <a:rPr lang="ru-RU" sz="1600" dirty="0"/>
              <a:t>на ожидание конца работы производителя. Как только производитель закончил свою работу, он вынужден начать опрос, затрачивая много циклов </a:t>
            </a:r>
            <a:r>
              <a:rPr lang="en-US" sz="1600" dirty="0"/>
              <a:t>CPU </a:t>
            </a:r>
            <a:r>
              <a:rPr lang="ru-RU" sz="1600" dirty="0"/>
              <a:t>на ожидание конца работы потребителя. Ясно, что такая ситуация нежелательна.</a:t>
            </a: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ru-RU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Чтобы устранить опросы, </a:t>
            </a:r>
            <a:r>
              <a:rPr lang="en-US" sz="1600" dirty="0"/>
              <a:t>Java </a:t>
            </a:r>
            <a:r>
              <a:rPr lang="ru-RU" sz="1600" dirty="0"/>
              <a:t>содержит изящный механизм </a:t>
            </a:r>
            <a:r>
              <a:rPr lang="ru-RU" sz="1600" dirty="0" err="1"/>
              <a:t>межпроцессовой</a:t>
            </a:r>
            <a:r>
              <a:rPr lang="ru-RU" sz="1600" dirty="0"/>
              <a:t> связи через методы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wait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(),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notify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и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notifyAll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sz="1600" dirty="0"/>
              <a:t>. Они реализованы как </a:t>
            </a:r>
            <a:r>
              <a:rPr lang="en-US" sz="1600" dirty="0"/>
              <a:t>final</a:t>
            </a:r>
            <a:r>
              <a:rPr lang="ru-RU" sz="1600" dirty="0"/>
              <a:t>-методы в классе </a:t>
            </a:r>
            <a:r>
              <a:rPr lang="en-US" sz="1600" b="1" dirty="0"/>
              <a:t>Object</a:t>
            </a:r>
            <a:r>
              <a:rPr lang="ru-RU" sz="1600" dirty="0"/>
              <a:t>, поэтому доступны всем классам</a:t>
            </a:r>
            <a:r>
              <a:rPr lang="en-US" sz="1600" dirty="0"/>
              <a:t>.</a:t>
            </a:r>
            <a:endParaRPr lang="ru-RU" sz="1600" dirty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indent="-358775" algn="just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wait 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  </a:t>
            </a:r>
            <a:r>
              <a:rPr lang="ru-RU" sz="1600" dirty="0"/>
              <a:t>сообщает вызывающему потоку, что нужно уступить монитор и переходить в режим ожидания ("спячки"), пока некоторый другой поток не введет тот же монитор и не вызовет </a:t>
            </a:r>
            <a:r>
              <a:rPr lang="en-US" sz="1600" dirty="0"/>
              <a:t>notify </a:t>
            </a:r>
            <a:r>
              <a:rPr lang="ru-RU" sz="1600" dirty="0"/>
              <a:t>();</a:t>
            </a:r>
          </a:p>
          <a:p>
            <a:pPr marL="990600" indent="-358775" algn="just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notify 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 </a:t>
            </a:r>
            <a:r>
              <a:rPr lang="ru-RU" sz="1600" dirty="0"/>
              <a:t>"пробуждает" первый поток (который вызвал </a:t>
            </a:r>
            <a:r>
              <a:rPr lang="en-US" sz="1600" dirty="0"/>
              <a:t>wait </a:t>
            </a:r>
            <a:r>
              <a:rPr lang="ru-RU" sz="1600" dirty="0"/>
              <a:t>()) на том же самом объекте;</a:t>
            </a:r>
          </a:p>
          <a:p>
            <a:pPr marL="990600" indent="-358775" algn="just"/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notifyAll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600" dirty="0"/>
              <a:t>пробуждает все потоки, которые вызывали </a:t>
            </a:r>
            <a:r>
              <a:rPr lang="en-US" sz="1600" dirty="0"/>
              <a:t>wait ()</a:t>
            </a:r>
            <a:r>
              <a:rPr lang="ru-RU" sz="1600" dirty="0"/>
              <a:t> на том же самом объекте. Первым будет выполняться самый высокоприоритетный поток.</a:t>
            </a: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ru-RU" sz="1600" dirty="0"/>
          </a:p>
          <a:p>
            <a:pPr>
              <a:lnSpc>
                <a:spcPct val="80000"/>
              </a:lnSpc>
              <a:buNone/>
            </a:pPr>
            <a:r>
              <a:rPr lang="ru-RU" sz="1600" dirty="0"/>
              <a:t>Эти методы объявляются в классе </a:t>
            </a:r>
            <a:r>
              <a:rPr lang="en-US" sz="1600" dirty="0"/>
              <a:t>Object </a:t>
            </a:r>
            <a:r>
              <a:rPr lang="ru-RU" sz="1600" dirty="0"/>
              <a:t>в следующей форме: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endParaRPr lang="ru-RU" sz="1600" dirty="0"/>
          </a:p>
          <a:p>
            <a:pPr marL="1698625" indent="-349250">
              <a:lnSpc>
                <a:spcPct val="80000"/>
              </a:lnSpc>
            </a:pPr>
            <a:r>
              <a:rPr lang="en-US" sz="1600" b="1" dirty="0"/>
              <a:t>final void wait() throws </a:t>
            </a:r>
            <a:r>
              <a:rPr lang="en-US" sz="1600" b="1" dirty="0" err="1"/>
              <a:t>InterruptedException</a:t>
            </a:r>
            <a:r>
              <a:rPr lang="en-US" sz="1600" b="1" dirty="0"/>
              <a:t> </a:t>
            </a:r>
          </a:p>
          <a:p>
            <a:pPr marL="1698625" indent="-349250">
              <a:lnSpc>
                <a:spcPct val="80000"/>
              </a:lnSpc>
            </a:pPr>
            <a:r>
              <a:rPr lang="en-US" sz="1600" b="1" dirty="0"/>
              <a:t>final void notify() </a:t>
            </a:r>
          </a:p>
          <a:p>
            <a:pPr marL="1698625" indent="-349250">
              <a:lnSpc>
                <a:spcPct val="80000"/>
              </a:lnSpc>
            </a:pPr>
            <a:r>
              <a:rPr lang="en-US" sz="1600" b="1" dirty="0"/>
              <a:t>final void </a:t>
            </a:r>
            <a:r>
              <a:rPr lang="en-US" sz="1600" b="1" dirty="0" err="1"/>
              <a:t>notifyAll</a:t>
            </a:r>
            <a:r>
              <a:rPr lang="en-US" sz="1600" b="1" dirty="0"/>
              <a:t>()</a:t>
            </a:r>
            <a:endParaRPr lang="ru-RU" sz="1600" b="1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535833"/>
            <a:ext cx="7488832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SharedResource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List&lt;Integer&gt;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SharedResource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&lt;Integer&gt;();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(Integer element)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(element);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Integer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&gt; 0)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.remove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(0);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 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21407" y="5505570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01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556792"/>
            <a:ext cx="7704856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IntegerSetterGetter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SharedResource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Random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Random();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IntegerSetterGetter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name,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SharedResource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resource){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(name);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resource;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stopThread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884368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774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6" y="1556792"/>
            <a:ext cx="756084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action;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action =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.nextInt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(1000);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(action % 2 == 0)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getIntegersFromResource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setIntegersIntoResource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Поток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завершил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работу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}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e.printStackTrace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939471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871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6" y="1484784"/>
            <a:ext cx="7632848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getIntegersFromResource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Integer number;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Поток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хочет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извлечь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число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number =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(number ==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Поток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ждет пока очередь заполнится."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wait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"Поток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возобновил работу."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 =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Поток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извлек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число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number);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939471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7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потока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73999"/>
            <a:ext cx="8108106" cy="5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627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556792"/>
            <a:ext cx="7488832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setIntegersIntoResource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Integer number =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.nextInt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(500);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(number);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Поток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+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записал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число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“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number);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.notify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849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notify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568" y="1700808"/>
            <a:ext cx="4572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1 хочет извлечь число.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1 ждет пока очередь заполнится.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2 хочет извлечь число.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2 ждет пока очередь заполнится.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4 записал число 429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1 возобновил работу.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1 извлек число 429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4 записал число 105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3 записал число 88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5 записал число 468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3 записал число 140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4 записал число 239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2 возобновил работу.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2 извлек число 105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1 хочет извлечь число.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1 извлек число 88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2 записал число 391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3968" y="3126214"/>
            <a:ext cx="417646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2 ждет пока очередь заполнится.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3 возобновил работу.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3 ждет пока очередь заполнится.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4 хочет извлечь число.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4 ждет пока очередь заполнится.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5 записал число 207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5 хочет извлечь число.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5 извлек число 207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1 возобновил работу.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1 ждет пока очередь заполнится.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5 хочет извлечь число.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 5 ждет пока очередь заполнится.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1296496"/>
            <a:ext cx="7704856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678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2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Специальный тип ошибки, которую вам нужно избегать и которая специально относится к многозадачности, это — (взаимная) </a:t>
            </a:r>
            <a:r>
              <a:rPr lang="ru-RU" sz="1600" i="1" dirty="0"/>
              <a:t>блокировка. </a:t>
            </a:r>
            <a:endParaRPr lang="en-US" sz="1600" i="1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600" i="1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Она происходит, когда два потока имеют циклическую зависимость от пары синхронизированных объектов. </a:t>
            </a: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Например, предположим, что один поток вводит монитор в объект </a:t>
            </a:r>
            <a:r>
              <a:rPr lang="ru-RU" sz="1600" dirty="0" err="1"/>
              <a:t>х</a:t>
            </a:r>
            <a:r>
              <a:rPr lang="ru-RU" sz="1600" dirty="0"/>
              <a:t>, а другой поток вводит монитор в объект у. Если поток в </a:t>
            </a:r>
            <a:r>
              <a:rPr lang="ru-RU" sz="1600" dirty="0" err="1"/>
              <a:t>х</a:t>
            </a:r>
            <a:r>
              <a:rPr lang="ru-RU" sz="1600" dirty="0"/>
              <a:t> пробует вызвать любой синхронизированный метод объекта у, это приведет к блокировке, как и ожидается. </a:t>
            </a: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endParaRPr lang="en-US" sz="1600" dirty="0"/>
          </a:p>
          <a:p>
            <a:pPr marL="265176" indent="-265176" algn="just" fontAlgn="auto">
              <a:spcAft>
                <a:spcPts val="0"/>
              </a:spcAft>
              <a:buNone/>
              <a:defRPr/>
            </a:pPr>
            <a:r>
              <a:rPr lang="ru-RU" sz="1600" dirty="0"/>
              <a:t>Однако если поток в у, в свою очередь, пробует вызвать любой синхронизированный метод объекта </a:t>
            </a:r>
            <a:r>
              <a:rPr lang="ru-RU" sz="1600" dirty="0" err="1"/>
              <a:t>х</a:t>
            </a:r>
            <a:r>
              <a:rPr lang="ru-RU" sz="1600" dirty="0"/>
              <a:t>, то он будет всегда ждать, т. к. для получения доступа к </a:t>
            </a:r>
            <a:r>
              <a:rPr lang="ru-RU" sz="1600" dirty="0" err="1"/>
              <a:t>х</a:t>
            </a:r>
            <a:r>
              <a:rPr lang="ru-RU" sz="1600" dirty="0"/>
              <a:t>, он был бы должен снять свою собственную блокировку с </a:t>
            </a:r>
            <a:r>
              <a:rPr lang="ru-RU" sz="1600" cap="small" dirty="0"/>
              <a:t>у, </a:t>
            </a:r>
            <a:r>
              <a:rPr lang="ru-RU" sz="1600" dirty="0"/>
              <a:t>чтобы первый поток мог завершиться. 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 fontAlgn="auto">
              <a:spcAft>
                <a:spcPts val="0"/>
              </a:spcAft>
              <a:buNone/>
              <a:defRPr/>
            </a:pPr>
            <a:r>
              <a:rPr lang="ru-RU" sz="1600" b="1" dirty="0"/>
              <a:t>Взаимоблокировка</a:t>
            </a:r>
            <a:r>
              <a:rPr lang="ru-RU" sz="1600" dirty="0"/>
              <a:t> — трудная ошибка для отладки по двум причинам:</a:t>
            </a:r>
            <a:endParaRPr lang="en-US" sz="1600" dirty="0"/>
          </a:p>
          <a:p>
            <a:pPr marL="265176" indent="-265176" fontAlgn="auto">
              <a:spcAft>
                <a:spcPts val="0"/>
              </a:spcAft>
              <a:buNone/>
              <a:defRPr/>
            </a:pPr>
            <a:endParaRPr lang="en-US" sz="1600" dirty="0"/>
          </a:p>
          <a:p>
            <a:pPr marL="1077913" indent="-358775" algn="just">
              <a:spcBef>
                <a:spcPts val="1200"/>
              </a:spcBef>
              <a:defRPr/>
            </a:pPr>
            <a:r>
              <a:rPr lang="ru-RU" sz="1600" dirty="0"/>
              <a:t>Вообще говоря, она происходит очень редко, когда интервалы временного квантования двух потоков находятся в определенном соотношении.</a:t>
            </a:r>
          </a:p>
          <a:p>
            <a:pPr marL="1077913" indent="-358775" algn="just">
              <a:spcBef>
                <a:spcPts val="1200"/>
              </a:spcBef>
              <a:defRPr/>
            </a:pPr>
            <a:r>
              <a:rPr lang="ru-RU" sz="1600" dirty="0"/>
              <a:t>Она может включать больше двух потоков и синхронизированных объектов.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1459230"/>
            <a:ext cx="7488832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balance)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balance;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deposit(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amount;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withdraw(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amount)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-= amount;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7"/>
          <p:cNvSpPr/>
          <p:nvPr/>
        </p:nvSpPr>
        <p:spPr>
          <a:xfrm>
            <a:off x="7812359" y="5839295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462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6" y="1484784"/>
            <a:ext cx="763284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Operator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Operator(Account account1, Account account2){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account1;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account2;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&lt;3;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operationDeposit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812359" y="5839295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788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556792"/>
            <a:ext cx="763284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operationDeposit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Заблокирован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первый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счет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Заблокирован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второй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счет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.deposit(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account2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.withdraw(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812359" y="5839295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807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1580" y="1484784"/>
            <a:ext cx="756084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OperatorDemo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Account acc1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Account(200);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Account acc2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Account(300);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Operator op1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Operator(acc1, acc2);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Operator op2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Operator(acc2, acc1);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op1.start();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op2.start();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955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21" y="1628800"/>
            <a:ext cx="7603558" cy="2514600"/>
          </a:xfrm>
          <a:prstGeom prst="rect">
            <a:avLst/>
          </a:prstGeom>
        </p:spPr>
      </p:pic>
      <p:sp>
        <p:nvSpPr>
          <p:cNvPr id="8" name="Curved Up Arrow 7"/>
          <p:cNvSpPr/>
          <p:nvPr/>
        </p:nvSpPr>
        <p:spPr>
          <a:xfrm>
            <a:off x="7812359" y="5839295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73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35082</TotalTime>
  <Words>6710</Words>
  <Application>Microsoft Office PowerPoint</Application>
  <PresentationFormat>Экран (4:3)</PresentationFormat>
  <Paragraphs>1735</Paragraphs>
  <Slides>133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133</vt:i4>
      </vt:variant>
    </vt:vector>
  </HeadingPairs>
  <TitlesOfParts>
    <vt:vector size="141" baseType="lpstr">
      <vt:lpstr>Arial</vt:lpstr>
      <vt:lpstr>Calibri</vt:lpstr>
      <vt:lpstr>Courier New</vt:lpstr>
      <vt:lpstr>Tahoma</vt:lpstr>
      <vt:lpstr>Times New Roman</vt:lpstr>
      <vt:lpstr>Wingdings</vt:lpstr>
      <vt:lpstr>Wingdings 2</vt:lpstr>
      <vt:lpstr>template</vt:lpstr>
      <vt:lpstr>Concurrency &amp; Parrallelism</vt:lpstr>
      <vt:lpstr>Содержание</vt:lpstr>
      <vt:lpstr>Понятие многопоточности</vt:lpstr>
      <vt:lpstr>Понятие многопоточности</vt:lpstr>
      <vt:lpstr>Понятие многопоточности</vt:lpstr>
      <vt:lpstr>Жизненный цикл потока</vt:lpstr>
      <vt:lpstr>Жизненный цикл потока</vt:lpstr>
      <vt:lpstr>Жизненный цикл потока</vt:lpstr>
      <vt:lpstr>Жизненный цикл потока</vt:lpstr>
      <vt:lpstr>Жизненный цикл потока</vt:lpstr>
      <vt:lpstr>Создание и выполнение потоков</vt:lpstr>
      <vt:lpstr>Создание и выполнение потоков</vt:lpstr>
      <vt:lpstr>Создание и выполнение потоков</vt:lpstr>
      <vt:lpstr>Создание и выполнение потоков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Некоторые методы класса Thread</vt:lpstr>
      <vt:lpstr>Приоритеты потоков</vt:lpstr>
      <vt:lpstr>Приоритеты потоков</vt:lpstr>
      <vt:lpstr>Приоритеты потоков</vt:lpstr>
      <vt:lpstr>Приоритеты потоков</vt:lpstr>
      <vt:lpstr>Приоритеты потоков</vt:lpstr>
      <vt:lpstr>Приоритеты потоков</vt:lpstr>
      <vt:lpstr>Приоритеты потоков</vt:lpstr>
      <vt:lpstr>Приоритеты потоков</vt:lpstr>
      <vt:lpstr>Приоритеты потоков</vt:lpstr>
      <vt:lpstr>Потоки демоны</vt:lpstr>
      <vt:lpstr>Потоки демоны</vt:lpstr>
      <vt:lpstr>Потоки демоны</vt:lpstr>
      <vt:lpstr>Потоки демоны</vt:lpstr>
      <vt:lpstr>Потоки демоны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Группы потоков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Wait, notify</vt:lpstr>
      <vt:lpstr>Wait, notify</vt:lpstr>
      <vt:lpstr>Wait, notify</vt:lpstr>
      <vt:lpstr>Wait, notify</vt:lpstr>
      <vt:lpstr>Wait, notify</vt:lpstr>
      <vt:lpstr>Wait, notify</vt:lpstr>
      <vt:lpstr>Wait, notify</vt:lpstr>
      <vt:lpstr>Wait, notify</vt:lpstr>
      <vt:lpstr>Wait, notify</vt:lpstr>
      <vt:lpstr>Wait, notify</vt:lpstr>
      <vt:lpstr>deadlocks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volatile</vt:lpstr>
      <vt:lpstr>Volatile</vt:lpstr>
      <vt:lpstr>Volatile</vt:lpstr>
      <vt:lpstr>Приостановка/ возобновление работы потока</vt:lpstr>
      <vt:lpstr>Приостановка/возобновление работы потока</vt:lpstr>
      <vt:lpstr>Приостановка/возобновление работы потока</vt:lpstr>
      <vt:lpstr>Приостановка/возобновление работы потока</vt:lpstr>
      <vt:lpstr>Приостановка/возобновление работы потока</vt:lpstr>
      <vt:lpstr>Приостановка/возобновление работы потока</vt:lpstr>
      <vt:lpstr>Приостановка/возобновление работы потока</vt:lpstr>
      <vt:lpstr>Concurrent, обзор</vt:lpstr>
      <vt:lpstr>Сoncurrent, обзор</vt:lpstr>
      <vt:lpstr>Сoncurrent, обзор</vt:lpstr>
      <vt:lpstr>Сoncurrent, обзор</vt:lpstr>
      <vt:lpstr>Сoncurrent, обзор</vt:lpstr>
      <vt:lpstr>Сoncurrent, обзор</vt:lpstr>
      <vt:lpstr>executors</vt:lpstr>
      <vt:lpstr>Executors</vt:lpstr>
      <vt:lpstr>Executors</vt:lpstr>
      <vt:lpstr>Executors</vt:lpstr>
      <vt:lpstr>Executors</vt:lpstr>
      <vt:lpstr>Executors</vt:lpstr>
      <vt:lpstr>Executors</vt:lpstr>
      <vt:lpstr>Executors</vt:lpstr>
      <vt:lpstr>Executors</vt:lpstr>
      <vt:lpstr>Executors</vt:lpstr>
      <vt:lpstr>Executors</vt:lpstr>
      <vt:lpstr>Executors</vt:lpstr>
      <vt:lpstr>Time unit, ожидание</vt:lpstr>
      <vt:lpstr>TimeUnit, ожидание</vt:lpstr>
      <vt:lpstr>Презентация PowerPoint</vt:lpstr>
    </vt:vector>
  </TitlesOfParts>
  <Company>Twoja nazwa firmy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Twoja nazwa użytkownika</dc:creator>
  <cp:lastModifiedBy>Nikolai Plokhoi</cp:lastModifiedBy>
  <cp:revision>531</cp:revision>
  <dcterms:created xsi:type="dcterms:W3CDTF">2011-09-14T13:05:55Z</dcterms:created>
  <dcterms:modified xsi:type="dcterms:W3CDTF">2017-12-08T05:47:07Z</dcterms:modified>
</cp:coreProperties>
</file>