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6" r:id="rId2"/>
    <p:sldId id="257" r:id="rId3"/>
    <p:sldId id="258" r:id="rId4"/>
    <p:sldId id="259" r:id="rId5"/>
    <p:sldId id="400" r:id="rId6"/>
    <p:sldId id="260" r:id="rId7"/>
    <p:sldId id="478" r:id="rId8"/>
    <p:sldId id="476" r:id="rId9"/>
    <p:sldId id="263" r:id="rId10"/>
    <p:sldId id="265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479" r:id="rId20"/>
    <p:sldId id="273" r:id="rId21"/>
    <p:sldId id="286" r:id="rId22"/>
    <p:sldId id="274" r:id="rId23"/>
    <p:sldId id="289" r:id="rId24"/>
    <p:sldId id="291" r:id="rId25"/>
    <p:sldId id="288" r:id="rId26"/>
    <p:sldId id="271" r:id="rId27"/>
    <p:sldId id="480" r:id="rId28"/>
    <p:sldId id="328" r:id="rId29"/>
    <p:sldId id="278" r:id="rId30"/>
    <p:sldId id="352" r:id="rId31"/>
    <p:sldId id="296" r:id="rId32"/>
    <p:sldId id="295" r:id="rId33"/>
    <p:sldId id="481" r:id="rId34"/>
    <p:sldId id="280" r:id="rId35"/>
    <p:sldId id="456" r:id="rId36"/>
    <p:sldId id="443" r:id="rId37"/>
    <p:sldId id="282" r:id="rId38"/>
    <p:sldId id="483" r:id="rId39"/>
    <p:sldId id="457" r:id="rId40"/>
    <p:sldId id="401" r:id="rId41"/>
    <p:sldId id="406" r:id="rId42"/>
    <p:sldId id="407" r:id="rId43"/>
    <p:sldId id="484" r:id="rId44"/>
    <p:sldId id="485" r:id="rId45"/>
    <p:sldId id="409" r:id="rId46"/>
    <p:sldId id="486" r:id="rId47"/>
    <p:sldId id="412" r:id="rId48"/>
    <p:sldId id="487" r:id="rId49"/>
    <p:sldId id="482" r:id="rId50"/>
    <p:sldId id="444" r:id="rId51"/>
    <p:sldId id="489" r:id="rId52"/>
    <p:sldId id="346" r:id="rId53"/>
    <p:sldId id="345" r:id="rId54"/>
    <p:sldId id="460" r:id="rId55"/>
    <p:sldId id="445" r:id="rId56"/>
    <p:sldId id="490" r:id="rId57"/>
    <p:sldId id="428" r:id="rId58"/>
    <p:sldId id="491" r:id="rId59"/>
    <p:sldId id="301" r:id="rId60"/>
    <p:sldId id="492" r:id="rId61"/>
    <p:sldId id="493" r:id="rId62"/>
    <p:sldId id="494" r:id="rId63"/>
    <p:sldId id="495" r:id="rId64"/>
    <p:sldId id="497" r:id="rId65"/>
    <p:sldId id="500" r:id="rId66"/>
    <p:sldId id="501" r:id="rId67"/>
    <p:sldId id="502" r:id="rId68"/>
    <p:sldId id="503" r:id="rId69"/>
    <p:sldId id="504" r:id="rId70"/>
    <p:sldId id="304" r:id="rId71"/>
    <p:sldId id="302" r:id="rId72"/>
    <p:sldId id="322" r:id="rId73"/>
    <p:sldId id="323" r:id="rId74"/>
    <p:sldId id="397" r:id="rId75"/>
    <p:sldId id="398" r:id="rId76"/>
    <p:sldId id="297" r:id="rId77"/>
    <p:sldId id="284" r:id="rId78"/>
    <p:sldId id="285" r:id="rId79"/>
    <p:sldId id="515" r:id="rId80"/>
    <p:sldId id="516" r:id="rId81"/>
    <p:sldId id="505" r:id="rId82"/>
    <p:sldId id="506" r:id="rId83"/>
    <p:sldId id="507" r:id="rId84"/>
    <p:sldId id="511" r:id="rId85"/>
    <p:sldId id="510" r:id="rId86"/>
    <p:sldId id="519" r:id="rId87"/>
    <p:sldId id="470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50000" autoAdjust="0"/>
  </p:normalViewPr>
  <p:slideViewPr>
    <p:cSldViewPr>
      <p:cViewPr>
        <p:scale>
          <a:sx n="75" d="100"/>
          <a:sy n="75" d="100"/>
        </p:scale>
        <p:origin x="1954" y="336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ga.g.smolyak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mailto:olga.g.smolyakova@gmail.co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database connectivity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Olga Smolyakova</a:t>
            </a:r>
          </a:p>
          <a:p>
            <a:r>
              <a:rPr lang="en-US" dirty="0"/>
              <a:t>Oracle Certified Java 6 Programmer</a:t>
            </a:r>
          </a:p>
          <a:p>
            <a:r>
              <a:rPr lang="en-US" dirty="0">
                <a:hlinkClick r:id="rId2"/>
              </a:rPr>
              <a:t>Olga_Smolyakova@epam.com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14572" cy="533400"/>
          </a:xfrm>
        </p:spPr>
        <p:txBody>
          <a:bodyPr/>
          <a:lstStyle/>
          <a:p>
            <a:r>
              <a:rPr lang="en-US" dirty="0"/>
              <a:t>Java.SE.10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доступа к БД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23928" y="1230981"/>
            <a:ext cx="4371980" cy="199377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/>
              <a:t>В трехзвенной модели команды поступают в т.н. сервис среднего звена, который отсылает SQL-выражения в БД. БД обрабатывает SQL, отсылая запросы в этот самый сервис, который затем возвращает результат конечному пользователю.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20744"/>
            <a:ext cx="2448272" cy="46131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Компоненты </a:t>
            </a:r>
            <a:r>
              <a:rPr lang="en-US" sz="1800" b="1" dirty="0" smtClean="0"/>
              <a:t>JDBC</a:t>
            </a:r>
            <a:endParaRPr lang="ru-RU" sz="1800" b="1" dirty="0" smtClean="0"/>
          </a:p>
          <a:p>
            <a:endParaRPr lang="ru-RU" sz="1800" dirty="0" smtClean="0"/>
          </a:p>
          <a:p>
            <a:r>
              <a:rPr lang="en-US" sz="1800" b="1" dirty="0" smtClean="0"/>
              <a:t>Driver Manager</a:t>
            </a:r>
            <a:endParaRPr lang="ru-RU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ru-RU" sz="1600" dirty="0" smtClean="0"/>
              <a:t>предоставляет средства для управления набором драйверов баз данных</a:t>
            </a:r>
          </a:p>
          <a:p>
            <a:pPr lvl="1" algn="just">
              <a:buFont typeface="Wingdings" pitchFamily="2" charset="2"/>
              <a:buChar char="§"/>
            </a:pPr>
            <a:r>
              <a:rPr lang="ru-RU" sz="1600" dirty="0" smtClean="0"/>
              <a:t>предназначен для выбора базы данных и создания соединения с БД.</a:t>
            </a:r>
            <a:endParaRPr lang="en-US" sz="1600" dirty="0" smtClean="0"/>
          </a:p>
          <a:p>
            <a:pPr algn="just"/>
            <a:endParaRPr lang="bg-BG" sz="1800" dirty="0" smtClean="0"/>
          </a:p>
          <a:p>
            <a:pPr algn="just"/>
            <a:r>
              <a:rPr lang="bg-BG" sz="1800" b="1" dirty="0" smtClean="0"/>
              <a:t>Драйвер</a:t>
            </a:r>
            <a:endParaRPr lang="en-US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ru-RU" sz="1600" dirty="0" smtClean="0"/>
              <a:t>обеспечивает реализацию общих интерфейсов для конкретной СУБД и конкретных протоколов </a:t>
            </a:r>
            <a:endParaRPr lang="en-US" sz="1600" dirty="0" smtClean="0"/>
          </a:p>
          <a:p>
            <a:pPr algn="just"/>
            <a:endParaRPr lang="bg-BG" sz="1800" dirty="0" smtClean="0"/>
          </a:p>
          <a:p>
            <a:pPr algn="just"/>
            <a:r>
              <a:rPr lang="bg-BG" sz="1800" b="1" dirty="0" smtClean="0"/>
              <a:t>Соединение (</a:t>
            </a:r>
            <a:r>
              <a:rPr lang="en-US" sz="1800" b="1" dirty="0" smtClean="0"/>
              <a:t>Connection</a:t>
            </a:r>
            <a:r>
              <a:rPr lang="bg-BG" sz="1800" b="1" dirty="0" smtClean="0"/>
              <a:t>)</a:t>
            </a:r>
            <a:endParaRPr lang="en-US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bg-BG" sz="1600" dirty="0" smtClean="0"/>
              <a:t>Сессия между приложением и драйвером базы данных</a:t>
            </a:r>
          </a:p>
          <a:p>
            <a:pPr lvl="1"/>
            <a:endParaRPr lang="bg-BG" sz="1800" dirty="0" smtClean="0"/>
          </a:p>
          <a:p>
            <a:pPr lvl="1">
              <a:buNone/>
            </a:pPr>
            <a:endParaRPr lang="en-US" sz="1800" dirty="0" smtClean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Компоненты </a:t>
            </a:r>
            <a:r>
              <a:rPr lang="en-US" sz="1800" b="1" dirty="0" smtClean="0"/>
              <a:t>JDBC</a:t>
            </a:r>
            <a:endParaRPr lang="ru-RU" sz="1800" b="1" dirty="0" smtClean="0"/>
          </a:p>
          <a:p>
            <a:endParaRPr lang="ru-RU" sz="1800" dirty="0" smtClean="0"/>
          </a:p>
          <a:p>
            <a:r>
              <a:rPr lang="bg-BG" sz="1800" b="1" dirty="0" smtClean="0"/>
              <a:t>Запрос</a:t>
            </a:r>
            <a:endParaRPr lang="en-US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600" dirty="0" smtClean="0"/>
              <a:t>SQL </a:t>
            </a:r>
            <a:r>
              <a:rPr lang="ru-RU" sz="1600" dirty="0" smtClean="0"/>
              <a:t>запрос</a:t>
            </a:r>
            <a:r>
              <a:rPr lang="bg-BG" sz="1600" dirty="0" smtClean="0"/>
              <a:t> на выборку или изменение данных</a:t>
            </a:r>
            <a:endParaRPr lang="en-US" sz="16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bg-BG" sz="1800" b="1" dirty="0" smtClean="0"/>
              <a:t>Результат</a:t>
            </a:r>
            <a:endParaRPr lang="en-US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bg-BG" sz="1600" dirty="0" smtClean="0"/>
              <a:t>Логическое множество строк и столбцов таблицы базы данных </a:t>
            </a:r>
          </a:p>
          <a:p>
            <a:pPr lvl="1" algn="just">
              <a:buNone/>
            </a:pPr>
            <a:endParaRPr lang="bg-BG" sz="1800" b="1" dirty="0" smtClean="0">
              <a:solidFill>
                <a:srgbClr val="002B78"/>
              </a:solidFill>
            </a:endParaRPr>
          </a:p>
          <a:p>
            <a:pPr algn="just"/>
            <a:r>
              <a:rPr lang="bg-BG" sz="1800" b="1" dirty="0" smtClean="0"/>
              <a:t>Метаданные</a:t>
            </a:r>
            <a:endParaRPr lang="en-US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bg-BG" sz="1600" dirty="0" smtClean="0"/>
              <a:t>Сведения о полученном результате и об используемой базе данных</a:t>
            </a:r>
            <a:endParaRPr lang="en-US" sz="1600" dirty="0" smtClean="0"/>
          </a:p>
          <a:p>
            <a:pPr lvl="1">
              <a:buNone/>
            </a:pPr>
            <a:endParaRPr lang="en-US" sz="1800" dirty="0" smtClean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None/>
            </a:pPr>
            <a:r>
              <a:rPr lang="ru-RU" sz="1800" b="1" dirty="0" smtClean="0"/>
              <a:t>Типы драйверов</a:t>
            </a:r>
          </a:p>
          <a:p>
            <a:pPr marL="514350" indent="-514350" algn="just">
              <a:buAutoNum type="arabicPeriod"/>
            </a:pPr>
            <a:endParaRPr lang="ru-RU" sz="1800" dirty="0" smtClean="0"/>
          </a:p>
          <a:p>
            <a:pPr marL="1703388" indent="-457200" algn="just">
              <a:lnSpc>
                <a:spcPct val="150000"/>
              </a:lnSpc>
              <a:buAutoNum type="arabicPeriod"/>
            </a:pPr>
            <a:r>
              <a:rPr lang="ru-RU" sz="1800" dirty="0" smtClean="0"/>
              <a:t>Мост JDBC-ODBC + драйвер ODBC</a:t>
            </a:r>
          </a:p>
          <a:p>
            <a:pPr marL="1703388" indent="-457200" algn="just">
              <a:lnSpc>
                <a:spcPct val="150000"/>
              </a:lnSpc>
              <a:buAutoNum type="arabicPeriod"/>
            </a:pPr>
            <a:r>
              <a:rPr lang="ru-RU" sz="1800" dirty="0" err="1" smtClean="0"/>
              <a:t>Нативный</a:t>
            </a:r>
            <a:r>
              <a:rPr lang="ru-RU" sz="1800" dirty="0" smtClean="0"/>
              <a:t>-</a:t>
            </a:r>
            <a:r>
              <a:rPr lang="en-US" sz="1800" dirty="0" smtClean="0"/>
              <a:t>API</a:t>
            </a:r>
            <a:r>
              <a:rPr lang="ru-RU" sz="1800" dirty="0" smtClean="0"/>
              <a:t> </a:t>
            </a:r>
            <a:r>
              <a:rPr lang="en-US" sz="1800" dirty="0" smtClean="0"/>
              <a:t>/</a:t>
            </a:r>
            <a:r>
              <a:rPr lang="ru-RU" sz="1800" dirty="0" smtClean="0"/>
              <a:t> частичный </a:t>
            </a:r>
            <a:r>
              <a:rPr lang="en-US" sz="1800" dirty="0" smtClean="0"/>
              <a:t>Java </a:t>
            </a:r>
            <a:r>
              <a:rPr lang="ru-RU" sz="1800" dirty="0" smtClean="0"/>
              <a:t>драйвер</a:t>
            </a:r>
          </a:p>
          <a:p>
            <a:pPr marL="1703388" indent="-457200" algn="just">
              <a:lnSpc>
                <a:spcPct val="150000"/>
              </a:lnSpc>
              <a:buAutoNum type="arabicPeriod"/>
            </a:pPr>
            <a:r>
              <a:rPr lang="ru-RU" sz="1800" dirty="0" smtClean="0"/>
              <a:t>Сетевой протокол / «чистый» </a:t>
            </a:r>
            <a:r>
              <a:rPr lang="ru-RU" sz="1800" dirty="0" err="1" smtClean="0"/>
              <a:t>Java</a:t>
            </a:r>
            <a:r>
              <a:rPr lang="ru-RU" sz="1800" dirty="0" smtClean="0"/>
              <a:t> драйвер</a:t>
            </a:r>
          </a:p>
          <a:p>
            <a:pPr marL="1703388" indent="-457200" algn="just">
              <a:lnSpc>
                <a:spcPct val="150000"/>
              </a:lnSpc>
              <a:buAutoNum type="arabicPeriod"/>
            </a:pPr>
            <a:r>
              <a:rPr lang="ru-RU" sz="1800" dirty="0" err="1" smtClean="0"/>
              <a:t>Нативный</a:t>
            </a:r>
            <a:r>
              <a:rPr lang="ru-RU" sz="1800" dirty="0" smtClean="0"/>
              <a:t> протокол / «чистый» </a:t>
            </a:r>
            <a:r>
              <a:rPr lang="ru-RU" sz="1800" dirty="0" err="1" smtClean="0"/>
              <a:t>Java</a:t>
            </a:r>
            <a:r>
              <a:rPr lang="ru-RU" sz="1800" dirty="0" smtClean="0"/>
              <a:t> драйвер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Мост JDBC-ODBC</a:t>
            </a:r>
          </a:p>
          <a:p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Драйверы 1-го типа транслируют все вызовы </a:t>
            </a:r>
            <a:r>
              <a:rPr lang="en-US" sz="1800" dirty="0" smtClean="0"/>
              <a:t>JDBC </a:t>
            </a:r>
            <a:r>
              <a:rPr lang="ru-RU" sz="1800" dirty="0" smtClean="0"/>
              <a:t>в вызовы </a:t>
            </a:r>
            <a:r>
              <a:rPr lang="en-US" sz="1800" dirty="0" smtClean="0"/>
              <a:t>ODBC (Open Database Connectivity), </a:t>
            </a:r>
            <a:r>
              <a:rPr lang="ru-RU" sz="1800" dirty="0" smtClean="0"/>
              <a:t>с пересылкой всех данных в </a:t>
            </a:r>
            <a:r>
              <a:rPr lang="en-US" sz="1800" dirty="0" smtClean="0"/>
              <a:t>ODBC </a:t>
            </a:r>
            <a:r>
              <a:rPr lang="ru-RU" sz="1800" dirty="0" smtClean="0"/>
              <a:t>драйвер.</a:t>
            </a:r>
          </a:p>
          <a:p>
            <a:endParaRPr lang="ru-RU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000372"/>
            <a:ext cx="542928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04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b="1" dirty="0" err="1" smtClean="0"/>
              <a:t>Нативный</a:t>
            </a:r>
            <a:r>
              <a:rPr lang="ru-RU" sz="1800" b="1" dirty="0" smtClean="0"/>
              <a:t>-</a:t>
            </a:r>
            <a:r>
              <a:rPr lang="en-US" sz="1800" b="1" dirty="0" smtClean="0"/>
              <a:t>API/</a:t>
            </a:r>
            <a:r>
              <a:rPr lang="ru-RU" sz="1800" b="1" dirty="0" smtClean="0"/>
              <a:t>частичный </a:t>
            </a:r>
            <a:r>
              <a:rPr lang="en-US" sz="1800" b="1" dirty="0" smtClean="0"/>
              <a:t>Java </a:t>
            </a:r>
            <a:r>
              <a:rPr lang="ru-RU" sz="1800" b="1" dirty="0" smtClean="0"/>
              <a:t>драйвер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en-US" sz="1800" dirty="0" smtClean="0"/>
              <a:t>JDBC </a:t>
            </a:r>
            <a:r>
              <a:rPr lang="ru-RU" sz="1800" dirty="0" smtClean="0"/>
              <a:t>драйвер 2-го типа - </a:t>
            </a:r>
            <a:r>
              <a:rPr lang="ru-RU" sz="1800" dirty="0" err="1" smtClean="0"/>
              <a:t>нативный</a:t>
            </a:r>
            <a:r>
              <a:rPr lang="ru-RU" sz="1800" dirty="0" smtClean="0"/>
              <a:t>-</a:t>
            </a:r>
            <a:r>
              <a:rPr lang="en-US" sz="1800" dirty="0" smtClean="0"/>
              <a:t>API/</a:t>
            </a:r>
            <a:r>
              <a:rPr lang="ru-RU" sz="1800" dirty="0" smtClean="0"/>
              <a:t>частичный </a:t>
            </a:r>
            <a:r>
              <a:rPr lang="en-US" sz="1800" dirty="0" smtClean="0"/>
              <a:t>Java </a:t>
            </a:r>
            <a:r>
              <a:rPr lang="ru-RU" sz="1800" dirty="0" smtClean="0"/>
              <a:t>драйвер – переводит вызовы  </a:t>
            </a:r>
            <a:r>
              <a:rPr lang="en-US" sz="1800" dirty="0" smtClean="0"/>
              <a:t>JDBC </a:t>
            </a:r>
            <a:r>
              <a:rPr lang="ru-RU" sz="1800" dirty="0" smtClean="0"/>
              <a:t>в вызовы специфичные к СУБД таких как например </a:t>
            </a:r>
            <a:r>
              <a:rPr lang="en-US" sz="1800" dirty="0" smtClean="0"/>
              <a:t>SQL Server, Informix, Oracle </a:t>
            </a:r>
            <a:r>
              <a:rPr lang="ru-RU" sz="1800" dirty="0" smtClean="0"/>
              <a:t>или </a:t>
            </a:r>
            <a:r>
              <a:rPr lang="en-US" sz="1800" dirty="0" smtClean="0"/>
              <a:t>Sybase.</a:t>
            </a:r>
            <a:endParaRPr lang="ru-RU" sz="18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928934"/>
            <a:ext cx="5500726" cy="275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64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Сетевой протокол/«чистый» </a:t>
            </a:r>
            <a:r>
              <a:rPr lang="ru-RU" sz="1800" b="1" dirty="0" err="1" smtClean="0"/>
              <a:t>Java</a:t>
            </a:r>
            <a:r>
              <a:rPr lang="ru-RU" sz="1800" b="1" dirty="0" smtClean="0"/>
              <a:t> драйвер</a:t>
            </a:r>
          </a:p>
          <a:p>
            <a:pPr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JDBC драйвер 3 типа – сетевой протокол/«чистый» </a:t>
            </a:r>
            <a:r>
              <a:rPr lang="ru-RU" sz="1800" dirty="0" err="1" smtClean="0"/>
              <a:t>Java</a:t>
            </a:r>
            <a:r>
              <a:rPr lang="ru-RU" sz="1800" dirty="0" smtClean="0"/>
              <a:t> драйвер – использует трехуровневую архитектуру, где вызовы JDBC посылаются на сервер приложений, далее этот сервер транслирует вызовы (явно или косвенно) в вызовы специфичного к СУБД </a:t>
            </a:r>
            <a:r>
              <a:rPr lang="ru-RU" sz="1800" dirty="0" err="1" smtClean="0"/>
              <a:t>нативного</a:t>
            </a:r>
            <a:r>
              <a:rPr lang="ru-RU" sz="1800" dirty="0" smtClean="0"/>
              <a:t> интерфейса для дальнейшего обращения к базе данных. 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296" y="3643314"/>
            <a:ext cx="516734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08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драйверов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err="1" smtClean="0"/>
              <a:t>Нативный</a:t>
            </a:r>
            <a:r>
              <a:rPr lang="ru-RU" sz="1800" b="1" dirty="0" smtClean="0"/>
              <a:t> протокол/«чистый» </a:t>
            </a:r>
            <a:r>
              <a:rPr lang="ru-RU" sz="1800" b="1" dirty="0" err="1" smtClean="0"/>
              <a:t>Java</a:t>
            </a:r>
            <a:r>
              <a:rPr lang="ru-RU" sz="1800" b="1" dirty="0" smtClean="0"/>
              <a:t> драйвер</a:t>
            </a:r>
          </a:p>
          <a:p>
            <a:pPr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err="1" smtClean="0"/>
              <a:t>Нативный</a:t>
            </a:r>
            <a:r>
              <a:rPr lang="ru-RU" sz="1800" dirty="0" smtClean="0"/>
              <a:t> протокол/«чистый» </a:t>
            </a:r>
            <a:r>
              <a:rPr lang="ru-RU" sz="1800" dirty="0" err="1" smtClean="0"/>
              <a:t>Java</a:t>
            </a:r>
            <a:r>
              <a:rPr lang="ru-RU" sz="1800" dirty="0" smtClean="0"/>
              <a:t> драйвер (JDBC драйвер 4-го типа) конвертирует вызовы JDBC в специфический протокол </a:t>
            </a:r>
            <a:r>
              <a:rPr lang="ru-RU" sz="1800" dirty="0" err="1" smtClean="0"/>
              <a:t>вендора</a:t>
            </a:r>
            <a:r>
              <a:rPr lang="ru-RU" sz="1800" dirty="0" smtClean="0"/>
              <a:t> СУБД, так что клиентские приложения могут напрямую обращаться с сервером базы данных. </a:t>
            </a:r>
          </a:p>
          <a:p>
            <a:endParaRPr lang="ru-RU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071810"/>
            <a:ext cx="4929222" cy="26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30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JDBC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04956"/>
            <a:ext cx="7315200" cy="4800600"/>
          </a:xfrm>
        </p:spPr>
        <p:txBody>
          <a:bodyPr/>
          <a:lstStyle/>
          <a:p>
            <a:r>
              <a:rPr lang="ru-RU" sz="1500" dirty="0"/>
              <a:t>Что такое </a:t>
            </a:r>
            <a:r>
              <a:rPr lang="en-US" sz="1500" dirty="0"/>
              <a:t>JDBC</a:t>
            </a:r>
          </a:p>
          <a:p>
            <a:r>
              <a:rPr lang="ru-RU" sz="1500" dirty="0"/>
              <a:t>Модели доступа к БД</a:t>
            </a:r>
          </a:p>
          <a:p>
            <a:r>
              <a:rPr lang="ru-RU" sz="1500" dirty="0"/>
              <a:t>Компоненты </a:t>
            </a:r>
            <a:r>
              <a:rPr lang="en-US" sz="1500" dirty="0"/>
              <a:t>JDBC</a:t>
            </a:r>
          </a:p>
          <a:p>
            <a:r>
              <a:rPr lang="ru-RU" sz="1500" dirty="0"/>
              <a:t>Типы драйверов</a:t>
            </a:r>
            <a:endParaRPr lang="en-US" sz="1500" dirty="0"/>
          </a:p>
          <a:p>
            <a:r>
              <a:rPr lang="ru-RU" sz="1500" dirty="0"/>
              <a:t>Использование </a:t>
            </a:r>
            <a:r>
              <a:rPr lang="en-US" sz="1500" dirty="0"/>
              <a:t>JDBC</a:t>
            </a:r>
          </a:p>
          <a:p>
            <a:r>
              <a:rPr lang="ru-RU" sz="1500" dirty="0"/>
              <a:t>Загрузка драйвера базы данных</a:t>
            </a:r>
          </a:p>
          <a:p>
            <a:r>
              <a:rPr lang="ru-RU" sz="1500" dirty="0"/>
              <a:t>Установка связи с БД</a:t>
            </a:r>
          </a:p>
          <a:p>
            <a:r>
              <a:rPr lang="ru-RU" sz="1500" dirty="0"/>
              <a:t>Выполнение </a:t>
            </a:r>
            <a:r>
              <a:rPr lang="en-US" sz="1500" dirty="0" err="1"/>
              <a:t>sql</a:t>
            </a:r>
            <a:r>
              <a:rPr lang="en-US" sz="1500" dirty="0"/>
              <a:t>-</a:t>
            </a:r>
            <a:r>
              <a:rPr lang="ru-RU" sz="1500" dirty="0"/>
              <a:t>запросов</a:t>
            </a:r>
          </a:p>
          <a:p>
            <a:r>
              <a:rPr lang="en-US" sz="1500" dirty="0"/>
              <a:t>Statement</a:t>
            </a:r>
          </a:p>
          <a:p>
            <a:r>
              <a:rPr lang="en-US" sz="1500" dirty="0" err="1"/>
              <a:t>ResultSet</a:t>
            </a:r>
            <a:endParaRPr lang="en-US" sz="1500" dirty="0"/>
          </a:p>
          <a:p>
            <a:r>
              <a:rPr lang="en-US" sz="1500" dirty="0" err="1"/>
              <a:t>PreparedStatement</a:t>
            </a:r>
            <a:endParaRPr lang="en-US" sz="1500" dirty="0"/>
          </a:p>
          <a:p>
            <a:r>
              <a:rPr lang="en-US" sz="1500" dirty="0" err="1"/>
              <a:t>CallableStatement</a:t>
            </a:r>
            <a:endParaRPr lang="en-US" sz="1500" dirty="0"/>
          </a:p>
          <a:p>
            <a:r>
              <a:rPr lang="en-US" sz="1500" dirty="0"/>
              <a:t>Batch-</a:t>
            </a:r>
            <a:r>
              <a:rPr lang="ru-RU" sz="1500" dirty="0"/>
              <a:t>команды</a:t>
            </a:r>
          </a:p>
          <a:p>
            <a:r>
              <a:rPr lang="ru-RU" sz="1500" dirty="0"/>
              <a:t>Закрытие </a:t>
            </a:r>
            <a:r>
              <a:rPr lang="en-US" sz="1500" dirty="0" err="1"/>
              <a:t>ResultSet</a:t>
            </a:r>
            <a:r>
              <a:rPr lang="en-US" sz="1500" dirty="0"/>
              <a:t>. Statement </a:t>
            </a:r>
            <a:r>
              <a:rPr lang="ru-RU" sz="1500" dirty="0"/>
              <a:t>и </a:t>
            </a:r>
            <a:r>
              <a:rPr lang="en-US" sz="1500" dirty="0"/>
              <a:t>Connection</a:t>
            </a:r>
          </a:p>
          <a:p>
            <a:r>
              <a:rPr lang="en-US" sz="1500" dirty="0"/>
              <a:t>Connection Pool</a:t>
            </a:r>
          </a:p>
          <a:p>
            <a:r>
              <a:rPr lang="en-US" sz="1500" dirty="0"/>
              <a:t>Data Access Object (DAO)</a:t>
            </a:r>
          </a:p>
          <a:p>
            <a:r>
              <a:rPr lang="ru-RU" sz="1500" dirty="0"/>
              <a:t>Транзакции и точки сохранения</a:t>
            </a:r>
          </a:p>
          <a:p>
            <a:r>
              <a:rPr lang="ru-RU" sz="1500" dirty="0"/>
              <a:t>Метаданные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JDBC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Последовательность действий:</a:t>
            </a:r>
          </a:p>
          <a:p>
            <a:pPr marL="449263" defTabSz="449263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1800" dirty="0"/>
              <a:t>Загрузка класса драйвера базы данных.</a:t>
            </a:r>
          </a:p>
          <a:p>
            <a:pPr marL="1517650" indent="-436563" defTabSz="449263">
              <a:lnSpc>
                <a:spcPct val="90000"/>
              </a:lnSpc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1800" dirty="0"/>
              <a:t>Установка соединения с БД. </a:t>
            </a:r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1800" dirty="0"/>
              <a:t>Создание объекта для передачи запросов. </a:t>
            </a:r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1800" dirty="0"/>
              <a:t>Выполнение</a:t>
            </a:r>
            <a:r>
              <a:rPr lang="en-US" sz="1800" dirty="0"/>
              <a:t> </a:t>
            </a:r>
            <a:r>
              <a:rPr lang="ru-RU" sz="1800" dirty="0"/>
              <a:t>запроса. </a:t>
            </a:r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sz="1800" dirty="0"/>
              <a:t>Обработка результатов выполнения запроса. </a:t>
            </a:r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ru-RU" sz="1800" dirty="0"/>
          </a:p>
          <a:p>
            <a:pPr marL="1517650" indent="-436563" defTabSz="449263">
              <a:lnSpc>
                <a:spcPct val="90000"/>
              </a:lnSpc>
              <a:buSzPct val="100000"/>
              <a:buFont typeface="Verdana" pitchFamily="34" charset="0"/>
              <a:buAutoNum type="arabicPeriod"/>
              <a:tabLst>
                <a:tab pos="895350" algn="l"/>
                <a:tab pos="1344613" algn="l"/>
                <a:tab pos="1433513" algn="l"/>
                <a:tab pos="1517650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dirty="0" err="1"/>
              <a:t>Закрыт</a:t>
            </a:r>
            <a:r>
              <a:rPr lang="ru-RU" sz="1800" dirty="0" err="1"/>
              <a:t>ие</a:t>
            </a:r>
            <a:r>
              <a:rPr lang="en-US" sz="1800" dirty="0"/>
              <a:t> </a:t>
            </a:r>
            <a:r>
              <a:rPr lang="en-US" sz="1800" dirty="0" err="1"/>
              <a:t>соединения</a:t>
            </a:r>
            <a:r>
              <a:rPr lang="ru-RU" sz="1800" dirty="0"/>
              <a:t>.</a:t>
            </a:r>
            <a:endParaRPr lang="en-GB" sz="1800" dirty="0"/>
          </a:p>
          <a:p>
            <a:pPr>
              <a:buSzPct val="100000"/>
            </a:pP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драйвера базы данных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драйвера базы данных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/>
              <a:t>Загрузка класса драйвера базы данных:</a:t>
            </a:r>
          </a:p>
          <a:p>
            <a:endParaRPr lang="ru-RU" altLang="en-US" sz="1800" dirty="0"/>
          </a:p>
          <a:p>
            <a:r>
              <a:rPr lang="ru-RU" altLang="en-US" sz="1800" dirty="0"/>
              <a:t> в общем виде</a:t>
            </a:r>
            <a:r>
              <a:rPr lang="en-US" altLang="en-US" sz="1800" dirty="0"/>
              <a:t>:</a:t>
            </a:r>
            <a:endParaRPr lang="ru-RU" altLang="en-US" sz="1800" i="1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д</a:t>
            </a:r>
            <a:r>
              <a:rPr lang="ru-RU" altLang="en-US" sz="1800" dirty="0"/>
              <a:t>ля </a:t>
            </a:r>
            <a:r>
              <a:rPr lang="en-US" altLang="en-US" sz="1800" dirty="0" err="1"/>
              <a:t>MySQL</a:t>
            </a:r>
            <a:r>
              <a:rPr lang="en-US" altLang="en-US" sz="1800" dirty="0"/>
              <a:t>:</a:t>
            </a:r>
          </a:p>
          <a:p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r>
              <a:rPr lang="ru-RU" altLang="en-US" sz="1800" dirty="0"/>
              <a:t>для </a:t>
            </a:r>
            <a:r>
              <a:rPr lang="en-US" altLang="en-US" sz="1800" dirty="0"/>
              <a:t>JDBC-ODBC bridge (ex. MS Access) :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2312774"/>
            <a:ext cx="55881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b="1" noProof="1">
                <a:latin typeface="Courier New" pitchFamily="49" charset="0"/>
              </a:rPr>
              <a:t>Class.forName(</a:t>
            </a:r>
            <a:r>
              <a:rPr kumimoji="1" lang="en-US" b="1" dirty="0">
                <a:latin typeface="Courier New" pitchFamily="49" charset="0"/>
              </a:rPr>
              <a:t>[location of driver]</a:t>
            </a:r>
            <a:r>
              <a:rPr kumimoji="1" lang="en-US" b="1" noProof="1">
                <a:latin typeface="Courier New" pitchFamily="49" charset="0"/>
              </a:rPr>
              <a:t>);</a:t>
            </a:r>
            <a:r>
              <a:rPr kumimoji="1"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61914" y="3406348"/>
            <a:ext cx="60201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b="1" noProof="1">
                <a:latin typeface="Courier New" pitchFamily="49" charset="0"/>
              </a:rPr>
              <a:t>Class.forName(</a:t>
            </a:r>
            <a:r>
              <a:rPr kumimoji="1" lang="en-US" b="1" dirty="0">
                <a:latin typeface="Courier New" pitchFamily="49" charset="0"/>
              </a:rPr>
              <a:t>"</a:t>
            </a:r>
            <a:r>
              <a:rPr kumimoji="1" lang="ru-RU" b="1" dirty="0" err="1">
                <a:latin typeface="Courier New" pitchFamily="49" charset="0"/>
              </a:rPr>
              <a:t>org.gjt.mm.mysql.Driver</a:t>
            </a:r>
            <a:r>
              <a:rPr kumimoji="1" lang="en-US" b="1" dirty="0">
                <a:latin typeface="Courier New" pitchFamily="49" charset="0"/>
              </a:rPr>
              <a:t>"</a:t>
            </a:r>
            <a:r>
              <a:rPr kumimoji="1" lang="en-US" b="1" noProof="1">
                <a:latin typeface="Courier New" pitchFamily="49" charset="0"/>
              </a:rPr>
              <a:t>);</a:t>
            </a:r>
            <a:r>
              <a:rPr kumimoji="1"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14214" y="4355209"/>
            <a:ext cx="65819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b="1" noProof="1">
                <a:latin typeface="Courier New" pitchFamily="49" charset="0"/>
              </a:rPr>
              <a:t>Class.forName(</a:t>
            </a:r>
            <a:r>
              <a:rPr kumimoji="1" lang="en-US" b="1" dirty="0">
                <a:latin typeface="Courier New" pitchFamily="49" charset="0"/>
              </a:rPr>
              <a:t>"</a:t>
            </a:r>
            <a:r>
              <a:rPr kumimoji="1" lang="en-US" altLang="en-US" b="1" dirty="0" err="1">
                <a:latin typeface="Courier New" pitchFamily="49" charset="0"/>
              </a:rPr>
              <a:t>sun.Jdbc.odbc.jdbcodbcDriver</a:t>
            </a:r>
            <a:r>
              <a:rPr kumimoji="1" lang="ru-RU" dirty="0"/>
              <a:t> </a:t>
            </a:r>
            <a:r>
              <a:rPr kumimoji="1" lang="en-US" b="1" dirty="0">
                <a:latin typeface="Courier New" pitchFamily="49" charset="0"/>
              </a:rPr>
              <a:t>"</a:t>
            </a:r>
            <a:r>
              <a:rPr kumimoji="1" lang="en-US" b="1" noProof="1">
                <a:latin typeface="Courier New" pitchFamily="49" charset="0"/>
              </a:rPr>
              <a:t>);</a:t>
            </a:r>
            <a:r>
              <a:rPr kumimoji="1"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747607" y="5393906"/>
            <a:ext cx="7315200" cy="61043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ru-RU" sz="1600" dirty="0"/>
              <a:t>Согласно принятому соглашению классы JDBC-драйверов регистрируют себя сами при помощи </a:t>
            </a:r>
            <a:r>
              <a:rPr lang="ru-RU" sz="1600" dirty="0" err="1"/>
              <a:t>Driver</a:t>
            </a:r>
            <a:r>
              <a:rPr lang="ru-RU" sz="1600" dirty="0"/>
              <a:t> </a:t>
            </a:r>
            <a:r>
              <a:rPr lang="ru-RU" sz="1600" dirty="0" err="1"/>
              <a:t>Manager</a:t>
            </a:r>
            <a:r>
              <a:rPr lang="ru-RU" sz="1600" dirty="0"/>
              <a:t> во время своей первой загрузки.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драйвера базы данных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dirty="0"/>
              <a:t>В общем драйверы </a:t>
            </a:r>
            <a:r>
              <a:rPr lang="en-GB" sz="1800" dirty="0"/>
              <a:t>JDBC </a:t>
            </a:r>
            <a:r>
              <a:rPr lang="ru-RU" sz="1800" dirty="0"/>
              <a:t>можно зарегистрировать с помощью системных свойств</a:t>
            </a:r>
            <a:r>
              <a:rPr lang="en-GB" sz="1800" dirty="0"/>
              <a:t> Java</a:t>
            </a:r>
            <a:r>
              <a:rPr lang="ru-RU" sz="1800" dirty="0"/>
              <a:t> или в программе на </a:t>
            </a:r>
            <a:r>
              <a:rPr lang="en-GB" sz="1800" dirty="0"/>
              <a:t>Java</a:t>
            </a:r>
            <a:r>
              <a:rPr lang="ru-RU" sz="1800" dirty="0"/>
              <a:t>.</a:t>
            </a:r>
            <a:endParaRPr lang="en-GB" sz="1800" dirty="0"/>
          </a:p>
          <a:p>
            <a:pPr algn="just">
              <a:buNone/>
            </a:pPr>
            <a:endParaRPr lang="en-GB" sz="1800" dirty="0"/>
          </a:p>
          <a:p>
            <a:pPr algn="just"/>
            <a:r>
              <a:rPr lang="ru-RU" sz="1800" dirty="0"/>
              <a:t>Регистрация с помощью системных свойств: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endParaRPr lang="ru-RU" sz="1800" dirty="0"/>
          </a:p>
          <a:p>
            <a:pPr algn="just"/>
            <a:r>
              <a:rPr lang="ru-RU" sz="1800" dirty="0"/>
              <a:t>Регистрация в программе на </a:t>
            </a:r>
            <a:r>
              <a:rPr lang="en-US" sz="1800" dirty="0"/>
              <a:t>Java:</a:t>
            </a:r>
          </a:p>
          <a:p>
            <a:pPr algn="just"/>
            <a:endParaRPr lang="en-US" sz="18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2714620"/>
            <a:ext cx="721523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Djdbc.drivers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=com.ibm.as400.access.AS400JDBCDriver"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4823" y="4077072"/>
            <a:ext cx="728667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java.sql.DriverManager.registerDriver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(new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com.ibm.as400.access.AS400JDBCDriver());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драйвера базы данных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Пользователь может пропустить этот управляющий уровень JDBC и </a:t>
            </a:r>
            <a:r>
              <a:rPr lang="ru-RU" sz="1800" i="1" dirty="0"/>
              <a:t>вызывать непосредственно методы класса </a:t>
            </a:r>
            <a:r>
              <a:rPr lang="ru-RU" sz="1800" i="1" dirty="0" err="1"/>
              <a:t>Driver</a:t>
            </a:r>
            <a:r>
              <a:rPr lang="ru-RU" sz="1800" i="1" dirty="0"/>
              <a:t> </a:t>
            </a:r>
            <a:r>
              <a:rPr lang="ru-RU" sz="1800" dirty="0"/>
              <a:t>для открытия соединения. </a:t>
            </a:r>
          </a:p>
          <a:p>
            <a:pPr marL="461963" indent="-461963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Это может быть нужным в тех редких случаях, когда </a:t>
            </a:r>
            <a:r>
              <a:rPr lang="ru-RU" sz="1800" i="1" dirty="0"/>
              <a:t>два или более драйвера могут обслужить заданный URL</a:t>
            </a:r>
            <a:r>
              <a:rPr lang="ru-RU" sz="1800" dirty="0"/>
              <a:t>, но пользователь хочет выбрать конкретный из них.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Объект </a:t>
            </a:r>
            <a:r>
              <a:rPr lang="ru-RU" sz="1800" b="1" dirty="0" err="1">
                <a:solidFill>
                  <a:srgbClr val="002060"/>
                </a:solidFill>
              </a:rPr>
              <a:t>Connection</a:t>
            </a:r>
            <a:r>
              <a:rPr lang="ru-RU" sz="1800" dirty="0">
                <a:solidFill>
                  <a:srgbClr val="002060"/>
                </a:solidFill>
              </a:rPr>
              <a:t> </a:t>
            </a:r>
            <a:r>
              <a:rPr lang="ru-RU" sz="1800" dirty="0"/>
              <a:t>представляет собой </a:t>
            </a:r>
            <a:r>
              <a:rPr lang="ru-RU" sz="1800" b="1" dirty="0"/>
              <a:t>соединение с БД</a:t>
            </a:r>
            <a:r>
              <a:rPr lang="ru-RU" sz="1800" dirty="0"/>
              <a:t>. Сессия соединения </a:t>
            </a:r>
            <a:r>
              <a:rPr lang="ru-RU" sz="1800" b="1" dirty="0"/>
              <a:t>включает</a:t>
            </a:r>
            <a:r>
              <a:rPr lang="ru-RU" sz="1800" dirty="0"/>
              <a:t> в себя </a:t>
            </a:r>
            <a:r>
              <a:rPr lang="ru-RU" sz="1800" b="1" dirty="0"/>
              <a:t>выполняемые SQL-запросы </a:t>
            </a:r>
            <a:r>
              <a:rPr lang="ru-RU" sz="1800" dirty="0"/>
              <a:t>и </a:t>
            </a:r>
            <a:r>
              <a:rPr lang="ru-RU" sz="1800" b="1" dirty="0"/>
              <a:t>возвращаемые</a:t>
            </a:r>
            <a:r>
              <a:rPr lang="ru-RU" sz="1800" dirty="0"/>
              <a:t> через соединение </a:t>
            </a:r>
            <a:r>
              <a:rPr lang="ru-RU" sz="1800" b="1" dirty="0"/>
              <a:t>результаты</a:t>
            </a:r>
            <a:r>
              <a:rPr lang="ru-RU" sz="1800" dirty="0"/>
              <a:t>. </a:t>
            </a:r>
          </a:p>
          <a:p>
            <a:pPr marL="461963" indent="-461963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Приложение может открыть одно или более соединений с одной или несколькими БД.</a:t>
            </a:r>
            <a:endParaRPr lang="en-US" sz="1800" dirty="0"/>
          </a:p>
          <a:p>
            <a:pPr marL="461963" indent="-461963" algn="just">
              <a:buNone/>
            </a:pPr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Класс </a:t>
            </a:r>
            <a:r>
              <a:rPr lang="ru-RU" sz="1800" b="1" dirty="0" err="1">
                <a:solidFill>
                  <a:srgbClr val="002060"/>
                </a:solidFill>
              </a:rPr>
              <a:t>DriverManager</a:t>
            </a:r>
            <a:r>
              <a:rPr lang="ru-RU" sz="1800" dirty="0"/>
              <a:t> содержит список зарегистрированных классов </a:t>
            </a:r>
            <a:r>
              <a:rPr lang="ru-RU" sz="1800" b="1" dirty="0" err="1">
                <a:solidFill>
                  <a:srgbClr val="002060"/>
                </a:solidFill>
              </a:rPr>
              <a:t>Driver</a:t>
            </a:r>
            <a:r>
              <a:rPr lang="ru-RU" sz="1800" dirty="0"/>
              <a:t> и обеспечивает управление ими, и при вызове метода </a:t>
            </a:r>
            <a:r>
              <a:rPr lang="ru-RU" sz="1800" b="1" dirty="0" err="1">
                <a:solidFill>
                  <a:srgbClr val="002060"/>
                </a:solidFill>
              </a:rPr>
              <a:t>getConnection</a:t>
            </a:r>
            <a:r>
              <a:rPr lang="ru-RU" sz="1800" dirty="0"/>
              <a:t> он проверяет каждый драйвер и ищет среди них тот, который "умеет" соединятся с БД, указанной в URL. Метод </a:t>
            </a:r>
            <a:r>
              <a:rPr lang="ru-RU" sz="1800" b="1" dirty="0" err="1"/>
              <a:t>connect</a:t>
            </a:r>
            <a:r>
              <a:rPr lang="ru-RU" sz="1800" dirty="0"/>
              <a:t>() драйвера использует этот URL для установления соединения.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Вызов метода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	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стандартный способ получения соединения  Методу передается строка, содержащая "</a:t>
            </a:r>
            <a:r>
              <a:rPr lang="ru-RU" sz="1800" b="1" dirty="0"/>
              <a:t>URL</a:t>
            </a:r>
            <a:r>
              <a:rPr lang="ru-RU" sz="1800" dirty="0"/>
              <a:t>". Класс </a:t>
            </a:r>
            <a:r>
              <a:rPr lang="ru-RU" sz="1800" b="1" dirty="0" err="1"/>
              <a:t>DriverManager</a:t>
            </a:r>
            <a:r>
              <a:rPr lang="ru-RU" sz="1800" dirty="0"/>
              <a:t> пытается найти драйвер, который может соединиться к БД с помощью данного </a:t>
            </a:r>
            <a:r>
              <a:rPr lang="ru-RU" sz="1800" b="1" dirty="0"/>
              <a:t>URL</a:t>
            </a:r>
            <a:r>
              <a:rPr lang="ru-RU" sz="1800" dirty="0"/>
              <a:t>. </a:t>
            </a:r>
          </a:p>
          <a:p>
            <a:pPr marL="0" indent="0" algn="just">
              <a:buNone/>
            </a:pPr>
            <a:endParaRPr lang="ru-RU" sz="18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057400" y="1844824"/>
            <a:ext cx="55707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(…) -  </a:t>
            </a:r>
          </a:p>
        </p:txBody>
      </p:sp>
    </p:spTree>
    <p:extLst>
      <p:ext uri="{BB962C8B-B14F-4D97-AF65-F5344CB8AC3E}">
        <p14:creationId xmlns:p14="http://schemas.microsoft.com/office/powerpoint/2010/main" val="223738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27584" y="1412776"/>
            <a:ext cx="7751986" cy="47397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java.sql.Connection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java.sql.DriverManager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java.sql.SQLException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ConnectToDBExample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Connection con =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4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 = </a:t>
            </a:r>
            <a:r>
              <a:rPr kumimoji="0" lang="en-US" sz="1600" b="1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</a:t>
            </a:r>
            <a:endParaRPr kumimoji="0" lang="en-US" sz="16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.</a:t>
            </a:r>
            <a:r>
              <a:rPr kumimoji="0" lang="en-US" sz="1600" b="1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1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://127.0.0.1/test"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"root"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"123456"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System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1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"Соединение установлено."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ClassNotFoundException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{…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SQLException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{…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{con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close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SQLException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{…}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 }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b="1" dirty="0"/>
              <a:t>JDBC-URL</a:t>
            </a:r>
            <a:r>
              <a:rPr lang="ru-RU" sz="1800" b="1" dirty="0"/>
              <a:t> (</a:t>
            </a:r>
            <a:r>
              <a:rPr lang="ru-RU" sz="1800" b="1" dirty="0" err="1"/>
              <a:t>Uniform</a:t>
            </a:r>
            <a:r>
              <a:rPr lang="ru-RU" sz="1800" b="1" dirty="0"/>
              <a:t> </a:t>
            </a:r>
            <a:r>
              <a:rPr lang="ru-RU" sz="1800" b="1" dirty="0" err="1"/>
              <a:t>Resource</a:t>
            </a:r>
            <a:r>
              <a:rPr lang="ru-RU" sz="1800" b="1" dirty="0"/>
              <a:t> </a:t>
            </a:r>
            <a:r>
              <a:rPr lang="ru-RU" sz="1800" b="1" dirty="0" err="1"/>
              <a:t>Locator</a:t>
            </a:r>
            <a:r>
              <a:rPr lang="ru-RU" sz="1800" b="1" dirty="0"/>
              <a:t>) </a:t>
            </a:r>
          </a:p>
          <a:p>
            <a:endParaRPr lang="ru-RU" sz="1800" dirty="0"/>
          </a:p>
          <a:p>
            <a:pPr marL="0" indent="0" algn="just">
              <a:buNone/>
              <a:defRPr/>
            </a:pPr>
            <a:r>
              <a:rPr lang="ru-RU" sz="1800" dirty="0"/>
              <a:t>Стандартный синтаксис JDBC URL: </a:t>
            </a:r>
            <a:endParaRPr lang="en-US" sz="1800" dirty="0"/>
          </a:p>
          <a:p>
            <a:pPr marL="0" indent="0" algn="just">
              <a:buNone/>
              <a:defRPr/>
            </a:pPr>
            <a:endParaRPr lang="en-US" sz="1800" dirty="0"/>
          </a:p>
          <a:p>
            <a:pPr marL="0" indent="0" algn="just">
              <a:buNone/>
              <a:defRPr/>
            </a:pPr>
            <a:endParaRPr lang="en-US" sz="1800" dirty="0"/>
          </a:p>
          <a:p>
            <a:pPr marL="0" indent="0" algn="just">
              <a:buNone/>
              <a:defRPr/>
            </a:pPr>
            <a:endParaRPr lang="en-US" sz="1800" dirty="0"/>
          </a:p>
          <a:p>
            <a:pPr marL="265176" indent="-265176" algn="just">
              <a:defRPr/>
            </a:pPr>
            <a:r>
              <a:rPr lang="ru-RU" sz="1800" b="1" dirty="0" err="1"/>
              <a:t>jdbc</a:t>
            </a:r>
            <a:r>
              <a:rPr lang="ru-RU" sz="1800" b="1" dirty="0"/>
              <a:t> - протокол</a:t>
            </a:r>
            <a:r>
              <a:rPr lang="ru-RU" sz="1800" dirty="0"/>
              <a:t>. Протокол, используемый в JDBC-URL - всегда </a:t>
            </a:r>
            <a:r>
              <a:rPr lang="ru-RU" sz="1800" dirty="0" err="1"/>
              <a:t>jdbc</a:t>
            </a:r>
            <a:r>
              <a:rPr lang="ru-RU" sz="1800" dirty="0"/>
              <a:t>. </a:t>
            </a:r>
          </a:p>
          <a:p>
            <a:pPr marL="265176" indent="-265176" algn="just">
              <a:buFont typeface="Wingdings 2"/>
              <a:buChar char=""/>
              <a:defRPr/>
            </a:pPr>
            <a:endParaRPr lang="ru-RU" sz="1800" dirty="0"/>
          </a:p>
          <a:p>
            <a:pPr marL="265176" indent="-265176" algn="just">
              <a:defRPr/>
            </a:pPr>
            <a:r>
              <a:rPr lang="ru-RU" sz="1800" b="1" dirty="0"/>
              <a:t>&lt;</a:t>
            </a:r>
            <a:r>
              <a:rPr lang="ru-RU" sz="1800" b="1" dirty="0" err="1"/>
              <a:t>subprotocol</a:t>
            </a:r>
            <a:r>
              <a:rPr lang="ru-RU" sz="1800" b="1" dirty="0"/>
              <a:t>&gt; (</a:t>
            </a:r>
            <a:r>
              <a:rPr lang="ru-RU" sz="1800" b="1" dirty="0" err="1"/>
              <a:t>подпротокол</a:t>
            </a:r>
            <a:r>
              <a:rPr lang="ru-RU" sz="1800" b="1" dirty="0"/>
              <a:t>) </a:t>
            </a:r>
            <a:r>
              <a:rPr lang="ru-RU" sz="1800" dirty="0"/>
              <a:t>- это имя драйвера или имя механизма соединения с БД.</a:t>
            </a:r>
            <a:endParaRPr lang="en-US" sz="1800" dirty="0"/>
          </a:p>
          <a:p>
            <a:pPr marL="265176" indent="-265176" algn="just">
              <a:defRPr/>
            </a:pPr>
            <a:endParaRPr lang="en-US" sz="1800" dirty="0"/>
          </a:p>
          <a:p>
            <a:pPr marL="265176" indent="-265176" algn="just">
              <a:defRPr/>
            </a:pPr>
            <a:r>
              <a:rPr lang="ru-RU" sz="1800" b="1" dirty="0"/>
              <a:t>&lt;</a:t>
            </a:r>
            <a:r>
              <a:rPr lang="ru-RU" sz="1800" b="1" dirty="0" err="1"/>
              <a:t>subname</a:t>
            </a:r>
            <a:r>
              <a:rPr lang="ru-RU" sz="1800" b="1" dirty="0"/>
              <a:t>&gt; (</a:t>
            </a:r>
            <a:r>
              <a:rPr lang="ru-RU" sz="1800" b="1" dirty="0" err="1"/>
              <a:t>подимя</a:t>
            </a:r>
            <a:r>
              <a:rPr lang="ru-RU" sz="1800" b="1" dirty="0"/>
              <a:t>) </a:t>
            </a:r>
            <a:r>
              <a:rPr lang="ru-RU" sz="1800" dirty="0"/>
              <a:t>- это идентификатор БД.</a:t>
            </a:r>
          </a:p>
          <a:p>
            <a:pPr marL="0" indent="0" algn="just">
              <a:buNone/>
              <a:defRPr/>
            </a:pPr>
            <a:endParaRPr lang="ru-RU" sz="1800" dirty="0"/>
          </a:p>
          <a:p>
            <a:pPr marL="265176" indent="-265176" algn="just">
              <a:buFont typeface="Wingdings 2"/>
              <a:buChar char=""/>
              <a:defRPr/>
            </a:pPr>
            <a:endParaRPr lang="ru-RU" sz="1800" dirty="0"/>
          </a:p>
          <a:p>
            <a:pPr marL="265176" indent="-265176" algn="ctr">
              <a:buNone/>
              <a:defRPr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627784" y="2411596"/>
            <a:ext cx="40446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265176" indent="-265176" algn="ctr">
              <a:buNone/>
              <a:defRPr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subprotocol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&gt;:&lt;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subname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JDBC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Установление связи с БД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  <a:defRPr/>
            </a:pPr>
            <a:r>
              <a:rPr lang="ru-RU" sz="1800" dirty="0"/>
              <a:t>Разработчик драйвера </a:t>
            </a:r>
            <a:r>
              <a:rPr lang="ru-RU" sz="1800" b="1" dirty="0"/>
              <a:t>резервирует имя </a:t>
            </a:r>
            <a:r>
              <a:rPr lang="ru-RU" sz="1800" b="1" dirty="0" err="1"/>
              <a:t>подпротокола</a:t>
            </a:r>
            <a:r>
              <a:rPr lang="ru-RU" sz="1800" b="1" dirty="0"/>
              <a:t> </a:t>
            </a:r>
            <a:r>
              <a:rPr lang="ru-RU" sz="1800" dirty="0"/>
              <a:t>в </a:t>
            </a:r>
            <a:r>
              <a:rPr lang="ru-RU" sz="1800" b="1" dirty="0"/>
              <a:t>JDBC-URL</a:t>
            </a:r>
            <a:r>
              <a:rPr lang="ru-RU" sz="1800" dirty="0"/>
              <a:t>. Когда класс </a:t>
            </a:r>
            <a:r>
              <a:rPr lang="ru-RU" sz="1800" b="1" dirty="0" err="1"/>
              <a:t>DriverManager</a:t>
            </a:r>
            <a:r>
              <a:rPr lang="ru-RU" sz="1800" dirty="0"/>
              <a:t> "показывает" это имя своему списку зарегистрированных драйверов, и тот драйвер, который отвечает за этот </a:t>
            </a:r>
            <a:r>
              <a:rPr lang="ru-RU" sz="1800" dirty="0" err="1"/>
              <a:t>подпротокол</a:t>
            </a:r>
            <a:r>
              <a:rPr lang="ru-RU" sz="1800" dirty="0"/>
              <a:t>, должен "откликнуться" и установит соединение с БД. </a:t>
            </a:r>
          </a:p>
          <a:p>
            <a:pPr marL="461963" indent="-461963" algn="just">
              <a:buNone/>
              <a:defRPr/>
            </a:pPr>
            <a:endParaRPr lang="ru-RU" sz="1800" dirty="0"/>
          </a:p>
          <a:p>
            <a:pPr marL="461963" indent="-461963" algn="just">
              <a:buNone/>
              <a:defRPr/>
            </a:pPr>
            <a:r>
              <a:rPr lang="ru-RU" sz="1800" dirty="0"/>
              <a:t>Например, </a:t>
            </a:r>
            <a:r>
              <a:rPr lang="ru-RU" sz="1800" b="1" dirty="0" err="1"/>
              <a:t>odbc</a:t>
            </a:r>
            <a:r>
              <a:rPr lang="ru-RU" sz="1800" dirty="0"/>
              <a:t> зарезервирован за мостом </a:t>
            </a:r>
            <a:r>
              <a:rPr lang="ru-RU" sz="1800" b="1" dirty="0"/>
              <a:t>JDBC-ODBC</a:t>
            </a:r>
            <a:r>
              <a:rPr lang="ru-RU" sz="1800" dirty="0"/>
              <a:t>. Кто-нибудь другой, например, </a:t>
            </a:r>
            <a:r>
              <a:rPr lang="ru-RU" sz="1800" dirty="0" err="1"/>
              <a:t>Miracle</a:t>
            </a:r>
            <a:r>
              <a:rPr lang="ru-RU" sz="1800" dirty="0"/>
              <a:t> </a:t>
            </a:r>
            <a:r>
              <a:rPr lang="ru-RU" sz="1800" dirty="0" err="1"/>
              <a:t>Corporation</a:t>
            </a:r>
            <a:r>
              <a:rPr lang="ru-RU" sz="1800" dirty="0"/>
              <a:t>, может зарегистрировать в качестве </a:t>
            </a:r>
            <a:r>
              <a:rPr lang="ru-RU" sz="1800" dirty="0" err="1"/>
              <a:t>подпротокола</a:t>
            </a:r>
            <a:r>
              <a:rPr lang="ru-RU" sz="1800" dirty="0"/>
              <a:t> "</a:t>
            </a:r>
            <a:r>
              <a:rPr lang="ru-RU" sz="1800" b="1" dirty="0" err="1"/>
              <a:t>miracle</a:t>
            </a:r>
            <a:r>
              <a:rPr lang="ru-RU" sz="1800" dirty="0"/>
              <a:t>" для jdbc-драйвера, который соединяется с </a:t>
            </a:r>
            <a:r>
              <a:rPr lang="ru-RU" sz="1800" b="1" dirty="0"/>
              <a:t>СУБД </a:t>
            </a:r>
            <a:r>
              <a:rPr lang="ru-RU" sz="1800" b="1" dirty="0" err="1"/>
              <a:t>Miracle</a:t>
            </a:r>
            <a:r>
              <a:rPr lang="ru-RU" sz="1800" dirty="0"/>
              <a:t>. При этом никто другой уже не сможет использовать это имя. </a:t>
            </a:r>
          </a:p>
          <a:p>
            <a:pPr marL="265176" indent="-265176" algn="just">
              <a:buFont typeface="Wingdings 2"/>
              <a:buChar char=""/>
              <a:defRPr/>
            </a:pPr>
            <a:endParaRPr lang="ru-RU" sz="1600" dirty="0"/>
          </a:p>
          <a:p>
            <a:pPr marL="265176" indent="-265176" algn="just">
              <a:buFont typeface="Wingdings 2"/>
              <a:buChar char=""/>
              <a:defRPr/>
            </a:pPr>
            <a:endParaRPr lang="ru-RU" sz="16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</a:t>
            </a:r>
            <a:r>
              <a:rPr lang="ru-RU" dirty="0"/>
              <a:t>4</a:t>
            </a:r>
            <a:r>
              <a:rPr lang="en-US" dirty="0"/>
              <a:t>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dirty="0" err="1"/>
              <a:t>sql</a:t>
            </a:r>
            <a:r>
              <a:rPr lang="ru-RU" dirty="0"/>
              <a:t>-запросов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t>SQL-</a:t>
            </a:r>
            <a:r>
              <a:rPr lang="ru-RU" dirty="0"/>
              <a:t>запросов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/>
              <a:t>В JDBC есть три класса для отправления </a:t>
            </a:r>
            <a:r>
              <a:rPr lang="ru-RU" sz="1800" b="1" dirty="0"/>
              <a:t>SQL-запросов</a:t>
            </a:r>
            <a:r>
              <a:rPr lang="ru-RU" sz="1800" dirty="0"/>
              <a:t> в БД и три метода в интерфейсе </a:t>
            </a:r>
            <a:r>
              <a:rPr lang="ru-RU" sz="1800" b="1" dirty="0" err="1"/>
              <a:t>Connection</a:t>
            </a:r>
            <a:r>
              <a:rPr lang="ru-RU" sz="1800" dirty="0"/>
              <a:t> определяют экземпляры этих классов: </a:t>
            </a:r>
          </a:p>
          <a:p>
            <a:pPr marL="0" indent="0" algn="just">
              <a:buNone/>
              <a:defRPr/>
            </a:pPr>
            <a:endParaRPr lang="ru-RU" sz="1800" dirty="0"/>
          </a:p>
          <a:p>
            <a:pPr marL="723900" indent="-368300" algn="just">
              <a:defRPr/>
            </a:pPr>
            <a:r>
              <a:rPr lang="ru-RU" sz="1800" b="1" dirty="0" err="1"/>
              <a:t>Statement</a:t>
            </a:r>
            <a:r>
              <a:rPr lang="ru-RU" sz="1800" dirty="0"/>
              <a:t> - создается методом </a:t>
            </a:r>
            <a:r>
              <a:rPr lang="ru-RU" sz="1800" i="1" dirty="0" err="1"/>
              <a:t>createStatement</a:t>
            </a:r>
            <a:r>
              <a:rPr lang="ru-RU" sz="1800" dirty="0"/>
              <a:t>. Объект </a:t>
            </a:r>
            <a:r>
              <a:rPr lang="ru-RU" sz="1800" dirty="0" err="1"/>
              <a:t>Statement</a:t>
            </a:r>
            <a:r>
              <a:rPr lang="ru-RU" sz="1800" dirty="0"/>
              <a:t> используется при простых SQL-запросах. </a:t>
            </a:r>
          </a:p>
          <a:p>
            <a:pPr marL="723900" indent="-368300" algn="just"/>
            <a:r>
              <a:rPr lang="ru-RU" sz="1800" b="1" dirty="0" err="1"/>
              <a:t>PreparedStatement</a:t>
            </a:r>
            <a:r>
              <a:rPr lang="ru-RU" sz="1800" dirty="0"/>
              <a:t> - создается методом </a:t>
            </a:r>
            <a:r>
              <a:rPr lang="ru-RU" sz="1800" i="1" dirty="0" err="1"/>
              <a:t>prepareStatement</a:t>
            </a:r>
            <a:r>
              <a:rPr lang="ru-RU" sz="1800" dirty="0"/>
              <a:t>. Подготовленные </a:t>
            </a:r>
            <a:r>
              <a:rPr lang="en-US" sz="1800" dirty="0" err="1"/>
              <a:t>sql</a:t>
            </a:r>
            <a:r>
              <a:rPr lang="en-US" sz="1800" dirty="0"/>
              <a:t>-</a:t>
            </a:r>
            <a:r>
              <a:rPr lang="ru-RU" sz="1800" dirty="0"/>
              <a:t>запросы</a:t>
            </a:r>
            <a:r>
              <a:rPr lang="en-US" sz="1800" dirty="0"/>
              <a:t>.</a:t>
            </a:r>
            <a:endParaRPr lang="ru-RU" sz="1800" dirty="0"/>
          </a:p>
          <a:p>
            <a:pPr marL="723900" indent="-368300" algn="just"/>
            <a:r>
              <a:rPr lang="ru-RU" sz="1800" b="1" dirty="0" err="1"/>
              <a:t>CallableStatement</a:t>
            </a:r>
            <a:r>
              <a:rPr lang="ru-RU" sz="1800" dirty="0"/>
              <a:t> - создается методом </a:t>
            </a:r>
            <a:r>
              <a:rPr lang="ru-RU" sz="1800" i="1" dirty="0" err="1"/>
              <a:t>prepareCall</a:t>
            </a:r>
            <a:r>
              <a:rPr lang="ru-RU" sz="1800" dirty="0"/>
              <a:t>. Объекты </a:t>
            </a:r>
            <a:r>
              <a:rPr lang="ru-RU" sz="1800" dirty="0" err="1"/>
              <a:t>CallableStatement</a:t>
            </a:r>
            <a:r>
              <a:rPr lang="ru-RU" sz="1800" dirty="0"/>
              <a:t> используются для выполнения т.н. хранимых процедур - именованных групп SQL-запросов, наподобие вызова подпрограммы.</a:t>
            </a:r>
          </a:p>
          <a:p>
            <a:endParaRPr lang="ru-RU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7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25624"/>
          </a:xfrm>
        </p:spPr>
        <p:txBody>
          <a:bodyPr/>
          <a:lstStyle/>
          <a:p>
            <a:pPr marL="461963" indent="-461963" algn="just">
              <a:buNone/>
              <a:defRPr/>
            </a:pPr>
            <a:r>
              <a:rPr lang="ru-RU" sz="1800" b="1" dirty="0"/>
              <a:t>Метод </a:t>
            </a:r>
            <a:r>
              <a:rPr lang="ru-RU" sz="1800" b="1" dirty="0" err="1"/>
              <a:t>createStatement</a:t>
            </a:r>
            <a:r>
              <a:rPr lang="ru-RU" sz="1800" b="1" dirty="0"/>
              <a:t> </a:t>
            </a:r>
            <a:r>
              <a:rPr lang="ru-RU" sz="1800" dirty="0"/>
              <a:t>используется для простых SQL-выражений (без параметров)</a:t>
            </a:r>
            <a:r>
              <a:rPr lang="en-US" sz="1800" dirty="0"/>
              <a:t>.</a:t>
            </a:r>
            <a:endParaRPr lang="ru-RU" sz="1800" dirty="0"/>
          </a:p>
          <a:p>
            <a:pPr marL="265176" indent="-265176" algn="just">
              <a:defRPr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0737" y="2285749"/>
            <a:ext cx="7802525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ExecuteQueryToDBExample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Connection con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Statement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con =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://127.0.0.1/test"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		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"root"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"123456"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con.createStatement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		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2462" y="1556792"/>
            <a:ext cx="728667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st.executeQuery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"SELECT * FROM STUDENTS"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while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rs.next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 +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(2) +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""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(3));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ClassNotFoundException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{…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{…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!=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){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rs.close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!=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st.close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(con !=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con.close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SQLException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…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}}}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96609" name="Rectangle 1"/>
          <p:cNvSpPr>
            <a:spLocks noChangeArrowheads="1"/>
          </p:cNvSpPr>
          <p:nvPr/>
        </p:nvSpPr>
        <p:spPr bwMode="auto">
          <a:xfrm>
            <a:off x="806115" y="1541404"/>
            <a:ext cx="7654317" cy="29238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Connection con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Statement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con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://127.0.0.1/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test“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"root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"123456"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con.createStatement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countRows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st.executeUpdate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"INSERT INTO students (name,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id_group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VALUES (\"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Баба-Яга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 ",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123456)"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countRows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1092" y="1255222"/>
            <a:ext cx="7315200" cy="4710130"/>
          </a:xfrm>
        </p:spPr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Метод </a:t>
            </a:r>
            <a:r>
              <a:rPr lang="ru-RU" sz="1800" b="1" dirty="0" err="1"/>
              <a:t>executeUpdate</a:t>
            </a:r>
            <a:r>
              <a:rPr lang="ru-RU" sz="1800" dirty="0"/>
              <a:t> возвращает количество строк, полученных в результате выполнения </a:t>
            </a:r>
            <a:r>
              <a:rPr lang="ru-RU" sz="1800" b="1" dirty="0"/>
              <a:t>SQL-команды</a:t>
            </a:r>
            <a:r>
              <a:rPr lang="ru-RU" sz="1800" dirty="0"/>
              <a:t>. может применяться для выполнения команд </a:t>
            </a:r>
            <a:r>
              <a:rPr lang="ru-RU" sz="1800" b="1" dirty="0"/>
              <a:t>INSERT</a:t>
            </a:r>
            <a:r>
              <a:rPr lang="ru-RU" sz="1800" dirty="0"/>
              <a:t>, </a:t>
            </a:r>
            <a:r>
              <a:rPr lang="ru-RU" sz="1800" b="1" dirty="0"/>
              <a:t>UPDATE</a:t>
            </a:r>
            <a:r>
              <a:rPr lang="ru-RU" sz="1800" dirty="0"/>
              <a:t> и </a:t>
            </a:r>
            <a:r>
              <a:rPr lang="ru-RU" sz="1800" b="1" dirty="0"/>
              <a:t>DELETE</a:t>
            </a:r>
            <a:r>
              <a:rPr lang="ru-RU" sz="1800" dirty="0"/>
              <a:t>, а также команд определения данных </a:t>
            </a:r>
            <a:r>
              <a:rPr lang="ru-RU" sz="1800" b="1" dirty="0"/>
              <a:t>CREATE TABLE </a:t>
            </a:r>
            <a:r>
              <a:rPr lang="ru-RU" sz="1800" dirty="0"/>
              <a:t>и </a:t>
            </a:r>
            <a:r>
              <a:rPr lang="ru-RU" sz="1800" b="1" dirty="0"/>
              <a:t>DROP TABLE</a:t>
            </a:r>
            <a:r>
              <a:rPr lang="ru-RU" sz="1800" dirty="0"/>
              <a:t>. </a:t>
            </a:r>
          </a:p>
          <a:p>
            <a:pPr marL="461963" indent="-461963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Для выполнения команды </a:t>
            </a:r>
            <a:r>
              <a:rPr lang="ru-RU" sz="1800" b="1" dirty="0"/>
              <a:t>SELECT</a:t>
            </a:r>
            <a:r>
              <a:rPr lang="ru-RU" sz="1800" dirty="0"/>
              <a:t> нужно использовать другой метод, а именно </a:t>
            </a:r>
            <a:r>
              <a:rPr lang="ru-RU" sz="1800" b="1" dirty="0" err="1"/>
              <a:t>executeQuery</a:t>
            </a:r>
            <a:r>
              <a:rPr lang="ru-RU" sz="1800" dirty="0"/>
              <a:t>. </a:t>
            </a:r>
          </a:p>
          <a:p>
            <a:pPr marL="461963" indent="-461963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Существует также универсальный метод </a:t>
            </a:r>
            <a:r>
              <a:rPr lang="ru-RU" sz="1800" b="1" dirty="0" err="1"/>
              <a:t>execute</a:t>
            </a:r>
            <a:r>
              <a:rPr lang="ru-RU" sz="1800" dirty="0"/>
              <a:t>, который может применяться для выполнения </a:t>
            </a:r>
            <a:r>
              <a:rPr lang="ru-RU" sz="1800" b="1" dirty="0"/>
              <a:t>произвольных SQL-команд</a:t>
            </a:r>
            <a:r>
              <a:rPr lang="ru-RU" sz="1800" dirty="0"/>
              <a:t>, но он используется в основном для интерактивного создания запросов.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2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Метод </a:t>
            </a:r>
            <a:r>
              <a:rPr lang="ru-RU" sz="1800" b="1" dirty="0" err="1"/>
              <a:t>executeQuery</a:t>
            </a:r>
            <a:r>
              <a:rPr lang="ru-RU" sz="1800" dirty="0"/>
              <a:t> возвращает объект типа </a:t>
            </a:r>
            <a:r>
              <a:rPr lang="ru-RU" sz="1800" b="1" dirty="0" err="1"/>
              <a:t>ResultSet</a:t>
            </a:r>
            <a:r>
              <a:rPr lang="ru-RU" sz="1800" dirty="0"/>
              <a:t> с построчными результатами выполнения запроса.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Для построчного анализа результатов выполнения запроса используется приведенный ниже цикл.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10945" name="Rectangle 1"/>
          <p:cNvSpPr>
            <a:spLocks noChangeArrowheads="1"/>
          </p:cNvSpPr>
          <p:nvPr/>
        </p:nvSpPr>
        <p:spPr bwMode="auto">
          <a:xfrm>
            <a:off x="1261399" y="2161752"/>
            <a:ext cx="709681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stat.executeQuery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"SELECT * FROM Books"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2857488" y="3786190"/>
            <a:ext cx="358944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(rs.next())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//обработка строки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dirty="0"/>
              <a:t>JDBC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4017640" cy="4800600"/>
          </a:xfrm>
        </p:spPr>
        <p:txBody>
          <a:bodyPr/>
          <a:lstStyle/>
          <a:p>
            <a:pPr marL="914400" indent="-914400" algn="just">
              <a:buNone/>
            </a:pPr>
            <a:r>
              <a:rPr lang="ru-RU" sz="1800" b="1" dirty="0"/>
              <a:t>JDBC</a:t>
            </a:r>
            <a:r>
              <a:rPr lang="ru-RU" sz="1800" dirty="0"/>
              <a:t> - это 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прикладной программный интерфейс </a:t>
            </a:r>
            <a:r>
              <a:rPr lang="ru-RU" sz="1800" dirty="0"/>
              <a:t>(</a:t>
            </a:r>
            <a:r>
              <a:rPr lang="ru-RU" sz="1800" b="1" dirty="0"/>
              <a:t>API</a:t>
            </a:r>
            <a:r>
              <a:rPr lang="ru-RU" sz="1800" dirty="0"/>
              <a:t>) </a:t>
            </a:r>
            <a:r>
              <a:rPr lang="ru-RU" sz="1800" dirty="0" err="1"/>
              <a:t>Java</a:t>
            </a:r>
            <a:r>
              <a:rPr lang="ru-RU" sz="1800" dirty="0"/>
              <a:t> для </a:t>
            </a:r>
            <a:r>
              <a:rPr lang="ru-RU" sz="1800" b="1" dirty="0"/>
              <a:t>выполнения SQL-запросов</a:t>
            </a:r>
            <a:r>
              <a:rPr lang="ru-RU" sz="1800" dirty="0"/>
              <a:t>. </a:t>
            </a:r>
            <a:endParaRPr lang="en-GB" sz="1800" dirty="0"/>
          </a:p>
          <a:p>
            <a:pPr marL="914400" indent="-914400" algn="just">
              <a:buNone/>
            </a:pPr>
            <a:endParaRPr lang="en-GB" sz="1800" dirty="0"/>
          </a:p>
          <a:p>
            <a:pPr marL="914400" indent="-914400" algn="just">
              <a:buNone/>
            </a:pPr>
            <a:r>
              <a:rPr lang="ru-RU" sz="1800" b="1" dirty="0"/>
              <a:t>JDBC</a:t>
            </a:r>
            <a:r>
              <a:rPr lang="ru-RU" sz="1800" dirty="0"/>
              <a:t> предоставляет стандартный </a:t>
            </a:r>
            <a:r>
              <a:rPr lang="ru-RU" sz="1800" b="1" dirty="0"/>
              <a:t>API</a:t>
            </a:r>
            <a:r>
              <a:rPr lang="ru-RU" sz="1800" dirty="0"/>
              <a:t> для разработчиков, использующих базы данных. </a:t>
            </a:r>
            <a:endParaRPr lang="en-GB" sz="1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484784"/>
            <a:ext cx="3226198" cy="389093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638692"/>
          </a:xfrm>
        </p:spPr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При обработке отдельной строки нужно с помощью специальных методов получить содержимое каждого столбца.</a:t>
            </a:r>
          </a:p>
          <a:p>
            <a:pPr marL="461963" indent="-461963">
              <a:buNone/>
            </a:pPr>
            <a:endParaRPr lang="ru-RU" sz="1800" dirty="0"/>
          </a:p>
          <a:p>
            <a:pPr marL="461963" indent="-461963"/>
            <a:endParaRPr lang="ru-RU" sz="1800" dirty="0"/>
          </a:p>
          <a:p>
            <a:pPr marL="461963" indent="-461963"/>
            <a:endParaRPr lang="ru-RU" sz="1800" dirty="0"/>
          </a:p>
          <a:p>
            <a:pPr marL="461963" indent="-461963"/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Для каждого </a:t>
            </a:r>
            <a:r>
              <a:rPr lang="ru-RU" sz="1800" i="1" dirty="0"/>
              <a:t>типа данных языка </a:t>
            </a:r>
            <a:r>
              <a:rPr lang="ru-RU" sz="1800" i="1" dirty="0" err="1"/>
              <a:t>Java</a:t>
            </a:r>
            <a:r>
              <a:rPr lang="ru-RU" sz="1800" i="1" dirty="0"/>
              <a:t> предусмотрен отдельный метод извлечения </a:t>
            </a:r>
            <a:r>
              <a:rPr lang="ru-RU" sz="1800" dirty="0"/>
              <a:t>данных, например </a:t>
            </a:r>
            <a:r>
              <a:rPr lang="ru-RU" sz="1800" b="1" dirty="0" err="1"/>
              <a:t>getString</a:t>
            </a:r>
            <a:r>
              <a:rPr lang="ru-RU" sz="1800" dirty="0"/>
              <a:t> и </a:t>
            </a:r>
            <a:r>
              <a:rPr lang="ru-RU" sz="1800" b="1" dirty="0" err="1"/>
              <a:t>getDouble</a:t>
            </a:r>
            <a:r>
              <a:rPr lang="ru-RU" sz="1800" dirty="0"/>
              <a:t>. 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56673" name="Rectangle 1"/>
          <p:cNvSpPr>
            <a:spLocks noChangeArrowheads="1"/>
          </p:cNvSpPr>
          <p:nvPr/>
        </p:nvSpPr>
        <p:spPr bwMode="auto">
          <a:xfrm>
            <a:off x="2000232" y="2214554"/>
            <a:ext cx="514756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isbn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(1);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price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rs.getDouble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"Price"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ru-RU" sz="1600" dirty="0"/>
              <a:t>Для организации прокрутки результатов выполнения запроса необходимо получить объект </a:t>
            </a:r>
            <a:r>
              <a:rPr lang="ru-RU" sz="1600" dirty="0" err="1"/>
              <a:t>Statement</a:t>
            </a:r>
            <a:r>
              <a:rPr lang="ru-RU" sz="1600" dirty="0"/>
              <a:t> с помощью приведенного ниже способа.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514350" indent="-514350" algn="just">
              <a:buNone/>
            </a:pPr>
            <a:r>
              <a:rPr lang="ru-RU" sz="1600" dirty="0"/>
              <a:t>Для предварительно подготовленного запроса нужно использовать следующий вызов.</a:t>
            </a: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461963" indent="-461963" algn="just">
              <a:buNone/>
            </a:pPr>
            <a:r>
              <a:rPr lang="ru-RU" sz="1600" dirty="0"/>
              <a:t>Для организации прокрутки результатов выполнения запроса без возможности</a:t>
            </a:r>
            <a:r>
              <a:rPr lang="en-US" sz="1600" dirty="0"/>
              <a:t> </a:t>
            </a:r>
            <a:r>
              <a:rPr lang="ru-RU" sz="1600" dirty="0"/>
              <a:t>редактирования данных можно использовать следующую команду.</a:t>
            </a:r>
          </a:p>
          <a:p>
            <a:pPr marL="0" indent="0" algn="just">
              <a:buNone/>
            </a:pPr>
            <a:endParaRPr lang="ru-RU" sz="16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1187624" y="1915672"/>
            <a:ext cx="722024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Statement stat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conn.createStatement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(type, concurrency);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942924" y="2991852"/>
            <a:ext cx="72866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PreparedStatement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stat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conn.prepareStatement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(command, type, concurrency);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1885962" y="4797152"/>
            <a:ext cx="54006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Statement stat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conn.createStatement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TYPE_SCROLL_INSENSITIVE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CONCUR_READ_ONLY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7495"/>
              </p:ext>
            </p:extLst>
          </p:nvPr>
        </p:nvGraphicFramePr>
        <p:xfrm>
          <a:off x="888181" y="1484784"/>
          <a:ext cx="7215238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itchFamily="34" charset="0"/>
                          <a:cs typeface="Arial" pitchFamily="34" charset="0"/>
                        </a:rPr>
                        <a:t>Значения параметра </a:t>
                      </a:r>
                      <a:r>
                        <a:rPr lang="ru-RU" sz="1400" b="1" dirty="0" err="1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TYPE_FORWARD_ONLY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Без прокрутки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TYPE_SCROLL_INSENSITIVE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прокруткой, но без учета изменений в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базе данных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_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SCROLL</a:t>
                      </a: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_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SENSITIVE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С прокруткой и с учетом изменений в</a:t>
                      </a:r>
                    </a:p>
                    <a:p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базе данных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76751"/>
              </p:ext>
            </p:extLst>
          </p:nvPr>
        </p:nvGraphicFramePr>
        <p:xfrm>
          <a:off x="888181" y="3789040"/>
          <a:ext cx="7215238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itchFamily="34" charset="0"/>
                          <a:cs typeface="Arial" pitchFamily="34" charset="0"/>
                        </a:rPr>
                        <a:t>Значения параметра </a:t>
                      </a:r>
                      <a:r>
                        <a:rPr lang="ru-RU" sz="1400" b="1" dirty="0" err="1">
                          <a:latin typeface="Arial" pitchFamily="34" charset="0"/>
                          <a:cs typeface="Arial" pitchFamily="34" charset="0"/>
                        </a:rPr>
                        <a:t>concurrency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CONCUR_READ_ONLY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Без редактирования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CONCUR_UPDATABLE</a:t>
                      </a: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itchFamily="34" charset="0"/>
                          <a:cs typeface="Arial" pitchFamily="34" charset="0"/>
                        </a:rPr>
                        <a:t>С редактированием и обновлением базы данных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3375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Методы интерфейса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91993"/>
              </p:ext>
            </p:extLst>
          </p:nvPr>
        </p:nvGraphicFramePr>
        <p:xfrm>
          <a:off x="715380" y="1628800"/>
          <a:ext cx="756084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7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first()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к первой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строке результирующего набора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isFirst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Определяет, указывает ли курсор на первую строку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beforeFirst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перед первой строкой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к последней строке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isLast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Определяет, установлен ли курсор на последнюю строку результирующего набора данных.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getRow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Номер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строки, на которой установлен курсор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Up Arrow 7"/>
          <p:cNvSpPr/>
          <p:nvPr/>
        </p:nvSpPr>
        <p:spPr>
          <a:xfrm>
            <a:off x="7552977" y="5725242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4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3375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Методы интерфейса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13751"/>
              </p:ext>
            </p:extLst>
          </p:nvPr>
        </p:nvGraphicFramePr>
        <p:xfrm>
          <a:off x="827584" y="1628800"/>
          <a:ext cx="756084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afterLast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после последней строки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isAfterLast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Определяет, находится ли курсов после последней строки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previous()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на предыдущую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строку результирующего набора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absolute(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к строке, номер которой указан как параметр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relative(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Перемещает курсор вперед или назад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на количество строк, указанное в параметре, относительно текущего положения курсора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816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При попытке перемещения курсора за пределы имеющегося результата выполнения запроса он располагается либо после последней, либо перед первой записью в зависимости от направления перемещения</a:t>
            </a:r>
            <a:r>
              <a:rPr lang="ru-RU" sz="1800" i="1" dirty="0"/>
              <a:t>. 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268760"/>
            <a:ext cx="7315200" cy="337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/>
              <a:t>Методы, используемые с обновляемым набором данных: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4110"/>
              </p:ext>
            </p:extLst>
          </p:nvPr>
        </p:nvGraphicFramePr>
        <p:xfrm>
          <a:off x="838200" y="1752462"/>
          <a:ext cx="755022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updateRow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Обновляет текущую строку объекта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базовую таблицу базы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insertRow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Обновляет текущую строку объекта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базовую таблицу базы данных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updateString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Обновляет специфицированный столбец, заданный строковым значением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updateInt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Обновляет специфицированный столбец, заданный целым значением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Содержимое 2"/>
          <p:cNvSpPr txBox="1">
            <a:spLocks/>
          </p:cNvSpPr>
          <p:nvPr/>
        </p:nvSpPr>
        <p:spPr>
          <a:xfrm>
            <a:off x="755576" y="4941168"/>
            <a:ext cx="7632848" cy="11611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400" dirty="0"/>
              <a:t>Не все запросы возвращают обновляемый набор результатов запроса. Например, запрос с соединением нескольких таблиц не всегда может быть обновляемым. Это всегда</a:t>
            </a:r>
            <a:r>
              <a:rPr lang="en-US" sz="1400" dirty="0"/>
              <a:t> </a:t>
            </a:r>
            <a:r>
              <a:rPr lang="ru-RU" sz="1400" dirty="0"/>
              <a:t>возможно только для запросов на основе одной таблицы или запросов на основе соединения нескольких таблиц по первичным ключам. Для проверки текущего режима работы рекомендуется использовать метод </a:t>
            </a:r>
            <a:r>
              <a:rPr lang="ru-RU" sz="1400" b="1" dirty="0" err="1"/>
              <a:t>get</a:t>
            </a:r>
            <a:r>
              <a:rPr lang="en-US" sz="1400" b="1" dirty="0"/>
              <a:t>C</a:t>
            </a:r>
            <a:r>
              <a:rPr lang="ru-RU" sz="1400" b="1" dirty="0" err="1"/>
              <a:t>oncurrency</a:t>
            </a:r>
            <a:r>
              <a:rPr lang="ru-RU" sz="1400" b="1" dirty="0"/>
              <a:t> </a:t>
            </a:r>
            <a:r>
              <a:rPr lang="ru-RU" sz="1400" dirty="0"/>
              <a:t>интерфейса</a:t>
            </a:r>
            <a:r>
              <a:rPr lang="ru-RU" sz="1400" b="1" dirty="0"/>
              <a:t> </a:t>
            </a:r>
            <a:r>
              <a:rPr lang="ru-RU" sz="1400" b="1" dirty="0" err="1"/>
              <a:t>Resultset</a:t>
            </a:r>
            <a:r>
              <a:rPr lang="ru-RU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9704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46433" name="Rectangle 1"/>
          <p:cNvSpPr>
            <a:spLocks noChangeArrowheads="1"/>
          </p:cNvSpPr>
          <p:nvPr/>
        </p:nvSpPr>
        <p:spPr bwMode="auto">
          <a:xfrm>
            <a:off x="827584" y="1381944"/>
            <a:ext cx="756084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query =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"SELECT * FROM Books"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stat.executeQuery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(query);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rs.next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()){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(...){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increase = ...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price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"Price"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rs.updateDouble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"Price"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price + increase);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rs.updateRow();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02376" y="4077072"/>
            <a:ext cx="7586047" cy="1921768"/>
          </a:xfrm>
        </p:spPr>
        <p:txBody>
          <a:bodyPr/>
          <a:lstStyle/>
          <a:p>
            <a:pPr marL="461963" indent="-461963" algn="just">
              <a:buNone/>
            </a:pPr>
            <a:r>
              <a:rPr lang="ru-RU" sz="1600" dirty="0"/>
              <a:t>Методы </a:t>
            </a:r>
            <a:r>
              <a:rPr lang="ru-RU" sz="1600" b="1" dirty="0" err="1"/>
              <a:t>updateXxx</a:t>
            </a:r>
            <a:r>
              <a:rPr lang="ru-RU" sz="1600" dirty="0"/>
              <a:t> изменяют только отдельные значения в текущей строке в результатах выполнения запроса, а не в базе данных. Для обновления всех данных из</a:t>
            </a:r>
            <a:r>
              <a:rPr lang="en-US" sz="1600" dirty="0"/>
              <a:t> </a:t>
            </a:r>
            <a:r>
              <a:rPr lang="ru-RU" sz="1600" dirty="0"/>
              <a:t>отредактированной строки в базе данных нужно вызвать метод </a:t>
            </a:r>
            <a:r>
              <a:rPr lang="ru-RU" sz="1600" b="1" dirty="0" err="1"/>
              <a:t>updateRow</a:t>
            </a:r>
            <a:r>
              <a:rPr lang="ru-RU" sz="1600" dirty="0"/>
              <a:t>. </a:t>
            </a:r>
            <a:endParaRPr lang="en-US" sz="1600" dirty="0"/>
          </a:p>
          <a:p>
            <a:pPr marL="461963" indent="-461963" algn="just">
              <a:buNone/>
            </a:pPr>
            <a:endParaRPr lang="en-US" sz="1600" dirty="0"/>
          </a:p>
          <a:p>
            <a:pPr marL="461963" indent="-461963" algn="just">
              <a:buNone/>
            </a:pPr>
            <a:r>
              <a:rPr lang="ru-RU" sz="1600" dirty="0"/>
              <a:t>Для отмены обновлений из данной строки в базе данных можно использовать</a:t>
            </a:r>
            <a:r>
              <a:rPr lang="en-US" sz="1600" dirty="0"/>
              <a:t> </a:t>
            </a:r>
            <a:r>
              <a:rPr lang="ru-RU" sz="1600" dirty="0"/>
              <a:t>метод </a:t>
            </a:r>
            <a:r>
              <a:rPr lang="en-US" sz="1600" b="1" dirty="0" err="1"/>
              <a:t>cancelRowUpdates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</a:t>
            </a:r>
            <a:r>
              <a:rPr lang="ru-RU" dirty="0"/>
              <a:t> </a:t>
            </a:r>
            <a:r>
              <a:rPr lang="en-US" dirty="0"/>
              <a:t>statement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631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  <a:defRPr/>
            </a:pPr>
            <a:r>
              <a:rPr lang="ru-RU" sz="1800" b="1" dirty="0"/>
              <a:t>Метод </a:t>
            </a:r>
            <a:r>
              <a:rPr lang="ru-RU" sz="1800" b="1" dirty="0" err="1"/>
              <a:t>prepareStatement</a:t>
            </a:r>
            <a:r>
              <a:rPr lang="ru-RU" sz="1800" b="1" dirty="0"/>
              <a:t> </a:t>
            </a:r>
            <a:r>
              <a:rPr lang="ru-RU" sz="1800" dirty="0"/>
              <a:t>используется для SQL-выражений с одним или более входным (IN-) параметром простых SQL-выражений, которые исполняются часто</a:t>
            </a:r>
            <a:r>
              <a:rPr lang="en-US" sz="1800" dirty="0"/>
              <a:t>.</a:t>
            </a:r>
          </a:p>
          <a:p>
            <a:pPr marL="461963" indent="-461963" algn="just">
              <a:buNone/>
              <a:defRPr/>
            </a:pPr>
            <a:endParaRPr lang="en-US" sz="1800" dirty="0"/>
          </a:p>
          <a:p>
            <a:pPr marL="461963" indent="-461963" algn="just">
              <a:buNone/>
              <a:defRPr/>
            </a:pPr>
            <a:endParaRPr lang="en-US" sz="18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600" dirty="0"/>
              <a:t>Для компиляции </a:t>
            </a:r>
            <a:r>
              <a:rPr lang="en-US" sz="1600" dirty="0"/>
              <a:t>SQL</a:t>
            </a:r>
            <a:r>
              <a:rPr lang="ru-RU" sz="1600" dirty="0"/>
              <a:t> запроса, в котором отсутствуют конкретные значения, используется метод </a:t>
            </a:r>
            <a:r>
              <a:rPr lang="en-US" sz="1600" b="1" dirty="0" err="1"/>
              <a:t>prepareStatement</a:t>
            </a:r>
            <a:r>
              <a:rPr lang="ru-RU" sz="1600" b="1" dirty="0"/>
              <a:t>(</a:t>
            </a:r>
            <a:r>
              <a:rPr lang="en-US" sz="1600" b="1" dirty="0"/>
              <a:t>String </a:t>
            </a:r>
            <a:r>
              <a:rPr lang="en-US" sz="1600" b="1" dirty="0" err="1"/>
              <a:t>sql</a:t>
            </a:r>
            <a:r>
              <a:rPr lang="ru-RU" sz="1600" b="1" dirty="0"/>
              <a:t>), </a:t>
            </a:r>
            <a:r>
              <a:rPr lang="ru-RU" sz="1600" dirty="0"/>
              <a:t>возвращающий объект </a:t>
            </a:r>
            <a:r>
              <a:rPr lang="en-US" sz="1600" b="1" dirty="0" err="1"/>
              <a:t>PreparedStatement</a:t>
            </a:r>
            <a:r>
              <a:rPr lang="ru-RU" sz="1600" dirty="0"/>
              <a:t>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ru-RU" sz="16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600" dirty="0"/>
              <a:t>	Подстановка реальных значений происходит с помощью методов </a:t>
            </a:r>
            <a:r>
              <a:rPr lang="en-US" sz="1600" b="1" dirty="0" err="1"/>
              <a:t>setString</a:t>
            </a:r>
            <a:r>
              <a:rPr lang="ru-RU" sz="1600" b="1" dirty="0"/>
              <a:t>(), </a:t>
            </a:r>
            <a:r>
              <a:rPr lang="en-US" sz="1600" b="1" dirty="0" err="1"/>
              <a:t>setInt</a:t>
            </a:r>
            <a:r>
              <a:rPr lang="ru-RU" sz="1600" b="1" dirty="0"/>
              <a:t>() </a:t>
            </a:r>
            <a:r>
              <a:rPr lang="ru-RU" sz="1600" dirty="0"/>
              <a:t>и подобных им.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ru-RU" sz="16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600" dirty="0"/>
              <a:t>	Выполнение запроса производится методами </a:t>
            </a:r>
            <a:r>
              <a:rPr lang="en-US" sz="1600" b="1" dirty="0" err="1"/>
              <a:t>executeUpdate</a:t>
            </a:r>
            <a:r>
              <a:rPr lang="ru-RU" sz="1600" b="1" dirty="0"/>
              <a:t>(), </a:t>
            </a:r>
            <a:r>
              <a:rPr lang="en-US" sz="1600" b="1" dirty="0" err="1"/>
              <a:t>executeQuery</a:t>
            </a:r>
            <a:r>
              <a:rPr lang="ru-RU" sz="1600" b="1" dirty="0"/>
              <a:t>().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ru-RU" sz="16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600" dirty="0"/>
              <a:t>	</a:t>
            </a:r>
            <a:r>
              <a:rPr lang="ru-RU" sz="1600" b="1" dirty="0" err="1"/>
              <a:t>PreparedStatement</a:t>
            </a:r>
            <a:r>
              <a:rPr lang="en-US" sz="1600" b="1" dirty="0"/>
              <a:t> </a:t>
            </a:r>
            <a:r>
              <a:rPr lang="ru-RU" sz="1600" b="1" dirty="0"/>
              <a:t>-</a:t>
            </a:r>
            <a:r>
              <a:rPr lang="en-US" sz="1600" b="1" dirty="0"/>
              <a:t> </a:t>
            </a:r>
            <a:r>
              <a:rPr lang="ru-RU" sz="1600" b="1" dirty="0"/>
              <a:t>оператор</a:t>
            </a:r>
            <a:r>
              <a:rPr lang="en-US" sz="1600" b="1" dirty="0"/>
              <a:t> </a:t>
            </a:r>
            <a:r>
              <a:rPr lang="ru-RU" sz="1600" dirty="0"/>
              <a:t>предварительно откомпилирован, поэтому он выполняется быстрее обычных операторов ему соответствующих.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pl-PL" dirty="0"/>
              <a:t>JDBC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123327"/>
            <a:ext cx="7315200" cy="337592"/>
          </a:xfrm>
        </p:spPr>
        <p:txBody>
          <a:bodyPr/>
          <a:lstStyle/>
          <a:p>
            <a:pPr>
              <a:buNone/>
            </a:pPr>
            <a:r>
              <a:rPr lang="ru-RU" sz="1600" dirty="0"/>
              <a:t>Основные интерфейсы и классы </a:t>
            </a:r>
            <a:r>
              <a:rPr lang="en-US" sz="1600" dirty="0"/>
              <a:t>JDBC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812"/>
            <a:ext cx="7763284" cy="4217268"/>
          </a:xfrm>
          <a:prstGeom prst="rect">
            <a:avLst/>
          </a:prstGeom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4860032" y="1123327"/>
            <a:ext cx="3672408" cy="1417712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76" indent="-265176" algn="ctr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1600" dirty="0"/>
              <a:t>Что может JDBC?</a:t>
            </a:r>
          </a:p>
          <a:p>
            <a:pPr marL="265176" indent="-265176" algn="just">
              <a:spcBef>
                <a:spcPts val="0"/>
              </a:spcBef>
              <a:buFont typeface="Wingdings" pitchFamily="2" charset="2"/>
              <a:buNone/>
              <a:defRPr/>
            </a:pPr>
            <a:endParaRPr lang="ru-RU" sz="1600" dirty="0"/>
          </a:p>
          <a:p>
            <a:pPr marL="400050" indent="-287338" algn="just">
              <a:spcBef>
                <a:spcPts val="0"/>
              </a:spcBef>
              <a:defRPr/>
            </a:pPr>
            <a:r>
              <a:rPr lang="ru-RU" sz="1600" dirty="0"/>
              <a:t>Устанавливать соединение с БД </a:t>
            </a:r>
          </a:p>
          <a:p>
            <a:pPr marL="400050" indent="-287338" algn="just">
              <a:spcBef>
                <a:spcPts val="0"/>
              </a:spcBef>
              <a:defRPr/>
            </a:pPr>
            <a:r>
              <a:rPr lang="ru-RU" sz="1600" dirty="0"/>
              <a:t>Отсылать SQL-запросы </a:t>
            </a:r>
          </a:p>
          <a:p>
            <a:pPr marL="400050" indent="-287338" algn="just">
              <a:spcBef>
                <a:spcPts val="0"/>
              </a:spcBef>
              <a:defRPr/>
            </a:pPr>
            <a:r>
              <a:rPr lang="ru-RU" sz="1600" dirty="0"/>
              <a:t>Обрабатывать результаты</a:t>
            </a:r>
            <a:endParaRPr lang="en-US" sz="1600" dirty="0"/>
          </a:p>
          <a:p>
            <a:pPr marL="1524000" indent="-446088" algn="just">
              <a:lnSpc>
                <a:spcPct val="150000"/>
              </a:lnSpc>
              <a:defRPr/>
            </a:pPr>
            <a:endParaRPr lang="en-US" sz="1600" dirty="0"/>
          </a:p>
          <a:p>
            <a:pPr marL="1524000" indent="-446088" algn="just">
              <a:lnSpc>
                <a:spcPct val="150000"/>
              </a:lnSpc>
              <a:defRPr/>
            </a:pPr>
            <a:endParaRPr lang="en-US" sz="1600" dirty="0"/>
          </a:p>
          <a:p>
            <a:pPr marL="1524000" indent="-446088" algn="just">
              <a:lnSpc>
                <a:spcPct val="150000"/>
              </a:lnSpc>
              <a:defRPr/>
            </a:pPr>
            <a:endParaRPr lang="ru-RU" sz="1600" dirty="0"/>
          </a:p>
          <a:p>
            <a:endParaRPr lang="ru-RU" sz="1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97633" name="Rectangle 1"/>
          <p:cNvSpPr>
            <a:spLocks noChangeArrowheads="1"/>
          </p:cNvSpPr>
          <p:nvPr/>
        </p:nvSpPr>
        <p:spPr bwMode="auto">
          <a:xfrm>
            <a:off x="827584" y="1484784"/>
            <a:ext cx="763284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ExecutePreparedStatement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 con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Statement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try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con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://127.0.0.1/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test“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"root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"123456"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String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"INSERT INTO students(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name,id_group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VALUES(?,?)"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PreparedStatement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con.prepareStatement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ps.setString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(1,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Кукуш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ин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ps.setInt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(2, 851001);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ps.executeUpdate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}…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</a:t>
            </a:r>
            <a:r>
              <a:rPr lang="ru-RU" dirty="0"/>
              <a:t> </a:t>
            </a:r>
            <a:r>
              <a:rPr lang="en-US" dirty="0"/>
              <a:t>statement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4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CallableStatement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750671"/>
            <a:ext cx="622067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063140" y="1197529"/>
            <a:ext cx="501772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DELIMITER //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 PROCEDURE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calcstudents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(OUT count INT)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BEGIN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 COUNT(*) INTO count FROM students;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CallableStatement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lnSpc>
                <a:spcPct val="90000"/>
              </a:lnSpc>
              <a:buNone/>
            </a:pPr>
            <a:r>
              <a:rPr lang="ru-RU" sz="1800" dirty="0"/>
              <a:t>В терминологии </a:t>
            </a:r>
            <a:r>
              <a:rPr lang="en-US" sz="1800" dirty="0"/>
              <a:t>JDBC</a:t>
            </a:r>
            <a:r>
              <a:rPr lang="ru-RU" sz="1800" dirty="0"/>
              <a:t>, хранимая процедура - последовательность команд </a:t>
            </a:r>
            <a:r>
              <a:rPr lang="en-US" sz="1800" dirty="0"/>
              <a:t>SQL</a:t>
            </a:r>
            <a:r>
              <a:rPr lang="ru-RU" sz="1800" dirty="0"/>
              <a:t>, хранимых в БД и доступных любому пользователю этой СУБД. Механизм создания и настройки хранимых процедур зависит от конкретной базы данных. </a:t>
            </a:r>
            <a:endParaRPr lang="en-US" sz="1800" dirty="0"/>
          </a:p>
          <a:p>
            <a:pPr marL="461963" indent="-461963" algn="just">
              <a:lnSpc>
                <a:spcPct val="90000"/>
              </a:lnSpc>
              <a:buNone/>
            </a:pPr>
            <a:endParaRPr lang="en-US" sz="1800" dirty="0"/>
          </a:p>
          <a:p>
            <a:pPr marL="461963" indent="-461963" algn="just">
              <a:lnSpc>
                <a:spcPct val="90000"/>
              </a:lnSpc>
              <a:buNone/>
            </a:pPr>
            <a:r>
              <a:rPr lang="ru-RU" sz="1800" dirty="0"/>
              <a:t>Интерфейс </a:t>
            </a:r>
            <a:r>
              <a:rPr lang="ru-RU" sz="1800" b="1" dirty="0" err="1"/>
              <a:t>CallableStatement</a:t>
            </a:r>
            <a:r>
              <a:rPr lang="ru-RU" sz="1800" dirty="0"/>
              <a:t> обеспечивает выполнение хранимых процедур </a:t>
            </a:r>
          </a:p>
          <a:p>
            <a:pPr marL="461963" indent="-461963" algn="just">
              <a:lnSpc>
                <a:spcPct val="90000"/>
              </a:lnSpc>
              <a:buNone/>
            </a:pPr>
            <a:endParaRPr lang="ru-RU" sz="1800" dirty="0"/>
          </a:p>
          <a:p>
            <a:pPr marL="461963" indent="-461963" algn="just">
              <a:lnSpc>
                <a:spcPct val="90000"/>
              </a:lnSpc>
              <a:buNone/>
            </a:pPr>
            <a:r>
              <a:rPr lang="ru-RU" sz="1800" dirty="0"/>
              <a:t>Объект</a:t>
            </a:r>
            <a:r>
              <a:rPr lang="en-GB" sz="1800" dirty="0"/>
              <a:t> </a:t>
            </a:r>
            <a:r>
              <a:rPr lang="en-GB" sz="1800" b="1" dirty="0" err="1"/>
              <a:t>CallableStatement</a:t>
            </a:r>
            <a:r>
              <a:rPr lang="en-GB" sz="1800" dirty="0"/>
              <a:t> </a:t>
            </a:r>
            <a:r>
              <a:rPr lang="ru-RU" sz="1800" dirty="0"/>
              <a:t>содержит команду вызова хранимой процедуры, а не саму хранимую процедуру</a:t>
            </a:r>
            <a:r>
              <a:rPr lang="en-GB" sz="1800" dirty="0"/>
              <a:t>.</a:t>
            </a:r>
            <a:endParaRPr lang="ru-RU" sz="1800" dirty="0"/>
          </a:p>
          <a:p>
            <a:pPr>
              <a:lnSpc>
                <a:spcPct val="90000"/>
              </a:lnSpc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CallableStatement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lnSpc>
                <a:spcPct val="90000"/>
              </a:lnSpc>
              <a:buNone/>
            </a:pPr>
            <a:r>
              <a:rPr lang="en-US" sz="1800" b="1" dirty="0" err="1"/>
              <a:t>CallableStatement</a:t>
            </a:r>
            <a:r>
              <a:rPr lang="ru-RU" sz="1800" dirty="0"/>
              <a:t> способен обрабатывать не только входные (</a:t>
            </a:r>
            <a:r>
              <a:rPr lang="en-US" sz="1800" dirty="0"/>
              <a:t>IN</a:t>
            </a:r>
            <a:r>
              <a:rPr lang="ru-RU" sz="1800" dirty="0"/>
              <a:t>) параметры, но и выходящие (</a:t>
            </a:r>
            <a:r>
              <a:rPr lang="en-US" sz="1800" dirty="0"/>
              <a:t>OUT</a:t>
            </a:r>
            <a:r>
              <a:rPr lang="ru-RU" sz="1800" dirty="0"/>
              <a:t>) и смешанные (</a:t>
            </a:r>
            <a:r>
              <a:rPr lang="en-US" sz="1800" dirty="0"/>
              <a:t>INOUT</a:t>
            </a:r>
            <a:r>
              <a:rPr lang="ru-RU" sz="1800" dirty="0"/>
              <a:t>) параметры. Тип выходного параметра должен быть зарегистрирован методом </a:t>
            </a:r>
            <a:r>
              <a:rPr lang="en-US" sz="1800" b="1" dirty="0" err="1"/>
              <a:t>registerOutParameter</a:t>
            </a:r>
            <a:r>
              <a:rPr lang="ru-RU" sz="1800" b="1" dirty="0"/>
              <a:t>(). </a:t>
            </a:r>
          </a:p>
          <a:p>
            <a:pPr marL="461963" indent="-461963" algn="just">
              <a:lnSpc>
                <a:spcPct val="90000"/>
              </a:lnSpc>
              <a:buNone/>
            </a:pPr>
            <a:endParaRPr lang="ru-RU" sz="1800" dirty="0"/>
          </a:p>
          <a:p>
            <a:pPr marL="461963" indent="-461963" algn="just">
              <a:lnSpc>
                <a:spcPct val="90000"/>
              </a:lnSpc>
              <a:buNone/>
            </a:pPr>
            <a:r>
              <a:rPr lang="ru-RU" sz="1800" dirty="0"/>
              <a:t>После установки входных и выходных параметров вызываются методы </a:t>
            </a:r>
            <a:r>
              <a:rPr lang="en-US" sz="1800" b="1" dirty="0"/>
              <a:t>execute</a:t>
            </a:r>
            <a:r>
              <a:rPr lang="ru-RU" sz="1800" b="1" dirty="0"/>
              <a:t>(), </a:t>
            </a:r>
            <a:r>
              <a:rPr lang="en-US" sz="1800" b="1" dirty="0" err="1"/>
              <a:t>executeQuery</a:t>
            </a:r>
            <a:r>
              <a:rPr lang="ru-RU" sz="1800" b="1" dirty="0"/>
              <a:t>()</a:t>
            </a:r>
            <a:r>
              <a:rPr lang="ru-RU" sz="1800" dirty="0"/>
              <a:t> или </a:t>
            </a:r>
            <a:r>
              <a:rPr lang="en-US" sz="1800" b="1" dirty="0" err="1"/>
              <a:t>executeUpdate</a:t>
            </a:r>
            <a:r>
              <a:rPr lang="ru-RU" sz="1800" b="1" dirty="0"/>
              <a:t>()</a:t>
            </a:r>
            <a:r>
              <a:rPr lang="ru-RU" sz="1800" dirty="0"/>
              <a:t>.</a:t>
            </a:r>
            <a:endParaRPr lang="en-US" sz="1800" dirty="0"/>
          </a:p>
          <a:p>
            <a:pPr marL="461963" indent="-461963" algn="just">
              <a:lnSpc>
                <a:spcPct val="90000"/>
              </a:lnSpc>
              <a:buNone/>
            </a:pPr>
            <a:endParaRPr lang="en-US" sz="1800" dirty="0"/>
          </a:p>
          <a:p>
            <a:pPr marL="461963" indent="-461963" algn="just">
              <a:buNone/>
              <a:defRPr/>
            </a:pPr>
            <a:r>
              <a:rPr lang="ru-RU" sz="1800" b="1" dirty="0"/>
              <a:t>Метод </a:t>
            </a:r>
            <a:r>
              <a:rPr lang="ru-RU" sz="1800" b="1" dirty="0" err="1"/>
              <a:t>prepareCall</a:t>
            </a:r>
            <a:r>
              <a:rPr lang="ru-RU" sz="1800" b="1" dirty="0"/>
              <a:t> </a:t>
            </a:r>
            <a:r>
              <a:rPr lang="ru-RU" sz="1800" dirty="0"/>
              <a:t>используется для вызова хранимой процедуры</a:t>
            </a:r>
            <a:r>
              <a:rPr lang="en-US" sz="1800" dirty="0"/>
              <a:t>.</a:t>
            </a:r>
            <a:endParaRPr lang="pl-PL" sz="1800" dirty="0"/>
          </a:p>
          <a:p>
            <a:pPr marL="0" indent="0" algn="just">
              <a:lnSpc>
                <a:spcPct val="90000"/>
              </a:lnSpc>
              <a:buNone/>
            </a:pPr>
            <a:endParaRPr lang="ru-RU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CallableStatement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99681" name="Rectangle 1"/>
          <p:cNvSpPr>
            <a:spLocks noChangeArrowheads="1"/>
          </p:cNvSpPr>
          <p:nvPr/>
        </p:nvSpPr>
        <p:spPr bwMode="auto">
          <a:xfrm>
            <a:off x="827584" y="1556792"/>
            <a:ext cx="763284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Connection con =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CallableStatement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con =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127.0.0.1/</a:t>
            </a:r>
            <a:r>
              <a:rPr lang="en-US" sz="16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test"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"root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"123456"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con.prepareCall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"{call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calcstudents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(?)}"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cs.registerOutParameter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(1,java.sql.Types.</a:t>
            </a:r>
            <a:r>
              <a:rPr kumimoji="0" lang="en-US" sz="1600" b="0" i="1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cs.execute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1" i="0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empName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cs.getInt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(1);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"Count students - "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6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empName</a:t>
            </a: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4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Механизм </a:t>
            </a:r>
            <a:r>
              <a:rPr lang="en-US" sz="1800" dirty="0"/>
              <a:t>batch</a:t>
            </a:r>
            <a:r>
              <a:rPr lang="ru-RU" sz="1800" dirty="0"/>
              <a:t>-команд позволяет запускать на исполнение в БД массив запросов </a:t>
            </a:r>
            <a:r>
              <a:rPr lang="en-US" sz="1800" dirty="0"/>
              <a:t>SQL</a:t>
            </a:r>
            <a:r>
              <a:rPr lang="ru-RU" sz="1800" dirty="0"/>
              <a:t> вместе, как одну единицу. </a:t>
            </a:r>
          </a:p>
          <a:p>
            <a:pPr marL="461963" indent="-461963" algn="just">
              <a:buNone/>
            </a:pPr>
            <a:r>
              <a:rPr lang="ru-RU" sz="1800" dirty="0"/>
              <a:t>		</a:t>
            </a:r>
          </a:p>
          <a:p>
            <a:pPr marL="461963" indent="-461963" algn="just">
              <a:buNone/>
            </a:pPr>
            <a:r>
              <a:rPr lang="ru-RU" sz="1800" dirty="0"/>
              <a:t>Метод </a:t>
            </a:r>
            <a:r>
              <a:rPr lang="en-US" sz="1800" b="1" dirty="0" err="1"/>
              <a:t>executeBatch</a:t>
            </a:r>
            <a:r>
              <a:rPr lang="ru-RU" sz="1800" b="1" dirty="0"/>
              <a:t>() </a:t>
            </a:r>
            <a:r>
              <a:rPr lang="ru-RU" sz="1800" dirty="0"/>
              <a:t>возвращает массив чисел, каждое из которых характеризует число строк, которые были изменены конкретным запросом из </a:t>
            </a:r>
            <a:r>
              <a:rPr lang="en-US" sz="1800" dirty="0"/>
              <a:t>batch</a:t>
            </a:r>
            <a:r>
              <a:rPr lang="ru-RU" sz="1800" dirty="0"/>
              <a:t>-команды.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802" y="3501008"/>
            <a:ext cx="7404613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con.createStatement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st.addBatch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"INSERT INTO students (name,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id_group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VALUES 	(\"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Пушкин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\", 123456)"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st.addBatch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"INSERT INTO students (name,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id_group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VALUES 	(\"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Лермонтов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\", 123456)"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st.addBatch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"INSERT INTO students (name,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id_group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VALUES 	(\"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Ломоносов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\", 123456)"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submit a batch of update commands for execution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updateCounts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st.executeBatch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Зактрытие</a:t>
            </a:r>
            <a:r>
              <a:rPr lang="ru-RU" dirty="0"/>
              <a:t> </a:t>
            </a:r>
            <a:r>
              <a:rPr lang="en-US" dirty="0" err="1"/>
              <a:t>resultset</a:t>
            </a:r>
            <a:r>
              <a:rPr lang="en-US" dirty="0"/>
              <a:t>, statement </a:t>
            </a:r>
            <a:r>
              <a:rPr lang="ru-RU" dirty="0"/>
              <a:t>и </a:t>
            </a:r>
            <a:r>
              <a:rPr lang="en-US" dirty="0"/>
              <a:t>connection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3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Закрытие </a:t>
            </a:r>
            <a:r>
              <a:rPr lang="en-US" dirty="0" err="1"/>
              <a:t>ResultSet</a:t>
            </a:r>
            <a:r>
              <a:rPr lang="en-US" dirty="0"/>
              <a:t>, Statement </a:t>
            </a:r>
            <a:r>
              <a:rPr lang="ru-RU" dirty="0"/>
              <a:t>и </a:t>
            </a:r>
            <a:r>
              <a:rPr lang="en-US" dirty="0"/>
              <a:t>Connection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bg-BG" sz="1800" dirty="0"/>
              <a:t>По окончании использования необходимо последовательно вызвать метод </a:t>
            </a:r>
            <a:r>
              <a:rPr lang="en-US" sz="1800" dirty="0"/>
              <a:t>close() </a:t>
            </a:r>
            <a:r>
              <a:rPr lang="ru-RU" sz="1800" dirty="0"/>
              <a:t>для объектов </a:t>
            </a:r>
            <a:r>
              <a:rPr lang="en-US" sz="1800" dirty="0" err="1"/>
              <a:t>ResultSet</a:t>
            </a:r>
            <a:r>
              <a:rPr lang="ru-RU" sz="1800" dirty="0"/>
              <a:t>,</a:t>
            </a:r>
            <a:r>
              <a:rPr lang="en-US" sz="1800" dirty="0"/>
              <a:t> Statement</a:t>
            </a:r>
            <a:r>
              <a:rPr lang="ru-RU" sz="1800" dirty="0"/>
              <a:t> и </a:t>
            </a:r>
            <a:r>
              <a:rPr lang="en-US" sz="1800" dirty="0"/>
              <a:t>Connection</a:t>
            </a:r>
            <a:r>
              <a:rPr lang="ru-RU" sz="1800" dirty="0"/>
              <a:t> для освобождения ресурсов.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pl-PL" dirty="0"/>
              <a:t>JDBC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None/>
            </a:pPr>
            <a:r>
              <a:rPr lang="ru-RU" sz="1800" dirty="0"/>
              <a:t>Использование JDBC API 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избавляет от необходимости </a:t>
            </a:r>
            <a:r>
              <a:rPr lang="ru-RU" sz="1800" b="1" dirty="0"/>
              <a:t>для каждой СУБД </a:t>
            </a:r>
            <a:r>
              <a:rPr lang="ru-RU" sz="1800" dirty="0"/>
              <a:t>(</a:t>
            </a:r>
            <a:r>
              <a:rPr lang="ru-RU" sz="1800" dirty="0" err="1"/>
              <a:t>Informix</a:t>
            </a:r>
            <a:r>
              <a:rPr lang="ru-RU" sz="1800" dirty="0"/>
              <a:t>, </a:t>
            </a:r>
            <a:r>
              <a:rPr lang="ru-RU" sz="1800" dirty="0" err="1"/>
              <a:t>Oracle</a:t>
            </a:r>
            <a:r>
              <a:rPr lang="ru-RU" sz="1800" dirty="0"/>
              <a:t> и т.д.) 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писать свое приложение</a:t>
            </a:r>
            <a:r>
              <a:rPr lang="ru-RU" sz="1800" dirty="0"/>
              <a:t>. Достаточно написать одну единственную программу, использующую JDBC API, и эта программа сможет отсылать SQL-запросы к требуемой БД. 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284984"/>
            <a:ext cx="3198826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Conection</a:t>
            </a:r>
            <a:r>
              <a:rPr lang="en-US" dirty="0"/>
              <a:t>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916832"/>
            <a:ext cx="7402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db.driver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oracle.jdbc.driver.OracleDriver</a:t>
            </a:r>
            <a:endParaRPr lang="en-US" sz="2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db.url = </a:t>
            </a:r>
            <a:r>
              <a:rPr lang="en-US" sz="20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jdbc:oracle:thin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:@127.0.0.1:1521:xe</a:t>
            </a:r>
            <a:endParaRPr lang="en-US" sz="2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db.user</a:t>
            </a:r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</a:t>
            </a:r>
            <a:endParaRPr lang="en-US" sz="2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db.password</a:t>
            </a:r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de-DE" sz="20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hr2</a:t>
            </a:r>
            <a:endParaRPr lang="en-US" sz="20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db.poolsize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endParaRPr lang="en-US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777510" y="1248916"/>
            <a:ext cx="7315200" cy="4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algn="just">
              <a:buFont typeface="Arial" pitchFamily="34" charset="0"/>
              <a:buNone/>
            </a:pPr>
            <a:r>
              <a:rPr lang="en-US" sz="1800" u="sng" dirty="0" err="1"/>
              <a:t>db.properties</a:t>
            </a:r>
            <a:endParaRPr lang="pl-PL" sz="1800" u="sng" dirty="0"/>
          </a:p>
        </p:txBody>
      </p:sp>
      <p:sp>
        <p:nvSpPr>
          <p:cNvPr id="7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654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1556792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ResourceBundle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ResourceBundle.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getBundle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"_java._se._07._connectionpool.db"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key){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(key);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72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5576" y="1556792"/>
            <a:ext cx="7632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DB_DRIVER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db.driver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DB_URL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"db.url"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db.user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DB_PASSWORD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db.password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DB_POLL_SIZE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db.poolsize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3877310"/>
            <a:ext cx="748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Exception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serialVersionUID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1L;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message, Exception e){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(message, e);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66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3392" y="1319567"/>
            <a:ext cx="74930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BlockingQueue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&lt;Connection&gt;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BlockingQueue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&lt;Connection&gt;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givenAwayConQueue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password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DBResourceManager.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dbResourseManager.getValue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DB_DRIVER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this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dbResourseManager.getValue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DB_URL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dbResourseManager.getValue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password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dbResourseManager.getValue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DB_PASSWORD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parseInt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dbResourseManager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DBParameter.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DB_POLL_SIZE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5;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12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9592" y="1484784"/>
            <a:ext cx="75417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initPoolData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setDefault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Locale.</a:t>
            </a:r>
            <a:r>
              <a:rPr lang="en-US" sz="12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ENGLISH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givenAwayConQueue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ArrayBlockingQueue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&lt;Connection&gt;(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ArrayBlockingQueue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&lt;Connection&gt;(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Connection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DriverManager.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password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connection);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e);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ClassNotFoundException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"Can't find database driver class"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e);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93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83" y="1412776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dispose()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clearConnectionQueue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clearConnectionQueue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closeConnectionsQueue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givenAwayConQueue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closeConnectionsQueue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05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105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105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"Error closing the connection.", e);</a:t>
            </a:r>
            <a:endParaRPr lang="en-US" sz="105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Connection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takeConnection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Connection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connection =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.take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givenAwayConQueue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(connection);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ConnectionPoolException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"Error connecting to the data source."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e);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connection;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	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3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83" y="1412776"/>
            <a:ext cx="73448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(Connection con, Statement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"Connection isn't return to the pool.");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rs.close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ResultSet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isn't closed.");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"Statement isn't closed.");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(Connection con, Statement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"Connection isn't return to the pool.");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logger.log(</a:t>
            </a:r>
            <a:r>
              <a:rPr lang="en-US" sz="9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Level.ERROR</a:t>
            </a: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"Statement isn't closed.");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45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82" y="1412776"/>
            <a:ext cx="74697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closeConnectionsQueue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BlockingQueue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&lt;Connection&gt; queue)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Connection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((connection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queue.poll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!=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connection.getAutoCommit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connection.commit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connection).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reallyClose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Connection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Connection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PooledConnection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(Connection c)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c;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.setAutoCommit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reallyClose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.close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86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83" y="1412776"/>
            <a:ext cx="75417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close()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.isClosed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"Attempting to close closed connection."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.isReadOnly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.setReadOnly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(!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givenAwayConQueue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.remove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"Error deleting connection from the given away connections pool."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(!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connectionQueue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.offer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"Error allocating connection in the pool."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64646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commit()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.commit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	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Curved Up Arrow 7"/>
          <p:cNvSpPr/>
          <p:nvPr/>
        </p:nvSpPr>
        <p:spPr>
          <a:xfrm>
            <a:off x="7754573" y="5692098"/>
            <a:ext cx="504056" cy="21602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8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pl-PL" dirty="0"/>
              <a:t>JDBC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6583"/>
              </p:ext>
            </p:extLst>
          </p:nvPr>
        </p:nvGraphicFramePr>
        <p:xfrm>
          <a:off x="838200" y="2028528"/>
          <a:ext cx="747821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JDBC Version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JSR Specification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JDK Implementation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JDBC 4.3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JSR 221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SE 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JDBC 4.2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JSR 221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SE 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JDBC 4.1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JSR 221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SE 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JDBC 4.0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JSR 221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SE 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JDBC 3.0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JSR 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JDK 1.4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JDBC 2.1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JDK 1.2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JDBC 1.2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JDK 1.1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Содержимое 2"/>
          <p:cNvSpPr txBox="1">
            <a:spLocks/>
          </p:cNvSpPr>
          <p:nvPr/>
        </p:nvSpPr>
        <p:spPr>
          <a:xfrm>
            <a:off x="838200" y="1340768"/>
            <a:ext cx="7315200" cy="337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itchFamily="34" charset="0"/>
              <a:buNone/>
            </a:pPr>
            <a:r>
              <a:rPr lang="ru-RU" sz="1800" dirty="0"/>
              <a:t>Версии </a:t>
            </a:r>
            <a:r>
              <a:rPr lang="en-US" sz="1800" dirty="0"/>
              <a:t>JDBC.</a:t>
            </a:r>
          </a:p>
          <a:p>
            <a:pPr marL="0" indent="0" algn="just">
              <a:buFont typeface="Arial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45388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dirty="0" err="1"/>
              <a:t>ata</a:t>
            </a:r>
            <a:r>
              <a:rPr dirty="0"/>
              <a:t> access object (DAO)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Access Object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b="1" dirty="0"/>
              <a:t>DAO</a:t>
            </a:r>
            <a:r>
              <a:rPr lang="ru-RU" sz="1800" dirty="0"/>
              <a:t> управляет соединением с источником данных для получения и записи данных.</a:t>
            </a:r>
            <a:endParaRPr lang="en-US" sz="1800" dirty="0"/>
          </a:p>
          <a:p>
            <a:pPr marL="461963" indent="-461963" algn="just">
              <a:buNone/>
            </a:pPr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Источником данных может быть реляционное хранилище (например, RDBMS), внешняя служба (например, B2B-биржа), </a:t>
            </a:r>
            <a:r>
              <a:rPr lang="ru-RU" sz="1800" dirty="0" err="1"/>
              <a:t>репозиторий</a:t>
            </a:r>
            <a:r>
              <a:rPr lang="ru-RU" sz="1800" dirty="0"/>
              <a:t> (LDAP-база данных), или бизнес-служба, обращение к которой осуществляется при помощи протокола </a:t>
            </a:r>
            <a:r>
              <a:rPr lang="pl-PL" sz="1800" dirty="0"/>
              <a:t>CORBA Internet Inter-ORB </a:t>
            </a:r>
            <a:r>
              <a:rPr lang="pl-PL" sz="1800" dirty="0" err="1"/>
              <a:t>Protocol</a:t>
            </a:r>
            <a:r>
              <a:rPr lang="pl-PL" sz="1800" dirty="0"/>
              <a:t> (IIOP) </a:t>
            </a:r>
            <a:r>
              <a:rPr lang="ru-RU" sz="1800" dirty="0"/>
              <a:t>или низкоуровневых сокетов.</a:t>
            </a:r>
          </a:p>
          <a:p>
            <a:pPr marL="461963" indent="-461963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Использующие DAO бизнес-компоненты работают с более простым интерфейсом, предоставляемым объектом DAO своим клиентам. </a:t>
            </a:r>
            <a:r>
              <a:rPr lang="ru-RU" sz="1800" b="1" dirty="0"/>
              <a:t>DAO полностью скрывает детали реализации </a:t>
            </a:r>
            <a:r>
              <a:rPr lang="ru-RU" sz="1800" dirty="0"/>
              <a:t>источника данных от клиентов. </a:t>
            </a:r>
          </a:p>
          <a:p>
            <a:pPr marL="0" indent="0" algn="just">
              <a:buNone/>
            </a:pP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Access Object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09600"/>
          </a:xfrm>
        </p:spPr>
        <p:txBody>
          <a:bodyPr/>
          <a:lstStyle/>
          <a:p>
            <a:pPr algn="ctr">
              <a:buNone/>
            </a:pPr>
            <a:r>
              <a:rPr lang="pl-PL" sz="1800" dirty="0"/>
              <a:t>Data Access Object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344816" cy="1952228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Access Object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007665"/>
            <a:ext cx="7315200" cy="335648"/>
          </a:xfrm>
        </p:spPr>
        <p:txBody>
          <a:bodyPr/>
          <a:lstStyle/>
          <a:p>
            <a:pPr algn="ctr">
              <a:buNone/>
            </a:pPr>
            <a:r>
              <a:rPr lang="ru-RU" sz="1400" dirty="0"/>
              <a:t>Диаграмма последовательности действий</a:t>
            </a:r>
            <a:r>
              <a:rPr lang="en-US" sz="1400" dirty="0"/>
              <a:t> </a:t>
            </a:r>
            <a:r>
              <a:rPr lang="ru-RU" sz="1400" dirty="0"/>
              <a:t>паттерна </a:t>
            </a:r>
            <a:r>
              <a:rPr lang="ru-RU" sz="1400" dirty="0" err="1"/>
              <a:t>Data</a:t>
            </a:r>
            <a:r>
              <a:rPr lang="ru-RU" sz="1400" dirty="0"/>
              <a:t> </a:t>
            </a:r>
            <a:r>
              <a:rPr lang="ru-RU" sz="1400" dirty="0" err="1"/>
              <a:t>Access</a:t>
            </a:r>
            <a:r>
              <a:rPr lang="en-US" sz="1400" dirty="0"/>
              <a:t> </a:t>
            </a:r>
            <a:r>
              <a:rPr lang="pl-PL" sz="1400" dirty="0"/>
              <a:t>Object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16" y="1412776"/>
            <a:ext cx="7056784" cy="4559289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Access Object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337592"/>
          </a:xfrm>
        </p:spPr>
        <p:txBody>
          <a:bodyPr/>
          <a:lstStyle/>
          <a:p>
            <a:pPr marL="0" indent="0" algn="just">
              <a:buNone/>
            </a:pPr>
            <a:r>
              <a:rPr lang="ru-RU" sz="1400" dirty="0"/>
              <a:t>Диаграмма классов при применении стратегии </a:t>
            </a:r>
            <a:r>
              <a:rPr lang="en-GB" sz="1400" b="1" dirty="0"/>
              <a:t>Factory for Data Access Objects</a:t>
            </a:r>
            <a:r>
              <a:rPr lang="ru-RU" sz="1400" dirty="0"/>
              <a:t> </a:t>
            </a:r>
            <a:endParaRPr lang="pl-PL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96" y="2060848"/>
            <a:ext cx="7562320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Access Object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rot="16200000">
            <a:off x="-1039658" y="3353774"/>
            <a:ext cx="4221460" cy="481608"/>
          </a:xfrm>
        </p:spPr>
        <p:txBody>
          <a:bodyPr/>
          <a:lstStyle/>
          <a:p>
            <a:pPr marL="0" indent="0" algn="just">
              <a:buNone/>
            </a:pPr>
            <a:r>
              <a:rPr lang="ru-RU" sz="1400" dirty="0"/>
              <a:t>Диаграмма последовательности действий для стратегии </a:t>
            </a:r>
            <a:r>
              <a:rPr lang="ru-RU" sz="1400" dirty="0" err="1"/>
              <a:t>Factory</a:t>
            </a:r>
            <a:r>
              <a:rPr lang="ru-RU" sz="1400" dirty="0"/>
              <a:t> </a:t>
            </a:r>
            <a:r>
              <a:rPr lang="en-GB" sz="1400" dirty="0"/>
              <a:t>for Data Access Objects, </a:t>
            </a:r>
            <a:r>
              <a:rPr lang="en-GB" sz="1400" dirty="0" err="1"/>
              <a:t>использующей</a:t>
            </a:r>
            <a:r>
              <a:rPr lang="en-GB" sz="1400" dirty="0"/>
              <a:t> Abstract Factory.</a:t>
            </a:r>
            <a:endParaRPr lang="pl-PL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79" y="892530"/>
            <a:ext cx="6995119" cy="5059202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точки сохранения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точки сохранения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ru-RU" sz="1800" dirty="0"/>
              <a:t>Транзакция состоит из одного или более выражений</a:t>
            </a:r>
            <a:r>
              <a:rPr lang="en-US" sz="1800" dirty="0"/>
              <a:t> (</a:t>
            </a:r>
            <a:r>
              <a:rPr lang="ru-RU" sz="1800" dirty="0"/>
              <a:t>действий</a:t>
            </a:r>
            <a:r>
              <a:rPr lang="en-US" sz="1800" dirty="0"/>
              <a:t>)</a:t>
            </a:r>
            <a:r>
              <a:rPr lang="ru-RU" sz="1800" dirty="0"/>
              <a:t>, которые поле выполнения либо все </a:t>
            </a:r>
            <a:r>
              <a:rPr lang="ru-RU" sz="1800" b="1" dirty="0"/>
              <a:t>фиксируются (</a:t>
            </a:r>
            <a:r>
              <a:rPr lang="ru-RU" sz="1800" b="1" dirty="0" err="1"/>
              <a:t>commit</a:t>
            </a:r>
            <a:r>
              <a:rPr lang="ru-RU" sz="1800" b="1" dirty="0"/>
              <a:t>), </a:t>
            </a:r>
            <a:r>
              <a:rPr lang="ru-RU" sz="1800" dirty="0"/>
              <a:t>либо все </a:t>
            </a:r>
            <a:r>
              <a:rPr lang="ru-RU" sz="1800" b="1" dirty="0"/>
              <a:t>откатываются назад (</a:t>
            </a:r>
            <a:r>
              <a:rPr lang="ru-RU" sz="1800" b="1" dirty="0" err="1"/>
              <a:t>rollback</a:t>
            </a:r>
            <a:r>
              <a:rPr lang="ru-RU" sz="1800" b="1" dirty="0"/>
              <a:t>)</a:t>
            </a:r>
            <a:r>
              <a:rPr lang="ru-RU" sz="1800" dirty="0"/>
              <a:t>. </a:t>
            </a:r>
            <a:endParaRPr lang="en-US" sz="1800" dirty="0"/>
          </a:p>
          <a:p>
            <a:pPr marL="514350" indent="-51435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Для работы с транзакциями используются методы </a:t>
            </a:r>
            <a:endParaRPr lang="en-US" sz="1800" dirty="0"/>
          </a:p>
          <a:p>
            <a:pPr marL="1941513" indent="-400050" algn="just"/>
            <a:r>
              <a:rPr lang="en-US" sz="1800" b="1" dirty="0"/>
              <a:t>commit()</a:t>
            </a:r>
          </a:p>
          <a:p>
            <a:pPr marL="1941513" indent="-400050" algn="just"/>
            <a:r>
              <a:rPr lang="en-US" sz="1800" b="1" dirty="0"/>
              <a:t>rollback()</a:t>
            </a:r>
            <a:endParaRPr lang="ru-RU" sz="1800" b="1" dirty="0"/>
          </a:p>
          <a:p>
            <a:pPr marL="0" indent="0" algn="just">
              <a:buNone/>
            </a:pPr>
            <a:endParaRPr lang="ru-RU" sz="1800" dirty="0"/>
          </a:p>
          <a:p>
            <a:pPr marL="461963" indent="-461963" algn="just">
              <a:buNone/>
            </a:pPr>
            <a:r>
              <a:rPr lang="ru-RU" sz="1800" dirty="0"/>
              <a:t>При вызове метода </a:t>
            </a:r>
            <a:r>
              <a:rPr lang="ru-RU" sz="1800" b="1" dirty="0" err="1"/>
              <a:t>commit</a:t>
            </a:r>
            <a:r>
              <a:rPr lang="en-US" sz="1800" b="1" dirty="0"/>
              <a:t>()</a:t>
            </a:r>
            <a:r>
              <a:rPr lang="ru-RU" sz="1800" dirty="0"/>
              <a:t> или </a:t>
            </a:r>
            <a:r>
              <a:rPr lang="ru-RU" sz="1800" b="1" dirty="0" err="1"/>
              <a:t>rollback</a:t>
            </a:r>
            <a:r>
              <a:rPr lang="en-US" sz="1800" b="1" dirty="0"/>
              <a:t>()</a:t>
            </a:r>
            <a:r>
              <a:rPr lang="ru-RU" sz="1800" dirty="0"/>
              <a:t> текущая транзакция заканчивается и начинается другая. 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точки сохранения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Каждое новое соединение по умолчанию находится в режиме </a:t>
            </a:r>
            <a:r>
              <a:rPr lang="ru-RU" sz="1800" dirty="0" err="1"/>
              <a:t>автофиксации</a:t>
            </a:r>
            <a:r>
              <a:rPr lang="ru-RU" sz="1800" dirty="0"/>
              <a:t> (</a:t>
            </a:r>
            <a:r>
              <a:rPr lang="ru-RU" sz="1800" b="1" dirty="0" err="1"/>
              <a:t>auto-commit</a:t>
            </a:r>
            <a:r>
              <a:rPr lang="ru-RU" sz="1800" dirty="0"/>
              <a:t>), что означает автоматическую фиксацию (</a:t>
            </a:r>
            <a:r>
              <a:rPr lang="ru-RU" sz="1800" b="1" dirty="0" err="1"/>
              <a:t>commit</a:t>
            </a:r>
            <a:r>
              <a:rPr lang="ru-RU" sz="1800" dirty="0"/>
              <a:t>) транзакции после каждого запроса. В этом случае транзакция состоит из одного запроса. </a:t>
            </a:r>
            <a:endParaRPr lang="en-US" sz="1800" dirty="0"/>
          </a:p>
          <a:p>
            <a:pPr marL="461963" indent="-461963" algn="just">
              <a:buNone/>
            </a:pPr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Если </a:t>
            </a:r>
            <a:r>
              <a:rPr lang="ru-RU" sz="1800" b="1" dirty="0" err="1"/>
              <a:t>auto-commit</a:t>
            </a:r>
            <a:r>
              <a:rPr lang="ru-RU" sz="1800" dirty="0"/>
              <a:t> запрещен, транзакция не заканчивается вплоть до явного вызова </a:t>
            </a:r>
            <a:r>
              <a:rPr lang="ru-RU" sz="1800" b="1" dirty="0" err="1"/>
              <a:t>commit</a:t>
            </a:r>
            <a:r>
              <a:rPr lang="ru-RU" sz="1800" dirty="0"/>
              <a:t> или </a:t>
            </a:r>
            <a:r>
              <a:rPr lang="ru-RU" sz="1800" b="1" dirty="0" err="1"/>
              <a:t>rollback</a:t>
            </a:r>
            <a:r>
              <a:rPr lang="ru-RU" sz="1800" dirty="0"/>
              <a:t>, включая, таким образом, все выражения, выполненные с момента последнего вызова </a:t>
            </a:r>
            <a:r>
              <a:rPr lang="ru-RU" sz="1800" b="1" dirty="0" err="1"/>
              <a:t>commit</a:t>
            </a:r>
            <a:r>
              <a:rPr lang="ru-RU" sz="1800" dirty="0"/>
              <a:t> или </a:t>
            </a:r>
            <a:r>
              <a:rPr lang="ru-RU" sz="1800" b="1" dirty="0" err="1"/>
              <a:t>rollback</a:t>
            </a:r>
            <a:r>
              <a:rPr lang="ru-RU" sz="1800" dirty="0"/>
              <a:t>. В этом случае все SQL-запросы в транзакции фиксируются или откатываются группой.</a:t>
            </a:r>
            <a:endParaRPr lang="en-US" sz="1800" dirty="0"/>
          </a:p>
          <a:p>
            <a:pPr marL="461963" indent="-461963" algn="just">
              <a:buNone/>
            </a:pPr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Метод фиксации </a:t>
            </a:r>
            <a:r>
              <a:rPr lang="ru-RU" sz="1800" b="1" dirty="0" err="1"/>
              <a:t>commit</a:t>
            </a:r>
            <a:r>
              <a:rPr lang="ru-RU" sz="1800" dirty="0"/>
              <a:t> делает окончательными все изменения в БД, проделанные SQL-выражением, и снимает также все блокировки, установленные транзакцией. Метод </a:t>
            </a:r>
            <a:r>
              <a:rPr lang="ru-RU" sz="1800" b="1" dirty="0" err="1"/>
              <a:t>rollback</a:t>
            </a:r>
            <a:r>
              <a:rPr lang="ru-RU" sz="1800" dirty="0"/>
              <a:t> проигнорирует, "отбракует" эти изменения. 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точки сохранения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968375"/>
            <a:ext cx="7215238" cy="181255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algn="just">
              <a:buFont typeface="Arial" pitchFamily="34" charset="0"/>
              <a:buNone/>
            </a:pPr>
            <a:r>
              <a:rPr lang="ru-RU" sz="1800" dirty="0"/>
              <a:t>Начиная с версии 3.0, </a:t>
            </a:r>
            <a:r>
              <a:rPr lang="en-US" sz="1800" dirty="0"/>
              <a:t>JDBC</a:t>
            </a:r>
            <a:r>
              <a:rPr lang="ru-RU" sz="1800" dirty="0"/>
              <a:t> поддерживает </a:t>
            </a:r>
            <a:r>
              <a:rPr lang="ru-RU" sz="1800" b="1" dirty="0"/>
              <a:t>точки сохранения</a:t>
            </a:r>
            <a:r>
              <a:rPr lang="ru-RU" sz="1800" dirty="0"/>
              <a:t>.</a:t>
            </a:r>
          </a:p>
          <a:p>
            <a:pPr marL="461963" indent="-461963" algn="just">
              <a:buFont typeface="Arial" pitchFamily="34" charset="0"/>
              <a:buNone/>
            </a:pPr>
            <a:endParaRPr lang="ru-RU" sz="1800" dirty="0"/>
          </a:p>
          <a:p>
            <a:pPr marL="461963" indent="-461963" algn="just">
              <a:buFont typeface="Arial" pitchFamily="34" charset="0"/>
              <a:buNone/>
            </a:pPr>
            <a:r>
              <a:rPr lang="ru-RU" sz="1800" dirty="0"/>
              <a:t>Интерфейс  </a:t>
            </a:r>
            <a:r>
              <a:rPr lang="ru-RU" sz="1800" b="1" dirty="0" err="1"/>
              <a:t>Savepoint</a:t>
            </a:r>
            <a:r>
              <a:rPr lang="ru-RU" sz="1800" dirty="0"/>
              <a:t> позволяет разделить транзакцию на логические блоки, дающие возможность откатывать совершённые изменения не к последнему вызову </a:t>
            </a:r>
            <a:r>
              <a:rPr lang="en-US" sz="1800" b="1" dirty="0"/>
              <a:t>commit</a:t>
            </a:r>
            <a:r>
              <a:rPr lang="ru-RU" sz="1800" b="1" dirty="0"/>
              <a:t>()</a:t>
            </a:r>
            <a:r>
              <a:rPr lang="ru-RU" sz="1800" dirty="0"/>
              <a:t>, а лишь к заранее установленной точке сохранения.</a:t>
            </a:r>
            <a:endParaRPr lang="ru-RU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96952"/>
            <a:ext cx="612874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0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доступа к БД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4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точки сохранения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78123" y="1340768"/>
            <a:ext cx="7387754" cy="4378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cn.setAutoCommit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cn.createStatement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rows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"INSERT INTO 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Employees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+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LastN</a:t>
            </a:r>
            <a:r>
              <a:rPr lang="ru-RU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ame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) VALUES 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Игорь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, ‘Цветков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)"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Устанавливаем </a:t>
            </a:r>
            <a:r>
              <a:rPr lang="ru-RU" sz="1400" dirty="0" err="1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именнованную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 точку сохранения.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Savepoint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svpt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cn.setSavepoint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rows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"UPDATE 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Employees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chemeClr val="hlin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= ‘ул. Седых, 19</a:t>
            </a:r>
            <a:r>
              <a:rPr lang="en-US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34' 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"WHERE </a:t>
            </a:r>
            <a:r>
              <a:rPr lang="en-US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LastN</a:t>
            </a:r>
            <a:r>
              <a:rPr lang="ru-RU" sz="14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ame</a:t>
            </a:r>
            <a:r>
              <a:rPr lang="ru-RU" sz="140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= 'Цветков'"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cn.rollback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svpt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400" dirty="0">
              <a:solidFill>
                <a:srgbClr val="669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669900"/>
                </a:solidFill>
                <a:latin typeface="Courier New" pitchFamily="49" charset="0"/>
                <a:cs typeface="Courier New" pitchFamily="49" charset="0"/>
              </a:rPr>
              <a:t>Запись о работнике вставлена, но адрес не обновлен.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33828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80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 algn="just">
              <a:buNone/>
            </a:pPr>
            <a:r>
              <a:rPr lang="ru-RU" sz="1800" dirty="0"/>
              <a:t>В языке SQL данные о структуре базы данных и ее составных частей называются</a:t>
            </a:r>
            <a:r>
              <a:rPr lang="en-US" sz="1800" dirty="0"/>
              <a:t> </a:t>
            </a:r>
            <a:r>
              <a:rPr lang="ru-RU" sz="1800" dirty="0"/>
              <a:t>метаданными (</a:t>
            </a:r>
            <a:r>
              <a:rPr lang="ru-RU" sz="1800" dirty="0" err="1"/>
              <a:t>metadata</a:t>
            </a:r>
            <a:r>
              <a:rPr lang="ru-RU" sz="1800" dirty="0"/>
              <a:t>), чтобы их можно было отличить от основных данных</a:t>
            </a:r>
            <a:r>
              <a:rPr lang="ru-RU" sz="1800" i="1" dirty="0"/>
              <a:t>. </a:t>
            </a:r>
            <a:endParaRPr lang="en-US" sz="1800" i="1" dirty="0"/>
          </a:p>
          <a:p>
            <a:pPr marL="461963" indent="-461963" algn="just">
              <a:buNone/>
            </a:pPr>
            <a:endParaRPr lang="en-US" sz="1800" i="1" dirty="0"/>
          </a:p>
          <a:p>
            <a:pPr marL="461963" indent="-461963" algn="just">
              <a:buNone/>
            </a:pPr>
            <a:r>
              <a:rPr lang="ru-RU" sz="1800" dirty="0"/>
              <a:t>Существуют метаданные двух типов: для </a:t>
            </a:r>
            <a:r>
              <a:rPr lang="ru-RU" sz="1800" b="1" dirty="0"/>
              <a:t>описания структуры базы данных</a:t>
            </a:r>
            <a:r>
              <a:rPr lang="ru-RU" sz="1800" dirty="0"/>
              <a:t> и </a:t>
            </a:r>
            <a:r>
              <a:rPr lang="ru-RU" sz="1800" b="1" dirty="0"/>
              <a:t>структуры результатов выполнения запроса</a:t>
            </a:r>
            <a:r>
              <a:rPr lang="ru-RU" sz="1800" dirty="0"/>
              <a:t>.</a:t>
            </a:r>
            <a:endParaRPr lang="en-US" sz="1800" dirty="0"/>
          </a:p>
          <a:p>
            <a:pPr marL="461963" indent="-461963" algn="just">
              <a:buNone/>
            </a:pPr>
            <a:endParaRPr lang="en-US" sz="1800" dirty="0"/>
          </a:p>
          <a:p>
            <a:pPr marL="461963" indent="-461963" algn="just">
              <a:buNone/>
            </a:pPr>
            <a:r>
              <a:rPr lang="ru-RU" sz="1800" dirty="0"/>
              <a:t>Доступ к этим дополнительным данным разработчики JDBC обеспечили через интерфейсы </a:t>
            </a:r>
            <a:r>
              <a:rPr lang="ru-RU" sz="1800" b="1" dirty="0" err="1"/>
              <a:t>ResultSetMetaData</a:t>
            </a:r>
            <a:r>
              <a:rPr lang="ru-RU" sz="1800" b="1" dirty="0"/>
              <a:t> </a:t>
            </a:r>
            <a:r>
              <a:rPr lang="ru-RU" sz="1800" dirty="0"/>
              <a:t>и</a:t>
            </a:r>
            <a:r>
              <a:rPr lang="ru-RU" sz="1800" b="1" dirty="0"/>
              <a:t> </a:t>
            </a:r>
            <a:r>
              <a:rPr lang="en-US" sz="1800" b="1" dirty="0" err="1"/>
              <a:t>DatabaseMetaData</a:t>
            </a:r>
            <a:r>
              <a:rPr lang="ru-RU" sz="1800" b="1" dirty="0"/>
              <a:t>.</a:t>
            </a:r>
            <a:endParaRPr lang="ru-RU" sz="18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99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Интерфейс </a:t>
            </a:r>
            <a:r>
              <a:rPr lang="ru-RU" sz="1800" b="1" dirty="0" err="1"/>
              <a:t>ResultSetMetaData</a:t>
            </a:r>
            <a:r>
              <a:rPr lang="ru-RU" sz="1800" dirty="0"/>
              <a:t> позволяет узнать:</a:t>
            </a:r>
          </a:p>
          <a:p>
            <a:pPr algn="just">
              <a:buNone/>
            </a:pPr>
            <a:r>
              <a:rPr lang="ru-RU" sz="1800" dirty="0"/>
              <a:t>  </a:t>
            </a:r>
          </a:p>
          <a:p>
            <a:pPr marL="1160463" indent="-347663" algn="just"/>
            <a:r>
              <a:rPr lang="ru-RU" sz="1800" dirty="0"/>
              <a:t>Число колонок в результирующем наборе.</a:t>
            </a:r>
          </a:p>
          <a:p>
            <a:pPr marL="1160463" indent="-347663" algn="just"/>
            <a:r>
              <a:rPr lang="ru-RU" sz="1800" dirty="0"/>
              <a:t>Является ли NULL допустимым значением в колонке.</a:t>
            </a:r>
          </a:p>
          <a:p>
            <a:pPr marL="1160463" indent="-347663" algn="just"/>
            <a:r>
              <a:rPr lang="ru-RU" sz="1800" dirty="0"/>
              <a:t>Метку, используемую для заголовка колонки.</a:t>
            </a:r>
          </a:p>
          <a:p>
            <a:pPr marL="1160463" indent="-347663" algn="just"/>
            <a:r>
              <a:rPr lang="ru-RU" sz="1800" dirty="0"/>
              <a:t>Имя заданной колонки.</a:t>
            </a:r>
          </a:p>
          <a:p>
            <a:pPr marL="1160463" indent="-347663" algn="just"/>
            <a:r>
              <a:rPr lang="ru-RU" sz="1800" dirty="0"/>
              <a:t>Таблицу, служащую источником данных для данной колонки.</a:t>
            </a:r>
          </a:p>
          <a:p>
            <a:pPr marL="1160463" indent="-347663" algn="just"/>
            <a:r>
              <a:rPr lang="ru-RU" sz="1800" dirty="0"/>
              <a:t>Тип данных колонки.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692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827584" y="1124744"/>
            <a:ext cx="7632848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MetaDataResultSetExample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executeSQL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SQLException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executeSQL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ResultSetMetaData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meta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rs.getMetaData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iColumnCount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meta.getColumnCount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=1 ;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iColumnCount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;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++){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"Column Name: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meta.getColumnName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"Column Type: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meta.getColumnType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"Display Size: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meta.getColumnDisplaySize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"Precision: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meta.getPrecision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"Scale: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meta.getScale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554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dirty="0"/>
              <a:t>Получить объект </a:t>
            </a:r>
            <a:r>
              <a:rPr lang="en-US" sz="1800" b="1" dirty="0" err="1"/>
              <a:t>DatabaseMetaData</a:t>
            </a:r>
            <a:r>
              <a:rPr lang="ru-RU" sz="1800" dirty="0"/>
              <a:t> можно следующим образом:</a:t>
            </a:r>
            <a:endParaRPr lang="en-US" sz="1800" dirty="0"/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r>
              <a:rPr lang="ru-RU" sz="1800" dirty="0"/>
              <a:t>В результате из полученного объекта  </a:t>
            </a:r>
            <a:r>
              <a:rPr lang="en-US" sz="1800" b="1" dirty="0" err="1"/>
              <a:t>DatabaseMetaData</a:t>
            </a:r>
            <a:r>
              <a:rPr lang="ru-RU" sz="1800" dirty="0"/>
              <a:t> можно извлечь:</a:t>
            </a:r>
          </a:p>
          <a:p>
            <a:pPr marL="812800" indent="-449263">
              <a:spcBef>
                <a:spcPts val="0"/>
              </a:spcBef>
            </a:pPr>
            <a:r>
              <a:rPr lang="ru-RU" sz="1800" dirty="0"/>
              <a:t>название и версию СУБД методами </a:t>
            </a:r>
            <a:r>
              <a:rPr lang="en-US" sz="1800" dirty="0"/>
              <a:t> </a:t>
            </a:r>
            <a:r>
              <a:rPr lang="en-US" sz="1800" b="1" dirty="0" err="1"/>
              <a:t>getDatabaseProductName</a:t>
            </a:r>
            <a:r>
              <a:rPr lang="ru-RU" sz="1800" dirty="0"/>
              <a:t>(), </a:t>
            </a:r>
            <a:r>
              <a:rPr lang="en-US" sz="1800" dirty="0"/>
              <a:t> </a:t>
            </a:r>
            <a:r>
              <a:rPr lang="en-US" sz="1800" b="1" dirty="0" err="1"/>
              <a:t>getDatabaseProductVersion</a:t>
            </a:r>
            <a:r>
              <a:rPr lang="ru-RU" sz="1800" dirty="0"/>
              <a:t>(),</a:t>
            </a:r>
          </a:p>
          <a:p>
            <a:pPr marL="812800" indent="-449263">
              <a:spcBef>
                <a:spcPts val="0"/>
              </a:spcBef>
            </a:pPr>
            <a:r>
              <a:rPr lang="ru-RU" sz="1800" dirty="0"/>
              <a:t>название и версию драйвера - методами </a:t>
            </a:r>
            <a:r>
              <a:rPr lang="en-US" sz="1800" b="1" dirty="0" err="1"/>
              <a:t>getDriverName</a:t>
            </a:r>
            <a:r>
              <a:rPr lang="ru-RU" sz="1800" b="1" dirty="0"/>
              <a:t>()</a:t>
            </a:r>
            <a:r>
              <a:rPr lang="ru-RU" sz="1800" dirty="0"/>
              <a:t>,</a:t>
            </a:r>
            <a:r>
              <a:rPr lang="en-US" sz="1800" dirty="0"/>
              <a:t> </a:t>
            </a:r>
            <a:r>
              <a:rPr lang="en-US" sz="1800" b="1" dirty="0" err="1"/>
              <a:t>getDriverVersion</a:t>
            </a:r>
            <a:r>
              <a:rPr lang="ru-RU" sz="1800" dirty="0"/>
              <a:t>(), </a:t>
            </a:r>
          </a:p>
          <a:p>
            <a:pPr marL="812800" indent="-449263">
              <a:spcBef>
                <a:spcPts val="0"/>
              </a:spcBef>
            </a:pPr>
            <a:r>
              <a:rPr lang="ru-RU" sz="1800" dirty="0"/>
              <a:t>имя драйвера </a:t>
            </a:r>
            <a:r>
              <a:rPr lang="en-US" sz="1800" dirty="0"/>
              <a:t>JDBC</a:t>
            </a:r>
            <a:r>
              <a:rPr lang="ru-RU" sz="1800" dirty="0"/>
              <a:t> – методом </a:t>
            </a:r>
            <a:r>
              <a:rPr lang="en-US" sz="1800" b="1" dirty="0" err="1"/>
              <a:t>getDriverName</a:t>
            </a:r>
            <a:r>
              <a:rPr lang="ru-RU" sz="1800" dirty="0"/>
              <a:t>(),</a:t>
            </a:r>
          </a:p>
          <a:p>
            <a:pPr marL="812800" indent="-449263">
              <a:spcBef>
                <a:spcPts val="0"/>
              </a:spcBef>
            </a:pPr>
            <a:r>
              <a:rPr lang="ru-RU" sz="1800" dirty="0"/>
              <a:t>имя пользователя БД – методом </a:t>
            </a:r>
            <a:r>
              <a:rPr lang="en-US" sz="1800" b="1" dirty="0" err="1"/>
              <a:t>getUserName</a:t>
            </a:r>
            <a:r>
              <a:rPr lang="ru-RU" sz="1800" dirty="0"/>
              <a:t>(), </a:t>
            </a:r>
          </a:p>
          <a:p>
            <a:pPr marL="812800" indent="-449263">
              <a:spcBef>
                <a:spcPts val="0"/>
              </a:spcBef>
            </a:pPr>
            <a:r>
              <a:rPr lang="ru-RU" sz="1800" dirty="0"/>
              <a:t>местонахождение источника данных – методом </a:t>
            </a:r>
            <a:r>
              <a:rPr lang="en-US" sz="1800" b="1" dirty="0" err="1"/>
              <a:t>getURL</a:t>
            </a:r>
            <a:r>
              <a:rPr lang="ru-RU" sz="1800" dirty="0"/>
              <a:t>()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1239998" y="1772816"/>
            <a:ext cx="66640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DatabaseMetaData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dbMetaData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cn.getMetaData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452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201729" name="Rectangle 1"/>
          <p:cNvSpPr>
            <a:spLocks noChangeArrowheads="1"/>
          </p:cNvSpPr>
          <p:nvPr/>
        </p:nvSpPr>
        <p:spPr bwMode="auto">
          <a:xfrm>
            <a:off x="822163" y="1484784"/>
            <a:ext cx="749967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Connection con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Statement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ResultSet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DatabaseMetaData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meta =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org.gjt.mm.mysql.Driver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con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DriverManager.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getConnection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://127.0.0.1/test"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"root"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"123456"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…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meta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con.getMetaData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meta.getTables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"TABLE"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rs.next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rs.getString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(3));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836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Java.SE.</a:t>
            </a:r>
            <a:r>
              <a:rPr lang="ru-RU" b="1" dirty="0"/>
              <a:t>10</a:t>
            </a:r>
            <a:endParaRPr lang="en-GB" b="1" dirty="0"/>
          </a:p>
          <a:p>
            <a:r>
              <a:t>JDBC fundamentals</a:t>
            </a:r>
            <a:endParaRPr lang="en-GB" dirty="0"/>
          </a:p>
          <a:p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Olga Smolyakova</a:t>
            </a:r>
          </a:p>
          <a:p>
            <a:r>
              <a:rPr lang="en-US" dirty="0"/>
              <a:t>Oracle Certified Java 6 Programmer</a:t>
            </a:r>
          </a:p>
          <a:p>
            <a:r>
              <a:rPr lang="en-US" dirty="0">
                <a:hlinkClick r:id="rId2"/>
              </a:rPr>
              <a:t>Olga_Smolyakova@epam.com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доступа к БД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07904" y="2132856"/>
            <a:ext cx="4371980" cy="2065784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ru-RU" sz="1800" dirty="0"/>
              <a:t>В двухзвенной модели приложение или апплет на языке </a:t>
            </a:r>
            <a:r>
              <a:rPr lang="ru-RU" sz="1800" dirty="0" err="1"/>
              <a:t>Java</a:t>
            </a:r>
            <a:r>
              <a:rPr lang="ru-RU" sz="1800" dirty="0"/>
              <a:t> обращается </a:t>
            </a:r>
            <a:r>
              <a:rPr lang="ru-RU" sz="1800" dirty="0" err="1"/>
              <a:t>непосредсвенно</a:t>
            </a:r>
            <a:r>
              <a:rPr lang="ru-RU" sz="1800" dirty="0"/>
              <a:t> к БД. В этом случае JDBC-драйвер "умеет" общаться с соответствующей СУБД. SQL-запросы отсылаются в СУБД, а результаты отсылаются обратно к пользователю.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2014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9328"/>
            <a:ext cx="2177204" cy="3561307"/>
          </a:xfrm>
          <a:prstGeom prst="rect">
            <a:avLst/>
          </a:prstGeom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914400" y="1219200"/>
            <a:ext cx="7315200" cy="337592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0" indent="-1524000" algn="ctr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1800"/>
              <a:t>JDBC использует двух- и трехзвенные модели для доступа к БД. </a:t>
            </a:r>
          </a:p>
          <a:p>
            <a:pPr marL="1524000" indent="-446088" algn="just">
              <a:spcBef>
                <a:spcPts val="0"/>
              </a:spcBef>
              <a:defRPr/>
            </a:pPr>
            <a:endParaRPr lang="ru-RU" sz="1800"/>
          </a:p>
          <a:p>
            <a:pPr>
              <a:spcBef>
                <a:spcPts val="0"/>
              </a:spcBef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9548</TotalTime>
  <Words>3820</Words>
  <Application>Microsoft Office PowerPoint</Application>
  <PresentationFormat>On-screen Show (4:3)</PresentationFormat>
  <Paragraphs>954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Wingdings 2</vt:lpstr>
      <vt:lpstr>template</vt:lpstr>
      <vt:lpstr>Java database connectivity</vt:lpstr>
      <vt:lpstr>Содержание</vt:lpstr>
      <vt:lpstr>Что такое JDBC</vt:lpstr>
      <vt:lpstr>Что такое JDBC</vt:lpstr>
      <vt:lpstr>Что такое JDBC</vt:lpstr>
      <vt:lpstr>Что такое JDBC</vt:lpstr>
      <vt:lpstr>Что такое JDBC</vt:lpstr>
      <vt:lpstr>Модели доступа к БД</vt:lpstr>
      <vt:lpstr>Модели доступа к БД</vt:lpstr>
      <vt:lpstr>Модели доступа к БД</vt:lpstr>
      <vt:lpstr>Типы драйверов</vt:lpstr>
      <vt:lpstr>Типы драйверов</vt:lpstr>
      <vt:lpstr>Типы драйверов</vt:lpstr>
      <vt:lpstr>Типы драйверов</vt:lpstr>
      <vt:lpstr>Типы драйверов</vt:lpstr>
      <vt:lpstr>Типы драйверов</vt:lpstr>
      <vt:lpstr>Типы драйверов</vt:lpstr>
      <vt:lpstr>Типы драйверов</vt:lpstr>
      <vt:lpstr>Использование JDBC</vt:lpstr>
      <vt:lpstr>Использование JDBC</vt:lpstr>
      <vt:lpstr>Загрузка драйвера базы данных</vt:lpstr>
      <vt:lpstr>Загрузка драйвера базы данных</vt:lpstr>
      <vt:lpstr>Загрузка драйвера базы данных</vt:lpstr>
      <vt:lpstr>Загрузка драйвера базы данных</vt:lpstr>
      <vt:lpstr>Установление связи с БД</vt:lpstr>
      <vt:lpstr>Установление связи с БД</vt:lpstr>
      <vt:lpstr>Установление связи с БД</vt:lpstr>
      <vt:lpstr>Установление связи с БД</vt:lpstr>
      <vt:lpstr>Установление связи с БД</vt:lpstr>
      <vt:lpstr>Установление связи с БД</vt:lpstr>
      <vt:lpstr>Выполнение sql-запросов</vt:lpstr>
      <vt:lpstr>Выполнение SQL-запросов</vt:lpstr>
      <vt:lpstr>Statement</vt:lpstr>
      <vt:lpstr>Statement</vt:lpstr>
      <vt:lpstr>Statement</vt:lpstr>
      <vt:lpstr>Statement</vt:lpstr>
      <vt:lpstr>Statement</vt:lpstr>
      <vt:lpstr>Resultset</vt:lpstr>
      <vt:lpstr>ResultSet</vt:lpstr>
      <vt:lpstr>ResultSet</vt:lpstr>
      <vt:lpstr>ResultSet</vt:lpstr>
      <vt:lpstr>ResultSet</vt:lpstr>
      <vt:lpstr>ResultSet</vt:lpstr>
      <vt:lpstr>ResultSet</vt:lpstr>
      <vt:lpstr>ResultSet</vt:lpstr>
      <vt:lpstr>ResultSet</vt:lpstr>
      <vt:lpstr>ResultSet</vt:lpstr>
      <vt:lpstr>Prepared statement</vt:lpstr>
      <vt:lpstr>PreparedStatement</vt:lpstr>
      <vt:lpstr>PreparedStatement</vt:lpstr>
      <vt:lpstr>Callable statement</vt:lpstr>
      <vt:lpstr>CallableStatement</vt:lpstr>
      <vt:lpstr>CallableStatement</vt:lpstr>
      <vt:lpstr>CallableStatement</vt:lpstr>
      <vt:lpstr>CallableStatement</vt:lpstr>
      <vt:lpstr>Batch-команды</vt:lpstr>
      <vt:lpstr>Batch-команды</vt:lpstr>
      <vt:lpstr>Зактрытие resultset, statement и connection</vt:lpstr>
      <vt:lpstr>Закрытие ResultSet, Statement и Connection</vt:lpstr>
      <vt:lpstr>Conection Pool</vt:lpstr>
      <vt:lpstr>Connection Pool</vt:lpstr>
      <vt:lpstr>Connection Pool</vt:lpstr>
      <vt:lpstr>Connection Pool</vt:lpstr>
      <vt:lpstr>Connection Pool</vt:lpstr>
      <vt:lpstr>Connection Pool</vt:lpstr>
      <vt:lpstr>Connection Pool</vt:lpstr>
      <vt:lpstr>Connection Pool</vt:lpstr>
      <vt:lpstr>Connection Pool</vt:lpstr>
      <vt:lpstr>Connection Pool</vt:lpstr>
      <vt:lpstr>Data access object (DAO)</vt:lpstr>
      <vt:lpstr>Data Access Object</vt:lpstr>
      <vt:lpstr>Data Access Object</vt:lpstr>
      <vt:lpstr>Data Access Object</vt:lpstr>
      <vt:lpstr>Data Access Object</vt:lpstr>
      <vt:lpstr>Data Access Object</vt:lpstr>
      <vt:lpstr>Транзакции и точки сохранения</vt:lpstr>
      <vt:lpstr>Транзакции и точки сохранения</vt:lpstr>
      <vt:lpstr>Транзакции и точки сохранения</vt:lpstr>
      <vt:lpstr>Транзакции и точки сохранения</vt:lpstr>
      <vt:lpstr>Транзакции и точки сохранения</vt:lpstr>
      <vt:lpstr>метаданные</vt:lpstr>
      <vt:lpstr>Метаданные</vt:lpstr>
      <vt:lpstr>Метаданные</vt:lpstr>
      <vt:lpstr>Метаданные</vt:lpstr>
      <vt:lpstr>Метаданные</vt:lpstr>
      <vt:lpstr>Метаданные</vt:lpstr>
      <vt:lpstr>PowerPoint Presentation</vt:lpstr>
    </vt:vector>
  </TitlesOfParts>
  <Company>Twoja nazwa firmy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Olga Smolyakova</dc:creator>
  <cp:lastModifiedBy>Nikolai Plokhoi</cp:lastModifiedBy>
  <cp:revision>265</cp:revision>
  <dcterms:created xsi:type="dcterms:W3CDTF">2011-09-14T13:05:55Z</dcterms:created>
  <dcterms:modified xsi:type="dcterms:W3CDTF">2018-06-04T10:45:43Z</dcterms:modified>
</cp:coreProperties>
</file>