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3"/>
  </p:notesMasterIdLst>
  <p:handoutMasterIdLst>
    <p:handoutMasterId r:id="rId204"/>
  </p:handoutMasterIdLst>
  <p:sldIdLst>
    <p:sldId id="256" r:id="rId2"/>
    <p:sldId id="257" r:id="rId3"/>
    <p:sldId id="322" r:id="rId4"/>
    <p:sldId id="320" r:id="rId5"/>
    <p:sldId id="536" r:id="rId6"/>
    <p:sldId id="537" r:id="rId7"/>
    <p:sldId id="565" r:id="rId8"/>
    <p:sldId id="538" r:id="rId9"/>
    <p:sldId id="539" r:id="rId10"/>
    <p:sldId id="540" r:id="rId11"/>
    <p:sldId id="555" r:id="rId12"/>
    <p:sldId id="541" r:id="rId13"/>
    <p:sldId id="542" r:id="rId14"/>
    <p:sldId id="543" r:id="rId15"/>
    <p:sldId id="544" r:id="rId16"/>
    <p:sldId id="545" r:id="rId17"/>
    <p:sldId id="546" r:id="rId18"/>
    <p:sldId id="547" r:id="rId19"/>
    <p:sldId id="548" r:id="rId20"/>
    <p:sldId id="549" r:id="rId21"/>
    <p:sldId id="550" r:id="rId22"/>
    <p:sldId id="551" r:id="rId23"/>
    <p:sldId id="566" r:id="rId24"/>
    <p:sldId id="552" r:id="rId25"/>
    <p:sldId id="556" r:id="rId26"/>
    <p:sldId id="557" r:id="rId27"/>
    <p:sldId id="567" r:id="rId28"/>
    <p:sldId id="558" r:id="rId29"/>
    <p:sldId id="559" r:id="rId30"/>
    <p:sldId id="560" r:id="rId31"/>
    <p:sldId id="564" r:id="rId32"/>
    <p:sldId id="561" r:id="rId33"/>
    <p:sldId id="562" r:id="rId34"/>
    <p:sldId id="563" r:id="rId35"/>
    <p:sldId id="553" r:id="rId36"/>
    <p:sldId id="554" r:id="rId37"/>
    <p:sldId id="568" r:id="rId38"/>
    <p:sldId id="575" r:id="rId39"/>
    <p:sldId id="569" r:id="rId40"/>
    <p:sldId id="570" r:id="rId41"/>
    <p:sldId id="577" r:id="rId42"/>
    <p:sldId id="578" r:id="rId43"/>
    <p:sldId id="571" r:id="rId44"/>
    <p:sldId id="572" r:id="rId45"/>
    <p:sldId id="573" r:id="rId46"/>
    <p:sldId id="574" r:id="rId47"/>
    <p:sldId id="583" r:id="rId48"/>
    <p:sldId id="584" r:id="rId49"/>
    <p:sldId id="579" r:id="rId50"/>
    <p:sldId id="580" r:id="rId51"/>
    <p:sldId id="585" r:id="rId52"/>
    <p:sldId id="586" r:id="rId53"/>
    <p:sldId id="587" r:id="rId54"/>
    <p:sldId id="598" r:id="rId55"/>
    <p:sldId id="588" r:id="rId56"/>
    <p:sldId id="601" r:id="rId57"/>
    <p:sldId id="600" r:id="rId58"/>
    <p:sldId id="589" r:id="rId59"/>
    <p:sldId id="603" r:id="rId60"/>
    <p:sldId id="604" r:id="rId61"/>
    <p:sldId id="590" r:id="rId62"/>
    <p:sldId id="608" r:id="rId63"/>
    <p:sldId id="609" r:id="rId64"/>
    <p:sldId id="610" r:id="rId65"/>
    <p:sldId id="607" r:id="rId66"/>
    <p:sldId id="597" r:id="rId67"/>
    <p:sldId id="591" r:id="rId68"/>
    <p:sldId id="616" r:id="rId69"/>
    <p:sldId id="617" r:id="rId70"/>
    <p:sldId id="592" r:id="rId71"/>
    <p:sldId id="618" r:id="rId72"/>
    <p:sldId id="619" r:id="rId73"/>
    <p:sldId id="593" r:id="rId74"/>
    <p:sldId id="620" r:id="rId75"/>
    <p:sldId id="621" r:id="rId76"/>
    <p:sldId id="622" r:id="rId77"/>
    <p:sldId id="594" r:id="rId78"/>
    <p:sldId id="623" r:id="rId79"/>
    <p:sldId id="624" r:id="rId80"/>
    <p:sldId id="581" r:id="rId81"/>
    <p:sldId id="630" r:id="rId82"/>
    <p:sldId id="625" r:id="rId83"/>
    <p:sldId id="626" r:id="rId84"/>
    <p:sldId id="631" r:id="rId85"/>
    <p:sldId id="627" r:id="rId86"/>
    <p:sldId id="628" r:id="rId87"/>
    <p:sldId id="632" r:id="rId88"/>
    <p:sldId id="633" r:id="rId89"/>
    <p:sldId id="518" r:id="rId90"/>
    <p:sldId id="519" r:id="rId91"/>
    <p:sldId id="520" r:id="rId92"/>
    <p:sldId id="529" r:id="rId93"/>
    <p:sldId id="528" r:id="rId94"/>
    <p:sldId id="522" r:id="rId95"/>
    <p:sldId id="530" r:id="rId96"/>
    <p:sldId id="531" r:id="rId97"/>
    <p:sldId id="523" r:id="rId98"/>
    <p:sldId id="524" r:id="rId99"/>
    <p:sldId id="525" r:id="rId100"/>
    <p:sldId id="527" r:id="rId101"/>
    <p:sldId id="535" r:id="rId102"/>
    <p:sldId id="521" r:id="rId103"/>
    <p:sldId id="648" r:id="rId104"/>
    <p:sldId id="649" r:id="rId105"/>
    <p:sldId id="532" r:id="rId106"/>
    <p:sldId id="655" r:id="rId107"/>
    <p:sldId id="691" r:id="rId108"/>
    <p:sldId id="650" r:id="rId109"/>
    <p:sldId id="651" r:id="rId110"/>
    <p:sldId id="692" r:id="rId111"/>
    <p:sldId id="693" r:id="rId112"/>
    <p:sldId id="694" r:id="rId113"/>
    <p:sldId id="652" r:id="rId114"/>
    <p:sldId id="653" r:id="rId115"/>
    <p:sldId id="656" r:id="rId116"/>
    <p:sldId id="654" r:id="rId117"/>
    <p:sldId id="533" r:id="rId118"/>
    <p:sldId id="695" r:id="rId119"/>
    <p:sldId id="657" r:id="rId120"/>
    <p:sldId id="658" r:id="rId121"/>
    <p:sldId id="659" r:id="rId122"/>
    <p:sldId id="660" r:id="rId123"/>
    <p:sldId id="696" r:id="rId124"/>
    <p:sldId id="697" r:id="rId125"/>
    <p:sldId id="698" r:id="rId126"/>
    <p:sldId id="661" r:id="rId127"/>
    <p:sldId id="662" r:id="rId128"/>
    <p:sldId id="670" r:id="rId129"/>
    <p:sldId id="663" r:id="rId130"/>
    <p:sldId id="699" r:id="rId131"/>
    <p:sldId id="664" r:id="rId132"/>
    <p:sldId id="700" r:id="rId133"/>
    <p:sldId id="701" r:id="rId134"/>
    <p:sldId id="702" r:id="rId135"/>
    <p:sldId id="666" r:id="rId136"/>
    <p:sldId id="703" r:id="rId137"/>
    <p:sldId id="704" r:id="rId138"/>
    <p:sldId id="667" r:id="rId139"/>
    <p:sldId id="740" r:id="rId140"/>
    <p:sldId id="741" r:id="rId141"/>
    <p:sldId id="742" r:id="rId142"/>
    <p:sldId id="668" r:id="rId143"/>
    <p:sldId id="743" r:id="rId144"/>
    <p:sldId id="669" r:id="rId145"/>
    <p:sldId id="744" r:id="rId146"/>
    <p:sldId id="745" r:id="rId147"/>
    <p:sldId id="706" r:id="rId148"/>
    <p:sldId id="707" r:id="rId149"/>
    <p:sldId id="708" r:id="rId150"/>
    <p:sldId id="717" r:id="rId151"/>
    <p:sldId id="746" r:id="rId152"/>
    <p:sldId id="718" r:id="rId153"/>
    <p:sldId id="747" r:id="rId154"/>
    <p:sldId id="749" r:id="rId155"/>
    <p:sldId id="748" r:id="rId156"/>
    <p:sldId id="709" r:id="rId157"/>
    <p:sldId id="750" r:id="rId158"/>
    <p:sldId id="710" r:id="rId159"/>
    <p:sldId id="711" r:id="rId160"/>
    <p:sldId id="751" r:id="rId161"/>
    <p:sldId id="752" r:id="rId162"/>
    <p:sldId id="714" r:id="rId163"/>
    <p:sldId id="689" r:id="rId164"/>
    <p:sldId id="534" r:id="rId165"/>
    <p:sldId id="772" r:id="rId166"/>
    <p:sldId id="671" r:id="rId167"/>
    <p:sldId id="773" r:id="rId168"/>
    <p:sldId id="672" r:id="rId169"/>
    <p:sldId id="673" r:id="rId170"/>
    <p:sldId id="774" r:id="rId171"/>
    <p:sldId id="674" r:id="rId172"/>
    <p:sldId id="775" r:id="rId173"/>
    <p:sldId id="675" r:id="rId174"/>
    <p:sldId id="676" r:id="rId175"/>
    <p:sldId id="776" r:id="rId176"/>
    <p:sldId id="777" r:id="rId177"/>
    <p:sldId id="677" r:id="rId178"/>
    <p:sldId id="778" r:id="rId179"/>
    <p:sldId id="779" r:id="rId180"/>
    <p:sldId id="678" r:id="rId181"/>
    <p:sldId id="679" r:id="rId182"/>
    <p:sldId id="780" r:id="rId183"/>
    <p:sldId id="781" r:id="rId184"/>
    <p:sldId id="680" r:id="rId185"/>
    <p:sldId id="782" r:id="rId186"/>
    <p:sldId id="690" r:id="rId187"/>
    <p:sldId id="681" r:id="rId188"/>
    <p:sldId id="682" r:id="rId189"/>
    <p:sldId id="783" r:id="rId190"/>
    <p:sldId id="784" r:id="rId191"/>
    <p:sldId id="683" r:id="rId192"/>
    <p:sldId id="684" r:id="rId193"/>
    <p:sldId id="730" r:id="rId194"/>
    <p:sldId id="771" r:id="rId195"/>
    <p:sldId id="731" r:id="rId196"/>
    <p:sldId id="732" r:id="rId197"/>
    <p:sldId id="785" r:id="rId198"/>
    <p:sldId id="733" r:id="rId199"/>
    <p:sldId id="786" r:id="rId200"/>
    <p:sldId id="734" r:id="rId201"/>
    <p:sldId id="517" r:id="rId2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98168" autoAdjust="0"/>
  </p:normalViewPr>
  <p:slideViewPr>
    <p:cSldViewPr>
      <p:cViewPr varScale="1">
        <p:scale>
          <a:sx n="83" d="100"/>
          <a:sy n="83" d="100"/>
        </p:scale>
        <p:origin x="1387" y="82"/>
      </p:cViewPr>
      <p:guideLst>
        <p:guide orient="horz" pos="720"/>
        <p:guide/>
      </p:guideLst>
    </p:cSldViewPr>
  </p:slid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6/8/2018</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6/8/2018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a:t>PRESENTATION title</a:t>
            </a:r>
            <a:br>
              <a:rPr lang="en-US" dirty="0"/>
            </a:br>
            <a:r>
              <a:rPr lang="en-US" dirty="0"/>
              <a:t>ALL CAPS</a:t>
            </a:r>
            <a:br>
              <a:rPr lang="en-US" dirty="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a:t>Author Name</a:t>
            </a:r>
          </a:p>
          <a:p>
            <a:pPr lvl="0"/>
            <a:r>
              <a:rPr lang="en-US" dirty="0"/>
              <a:t>Author Position</a:t>
            </a:r>
          </a:p>
          <a:p>
            <a:pPr lvl="0"/>
            <a:r>
              <a:rPr lang="en-US" dirty="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a:t>CODE</a:t>
            </a:r>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a:solidFill>
                  <a:schemeClr val="tx1"/>
                </a:solidFill>
                <a:latin typeface="Tahoma" pitchFamily="34" charset="0"/>
                <a:ea typeface="Tahoma" pitchFamily="34" charset="0"/>
                <a:cs typeface="Tahoma" pitchFamily="34" charset="0"/>
              </a:rPr>
              <a:t>Author:</a:t>
            </a:r>
          </a:p>
        </p:txBody>
      </p:sp>
      <p:sp>
        <p:nvSpPr>
          <p:cNvPr id="5" name="Footer Placeholder 4"/>
          <p:cNvSpPr>
            <a:spLocks noGrp="1"/>
          </p:cNvSpPr>
          <p:nvPr>
            <p:ph type="ftr" sz="quarter" idx="18"/>
          </p:nvPr>
        </p:nvSpPr>
        <p:spPr/>
        <p:txBody>
          <a:bodyPr/>
          <a:lstStyle/>
          <a:p>
            <a:r>
              <a:rPr lang="en-US"/>
              <a:t>2011 © EPAM Systems, RD Dep.</a:t>
            </a:r>
            <a:endParaRPr lang="en-US" dirty="0"/>
          </a:p>
        </p:txBody>
      </p:sp>
    </p:spTree>
    <p:extLst>
      <p:ext uri="{BB962C8B-B14F-4D97-AF65-F5344CB8AC3E}">
        <p14:creationId xmlns:p14="http://schemas.microsoft.com/office/powerpoint/2010/main" val="73646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a:t>2011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a:t>Образец текста</a:t>
            </a:r>
          </a:p>
          <a:p>
            <a:pPr lvl="1"/>
            <a:r>
              <a:rPr lang="ru-RU"/>
              <a:t>Второй уровень</a:t>
            </a:r>
          </a:p>
        </p:txBody>
      </p:sp>
    </p:spTree>
    <p:extLst>
      <p:ext uri="{BB962C8B-B14F-4D97-AF65-F5344CB8AC3E}">
        <p14:creationId xmlns:p14="http://schemas.microsoft.com/office/powerpoint/2010/main" val="120924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3" name="Footer Placeholder 2"/>
          <p:cNvSpPr>
            <a:spLocks noGrp="1"/>
          </p:cNvSpPr>
          <p:nvPr>
            <p:ph type="ftr" sz="quarter" idx="10"/>
          </p:nvPr>
        </p:nvSpPr>
        <p:spPr/>
        <p:txBody>
          <a:bodyPr/>
          <a:lstStyle/>
          <a:p>
            <a:r>
              <a:rPr lang="en-US"/>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a:t>SECTION title</a:t>
            </a:r>
            <a:br>
              <a:rPr lang="en-US" dirty="0"/>
            </a:br>
            <a:r>
              <a:rPr lang="en-US" dirty="0"/>
              <a:t>ALL CAPS</a:t>
            </a:r>
            <a:br>
              <a:rPr lang="en-US" dirty="0"/>
            </a:br>
            <a:endParaRPr lang="en-US" dirty="0"/>
          </a:p>
        </p:txBody>
      </p:sp>
      <p:sp>
        <p:nvSpPr>
          <p:cNvPr id="3" name="Footer Placeholder 2"/>
          <p:cNvSpPr>
            <a:spLocks noGrp="1"/>
          </p:cNvSpPr>
          <p:nvPr>
            <p:ph type="ftr" sz="quarter" idx="10"/>
          </p:nvPr>
        </p:nvSpPr>
        <p:spPr/>
        <p:txBody>
          <a:bodyPr/>
          <a:lstStyle/>
          <a:p>
            <a:r>
              <a:rPr lang="en-US"/>
              <a:t>2011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ru-RU" sz="3200" b="1" dirty="0">
                <a:solidFill>
                  <a:schemeClr val="tx2"/>
                </a:solidFill>
                <a:latin typeface="Tahoma" pitchFamily="34" charset="0"/>
                <a:ea typeface="Tahoma" pitchFamily="34" charset="0"/>
                <a:cs typeface="Tahoma" pitchFamily="34" charset="0"/>
              </a:rPr>
              <a:t>СПАСИБО</a:t>
            </a:r>
            <a:r>
              <a:rPr lang="ru-RU" sz="3200" b="1" baseline="0" dirty="0">
                <a:solidFill>
                  <a:schemeClr val="tx2"/>
                </a:solidFill>
                <a:latin typeface="Tahoma" pitchFamily="34" charset="0"/>
                <a:ea typeface="Tahoma" pitchFamily="34" charset="0"/>
                <a:cs typeface="Tahoma" pitchFamily="34" charset="0"/>
              </a:rPr>
              <a:t> ЗА ВНИМАНИЕ!</a:t>
            </a:r>
            <a:endParaRPr lang="en-US" sz="3200" b="1" baseline="0" dirty="0">
              <a:solidFill>
                <a:schemeClr val="tx2"/>
              </a:solidFill>
              <a:latin typeface="Tahoma" pitchFamily="34" charset="0"/>
              <a:ea typeface="Tahoma" pitchFamily="34" charset="0"/>
              <a:cs typeface="Tahoma" pitchFamily="34" charset="0"/>
            </a:endParaRPr>
          </a:p>
          <a:p>
            <a:pPr algn="l"/>
            <a:endParaRPr lang="en-US" sz="3200" b="1" baseline="0" dirty="0">
              <a:solidFill>
                <a:schemeClr val="tx2"/>
              </a:solidFill>
              <a:latin typeface="Tahoma" pitchFamily="34" charset="0"/>
              <a:ea typeface="Tahoma" pitchFamily="34" charset="0"/>
              <a:cs typeface="Tahoma" pitchFamily="34" charset="0"/>
            </a:endParaRPr>
          </a:p>
          <a:p>
            <a:pPr algn="l"/>
            <a:r>
              <a:rPr lang="ru-RU" sz="3200" b="1" baseline="0" dirty="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a:t>2011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a:t>Author Name</a:t>
            </a:r>
          </a:p>
          <a:p>
            <a:pPr lvl="0"/>
            <a:r>
              <a:rPr lang="en-US" dirty="0"/>
              <a:t>Author Position</a:t>
            </a:r>
          </a:p>
          <a:p>
            <a:pPr lvl="0"/>
            <a:r>
              <a:rPr lang="en-US" dirty="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a:solidFill>
                  <a:schemeClr val="tx1"/>
                </a:solidFill>
                <a:latin typeface="Tahoma" pitchFamily="34" charset="0"/>
                <a:ea typeface="Tahoma" pitchFamily="34" charset="0"/>
                <a:cs typeface="Tahoma" pitchFamily="34" charset="0"/>
              </a:rPr>
              <a:t>Author:</a:t>
            </a:r>
          </a:p>
        </p:txBody>
      </p:sp>
    </p:spTree>
    <p:extLst>
      <p:ext uri="{BB962C8B-B14F-4D97-AF65-F5344CB8AC3E}">
        <p14:creationId xmlns:p14="http://schemas.microsoft.com/office/powerpoint/2010/main" val="418895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a:t>2011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har_blinou@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hyperlink" Target="mailto:Ihar_blinou@epam.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Java&amp;XML</a:t>
            </a:r>
            <a:r>
              <a:rPr lang="en-US" dirty="0"/>
              <a:t> programming</a:t>
            </a:r>
          </a:p>
        </p:txBody>
      </p:sp>
      <p:sp>
        <p:nvSpPr>
          <p:cNvPr id="4" name="Text Placeholder 3"/>
          <p:cNvSpPr>
            <a:spLocks noGrp="1"/>
          </p:cNvSpPr>
          <p:nvPr>
            <p:ph type="body" sz="quarter" idx="14"/>
          </p:nvPr>
        </p:nvSpPr>
        <p:spPr/>
        <p:txBody>
          <a:bodyPr/>
          <a:lstStyle/>
          <a:p>
            <a:r>
              <a:rPr/>
              <a:t>Ihar Blinou</a:t>
            </a:r>
          </a:p>
          <a:p>
            <a:r>
              <a:rPr/>
              <a:t>Oracle Certified Java Instructor</a:t>
            </a:r>
          </a:p>
          <a:p>
            <a:r>
              <a:rPr>
                <a:hlinkClick r:id="rId2"/>
              </a:rPr>
              <a:t>ihar_blinou@epam.com</a:t>
            </a:r>
            <a:endParaRPr/>
          </a:p>
          <a:p>
            <a:endParaRPr lang="en-US"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a:p>
        </p:txBody>
      </p:sp>
      <p:sp>
        <p:nvSpPr>
          <p:cNvPr id="6" name="Text Placeholder 5"/>
          <p:cNvSpPr>
            <a:spLocks noGrp="1"/>
          </p:cNvSpPr>
          <p:nvPr>
            <p:ph type="body" sz="quarter" idx="17"/>
          </p:nvPr>
        </p:nvSpPr>
        <p:spPr>
          <a:xfrm>
            <a:off x="1828800" y="685800"/>
            <a:ext cx="2314572" cy="533400"/>
          </a:xfrm>
        </p:spPr>
        <p:txBody>
          <a:bodyPr/>
          <a:lstStyle/>
          <a:p>
            <a:r>
              <a:rPr lang="en-US" dirty="0"/>
              <a:t>Java.SE.13</a:t>
            </a:r>
          </a:p>
        </p:txBody>
      </p:sp>
      <p:sp>
        <p:nvSpPr>
          <p:cNvPr id="7" name="Footer Placeholder 6"/>
          <p:cNvSpPr>
            <a:spLocks noGrp="1"/>
          </p:cNvSpPr>
          <p:nvPr>
            <p:ph type="ftr" sz="quarter" idx="18"/>
          </p:nvPr>
        </p:nvSpPr>
        <p:spPr/>
        <p:txBody>
          <a:bodyPr/>
          <a:lstStyle/>
          <a:p>
            <a:r>
              <a:rPr lang="en-US"/>
              <a:t>2011 © EPAM Systems, RD Dep.</a:t>
            </a:r>
            <a:endParaRPr lang="en-US" dirty="0"/>
          </a:p>
        </p:txBody>
      </p:sp>
    </p:spTree>
    <p:extLst>
      <p:ext uri="{BB962C8B-B14F-4D97-AF65-F5344CB8AC3E}">
        <p14:creationId xmlns:p14="http://schemas.microsoft.com/office/powerpoint/2010/main" val="272091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XML &amp; Web</a:t>
            </a:r>
          </a:p>
        </p:txBody>
      </p:sp>
      <p:sp>
        <p:nvSpPr>
          <p:cNvPr id="3" name="Содержимое 2"/>
          <p:cNvSpPr>
            <a:spLocks noGrp="1"/>
          </p:cNvSpPr>
          <p:nvPr>
            <p:ph idx="1"/>
          </p:nvPr>
        </p:nvSpPr>
        <p:spPr/>
        <p:txBody>
          <a:bodyPr/>
          <a:lstStyle/>
          <a:p>
            <a:pPr algn="just">
              <a:buNone/>
            </a:pPr>
            <a:r>
              <a:rPr lang="ru-RU" sz="1800" dirty="0"/>
              <a:t>XML создает возможность "умного" поиска. Хотя поисковые машины с годами неуклонно совершенствуются, все еще трудно получить результаты поиска без ошибок. Если вы ищете страницы HTML для чего-то, под названием "</a:t>
            </a:r>
            <a:r>
              <a:rPr lang="ru-RU" sz="1800" dirty="0" err="1"/>
              <a:t>Chip</a:t>
            </a:r>
            <a:r>
              <a:rPr lang="ru-RU" sz="1800" dirty="0"/>
              <a:t>", вы можете найти страницы про шоколадные плитки (</a:t>
            </a:r>
            <a:r>
              <a:rPr lang="ru-RU" sz="1800" dirty="0" err="1"/>
              <a:t>chocolate</a:t>
            </a:r>
            <a:r>
              <a:rPr lang="ru-RU" sz="1800" dirty="0"/>
              <a:t> </a:t>
            </a:r>
            <a:r>
              <a:rPr lang="ru-RU" sz="1800" dirty="0" err="1"/>
              <a:t>chips</a:t>
            </a:r>
            <a:r>
              <a:rPr lang="ru-RU" sz="1800" dirty="0"/>
              <a:t>), компьютерные чипы (</a:t>
            </a:r>
            <a:r>
              <a:rPr lang="ru-RU" sz="1800" dirty="0" err="1"/>
              <a:t>computer</a:t>
            </a:r>
            <a:r>
              <a:rPr lang="ru-RU" sz="1800" dirty="0"/>
              <a:t> </a:t>
            </a:r>
            <a:r>
              <a:rPr lang="ru-RU" sz="1800" dirty="0" err="1"/>
              <a:t>chips</a:t>
            </a:r>
            <a:r>
              <a:rPr lang="ru-RU" sz="1800" dirty="0"/>
              <a:t>), древесно-стружечные плиты (</a:t>
            </a:r>
            <a:r>
              <a:rPr lang="ru-RU" sz="1800" dirty="0" err="1"/>
              <a:t>wood</a:t>
            </a:r>
            <a:r>
              <a:rPr lang="ru-RU" sz="1800" dirty="0"/>
              <a:t> </a:t>
            </a:r>
            <a:r>
              <a:rPr lang="ru-RU" sz="1800" dirty="0" err="1"/>
              <a:t>chips</a:t>
            </a:r>
            <a:r>
              <a:rPr lang="ru-RU" sz="1800" dirty="0"/>
              <a:t>) и много других бесполезных образцов. Поиск XML-документов по элементам &lt;</a:t>
            </a:r>
            <a:r>
              <a:rPr lang="ru-RU" sz="1800" dirty="0" err="1"/>
              <a:t>first-name</a:t>
            </a:r>
            <a:r>
              <a:rPr lang="ru-RU" sz="1800" dirty="0"/>
              <a:t>&gt;, которые содержат текст </a:t>
            </a:r>
            <a:r>
              <a:rPr lang="ru-RU" sz="1800" dirty="0" err="1"/>
              <a:t>Chip</a:t>
            </a:r>
            <a:r>
              <a:rPr lang="ru-RU" sz="1800" dirty="0"/>
              <a:t>, даст вам более точный набор результатов.</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Для того чтобы создать простейшее приложение, обрабатывающее XML-документ, достаточно сделать следующее:</a:t>
            </a:r>
            <a:endParaRPr lang="en-GB" sz="1800" dirty="0"/>
          </a:p>
          <a:p>
            <a:endParaRPr lang="pl-PL" sz="1800" dirty="0"/>
          </a:p>
          <a:p>
            <a:pPr lvl="1" algn="just">
              <a:buFont typeface="Wingdings" pitchFamily="2" charset="2"/>
              <a:buChar char="§"/>
            </a:pPr>
            <a:r>
              <a:rPr lang="ru-RU" sz="1800" dirty="0"/>
              <a:t>Создать класс, который реализует один или несколько интерфейсов (</a:t>
            </a:r>
            <a:r>
              <a:rPr lang="en-US" sz="1800" b="1" dirty="0" err="1"/>
              <a:t>ContentHandler</a:t>
            </a:r>
            <a:r>
              <a:rPr lang="ru-RU" sz="1800" dirty="0"/>
              <a:t>, </a:t>
            </a:r>
            <a:r>
              <a:rPr lang="en-US" sz="1800" b="1" dirty="0" err="1"/>
              <a:t>ErrorHandler</a:t>
            </a:r>
            <a:r>
              <a:rPr lang="ru-RU" sz="1800" dirty="0"/>
              <a:t>, </a:t>
            </a:r>
            <a:r>
              <a:rPr lang="en-US" sz="1800" b="1" dirty="0" err="1"/>
              <a:t>DTDHandler</a:t>
            </a:r>
            <a:r>
              <a:rPr lang="ru-RU" sz="1800" dirty="0"/>
              <a:t>, </a:t>
            </a:r>
            <a:r>
              <a:rPr lang="en-US" sz="1800" b="1" dirty="0" err="1"/>
              <a:t>EntityResolver</a:t>
            </a:r>
            <a:r>
              <a:rPr lang="ru-RU" sz="1800" dirty="0"/>
              <a:t>,</a:t>
            </a:r>
            <a:r>
              <a:rPr lang="ru-RU" sz="1800" b="1" dirty="0"/>
              <a:t> </a:t>
            </a:r>
            <a:r>
              <a:rPr lang="en-US" sz="1800" b="1" dirty="0" err="1"/>
              <a:t>DocumentHandler</a:t>
            </a:r>
            <a:r>
              <a:rPr lang="ru-RU" sz="1800" dirty="0"/>
              <a:t>) или наследует класс </a:t>
            </a:r>
            <a:r>
              <a:rPr lang="en-US" sz="1800" b="1" dirty="0"/>
              <a:t>org</a:t>
            </a:r>
            <a:r>
              <a:rPr lang="ru-RU" sz="1800" b="1" dirty="0"/>
              <a:t>.</a:t>
            </a:r>
            <a:r>
              <a:rPr lang="en-US" sz="1800" b="1" dirty="0"/>
              <a:t>xml</a:t>
            </a:r>
            <a:r>
              <a:rPr lang="ru-RU" sz="1800" b="1" dirty="0"/>
              <a:t>.</a:t>
            </a:r>
            <a:r>
              <a:rPr lang="en-US" sz="1800" b="1" dirty="0"/>
              <a:t>sax</a:t>
            </a:r>
            <a:r>
              <a:rPr lang="ru-RU" sz="1800" b="1" dirty="0"/>
              <a:t>.</a:t>
            </a:r>
            <a:r>
              <a:rPr lang="en-US" sz="1800" b="1" dirty="0"/>
              <a:t>helpers</a:t>
            </a:r>
            <a:r>
              <a:rPr lang="ru-RU" sz="1800" b="1" dirty="0"/>
              <a:t>.</a:t>
            </a:r>
            <a:r>
              <a:rPr lang="en-US" sz="1800" b="1" dirty="0" err="1"/>
              <a:t>DefaultHandler</a:t>
            </a:r>
            <a:r>
              <a:rPr lang="ru-RU" sz="1800" dirty="0"/>
              <a:t> и реализовать методы, отвечающие за обработку интересующих событий.</a:t>
            </a:r>
            <a:endParaRPr lang="pl-PL" sz="1800" dirty="0"/>
          </a:p>
          <a:p>
            <a:pPr lvl="1">
              <a:buNone/>
            </a:pPr>
            <a:endParaRPr lang="en-GB" sz="1800" dirty="0"/>
          </a:p>
          <a:p>
            <a:pPr lvl="1" algn="just">
              <a:buFont typeface="Wingdings" pitchFamily="2" charset="2"/>
              <a:buChar char="§"/>
            </a:pPr>
            <a:r>
              <a:rPr lang="ru-RU" sz="1800" dirty="0"/>
              <a:t>Используя </a:t>
            </a:r>
            <a:r>
              <a:rPr lang="en-US" sz="1800" dirty="0"/>
              <a:t>SAX</a:t>
            </a:r>
            <a:r>
              <a:rPr lang="ru-RU" sz="1800" dirty="0"/>
              <a:t>2 </a:t>
            </a:r>
            <a:r>
              <a:rPr lang="en-US" sz="1800" dirty="0"/>
              <a:t>API</a:t>
            </a:r>
            <a:r>
              <a:rPr lang="ru-RU" sz="1800" dirty="0"/>
              <a:t>, поддерживаемое всеми </a:t>
            </a:r>
            <a:r>
              <a:rPr lang="en-US" sz="1800" dirty="0"/>
              <a:t>SAX</a:t>
            </a:r>
            <a:r>
              <a:rPr lang="ru-RU" sz="1800" dirty="0"/>
              <a:t>-</a:t>
            </a:r>
            <a:r>
              <a:rPr lang="ru-RU" sz="1800" dirty="0" err="1"/>
              <a:t>парсерами</a:t>
            </a:r>
            <a:r>
              <a:rPr lang="ru-RU" sz="1800" dirty="0"/>
              <a:t>, создать </a:t>
            </a:r>
            <a:r>
              <a:rPr lang="en-US" sz="1800" b="1" dirty="0"/>
              <a:t>org</a:t>
            </a:r>
            <a:r>
              <a:rPr lang="ru-RU" sz="1800" b="1" dirty="0"/>
              <a:t>.</a:t>
            </a:r>
            <a:r>
              <a:rPr lang="en-US" sz="1800" b="1" dirty="0"/>
              <a:t>xml</a:t>
            </a:r>
            <a:r>
              <a:rPr lang="ru-RU" sz="1800" b="1" dirty="0"/>
              <a:t>.</a:t>
            </a:r>
            <a:r>
              <a:rPr lang="en-US" sz="1800" b="1" dirty="0"/>
              <a:t>sax</a:t>
            </a:r>
            <a:r>
              <a:rPr lang="ru-RU" sz="1800" b="1" dirty="0"/>
              <a:t>.</a:t>
            </a:r>
            <a:r>
              <a:rPr lang="en-US" sz="1800" b="1" dirty="0" err="1"/>
              <a:t>XMLReader</a:t>
            </a:r>
            <a:r>
              <a:rPr lang="ru-RU" sz="1800" dirty="0"/>
              <a:t>, например:</a:t>
            </a:r>
            <a:endParaRPr lang="pl-PL" sz="1800" dirty="0"/>
          </a:p>
          <a:p>
            <a:pPr algn="ctr">
              <a:buNone/>
            </a:pPr>
            <a:r>
              <a:rPr lang="en-US" sz="1800" b="1" dirty="0" err="1"/>
              <a:t>XMLReader</a:t>
            </a:r>
            <a:r>
              <a:rPr lang="en-US" sz="1800" b="1" dirty="0"/>
              <a:t> reader = </a:t>
            </a:r>
            <a:r>
              <a:rPr lang="en-US" sz="1800" b="1" dirty="0" err="1"/>
              <a:t>XMLReaderFactory.createXMLReader</a:t>
            </a:r>
            <a:r>
              <a:rPr lang="en-US" sz="1800" b="1" dirty="0"/>
              <a:t>(</a:t>
            </a:r>
            <a:endParaRPr lang="pl-PL" sz="1800" dirty="0"/>
          </a:p>
          <a:p>
            <a:pPr algn="ctr">
              <a:buNone/>
            </a:pPr>
            <a:r>
              <a:rPr lang="en-US" sz="1800" b="1" dirty="0"/>
              <a:t>		”</a:t>
            </a:r>
            <a:r>
              <a:rPr lang="en-US" sz="1800" b="1" dirty="0" err="1"/>
              <a:t>org.apache.xerces.parsers.SAXParser</a:t>
            </a:r>
            <a:r>
              <a:rPr lang="en-US" sz="1800" b="1" dirty="0"/>
              <a:t>”);</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lvl="1">
              <a:buFont typeface="Wingdings" pitchFamily="2" charset="2"/>
              <a:buChar char="§"/>
            </a:pPr>
            <a:r>
              <a:rPr lang="ru-RU" sz="1800" dirty="0"/>
              <a:t>Передать в </a:t>
            </a:r>
            <a:r>
              <a:rPr lang="en-US" sz="1800" b="1" dirty="0" err="1"/>
              <a:t>XMLReader</a:t>
            </a:r>
            <a:r>
              <a:rPr lang="ru-RU" sz="1800" dirty="0"/>
              <a:t> объект </a:t>
            </a:r>
            <a:r>
              <a:rPr lang="en-GB" sz="1800" dirty="0"/>
              <a:t>handler-</a:t>
            </a:r>
            <a:r>
              <a:rPr lang="ru-RU" sz="1800" dirty="0"/>
              <a:t>класса с помощью соответствующих методов:</a:t>
            </a:r>
            <a:endParaRPr lang="pl-PL" sz="1800" dirty="0"/>
          </a:p>
          <a:p>
            <a:pPr algn="ctr">
              <a:buNone/>
            </a:pPr>
            <a:r>
              <a:rPr lang="en-US" sz="1800" b="1" dirty="0" err="1"/>
              <a:t>setContentHandler</a:t>
            </a:r>
            <a:r>
              <a:rPr lang="en-US" sz="1800" b="1" dirty="0"/>
              <a:t>()</a:t>
            </a:r>
            <a:r>
              <a:rPr lang="en-US" sz="1800" dirty="0"/>
              <a:t>,</a:t>
            </a:r>
            <a:r>
              <a:rPr lang="en-US" sz="1800" b="1" dirty="0"/>
              <a:t> </a:t>
            </a:r>
            <a:r>
              <a:rPr lang="en-US" sz="1800" b="1" dirty="0" err="1"/>
              <a:t>setErrorHandler</a:t>
            </a:r>
            <a:r>
              <a:rPr lang="en-US" sz="1800" b="1" dirty="0"/>
              <a:t>()</a:t>
            </a:r>
            <a:r>
              <a:rPr lang="en-US" sz="1800" dirty="0"/>
              <a:t>, </a:t>
            </a:r>
            <a:endParaRPr lang="pl-PL" sz="1800" dirty="0"/>
          </a:p>
          <a:p>
            <a:pPr algn="ctr">
              <a:buNone/>
            </a:pPr>
            <a:r>
              <a:rPr lang="en-US" sz="1800" b="1" dirty="0" err="1"/>
              <a:t>setDTDHandler</a:t>
            </a:r>
            <a:r>
              <a:rPr lang="en-US" sz="1800" b="1" dirty="0"/>
              <a:t>()</a:t>
            </a:r>
            <a:r>
              <a:rPr lang="en-US" sz="1800" dirty="0"/>
              <a:t>, </a:t>
            </a:r>
            <a:r>
              <a:rPr lang="en-US" sz="1800" b="1" dirty="0"/>
              <a:t> </a:t>
            </a:r>
            <a:r>
              <a:rPr lang="en-US" sz="1800" b="1" dirty="0" err="1"/>
              <a:t>setEntityResolver</a:t>
            </a:r>
            <a:r>
              <a:rPr lang="en-US" sz="1800" b="1" dirty="0"/>
              <a:t>()</a:t>
            </a:r>
            <a:r>
              <a:rPr lang="ru-RU" sz="1800" dirty="0"/>
              <a:t> .</a:t>
            </a:r>
            <a:r>
              <a:rPr lang="en-US" sz="1800" b="1" dirty="0"/>
              <a:t> </a:t>
            </a:r>
            <a:endParaRPr lang="pl-PL" sz="1800" dirty="0"/>
          </a:p>
          <a:p>
            <a:pPr lvl="1"/>
            <a:endParaRPr lang="en-GB" sz="1800" dirty="0"/>
          </a:p>
          <a:p>
            <a:pPr lvl="1" algn="just">
              <a:buFont typeface="Wingdings" pitchFamily="2" charset="2"/>
              <a:buChar char="§"/>
            </a:pPr>
            <a:r>
              <a:rPr lang="ru-RU" sz="1800" dirty="0"/>
              <a:t>Вызвать метод </a:t>
            </a:r>
            <a:r>
              <a:rPr lang="ru-RU" sz="1800" b="1" dirty="0" err="1"/>
              <a:t>parse</a:t>
            </a:r>
            <a:r>
              <a:rPr lang="ru-RU" sz="1800" b="1" dirty="0"/>
              <a:t>(</a:t>
            </a:r>
            <a:r>
              <a:rPr lang="en-US" sz="1800" b="1" dirty="0"/>
              <a:t>String filename</a:t>
            </a:r>
            <a:r>
              <a:rPr lang="ru-RU" sz="1800" b="1" dirty="0"/>
              <a:t>) </a:t>
            </a:r>
            <a:r>
              <a:rPr lang="ru-RU" sz="1800" dirty="0"/>
              <a:t>класса </a:t>
            </a:r>
            <a:r>
              <a:rPr lang="en-US" sz="1800" b="1" dirty="0" err="1"/>
              <a:t>XMLReader</a:t>
            </a:r>
            <a:r>
              <a:rPr lang="ru-RU" sz="1800" dirty="0"/>
              <a:t>, которому в качестве параметров передать путь (</a:t>
            </a:r>
            <a:r>
              <a:rPr lang="en-US" sz="1800" dirty="0"/>
              <a:t>URI</a:t>
            </a:r>
            <a:r>
              <a:rPr lang="ru-RU" sz="1800" dirty="0"/>
              <a:t>) к анализируемому документу либо </a:t>
            </a:r>
            <a:r>
              <a:rPr lang="en-US" sz="1800" b="1" dirty="0" err="1"/>
              <a:t>InputSource</a:t>
            </a:r>
            <a:r>
              <a:rPr lang="ru-RU" sz="1800" dirty="0"/>
              <a:t>.</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web.xml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102</a:t>
            </a:fld>
            <a:endParaRPr lang="en-US"/>
          </a:p>
        </p:txBody>
      </p:sp>
      <p:sp>
        <p:nvSpPr>
          <p:cNvPr id="6145" name="Rectangle 1"/>
          <p:cNvSpPr>
            <a:spLocks noChangeArrowheads="1"/>
          </p:cNvSpPr>
          <p:nvPr/>
        </p:nvSpPr>
        <p:spPr bwMode="auto">
          <a:xfrm>
            <a:off x="928663" y="1714488"/>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a:ln>
                  <a:noFill/>
                </a:ln>
                <a:solidFill>
                  <a:srgbClr val="2A00FF"/>
                </a:solidFill>
                <a:effectLst/>
                <a:latin typeface="Courier New" pitchFamily="49" charset="0"/>
                <a:ea typeface="Calibri" pitchFamily="34" charset="0"/>
                <a:cs typeface="Courier New" pitchFamily="49" charset="0"/>
              </a:rPr>
              <a:t>"ISO-8859-1"</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web-app</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7F007F"/>
                </a:solidFill>
                <a:effectLst/>
                <a:latin typeface="Courier New" pitchFamily="49" charset="0"/>
                <a:ea typeface="Calibri" pitchFamily="34" charset="0"/>
                <a:cs typeface="Courier New" pitchFamily="49" charset="0"/>
              </a:rPr>
              <a:t>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strike="noStrike" cap="none" normalizeH="0" baseline="0" dirty="0" err="1">
                <a:ln>
                  <a:noFill/>
                </a:ln>
                <a:solidFill>
                  <a:srgbClr val="2A00FF"/>
                </a:solidFill>
                <a:effectLst/>
                <a:latin typeface="Courier New" pitchFamily="49" charset="0"/>
                <a:ea typeface="Calibri" pitchFamily="34" charset="0"/>
                <a:cs typeface="Courier New" pitchFamily="49" charset="0"/>
              </a:rPr>
              <a:t>hello_servlet_id</a:t>
            </a:r>
            <a:r>
              <a:rPr kumimoji="0" lang="en-GB" sz="1200" b="0" i="1"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hello</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com.davidflanagan.examples.servlet.Hello</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counter</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com.davidflanagan.examples.servlet.Counter</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countfile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tmp</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/counts.ser</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saveInterval</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30000</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web.xml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103</a:t>
            </a:fld>
            <a:endParaRPr lang="en-US"/>
          </a:p>
        </p:txBody>
      </p:sp>
      <p:sp>
        <p:nvSpPr>
          <p:cNvPr id="6145" name="Rectangle 1"/>
          <p:cNvSpPr>
            <a:spLocks noChangeArrowheads="1"/>
          </p:cNvSpPr>
          <p:nvPr/>
        </p:nvSpPr>
        <p:spPr bwMode="auto">
          <a:xfrm>
            <a:off x="928663" y="1714488"/>
            <a:ext cx="7286676" cy="360098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query</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driverClassName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org.gjt.mm.mysql.Driver</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url</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jdbc:mysql</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dbserver.my.domain.com</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dbname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username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david</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password</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secret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-value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init-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param</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web.xml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104</a:t>
            </a:fld>
            <a:endParaRPr lang="en-US"/>
          </a:p>
        </p:txBody>
      </p:sp>
      <p:sp>
        <p:nvSpPr>
          <p:cNvPr id="6145" name="Rectangle 1"/>
          <p:cNvSpPr>
            <a:spLocks noChangeArrowheads="1"/>
          </p:cNvSpPr>
          <p:nvPr/>
        </p:nvSpPr>
        <p:spPr bwMode="auto">
          <a:xfrm>
            <a:off x="928663" y="1714488"/>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queryOtherDatabase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logout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com.davidflanagan.examples.servlet.Logout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-mapping</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counter</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url</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-pattern</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*.count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url</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-pattern</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servlet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-mapping</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session-</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config</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session-timeout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15</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session-timeout</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session-</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config</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taglib</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taglib-uri</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http://www.davidflanagan.com/tlds/decor_0_1.tld</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taglib-uri</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taglib</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-location</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decor_0_1.tld</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strike="noStrike" cap="none" normalizeH="0" baseline="0" dirty="0" err="1">
                <a:ln>
                  <a:noFill/>
                </a:ln>
                <a:solidFill>
                  <a:srgbClr val="3F7F7F"/>
                </a:solidFill>
                <a:effectLst/>
                <a:latin typeface="Courier New" pitchFamily="49" charset="0"/>
                <a:ea typeface="Calibri" pitchFamily="34" charset="0"/>
                <a:cs typeface="Courier New" pitchFamily="49" charset="0"/>
              </a:rPr>
              <a:t>taglib</a:t>
            </a:r>
            <a:r>
              <a:rPr kumimoji="0" lang="en-GB"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-location</a:t>
            </a:r>
            <a:r>
              <a:rPr kumimoji="0" lang="en-GB"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taglib</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strike="noStrike" cap="none" normalizeH="0" baseline="0" dirty="0">
                <a:ln>
                  <a:noFill/>
                </a:ln>
                <a:solidFill>
                  <a:srgbClr val="3F7F7F"/>
                </a:solidFill>
                <a:effectLst/>
                <a:latin typeface="Courier New" pitchFamily="49" charset="0"/>
                <a:ea typeface="Calibri" pitchFamily="34" charset="0"/>
                <a:cs typeface="Courier New" pitchFamily="49" charset="0"/>
              </a:rPr>
              <a:t>web-app</a:t>
            </a:r>
            <a:r>
              <a:rPr kumimoji="0" lang="pl-PL" sz="1200" b="0" i="0"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105</a:t>
            </a:fld>
            <a:endParaRPr lang="en-US"/>
          </a:p>
        </p:txBody>
      </p:sp>
      <p:sp>
        <p:nvSpPr>
          <p:cNvPr id="5121" name="Rectangle 1"/>
          <p:cNvSpPr>
            <a:spLocks noChangeArrowheads="1"/>
          </p:cNvSpPr>
          <p:nvPr/>
        </p:nvSpPr>
        <p:spPr bwMode="auto">
          <a:xfrm>
            <a:off x="928662" y="1214422"/>
            <a:ext cx="7286676" cy="452431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org.xml.sax.Attributes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org.xml.sax.helpers.DefaultHandler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SimpleSAXExample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extends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DefaultHandler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StringBuffer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StringBuffer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endDocument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"Parsing ended"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sz="1200" dirty="0">
                <a:solidFill>
                  <a:srgbClr val="000000"/>
                </a:solidFill>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startElement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uri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Attributes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attributes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.setLength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attributes.getValue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106</a:t>
            </a:fld>
            <a:endParaRPr lang="en-US"/>
          </a:p>
        </p:txBody>
      </p:sp>
      <p:sp>
        <p:nvSpPr>
          <p:cNvPr id="5121" name="Rectangle 1"/>
          <p:cNvSpPr>
            <a:spLocks noChangeArrowheads="1"/>
          </p:cNvSpPr>
          <p:nvPr/>
        </p:nvSpPr>
        <p:spPr bwMode="auto">
          <a:xfrm>
            <a:off x="928662" y="1214422"/>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characters(</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char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buffer,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start,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length)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.append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(buffer, start, length);</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endElement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uri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().trim();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().trim();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startDocument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"parsing started"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107</a:t>
            </a:fld>
            <a:endParaRPr lang="en-US"/>
          </a:p>
        </p:txBody>
      </p:sp>
      <p:sp>
        <p:nvSpPr>
          <p:cNvPr id="5121" name="Rectangle 1"/>
          <p:cNvSpPr>
            <a:spLocks noChangeArrowheads="1"/>
          </p:cNvSpPr>
          <p:nvPr/>
        </p:nvSpPr>
        <p:spPr bwMode="auto">
          <a:xfrm>
            <a:off x="928662" y="1214422"/>
            <a:ext cx="7286676" cy="304698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warning(</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"WARNING: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exception.getMessage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error(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"ERROR: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exception.getMessage());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fatalError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"FATAL: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exception.getMessage());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108</a:t>
            </a:fld>
            <a:endParaRPr lang="en-US"/>
          </a:p>
        </p:txBody>
      </p:sp>
      <p:sp>
        <p:nvSpPr>
          <p:cNvPr id="149505" name="Rectangle 1"/>
          <p:cNvSpPr>
            <a:spLocks noChangeArrowheads="1"/>
          </p:cNvSpPr>
          <p:nvPr/>
        </p:nvSpPr>
        <p:spPr bwMode="auto">
          <a:xfrm>
            <a:off x="928662" y="1214422"/>
            <a:ext cx="7250703" cy="3046988"/>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java.io.File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javax.xml.parsers.ParserConfigurationException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javax.xml.parsers.SAXParserFactory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SimpleSaxMain1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ParserConfigurationException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javax.xml.parsers.SAXParserFactory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spf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SAXParserFactory.</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newInstance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spf.setValidating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false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javax.xml.parsers.SAXParser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sp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spf.newSAXParser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SimpleSAXExample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handler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SimpleSAXExample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sp.parse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File(</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"web.xml"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handler);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
        <p:nvSpPr>
          <p:cNvPr id="149506" name="Rectangle 2"/>
          <p:cNvSpPr>
            <a:spLocks noChangeArrowheads="1"/>
          </p:cNvSpPr>
          <p:nvPr/>
        </p:nvSpPr>
        <p:spPr bwMode="auto">
          <a:xfrm>
            <a:off x="928662" y="4643446"/>
            <a:ext cx="7343677" cy="1384995"/>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parsing started</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hello (id=</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hello_servlet_id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com.davidflanagan.examples.servlet.Hello</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counter: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com.davidflanagan.examples.servlet.Counter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query: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queryOtherDatabase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logout: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com.davidflanagan.examples.servlet.Logout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Parsing ended</a:t>
            </a:r>
            <a:endParaRPr kumimoji="0" lang="pl-PL" sz="1200" b="0" i="0" u="none" strike="noStrike" cap="none" normalizeH="0" baseline="0" dirty="0">
              <a:ln>
                <a:noFill/>
              </a:ln>
              <a:solidFill>
                <a:schemeClr val="tx1"/>
              </a:solidFill>
              <a:effectLst/>
              <a:latin typeface="Arial" pitchFamily="34" charset="0"/>
            </a:endParaRPr>
          </a:p>
        </p:txBody>
      </p:sp>
      <p:sp>
        <p:nvSpPr>
          <p:cNvPr id="7" name="Содержимое 2"/>
          <p:cNvSpPr>
            <a:spLocks noGrp="1"/>
          </p:cNvSpPr>
          <p:nvPr>
            <p:ph idx="1"/>
          </p:nvPr>
        </p:nvSpPr>
        <p:spPr>
          <a:xfrm>
            <a:off x="914400" y="4286256"/>
            <a:ext cx="7300938" cy="357190"/>
          </a:xfrm>
        </p:spPr>
        <p:txBody>
          <a:bodyPr/>
          <a:lstStyle/>
          <a:p>
            <a:pPr>
              <a:buNone/>
            </a:pPr>
            <a:r>
              <a:rPr lang="ru-RU" sz="1800" dirty="0"/>
              <a:t>Результат:</a:t>
            </a:r>
            <a:endParaRPr lang="pl-PL"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109</a:t>
            </a:fld>
            <a:endParaRPr lang="en-US"/>
          </a:p>
        </p:txBody>
      </p:sp>
      <p:sp>
        <p:nvSpPr>
          <p:cNvPr id="148481" name="Rectangle 1"/>
          <p:cNvSpPr>
            <a:spLocks noChangeArrowheads="1"/>
          </p:cNvSpPr>
          <p:nvPr/>
        </p:nvSpPr>
        <p:spPr bwMode="auto">
          <a:xfrm>
            <a:off x="928662" y="1214422"/>
            <a:ext cx="7286676" cy="480131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java.util.Collections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java.util.HashMap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org.xml.sax.Attributes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org.xml.sax.helpers.DefaultHandler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0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extends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DefaultHandler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HashMap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HashMap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nameToPatterns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StringBuffer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servletPattern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startDocument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StringBuffer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HashMap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nameToPatterns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HashMap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characters(</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char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buffer,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start,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length)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.append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(buffer, start, length);</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a:t>XML-</a:t>
            </a:r>
            <a:r>
              <a:rPr lang="ru-RU" dirty="0"/>
              <a:t>документа</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110</a:t>
            </a:fld>
            <a:endParaRPr lang="en-US"/>
          </a:p>
        </p:txBody>
      </p:sp>
      <p:sp>
        <p:nvSpPr>
          <p:cNvPr id="148481" name="Rectangle 1"/>
          <p:cNvSpPr>
            <a:spLocks noChangeArrowheads="1"/>
          </p:cNvSpPr>
          <p:nvPr/>
        </p:nvSpPr>
        <p:spPr bwMode="auto">
          <a:xfrm>
            <a:off x="928662" y="1214422"/>
            <a:ext cx="7286676"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startElement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namespaceURL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Attributes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attributes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.setLength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endElement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namespaceURL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qname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Store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().trim();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Store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class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().trim();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url</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-pattern"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Store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pattern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servletPattern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accumulator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().trim();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Map name to class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nameToClass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.put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localName.equals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-mapping"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Map name to pattern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 patterns = (List)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nameToPatterns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(patterns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patterns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nameToPatterns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.put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patterns);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patterns.add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servletPattern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111</a:t>
            </a:fld>
            <a:endParaRPr lang="en-US"/>
          </a:p>
        </p:txBody>
      </p:sp>
      <p:sp>
        <p:nvSpPr>
          <p:cNvPr id="148481" name="Rectangle 1"/>
          <p:cNvSpPr>
            <a:spLocks noChangeArrowheads="1"/>
          </p:cNvSpPr>
          <p:nvPr/>
        </p:nvSpPr>
        <p:spPr bwMode="auto">
          <a:xfrm>
            <a:off x="928662" y="1214422"/>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endDocument()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List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servletNames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nameToClass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.keySet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Collections.</a:t>
            </a:r>
            <a:r>
              <a:rPr kumimoji="0" lang="pl-PL" sz="1200" b="0" i="1" u="none" strike="noStrike" cap="none" normalizeH="0" baseline="0" dirty="0">
                <a:ln>
                  <a:noFill/>
                </a:ln>
                <a:solidFill>
                  <a:srgbClr val="000000"/>
                </a:solidFill>
                <a:effectLst/>
                <a:latin typeface="Courier New" pitchFamily="49" charset="0"/>
                <a:ea typeface="Calibri" pitchFamily="34" charset="0"/>
                <a:cs typeface="Courier New" pitchFamily="49" charset="0"/>
              </a:rPr>
              <a:t>sort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(servletNames);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servletNames.iterator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name =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classname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(String)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nameToClass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 patterns = (List) </a:t>
            </a:r>
            <a:r>
              <a:rPr kumimoji="0" lang="en-GB" sz="1200" b="0" i="0" u="none" strike="noStrike" cap="none" normalizeH="0" baseline="0" dirty="0" err="1">
                <a:ln>
                  <a:noFill/>
                </a:ln>
                <a:solidFill>
                  <a:srgbClr val="0000C0"/>
                </a:solidFill>
                <a:effectLst/>
                <a:latin typeface="Courier New" pitchFamily="49" charset="0"/>
                <a:ea typeface="Calibri" pitchFamily="34" charset="0"/>
                <a:cs typeface="Courier New" pitchFamily="49" charset="0"/>
              </a:rPr>
              <a:t>nameToPatterns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classname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(patterns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"Patterns:"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patterns.iterator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112</a:t>
            </a:fld>
            <a:endParaRPr lang="en-US"/>
          </a:p>
        </p:txBody>
      </p:sp>
      <p:sp>
        <p:nvSpPr>
          <p:cNvPr id="148481" name="Rectangle 1"/>
          <p:cNvSpPr>
            <a:spLocks noChangeArrowheads="1"/>
          </p:cNvSpPr>
          <p:nvPr/>
        </p:nvSpPr>
        <p:spPr bwMode="auto">
          <a:xfrm>
            <a:off x="928662" y="1214422"/>
            <a:ext cx="7286676" cy="304698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warning(</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"WARNING: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exception.getMessage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sz="1200" dirty="0">
              <a:solidFill>
                <a:srgbClr val="000000"/>
              </a:solidFill>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error(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"ERROR: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exception.getMessage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fatalError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SAXParseException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"FATAL: line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exception.getLineNumber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exception.getMessage());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113</a:t>
            </a:fld>
            <a:endParaRPr lang="en-US"/>
          </a:p>
        </p:txBody>
      </p:sp>
      <p:sp>
        <p:nvSpPr>
          <p:cNvPr id="147457" name="Rectangle 1"/>
          <p:cNvSpPr>
            <a:spLocks noChangeArrowheads="1"/>
          </p:cNvSpPr>
          <p:nvPr/>
        </p:nvSpPr>
        <p:spPr bwMode="auto">
          <a:xfrm>
            <a:off x="928662" y="1214422"/>
            <a:ext cx="7337265" cy="3416320"/>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org.xml.sax.InputSource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org.xml.sax.helpers.XMLReaderFactory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ListSaxMain2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org.xml.sax.XMLReader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parser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XMLReaderFactory.</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createXMLReader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parser.setFeature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"http://xml.org/sax/features/validation"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false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handler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ListSAXExample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parser.setContentHandler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(handler);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parser.setErrorHandler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(handler);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org.xml.sax.InputSource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input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InputSource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"web.xml"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parser.parse(input);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 Example 0</a:t>
            </a:r>
            <a:r>
              <a:rPr lang="ru-RU" dirty="0"/>
              <a:t>6</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ru-RU" sz="1800" dirty="0"/>
              <a:t>Результат:</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114</a:t>
            </a:fld>
            <a:endParaRPr lang="en-US"/>
          </a:p>
        </p:txBody>
      </p:sp>
      <p:sp>
        <p:nvSpPr>
          <p:cNvPr id="146433" name="Rectangle 1"/>
          <p:cNvSpPr>
            <a:spLocks noChangeArrowheads="1"/>
          </p:cNvSpPr>
          <p:nvPr/>
        </p:nvSpPr>
        <p:spPr bwMode="auto">
          <a:xfrm>
            <a:off x="1643042" y="1714488"/>
            <a:ext cx="5715040" cy="230832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counter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com.davidflanagan.examples.servlet.Counter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Patterns: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*.count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hello</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com.davidflanagan.examples.servlet.Hello</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logout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com.davidflanagan.examples.servlet.Logout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Servlet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query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Servlet: queryOtherDatabase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Class: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com.davidflanagan.examples.servlet.Query</a:t>
            </a:r>
            <a:endParaRPr kumimoji="0" lang="en-GB"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Содержимое 2"/>
          <p:cNvSpPr>
            <a:spLocks noGrp="1"/>
          </p:cNvSpPr>
          <p:nvPr>
            <p:ph idx="1"/>
          </p:nvPr>
        </p:nvSpPr>
        <p:spPr/>
        <p:txBody>
          <a:bodyPr/>
          <a:lstStyle/>
          <a:p>
            <a:pPr algn="just">
              <a:buNone/>
            </a:pPr>
            <a:r>
              <a:rPr lang="en-US" sz="1800" b="1" dirty="0" err="1"/>
              <a:t>StAX</a:t>
            </a:r>
            <a:r>
              <a:rPr lang="ru-RU" sz="1800" b="1" dirty="0"/>
              <a:t> (</a:t>
            </a:r>
            <a:r>
              <a:rPr lang="en-US" sz="1800" b="1" dirty="0"/>
              <a:t>Streaming API for XML</a:t>
            </a:r>
            <a:r>
              <a:rPr lang="ru-RU" sz="1800" b="1" dirty="0"/>
              <a:t>)</a:t>
            </a:r>
            <a:r>
              <a:rPr lang="ru-RU" sz="1800" dirty="0"/>
              <a:t>, который еще называют </a:t>
            </a:r>
            <a:r>
              <a:rPr lang="en-US" sz="1800" dirty="0"/>
              <a:t>pull</a:t>
            </a:r>
            <a:r>
              <a:rPr lang="ru-RU" sz="1800" dirty="0"/>
              <a:t>-</a:t>
            </a:r>
            <a:r>
              <a:rPr lang="ru-RU" sz="1800" dirty="0" err="1"/>
              <a:t>парсером</a:t>
            </a:r>
            <a:r>
              <a:rPr lang="ru-RU" sz="1800" dirty="0"/>
              <a:t>, включен в </a:t>
            </a:r>
            <a:r>
              <a:rPr lang="en-US" sz="1800" dirty="0"/>
              <a:t>JDK</a:t>
            </a:r>
            <a:r>
              <a:rPr lang="ru-RU" sz="1800" dirty="0"/>
              <a:t>, начиная с версии </a:t>
            </a:r>
            <a:r>
              <a:rPr lang="en-US" sz="1800" dirty="0"/>
              <a:t>Java SE</a:t>
            </a:r>
            <a:r>
              <a:rPr lang="ru-RU" sz="1800" dirty="0"/>
              <a:t> 6. </a:t>
            </a:r>
          </a:p>
          <a:p>
            <a:pPr algn="just">
              <a:buNone/>
            </a:pPr>
            <a:endParaRPr lang="ru-RU" sz="1800" dirty="0"/>
          </a:p>
          <a:p>
            <a:pPr algn="just">
              <a:buNone/>
            </a:pPr>
            <a:r>
              <a:rPr lang="ru-RU" sz="1800" dirty="0"/>
              <a:t>Он похож на </a:t>
            </a:r>
            <a:r>
              <a:rPr lang="es-ES_tradnl" sz="1800" dirty="0"/>
              <a:t>SAX</a:t>
            </a:r>
            <a:r>
              <a:rPr lang="ru-RU" sz="1800" dirty="0"/>
              <a:t> отсутствием объектной модели в памяти и последовательным продвижением по </a:t>
            </a:r>
            <a:r>
              <a:rPr lang="es-ES_tradnl" sz="1800" dirty="0"/>
              <a:t>XML</a:t>
            </a:r>
            <a:r>
              <a:rPr lang="ru-RU" sz="1800" dirty="0"/>
              <a:t>, но в </a:t>
            </a:r>
            <a:r>
              <a:rPr lang="es-ES_tradnl" sz="1800" dirty="0"/>
              <a:t>StAX</a:t>
            </a:r>
            <a:r>
              <a:rPr lang="ru-RU" sz="1800" dirty="0"/>
              <a:t> не требуется реализация интерфейсов, и обработчик управляет </a:t>
            </a:r>
            <a:r>
              <a:rPr lang="es-ES_tradnl" sz="1800" dirty="0" err="1"/>
              <a:t>StAX</a:t>
            </a:r>
            <a:r>
              <a:rPr lang="ru-RU" sz="1800" dirty="0"/>
              <a:t>-парсер и решает когда следует перейти к следующему элементу </a:t>
            </a:r>
            <a:r>
              <a:rPr lang="es-ES_tradnl" sz="1800" dirty="0"/>
              <a:t>XML</a:t>
            </a:r>
            <a:r>
              <a:rPr lang="ru-RU" sz="1800" dirty="0"/>
              <a:t>. </a:t>
            </a:r>
          </a:p>
          <a:p>
            <a:pPr algn="just">
              <a:buNone/>
            </a:pPr>
            <a:endParaRPr lang="ru-RU" sz="1800" dirty="0"/>
          </a:p>
          <a:p>
            <a:pPr algn="just">
              <a:buNone/>
            </a:pPr>
            <a:r>
              <a:rPr lang="ru-RU" sz="1800" dirty="0"/>
              <a:t>Кроме того, в отличие от </a:t>
            </a:r>
            <a:r>
              <a:rPr lang="es-ES_tradnl" sz="1800" dirty="0"/>
              <a:t>SAX</a:t>
            </a:r>
            <a:r>
              <a:rPr lang="ru-RU" sz="1800" dirty="0"/>
              <a:t>, данный парсер предлагает </a:t>
            </a:r>
            <a:r>
              <a:rPr lang="es-ES_tradnl" sz="1800" dirty="0"/>
              <a:t>API</a:t>
            </a:r>
            <a:r>
              <a:rPr lang="ru-RU" sz="1800" dirty="0"/>
              <a:t> для создания </a:t>
            </a:r>
            <a:r>
              <a:rPr lang="es-ES_tradnl" sz="1800" dirty="0"/>
              <a:t>XML</a:t>
            </a:r>
            <a:r>
              <a:rPr lang="ru-RU" sz="1800" dirty="0"/>
              <a:t>-документа.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Содержимое 2"/>
          <p:cNvSpPr>
            <a:spLocks noGrp="1"/>
          </p:cNvSpPr>
          <p:nvPr>
            <p:ph idx="1"/>
          </p:nvPr>
        </p:nvSpPr>
        <p:spPr/>
        <p:txBody>
          <a:bodyPr/>
          <a:lstStyle/>
          <a:p>
            <a:pPr algn="just">
              <a:buNone/>
            </a:pPr>
            <a:r>
              <a:rPr lang="ru-RU" sz="1800" dirty="0"/>
              <a:t>Основными классами </a:t>
            </a:r>
            <a:r>
              <a:rPr lang="es-ES_tradnl" sz="1800" dirty="0"/>
              <a:t>StAX</a:t>
            </a:r>
            <a:r>
              <a:rPr lang="ru-RU" sz="1800" dirty="0"/>
              <a:t> являются </a:t>
            </a:r>
            <a:r>
              <a:rPr lang="es-ES_tradnl" sz="1800" b="1" dirty="0"/>
              <a:t>XMLInputFactory</a:t>
            </a:r>
            <a:r>
              <a:rPr lang="ru-RU" sz="1800" dirty="0"/>
              <a:t>, </a:t>
            </a:r>
            <a:r>
              <a:rPr lang="es-ES_tradnl" sz="1800" b="1" dirty="0"/>
              <a:t>XMLStreamReader</a:t>
            </a:r>
            <a:r>
              <a:rPr lang="ru-RU" sz="1800" dirty="0"/>
              <a:t> и </a:t>
            </a:r>
            <a:r>
              <a:rPr lang="es-ES_tradnl" sz="1800" b="1" dirty="0"/>
              <a:t>XMLOutputFactory</a:t>
            </a:r>
            <a:r>
              <a:rPr lang="ru-RU" sz="1800" dirty="0"/>
              <a:t>, </a:t>
            </a:r>
            <a:r>
              <a:rPr lang="es-ES_tradnl" sz="1800" b="1" dirty="0"/>
              <a:t>XMLStreamWriter</a:t>
            </a:r>
            <a:r>
              <a:rPr lang="ru-RU" sz="1800" dirty="0"/>
              <a:t>, которые соответственно используются для чтения и создания </a:t>
            </a:r>
            <a:r>
              <a:rPr lang="es-ES_tradnl" sz="1800" dirty="0"/>
              <a:t>XML</a:t>
            </a:r>
            <a:r>
              <a:rPr lang="ru-RU" sz="1800" dirty="0"/>
              <a:t>-документа.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Содержимое 2"/>
          <p:cNvSpPr>
            <a:spLocks noGrp="1"/>
          </p:cNvSpPr>
          <p:nvPr>
            <p:ph idx="1"/>
          </p:nvPr>
        </p:nvSpPr>
        <p:spPr/>
        <p:txBody>
          <a:bodyPr/>
          <a:lstStyle/>
          <a:p>
            <a:pPr>
              <a:buNone/>
            </a:pPr>
            <a:r>
              <a:rPr lang="ru-RU" sz="1800" dirty="0"/>
              <a:t>Для чтения </a:t>
            </a:r>
            <a:r>
              <a:rPr lang="en-US" sz="1800" dirty="0"/>
              <a:t>XML</a:t>
            </a:r>
            <a:r>
              <a:rPr lang="ru-RU" sz="1800" dirty="0"/>
              <a:t> надо получить ссылку на </a:t>
            </a:r>
            <a:r>
              <a:rPr lang="es-ES_tradnl" sz="1800" b="1" dirty="0" err="1"/>
              <a:t>XMLStreamReader</a:t>
            </a:r>
            <a:r>
              <a:rPr lang="ru-RU" sz="1800" dirty="0"/>
              <a:t>:</a:t>
            </a:r>
          </a:p>
          <a:p>
            <a:pPr>
              <a:buNone/>
            </a:pPr>
            <a:endParaRPr lang="pl-PL" sz="1800" dirty="0"/>
          </a:p>
          <a:p>
            <a:pPr>
              <a:buNone/>
            </a:pPr>
            <a:endParaRPr lang="ru-RU" sz="1800" dirty="0"/>
          </a:p>
          <a:p>
            <a:pPr>
              <a:buNone/>
            </a:pPr>
            <a:endParaRPr lang="ru-RU" sz="1800" dirty="0"/>
          </a:p>
          <a:p>
            <a:pPr>
              <a:buNone/>
            </a:pPr>
            <a:endParaRPr lang="ru-RU" sz="1800" dirty="0"/>
          </a:p>
          <a:p>
            <a:pPr>
              <a:buNone/>
            </a:pPr>
            <a:endParaRPr lang="ru-RU" sz="1800" dirty="0"/>
          </a:p>
          <a:p>
            <a:pPr>
              <a:buNone/>
            </a:pPr>
            <a:r>
              <a:rPr lang="ru-RU" sz="1800" dirty="0"/>
              <a:t>после чего </a:t>
            </a:r>
            <a:r>
              <a:rPr lang="en-US" sz="1800" b="1" dirty="0" err="1"/>
              <a:t>XMLStreamReader</a:t>
            </a:r>
            <a:r>
              <a:rPr lang="en-US" sz="1800" dirty="0"/>
              <a:t> </a:t>
            </a:r>
            <a:r>
              <a:rPr lang="ru-RU" sz="1800" dirty="0"/>
              <a:t>можно применять аналогично интерфейсу </a:t>
            </a:r>
            <a:r>
              <a:rPr lang="es-ES_tradnl" sz="1800" b="1" dirty="0"/>
              <a:t>I</a:t>
            </a:r>
            <a:r>
              <a:rPr lang="en-US" sz="1800" b="1" dirty="0"/>
              <a:t>t</a:t>
            </a:r>
            <a:r>
              <a:rPr lang="es-ES_tradnl" sz="1800" b="1" dirty="0"/>
              <a:t>erator</a:t>
            </a:r>
            <a:r>
              <a:rPr lang="en-US" sz="1800" dirty="0"/>
              <a:t>, </a:t>
            </a:r>
            <a:r>
              <a:rPr lang="ru-RU" sz="1800" dirty="0"/>
              <a:t>используя методы </a:t>
            </a:r>
            <a:r>
              <a:rPr lang="es-ES_tradnl" sz="1800" b="1" dirty="0"/>
              <a:t>hasNext</a:t>
            </a:r>
            <a:r>
              <a:rPr lang="en-US" sz="1800" b="1" dirty="0"/>
              <a:t>()</a:t>
            </a:r>
            <a:r>
              <a:rPr lang="en-US" sz="1800" dirty="0"/>
              <a:t> </a:t>
            </a:r>
            <a:r>
              <a:rPr lang="ru-RU" sz="1800" dirty="0"/>
              <a:t>и </a:t>
            </a:r>
            <a:r>
              <a:rPr lang="es-ES_tradnl" sz="1800" b="1" dirty="0" err="1"/>
              <a:t>next</a:t>
            </a:r>
            <a:r>
              <a:rPr lang="en-US" sz="1800" b="1" dirty="0"/>
              <a:t>()</a:t>
            </a:r>
            <a:r>
              <a:rPr lang="en-US" sz="1800" dirty="0"/>
              <a:t>:</a:t>
            </a:r>
            <a:endParaRPr lang="ru-RU" sz="1800" dirty="0"/>
          </a:p>
          <a:p>
            <a:endParaRPr lang="pl-PL" sz="1800" dirty="0"/>
          </a:p>
          <a:p>
            <a:pPr marL="804863" indent="-358775"/>
            <a:r>
              <a:rPr lang="en-US" sz="1800" b="1" dirty="0" err="1"/>
              <a:t>boolean</a:t>
            </a:r>
            <a:r>
              <a:rPr lang="en-US" sz="1800" b="1" dirty="0"/>
              <a:t> </a:t>
            </a:r>
            <a:r>
              <a:rPr lang="en-US" sz="1800" b="1" dirty="0" err="1"/>
              <a:t>hasNext</a:t>
            </a:r>
            <a:r>
              <a:rPr lang="ru-RU" sz="1800" b="1" dirty="0"/>
              <a:t>()</a:t>
            </a:r>
            <a:r>
              <a:rPr lang="ru-RU" sz="1800" dirty="0"/>
              <a:t> – показывает, есть ли еще элементы;</a:t>
            </a:r>
            <a:endParaRPr lang="pl-PL" sz="1800" dirty="0"/>
          </a:p>
          <a:p>
            <a:pPr marL="804863" indent="-358775"/>
            <a:r>
              <a:rPr lang="es-ES_tradnl" sz="1800" b="1" dirty="0"/>
              <a:t>int next</a:t>
            </a:r>
            <a:r>
              <a:rPr lang="ru-RU" sz="1800" b="1" dirty="0"/>
              <a:t>()</a:t>
            </a:r>
            <a:r>
              <a:rPr lang="ru-RU" sz="1800" dirty="0"/>
              <a:t> – переходит к следующей вершине </a:t>
            </a:r>
            <a:r>
              <a:rPr lang="es-ES_tradnl" sz="1800" dirty="0"/>
              <a:t>XML</a:t>
            </a:r>
            <a:r>
              <a:rPr lang="ru-RU" sz="1800" dirty="0"/>
              <a:t>, возвращая ее тип.</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118</a:t>
            </a:fld>
            <a:endParaRPr lang="en-US"/>
          </a:p>
        </p:txBody>
      </p:sp>
      <p:sp>
        <p:nvSpPr>
          <p:cNvPr id="6" name="Прямоугольник 5"/>
          <p:cNvSpPr/>
          <p:nvPr/>
        </p:nvSpPr>
        <p:spPr>
          <a:xfrm>
            <a:off x="1000100" y="1928802"/>
            <a:ext cx="7215238" cy="954107"/>
          </a:xfrm>
          <a:prstGeom prst="rect">
            <a:avLst/>
          </a:prstGeom>
          <a:solidFill>
            <a:schemeClr val="bg1">
              <a:lumMod val="95000"/>
            </a:schemeClr>
          </a:solidFill>
        </p:spPr>
        <p:txBody>
          <a:bodyPr wrap="square">
            <a:spAutoFit/>
          </a:bodyPr>
          <a:lstStyle/>
          <a:p>
            <a:r>
              <a:rPr lang="en-US" sz="1400" b="1" dirty="0" err="1">
                <a:latin typeface="Courier New" pitchFamily="49" charset="0"/>
                <a:cs typeface="Courier New" pitchFamily="49" charset="0"/>
              </a:rPr>
              <a:t>StringReader</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stringReader</a:t>
            </a:r>
            <a:r>
              <a:rPr lang="en-US" sz="1400" b="1" dirty="0">
                <a:latin typeface="Courier New" pitchFamily="49" charset="0"/>
                <a:cs typeface="Courier New" pitchFamily="49" charset="0"/>
              </a:rPr>
              <a:t> = new </a:t>
            </a:r>
            <a:r>
              <a:rPr lang="en-US" sz="1400" b="1" dirty="0" err="1">
                <a:latin typeface="Courier New" pitchFamily="49" charset="0"/>
                <a:cs typeface="Courier New" pitchFamily="49" charset="0"/>
              </a:rPr>
              <a:t>StringReader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xmlString</a:t>
            </a:r>
            <a:r>
              <a:rPr lang="en-US" sz="1400" b="1" dirty="0">
                <a:latin typeface="Courier New" pitchFamily="49" charset="0"/>
                <a:cs typeface="Courier New" pitchFamily="49" charset="0"/>
              </a:rPr>
              <a:t>); </a:t>
            </a:r>
            <a:endParaRPr lang="pl-PL" sz="1400" dirty="0">
              <a:latin typeface="Courier New" pitchFamily="49" charset="0"/>
              <a:cs typeface="Courier New" pitchFamily="49" charset="0"/>
            </a:endParaRPr>
          </a:p>
          <a:p>
            <a:r>
              <a:rPr lang="en-US" sz="1400" b="1" dirty="0" err="1">
                <a:latin typeface="Courier New" pitchFamily="49" charset="0"/>
                <a:cs typeface="Courier New" pitchFamily="49" charset="0"/>
              </a:rPr>
              <a:t>XMLInputFactory</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inputFactory</a:t>
            </a:r>
            <a:r>
              <a:rPr lang="ru-RU" sz="1400" b="1" dirty="0">
                <a:latin typeface="Courier New" pitchFamily="49" charset="0"/>
                <a:cs typeface="Courier New" pitchFamily="49" charset="0"/>
              </a:rPr>
              <a:t> </a:t>
            </a:r>
            <a:r>
              <a:rPr lang="en-US" sz="1400" b="1" dirty="0">
                <a:latin typeface="Courier New" pitchFamily="49" charset="0"/>
                <a:cs typeface="Courier New" pitchFamily="49" charset="0"/>
              </a:rPr>
              <a:t>=</a:t>
            </a:r>
            <a:r>
              <a:rPr lang="ru-RU" sz="1400" b="1" dirty="0">
                <a:latin typeface="Courier New" pitchFamily="49" charset="0"/>
                <a:cs typeface="Courier New" pitchFamily="49" charset="0"/>
              </a:rPr>
              <a:t> </a:t>
            </a:r>
            <a:r>
              <a:rPr lang="en-US" sz="1400" b="1" dirty="0" err="1">
                <a:latin typeface="Courier New" pitchFamily="49" charset="0"/>
                <a:cs typeface="Courier New" pitchFamily="49" charset="0"/>
              </a:rPr>
              <a:t>XMLInputFactory.newInstance</a:t>
            </a:r>
            <a:r>
              <a:rPr lang="en-US" sz="1400" b="1" dirty="0">
                <a:latin typeface="Courier New" pitchFamily="49" charset="0"/>
                <a:cs typeface="Courier New" pitchFamily="49" charset="0"/>
              </a:rPr>
              <a:t>();</a:t>
            </a:r>
            <a:endParaRPr lang="pl-PL" sz="1400" dirty="0">
              <a:latin typeface="Courier New" pitchFamily="49" charset="0"/>
              <a:cs typeface="Courier New" pitchFamily="49" charset="0"/>
            </a:endParaRPr>
          </a:p>
          <a:p>
            <a:r>
              <a:rPr lang="en-US" sz="1400" b="1" dirty="0" err="1">
                <a:latin typeface="Courier New" pitchFamily="49" charset="0"/>
                <a:cs typeface="Courier New" pitchFamily="49" charset="0"/>
              </a:rPr>
              <a:t>XMLStreamReader</a:t>
            </a:r>
            <a:r>
              <a:rPr lang="en-US" sz="1400" b="1" dirty="0">
                <a:latin typeface="Courier New" pitchFamily="49" charset="0"/>
                <a:cs typeface="Courier New" pitchFamily="49" charset="0"/>
              </a:rPr>
              <a:t> reader = </a:t>
            </a:r>
            <a:r>
              <a:rPr lang="ru-RU" sz="1400" b="1" dirty="0">
                <a:latin typeface="Courier New" pitchFamily="49" charset="0"/>
                <a:cs typeface="Courier New" pitchFamily="49" charset="0"/>
              </a:rPr>
              <a:t>					</a:t>
            </a:r>
            <a:r>
              <a:rPr lang="en-US" sz="1400" b="1" dirty="0" err="1">
                <a:latin typeface="Courier New" pitchFamily="49" charset="0"/>
                <a:cs typeface="Courier New" pitchFamily="49" charset="0"/>
              </a:rPr>
              <a:t>inputFactory.createXMLStreamReader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stringReader</a:t>
            </a:r>
            <a:r>
              <a:rPr lang="en-US" sz="1400" b="1" dirty="0">
                <a:latin typeface="Courier New" pitchFamily="49" charset="0"/>
                <a:cs typeface="Courier New" pitchFamily="49" charset="0"/>
              </a:rPr>
              <a:t>);</a:t>
            </a:r>
            <a:endParaRPr lang="pl-PL"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Содержимое 2"/>
          <p:cNvSpPr>
            <a:spLocks noGrp="1"/>
          </p:cNvSpPr>
          <p:nvPr>
            <p:ph idx="1"/>
          </p:nvPr>
        </p:nvSpPr>
        <p:spPr/>
        <p:txBody>
          <a:bodyPr/>
          <a:lstStyle/>
          <a:p>
            <a:pPr>
              <a:buNone/>
            </a:pPr>
            <a:r>
              <a:rPr lang="ru-RU" sz="1800" dirty="0"/>
              <a:t>Возможные типы вершин:</a:t>
            </a:r>
          </a:p>
          <a:p>
            <a:endParaRPr lang="pl-PL" sz="1800" dirty="0"/>
          </a:p>
          <a:p>
            <a:pPr marL="990600" indent="-358775"/>
            <a:r>
              <a:rPr lang="en-US" sz="1800" b="1" dirty="0" err="1"/>
              <a:t>XMLStreamConstants.START_DOCUMENT</a:t>
            </a:r>
            <a:endParaRPr lang="pl-PL" sz="1800" dirty="0"/>
          </a:p>
          <a:p>
            <a:pPr marL="990600" indent="-358775"/>
            <a:r>
              <a:rPr lang="en-US" sz="1800" b="1" dirty="0" err="1"/>
              <a:t>XMLStreamConstants.END_DOCUMENT</a:t>
            </a:r>
            <a:endParaRPr lang="pl-PL" sz="1800" dirty="0"/>
          </a:p>
          <a:p>
            <a:pPr marL="990600" indent="-358775"/>
            <a:r>
              <a:rPr lang="en-US" sz="1800" b="1" dirty="0" err="1"/>
              <a:t>XMLStreamConstants.START_ELEMENT</a:t>
            </a:r>
            <a:endParaRPr lang="pl-PL" sz="1800" dirty="0"/>
          </a:p>
          <a:p>
            <a:pPr marL="990600" indent="-358775"/>
            <a:r>
              <a:rPr lang="en-US" sz="1800" b="1" dirty="0" err="1"/>
              <a:t>XMLStreamConstants.END_ELEMENT</a:t>
            </a:r>
            <a:endParaRPr lang="pl-PL" sz="1800" dirty="0"/>
          </a:p>
          <a:p>
            <a:pPr marL="990600" indent="-358775"/>
            <a:r>
              <a:rPr lang="en-US" sz="1800" b="1" dirty="0" err="1"/>
              <a:t>XMLStreamConstants.CHARACTERS</a:t>
            </a:r>
            <a:endParaRPr lang="pl-PL" sz="1800" dirty="0"/>
          </a:p>
          <a:p>
            <a:pPr marL="990600" indent="-358775"/>
            <a:r>
              <a:rPr lang="en-US" sz="1800" b="1" dirty="0" err="1"/>
              <a:t>XMLStreamConstants.ATTRIBUTE</a:t>
            </a:r>
            <a:endParaRPr lang="pl-PL" sz="1800" dirty="0"/>
          </a:p>
          <a:p>
            <a:pPr marL="990600" indent="-358775"/>
            <a:r>
              <a:rPr lang="en-US" sz="1800" b="1" dirty="0" err="1"/>
              <a:t>XMLStreamConstants.CDATA</a:t>
            </a:r>
            <a:endParaRPr lang="pl-PL" sz="1800" dirty="0"/>
          </a:p>
          <a:p>
            <a:pPr marL="990600" indent="-358775"/>
            <a:r>
              <a:rPr lang="en-US" sz="1800" b="1" dirty="0" err="1"/>
              <a:t>XMLStreamConstants.NAMESPACE</a:t>
            </a:r>
            <a:endParaRPr lang="pl-PL" sz="1800" dirty="0"/>
          </a:p>
          <a:p>
            <a:pPr marL="990600" indent="-358775"/>
            <a:r>
              <a:rPr lang="en-US" sz="1800" b="1" dirty="0" err="1"/>
              <a:t>XMLStreamConstants.COMMENT</a:t>
            </a:r>
            <a:endParaRPr lang="pl-PL" sz="1800" dirty="0"/>
          </a:p>
          <a:p>
            <a:pPr marL="990600" indent="-358775"/>
            <a:r>
              <a:rPr lang="en-US" sz="1800" b="1" dirty="0" err="1"/>
              <a:t>XMLStreamConstants.ENTITY_DECLARATION</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dirty="0"/>
              <a:t>Спецификация XML требует, чтобы парсер браковал любой XML-документ, который не соответствует основным правилам. </a:t>
            </a:r>
          </a:p>
          <a:p>
            <a:pPr algn="just"/>
            <a:endParaRPr lang="ru-RU" sz="1800" dirty="0"/>
          </a:p>
          <a:p>
            <a:pPr algn="just">
              <a:buNone/>
            </a:pPr>
            <a:r>
              <a:rPr lang="ru-RU" sz="1800" b="1" dirty="0"/>
              <a:t>Парсер</a:t>
            </a:r>
            <a:r>
              <a:rPr lang="ru-RU" sz="1800" dirty="0"/>
              <a:t> - это часть кода, которая пытается прочесть документ и интерпретировать его содержимое.</a:t>
            </a:r>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endParaRPr lang="pl-PL" dirty="0"/>
          </a:p>
        </p:txBody>
      </p:sp>
      <p:sp>
        <p:nvSpPr>
          <p:cNvPr id="3" name="Содержимое 2"/>
          <p:cNvSpPr>
            <a:spLocks noGrp="1"/>
          </p:cNvSpPr>
          <p:nvPr>
            <p:ph idx="1"/>
          </p:nvPr>
        </p:nvSpPr>
        <p:spPr/>
        <p:txBody>
          <a:bodyPr/>
          <a:lstStyle/>
          <a:p>
            <a:pPr>
              <a:buNone/>
            </a:pPr>
            <a:r>
              <a:rPr lang="ru-RU" sz="1800" dirty="0"/>
              <a:t>Далее данные извлекаются применением методов:</a:t>
            </a:r>
          </a:p>
          <a:p>
            <a:endParaRPr lang="pl-PL" sz="1800" dirty="0"/>
          </a:p>
          <a:p>
            <a:pPr marL="719138" indent="-360363"/>
            <a:r>
              <a:rPr lang="en-US" sz="1800" b="1" dirty="0"/>
              <a:t>String </a:t>
            </a:r>
            <a:r>
              <a:rPr lang="en-US" sz="1800" b="1" dirty="0" err="1"/>
              <a:t>getLocalName</a:t>
            </a:r>
            <a:r>
              <a:rPr lang="ru-RU" sz="1800" b="1" dirty="0"/>
              <a:t>()</a:t>
            </a:r>
            <a:r>
              <a:rPr lang="ru-RU" sz="1800" dirty="0"/>
              <a:t> – возвращает название тега;</a:t>
            </a:r>
          </a:p>
          <a:p>
            <a:pPr marL="719138" indent="-360363"/>
            <a:endParaRPr lang="pl-PL" sz="1800" dirty="0"/>
          </a:p>
          <a:p>
            <a:pPr marL="719138" indent="-360363"/>
            <a:r>
              <a:rPr lang="en-US" sz="1800" b="1" dirty="0"/>
              <a:t>String </a:t>
            </a:r>
            <a:r>
              <a:rPr lang="en-US" sz="1800" b="1" dirty="0" err="1"/>
              <a:t>getAttributeValue</a:t>
            </a:r>
            <a:r>
              <a:rPr lang="en-US" sz="1800" b="1" dirty="0"/>
              <a:t>(NAMESPACE_URI, ATTRIBUTE_NAME)</a:t>
            </a:r>
            <a:r>
              <a:rPr lang="en-US" sz="1800" dirty="0"/>
              <a:t> – </a:t>
            </a:r>
            <a:r>
              <a:rPr lang="ru-RU" sz="1800" dirty="0"/>
              <a:t>возвращает значение атрибута</a:t>
            </a:r>
            <a:r>
              <a:rPr lang="en-US" sz="1800" dirty="0"/>
              <a:t>;</a:t>
            </a:r>
            <a:endParaRPr lang="ru-RU" sz="1800" dirty="0"/>
          </a:p>
          <a:p>
            <a:pPr marL="719138" indent="-360363"/>
            <a:endParaRPr lang="pl-PL" sz="1800" dirty="0"/>
          </a:p>
          <a:p>
            <a:pPr marL="719138" indent="-360363"/>
            <a:r>
              <a:rPr lang="en-US" sz="1800" b="1" dirty="0"/>
              <a:t>String </a:t>
            </a:r>
            <a:r>
              <a:rPr lang="en-US" sz="1800" b="1" dirty="0" err="1"/>
              <a:t>getText</a:t>
            </a:r>
            <a:r>
              <a:rPr lang="ru-RU" sz="1800" b="1" dirty="0"/>
              <a:t>() </a:t>
            </a:r>
            <a:r>
              <a:rPr lang="ru-RU" sz="1800" dirty="0"/>
              <a:t>– возвращает текст тега.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en-GB" b="1" dirty="0"/>
              <a:t>students.xml</a:t>
            </a:r>
            <a:endParaRPr lang="pl-PL"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121</a:t>
            </a:fld>
            <a:endParaRPr lang="en-US"/>
          </a:p>
        </p:txBody>
      </p:sp>
      <p:sp>
        <p:nvSpPr>
          <p:cNvPr id="163841" name="Rectangle 1"/>
          <p:cNvSpPr>
            <a:spLocks noChangeArrowheads="1"/>
          </p:cNvSpPr>
          <p:nvPr/>
        </p:nvSpPr>
        <p:spPr bwMode="auto">
          <a:xfrm>
            <a:off x="1000100" y="1714488"/>
            <a:ext cx="7143800"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mit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Mitar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2456474</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Belarus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Minsk</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Kalinovsky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45</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"pus"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Pashkun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3453789</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Belarus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Brest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Knorina</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56</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students</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122</a:t>
            </a:fld>
            <a:endParaRPr lang="en-US"/>
          </a:p>
        </p:txBody>
      </p:sp>
      <p:sp>
        <p:nvSpPr>
          <p:cNvPr id="162817" name="Rectangle 1"/>
          <p:cNvSpPr>
            <a:spLocks noChangeArrowheads="1"/>
          </p:cNvSpPr>
          <p:nvPr/>
        </p:nvSpPr>
        <p:spPr bwMode="auto">
          <a:xfrm>
            <a:off x="928662" y="1214422"/>
            <a:ext cx="7215238"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_java._se._13._stax;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javax.xml.stream.XMLInputFactory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javax.xml.stream.XMLStreamConstants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javax.xml.stream.XMLStreamException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javax.xml.stream.XMLStreamReader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StAXStudentsParser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parse(</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input)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XMLInputFactory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inputFactory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XMLInputFactory.</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newInstance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reader = </a:t>
            </a: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200" dirty="0">
                <a:solidFill>
                  <a:srgbClr val="000000"/>
                </a:solidFill>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inputFactory.createXMLStreamReader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(input);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process(reader);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e</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printStackTrace</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123</a:t>
            </a:fld>
            <a:endParaRPr lang="en-US"/>
          </a:p>
        </p:txBody>
      </p:sp>
      <p:sp>
        <p:nvSpPr>
          <p:cNvPr id="162817" name="Rectangle 1"/>
          <p:cNvSpPr>
            <a:spLocks noChangeArrowheads="1"/>
          </p:cNvSpPr>
          <p:nvPr/>
        </p:nvSpPr>
        <p:spPr bwMode="auto">
          <a:xfrm>
            <a:off x="928662" y="1214422"/>
            <a:ext cx="7215238"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метод, управляющий разбором потока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process(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reader)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while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определение типа "прочтённого" элемента (тега)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type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switch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(type)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XMLStreamConstants.</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START_ELEMENT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name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reader.getLocalName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writeStudentFeature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StudentsEnum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enumName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StudentsEnum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valueOf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name.toUpperCase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studentInfoHandle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enumName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reader);</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XMLStreamConstants.</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END_ELEMENT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XMLStreamConstants.</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CHARACTERS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124</a:t>
            </a:fld>
            <a:endParaRPr lang="en-US"/>
          </a:p>
        </p:txBody>
      </p:sp>
      <p:sp>
        <p:nvSpPr>
          <p:cNvPr id="162817" name="Rectangle 1"/>
          <p:cNvSpPr>
            <a:spLocks noChangeArrowheads="1"/>
          </p:cNvSpPr>
          <p:nvPr/>
        </p:nvSpPr>
        <p:spPr bwMode="auto">
          <a:xfrm>
            <a:off x="928662" y="1214422"/>
            <a:ext cx="7286676" cy="4708981"/>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studentInfoHandle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StudentsEnum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enumName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1200" dirty="0">
                <a:solidFill>
                  <a:srgbClr val="000000"/>
                </a:solidFill>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XMLStreamReader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reader)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switch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enumName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.writeTitle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login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reader.getAttributeValue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StudentsEnum.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LOGIN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.name().</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toLowerCase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faculty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reader.getAttributeValue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StudentsEnum.</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toLowerCase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(login, faculty);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writeTitle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 Login: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Faculty: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[1]);</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125</a:t>
            </a:fld>
            <a:endParaRPr lang="en-US"/>
          </a:p>
        </p:txBody>
      </p:sp>
      <p:sp>
        <p:nvSpPr>
          <p:cNvPr id="162817" name="Rectangle 1"/>
          <p:cNvSpPr>
            <a:spLocks noChangeArrowheads="1"/>
          </p:cNvSpPr>
          <p:nvPr/>
        </p:nvSpPr>
        <p:spPr bwMode="auto">
          <a:xfrm>
            <a:off x="928662" y="1262139"/>
            <a:ext cx="7286676" cy="452431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Address: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writeStudentFeature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name)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switch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StudentsEnum.</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valueOf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name.toUpperCase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Street: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City: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"Country: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Telephone: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"Name: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break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writeText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text) {</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text.trim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126</a:t>
            </a:fld>
            <a:endParaRPr lang="en-US"/>
          </a:p>
        </p:txBody>
      </p:sp>
      <p:sp>
        <p:nvSpPr>
          <p:cNvPr id="161793" name="Rectangle 1"/>
          <p:cNvSpPr>
            <a:spLocks noChangeArrowheads="1"/>
          </p:cNvSpPr>
          <p:nvPr/>
        </p:nvSpPr>
        <p:spPr bwMode="auto">
          <a:xfrm>
            <a:off x="928662" y="1263552"/>
            <a:ext cx="7237879" cy="2308324"/>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_java._se._13._stax;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java.io.FileInputStream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StAXStudentMain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Exception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StAXStudentsParser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parser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StAXStudentsParser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входного</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потока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данных</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из</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файла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input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FileInputStream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разбор файла с выводом результата на консоль</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parser.parse(input);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StAX</a:t>
            </a:r>
            <a:r>
              <a:rPr lang="en-GB" dirty="0"/>
              <a:t>. Example 07</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127</a:t>
            </a:fld>
            <a:endParaRPr lang="en-US"/>
          </a:p>
        </p:txBody>
      </p:sp>
      <p:sp>
        <p:nvSpPr>
          <p:cNvPr id="160769" name="Rectangle 1"/>
          <p:cNvSpPr>
            <a:spLocks noChangeArrowheads="1"/>
          </p:cNvSpPr>
          <p:nvPr/>
        </p:nvSpPr>
        <p:spPr bwMode="auto">
          <a:xfrm>
            <a:off x="2786050" y="1643050"/>
            <a:ext cx="3357586" cy="286232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 Login: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mit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Faculty: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mmf</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Mitar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Telephone: 2456474</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 Belarus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City: Minsk</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Street: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Kalinovsky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45</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 Login: pus Faculty: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mmf</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Pashkun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Telephone: 3453789</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 Belarus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City: Brest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 Knorina 56</a:t>
            </a:r>
            <a:endParaRPr kumimoji="0" lang="pl-PL" sz="1200" b="0" i="0" u="none" strike="noStrike" cap="none" normalizeH="0" baseline="0" dirty="0">
              <a:ln>
                <a:noFill/>
              </a:ln>
              <a:solidFill>
                <a:schemeClr val="tx1"/>
              </a:solidFill>
              <a:effectLst/>
              <a:latin typeface="Arial" pitchFamily="34" charset="0"/>
            </a:endParaRPr>
          </a:p>
        </p:txBody>
      </p:sp>
      <p:sp>
        <p:nvSpPr>
          <p:cNvPr id="7" name="Содержимое 2"/>
          <p:cNvSpPr>
            <a:spLocks noGrp="1"/>
          </p:cNvSpPr>
          <p:nvPr>
            <p:ph idx="1"/>
          </p:nvPr>
        </p:nvSpPr>
        <p:spPr>
          <a:xfrm>
            <a:off x="928662" y="1285860"/>
            <a:ext cx="7315200" cy="357190"/>
          </a:xfrm>
        </p:spPr>
        <p:txBody>
          <a:bodyPr/>
          <a:lstStyle/>
          <a:p>
            <a:pPr>
              <a:buNone/>
            </a:pPr>
            <a:r>
              <a:rPr lang="ru-RU" sz="1600" dirty="0"/>
              <a:t>Результат:</a:t>
            </a:r>
            <a:endParaRPr lang="pl-PL" sz="16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DOM</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lgn="just">
              <a:buNone/>
            </a:pPr>
            <a:r>
              <a:rPr lang="ru-RU" sz="1800" b="1" dirty="0"/>
              <a:t>Анализатор DOM </a:t>
            </a:r>
            <a:r>
              <a:rPr lang="ru-RU" sz="1800" dirty="0"/>
              <a:t>представляет собой некоторый общий интерфейс для работы со структурой документа. При разработке DOM-анализаторов различными поставщиками предполагалась совместимость кода.</a:t>
            </a:r>
            <a:endParaRPr lang="pl-PL" sz="1800" dirty="0"/>
          </a:p>
          <a:p>
            <a:pPr algn="just">
              <a:buNone/>
            </a:pPr>
            <a:endParaRPr lang="en-US" sz="1800" dirty="0"/>
          </a:p>
          <a:p>
            <a:pPr algn="just">
              <a:buNone/>
            </a:pPr>
            <a:r>
              <a:rPr lang="ru-RU" sz="1800" dirty="0"/>
              <a:t>DOM строит дерево, которое представляет содержимое XML-документа, и определяет набор классов, которые представляют каждый элемент в XML-документе (элементы, атрибуты, сущности, текст и т.д.).</a:t>
            </a:r>
            <a:endParaRPr lang="pl-PL" sz="1800" dirty="0"/>
          </a:p>
          <a:p>
            <a:endParaRPr lang="en-US"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dirty="0"/>
              <a:t>Есть три вида XML-документов: </a:t>
            </a:r>
          </a:p>
          <a:p>
            <a:pPr algn="just">
              <a:buNone/>
            </a:pPr>
            <a:endParaRPr lang="ru-RU" sz="1800" dirty="0"/>
          </a:p>
          <a:p>
            <a:pPr marL="800100" indent="-266700" algn="just"/>
            <a:r>
              <a:rPr lang="ru-RU" sz="1800" dirty="0"/>
              <a:t>Неправильные документы - они не следуют синтаксическим правилам, определенным спецификацией XML. Если разработчик определил правила для документа, которые могут содержаться в DTD или в схеме, и документ не следует этим правилам, такой документ также является неправильным (</a:t>
            </a:r>
            <a:r>
              <a:rPr lang="en-US" sz="1800" dirty="0"/>
              <a:t>invalid</a:t>
            </a:r>
            <a:r>
              <a:rPr lang="ru-RU" sz="1800" dirty="0"/>
              <a:t>)</a:t>
            </a:r>
          </a:p>
          <a:p>
            <a:pPr marL="800100" indent="-266700" algn="just"/>
            <a:endParaRPr lang="ru-RU" sz="1800" dirty="0"/>
          </a:p>
          <a:p>
            <a:pPr marL="800100" indent="-266700" algn="just"/>
            <a:r>
              <a:rPr lang="ru-RU" sz="1800" dirty="0"/>
              <a:t>Правильные документы следуют синтаксическим правилам XML и правилам, определенным в их DTD или в схеме (</a:t>
            </a:r>
            <a:r>
              <a:rPr lang="en-US" sz="1800" dirty="0"/>
              <a:t>valid</a:t>
            </a:r>
            <a:r>
              <a:rPr lang="ru-RU" sz="1800" dirty="0"/>
              <a:t>). </a:t>
            </a:r>
          </a:p>
          <a:p>
            <a:pPr marL="800100" indent="-266700" algn="just"/>
            <a:endParaRPr lang="ru-RU" sz="1800" dirty="0"/>
          </a:p>
          <a:p>
            <a:pPr marL="800100" indent="-266700" algn="just"/>
            <a:r>
              <a:rPr lang="ru-RU" sz="1800" dirty="0"/>
              <a:t>Правильно-форматированные документы следуют синтаксическим правилам XML, но не имеют DTD или в схемы</a:t>
            </a:r>
            <a:r>
              <a:rPr lang="en-US" sz="1800" dirty="0"/>
              <a:t> (well-formed)</a:t>
            </a:r>
            <a:r>
              <a:rPr lang="ru-RU" sz="1800" dirty="0"/>
              <a:t>.</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lgn="just">
              <a:buNone/>
            </a:pPr>
            <a:r>
              <a:rPr lang="ru-RU" sz="1800" dirty="0"/>
              <a:t>В пакете </a:t>
            </a:r>
            <a:r>
              <a:rPr lang="ru-RU" sz="1800" b="1" dirty="0"/>
              <a:t>org.w3c.dom</a:t>
            </a:r>
            <a:r>
              <a:rPr lang="ru-RU" sz="1800" dirty="0"/>
              <a:t> можно найти интерфейсы, которые представляют вышеуказанные объекты. Реализацией этих интерфейсов занимаются разработчики анализаторов. Разработчики приложений, которые хотят использовать DOM-анализатор, имеют готовый набор методов для манипуляции деревом объектов и не зависят от конкретной реализации используемого анализатора.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lgn="just">
              <a:buNone/>
            </a:pPr>
            <a:r>
              <a:rPr lang="ru-RU" sz="1800" dirty="0"/>
              <a:t>Существуют различные общепризнанные </a:t>
            </a:r>
            <a:r>
              <a:rPr lang="en-US" sz="1800" dirty="0"/>
              <a:t>DOM</a:t>
            </a:r>
            <a:r>
              <a:rPr lang="ru-RU" sz="1800" dirty="0"/>
              <a:t>-анализаторы, которые в настоящий момент можно загрузить с указанных адресов:</a:t>
            </a:r>
            <a:endParaRPr lang="en-US" sz="1800" dirty="0"/>
          </a:p>
          <a:p>
            <a:pPr>
              <a:buNone/>
            </a:pPr>
            <a:endParaRPr lang="pl-PL" sz="1800" dirty="0"/>
          </a:p>
          <a:p>
            <a:pPr>
              <a:buNone/>
            </a:pPr>
            <a:r>
              <a:rPr lang="en-US" sz="1800" b="1" dirty="0" err="1"/>
              <a:t>Xerces</a:t>
            </a:r>
            <a:r>
              <a:rPr lang="en-US" sz="1800" dirty="0"/>
              <a:t> – http://xerces.apache.org/xerces2-j/;</a:t>
            </a:r>
            <a:endParaRPr lang="pl-PL" sz="1800" dirty="0"/>
          </a:p>
          <a:p>
            <a:pPr>
              <a:buNone/>
            </a:pPr>
            <a:r>
              <a:rPr lang="en-US" sz="1800" b="1" dirty="0"/>
              <a:t>JAXP</a:t>
            </a:r>
            <a:r>
              <a:rPr lang="ru-RU" sz="1800" dirty="0"/>
              <a:t> – входит в </a:t>
            </a:r>
            <a:r>
              <a:rPr lang="es-ES_tradnl" sz="1800" dirty="0"/>
              <a:t>JDK.</a:t>
            </a:r>
          </a:p>
          <a:p>
            <a:pPr>
              <a:buNone/>
            </a:pPr>
            <a:endParaRPr lang="pl-PL" sz="1800" dirty="0"/>
          </a:p>
          <a:p>
            <a:pPr>
              <a:buNone/>
            </a:pPr>
            <a:r>
              <a:rPr lang="ru-RU" sz="1800" dirty="0"/>
              <a:t>Существуют также библиотеки, предлагающие свои структуры объектов </a:t>
            </a:r>
            <a:r>
              <a:rPr lang="en-US" sz="1800" dirty="0"/>
              <a:t>XML</a:t>
            </a:r>
            <a:r>
              <a:rPr lang="ru-RU" sz="1800" dirty="0"/>
              <a:t> с </a:t>
            </a:r>
            <a:r>
              <a:rPr lang="en-US" sz="1800" dirty="0"/>
              <a:t>API</a:t>
            </a:r>
            <a:r>
              <a:rPr lang="ru-RU" sz="1800" dirty="0"/>
              <a:t> для доступа к ним. Наиболее известные:</a:t>
            </a:r>
            <a:endParaRPr lang="pl-PL" sz="1800" dirty="0"/>
          </a:p>
          <a:p>
            <a:pPr>
              <a:buNone/>
            </a:pPr>
            <a:r>
              <a:rPr lang="en-US" sz="1800" b="1" dirty="0"/>
              <a:t>JDOM </a:t>
            </a:r>
            <a:r>
              <a:rPr lang="en-US" sz="1800" dirty="0"/>
              <a:t>–</a:t>
            </a:r>
            <a:r>
              <a:rPr lang="en-US" sz="1800" b="1" dirty="0"/>
              <a:t> </a:t>
            </a:r>
            <a:r>
              <a:rPr lang="en-US" sz="1800" dirty="0"/>
              <a:t>http://www.jdom.org/dist/binary/jdom-1.0.zip.</a:t>
            </a:r>
            <a:endParaRPr lang="pl-PL" sz="1800" dirty="0"/>
          </a:p>
          <a:p>
            <a:pPr>
              <a:buNone/>
            </a:pPr>
            <a:r>
              <a:rPr lang="en-US" sz="1800" b="1" dirty="0"/>
              <a:t>dom4j</a:t>
            </a:r>
            <a:r>
              <a:rPr lang="en-US" sz="1800" dirty="0"/>
              <a:t> </a:t>
            </a:r>
            <a:r>
              <a:rPr lang="ru-RU" sz="1800" dirty="0"/>
              <a:t>–</a:t>
            </a:r>
            <a:r>
              <a:rPr lang="en-US" sz="1800" dirty="0"/>
              <a:t> http://www.dom4j.org</a:t>
            </a:r>
            <a:endParaRPr lang="pl-PL" sz="1800"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buNone/>
            </a:pPr>
            <a:r>
              <a:rPr lang="en-US" sz="1800" b="1" dirty="0"/>
              <a:t>org.w3c.dom.Document</a:t>
            </a:r>
          </a:p>
          <a:p>
            <a:endParaRPr lang="pl-PL" sz="1800" dirty="0"/>
          </a:p>
          <a:p>
            <a:pPr algn="just">
              <a:buNone/>
            </a:pPr>
            <a:r>
              <a:rPr lang="ru-RU" sz="1800" dirty="0"/>
              <a:t>Используется для получения информации о документе и изменения его структуры. Это интерфейс представляет собой корневой элемент XML-документа и содержит методы доступа ко всему содержимому документа.</a:t>
            </a:r>
            <a:endParaRPr lang="en-US" sz="1800" dirty="0"/>
          </a:p>
          <a:p>
            <a:endParaRPr lang="pl-PL" sz="1800" dirty="0"/>
          </a:p>
          <a:p>
            <a:pPr marL="804863" indent="-358775" algn="just"/>
            <a:r>
              <a:rPr lang="en-US" sz="1800" b="1" dirty="0"/>
              <a:t>Element </a:t>
            </a:r>
            <a:r>
              <a:rPr lang="fr-FR" sz="1800" b="1" dirty="0"/>
              <a:t>getDocumentElement() </a:t>
            </a:r>
            <a:r>
              <a:rPr lang="fr-FR" sz="1800" dirty="0"/>
              <a:t>— </a:t>
            </a:r>
            <a:r>
              <a:rPr lang="ru-RU" sz="1800" dirty="0"/>
              <a:t>возвращает корневой элемент 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buNone/>
            </a:pPr>
            <a:r>
              <a:rPr lang="en-US" sz="1800" b="1" dirty="0"/>
              <a:t>org.w3c.dom.Node</a:t>
            </a:r>
          </a:p>
          <a:p>
            <a:endParaRPr lang="pl-PL" sz="1800" dirty="0"/>
          </a:p>
          <a:p>
            <a:pPr algn="just">
              <a:buNone/>
            </a:pPr>
            <a:r>
              <a:rPr lang="ru-RU" sz="1800" dirty="0"/>
              <a:t>Основным объектом DOM является </a:t>
            </a:r>
            <a:r>
              <a:rPr lang="ru-RU" sz="1800" b="1" dirty="0" err="1"/>
              <a:t>Node</a:t>
            </a:r>
            <a:r>
              <a:rPr lang="ru-RU" sz="1800" dirty="0"/>
              <a:t> – некоторый общий элемент дерева. Большинство DOM-объектов унаследовано именно от </a:t>
            </a:r>
            <a:r>
              <a:rPr lang="ru-RU" sz="1800" b="1" dirty="0" err="1"/>
              <a:t>Node</a:t>
            </a:r>
            <a:r>
              <a:rPr lang="ru-RU" sz="1800" dirty="0"/>
              <a:t>. Для представления элементов, атрибутов, сущностей разработаны свои специализации </a:t>
            </a:r>
            <a:r>
              <a:rPr lang="ru-RU" sz="1800" b="1" dirty="0" err="1"/>
              <a:t>Node</a:t>
            </a:r>
            <a:r>
              <a:rPr lang="ru-RU" sz="1800" dirty="0"/>
              <a:t>. </a:t>
            </a:r>
            <a:endParaRPr lang="pl-PL" sz="1800" dirty="0"/>
          </a:p>
          <a:p>
            <a:endParaRPr lang="en-US" sz="1800" dirty="0"/>
          </a:p>
          <a:p>
            <a:pPr algn="just">
              <a:buNone/>
            </a:pPr>
            <a:r>
              <a:rPr lang="ru-RU" sz="1800" dirty="0"/>
              <a:t>Интерфейс </a:t>
            </a:r>
            <a:r>
              <a:rPr lang="ru-RU" sz="1800" b="1" dirty="0" err="1"/>
              <a:t>Node</a:t>
            </a:r>
            <a:r>
              <a:rPr lang="ru-RU" sz="1800" dirty="0"/>
              <a:t> определяет ряд методов, которые используются для работы с деревом:</a:t>
            </a:r>
            <a:endParaRPr lang="en-US" sz="1800" dirty="0"/>
          </a:p>
          <a:p>
            <a:endParaRPr lang="pl-PL" sz="1800" dirty="0"/>
          </a:p>
          <a:p>
            <a:pPr marL="804863" indent="-358775"/>
            <a:r>
              <a:rPr lang="en-US" sz="1800" b="1" dirty="0"/>
              <a:t>short</a:t>
            </a:r>
            <a:r>
              <a:rPr lang="ru-RU" sz="1800" b="1" dirty="0"/>
              <a:t> </a:t>
            </a:r>
            <a:r>
              <a:rPr lang="ru-RU" sz="1800" b="1" dirty="0" err="1"/>
              <a:t>getNodeType</a:t>
            </a:r>
            <a:r>
              <a:rPr lang="ru-RU" sz="1800" b="1" dirty="0"/>
              <a:t>()</a:t>
            </a:r>
            <a:r>
              <a:rPr lang="ru-RU" sz="1800" dirty="0"/>
              <a:t> – возвращает тип объекта (элемент, атрибут, текст, </a:t>
            </a:r>
            <a:r>
              <a:rPr lang="ru-RU" sz="1800" b="1" dirty="0"/>
              <a:t>CDATA</a:t>
            </a:r>
            <a:r>
              <a:rPr lang="ru-RU" sz="1800" dirty="0"/>
              <a:t> и т.д.);</a:t>
            </a:r>
            <a:endParaRPr lang="pl-PL" sz="1800" dirty="0"/>
          </a:p>
          <a:p>
            <a:pPr marL="804863" indent="-358775"/>
            <a:r>
              <a:rPr lang="en-US" sz="1800" b="1" dirty="0"/>
              <a:t>String </a:t>
            </a:r>
            <a:r>
              <a:rPr lang="en-US" sz="1800" b="1" dirty="0" err="1"/>
              <a:t>getNodeValue</a:t>
            </a:r>
            <a:r>
              <a:rPr lang="ru-RU" sz="1800" b="1" dirty="0"/>
              <a:t>() </a:t>
            </a:r>
            <a:r>
              <a:rPr lang="ru-RU" sz="1800" dirty="0"/>
              <a:t>– возвращает значение </a:t>
            </a:r>
            <a:r>
              <a:rPr lang="en-US" sz="1800" b="1" dirty="0"/>
              <a:t>Node</a:t>
            </a:r>
            <a:r>
              <a:rPr lang="ru-RU" sz="1800" dirty="0"/>
              <a:t>;</a:t>
            </a:r>
            <a:endParaRPr lang="pl-PL" sz="1800" dirty="0"/>
          </a:p>
          <a:p>
            <a:pPr marL="804863" indent="-358775"/>
            <a:r>
              <a:rPr lang="en-US" sz="1800" b="1" dirty="0"/>
              <a:t>Node</a:t>
            </a:r>
            <a:r>
              <a:rPr lang="ru-RU" sz="1800" b="1" dirty="0"/>
              <a:t> </a:t>
            </a:r>
            <a:r>
              <a:rPr lang="ru-RU" sz="1800" b="1" dirty="0" err="1"/>
              <a:t>getParentNode</a:t>
            </a:r>
            <a:r>
              <a:rPr lang="ru-RU" sz="1800" b="1" dirty="0"/>
              <a:t>()</a:t>
            </a:r>
            <a:r>
              <a:rPr lang="ru-RU" sz="1800" dirty="0"/>
              <a:t> – возвращает объект, являющийся родителем текущего узла </a:t>
            </a:r>
            <a:r>
              <a:rPr lang="ru-RU" sz="1800" b="1" dirty="0" err="1"/>
              <a:t>Node</a:t>
            </a:r>
            <a:r>
              <a:rPr lang="ru-RU" sz="1800" dirty="0"/>
              <a:t>;</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buNone/>
            </a:pPr>
            <a:r>
              <a:rPr lang="ru-RU" sz="1800" dirty="0"/>
              <a:t>Интерфейс </a:t>
            </a:r>
            <a:r>
              <a:rPr lang="ru-RU" sz="1800" b="1" dirty="0" err="1"/>
              <a:t>Node</a:t>
            </a:r>
            <a:r>
              <a:rPr lang="ru-RU" sz="1800" dirty="0"/>
              <a:t> определяет ряд методов, которые используются для работы с деревом:</a:t>
            </a:r>
            <a:endParaRPr lang="en-US" sz="1800" dirty="0"/>
          </a:p>
          <a:p>
            <a:endParaRPr lang="pl-PL" sz="1800" dirty="0"/>
          </a:p>
          <a:p>
            <a:pPr marL="719138" indent="-273050" algn="just"/>
            <a:r>
              <a:rPr lang="en-US" sz="1800" b="1" dirty="0" err="1"/>
              <a:t>NodeList</a:t>
            </a:r>
            <a:r>
              <a:rPr lang="ru-RU" sz="1800" b="1" dirty="0"/>
              <a:t> </a:t>
            </a:r>
            <a:r>
              <a:rPr lang="ru-RU" sz="1800" b="1" dirty="0" err="1"/>
              <a:t>getChildNodes</a:t>
            </a:r>
            <a:r>
              <a:rPr lang="ru-RU" sz="1800" b="1" dirty="0"/>
              <a:t>()</a:t>
            </a:r>
            <a:r>
              <a:rPr lang="ru-RU" sz="1800" dirty="0"/>
              <a:t> – возвращает список объектов, являющихся дочерними элементами;</a:t>
            </a:r>
            <a:endParaRPr lang="pl-PL" sz="1800" dirty="0"/>
          </a:p>
          <a:p>
            <a:pPr marL="719138" indent="-273050" algn="just"/>
            <a:r>
              <a:rPr lang="en-US" sz="1800" b="1" dirty="0"/>
              <a:t>Node</a:t>
            </a:r>
            <a:r>
              <a:rPr lang="ru-RU" sz="1800" b="1" dirty="0"/>
              <a:t> </a:t>
            </a:r>
            <a:r>
              <a:rPr lang="ru-RU" sz="1800" b="1" dirty="0" err="1"/>
              <a:t>getFirstChild</a:t>
            </a:r>
            <a:r>
              <a:rPr lang="ru-RU" sz="1800" b="1" dirty="0"/>
              <a:t>()</a:t>
            </a:r>
            <a:r>
              <a:rPr lang="ru-RU" sz="1800" dirty="0"/>
              <a:t>,</a:t>
            </a:r>
            <a:r>
              <a:rPr lang="ru-RU" sz="1800" b="1" dirty="0"/>
              <a:t> </a:t>
            </a:r>
            <a:r>
              <a:rPr lang="en-US" sz="1800" b="1" dirty="0"/>
              <a:t>Node </a:t>
            </a:r>
            <a:r>
              <a:rPr lang="ru-RU" sz="1800" b="1" dirty="0" err="1"/>
              <a:t>getLastChild</a:t>
            </a:r>
            <a:r>
              <a:rPr lang="ru-RU" sz="1800" b="1" dirty="0"/>
              <a:t>()</a:t>
            </a:r>
            <a:r>
              <a:rPr lang="ru-RU" sz="1800" dirty="0"/>
              <a:t> – возвращает первый и последний дочерние элементы;</a:t>
            </a:r>
            <a:endParaRPr lang="pl-PL" sz="1800" dirty="0"/>
          </a:p>
          <a:p>
            <a:pPr marL="719138" indent="-273050" algn="just"/>
            <a:r>
              <a:rPr lang="en-US" sz="1800" b="1" dirty="0" err="1"/>
              <a:t>NamedNodeMap</a:t>
            </a:r>
            <a:r>
              <a:rPr lang="ru-RU" sz="1800" b="1" dirty="0"/>
              <a:t> </a:t>
            </a:r>
            <a:r>
              <a:rPr lang="ru-RU" sz="1800" b="1" dirty="0" err="1"/>
              <a:t>getAttributes</a:t>
            </a:r>
            <a:r>
              <a:rPr lang="ru-RU" sz="1800" b="1" dirty="0"/>
              <a:t>()</a:t>
            </a:r>
            <a:r>
              <a:rPr lang="ru-RU" sz="1800" dirty="0"/>
              <a:t> – возвращает список атрибутов данного элемента.</a:t>
            </a:r>
            <a:endParaRPr lang="en-US" sz="1800" dirty="0"/>
          </a:p>
          <a:p>
            <a:endParaRPr lang="pl-PL" sz="1800" dirty="0"/>
          </a:p>
          <a:p>
            <a:pPr algn="just">
              <a:buNone/>
            </a:pPr>
            <a:r>
              <a:rPr lang="ru-RU" sz="1800" dirty="0"/>
              <a:t>У интерфейса </a:t>
            </a:r>
            <a:r>
              <a:rPr lang="en-US" sz="1800" b="1" dirty="0"/>
              <a:t>Node</a:t>
            </a:r>
            <a:r>
              <a:rPr lang="ru-RU" sz="1800" dirty="0"/>
              <a:t> есть несколько важных наследников – </a:t>
            </a:r>
            <a:r>
              <a:rPr lang="en-US" sz="1800" b="1" dirty="0"/>
              <a:t>Element</a:t>
            </a:r>
            <a:r>
              <a:rPr lang="ru-RU" sz="1800" dirty="0"/>
              <a:t>, </a:t>
            </a:r>
            <a:r>
              <a:rPr lang="en-US" sz="1800" b="1" dirty="0" err="1"/>
              <a:t>Attr</a:t>
            </a:r>
            <a:r>
              <a:rPr lang="ru-RU" sz="1800" dirty="0"/>
              <a:t>, </a:t>
            </a:r>
            <a:r>
              <a:rPr lang="en-US" sz="1800" b="1" dirty="0"/>
              <a:t>Text</a:t>
            </a:r>
            <a:r>
              <a:rPr lang="ru-RU" sz="1800" dirty="0"/>
              <a:t>. Они используются для работы с конкретными объектами дерева.</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buNone/>
            </a:pPr>
            <a:r>
              <a:rPr lang="en-US" sz="1800" b="1" dirty="0"/>
              <a:t>org</a:t>
            </a:r>
            <a:r>
              <a:rPr lang="ru-RU" sz="1800" b="1" dirty="0"/>
              <a:t>.</a:t>
            </a:r>
            <a:r>
              <a:rPr lang="en-US" sz="1800" b="1" dirty="0"/>
              <a:t>w</a:t>
            </a:r>
            <a:r>
              <a:rPr lang="ru-RU" sz="1800" b="1" dirty="0"/>
              <a:t>3</a:t>
            </a:r>
            <a:r>
              <a:rPr lang="en-US" sz="1800" b="1" dirty="0"/>
              <a:t>c</a:t>
            </a:r>
            <a:r>
              <a:rPr lang="ru-RU" sz="1800" b="1" dirty="0"/>
              <a:t>.</a:t>
            </a:r>
            <a:r>
              <a:rPr lang="en-US" sz="1800" b="1" dirty="0" err="1"/>
              <a:t>dom</a:t>
            </a:r>
            <a:r>
              <a:rPr lang="ru-RU" sz="1800" b="1" dirty="0"/>
              <a:t>.</a:t>
            </a:r>
            <a:r>
              <a:rPr lang="en-US" sz="1800" b="1" dirty="0"/>
              <a:t>Element</a:t>
            </a:r>
          </a:p>
          <a:p>
            <a:endParaRPr lang="pl-PL" sz="1800" dirty="0"/>
          </a:p>
          <a:p>
            <a:pPr>
              <a:buNone/>
            </a:pPr>
            <a:r>
              <a:rPr lang="ru-RU" sz="1800" dirty="0"/>
              <a:t>Интерфейс предназначен для работы с содержимым элементов </a:t>
            </a:r>
            <a:r>
              <a:rPr lang="en-US" sz="1800" dirty="0"/>
              <a:t>XML</a:t>
            </a:r>
            <a:r>
              <a:rPr lang="ru-RU" sz="1800" dirty="0"/>
              <a:t>-документа. Некоторые методы:</a:t>
            </a:r>
            <a:endParaRPr lang="en-US" sz="1800" dirty="0"/>
          </a:p>
          <a:p>
            <a:pPr>
              <a:spcBef>
                <a:spcPts val="600"/>
              </a:spcBef>
              <a:buNone/>
            </a:pPr>
            <a:endParaRPr lang="pl-PL" sz="1000" dirty="0"/>
          </a:p>
          <a:p>
            <a:pPr marL="631825" indent="-360363" algn="just">
              <a:spcBef>
                <a:spcPts val="600"/>
              </a:spcBef>
            </a:pPr>
            <a:r>
              <a:rPr lang="en-US" sz="1600" b="1" dirty="0"/>
              <a:t>String </a:t>
            </a:r>
            <a:r>
              <a:rPr lang="en-US" sz="1600" b="1" dirty="0" err="1"/>
              <a:t>getTagName</a:t>
            </a:r>
            <a:r>
              <a:rPr lang="en-US" sz="1600" b="1" dirty="0"/>
              <a:t>(String name)</a:t>
            </a:r>
            <a:r>
              <a:rPr lang="en-US" sz="1600" dirty="0"/>
              <a:t> – </a:t>
            </a:r>
            <a:r>
              <a:rPr lang="ru-RU" sz="1600" dirty="0"/>
              <a:t>возвращает имя элемента</a:t>
            </a:r>
            <a:r>
              <a:rPr lang="en-US" sz="1600" dirty="0"/>
              <a:t>;</a:t>
            </a:r>
            <a:endParaRPr lang="pl-PL" sz="1600" dirty="0"/>
          </a:p>
          <a:p>
            <a:pPr marL="631825" indent="-360363" algn="just">
              <a:spcBef>
                <a:spcPts val="600"/>
              </a:spcBef>
            </a:pPr>
            <a:r>
              <a:rPr lang="en-US" sz="1600" b="1" dirty="0" err="1"/>
              <a:t>boolean</a:t>
            </a:r>
            <a:r>
              <a:rPr lang="en-US" sz="1600" b="1" dirty="0"/>
              <a:t> </a:t>
            </a:r>
            <a:r>
              <a:rPr lang="en-US" sz="1600" b="1" dirty="0" err="1"/>
              <a:t>hasAttribute</a:t>
            </a:r>
            <a:r>
              <a:rPr lang="ru-RU" sz="1600" b="1" dirty="0"/>
              <a:t>()</a:t>
            </a:r>
            <a:r>
              <a:rPr lang="ru-RU" sz="1600" dirty="0"/>
              <a:t> – проверяет наличие атрибутов;</a:t>
            </a:r>
            <a:endParaRPr lang="pl-PL" sz="1600" dirty="0"/>
          </a:p>
          <a:p>
            <a:pPr marL="631825" indent="-360363" algn="just">
              <a:spcBef>
                <a:spcPts val="600"/>
              </a:spcBef>
            </a:pPr>
            <a:r>
              <a:rPr lang="en-US" sz="1600" b="1" dirty="0"/>
              <a:t>String </a:t>
            </a:r>
            <a:r>
              <a:rPr lang="en-US" sz="1600" b="1" dirty="0" err="1"/>
              <a:t>getAttribute</a:t>
            </a:r>
            <a:r>
              <a:rPr lang="ru-RU" sz="1600" b="1" dirty="0"/>
              <a:t>(</a:t>
            </a:r>
            <a:r>
              <a:rPr lang="en-US" sz="1600" b="1" dirty="0"/>
              <a:t>String name</a:t>
            </a:r>
            <a:r>
              <a:rPr lang="ru-RU" sz="1600" b="1" dirty="0"/>
              <a:t>)</a:t>
            </a:r>
            <a:r>
              <a:rPr lang="ru-RU" sz="1600" dirty="0"/>
              <a:t> – возвращает значение атрибута по его имени;</a:t>
            </a:r>
            <a:endParaRPr lang="pl-PL" sz="1600" dirty="0"/>
          </a:p>
          <a:p>
            <a:pPr marL="631825" indent="-360363" algn="just">
              <a:spcBef>
                <a:spcPts val="600"/>
              </a:spcBef>
            </a:pPr>
            <a:r>
              <a:rPr lang="en-US" sz="1600" b="1" dirty="0" err="1"/>
              <a:t>Attr</a:t>
            </a:r>
            <a:r>
              <a:rPr lang="en-US" sz="1600" b="1" dirty="0"/>
              <a:t> </a:t>
            </a:r>
            <a:r>
              <a:rPr lang="en-US" sz="1600" b="1" dirty="0" err="1"/>
              <a:t>getAttributeNode</a:t>
            </a:r>
            <a:r>
              <a:rPr lang="ru-RU" sz="1600" b="1" dirty="0"/>
              <a:t>(</a:t>
            </a:r>
            <a:r>
              <a:rPr lang="en-US" sz="1600" b="1" dirty="0"/>
              <a:t>String name</a:t>
            </a:r>
            <a:r>
              <a:rPr lang="ru-RU" sz="1600" b="1" dirty="0"/>
              <a:t>)</a:t>
            </a:r>
            <a:r>
              <a:rPr lang="ru-RU" sz="1600" dirty="0"/>
              <a:t> – возвращает атрибут по его имени;</a:t>
            </a:r>
            <a:endParaRPr lang="pl-PL" sz="1600" dirty="0"/>
          </a:p>
          <a:p>
            <a:pPr marL="631825" indent="-360363" algn="just">
              <a:spcBef>
                <a:spcPts val="600"/>
              </a:spcBef>
            </a:pPr>
            <a:r>
              <a:rPr lang="en-US" sz="1600" b="1" dirty="0"/>
              <a:t>void </a:t>
            </a:r>
            <a:r>
              <a:rPr lang="en-US" sz="1600" b="1" dirty="0" err="1"/>
              <a:t>setAttribute</a:t>
            </a:r>
            <a:r>
              <a:rPr lang="ru-RU" sz="1600" b="1" dirty="0"/>
              <a:t>(</a:t>
            </a:r>
            <a:r>
              <a:rPr lang="en-US" sz="1600" b="1" dirty="0"/>
              <a:t>String name</a:t>
            </a:r>
            <a:r>
              <a:rPr lang="ru-RU" sz="1600" b="1" dirty="0"/>
              <a:t>, </a:t>
            </a:r>
            <a:r>
              <a:rPr lang="en-US" sz="1600" b="1" dirty="0"/>
              <a:t>String value</a:t>
            </a:r>
            <a:r>
              <a:rPr lang="ru-RU" sz="1600" b="1" dirty="0"/>
              <a:t>)</a:t>
            </a:r>
            <a:r>
              <a:rPr lang="ru-RU" sz="1600" dirty="0"/>
              <a:t> – устанавливает значение атрибута, если необходимо, атрибут создается;</a:t>
            </a:r>
            <a:endParaRPr lang="pl-PL" sz="1600" dirty="0"/>
          </a:p>
          <a:p>
            <a:pPr marL="631825" indent="-360363" algn="just">
              <a:spcBef>
                <a:spcPts val="600"/>
              </a:spcBef>
            </a:pPr>
            <a:r>
              <a:rPr lang="en-US" sz="1600" b="1" dirty="0"/>
              <a:t>void </a:t>
            </a:r>
            <a:r>
              <a:rPr lang="en-US" sz="1600" b="1" dirty="0" err="1"/>
              <a:t>removeAttribute</a:t>
            </a:r>
            <a:r>
              <a:rPr lang="en-US" sz="1600" b="1" dirty="0"/>
              <a:t>(String name)</a:t>
            </a:r>
            <a:r>
              <a:rPr lang="en-US" sz="1600" dirty="0"/>
              <a:t> – </a:t>
            </a:r>
            <a:r>
              <a:rPr lang="ru-RU" sz="1600" dirty="0"/>
              <a:t>удаляет атрибут</a:t>
            </a:r>
            <a:r>
              <a:rPr lang="en-US" sz="1600" dirty="0"/>
              <a:t>;</a:t>
            </a:r>
            <a:endParaRPr lang="pl-PL" sz="1600" dirty="0"/>
          </a:p>
          <a:p>
            <a:pPr marL="631825" indent="-360363" algn="just">
              <a:spcBef>
                <a:spcPts val="600"/>
              </a:spcBef>
            </a:pPr>
            <a:r>
              <a:rPr lang="en-US" sz="1600" b="1" dirty="0" err="1"/>
              <a:t>NodeList</a:t>
            </a:r>
            <a:r>
              <a:rPr lang="en-US" sz="1600" b="1" dirty="0"/>
              <a:t> </a:t>
            </a:r>
            <a:r>
              <a:rPr lang="en-US" sz="1600" b="1" dirty="0" err="1"/>
              <a:t>getElementsByTagName</a:t>
            </a:r>
            <a:r>
              <a:rPr lang="ru-RU" sz="1600" b="1" dirty="0"/>
              <a:t>(</a:t>
            </a:r>
            <a:r>
              <a:rPr lang="en-US" sz="1600" b="1" dirty="0"/>
              <a:t>String name</a:t>
            </a:r>
            <a:r>
              <a:rPr lang="ru-RU" sz="1600" b="1" dirty="0"/>
              <a:t>)</a:t>
            </a:r>
            <a:r>
              <a:rPr lang="ru-RU" sz="1600" dirty="0"/>
              <a:t> – возвращает список дочерних элементов с определенным именем.</a:t>
            </a:r>
            <a:endParaRPr lang="pl-PL" sz="16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lgn="just">
              <a:buNone/>
            </a:pPr>
            <a:r>
              <a:rPr lang="en-US" sz="1800" b="1" dirty="0"/>
              <a:t>org.w3c.dom.Attr</a:t>
            </a:r>
          </a:p>
          <a:p>
            <a:pPr algn="just">
              <a:buNone/>
            </a:pPr>
            <a:endParaRPr lang="pl-PL" sz="1800" dirty="0"/>
          </a:p>
          <a:p>
            <a:pPr algn="just">
              <a:buNone/>
            </a:pPr>
            <a:r>
              <a:rPr lang="ru-RU" sz="1800" dirty="0"/>
              <a:t>Интерфейс служит для работы с атрибутами элемента </a:t>
            </a:r>
            <a:r>
              <a:rPr lang="en-US" sz="1800" dirty="0"/>
              <a:t>XML</a:t>
            </a:r>
            <a:r>
              <a:rPr lang="ru-RU" sz="1800" dirty="0"/>
              <a:t>-документа.</a:t>
            </a:r>
            <a:endParaRPr lang="en-GB" sz="1800" dirty="0"/>
          </a:p>
          <a:p>
            <a:pPr algn="just">
              <a:buNone/>
            </a:pPr>
            <a:endParaRPr lang="pl-PL" sz="1800" dirty="0"/>
          </a:p>
          <a:p>
            <a:pPr algn="just">
              <a:buNone/>
            </a:pPr>
            <a:r>
              <a:rPr lang="ru-RU" sz="1800" dirty="0"/>
              <a:t>Некоторые методы интерфейса </a:t>
            </a:r>
            <a:r>
              <a:rPr lang="en-US" sz="1800" b="1" dirty="0" err="1"/>
              <a:t>Attr</a:t>
            </a:r>
            <a:r>
              <a:rPr lang="ru-RU" sz="1800" dirty="0"/>
              <a:t>:</a:t>
            </a:r>
            <a:endParaRPr lang="pl-PL" sz="1800" dirty="0"/>
          </a:p>
          <a:p>
            <a:pPr marL="1081088" indent="-354013"/>
            <a:r>
              <a:rPr lang="en-US" sz="1800" b="1" dirty="0"/>
              <a:t>String </a:t>
            </a:r>
            <a:r>
              <a:rPr lang="en-US" sz="1800" b="1" dirty="0" err="1"/>
              <a:t>getName</a:t>
            </a:r>
            <a:r>
              <a:rPr lang="ru-RU" sz="1800" b="1" dirty="0"/>
              <a:t>()</a:t>
            </a:r>
            <a:r>
              <a:rPr lang="ru-RU" sz="1800" dirty="0"/>
              <a:t> – возвращает имя атрибута;</a:t>
            </a:r>
            <a:endParaRPr lang="pl-PL" sz="1800" dirty="0"/>
          </a:p>
          <a:p>
            <a:pPr marL="1081088" indent="-354013"/>
            <a:r>
              <a:rPr lang="en-US" sz="1800" b="1" dirty="0"/>
              <a:t>Element </a:t>
            </a:r>
            <a:r>
              <a:rPr lang="en-US" sz="1800" b="1" dirty="0" err="1"/>
              <a:t>getOwnerElement</a:t>
            </a:r>
            <a:r>
              <a:rPr lang="ru-RU" sz="1800" dirty="0"/>
              <a:t> – возвращает элемент, который содержит этот атрибут;</a:t>
            </a:r>
            <a:endParaRPr lang="pl-PL" sz="1800" dirty="0"/>
          </a:p>
          <a:p>
            <a:pPr marL="1081088" indent="-354013"/>
            <a:r>
              <a:rPr lang="en-US" sz="1800" b="1" dirty="0"/>
              <a:t>String </a:t>
            </a:r>
            <a:r>
              <a:rPr lang="en-US" sz="1800" b="1" dirty="0" err="1"/>
              <a:t>getValue</a:t>
            </a:r>
            <a:r>
              <a:rPr lang="ru-RU" sz="1800" b="1" dirty="0"/>
              <a:t>()</a:t>
            </a:r>
            <a:r>
              <a:rPr lang="ru-RU" sz="1800" dirty="0"/>
              <a:t> – возвращает значение атрибута;</a:t>
            </a:r>
            <a:endParaRPr lang="pl-PL" sz="1800" dirty="0"/>
          </a:p>
          <a:p>
            <a:pPr marL="1081088" indent="-354013"/>
            <a:r>
              <a:rPr lang="en-US" sz="1800" b="1" dirty="0"/>
              <a:t>void </a:t>
            </a:r>
            <a:r>
              <a:rPr lang="en-US" sz="1800" b="1" dirty="0" err="1"/>
              <a:t>setValue</a:t>
            </a:r>
            <a:r>
              <a:rPr lang="ru-RU" sz="1800" b="1" dirty="0"/>
              <a:t>(</a:t>
            </a:r>
            <a:r>
              <a:rPr lang="en-US" sz="1800" b="1" dirty="0"/>
              <a:t>String value</a:t>
            </a:r>
            <a:r>
              <a:rPr lang="ru-RU" sz="1800" b="1" dirty="0"/>
              <a:t>)</a:t>
            </a:r>
            <a:r>
              <a:rPr lang="ru-RU" sz="1800" dirty="0"/>
              <a:t> – устанавливает значение атрибута;</a:t>
            </a:r>
            <a:endParaRPr lang="pl-PL" sz="1800" dirty="0"/>
          </a:p>
          <a:p>
            <a:pPr marL="1081088" indent="-354013"/>
            <a:r>
              <a:rPr lang="en-US" sz="1800" b="1" dirty="0" err="1"/>
              <a:t>boolean</a:t>
            </a:r>
            <a:r>
              <a:rPr lang="en-US" sz="1800" b="1" dirty="0"/>
              <a:t> </a:t>
            </a:r>
            <a:r>
              <a:rPr lang="en-US" sz="1800" b="1" dirty="0" err="1"/>
              <a:t>isId</a:t>
            </a:r>
            <a:r>
              <a:rPr lang="ru-RU" sz="1800" b="1" dirty="0"/>
              <a:t>()</a:t>
            </a:r>
            <a:r>
              <a:rPr lang="ru-RU" sz="1800" dirty="0"/>
              <a:t> – проверяет атрибут на тип </a:t>
            </a:r>
            <a:r>
              <a:rPr lang="en-US" sz="1800" dirty="0"/>
              <a:t>ID</a:t>
            </a:r>
            <a:r>
              <a:rPr lang="ru-RU" sz="1800" dirty="0"/>
              <a:t>.</a:t>
            </a:r>
            <a:endParaRPr lang="pl-PL" sz="1800" dirty="0"/>
          </a:p>
          <a:p>
            <a:pPr>
              <a:buNone/>
            </a:pP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a:t>
            </a:r>
            <a:endParaRPr lang="pl-PL" dirty="0"/>
          </a:p>
        </p:txBody>
      </p:sp>
      <p:sp>
        <p:nvSpPr>
          <p:cNvPr id="3" name="Содержимое 2"/>
          <p:cNvSpPr>
            <a:spLocks noGrp="1"/>
          </p:cNvSpPr>
          <p:nvPr>
            <p:ph idx="1"/>
          </p:nvPr>
        </p:nvSpPr>
        <p:spPr/>
        <p:txBody>
          <a:bodyPr/>
          <a:lstStyle/>
          <a:p>
            <a:pPr>
              <a:buNone/>
            </a:pPr>
            <a:r>
              <a:rPr lang="en-US" sz="1800" b="1" dirty="0"/>
              <a:t>org.w3c.dom.Text</a:t>
            </a:r>
            <a:endParaRPr lang="pl-PL" sz="1800" dirty="0"/>
          </a:p>
          <a:p>
            <a:pPr>
              <a:buNone/>
            </a:pPr>
            <a:endParaRPr lang="en-GB" sz="1800" dirty="0"/>
          </a:p>
          <a:p>
            <a:pPr>
              <a:buNone/>
            </a:pPr>
            <a:r>
              <a:rPr lang="ru-RU" sz="1800" dirty="0"/>
              <a:t>Интерфейс </a:t>
            </a:r>
            <a:r>
              <a:rPr lang="en-US" sz="1800" b="1" dirty="0"/>
              <a:t>Text</a:t>
            </a:r>
            <a:r>
              <a:rPr lang="ru-RU" sz="1800" dirty="0"/>
              <a:t> необходим для работы с текстом, содержащимся в элементе.</a:t>
            </a:r>
            <a:endParaRPr lang="pl-PL" sz="1800" dirty="0"/>
          </a:p>
          <a:p>
            <a:endParaRPr lang="en-US" sz="1800" b="1" dirty="0"/>
          </a:p>
          <a:p>
            <a:pPr marL="893763" indent="-354013" algn="just"/>
            <a:r>
              <a:rPr lang="en-US" sz="1800" b="1" dirty="0"/>
              <a:t>String </a:t>
            </a:r>
            <a:r>
              <a:rPr lang="en-US" sz="1800" b="1" dirty="0" err="1"/>
              <a:t>getWholeText</a:t>
            </a:r>
            <a:r>
              <a:rPr lang="ru-RU" sz="1800" b="1" dirty="0"/>
              <a:t>()</a:t>
            </a:r>
            <a:r>
              <a:rPr lang="ru-RU" sz="1800" dirty="0"/>
              <a:t> – возвращает текст, содержащийся в элементе;</a:t>
            </a:r>
            <a:endParaRPr lang="pl-PL" sz="1800" dirty="0"/>
          </a:p>
          <a:p>
            <a:pPr marL="893763" indent="-354013" algn="just"/>
            <a:r>
              <a:rPr lang="en-US" sz="1800" b="1" dirty="0"/>
              <a:t>void </a:t>
            </a:r>
            <a:r>
              <a:rPr lang="en-US" sz="1800" b="1" dirty="0" err="1"/>
              <a:t>replaceWholeText</a:t>
            </a:r>
            <a:r>
              <a:rPr lang="en-US" sz="1800" b="1" dirty="0"/>
              <a:t>(String content)</a:t>
            </a:r>
            <a:r>
              <a:rPr lang="en-US" sz="1800" dirty="0"/>
              <a:t> – </a:t>
            </a:r>
            <a:r>
              <a:rPr lang="ru-RU" sz="1800" dirty="0"/>
              <a:t>заменяет строкой</a:t>
            </a:r>
            <a:r>
              <a:rPr lang="en-US" sz="1800" dirty="0"/>
              <a:t> </a:t>
            </a:r>
            <a:r>
              <a:rPr lang="ru-RU" sz="1800"/>
              <a:t> </a:t>
            </a:r>
            <a:r>
              <a:rPr lang="en-US" sz="1800" b="1"/>
              <a:t>content</a:t>
            </a:r>
            <a:r>
              <a:rPr lang="en-US" sz="1800"/>
              <a:t> </a:t>
            </a:r>
            <a:r>
              <a:rPr lang="ru-RU" sz="1800" dirty="0"/>
              <a:t>весь текст элемента</a:t>
            </a:r>
            <a:r>
              <a:rPr lang="en-US" sz="1800" dirty="0"/>
              <a:t>.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138</a:t>
            </a:fld>
            <a:endParaRPr lang="en-US"/>
          </a:p>
        </p:txBody>
      </p:sp>
      <p:sp>
        <p:nvSpPr>
          <p:cNvPr id="155649" name="Rectangle 1"/>
          <p:cNvSpPr>
            <a:spLocks noChangeArrowheads="1"/>
          </p:cNvSpPr>
          <p:nvPr/>
        </p:nvSpPr>
        <p:spPr bwMode="auto">
          <a:xfrm>
            <a:off x="928662" y="1285860"/>
            <a:ext cx="7215237" cy="4708981"/>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Student</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необходим для генерации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XML</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Student(String login, String name, String faculty,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telephone,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login;</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name;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faculty;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telephone;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address;</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login)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login;</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139</a:t>
            </a:fld>
            <a:endParaRPr lang="en-US"/>
          </a:p>
        </p:txBody>
      </p:sp>
      <p:sp>
        <p:nvSpPr>
          <p:cNvPr id="155649" name="Rectangle 1"/>
          <p:cNvSpPr>
            <a:spLocks noChangeArrowheads="1"/>
          </p:cNvSpPr>
          <p:nvPr/>
        </p:nvSpPr>
        <p:spPr bwMode="auto">
          <a:xfrm>
            <a:off x="928662" y="1214422"/>
            <a:ext cx="7215237" cy="4708981"/>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name)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name;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faculty)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faculty;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telephone)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telephone;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(Address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address;</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buNone/>
            </a:pPr>
            <a:r>
              <a:rPr lang="ru-RU" sz="1800" b="1" dirty="0"/>
              <a:t>Корневой элемент</a:t>
            </a:r>
            <a:endParaRPr lang="en-GB" sz="1800" b="1" dirty="0"/>
          </a:p>
          <a:p>
            <a:endParaRPr lang="en-GB" sz="1800" dirty="0"/>
          </a:p>
          <a:p>
            <a:pPr algn="just">
              <a:buNone/>
            </a:pPr>
            <a:r>
              <a:rPr lang="ru-RU" sz="1800" dirty="0"/>
              <a:t>Документ XML должен содержаться в единственном элементе. Этот единственный элемент называется корневым элементом и содержит весь текст и любые другие элементы документа. В следующем примере XML-документ содержит единственный элемент, элемент &lt;</a:t>
            </a:r>
            <a:r>
              <a:rPr lang="ru-RU" sz="1800" dirty="0" err="1"/>
              <a:t>greeting</a:t>
            </a:r>
            <a:r>
              <a:rPr lang="ru-RU" sz="1800" dirty="0"/>
              <a:t>&gt;. Заметьте, что документ содержит комментарий вне корневого элемента, который является вполне допустимым.</a:t>
            </a:r>
          </a:p>
          <a:p>
            <a:endParaRPr lang="en-GB"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142976" y="4143380"/>
            <a:ext cx="6929486" cy="17141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140</a:t>
            </a:fld>
            <a:endParaRPr lang="en-US"/>
          </a:p>
        </p:txBody>
      </p:sp>
      <p:sp>
        <p:nvSpPr>
          <p:cNvPr id="155649" name="Rectangle 1"/>
          <p:cNvSpPr>
            <a:spLocks noChangeArrowheads="1"/>
          </p:cNvSpPr>
          <p:nvPr/>
        </p:nvSpPr>
        <p:spPr bwMode="auto">
          <a:xfrm>
            <a:off x="928662" y="1214422"/>
            <a:ext cx="7215237"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nLogin</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nName</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nTelephone</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nFaculty</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address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внутренний</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класс</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pl-PL"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street</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Address(String country, String city, String street)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country;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city;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street;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country</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country)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this</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country</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country;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141</a:t>
            </a:fld>
            <a:endParaRPr lang="en-US"/>
          </a:p>
        </p:txBody>
      </p:sp>
      <p:sp>
        <p:nvSpPr>
          <p:cNvPr id="155649" name="Rectangle 1"/>
          <p:cNvSpPr>
            <a:spLocks noChangeArrowheads="1"/>
          </p:cNvSpPr>
          <p:nvPr/>
        </p:nvSpPr>
        <p:spPr bwMode="auto">
          <a:xfrm>
            <a:off x="928662" y="1214422"/>
            <a:ext cx="7215237" cy="341632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city)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city;</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setStreet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(String street)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this</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C0"/>
                </a:solidFill>
                <a:effectLst/>
                <a:latin typeface="Courier New" pitchFamily="49" charset="0"/>
                <a:ea typeface="Calibri" pitchFamily="34" charset="0"/>
                <a:cs typeface="Courier New" pitchFamily="49" charset="0"/>
              </a:rPr>
              <a: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street;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toString</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nAddress</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"\n\</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tCountry</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"\n\</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tCity</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"\n\</a:t>
            </a:r>
            <a:r>
              <a:rPr kumimoji="0" lang="en-GB" sz="1200" b="0" i="0" strike="noStrike" cap="none" normalizeH="0" baseline="0" dirty="0" err="1">
                <a:ln>
                  <a:noFill/>
                </a:ln>
                <a:solidFill>
                  <a:srgbClr val="2A00FF"/>
                </a:solidFill>
                <a:effectLst/>
                <a:latin typeface="Courier New" pitchFamily="49" charset="0"/>
                <a:ea typeface="Calibri" pitchFamily="34" charset="0"/>
                <a:cs typeface="Courier New" pitchFamily="49" charset="0"/>
              </a:rPr>
              <a:t>tStreet</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0000C0"/>
                </a:solidFill>
                <a:effectLst/>
                <a:latin typeface="Courier New" pitchFamily="49" charset="0"/>
                <a:ea typeface="Calibri" pitchFamily="34" charset="0"/>
                <a:cs typeface="Courier New" pitchFamily="49" charset="0"/>
              </a:rPr>
              <a: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142</a:t>
            </a:fld>
            <a:endParaRPr lang="en-US"/>
          </a:p>
        </p:txBody>
      </p:sp>
      <p:sp>
        <p:nvSpPr>
          <p:cNvPr id="154625" name="Rectangle 1"/>
          <p:cNvSpPr>
            <a:spLocks noChangeArrowheads="1"/>
          </p:cNvSpPr>
          <p:nvPr/>
        </p:nvSpPr>
        <p:spPr bwMode="auto">
          <a:xfrm>
            <a:off x="928662" y="1214422"/>
            <a:ext cx="7215238" cy="489364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javax.xml.parsers.DocumentBuilder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javax.xml.parsers.DocumentBuilderFactory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javax.xml.parsers.ParserConfigurationException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//import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org.apache.xerces.parsers.DOMParser</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org.w3c.dom.Document;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org.w3c.dom.Element;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DOMLogic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try</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DOM</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-анализатора(</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JSDK</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DocumentBuilderFactory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dbf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DocumentBuilderFactory.</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newInstance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db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dbf.newDocumentBuilder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распознавание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документа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Document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db.parse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DOM-</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анализатора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Xerces</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DOMParser</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parser = new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DOMParser</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parser.parse</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("students.xml");</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 Document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document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parser.getDocument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143</a:t>
            </a:fld>
            <a:endParaRPr lang="en-US"/>
          </a:p>
        </p:txBody>
      </p:sp>
      <p:sp>
        <p:nvSpPr>
          <p:cNvPr id="154625" name="Rectangle 1"/>
          <p:cNvSpPr>
            <a:spLocks noChangeArrowheads="1"/>
          </p:cNvSpPr>
          <p:nvPr/>
        </p:nvSpPr>
        <p:spPr bwMode="auto">
          <a:xfrm>
            <a:off x="928662" y="1214422"/>
            <a:ext cx="7215238" cy="323165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root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document.getDocumentElement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students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Analyzer.</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(root);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0;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students.size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students.get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SAX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парсера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ParserConfigurationException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конфигурации</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I/</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потока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144</a:t>
            </a:fld>
            <a:endParaRPr lang="en-US"/>
          </a:p>
        </p:txBody>
      </p:sp>
      <p:sp>
        <p:nvSpPr>
          <p:cNvPr id="153601" name="Rectangle 1"/>
          <p:cNvSpPr>
            <a:spLocks noChangeArrowheads="1"/>
          </p:cNvSpPr>
          <p:nvPr/>
        </p:nvSpPr>
        <p:spPr bwMode="auto">
          <a:xfrm>
            <a:off x="928662" y="1214422"/>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java.util.ArrayList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org.xml.sax.SAXException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org.w3c.dom.Element;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org.w3c.dom.Node;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org.w3c.dom.NodeList;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Analyzer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listBuilder</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(Element root)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throws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SAXException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students =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&lt;Student&gt;();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получение списка дочерних элементов &lt;</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student</a:t>
            </a:r>
            <a:r>
              <a:rPr kumimoji="0" lang="ru-RU"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&gt;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NodeList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studentsNodes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root.getElementsByTagName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null</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0;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&lt;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studentsNodes.getLength</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student =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Student();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(Element)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studentsNodes.item</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заполнение</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объекта</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student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145</a:t>
            </a:fld>
            <a:endParaRPr lang="en-US"/>
          </a:p>
        </p:txBody>
      </p:sp>
      <p:sp>
        <p:nvSpPr>
          <p:cNvPr id="153601" name="Rectangle 1"/>
          <p:cNvSpPr>
            <a:spLocks noChangeArrowheads="1"/>
          </p:cNvSpPr>
          <p:nvPr/>
        </p:nvSpPr>
        <p:spPr bwMode="auto">
          <a:xfrm>
            <a:off x="928662" y="1214422"/>
            <a:ext cx="7286676" cy="360098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studentElement.getAttribute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"faculty"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studentElement.getAttribute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tel</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Integer(</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student.setTelephone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tel</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address =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заполнение</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объекта</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address</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"country"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"city"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2A00FF"/>
                </a:solidFill>
                <a:effectLst/>
                <a:latin typeface="Courier New" pitchFamily="49" charset="0"/>
                <a:ea typeface="Calibri" pitchFamily="34" charset="0"/>
                <a:cs typeface="Courier New" pitchFamily="49" charset="0"/>
              </a:rPr>
              <a:t>"street"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students.add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(student);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конец</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цикла</a:t>
            </a:r>
            <a:r>
              <a:rPr kumimoji="0" lang="en-GB"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for</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students</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DOM. Example 08</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146</a:t>
            </a:fld>
            <a:endParaRPr lang="en-US"/>
          </a:p>
        </p:txBody>
      </p:sp>
      <p:sp>
        <p:nvSpPr>
          <p:cNvPr id="153601" name="Rectangle 1"/>
          <p:cNvSpPr>
            <a:spLocks noChangeArrowheads="1"/>
          </p:cNvSpPr>
          <p:nvPr/>
        </p:nvSpPr>
        <p:spPr bwMode="auto">
          <a:xfrm>
            <a:off x="928662" y="1285860"/>
            <a:ext cx="7286676" cy="286232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возвращает дочерний элемент по его имени и родительскому элементу</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(Element parent,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childName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NodeList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nlist</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parent.getElementsByTagName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childName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Element child = (Element)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nlist.item</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(0);</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child</a:t>
            </a: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strike="noStrike" cap="none" normalizeH="0" baseline="0" dirty="0">
                <a:ln>
                  <a:noFill/>
                </a:ln>
                <a:solidFill>
                  <a:srgbClr val="3F7F5F"/>
                </a:solidFill>
                <a:effectLst/>
                <a:latin typeface="Courier New" pitchFamily="49" charset="0"/>
                <a:ea typeface="Calibri" pitchFamily="34" charset="0"/>
                <a:cs typeface="Courier New" pitchFamily="49" charset="0"/>
              </a:rPr>
              <a:t>// возвращает текст, содержащийся в элементе</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private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(Element parent, String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childName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Element child = </a:t>
            </a:r>
            <a:r>
              <a:rPr kumimoji="0" lang="en-GB" sz="1200" b="0" i="1" strike="noStrike" cap="none" normalizeH="0" baseline="0" dirty="0" err="1">
                <a:ln>
                  <a:noFill/>
                </a:ln>
                <a:solidFill>
                  <a:srgbClr val="000000"/>
                </a:solidFill>
                <a:effectLst/>
                <a:latin typeface="Courier New" pitchFamily="49" charset="0"/>
                <a:ea typeface="Calibri" pitchFamily="34" charset="0"/>
                <a:cs typeface="Courier New" pitchFamily="49" charset="0"/>
              </a:rPr>
              <a:t>getBaby</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(parent,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childName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Node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node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child.getFirstChild</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String value = </a:t>
            </a:r>
            <a:r>
              <a:rPr kumimoji="0" lang="en-GB" sz="1200" b="0" i="0" strike="noStrike" cap="none" normalizeH="0" baseline="0" dirty="0" err="1">
                <a:ln>
                  <a:noFill/>
                </a:ln>
                <a:solidFill>
                  <a:srgbClr val="000000"/>
                </a:solidFill>
                <a:effectLst/>
                <a:latin typeface="Courier New" pitchFamily="49" charset="0"/>
                <a:ea typeface="Calibri" pitchFamily="34" charset="0"/>
                <a:cs typeface="Courier New" pitchFamily="49" charset="0"/>
              </a:rPr>
              <a:t>node.getNodeValue</a:t>
            </a: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value;</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Jaxp</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Одна из главных и наиболее важных особенностей J2EE — это встроенная поддержка XML, которая не зависит от производителей </a:t>
            </a:r>
            <a:r>
              <a:rPr lang="ru-RU" sz="1800" dirty="0" err="1"/>
              <a:t>парсеров</a:t>
            </a:r>
            <a:r>
              <a:rPr lang="ru-RU" sz="1800" dirty="0"/>
              <a:t>. JAXP представляет собой набор встроенных интерфейсов для создания и конфигурирования </a:t>
            </a:r>
            <a:r>
              <a:rPr lang="ru-RU" sz="1800" dirty="0" err="1"/>
              <a:t>XML-парсеров</a:t>
            </a:r>
            <a:r>
              <a:rPr lang="ru-RU" sz="1800" dirty="0"/>
              <a:t>, например, для J2EE-приложений. </a:t>
            </a:r>
            <a:endParaRPr lang="en-US" sz="1800" dirty="0"/>
          </a:p>
          <a:p>
            <a:pPr algn="just">
              <a:buNone/>
            </a:pPr>
            <a:endParaRPr lang="en-US" sz="1800" dirty="0"/>
          </a:p>
          <a:p>
            <a:pPr algn="just">
              <a:buNone/>
            </a:pPr>
            <a:r>
              <a:rPr lang="ru-RU" sz="1800" dirty="0" err="1"/>
              <a:t>JavaAPI</a:t>
            </a:r>
            <a:r>
              <a:rPr lang="ru-RU" sz="1800" dirty="0"/>
              <a:t> </a:t>
            </a:r>
            <a:r>
              <a:rPr lang="ru-RU" sz="1800" dirty="0" err="1"/>
              <a:t>for</a:t>
            </a:r>
            <a:r>
              <a:rPr lang="ru-RU" sz="1800" dirty="0"/>
              <a:t> XML </a:t>
            </a:r>
            <a:r>
              <a:rPr lang="ru-RU" sz="1800" dirty="0" err="1"/>
              <a:t>Processing</a:t>
            </a:r>
            <a:r>
              <a:rPr lang="ru-RU" sz="1800" dirty="0"/>
              <a:t> (JAXP) позволяет производить проверку корректности, синтаксический анализ и трансформацию XML при помощи нескольких различных API.</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JAXP имеет все необходимое для создания как </a:t>
            </a:r>
            <a:r>
              <a:rPr lang="ru-RU" sz="1800" dirty="0" err="1"/>
              <a:t>SAX-парсеров</a:t>
            </a:r>
            <a:r>
              <a:rPr lang="ru-RU" sz="1800" dirty="0"/>
              <a:t>, так и </a:t>
            </a:r>
            <a:r>
              <a:rPr lang="ru-RU" sz="1800" dirty="0" err="1"/>
              <a:t>DOM-парсеров</a:t>
            </a:r>
            <a:r>
              <a:rPr lang="ru-RU" sz="1800" dirty="0"/>
              <a:t>. </a:t>
            </a:r>
            <a:endParaRPr lang="en-US" sz="1800" dirty="0"/>
          </a:p>
          <a:p>
            <a:pPr algn="just">
              <a:buNone/>
            </a:pPr>
            <a:endParaRPr lang="en-US" sz="1800" dirty="0"/>
          </a:p>
          <a:p>
            <a:pPr algn="just">
              <a:buNone/>
            </a:pPr>
            <a:r>
              <a:rPr lang="ru-RU" sz="1800" dirty="0"/>
              <a:t>JAXP располагается в пакете </a:t>
            </a:r>
            <a:r>
              <a:rPr lang="ru-RU" sz="1800" dirty="0" err="1"/>
              <a:t>javax.xml.parsers</a:t>
            </a:r>
            <a:r>
              <a:rPr lang="ru-RU" sz="1800" dirty="0"/>
              <a:t>, в состав которого входят четыре класса:</a:t>
            </a:r>
            <a:endParaRPr lang="en-US" sz="1800" dirty="0"/>
          </a:p>
          <a:p>
            <a:pPr>
              <a:buNone/>
            </a:pPr>
            <a:endParaRPr lang="ru-RU" sz="1800" dirty="0"/>
          </a:p>
          <a:p>
            <a:pPr marL="806450" indent="-361950" algn="just"/>
            <a:r>
              <a:rPr lang="ru-RU" sz="1800" b="1" dirty="0" err="1"/>
              <a:t>DocumentBuilder</a:t>
            </a:r>
            <a:r>
              <a:rPr lang="ru-RU" sz="1800" dirty="0"/>
              <a:t> — это </a:t>
            </a:r>
            <a:r>
              <a:rPr lang="ru-RU" sz="1800" dirty="0" err="1"/>
              <a:t>DOM-парсер</a:t>
            </a:r>
            <a:r>
              <a:rPr lang="ru-RU" sz="1800" dirty="0"/>
              <a:t>, который создает объект класса org.w3c.dom.Document.</a:t>
            </a:r>
          </a:p>
          <a:p>
            <a:pPr marL="806450" indent="-361950" algn="just"/>
            <a:r>
              <a:rPr lang="ru-RU" sz="1800" b="1" dirty="0" err="1"/>
              <a:t>DocumentBuilderFactory</a:t>
            </a:r>
            <a:r>
              <a:rPr lang="ru-RU" sz="1800" dirty="0"/>
              <a:t> — класс, который создает </a:t>
            </a:r>
            <a:r>
              <a:rPr lang="ru-RU" sz="1800" dirty="0" err="1"/>
              <a:t>DOM-парсеры</a:t>
            </a:r>
            <a:r>
              <a:rPr lang="ru-RU" sz="1800" dirty="0"/>
              <a:t>.</a:t>
            </a:r>
          </a:p>
          <a:p>
            <a:pPr marL="806450" indent="-361950" algn="just"/>
            <a:r>
              <a:rPr lang="ru-RU" sz="1800" b="1" dirty="0" err="1"/>
              <a:t>SAXParser</a:t>
            </a:r>
            <a:r>
              <a:rPr lang="ru-RU" sz="1800" dirty="0"/>
              <a:t> — </a:t>
            </a:r>
            <a:r>
              <a:rPr lang="ru-RU" sz="1800" dirty="0" err="1"/>
              <a:t>SAX-парсер</a:t>
            </a:r>
            <a:r>
              <a:rPr lang="ru-RU" sz="1800" dirty="0"/>
              <a:t>, который привязывает обработчик SAX-событий к XML-документу, т.е. обрабатывает XML-документ согласно коду, определенному разработчиком.</a:t>
            </a:r>
          </a:p>
          <a:p>
            <a:pPr marL="806450" indent="-361950" algn="just"/>
            <a:r>
              <a:rPr lang="ru-RU" sz="1800" b="1" dirty="0" err="1"/>
              <a:t>SAXParserFactory</a:t>
            </a:r>
            <a:r>
              <a:rPr lang="ru-RU" sz="1800" dirty="0"/>
              <a:t> — класс, который создает </a:t>
            </a:r>
            <a:r>
              <a:rPr lang="ru-RU" sz="1800" dirty="0" err="1"/>
              <a:t>SAX-парсеры</a:t>
            </a:r>
            <a:r>
              <a:rPr lang="ru-RU" sz="1800" dirty="0"/>
              <a:t>.</a:t>
            </a:r>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dirty="0"/>
              <a:t>А вот документ, который не содержит единственного корневого элемента. От </a:t>
            </a:r>
            <a:r>
              <a:rPr lang="ru-RU" sz="1800" dirty="0" err="1"/>
              <a:t>XML-парсера</a:t>
            </a:r>
            <a:r>
              <a:rPr lang="ru-RU" sz="1800" dirty="0"/>
              <a:t> требуется забраковать этот документ независимо от его содержания.</a:t>
            </a:r>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357422" y="2571744"/>
            <a:ext cx="5220469"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150</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000100" y="1285860"/>
            <a:ext cx="7215238" cy="43932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Чтобы обработать XML-документ с помощью </a:t>
            </a:r>
            <a:r>
              <a:rPr lang="ru-RU" sz="1800" dirty="0" err="1"/>
              <a:t>парсеров</a:t>
            </a:r>
            <a:r>
              <a:rPr lang="ru-RU" sz="1800" dirty="0"/>
              <a:t> JAXP, как для SAX, так и для DOM необходимо выполнить 4 действия:</a:t>
            </a:r>
            <a:endParaRPr lang="en-US" sz="1800" dirty="0"/>
          </a:p>
          <a:p>
            <a:pPr>
              <a:buNone/>
            </a:pPr>
            <a:endParaRPr lang="ru-RU" sz="1800" dirty="0"/>
          </a:p>
          <a:p>
            <a:pPr marL="901700" indent="-368300">
              <a:buSzPct val="100000"/>
              <a:buFont typeface="+mj-lt"/>
              <a:buAutoNum type="arabicPeriod"/>
            </a:pPr>
            <a:r>
              <a:rPr lang="ru-RU" sz="1800" dirty="0"/>
              <a:t>Получить ссылку на объект одного из Factory-классов (</a:t>
            </a:r>
            <a:r>
              <a:rPr lang="ru-RU" sz="1800" dirty="0" err="1"/>
              <a:t>DocumentBuilderFactory</a:t>
            </a:r>
            <a:r>
              <a:rPr lang="ru-RU" sz="1800" dirty="0"/>
              <a:t> или </a:t>
            </a:r>
            <a:r>
              <a:rPr lang="ru-RU" sz="1800" dirty="0" err="1"/>
              <a:t>SAXParserFactory</a:t>
            </a:r>
            <a:r>
              <a:rPr lang="ru-RU" sz="1800" dirty="0"/>
              <a:t>).</a:t>
            </a:r>
          </a:p>
          <a:p>
            <a:pPr marL="901700" indent="-368300">
              <a:buSzPct val="100000"/>
              <a:buFont typeface="+mj-lt"/>
              <a:buAutoNum type="arabicPeriod"/>
            </a:pPr>
            <a:r>
              <a:rPr lang="ru-RU" sz="1800" dirty="0"/>
              <a:t>Настроить необходимые параметры и свойства </a:t>
            </a:r>
            <a:r>
              <a:rPr lang="ru-RU" sz="1800" dirty="0" err="1"/>
              <a:t>парсера</a:t>
            </a:r>
            <a:r>
              <a:rPr lang="ru-RU" sz="1800" dirty="0"/>
              <a:t>.</a:t>
            </a:r>
          </a:p>
          <a:p>
            <a:pPr marL="901700" indent="-368300">
              <a:buSzPct val="100000"/>
              <a:buFont typeface="+mj-lt"/>
              <a:buAutoNum type="arabicPeriod"/>
            </a:pPr>
            <a:r>
              <a:rPr lang="ru-RU" sz="1800" dirty="0"/>
              <a:t>Создать парсер.</a:t>
            </a:r>
          </a:p>
          <a:p>
            <a:pPr marL="901700" indent="-368300">
              <a:buSzPct val="100000"/>
              <a:buFont typeface="+mj-lt"/>
              <a:buAutoNum type="arabicPeriod"/>
            </a:pPr>
            <a:r>
              <a:rPr lang="ru-RU" sz="1800" dirty="0"/>
              <a:t>Использовать полученный парсер для обработки XML-документа.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en-US" sz="1800" dirty="0"/>
              <a:t>C</a:t>
            </a:r>
            <a:r>
              <a:rPr lang="ru-RU" sz="1800" dirty="0" err="1"/>
              <a:t>утью</a:t>
            </a:r>
            <a:r>
              <a:rPr lang="ru-RU" sz="1800" dirty="0"/>
              <a:t> SAX является предоставление кода для различных функций обратного вызова, затем предоставление возможности анализатору вызывать каждую из них в соответствующее время. </a:t>
            </a:r>
          </a:p>
          <a:p>
            <a:endParaRPr lang="ru-RU" sz="1800" dirty="0"/>
          </a:p>
          <a:p>
            <a:pPr>
              <a:buNone/>
            </a:pPr>
            <a:r>
              <a:rPr lang="ru-RU" sz="1800" dirty="0"/>
              <a:t>Общепринятая практика использования SAX:</a:t>
            </a:r>
          </a:p>
          <a:p>
            <a:pPr marL="990600" indent="-368300" algn="just"/>
            <a:r>
              <a:rPr lang="ru-RU" sz="1800" dirty="0"/>
              <a:t>Создать экземпляр </a:t>
            </a:r>
            <a:r>
              <a:rPr lang="ru-RU" sz="1800" dirty="0" err="1"/>
              <a:t>SAXParser</a:t>
            </a:r>
            <a:r>
              <a:rPr lang="ru-RU" sz="1800" dirty="0"/>
              <a:t> при помощи зависящей от производителя реализации анализатора.</a:t>
            </a:r>
          </a:p>
          <a:p>
            <a:pPr marL="990600" indent="-368300" algn="just"/>
            <a:r>
              <a:rPr lang="ru-RU" sz="1800" dirty="0"/>
              <a:t>Зарегистрировать реализации функций обратного вызова (например, при помощи класса, расширяющего </a:t>
            </a:r>
            <a:r>
              <a:rPr lang="ru-RU" sz="1800" dirty="0" err="1"/>
              <a:t>DefaultHandler</a:t>
            </a:r>
            <a:r>
              <a:rPr lang="ru-RU" sz="1800" dirty="0"/>
              <a:t>).</a:t>
            </a:r>
          </a:p>
          <a:p>
            <a:pPr marL="990600" indent="-368300" algn="just"/>
            <a:r>
              <a:rPr lang="ru-RU" sz="1800" dirty="0"/>
              <a:t>Начать процесс синтаксического анализа и ждать вызова ваших реализаций функций обратного вызова.</a:t>
            </a:r>
          </a:p>
          <a:p>
            <a:endParaRPr lang="ru-RU"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SAX-компонент JAXP предоставляет простое средство для выполнения всей этой процедуры. </a:t>
            </a:r>
          </a:p>
          <a:p>
            <a:pPr algn="just">
              <a:buNone/>
            </a:pPr>
            <a:endParaRPr lang="ru-RU" sz="1800" dirty="0"/>
          </a:p>
          <a:p>
            <a:pPr algn="just">
              <a:buNone/>
            </a:pPr>
            <a:r>
              <a:rPr lang="ru-RU" sz="1800" dirty="0"/>
              <a:t>Без JAXP экземпляр SAX-анализатора должен либо быть создан из класса производителя напрямую (например, </a:t>
            </a:r>
            <a:r>
              <a:rPr lang="ru-RU" sz="1800" dirty="0" err="1"/>
              <a:t>org.apache.xerces.parsers.SAXParser</a:t>
            </a:r>
            <a:r>
              <a:rPr lang="ru-RU" sz="1800" dirty="0"/>
              <a:t>), либо должен использовать вспомогательный (</a:t>
            </a:r>
            <a:r>
              <a:rPr lang="ru-RU" sz="1800" dirty="0" err="1"/>
              <a:t>helper</a:t>
            </a:r>
            <a:r>
              <a:rPr lang="ru-RU" sz="1800" dirty="0"/>
              <a:t>) класс SAX, называемый </a:t>
            </a:r>
            <a:r>
              <a:rPr lang="ru-RU" sz="1800" dirty="0" err="1"/>
              <a:t>XMLReaderFactory</a:t>
            </a:r>
            <a:r>
              <a:rPr lang="ru-RU" sz="1800" dirty="0"/>
              <a:t> (тоже из пакета </a:t>
            </a:r>
            <a:r>
              <a:rPr lang="ru-RU" sz="1800" dirty="0" err="1"/>
              <a:t>org.xml.sax.helpers</a:t>
            </a:r>
            <a:r>
              <a:rPr lang="ru-RU" sz="1800" dirty="0"/>
              <a:t>). </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Проблема с первой методологией очевидна: она зависит от производителя. </a:t>
            </a:r>
          </a:p>
          <a:p>
            <a:pPr algn="just">
              <a:buNone/>
            </a:pPr>
            <a:endParaRPr lang="ru-RU" sz="1800" dirty="0"/>
          </a:p>
          <a:p>
            <a:pPr algn="just">
              <a:buNone/>
            </a:pPr>
            <a:r>
              <a:rPr lang="ru-RU" sz="1800" dirty="0"/>
              <a:t>Проблема со второй: конструктор требует в качестве аргумента название </a:t>
            </a:r>
            <a:r>
              <a:rPr lang="ru-RU" sz="1800" dirty="0" err="1"/>
              <a:t>String</a:t>
            </a:r>
            <a:r>
              <a:rPr lang="ru-RU" sz="1800" dirty="0"/>
              <a:t> используемого класса анализатора (это, опять же, класс </a:t>
            </a:r>
            <a:r>
              <a:rPr lang="ru-RU" sz="1800" dirty="0" err="1"/>
              <a:t>Apache</a:t>
            </a:r>
            <a:r>
              <a:rPr lang="ru-RU" sz="1800" dirty="0"/>
              <a:t>, </a:t>
            </a:r>
            <a:r>
              <a:rPr lang="ru-RU" sz="1800" dirty="0" err="1"/>
              <a:t>org.apache.xerces.parsers.SAXParser</a:t>
            </a:r>
            <a:r>
              <a:rPr lang="ru-RU" sz="1800" dirty="0"/>
              <a:t>). </a:t>
            </a:r>
          </a:p>
          <a:p>
            <a:pPr algn="just">
              <a:buNone/>
            </a:pPr>
            <a:endParaRPr lang="ru-RU" sz="1800" dirty="0"/>
          </a:p>
          <a:p>
            <a:pPr algn="just">
              <a:buNone/>
            </a:pPr>
            <a:r>
              <a:rPr lang="ru-RU" sz="1800" dirty="0"/>
              <a:t>Можно изменить анализатор, передавая другой класс анализатора в виде </a:t>
            </a:r>
            <a:r>
              <a:rPr lang="ru-RU" sz="1800" dirty="0" err="1"/>
              <a:t>String</a:t>
            </a:r>
            <a:r>
              <a:rPr lang="ru-RU" sz="1800" dirty="0"/>
              <a:t>. При этом, если меняется название анализатора,  то изменять какие-либо операторы </a:t>
            </a:r>
            <a:r>
              <a:rPr lang="ru-RU" sz="1800" dirty="0" err="1"/>
              <a:t>import</a:t>
            </a:r>
            <a:r>
              <a:rPr lang="ru-RU" sz="1800" dirty="0"/>
              <a:t> не нужно, но требуется все равно перекомпилировать класс. Это, естественно, не лучшее решение. Намного проще было бы иметь возможность менять анализаторы без перекомпиляции класса.</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JAXP предлагает эту лучшую альтернативу: он позволяет  указывать анализатор как системное свойство </a:t>
            </a:r>
            <a:r>
              <a:rPr lang="ru-RU" sz="1800" dirty="0" err="1"/>
              <a:t>Java</a:t>
            </a:r>
            <a:r>
              <a:rPr lang="ru-RU" sz="1800" dirty="0"/>
              <a:t>. </a:t>
            </a:r>
          </a:p>
          <a:p>
            <a:pPr algn="just">
              <a:buNone/>
            </a:pPr>
            <a:endParaRPr lang="ru-RU" sz="1800" dirty="0"/>
          </a:p>
          <a:p>
            <a:pPr algn="just">
              <a:buNone/>
            </a:pPr>
            <a:r>
              <a:rPr lang="ru-RU" sz="1800" dirty="0"/>
              <a:t>Конечно же, при загрузке дистрибутива от </a:t>
            </a:r>
            <a:r>
              <a:rPr lang="ru-RU" sz="1800" dirty="0" err="1"/>
              <a:t>Sun</a:t>
            </a:r>
            <a:r>
              <a:rPr lang="ru-RU" sz="1800" dirty="0"/>
              <a:t> вы получаете реализацию JAXP, использующую версию </a:t>
            </a:r>
            <a:r>
              <a:rPr lang="ru-RU" sz="1800" dirty="0" err="1"/>
              <a:t>Xerces</a:t>
            </a:r>
            <a:r>
              <a:rPr lang="ru-RU" sz="1800" dirty="0"/>
              <a:t> от </a:t>
            </a:r>
            <a:r>
              <a:rPr lang="ru-RU" sz="1800" dirty="0" err="1"/>
              <a:t>Sun</a:t>
            </a:r>
            <a:r>
              <a:rPr lang="ru-RU" sz="1800" dirty="0"/>
              <a:t>. </a:t>
            </a:r>
          </a:p>
          <a:p>
            <a:pPr algn="just">
              <a:buNone/>
            </a:pPr>
            <a:endParaRPr lang="ru-RU" sz="1800" dirty="0"/>
          </a:p>
          <a:p>
            <a:pPr algn="just">
              <a:buNone/>
            </a:pPr>
            <a:r>
              <a:rPr lang="ru-RU" sz="1800" dirty="0"/>
              <a:t>Изменение анализатора (скажем, на анализатор </a:t>
            </a:r>
            <a:r>
              <a:rPr lang="ru-RU" sz="1800" dirty="0" err="1"/>
              <a:t>Oracle</a:t>
            </a:r>
            <a:r>
              <a:rPr lang="ru-RU" sz="1800" dirty="0"/>
              <a:t>) требует изменения настройки </a:t>
            </a:r>
            <a:r>
              <a:rPr lang="ru-RU" sz="1800" dirty="0" err="1"/>
              <a:t>classpath</a:t>
            </a:r>
            <a:r>
              <a:rPr lang="ru-RU" sz="1800" dirty="0"/>
              <a:t>, переходя с одной реализации анализатора на другую. </a:t>
            </a:r>
          </a:p>
          <a:p>
            <a:pPr algn="just">
              <a:buNone/>
            </a:pPr>
            <a:endParaRPr lang="ru-RU" sz="1800" dirty="0"/>
          </a:p>
          <a:p>
            <a:pPr algn="just">
              <a:buNone/>
            </a:pPr>
            <a:r>
              <a:rPr lang="ru-RU" sz="1800" dirty="0"/>
              <a:t>При этом не требуется перекомпиляция кода. В этом и заключается магия (абстракция), которую предоставляет JAXP.</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buNone/>
            </a:pPr>
            <a:r>
              <a:rPr lang="ru-RU" sz="1800" b="1" dirty="0"/>
              <a:t>Создание </a:t>
            </a:r>
            <a:r>
              <a:rPr lang="ru-RU" sz="1800" b="1" dirty="0" err="1"/>
              <a:t>SAX-парсера</a:t>
            </a:r>
            <a:endParaRPr lang="ru-RU" sz="1800" b="1" dirty="0"/>
          </a:p>
          <a:p>
            <a:pPr>
              <a:buNone/>
            </a:pPr>
            <a:endParaRPr lang="ru-RU" sz="1800" dirty="0"/>
          </a:p>
          <a:p>
            <a:pPr algn="just">
              <a:buNone/>
            </a:pPr>
            <a:r>
              <a:rPr lang="ru-RU" sz="1800" dirty="0"/>
              <a:t>В интерфейсе </a:t>
            </a:r>
            <a:r>
              <a:rPr lang="ru-RU" sz="1800" dirty="0" err="1"/>
              <a:t>SAX-парсера</a:t>
            </a:r>
            <a:r>
              <a:rPr lang="ru-RU" sz="1800" dirty="0"/>
              <a:t> существует метод </a:t>
            </a:r>
            <a:r>
              <a:rPr lang="ru-RU" sz="1800" b="1" dirty="0" err="1"/>
              <a:t>newInstance</a:t>
            </a:r>
            <a:r>
              <a:rPr lang="ru-RU" sz="1800" b="1" dirty="0"/>
              <a:t>()</a:t>
            </a:r>
            <a:r>
              <a:rPr lang="ru-RU" sz="1800" dirty="0"/>
              <a:t>, который возвращает ссылку на новый объект класса </a:t>
            </a:r>
            <a:r>
              <a:rPr lang="ru-RU" sz="1800" dirty="0" err="1"/>
              <a:t>SAXParserFactory</a:t>
            </a:r>
            <a:r>
              <a:rPr lang="ru-RU" sz="1800" dirty="0"/>
              <a:t>. </a:t>
            </a:r>
          </a:p>
          <a:p>
            <a:pPr>
              <a:buNone/>
            </a:pPr>
            <a:endParaRPr lang="ru-RU" sz="1800" dirty="0"/>
          </a:p>
          <a:p>
            <a:pPr>
              <a:buNone/>
            </a:pPr>
            <a:r>
              <a:rPr lang="ru-RU" sz="1800" dirty="0"/>
              <a:t>Например:</a:t>
            </a:r>
          </a:p>
          <a:p>
            <a:pPr>
              <a:buNone/>
            </a:pPr>
            <a:endParaRPr lang="ru-RU" sz="1800" dirty="0"/>
          </a:p>
          <a:p>
            <a:pPr>
              <a:buNone/>
            </a:pPr>
            <a:endParaRPr lang="ru-RU" sz="1800" dirty="0"/>
          </a:p>
          <a:p>
            <a:pPr algn="just">
              <a:buNone/>
            </a:pPr>
            <a:r>
              <a:rPr lang="ru-RU" sz="1800" dirty="0"/>
              <a:t>Следующим шагом нужно сконфигурировать полученный объект.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156</a:t>
            </a:fld>
            <a:endParaRPr lang="en-US"/>
          </a:p>
        </p:txBody>
      </p:sp>
      <p:sp>
        <p:nvSpPr>
          <p:cNvPr id="6" name="Прямоугольник 5"/>
          <p:cNvSpPr/>
          <p:nvPr/>
        </p:nvSpPr>
        <p:spPr>
          <a:xfrm>
            <a:off x="1071538" y="3571876"/>
            <a:ext cx="7143800" cy="338554"/>
          </a:xfrm>
          <a:prstGeom prst="rect">
            <a:avLst/>
          </a:prstGeom>
          <a:solidFill>
            <a:schemeClr val="bg1">
              <a:lumMod val="95000"/>
            </a:schemeClr>
          </a:solidFill>
        </p:spPr>
        <p:txBody>
          <a:bodyPr wrap="square">
            <a:spAutoFit/>
          </a:bodyPr>
          <a:lstStyle/>
          <a:p>
            <a:pPr>
              <a:buNone/>
            </a:pPr>
            <a:r>
              <a:rPr lang="ru-RU" sz="1600" dirty="0" err="1">
                <a:latin typeface="Courier New" pitchFamily="49" charset="0"/>
                <a:cs typeface="Courier New" pitchFamily="49" charset="0"/>
              </a:rPr>
              <a:t>SAXParserFactory</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spf</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SAXParserFactory.newInstance</a:t>
            </a:r>
            <a:r>
              <a:rPr lang="ru-RU" sz="16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Существуют три метода, позволяющих настроить (включить/выключить) некоторые параметры </a:t>
            </a:r>
            <a:r>
              <a:rPr lang="ru-RU" sz="1800" dirty="0" err="1"/>
              <a:t>парсера</a:t>
            </a:r>
            <a:r>
              <a:rPr lang="ru-RU" sz="1800" dirty="0"/>
              <a:t>:</a:t>
            </a:r>
          </a:p>
          <a:p>
            <a:pPr algn="just">
              <a:buNone/>
            </a:pPr>
            <a:endParaRPr lang="ru-RU" sz="1800" dirty="0"/>
          </a:p>
          <a:p>
            <a:pPr marL="723900" indent="-190500" algn="just"/>
            <a:r>
              <a:rPr lang="ru-RU" sz="1600" b="1" dirty="0" err="1"/>
              <a:t>void</a:t>
            </a:r>
            <a:r>
              <a:rPr lang="ru-RU" sz="1600" b="1" dirty="0"/>
              <a:t> </a:t>
            </a:r>
            <a:r>
              <a:rPr lang="ru-RU" sz="1600" b="1" dirty="0" err="1"/>
              <a:t>setNamespaceAware</a:t>
            </a:r>
            <a:r>
              <a:rPr lang="ru-RU" sz="1600" b="1" dirty="0"/>
              <a:t>(</a:t>
            </a:r>
            <a:r>
              <a:rPr lang="ru-RU" sz="1600" b="1" dirty="0" err="1"/>
              <a:t>boolean</a:t>
            </a:r>
            <a:r>
              <a:rPr lang="ru-RU" sz="1600" b="1" dirty="0"/>
              <a:t> </a:t>
            </a:r>
            <a:r>
              <a:rPr lang="ru-RU" sz="1600" b="1" dirty="0" err="1"/>
              <a:t>awareness</a:t>
            </a:r>
            <a:r>
              <a:rPr lang="ru-RU" sz="1600" b="1" dirty="0"/>
              <a:t>) </a:t>
            </a:r>
            <a:r>
              <a:rPr lang="ru-RU" sz="1600" dirty="0"/>
              <a:t>— если параметр </a:t>
            </a:r>
            <a:r>
              <a:rPr lang="ru-RU" sz="1600" dirty="0" err="1"/>
              <a:t>awareness</a:t>
            </a:r>
            <a:r>
              <a:rPr lang="ru-RU" sz="1600" dirty="0"/>
              <a:t> равен </a:t>
            </a:r>
            <a:r>
              <a:rPr lang="ru-RU" sz="1600" dirty="0" err="1"/>
              <a:t>true</a:t>
            </a:r>
            <a:r>
              <a:rPr lang="ru-RU" sz="1600" dirty="0"/>
              <a:t>, то будет создан парсер, который будет учитывать пространства имен, если же </a:t>
            </a:r>
            <a:r>
              <a:rPr lang="ru-RU" sz="1600" dirty="0" err="1"/>
              <a:t>awareness</a:t>
            </a:r>
            <a:r>
              <a:rPr lang="ru-RU" sz="1600" dirty="0"/>
              <a:t> равен </a:t>
            </a:r>
            <a:r>
              <a:rPr lang="ru-RU" sz="1600" dirty="0" err="1"/>
              <a:t>false</a:t>
            </a:r>
            <a:r>
              <a:rPr lang="ru-RU" sz="1600" dirty="0"/>
              <a:t>, тогда пространства имен учитываться не будут.</a:t>
            </a:r>
          </a:p>
          <a:p>
            <a:pPr marL="723900" indent="-190500" algn="just"/>
            <a:r>
              <a:rPr lang="ru-RU" sz="1600" b="1" dirty="0" err="1"/>
              <a:t>void</a:t>
            </a:r>
            <a:r>
              <a:rPr lang="ru-RU" sz="1600" b="1" dirty="0"/>
              <a:t> </a:t>
            </a:r>
            <a:r>
              <a:rPr lang="ru-RU" sz="1600" b="1" dirty="0" err="1"/>
              <a:t>setValidating</a:t>
            </a:r>
            <a:r>
              <a:rPr lang="ru-RU" sz="1600" b="1" dirty="0"/>
              <a:t>(</a:t>
            </a:r>
            <a:r>
              <a:rPr lang="ru-RU" sz="1600" b="1" dirty="0" err="1"/>
              <a:t>boolean</a:t>
            </a:r>
            <a:r>
              <a:rPr lang="ru-RU" sz="1600" b="1" dirty="0"/>
              <a:t> </a:t>
            </a:r>
            <a:r>
              <a:rPr lang="ru-RU" sz="1600" b="1" dirty="0" err="1"/>
              <a:t>validating</a:t>
            </a:r>
            <a:r>
              <a:rPr lang="ru-RU" sz="1600" b="1" dirty="0"/>
              <a:t>) </a:t>
            </a:r>
            <a:r>
              <a:rPr lang="ru-RU" sz="1600" dirty="0"/>
              <a:t>— если параметр </a:t>
            </a:r>
            <a:r>
              <a:rPr lang="ru-RU" sz="1600" dirty="0" err="1"/>
              <a:t>validating</a:t>
            </a:r>
            <a:r>
              <a:rPr lang="ru-RU" sz="1600" dirty="0"/>
              <a:t> равен </a:t>
            </a:r>
            <a:r>
              <a:rPr lang="ru-RU" sz="1600" dirty="0" err="1"/>
              <a:t>true</a:t>
            </a:r>
            <a:r>
              <a:rPr lang="ru-RU" sz="1600" dirty="0"/>
              <a:t>, то парсер, перед тем как приступить к обработке XML-документа, сначала проверит его на соответствие его своему DTD.</a:t>
            </a:r>
          </a:p>
          <a:p>
            <a:pPr marL="723900" indent="-190500" algn="just"/>
            <a:r>
              <a:rPr lang="ru-RU" sz="1600" b="1" dirty="0" err="1"/>
              <a:t>void</a:t>
            </a:r>
            <a:r>
              <a:rPr lang="ru-RU" sz="1600" b="1" dirty="0"/>
              <a:t> </a:t>
            </a:r>
            <a:r>
              <a:rPr lang="ru-RU" sz="1600" b="1" dirty="0" err="1"/>
              <a:t>setFeature</a:t>
            </a:r>
            <a:r>
              <a:rPr lang="ru-RU" sz="1600" b="1" dirty="0"/>
              <a:t>(</a:t>
            </a:r>
            <a:r>
              <a:rPr lang="ru-RU" sz="1600" b="1" dirty="0" err="1"/>
              <a:t>String</a:t>
            </a:r>
            <a:r>
              <a:rPr lang="ru-RU" sz="1600" b="1" dirty="0"/>
              <a:t> </a:t>
            </a:r>
            <a:r>
              <a:rPr lang="ru-RU" sz="1600" b="1" dirty="0" err="1"/>
              <a:t>name</a:t>
            </a:r>
            <a:r>
              <a:rPr lang="ru-RU" sz="1600" b="1" dirty="0"/>
              <a:t>, </a:t>
            </a:r>
            <a:r>
              <a:rPr lang="ru-RU" sz="1600" b="1" dirty="0" err="1"/>
              <a:t>boolean</a:t>
            </a:r>
            <a:r>
              <a:rPr lang="ru-RU" sz="1600" b="1" dirty="0"/>
              <a:t> </a:t>
            </a:r>
            <a:r>
              <a:rPr lang="ru-RU" sz="1600" b="1" dirty="0" err="1"/>
              <a:t>value</a:t>
            </a:r>
            <a:r>
              <a:rPr lang="ru-RU" sz="1600" b="1" dirty="0"/>
              <a:t>)</a:t>
            </a:r>
            <a:r>
              <a:rPr lang="ru-RU" sz="1600" dirty="0"/>
              <a:t> — этот метод позволяет менять некоторые параметры, определяемые производителями </a:t>
            </a:r>
            <a:r>
              <a:rPr lang="ru-RU" sz="1600" dirty="0" err="1"/>
              <a:t>парсера</a:t>
            </a:r>
            <a:r>
              <a:rPr lang="ru-RU" sz="1600" dirty="0"/>
              <a:t>, которым вы пользуетесь (т.е., если вы решили воспользоваться </a:t>
            </a:r>
            <a:r>
              <a:rPr lang="ru-RU" sz="1600" dirty="0" err="1"/>
              <a:t>парсером</a:t>
            </a:r>
            <a:r>
              <a:rPr lang="ru-RU" sz="1600" dirty="0"/>
              <a:t> от </a:t>
            </a:r>
            <a:r>
              <a:rPr lang="ru-RU" sz="1600" dirty="0" err="1"/>
              <a:t>Oracle</a:t>
            </a:r>
            <a:r>
              <a:rPr lang="ru-RU" sz="1600" dirty="0"/>
              <a:t>, JAXP это позволяет). Парсер должен поддерживать спецификацию SAX2.</a:t>
            </a:r>
            <a:endParaRPr lang="pl-PL" sz="16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В случае, если по какой-либо причине парсер не может быть создан, будет выброшено исключение </a:t>
            </a:r>
            <a:r>
              <a:rPr lang="ru-RU" sz="1800" b="1" dirty="0" err="1"/>
              <a:t>ParserConfigurationException</a:t>
            </a:r>
            <a:r>
              <a:rPr lang="ru-RU" sz="1800" dirty="0"/>
              <a:t>. </a:t>
            </a:r>
          </a:p>
          <a:p>
            <a:pPr algn="just">
              <a:buNone/>
            </a:pPr>
            <a:endParaRPr lang="ru-RU" sz="1800" dirty="0"/>
          </a:p>
          <a:p>
            <a:pPr algn="just">
              <a:buNone/>
            </a:pPr>
            <a:r>
              <a:rPr lang="ru-RU" sz="1800" dirty="0"/>
              <a:t>Метод </a:t>
            </a:r>
            <a:r>
              <a:rPr lang="ru-RU" sz="1800" b="1" dirty="0" err="1"/>
              <a:t>parse</a:t>
            </a:r>
            <a:r>
              <a:rPr lang="ru-RU" sz="1800" b="1" dirty="0"/>
              <a:t>() </a:t>
            </a:r>
            <a:r>
              <a:rPr lang="ru-RU" sz="1800" dirty="0"/>
              <a:t>вновь созданного </a:t>
            </a:r>
            <a:r>
              <a:rPr lang="ru-RU" sz="1800" dirty="0" err="1"/>
              <a:t>парсера</a:t>
            </a:r>
            <a:r>
              <a:rPr lang="ru-RU" sz="1800" dirty="0"/>
              <a:t> в качестве первого параметра принимает экземпляр класса </a:t>
            </a:r>
            <a:r>
              <a:rPr lang="ru-RU" sz="1800" b="1" dirty="0" err="1"/>
              <a:t>org.xml.sax.InputSource</a:t>
            </a:r>
            <a:r>
              <a:rPr lang="ru-RU" sz="1800" dirty="0"/>
              <a:t>, который может быть сконструирован из любого объекта, производного </a:t>
            </a:r>
            <a:r>
              <a:rPr lang="ru-RU" sz="1800" b="1" dirty="0"/>
              <a:t>от </a:t>
            </a:r>
            <a:r>
              <a:rPr lang="ru-RU" sz="1800" b="1" dirty="0" err="1"/>
              <a:t>java.io.Reader</a:t>
            </a:r>
            <a:r>
              <a:rPr lang="ru-RU" sz="1800" dirty="0"/>
              <a:t>. </a:t>
            </a:r>
          </a:p>
          <a:p>
            <a:pPr algn="just">
              <a:buNone/>
            </a:pPr>
            <a:endParaRPr lang="ru-RU" sz="1800" dirty="0"/>
          </a:p>
          <a:p>
            <a:pPr algn="just">
              <a:buNone/>
            </a:pPr>
            <a:r>
              <a:rPr lang="ru-RU" sz="1800" dirty="0"/>
              <a:t>Вторым параметром метода </a:t>
            </a:r>
            <a:r>
              <a:rPr lang="ru-RU" sz="1800" b="1" dirty="0" err="1"/>
              <a:t>parse</a:t>
            </a:r>
            <a:r>
              <a:rPr lang="ru-RU" sz="1800" b="1" dirty="0"/>
              <a:t>() </a:t>
            </a:r>
            <a:r>
              <a:rPr lang="ru-RU" sz="1800" dirty="0"/>
              <a:t>задается объект, унаследовавший и расширивший класс </a:t>
            </a:r>
            <a:r>
              <a:rPr lang="ru-RU" sz="1800" b="1" dirty="0" err="1"/>
              <a:t>org.xml.sax.helpers.DefaultHandler</a:t>
            </a:r>
            <a:r>
              <a:rPr lang="ru-RU" sz="1800" b="1" dirty="0"/>
              <a:t>.</a:t>
            </a:r>
            <a:r>
              <a:rPr lang="ru-RU" sz="1800" dirty="0"/>
              <a:t> Именно этот объект и выражает всю функциональность приложения по обработке XML-документов.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buNone/>
            </a:pPr>
            <a:r>
              <a:rPr lang="ru-RU" sz="1800" b="1" dirty="0"/>
              <a:t>Создание </a:t>
            </a:r>
            <a:r>
              <a:rPr lang="ru-RU" sz="1800" b="1" dirty="0" err="1"/>
              <a:t>DOM-парсера</a:t>
            </a:r>
            <a:r>
              <a:rPr lang="ru-RU" sz="1800" b="1" dirty="0"/>
              <a:t>. </a:t>
            </a:r>
          </a:p>
          <a:p>
            <a:pPr>
              <a:buNone/>
            </a:pPr>
            <a:endParaRPr lang="ru-RU" sz="1800" dirty="0"/>
          </a:p>
          <a:p>
            <a:pPr algn="just">
              <a:buNone/>
            </a:pPr>
            <a:r>
              <a:rPr lang="ru-RU" sz="1800" dirty="0"/>
              <a:t>Вначале необходимо получить ссылку на объект класса </a:t>
            </a:r>
            <a:r>
              <a:rPr lang="ru-RU" sz="1800" b="1" dirty="0" err="1"/>
              <a:t>DocumentBuilderFactory</a:t>
            </a:r>
            <a:r>
              <a:rPr lang="ru-RU" sz="1800" dirty="0"/>
              <a:t>:</a:t>
            </a:r>
          </a:p>
          <a:p>
            <a:pPr>
              <a:buNone/>
            </a:pPr>
            <a:endParaRPr lang="ru-RU" sz="1800" dirty="0"/>
          </a:p>
          <a:p>
            <a:pPr>
              <a:buNone/>
            </a:pPr>
            <a:endParaRPr lang="ru-RU" sz="1800" dirty="0"/>
          </a:p>
          <a:p>
            <a:pPr>
              <a:buNone/>
            </a:pPr>
            <a:endParaRPr lang="ru-RU" sz="1800" dirty="0"/>
          </a:p>
          <a:p>
            <a:pPr>
              <a:buNone/>
            </a:pPr>
            <a:endParaRPr lang="ru-RU" sz="1800" dirty="0"/>
          </a:p>
          <a:p>
            <a:pPr algn="just">
              <a:buNone/>
            </a:pPr>
            <a:r>
              <a:rPr lang="ru-RU" sz="1800" dirty="0"/>
              <a:t>Далее надо отконфигурировать полученный объект, придавая ему те свойства, которые нам необходимы. У </a:t>
            </a:r>
            <a:r>
              <a:rPr lang="ru-RU" sz="1800" dirty="0" err="1"/>
              <a:t>DOM-парсеров</a:t>
            </a:r>
            <a:r>
              <a:rPr lang="ru-RU" sz="1800" dirty="0"/>
              <a:t> гораздо больше свойств, чем у </a:t>
            </a:r>
            <a:r>
              <a:rPr lang="ru-RU" sz="1800" dirty="0" err="1"/>
              <a:t>SAX-парсеров</a:t>
            </a:r>
            <a:r>
              <a:rPr lang="ru-RU" sz="1800" dirty="0"/>
              <a:t>.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159</a:t>
            </a:fld>
            <a:endParaRPr lang="en-US"/>
          </a:p>
        </p:txBody>
      </p:sp>
      <p:sp>
        <p:nvSpPr>
          <p:cNvPr id="6" name="Прямоугольник 5"/>
          <p:cNvSpPr/>
          <p:nvPr/>
        </p:nvSpPr>
        <p:spPr>
          <a:xfrm>
            <a:off x="1785918" y="2857496"/>
            <a:ext cx="5715040" cy="584775"/>
          </a:xfrm>
          <a:prstGeom prst="rect">
            <a:avLst/>
          </a:prstGeom>
          <a:solidFill>
            <a:schemeClr val="bg1">
              <a:lumMod val="95000"/>
            </a:schemeClr>
          </a:solidFill>
        </p:spPr>
        <p:txBody>
          <a:bodyPr wrap="square">
            <a:spAutoFit/>
          </a:bodyPr>
          <a:lstStyle/>
          <a:p>
            <a:pPr>
              <a:buNone/>
            </a:pPr>
            <a:r>
              <a:rPr lang="ru-RU" sz="1600" dirty="0" err="1">
                <a:latin typeface="Courier New" pitchFamily="49" charset="0"/>
                <a:cs typeface="Courier New" pitchFamily="49" charset="0"/>
              </a:rPr>
              <a:t>DocumentBuilderFactory</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dbf</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DocumentBuilderFactory.newInstance</a:t>
            </a:r>
            <a:r>
              <a:rPr lang="ru-RU" sz="16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buNone/>
            </a:pPr>
            <a:r>
              <a:rPr lang="ru-RU" sz="1800" b="1" dirty="0"/>
              <a:t>Элементы не могут перекрываться</a:t>
            </a:r>
            <a:endParaRPr lang="en-GB" sz="1800" b="1" dirty="0"/>
          </a:p>
          <a:p>
            <a:endParaRPr lang="en-GB" sz="1800" dirty="0"/>
          </a:p>
          <a:p>
            <a:pPr algn="just">
              <a:buNone/>
            </a:pPr>
            <a:r>
              <a:rPr lang="ru-RU" sz="1800" dirty="0"/>
              <a:t>Элементы XML не могут перекрывать друг друга. Вот разметка, которая не является правильной:</a:t>
            </a:r>
          </a:p>
          <a:p>
            <a:endParaRPr lang="en-GB" dirty="0"/>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643042" y="3071810"/>
            <a:ext cx="6182083" cy="2191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lgn="just">
              <a:buNone/>
            </a:pPr>
            <a:r>
              <a:rPr lang="ru-RU" sz="1800" dirty="0"/>
              <a:t>Помимо </a:t>
            </a:r>
            <a:r>
              <a:rPr lang="ru-RU" sz="1800" b="1" dirty="0" err="1"/>
              <a:t>setValidating</a:t>
            </a:r>
            <a:r>
              <a:rPr lang="ru-RU" sz="1800" dirty="0"/>
              <a:t> и </a:t>
            </a:r>
            <a:r>
              <a:rPr lang="ru-RU" sz="1800" b="1" dirty="0" err="1"/>
              <a:t>setNamespaceAware</a:t>
            </a:r>
            <a:r>
              <a:rPr lang="ru-RU" sz="1800" dirty="0"/>
              <a:t>, </a:t>
            </a:r>
            <a:r>
              <a:rPr lang="ru-RU" sz="1800" b="1" dirty="0" err="1"/>
              <a:t>DocumentBuilderFactory</a:t>
            </a:r>
            <a:r>
              <a:rPr lang="ru-RU" sz="1800" dirty="0"/>
              <a:t> позволяет также определять следующие параметры:</a:t>
            </a:r>
          </a:p>
          <a:p>
            <a:pPr algn="just">
              <a:buNone/>
            </a:pPr>
            <a:endParaRPr lang="ru-RU" sz="1800" dirty="0"/>
          </a:p>
          <a:p>
            <a:pPr marL="1079500" indent="-355600" algn="just"/>
            <a:r>
              <a:rPr lang="ru-RU" sz="1600" b="1" dirty="0" err="1"/>
              <a:t>void</a:t>
            </a:r>
            <a:r>
              <a:rPr lang="ru-RU" sz="1600" b="1" dirty="0"/>
              <a:t> </a:t>
            </a:r>
            <a:r>
              <a:rPr lang="ru-RU" sz="1600" b="1" dirty="0" err="1"/>
              <a:t>setCoalescing</a:t>
            </a:r>
            <a:r>
              <a:rPr lang="ru-RU" sz="1600" b="1" dirty="0"/>
              <a:t>(</a:t>
            </a:r>
            <a:r>
              <a:rPr lang="ru-RU" sz="1600" b="1" dirty="0" err="1"/>
              <a:t>boolean</a:t>
            </a:r>
            <a:r>
              <a:rPr lang="ru-RU" sz="1600" b="1" dirty="0"/>
              <a:t> </a:t>
            </a:r>
            <a:r>
              <a:rPr lang="ru-RU" sz="1600" b="1" dirty="0" err="1"/>
              <a:t>value</a:t>
            </a:r>
            <a:r>
              <a:rPr lang="ru-RU" sz="1600" b="1" dirty="0"/>
              <a:t>) </a:t>
            </a:r>
            <a:r>
              <a:rPr lang="ru-RU" sz="1600" dirty="0"/>
              <a:t>— если </a:t>
            </a:r>
            <a:r>
              <a:rPr lang="ru-RU" sz="1600" dirty="0" err="1"/>
              <a:t>value</a:t>
            </a:r>
            <a:r>
              <a:rPr lang="ru-RU" sz="1600" dirty="0"/>
              <a:t> равно </a:t>
            </a:r>
            <a:r>
              <a:rPr lang="ru-RU" sz="1600" dirty="0" err="1"/>
              <a:t>true</a:t>
            </a:r>
            <a:r>
              <a:rPr lang="ru-RU" sz="1600" dirty="0"/>
              <a:t>, то парсер будет объединять текстовые узлы и CDATA-секции в единые текстовые узлы в DOM-дереве. Иначе CDATA-секции будут вынесены в отдельные узлы.</a:t>
            </a:r>
          </a:p>
          <a:p>
            <a:pPr marL="1079500" indent="-355600" algn="just"/>
            <a:r>
              <a:rPr lang="ru-RU" sz="1600" b="1" dirty="0" err="1"/>
              <a:t>void</a:t>
            </a:r>
            <a:r>
              <a:rPr lang="ru-RU" sz="1600" b="1" dirty="0"/>
              <a:t> </a:t>
            </a:r>
            <a:r>
              <a:rPr lang="ru-RU" sz="1600" b="1" dirty="0" err="1"/>
              <a:t>setExpandEntityReferences</a:t>
            </a:r>
            <a:r>
              <a:rPr lang="ru-RU" sz="1600" b="1" dirty="0"/>
              <a:t>(</a:t>
            </a:r>
            <a:r>
              <a:rPr lang="ru-RU" sz="1600" b="1" dirty="0" err="1"/>
              <a:t>boolean</a:t>
            </a:r>
            <a:r>
              <a:rPr lang="ru-RU" sz="1600" b="1" dirty="0"/>
              <a:t> </a:t>
            </a:r>
            <a:r>
              <a:rPr lang="ru-RU" sz="1600" b="1" dirty="0" err="1"/>
              <a:t>value</a:t>
            </a:r>
            <a:r>
              <a:rPr lang="ru-RU" sz="1600" b="1" dirty="0"/>
              <a:t>) </a:t>
            </a:r>
            <a:r>
              <a:rPr lang="ru-RU" sz="1600" dirty="0"/>
              <a:t>— если установлено (</a:t>
            </a:r>
            <a:r>
              <a:rPr lang="ru-RU" sz="1600" dirty="0" err="1"/>
              <a:t>true</a:t>
            </a:r>
            <a:r>
              <a:rPr lang="ru-RU" sz="1600" dirty="0"/>
              <a:t>), то ссылки на сущности будут заменены содержанием этих сущностей (самими сущностями). Если же нет, то эти узлы будут содержать все те же ссылки. Этот метод полезен, если вы не хотите себе головной боли по разыменованию ссылок вручную, если, конечно, они есть.</a:t>
            </a:r>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marL="1079500" indent="-355600" algn="just"/>
            <a:r>
              <a:rPr lang="ru-RU" sz="1600" b="1" dirty="0" err="1"/>
              <a:t>void</a:t>
            </a:r>
            <a:r>
              <a:rPr lang="ru-RU" sz="1600" b="1" dirty="0"/>
              <a:t> </a:t>
            </a:r>
            <a:r>
              <a:rPr lang="ru-RU" sz="1600" b="1" dirty="0" err="1"/>
              <a:t>setIgnoringComments</a:t>
            </a:r>
            <a:r>
              <a:rPr lang="ru-RU" sz="1600" b="1" dirty="0"/>
              <a:t>(</a:t>
            </a:r>
            <a:r>
              <a:rPr lang="ru-RU" sz="1600" b="1" dirty="0" err="1"/>
              <a:t>boolean</a:t>
            </a:r>
            <a:r>
              <a:rPr lang="ru-RU" sz="1600" b="1" dirty="0"/>
              <a:t> </a:t>
            </a:r>
            <a:r>
              <a:rPr lang="ru-RU" sz="1600" b="1" dirty="0" err="1"/>
              <a:t>value</a:t>
            </a:r>
            <a:r>
              <a:rPr lang="ru-RU" sz="1600" b="1" dirty="0"/>
              <a:t>) </a:t>
            </a:r>
            <a:r>
              <a:rPr lang="ru-RU" sz="1600" dirty="0"/>
              <a:t>— если установлено, то все комментарии, содержащиеся в XML-документе, не появятся в результативном DOM-документе. Если нет, тогда DOM-документ будет содержать узлы с комментариями.</a:t>
            </a:r>
          </a:p>
          <a:p>
            <a:pPr marL="1079500" indent="-355600" algn="just"/>
            <a:r>
              <a:rPr lang="ru-RU" sz="1600" b="1" dirty="0" err="1"/>
              <a:t>void</a:t>
            </a:r>
            <a:r>
              <a:rPr lang="ru-RU" sz="1600" b="1" dirty="0"/>
              <a:t> </a:t>
            </a:r>
            <a:r>
              <a:rPr lang="ru-RU" sz="1600" b="1" dirty="0" err="1"/>
              <a:t>setIgnoringElementContentWhitespace</a:t>
            </a:r>
            <a:r>
              <a:rPr lang="ru-RU" sz="1600" b="1" dirty="0"/>
              <a:t>(</a:t>
            </a:r>
            <a:r>
              <a:rPr lang="ru-RU" sz="1600" b="1" dirty="0" err="1"/>
              <a:t>boolean</a:t>
            </a:r>
            <a:r>
              <a:rPr lang="ru-RU" sz="1600" b="1" dirty="0"/>
              <a:t> </a:t>
            </a:r>
            <a:r>
              <a:rPr lang="ru-RU" sz="1600" b="1" dirty="0" err="1"/>
              <a:t>value</a:t>
            </a:r>
            <a:r>
              <a:rPr lang="ru-RU" sz="1600" b="1" dirty="0"/>
              <a:t>) </a:t>
            </a:r>
            <a:r>
              <a:rPr lang="ru-RU" sz="1600" dirty="0"/>
              <a:t>— если установлено, то пробельные символы (</a:t>
            </a:r>
            <a:r>
              <a:rPr lang="ru-RU" sz="1600" dirty="0" err="1"/>
              <a:t>символы</a:t>
            </a:r>
            <a:r>
              <a:rPr lang="ru-RU" sz="1600" dirty="0"/>
              <a:t> табуляции, пробелы и пр.), которые располагаются между элементами XML-документа, будут игнорироваться, и они не будут вынесены в узлы результативного DOM-дерева. Если нет, тогда будут созданы дополнительные текстовые узлы, содержащие эти символы.</a:t>
            </a:r>
          </a:p>
          <a:p>
            <a:endParaRPr lang="ru-RU" sz="1600" dirty="0"/>
          </a:p>
          <a:p>
            <a:pPr algn="just">
              <a:buNone/>
            </a:pPr>
            <a:r>
              <a:rPr lang="ru-RU" sz="1800" dirty="0"/>
              <a:t>В DOM нет метода </a:t>
            </a:r>
            <a:r>
              <a:rPr lang="ru-RU" sz="1800" b="1" dirty="0" err="1"/>
              <a:t>setFeature</a:t>
            </a:r>
            <a:r>
              <a:rPr lang="ru-RU" sz="1800" dirty="0"/>
              <a:t>(), как в SAX2, поэтому установка специальных переменных и параметров здесь не предусмотрена.</a:t>
            </a:r>
          </a:p>
          <a:p>
            <a:pPr algn="just">
              <a:buNone/>
            </a:pPr>
            <a:r>
              <a:rPr lang="ru-RU" sz="1800" dirty="0"/>
              <a:t>Последним этапом мы создаем парсер и используем его для обработки XML-документа.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JAXP</a:t>
            </a:r>
            <a:endParaRPr lang="pl-PL" dirty="0"/>
          </a:p>
        </p:txBody>
      </p:sp>
      <p:sp>
        <p:nvSpPr>
          <p:cNvPr id="3" name="Содержимое 2"/>
          <p:cNvSpPr>
            <a:spLocks noGrp="1"/>
          </p:cNvSpPr>
          <p:nvPr>
            <p:ph idx="1"/>
          </p:nvPr>
        </p:nvSpPr>
        <p:spPr/>
        <p:txBody>
          <a:bodyPr/>
          <a:lstStyle/>
          <a:p>
            <a:pPr>
              <a:buNone/>
            </a:pPr>
            <a:r>
              <a:rPr lang="ru-RU" sz="1800" b="1" dirty="0"/>
              <a:t>Замена анализатора</a:t>
            </a:r>
          </a:p>
          <a:p>
            <a:pPr>
              <a:buNone/>
            </a:pPr>
            <a:endParaRPr lang="ru-RU" sz="1800" dirty="0"/>
          </a:p>
          <a:p>
            <a:pPr algn="just">
              <a:buNone/>
            </a:pPr>
            <a:r>
              <a:rPr lang="ru-RU" sz="1600" dirty="0"/>
              <a:t>Смена анализатора фактически означает смену конструктора анализатора, поскольку все экземпляры </a:t>
            </a:r>
            <a:r>
              <a:rPr lang="ru-RU" sz="1600" b="1" dirty="0" err="1"/>
              <a:t>SAXParser</a:t>
            </a:r>
            <a:r>
              <a:rPr lang="ru-RU" sz="1600" dirty="0"/>
              <a:t> и </a:t>
            </a:r>
            <a:r>
              <a:rPr lang="ru-RU" sz="1600" b="1" dirty="0" err="1"/>
              <a:t>DocumentBuilder</a:t>
            </a:r>
            <a:r>
              <a:rPr lang="ru-RU" sz="1600" dirty="0"/>
              <a:t> создаются этими конструкторами. </a:t>
            </a:r>
          </a:p>
          <a:p>
            <a:pPr algn="just">
              <a:buNone/>
            </a:pPr>
            <a:endParaRPr lang="ru-RU" sz="1600" dirty="0"/>
          </a:p>
          <a:p>
            <a:pPr algn="just">
              <a:buNone/>
            </a:pPr>
            <a:r>
              <a:rPr lang="ru-RU" sz="1600" dirty="0"/>
              <a:t>Конструкторы определяют тип загруженного анализатора, то есть, это конструкторы, которые вы должны заменить. Для замены реализации интерфейса </a:t>
            </a:r>
            <a:r>
              <a:rPr lang="ru-RU" sz="1600" b="1" dirty="0" err="1"/>
              <a:t>SAXParserFactory</a:t>
            </a:r>
            <a:r>
              <a:rPr lang="ru-RU" sz="1600" dirty="0"/>
              <a:t> установите системное свойство </a:t>
            </a:r>
            <a:r>
              <a:rPr lang="ru-RU" sz="1600" dirty="0" err="1"/>
              <a:t>Java</a:t>
            </a:r>
            <a:r>
              <a:rPr lang="ru-RU" sz="1600" dirty="0"/>
              <a:t> </a:t>
            </a:r>
            <a:r>
              <a:rPr lang="ru-RU" sz="1600" b="1" dirty="0" err="1"/>
              <a:t>javax.xml.parsers.SAXParserFactory</a:t>
            </a:r>
            <a:r>
              <a:rPr lang="ru-RU" sz="1600" dirty="0"/>
              <a:t>. Если это свойство не определено, возвращается реализация по умолчанию (анализатор, который указал ваш поставщик). </a:t>
            </a:r>
          </a:p>
          <a:p>
            <a:pPr algn="just">
              <a:buNone/>
            </a:pPr>
            <a:endParaRPr lang="ru-RU" sz="1600" dirty="0"/>
          </a:p>
          <a:p>
            <a:pPr algn="just">
              <a:buNone/>
            </a:pPr>
            <a:r>
              <a:rPr lang="ru-RU" sz="1600" dirty="0"/>
              <a:t>Аналогичный принцип применим и для используемой вами реализации </a:t>
            </a:r>
            <a:r>
              <a:rPr lang="ru-RU" sz="1600" b="1" dirty="0" err="1"/>
              <a:t>DocumentBuilderFactory</a:t>
            </a:r>
            <a:r>
              <a:rPr lang="ru-RU" sz="1600" dirty="0"/>
              <a:t>. В этом случае запрашивается системное свойство </a:t>
            </a:r>
            <a:r>
              <a:rPr lang="ru-RU" sz="1600" b="1" dirty="0" err="1"/>
              <a:t>javax.xml.parsers.DocumentBuilderFactory</a:t>
            </a:r>
            <a:r>
              <a:rPr lang="ru-RU" sz="1600" dirty="0"/>
              <a:t>.</a:t>
            </a:r>
            <a:endParaRPr lang="pl-PL" sz="16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162</a:t>
            </a:fld>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en-US" sz="1800" dirty="0"/>
              <a:t>JDOM</a:t>
            </a:r>
            <a:r>
              <a:rPr lang="ru-RU" sz="1800" dirty="0"/>
              <a:t> не является анализатором, он был разработан для более удобного, более интуитивного для </a:t>
            </a:r>
            <a:r>
              <a:rPr lang="en-US" sz="1800" dirty="0"/>
              <a:t>Java</a:t>
            </a:r>
            <a:r>
              <a:rPr lang="ru-RU" sz="1800" dirty="0"/>
              <a:t>-программист, доступа к объектной модели </a:t>
            </a:r>
            <a:r>
              <a:rPr lang="en-US" sz="1800" dirty="0"/>
              <a:t>XML</a:t>
            </a:r>
            <a:r>
              <a:rPr lang="ru-RU" sz="1800" dirty="0"/>
              <a:t>-документа. </a:t>
            </a:r>
          </a:p>
          <a:p>
            <a:pPr algn="just">
              <a:buNone/>
            </a:pPr>
            <a:endParaRPr lang="ru-RU" sz="1800" dirty="0"/>
          </a:p>
          <a:p>
            <a:pPr algn="just">
              <a:buNone/>
            </a:pPr>
            <a:r>
              <a:rPr lang="en-US" sz="1800" dirty="0"/>
              <a:t>JDOM</a:t>
            </a:r>
            <a:r>
              <a:rPr lang="ru-RU" sz="1800" dirty="0"/>
              <a:t> представляет свою модель, отличную от </a:t>
            </a:r>
            <a:r>
              <a:rPr lang="en-US" sz="1800" dirty="0"/>
              <a:t>DOM</a:t>
            </a:r>
            <a:r>
              <a:rPr lang="ru-RU" sz="1800" dirty="0"/>
              <a:t>. Для разбора документа </a:t>
            </a:r>
            <a:r>
              <a:rPr lang="en-US" sz="1800" dirty="0"/>
              <a:t>JDOM</a:t>
            </a:r>
            <a:r>
              <a:rPr lang="ru-RU" sz="1800" dirty="0"/>
              <a:t> использует либо </a:t>
            </a:r>
            <a:r>
              <a:rPr lang="en-US" sz="1800" dirty="0"/>
              <a:t>SAX</a:t>
            </a:r>
            <a:r>
              <a:rPr lang="ru-RU" sz="1800" dirty="0"/>
              <a:t>-, либо </a:t>
            </a:r>
            <a:r>
              <a:rPr lang="en-US" sz="1800" dirty="0"/>
              <a:t>DOM</a:t>
            </a:r>
            <a:r>
              <a:rPr lang="ru-RU" sz="1800" dirty="0"/>
              <a:t>-</a:t>
            </a:r>
            <a:r>
              <a:rPr lang="ru-RU" sz="1800" dirty="0" err="1"/>
              <a:t>парсеры</a:t>
            </a:r>
            <a:r>
              <a:rPr lang="ru-RU" sz="1800" dirty="0"/>
              <a:t> сторонних производителей. </a:t>
            </a:r>
          </a:p>
          <a:p>
            <a:pPr algn="just">
              <a:buNone/>
            </a:pPr>
            <a:endParaRPr lang="ru-RU" sz="1800" dirty="0"/>
          </a:p>
          <a:p>
            <a:pPr algn="just">
              <a:buNone/>
            </a:pPr>
            <a:r>
              <a:rPr lang="ru-RU" sz="1800" dirty="0"/>
              <a:t>Реализаций </a:t>
            </a:r>
            <a:r>
              <a:rPr lang="en-US" sz="1800" dirty="0"/>
              <a:t>JDOM</a:t>
            </a:r>
            <a:r>
              <a:rPr lang="ru-RU" sz="1800" dirty="0"/>
              <a:t> немного, так как он основан на классах, а не на интерфейсах.</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ru-RU" sz="1800" dirty="0"/>
              <a:t>Разбирать </a:t>
            </a:r>
            <a:r>
              <a:rPr lang="en-US" sz="1800" dirty="0"/>
              <a:t>XML</a:t>
            </a:r>
            <a:r>
              <a:rPr lang="ru-RU" sz="1800" dirty="0"/>
              <a:t>-документы с помощью </a:t>
            </a:r>
            <a:r>
              <a:rPr lang="en-US" sz="1800" dirty="0"/>
              <a:t>JDOM</a:t>
            </a:r>
            <a:r>
              <a:rPr lang="ru-RU" sz="1800" dirty="0"/>
              <a:t> проще, чем с помощью </a:t>
            </a:r>
            <a:r>
              <a:rPr lang="en-US" sz="1800" dirty="0" err="1"/>
              <a:t>Xerces</a:t>
            </a:r>
            <a:r>
              <a:rPr lang="ru-RU" sz="1800" dirty="0"/>
              <a:t>. Иерархия наследования объектов документа похожа на </a:t>
            </a:r>
            <a:r>
              <a:rPr lang="en-US" sz="1800" dirty="0" err="1"/>
              <a:t>Xerces</a:t>
            </a:r>
            <a:r>
              <a:rPr lang="ru-RU" sz="1800" dirty="0"/>
              <a:t>. </a:t>
            </a:r>
          </a:p>
          <a:p>
            <a:endParaRPr lang="pl-PL" sz="1800" dirty="0"/>
          </a:p>
          <a:p>
            <a:pPr>
              <a:buNone/>
            </a:pPr>
            <a:r>
              <a:rPr lang="en-US" sz="1800" b="1" dirty="0"/>
              <a:t>Content</a:t>
            </a:r>
            <a:endParaRPr lang="pl-PL" sz="1800" dirty="0"/>
          </a:p>
          <a:p>
            <a:pPr>
              <a:buNone/>
            </a:pPr>
            <a:r>
              <a:rPr lang="ru-RU" sz="1800" dirty="0"/>
              <a:t>В корне иерархии наследования стоит класс </a:t>
            </a:r>
            <a:r>
              <a:rPr lang="en-US" sz="1800" b="1" dirty="0"/>
              <a:t>Content</a:t>
            </a:r>
            <a:r>
              <a:rPr lang="ru-RU" sz="1800" dirty="0"/>
              <a:t>, от которого унаследованы остальные классы (</a:t>
            </a:r>
            <a:r>
              <a:rPr lang="en-US" sz="1800" b="1" dirty="0"/>
              <a:t>Text</a:t>
            </a:r>
            <a:r>
              <a:rPr lang="ru-RU" sz="1800" dirty="0"/>
              <a:t>, </a:t>
            </a:r>
            <a:r>
              <a:rPr lang="en-US" sz="1800" b="1" dirty="0"/>
              <a:t>Element</a:t>
            </a:r>
            <a:r>
              <a:rPr lang="ru-RU" sz="1800" dirty="0"/>
              <a:t> и др.). </a:t>
            </a:r>
            <a:endParaRPr lang="pl-PL" sz="1800" dirty="0"/>
          </a:p>
          <a:p>
            <a:pPr>
              <a:buNone/>
            </a:pPr>
            <a:endParaRPr lang="ru-RU" sz="1800" dirty="0"/>
          </a:p>
          <a:p>
            <a:pPr>
              <a:buNone/>
            </a:pPr>
            <a:r>
              <a:rPr lang="ru-RU" sz="1800" dirty="0"/>
              <a:t>Основные методы класса </a:t>
            </a:r>
            <a:r>
              <a:rPr lang="en-US" sz="1800" b="1" dirty="0"/>
              <a:t>Content</a:t>
            </a:r>
            <a:r>
              <a:rPr lang="ru-RU" sz="1800" dirty="0"/>
              <a:t>:</a:t>
            </a:r>
          </a:p>
          <a:p>
            <a:pPr>
              <a:buNone/>
            </a:pPr>
            <a:endParaRPr lang="pl-PL" sz="1800" dirty="0"/>
          </a:p>
          <a:p>
            <a:r>
              <a:rPr lang="en-US" sz="1800" b="1" dirty="0"/>
              <a:t>Document </a:t>
            </a:r>
            <a:r>
              <a:rPr lang="en-US" sz="1800" b="1" dirty="0" err="1"/>
              <a:t>getDocument</a:t>
            </a:r>
            <a:r>
              <a:rPr lang="ru-RU" sz="1800" b="1" dirty="0"/>
              <a:t>()</a:t>
            </a:r>
            <a:r>
              <a:rPr lang="ru-RU" sz="1800" dirty="0"/>
              <a:t> – возвращает объект, в котором содержится этот элемент;</a:t>
            </a:r>
            <a:endParaRPr lang="pl-PL" sz="1800" dirty="0"/>
          </a:p>
          <a:p>
            <a:r>
              <a:rPr lang="en-US" sz="1800" b="1" dirty="0"/>
              <a:t>Element </a:t>
            </a:r>
            <a:r>
              <a:rPr lang="en-US" sz="1800" b="1" dirty="0" err="1"/>
              <a:t>getParentElement</a:t>
            </a:r>
            <a:r>
              <a:rPr lang="ru-RU" sz="1800" b="1" dirty="0"/>
              <a:t>()</a:t>
            </a:r>
            <a:r>
              <a:rPr lang="ru-RU" sz="1800" dirty="0"/>
              <a:t> – возвращает родительский элемент.</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buNone/>
            </a:pPr>
            <a:r>
              <a:rPr lang="en-US" sz="1800" b="1" dirty="0"/>
              <a:t>Document</a:t>
            </a:r>
            <a:r>
              <a:rPr lang="ru-RU" sz="1800" b="1" dirty="0"/>
              <a:t> </a:t>
            </a:r>
          </a:p>
          <a:p>
            <a:pPr>
              <a:buNone/>
            </a:pPr>
            <a:r>
              <a:rPr lang="ru-RU" sz="1800" dirty="0"/>
              <a:t>Базовый объект, в который загружается после разбора </a:t>
            </a:r>
            <a:r>
              <a:rPr lang="en-US" sz="1800" dirty="0"/>
              <a:t>XML</a:t>
            </a:r>
            <a:r>
              <a:rPr lang="ru-RU" sz="1800" dirty="0"/>
              <a:t>-документ. Аналогичен </a:t>
            </a:r>
            <a:r>
              <a:rPr lang="en-US" sz="1800" b="1" dirty="0"/>
              <a:t>Document</a:t>
            </a:r>
            <a:r>
              <a:rPr lang="ru-RU" sz="1800" dirty="0"/>
              <a:t> из </a:t>
            </a:r>
            <a:r>
              <a:rPr lang="en-US" sz="1800" dirty="0" err="1"/>
              <a:t>Xerces</a:t>
            </a:r>
            <a:r>
              <a:rPr lang="ru-RU" sz="1800" dirty="0"/>
              <a:t>.</a:t>
            </a:r>
            <a:endParaRPr lang="pl-PL" sz="1800" dirty="0"/>
          </a:p>
          <a:p>
            <a:endParaRPr lang="ru-RU" sz="1800" b="1" dirty="0"/>
          </a:p>
          <a:p>
            <a:r>
              <a:rPr lang="en-US" sz="1800" b="1" dirty="0"/>
              <a:t>Element </a:t>
            </a:r>
            <a:r>
              <a:rPr lang="en-US" sz="1800" b="1" dirty="0" err="1"/>
              <a:t>getRootElement</a:t>
            </a:r>
            <a:r>
              <a:rPr lang="en-US" sz="1800" b="1" dirty="0"/>
              <a:t>()</a:t>
            </a:r>
            <a:r>
              <a:rPr lang="en-US" sz="1800" dirty="0"/>
              <a:t> – </a:t>
            </a:r>
            <a:r>
              <a:rPr lang="ru-RU" sz="1800" dirty="0"/>
              <a:t>возвращает корневой элемент</a:t>
            </a:r>
            <a:r>
              <a:rPr lang="en-US" sz="1800" dirty="0"/>
              <a:t>.</a:t>
            </a:r>
            <a:endParaRPr lang="pl-PL" sz="1800" dirty="0"/>
          </a:p>
          <a:p>
            <a:endParaRPr lang="ru-RU"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166</a:t>
            </a:fld>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buNone/>
            </a:pPr>
            <a:r>
              <a:rPr lang="en-US" sz="1800" b="1" dirty="0"/>
              <a:t>Parent</a:t>
            </a:r>
            <a:endParaRPr lang="pl-PL" sz="1800" dirty="0"/>
          </a:p>
          <a:p>
            <a:pPr algn="just">
              <a:buNone/>
            </a:pPr>
            <a:r>
              <a:rPr lang="ru-RU" sz="1800" dirty="0"/>
              <a:t>Интерфейс </a:t>
            </a:r>
            <a:r>
              <a:rPr lang="en-US" sz="1800" b="1" dirty="0"/>
              <a:t>Parent</a:t>
            </a:r>
            <a:r>
              <a:rPr lang="ru-RU" sz="1800" dirty="0"/>
              <a:t> реализуют классы </a:t>
            </a:r>
            <a:r>
              <a:rPr lang="en-US" sz="1800" b="1" dirty="0"/>
              <a:t>Document</a:t>
            </a:r>
            <a:r>
              <a:rPr lang="ru-RU" sz="1800" dirty="0"/>
              <a:t> и </a:t>
            </a:r>
            <a:r>
              <a:rPr lang="en-US" sz="1800" b="1" dirty="0"/>
              <a:t>Element</a:t>
            </a:r>
            <a:r>
              <a:rPr lang="ru-RU" sz="1800" dirty="0"/>
              <a:t>. Он содержит методы для работы с дочерними элементами. Интерфейс </a:t>
            </a:r>
            <a:r>
              <a:rPr lang="en-US" sz="1800" b="1" dirty="0"/>
              <a:t>Parent</a:t>
            </a:r>
            <a:r>
              <a:rPr lang="ru-RU" sz="1800" dirty="0"/>
              <a:t> и класс </a:t>
            </a:r>
            <a:r>
              <a:rPr lang="en-US" sz="1800" b="1" dirty="0"/>
              <a:t>Content</a:t>
            </a:r>
            <a:r>
              <a:rPr lang="ru-RU" sz="1800" dirty="0"/>
              <a:t> реализуют ту же функциональность, что и интерфейс </a:t>
            </a:r>
            <a:r>
              <a:rPr lang="en-US" sz="1800" b="1" dirty="0"/>
              <a:t>Node</a:t>
            </a:r>
            <a:r>
              <a:rPr lang="ru-RU" sz="1800" dirty="0"/>
              <a:t> в </a:t>
            </a:r>
            <a:r>
              <a:rPr lang="en-US" sz="1800" dirty="0" err="1"/>
              <a:t>Xerces</a:t>
            </a:r>
            <a:r>
              <a:rPr lang="ru-RU" sz="1800" dirty="0"/>
              <a:t>.</a:t>
            </a:r>
          </a:p>
          <a:p>
            <a:pPr algn="just">
              <a:buNone/>
            </a:pPr>
            <a:endParaRPr lang="pl-PL" sz="1800" dirty="0"/>
          </a:p>
          <a:p>
            <a:pPr>
              <a:buNone/>
            </a:pPr>
            <a:r>
              <a:rPr lang="ru-RU" sz="1800" dirty="0"/>
              <a:t>Некоторые из его методов:</a:t>
            </a:r>
            <a:endParaRPr lang="pl-PL" sz="1800" dirty="0"/>
          </a:p>
          <a:p>
            <a:pPr algn="just"/>
            <a:r>
              <a:rPr lang="en-US" sz="1800" b="1" dirty="0"/>
              <a:t>List </a:t>
            </a:r>
            <a:r>
              <a:rPr lang="en-US" sz="1800" b="1" dirty="0" err="1"/>
              <a:t>getContent</a:t>
            </a:r>
            <a:r>
              <a:rPr lang="ru-RU" sz="1800" b="1" dirty="0"/>
              <a:t>()</a:t>
            </a:r>
            <a:r>
              <a:rPr lang="ru-RU" sz="1800" dirty="0"/>
              <a:t> – возвращает все дочерние объекты;</a:t>
            </a:r>
            <a:endParaRPr lang="pl-PL" sz="1800" dirty="0"/>
          </a:p>
          <a:p>
            <a:pPr algn="just"/>
            <a:r>
              <a:rPr lang="en-US" sz="1800" b="1" dirty="0"/>
              <a:t>Content </a:t>
            </a:r>
            <a:r>
              <a:rPr lang="en-US" sz="1800" b="1" dirty="0" err="1"/>
              <a:t>getContent</a:t>
            </a:r>
            <a:r>
              <a:rPr lang="ru-RU" sz="1800" b="1" dirty="0"/>
              <a:t>(</a:t>
            </a:r>
            <a:r>
              <a:rPr lang="en-US" sz="1800" b="1" dirty="0" err="1"/>
              <a:t>int</a:t>
            </a:r>
            <a:r>
              <a:rPr lang="en-US" sz="1800" b="1" dirty="0"/>
              <a:t> index</a:t>
            </a:r>
            <a:r>
              <a:rPr lang="ru-RU" sz="1800" b="1" dirty="0"/>
              <a:t>)</a:t>
            </a:r>
            <a:r>
              <a:rPr lang="ru-RU" sz="1800" dirty="0"/>
              <a:t> – возвращает дочерний элемент по его индексу;</a:t>
            </a:r>
            <a:endParaRPr lang="pl-PL" sz="1800" dirty="0"/>
          </a:p>
          <a:p>
            <a:pPr algn="just"/>
            <a:r>
              <a:rPr lang="en-US" sz="1800" b="1" dirty="0" err="1"/>
              <a:t>int</a:t>
            </a:r>
            <a:r>
              <a:rPr lang="en-US" sz="1800" b="1" dirty="0"/>
              <a:t> </a:t>
            </a:r>
            <a:r>
              <a:rPr lang="en-US" sz="1800" b="1" dirty="0" err="1"/>
              <a:t>getContentSize</a:t>
            </a:r>
            <a:r>
              <a:rPr lang="ru-RU" sz="1800" b="1" dirty="0"/>
              <a:t>()</a:t>
            </a:r>
            <a:r>
              <a:rPr lang="ru-RU" sz="1800" dirty="0"/>
              <a:t> – возвращает количество дочерних элементов;</a:t>
            </a:r>
            <a:endParaRPr lang="pl-PL" sz="1800" dirty="0"/>
          </a:p>
          <a:p>
            <a:pPr algn="just"/>
            <a:r>
              <a:rPr lang="en-US" sz="1800" b="1" dirty="0"/>
              <a:t>Parent </a:t>
            </a:r>
            <a:r>
              <a:rPr lang="en-US" sz="1800" b="1" dirty="0" err="1"/>
              <a:t>getParent</a:t>
            </a:r>
            <a:r>
              <a:rPr lang="ru-RU" sz="1800" b="1" dirty="0"/>
              <a:t>()</a:t>
            </a:r>
            <a:r>
              <a:rPr lang="ru-RU" sz="1800" dirty="0"/>
              <a:t> – возвращает родителя этого родителя;</a:t>
            </a:r>
            <a:endParaRPr lang="pl-PL" sz="1800" dirty="0"/>
          </a:p>
          <a:p>
            <a:pPr algn="just"/>
            <a:r>
              <a:rPr lang="en-US" sz="1800" b="1" dirty="0" err="1"/>
              <a:t>int</a:t>
            </a:r>
            <a:r>
              <a:rPr lang="en-US" sz="1800" b="1" dirty="0"/>
              <a:t> </a:t>
            </a:r>
            <a:r>
              <a:rPr lang="en-US" sz="1800" b="1" dirty="0" err="1"/>
              <a:t>indexOf</a:t>
            </a:r>
            <a:r>
              <a:rPr lang="ru-RU" sz="1800" b="1" dirty="0"/>
              <a:t>(</a:t>
            </a:r>
            <a:r>
              <a:rPr lang="en-US" sz="1800" b="1" dirty="0"/>
              <a:t>Content child</a:t>
            </a:r>
            <a:r>
              <a:rPr lang="ru-RU" sz="1800" b="1" dirty="0"/>
              <a:t>)</a:t>
            </a:r>
            <a:r>
              <a:rPr lang="ru-RU" sz="1800" dirty="0"/>
              <a:t> – возвращает индекс дочернего элемента.</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167</a:t>
            </a:fld>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buNone/>
            </a:pPr>
            <a:r>
              <a:rPr lang="en-US" sz="1800" b="1" dirty="0"/>
              <a:t>Element</a:t>
            </a:r>
            <a:endParaRPr lang="pl-PL" sz="1800" dirty="0"/>
          </a:p>
          <a:p>
            <a:pPr>
              <a:buNone/>
            </a:pPr>
            <a:r>
              <a:rPr lang="ru-RU" sz="1800" dirty="0"/>
              <a:t>Класс </a:t>
            </a:r>
            <a:r>
              <a:rPr lang="en-US" sz="1800" b="1" dirty="0"/>
              <a:t>Element</a:t>
            </a:r>
            <a:r>
              <a:rPr lang="ru-RU" sz="1800" dirty="0"/>
              <a:t> представляет собой элемент </a:t>
            </a:r>
            <a:r>
              <a:rPr lang="en-US" sz="1800" dirty="0"/>
              <a:t>XML</a:t>
            </a:r>
            <a:r>
              <a:rPr lang="ru-RU" sz="1800" dirty="0"/>
              <a:t>-документа.</a:t>
            </a:r>
            <a:endParaRPr lang="pl-PL" sz="1800" dirty="0"/>
          </a:p>
          <a:p>
            <a:endParaRPr lang="ru-RU" sz="1800" b="1" dirty="0"/>
          </a:p>
          <a:p>
            <a:pPr algn="just"/>
            <a:r>
              <a:rPr lang="en-US" sz="1700" b="1" dirty="0"/>
              <a:t>Attribute </a:t>
            </a:r>
            <a:r>
              <a:rPr lang="en-US" sz="1700" b="1" dirty="0" err="1"/>
              <a:t>getAttribute</a:t>
            </a:r>
            <a:r>
              <a:rPr lang="en-US" sz="1700" b="1" dirty="0"/>
              <a:t>(String name)</a:t>
            </a:r>
            <a:r>
              <a:rPr lang="en-US" sz="1700" dirty="0"/>
              <a:t> – </a:t>
            </a:r>
            <a:r>
              <a:rPr lang="ru-RU" sz="1700" dirty="0"/>
              <a:t>возвращает атрибут по его имени</a:t>
            </a:r>
            <a:r>
              <a:rPr lang="en-US" sz="1700" dirty="0"/>
              <a:t>;</a:t>
            </a:r>
            <a:endParaRPr lang="pl-PL" sz="1700" dirty="0"/>
          </a:p>
          <a:p>
            <a:pPr algn="just"/>
            <a:r>
              <a:rPr lang="en-US" sz="1700" b="1" dirty="0"/>
              <a:t>String </a:t>
            </a:r>
            <a:r>
              <a:rPr lang="en-US" sz="1700" b="1" dirty="0" err="1"/>
              <a:t>getAttributeValue</a:t>
            </a:r>
            <a:r>
              <a:rPr lang="ru-RU" sz="1700" b="1" dirty="0"/>
              <a:t>(</a:t>
            </a:r>
            <a:r>
              <a:rPr lang="en-US" sz="1700" b="1" dirty="0"/>
              <a:t>String name</a:t>
            </a:r>
            <a:r>
              <a:rPr lang="ru-RU" sz="1700" b="1" dirty="0"/>
              <a:t>)</a:t>
            </a:r>
            <a:r>
              <a:rPr lang="ru-RU" sz="1700" dirty="0"/>
              <a:t> – возвращает значение атрибута по его имени;</a:t>
            </a:r>
            <a:endParaRPr lang="pl-PL" sz="1700" dirty="0"/>
          </a:p>
          <a:p>
            <a:pPr algn="just"/>
            <a:r>
              <a:rPr lang="en-US" sz="1700" b="1" dirty="0"/>
              <a:t>List </a:t>
            </a:r>
            <a:r>
              <a:rPr lang="en-US" sz="1700" b="1" dirty="0" err="1"/>
              <a:t>getAttributes</a:t>
            </a:r>
            <a:r>
              <a:rPr lang="ru-RU" sz="1700" b="1" dirty="0"/>
              <a:t>()</a:t>
            </a:r>
            <a:r>
              <a:rPr lang="ru-RU" sz="1700" dirty="0"/>
              <a:t> – возвращает список всех атрибутов;</a:t>
            </a:r>
            <a:endParaRPr lang="pl-PL" sz="1700" dirty="0"/>
          </a:p>
          <a:p>
            <a:pPr algn="just"/>
            <a:r>
              <a:rPr lang="en-US" sz="1700" b="1" dirty="0"/>
              <a:t>Element </a:t>
            </a:r>
            <a:r>
              <a:rPr lang="en-US" sz="1700" b="1" dirty="0" err="1"/>
              <a:t>getChild</a:t>
            </a:r>
            <a:r>
              <a:rPr lang="ru-RU" sz="1700" b="1" dirty="0"/>
              <a:t>(</a:t>
            </a:r>
            <a:r>
              <a:rPr lang="en-US" sz="1700" b="1" dirty="0"/>
              <a:t>String name</a:t>
            </a:r>
            <a:r>
              <a:rPr lang="ru-RU" sz="1700" b="1" dirty="0"/>
              <a:t>)</a:t>
            </a:r>
            <a:r>
              <a:rPr lang="ru-RU" sz="1700" dirty="0"/>
              <a:t> – возвращает дочерний элемент по имени;</a:t>
            </a:r>
            <a:endParaRPr lang="pl-PL" sz="1700" dirty="0"/>
          </a:p>
          <a:p>
            <a:pPr algn="just"/>
            <a:r>
              <a:rPr lang="en-US" sz="1700" b="1" dirty="0"/>
              <a:t>List </a:t>
            </a:r>
            <a:r>
              <a:rPr lang="en-US" sz="1700" b="1" dirty="0" err="1"/>
              <a:t>getChildren</a:t>
            </a:r>
            <a:r>
              <a:rPr lang="ru-RU" sz="1700" b="1" dirty="0"/>
              <a:t>()</a:t>
            </a:r>
            <a:r>
              <a:rPr lang="ru-RU" sz="1700" dirty="0"/>
              <a:t> – возвращает список всех дочерних элементов;</a:t>
            </a:r>
            <a:endParaRPr lang="pl-PL" sz="1700" dirty="0"/>
          </a:p>
          <a:p>
            <a:pPr algn="just"/>
            <a:r>
              <a:rPr lang="en-US" sz="1700" b="1" dirty="0"/>
              <a:t>String </a:t>
            </a:r>
            <a:r>
              <a:rPr lang="en-US" sz="1700" b="1" dirty="0" err="1"/>
              <a:t>getChildText</a:t>
            </a:r>
            <a:r>
              <a:rPr lang="ru-RU" sz="1700" b="1" dirty="0"/>
              <a:t>(</a:t>
            </a:r>
            <a:r>
              <a:rPr lang="en-US" sz="1700" b="1" dirty="0"/>
              <a:t>String name</a:t>
            </a:r>
            <a:r>
              <a:rPr lang="ru-RU" sz="1700" b="1" dirty="0"/>
              <a:t>)</a:t>
            </a:r>
            <a:r>
              <a:rPr lang="ru-RU" sz="1700" dirty="0"/>
              <a:t> – возвращает текст дочернего элемента;</a:t>
            </a:r>
            <a:endParaRPr lang="pl-PL" sz="1700" dirty="0"/>
          </a:p>
          <a:p>
            <a:pPr algn="just"/>
            <a:r>
              <a:rPr lang="en-US" sz="1700" b="1" dirty="0"/>
              <a:t>String </a:t>
            </a:r>
            <a:r>
              <a:rPr lang="en-US" sz="1700" b="1" dirty="0" err="1"/>
              <a:t>getName</a:t>
            </a:r>
            <a:r>
              <a:rPr lang="ru-RU" sz="1700" b="1" dirty="0"/>
              <a:t>() </a:t>
            </a:r>
            <a:r>
              <a:rPr lang="ru-RU" sz="1700" dirty="0"/>
              <a:t>– возвращает имя элемента;</a:t>
            </a:r>
            <a:endParaRPr lang="pl-PL" sz="1700" dirty="0"/>
          </a:p>
          <a:p>
            <a:pPr algn="just"/>
            <a:r>
              <a:rPr lang="en-US" sz="1700" b="1" dirty="0"/>
              <a:t>String </a:t>
            </a:r>
            <a:r>
              <a:rPr lang="en-US" sz="1700" b="1" dirty="0" err="1"/>
              <a:t>getText</a:t>
            </a:r>
            <a:r>
              <a:rPr lang="ru-RU" sz="1700" b="1" dirty="0"/>
              <a:t>()</a:t>
            </a:r>
            <a:r>
              <a:rPr lang="ru-RU" sz="1700" dirty="0"/>
              <a:t> – возвращает текст, содержащийся в элементе.</a:t>
            </a:r>
            <a:endParaRPr lang="pl-PL" sz="17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168</a:t>
            </a:fld>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en-US" sz="1800" b="1" dirty="0"/>
              <a:t>Text</a:t>
            </a:r>
            <a:endParaRPr lang="pl-PL" sz="1800" dirty="0"/>
          </a:p>
          <a:p>
            <a:pPr algn="just">
              <a:buNone/>
            </a:pPr>
            <a:r>
              <a:rPr lang="ru-RU" sz="1800" dirty="0"/>
              <a:t>Класс </a:t>
            </a:r>
            <a:r>
              <a:rPr lang="en-US" sz="1800" b="1" dirty="0"/>
              <a:t>Text</a:t>
            </a:r>
            <a:r>
              <a:rPr lang="ru-RU" sz="1800" dirty="0"/>
              <a:t> содержит методы для работы с текстом. Аналог в </a:t>
            </a:r>
            <a:r>
              <a:rPr lang="en-US" sz="1800" dirty="0" err="1"/>
              <a:t>Xerces</a:t>
            </a:r>
            <a:r>
              <a:rPr lang="ru-RU" sz="1800" dirty="0"/>
              <a:t> –интерфейс </a:t>
            </a:r>
            <a:r>
              <a:rPr lang="en-US" sz="1800" b="1" dirty="0"/>
              <a:t>Text</a:t>
            </a:r>
            <a:r>
              <a:rPr lang="ru-RU" sz="1800" dirty="0"/>
              <a:t>.</a:t>
            </a:r>
          </a:p>
          <a:p>
            <a:endParaRPr lang="pl-PL" sz="1800" dirty="0"/>
          </a:p>
          <a:p>
            <a:r>
              <a:rPr lang="en-US" sz="1800" b="1" dirty="0"/>
              <a:t>String </a:t>
            </a:r>
            <a:r>
              <a:rPr lang="en-US" sz="1800" b="1" dirty="0" err="1"/>
              <a:t>getText</a:t>
            </a:r>
            <a:r>
              <a:rPr lang="ru-RU" sz="1800" b="1" dirty="0"/>
              <a:t>()</a:t>
            </a:r>
            <a:r>
              <a:rPr lang="ru-RU" sz="1800" dirty="0"/>
              <a:t> – возвращает значение содержимого в виде строки;</a:t>
            </a:r>
            <a:endParaRPr lang="pl-PL" sz="1800" dirty="0"/>
          </a:p>
          <a:p>
            <a:r>
              <a:rPr lang="en-US" sz="1800" b="1" dirty="0"/>
              <a:t>String </a:t>
            </a:r>
            <a:r>
              <a:rPr lang="en-US" sz="1800" b="1" dirty="0" err="1"/>
              <a:t>getTextTrim</a:t>
            </a:r>
            <a:r>
              <a:rPr lang="ru-RU" sz="1800" b="1" dirty="0"/>
              <a:t>()</a:t>
            </a:r>
            <a:r>
              <a:rPr lang="ru-RU" sz="1800" dirty="0"/>
              <a:t> – возвращает значение содержимого без крайних пробельных символов.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169</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dirty="0"/>
              <a:t>Если вы начинаете элемент &lt;</a:t>
            </a:r>
            <a:r>
              <a:rPr lang="ru-RU" sz="1800" dirty="0" err="1"/>
              <a:t>i</a:t>
            </a:r>
            <a:r>
              <a:rPr lang="ru-RU" sz="1800" dirty="0"/>
              <a:t>&gt; внутри элемента &lt;</a:t>
            </a:r>
            <a:r>
              <a:rPr lang="ru-RU" sz="1800" dirty="0" err="1"/>
              <a:t>b</a:t>
            </a:r>
            <a:r>
              <a:rPr lang="ru-RU" sz="1800" dirty="0"/>
              <a:t>&gt;, вы должны его там же и закончить. Если вы хотите, чтобы текст XML появлялся в наклонном шрифте, вам нужно добавить в разметку второй элемент &lt;</a:t>
            </a:r>
            <a:r>
              <a:rPr lang="ru-RU" sz="1800" dirty="0" err="1"/>
              <a:t>i</a:t>
            </a:r>
            <a:r>
              <a:rPr lang="ru-RU" sz="1800" dirty="0"/>
              <a:t>&gt;:</a:t>
            </a:r>
          </a:p>
          <a:p>
            <a:pPr algn="just">
              <a:buNone/>
            </a:pPr>
            <a:endParaRPr lang="ru-RU" sz="1800" dirty="0"/>
          </a:p>
          <a:p>
            <a:pPr algn="just">
              <a:buNone/>
            </a:pPr>
            <a:endParaRPr lang="ru-RU" sz="1800" dirty="0"/>
          </a:p>
          <a:p>
            <a:pPr algn="just">
              <a:buNone/>
            </a:pPr>
            <a:endParaRPr lang="en-GB" sz="1800" dirty="0"/>
          </a:p>
          <a:p>
            <a:pPr algn="just">
              <a:buNone/>
            </a:pPr>
            <a:endParaRPr lang="en-GB" sz="1800" dirty="0"/>
          </a:p>
          <a:p>
            <a:pPr algn="just">
              <a:buNone/>
            </a:pPr>
            <a:endParaRPr lang="ru-RU" sz="1800" dirty="0"/>
          </a:p>
          <a:p>
            <a:pPr algn="just">
              <a:buNone/>
            </a:pPr>
            <a:endParaRPr lang="ru-RU" sz="1800" dirty="0"/>
          </a:p>
          <a:p>
            <a:pPr algn="just">
              <a:buNone/>
            </a:pPr>
            <a:endParaRPr lang="ru-RU" sz="1800" dirty="0"/>
          </a:p>
          <a:p>
            <a:pPr algn="just">
              <a:buNone/>
            </a:pPr>
            <a:endParaRPr lang="ru-RU" sz="1800" dirty="0"/>
          </a:p>
          <a:p>
            <a:pPr algn="just">
              <a:buNone/>
            </a:pPr>
            <a:r>
              <a:rPr lang="ru-RU" sz="1800" dirty="0" err="1"/>
              <a:t>XML-парсер</a:t>
            </a:r>
            <a:r>
              <a:rPr lang="ru-RU" sz="1800" dirty="0"/>
              <a:t> будет принимать только эту разметку; </a:t>
            </a:r>
            <a:r>
              <a:rPr lang="ru-RU" sz="1800" dirty="0" err="1"/>
              <a:t>HTML-парсеры</a:t>
            </a:r>
            <a:r>
              <a:rPr lang="ru-RU" sz="1800" dirty="0"/>
              <a:t> в большинстве Web-браузеров будут принимать обе.</a:t>
            </a:r>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143108" y="2571744"/>
            <a:ext cx="5286412" cy="19733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en-US" sz="1800" b="1" dirty="0"/>
              <a:t>Attribute</a:t>
            </a:r>
            <a:endParaRPr lang="pl-PL" sz="1800" dirty="0"/>
          </a:p>
          <a:p>
            <a:pPr algn="just">
              <a:buNone/>
            </a:pPr>
            <a:r>
              <a:rPr lang="ru-RU" sz="1800" dirty="0"/>
              <a:t>Класс </a:t>
            </a:r>
            <a:r>
              <a:rPr lang="en-US" sz="1800" b="1" dirty="0"/>
              <a:t>Attribute</a:t>
            </a:r>
            <a:r>
              <a:rPr lang="ru-RU" sz="1800" dirty="0"/>
              <a:t> представляет собой атрибут элемента </a:t>
            </a:r>
            <a:r>
              <a:rPr lang="en-US" sz="1800" dirty="0"/>
              <a:t>XML</a:t>
            </a:r>
            <a:r>
              <a:rPr lang="ru-RU" sz="1800" dirty="0"/>
              <a:t>-документа. В отличие от интерфейса </a:t>
            </a:r>
            <a:r>
              <a:rPr lang="en-US" sz="1800" b="1" dirty="0" err="1"/>
              <a:t>Attr</a:t>
            </a:r>
            <a:r>
              <a:rPr lang="ru-RU" sz="1800" dirty="0"/>
              <a:t> из </a:t>
            </a:r>
            <a:r>
              <a:rPr lang="en-US" sz="1800" dirty="0" err="1"/>
              <a:t>Xerces</a:t>
            </a:r>
            <a:r>
              <a:rPr lang="ru-RU" sz="1800" dirty="0"/>
              <a:t>, у класса </a:t>
            </a:r>
            <a:r>
              <a:rPr lang="en-US" sz="1800" b="1" dirty="0"/>
              <a:t>Attribute</a:t>
            </a:r>
            <a:r>
              <a:rPr lang="ru-RU" sz="1800" dirty="0"/>
              <a:t> расширенная функциональность. Класс </a:t>
            </a:r>
            <a:r>
              <a:rPr lang="en-US" sz="1800" b="1" dirty="0"/>
              <a:t>Attribute</a:t>
            </a:r>
            <a:r>
              <a:rPr lang="ru-RU" sz="1800" dirty="0"/>
              <a:t> имеет методы для возвращения значения определенного типа.</a:t>
            </a:r>
          </a:p>
          <a:p>
            <a:endParaRPr lang="pl-PL" sz="1800" dirty="0"/>
          </a:p>
          <a:p>
            <a:pPr algn="just"/>
            <a:r>
              <a:rPr lang="en-US" sz="1800" b="1" dirty="0" err="1"/>
              <a:t>int</a:t>
            </a:r>
            <a:r>
              <a:rPr lang="en-US" sz="1800" b="1" dirty="0"/>
              <a:t> </a:t>
            </a:r>
            <a:r>
              <a:rPr lang="en-US" sz="1800" b="1" dirty="0" err="1"/>
              <a:t>getAttributeType</a:t>
            </a:r>
            <a:r>
              <a:rPr lang="ru-RU" sz="1800" b="1" dirty="0"/>
              <a:t>()</a:t>
            </a:r>
            <a:r>
              <a:rPr lang="ru-RU" sz="1800" dirty="0"/>
              <a:t> – возвращает тип атрибута; </a:t>
            </a:r>
          </a:p>
          <a:p>
            <a:pPr algn="just"/>
            <a:r>
              <a:rPr lang="ru-RU" sz="1800" dirty="0"/>
              <a:t>тип</a:t>
            </a:r>
            <a:r>
              <a:rPr lang="ru-RU" sz="1800" b="1" dirty="0"/>
              <a:t> </a:t>
            </a:r>
            <a:r>
              <a:rPr lang="en-US" sz="1800" b="1" dirty="0"/>
              <a:t>get</a:t>
            </a:r>
            <a:r>
              <a:rPr lang="ru-RU" sz="1800" dirty="0"/>
              <a:t>Тип</a:t>
            </a:r>
            <a:r>
              <a:rPr lang="en-US" sz="1800" b="1" dirty="0"/>
              <a:t>Type</a:t>
            </a:r>
            <a:r>
              <a:rPr lang="ru-RU" sz="1800" b="1" dirty="0"/>
              <a:t>() </a:t>
            </a:r>
            <a:r>
              <a:rPr lang="ru-RU" sz="1800" dirty="0"/>
              <a:t>–</a:t>
            </a:r>
            <a:r>
              <a:rPr lang="ru-RU" sz="1800" b="1" dirty="0"/>
              <a:t> </a:t>
            </a:r>
            <a:r>
              <a:rPr lang="ru-RU" sz="1800" dirty="0"/>
              <a:t>(</a:t>
            </a:r>
            <a:r>
              <a:rPr lang="en-GB" sz="1800" b="1" dirty="0" err="1"/>
              <a:t>Int</a:t>
            </a:r>
            <a:r>
              <a:rPr lang="ru-RU" sz="1800" dirty="0"/>
              <a:t>, </a:t>
            </a:r>
            <a:r>
              <a:rPr lang="en-US" sz="1800" b="1" dirty="0"/>
              <a:t>Double</a:t>
            </a:r>
            <a:r>
              <a:rPr lang="ru-RU" sz="1800" dirty="0"/>
              <a:t>,</a:t>
            </a:r>
            <a:r>
              <a:rPr lang="ru-RU" sz="1800" b="1" dirty="0"/>
              <a:t> </a:t>
            </a:r>
            <a:r>
              <a:rPr lang="en-US" sz="1800" b="1" dirty="0"/>
              <a:t>Boolean</a:t>
            </a:r>
            <a:r>
              <a:rPr lang="ru-RU" sz="1800" dirty="0"/>
              <a:t>,</a:t>
            </a:r>
            <a:r>
              <a:rPr lang="ru-RU" sz="1800" b="1" dirty="0"/>
              <a:t> </a:t>
            </a:r>
            <a:r>
              <a:rPr lang="en-US" sz="1800" b="1" dirty="0"/>
              <a:t>Float</a:t>
            </a:r>
            <a:r>
              <a:rPr lang="ru-RU" sz="1800" dirty="0"/>
              <a:t>,</a:t>
            </a:r>
            <a:r>
              <a:rPr lang="ru-RU" sz="1800" b="1" dirty="0"/>
              <a:t> </a:t>
            </a:r>
            <a:r>
              <a:rPr lang="en-US" sz="1800" b="1" dirty="0"/>
              <a:t>Long</a:t>
            </a:r>
            <a:r>
              <a:rPr lang="ru-RU" sz="1800" dirty="0"/>
              <a:t>) возвращает значение определенного типа;</a:t>
            </a:r>
            <a:endParaRPr lang="pl-PL" sz="1800" dirty="0"/>
          </a:p>
          <a:p>
            <a:pPr algn="just"/>
            <a:r>
              <a:rPr lang="en-US" sz="1800" b="1" dirty="0"/>
              <a:t>String </a:t>
            </a:r>
            <a:r>
              <a:rPr lang="en-US" sz="1800" b="1" dirty="0" err="1"/>
              <a:t>getName</a:t>
            </a:r>
            <a:r>
              <a:rPr lang="ru-RU" sz="1800" b="1" dirty="0"/>
              <a:t>()</a:t>
            </a:r>
            <a:r>
              <a:rPr lang="ru-RU" sz="1800" dirty="0"/>
              <a:t> – возвращает имя атрибута;</a:t>
            </a:r>
            <a:endParaRPr lang="pl-PL" sz="1800" dirty="0"/>
          </a:p>
          <a:p>
            <a:pPr algn="just"/>
            <a:r>
              <a:rPr lang="en-US" sz="1800" b="1" dirty="0"/>
              <a:t>Element </a:t>
            </a:r>
            <a:r>
              <a:rPr lang="en-US" sz="1800" b="1" dirty="0" err="1"/>
              <a:t>getParent</a:t>
            </a:r>
            <a:r>
              <a:rPr lang="ru-RU" sz="1800" b="1" dirty="0"/>
              <a:t>()</a:t>
            </a:r>
            <a:r>
              <a:rPr lang="ru-RU" sz="1800" dirty="0"/>
              <a:t> – возвращает родительский элемент.</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170</a:t>
            </a:fld>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11</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171</a:t>
            </a:fld>
            <a:endParaRPr lang="en-US"/>
          </a:p>
        </p:txBody>
      </p:sp>
      <p:sp>
        <p:nvSpPr>
          <p:cNvPr id="17409" name="Rectangle 1"/>
          <p:cNvSpPr>
            <a:spLocks noChangeArrowheads="1"/>
          </p:cNvSpPr>
          <p:nvPr/>
        </p:nvSpPr>
        <p:spPr bwMode="auto">
          <a:xfrm>
            <a:off x="928662" y="1214422"/>
            <a:ext cx="7286676"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JDOMAnalyzer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List&lt;Student&gt;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listCreator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(Document doc)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пустого списка объектов типа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students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извлечение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корневого</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root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doc.getRootElement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получение списка дочерних элементов &lt;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student</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List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studElem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root.getChildren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studElem.iterator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while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заполнение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объекта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studentElement.getAttributeValue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11</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172</a:t>
            </a:fld>
            <a:endParaRPr lang="en-US"/>
          </a:p>
        </p:txBody>
      </p:sp>
      <p:sp>
        <p:nvSpPr>
          <p:cNvPr id="17409" name="Rectangle 1"/>
          <p:cNvSpPr>
            <a:spLocks noChangeArrowheads="1"/>
          </p:cNvSpPr>
          <p:nvPr/>
        </p:nvSpPr>
        <p:spPr bwMode="auto">
          <a:xfrm>
            <a:off x="928662" y="1214422"/>
            <a:ext cx="7286676"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Integer(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tel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student.setFaculty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studentElement.getAttributeValue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address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заполнение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объекта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address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address.setStreet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getText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students.add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конец</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цикла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while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11</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173</a:t>
            </a:fld>
            <a:endParaRPr lang="en-US"/>
          </a:p>
        </p:txBody>
      </p:sp>
      <p:sp>
        <p:nvSpPr>
          <p:cNvPr id="16385" name="Rectangle 1"/>
          <p:cNvSpPr>
            <a:spLocks noChangeArrowheads="1"/>
          </p:cNvSpPr>
          <p:nvPr/>
        </p:nvSpPr>
        <p:spPr bwMode="auto">
          <a:xfrm>
            <a:off x="982791" y="1262139"/>
            <a:ext cx="7237879" cy="4524315"/>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org.jdom.JDOMException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org.jdom.input.SAXBuilder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java.io.IOException;</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JDOMStudentMain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builder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распознавание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документа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Document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builder.build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List&lt;Student&gt; list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JDOMAnalyzer.</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listCreator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(document);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list)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при</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разборе</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документа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12</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ru-RU" sz="1800" dirty="0"/>
              <a:t>Изменение </a:t>
            </a:r>
            <a:r>
              <a:rPr lang="en-GB" sz="1800" dirty="0"/>
              <a:t>XML-</a:t>
            </a:r>
            <a:r>
              <a:rPr lang="ru-RU" sz="1800" dirty="0"/>
              <a:t>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174</a:t>
            </a:fld>
            <a:endParaRPr lang="en-US"/>
          </a:p>
        </p:txBody>
      </p:sp>
      <p:sp>
        <p:nvSpPr>
          <p:cNvPr id="15361" name="Rectangle 1"/>
          <p:cNvSpPr>
            <a:spLocks noChangeArrowheads="1"/>
          </p:cNvSpPr>
          <p:nvPr/>
        </p:nvSpPr>
        <p:spPr bwMode="auto">
          <a:xfrm>
            <a:off x="928662" y="1785926"/>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java.io.FileOutputStream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org.jdom.JDOMException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org.jdom.input.SAXBuilder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org.jdom.output.XMLOutputter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JDOMChanger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lookForElement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filename, String element, String content,	String login)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builder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SAXBuilder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Document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builder.build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(filename);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root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document.getRootElement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List c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root.getChildren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12</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ru-RU" sz="1800" dirty="0"/>
              <a:t>Изменение </a:t>
            </a:r>
            <a:r>
              <a:rPr lang="en-GB" sz="1800" dirty="0"/>
              <a:t>XML-</a:t>
            </a:r>
            <a:r>
              <a:rPr lang="ru-RU" sz="1800" dirty="0"/>
              <a:t>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175</a:t>
            </a:fld>
            <a:endParaRPr lang="en-US"/>
          </a:p>
        </p:txBody>
      </p:sp>
      <p:sp>
        <p:nvSpPr>
          <p:cNvPr id="15361" name="Rectangle 1"/>
          <p:cNvSpPr>
            <a:spLocks noChangeArrowheads="1"/>
          </p:cNvSpPr>
          <p:nvPr/>
        </p:nvSpPr>
        <p:spPr bwMode="auto">
          <a:xfrm>
            <a:off x="928662" y="1857364"/>
            <a:ext cx="7286676"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while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e = (Element)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e.getAttributeValue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).equals(login))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e.getChild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(content);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serializer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serializer.output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(document,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FileOutputStream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(filename));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out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.flush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при</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записи</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файла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System.</a:t>
            </a:r>
            <a:r>
              <a:rPr kumimoji="0" lang="en-GB" sz="1200" b="0" i="1" u="none" strike="noStrike" cap="none" normalizeH="0" baseline="0" dirty="0" err="1">
                <a:ln>
                  <a:noFill/>
                </a:ln>
                <a:solidFill>
                  <a:srgbClr val="0000C0"/>
                </a:solidFill>
                <a:effectLst/>
                <a:latin typeface="Courier New" pitchFamily="49" charset="0"/>
                <a:ea typeface="Calibri" pitchFamily="34" charset="0"/>
                <a:cs typeface="Courier New" pitchFamily="49" charset="0"/>
              </a:rPr>
              <a:t>err</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.println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Ошибка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при</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разборе</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доку</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мента</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12</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ru-RU" sz="1800" dirty="0"/>
              <a:t>Изменение </a:t>
            </a:r>
            <a:r>
              <a:rPr lang="en-GB" sz="1800" dirty="0"/>
              <a:t>XML-</a:t>
            </a:r>
            <a:r>
              <a:rPr lang="ru-RU" sz="1800" dirty="0"/>
              <a:t>документа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176</a:t>
            </a:fld>
            <a:endParaRPr lang="en-US"/>
          </a:p>
        </p:txBody>
      </p:sp>
      <p:sp>
        <p:nvSpPr>
          <p:cNvPr id="15361" name="Rectangle 1"/>
          <p:cNvSpPr>
            <a:spLocks noChangeArrowheads="1"/>
          </p:cNvSpPr>
          <p:nvPr/>
        </p:nvSpPr>
        <p:spPr bwMode="auto">
          <a:xfrm>
            <a:off x="928662" y="1857364"/>
            <a:ext cx="7286676" cy="138499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String filename =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JDOMChanger.</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lookForElement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(filename,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"09"</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mit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System</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out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println</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ru-RU"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"Изменение произведено успешно."</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ru-RU" sz="1800" b="1" dirty="0"/>
              <a:t>Создание и запись </a:t>
            </a:r>
            <a:r>
              <a:rPr lang="en-US" sz="1800" b="1" dirty="0"/>
              <a:t>XML</a:t>
            </a:r>
            <a:r>
              <a:rPr lang="ru-RU" sz="1800" b="1" dirty="0"/>
              <a:t>-документа</a:t>
            </a:r>
            <a:endParaRPr lang="en-US" sz="1800" b="1" dirty="0"/>
          </a:p>
          <a:p>
            <a:pPr algn="just">
              <a:buNone/>
            </a:pPr>
            <a:endParaRPr lang="pl-PL" sz="1800" dirty="0"/>
          </a:p>
          <a:p>
            <a:pPr algn="just">
              <a:buNone/>
            </a:pPr>
            <a:r>
              <a:rPr lang="ru-RU" sz="1800" dirty="0"/>
              <a:t>Документы можно не только читать, но также модифицировать и создавать совершенно новые.</a:t>
            </a:r>
            <a:endParaRPr lang="en-US" sz="1800" dirty="0"/>
          </a:p>
          <a:p>
            <a:pPr algn="just">
              <a:buNone/>
            </a:pPr>
            <a:endParaRPr lang="pl-PL" sz="1800" dirty="0"/>
          </a:p>
          <a:p>
            <a:pPr algn="just">
              <a:buNone/>
            </a:pPr>
            <a:r>
              <a:rPr lang="ru-RU" sz="1800" dirty="0"/>
              <a:t>Для создания документа необходимо создать объект каждого класса (</a:t>
            </a:r>
            <a:r>
              <a:rPr lang="en-GB" sz="1800" b="1" dirty="0"/>
              <a:t>Element</a:t>
            </a:r>
            <a:r>
              <a:rPr lang="ru-RU" sz="1800" dirty="0"/>
              <a:t>, </a:t>
            </a:r>
            <a:r>
              <a:rPr lang="en-GB" sz="1800" b="1" dirty="0"/>
              <a:t>Attribute</a:t>
            </a:r>
            <a:r>
              <a:rPr lang="ru-RU" sz="1800" dirty="0"/>
              <a:t>, </a:t>
            </a:r>
            <a:r>
              <a:rPr lang="en-GB" sz="1800" b="1" dirty="0"/>
              <a:t>Document</a:t>
            </a:r>
            <a:r>
              <a:rPr lang="ru-RU" sz="1800" dirty="0"/>
              <a:t>, </a:t>
            </a:r>
            <a:r>
              <a:rPr lang="en-GB" sz="1800" b="1" dirty="0"/>
              <a:t>Text</a:t>
            </a:r>
            <a:r>
              <a:rPr lang="ru-RU" sz="1800" dirty="0"/>
              <a:t> и др.) и присоединить его к объекту, который в дереве </a:t>
            </a:r>
            <a:r>
              <a:rPr lang="en-GB" sz="1800" dirty="0"/>
              <a:t>XML</a:t>
            </a:r>
            <a:r>
              <a:rPr lang="ru-RU" sz="1800" dirty="0"/>
              <a:t>-документа находится выше.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en-GB" sz="1800" b="1" dirty="0"/>
              <a:t>Element</a:t>
            </a:r>
            <a:endParaRPr lang="pl-PL" sz="1800" dirty="0"/>
          </a:p>
          <a:p>
            <a:pPr algn="just">
              <a:buNone/>
            </a:pPr>
            <a:r>
              <a:rPr lang="ru-RU" sz="1800" dirty="0"/>
              <a:t>Для добавления дочерних элементов, текста или атрибутов в элемент </a:t>
            </a:r>
            <a:r>
              <a:rPr lang="en-GB" sz="1800" dirty="0"/>
              <a:t>XML</a:t>
            </a:r>
            <a:r>
              <a:rPr lang="ru-RU" sz="1800" dirty="0"/>
              <a:t>-документа нужно использовать один из следующих методов:</a:t>
            </a:r>
            <a:endParaRPr lang="en-US" sz="1800" dirty="0"/>
          </a:p>
          <a:p>
            <a:endParaRPr lang="pl-PL" sz="1800" dirty="0"/>
          </a:p>
          <a:p>
            <a:pPr algn="just"/>
            <a:r>
              <a:rPr lang="en-GB" sz="1800" b="1" dirty="0"/>
              <a:t>Element </a:t>
            </a:r>
            <a:r>
              <a:rPr lang="en-GB" sz="1800" b="1" dirty="0" err="1"/>
              <a:t>addContent</a:t>
            </a:r>
            <a:r>
              <a:rPr lang="en-GB" sz="1800" b="1" dirty="0"/>
              <a:t>(Content child)</a:t>
            </a:r>
            <a:r>
              <a:rPr lang="en-GB" sz="1800" dirty="0"/>
              <a:t> – </a:t>
            </a:r>
            <a:r>
              <a:rPr lang="ru-RU" sz="1800" dirty="0"/>
              <a:t>добавляет дочерний элемент</a:t>
            </a:r>
            <a:r>
              <a:rPr lang="en-US" sz="1800" dirty="0"/>
              <a:t>;</a:t>
            </a:r>
            <a:endParaRPr lang="pl-PL" sz="1800" dirty="0"/>
          </a:p>
          <a:p>
            <a:pPr algn="just"/>
            <a:r>
              <a:rPr lang="en-GB" sz="1800" b="1" dirty="0"/>
              <a:t>Element </a:t>
            </a:r>
            <a:r>
              <a:rPr lang="en-GB" sz="1800" b="1" dirty="0" err="1"/>
              <a:t>addContent</a:t>
            </a:r>
            <a:r>
              <a:rPr lang="en-US" sz="1800" b="1" dirty="0"/>
              <a:t>(</a:t>
            </a:r>
            <a:r>
              <a:rPr lang="en-GB" sz="1800" b="1" dirty="0" err="1"/>
              <a:t>int</a:t>
            </a:r>
            <a:r>
              <a:rPr lang="en-GB" sz="1800" b="1" dirty="0"/>
              <a:t> index</a:t>
            </a:r>
            <a:r>
              <a:rPr lang="en-US" sz="1800" b="1" dirty="0"/>
              <a:t>, </a:t>
            </a:r>
            <a:r>
              <a:rPr lang="en-GB" sz="1800" b="1" dirty="0"/>
              <a:t>Content child</a:t>
            </a:r>
            <a:r>
              <a:rPr lang="en-US" sz="1800" b="1" dirty="0"/>
              <a:t>)</a:t>
            </a:r>
            <a:r>
              <a:rPr lang="en-US" sz="1800" dirty="0"/>
              <a:t> – </a:t>
            </a:r>
            <a:r>
              <a:rPr lang="ru-RU" sz="1800" dirty="0"/>
              <a:t>добавляет дочерний элемент в определенную позицию</a:t>
            </a:r>
            <a:r>
              <a:rPr lang="en-US" sz="1800" dirty="0"/>
              <a:t>;</a:t>
            </a:r>
            <a:endParaRPr lang="pl-PL" sz="1800" dirty="0"/>
          </a:p>
          <a:p>
            <a:pPr algn="just"/>
            <a:r>
              <a:rPr lang="en-GB" sz="1800" b="1" dirty="0"/>
              <a:t>Element </a:t>
            </a:r>
            <a:r>
              <a:rPr lang="en-GB" sz="1800" b="1" dirty="0" err="1"/>
              <a:t>addContent</a:t>
            </a:r>
            <a:r>
              <a:rPr lang="ru-RU" sz="1800" b="1" dirty="0"/>
              <a:t>(</a:t>
            </a:r>
            <a:r>
              <a:rPr lang="en-GB" sz="1800" b="1" dirty="0"/>
              <a:t>String </a:t>
            </a:r>
            <a:r>
              <a:rPr lang="en-GB" sz="1800" b="1" dirty="0" err="1"/>
              <a:t>str</a:t>
            </a:r>
            <a:r>
              <a:rPr lang="ru-RU" sz="1800" b="1" dirty="0"/>
              <a:t>)</a:t>
            </a:r>
            <a:r>
              <a:rPr lang="ru-RU" sz="1800" dirty="0"/>
              <a:t> – добавляет текст в содержимое элемента;</a:t>
            </a:r>
            <a:endParaRPr lang="pl-PL" sz="1800" dirty="0"/>
          </a:p>
          <a:p>
            <a:pPr algn="just"/>
            <a:r>
              <a:rPr lang="en-GB" sz="1800" b="1" dirty="0"/>
              <a:t>Element </a:t>
            </a:r>
            <a:r>
              <a:rPr lang="en-GB" sz="1800" b="1" dirty="0" err="1"/>
              <a:t>setAttribute</a:t>
            </a:r>
            <a:r>
              <a:rPr lang="en-GB" sz="1800" b="1" dirty="0"/>
              <a:t>(Attribute </a:t>
            </a:r>
            <a:r>
              <a:rPr lang="en-GB" sz="1800" b="1" dirty="0" err="1"/>
              <a:t>attribute</a:t>
            </a:r>
            <a:r>
              <a:rPr lang="en-GB" sz="1800" b="1" dirty="0"/>
              <a:t>)</a:t>
            </a:r>
            <a:r>
              <a:rPr lang="en-GB" sz="1800" dirty="0"/>
              <a:t> – </a:t>
            </a:r>
            <a:r>
              <a:rPr lang="ru-RU" sz="1800" dirty="0"/>
              <a:t>устанавливает значение атрибута</a:t>
            </a:r>
            <a:r>
              <a:rPr lang="en-US" sz="1800" dirty="0"/>
              <a:t>;</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178</a:t>
            </a:fld>
            <a:endParaRPr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r>
              <a:rPr lang="en-GB" sz="1800" b="1" dirty="0"/>
              <a:t>Element </a:t>
            </a:r>
            <a:r>
              <a:rPr lang="en-GB" sz="1800" b="1" dirty="0" err="1"/>
              <a:t>setAttribute</a:t>
            </a:r>
            <a:r>
              <a:rPr lang="en-GB" sz="1800" b="1" dirty="0"/>
              <a:t>(String name, String value)</a:t>
            </a:r>
            <a:r>
              <a:rPr lang="en-GB" sz="1800" dirty="0"/>
              <a:t> –</a:t>
            </a:r>
            <a:r>
              <a:rPr lang="ru-RU" sz="1800" dirty="0"/>
              <a:t>устанавливает атрибут и присваивает ему значение</a:t>
            </a:r>
            <a:r>
              <a:rPr lang="en-US" sz="1800" dirty="0"/>
              <a:t>;</a:t>
            </a:r>
            <a:endParaRPr lang="pl-PL" sz="1800" dirty="0"/>
          </a:p>
          <a:p>
            <a:pPr algn="just"/>
            <a:r>
              <a:rPr lang="en-GB" sz="1800" b="1" dirty="0"/>
              <a:t>Element </a:t>
            </a:r>
            <a:r>
              <a:rPr lang="en-GB" sz="1800" b="1" dirty="0" err="1"/>
              <a:t>setContent</a:t>
            </a:r>
            <a:r>
              <a:rPr lang="ru-RU" sz="1800" b="1" dirty="0"/>
              <a:t>(</a:t>
            </a:r>
            <a:r>
              <a:rPr lang="en-GB" sz="1800" b="1" dirty="0"/>
              <a:t>Content child</a:t>
            </a:r>
            <a:r>
              <a:rPr lang="ru-RU" sz="1800" b="1" dirty="0"/>
              <a:t>)</a:t>
            </a:r>
            <a:r>
              <a:rPr lang="ru-RU" sz="1800" dirty="0"/>
              <a:t> – заменяет </a:t>
            </a:r>
            <a:r>
              <a:rPr lang="ru-RU" sz="1800" dirty="0" err="1"/>
              <a:t>текущй</a:t>
            </a:r>
            <a:r>
              <a:rPr lang="ru-RU" sz="1800" dirty="0"/>
              <a:t> элемент на элемент, переданный в качестве параметра;</a:t>
            </a:r>
            <a:endParaRPr lang="pl-PL" sz="1800" dirty="0"/>
          </a:p>
          <a:p>
            <a:pPr algn="just"/>
            <a:r>
              <a:rPr lang="en-GB" sz="1800" b="1" dirty="0"/>
              <a:t>Element </a:t>
            </a:r>
            <a:r>
              <a:rPr lang="en-GB" sz="1800" b="1" dirty="0" err="1"/>
              <a:t>setContent</a:t>
            </a:r>
            <a:r>
              <a:rPr lang="ru-RU" sz="1800" b="1" dirty="0"/>
              <a:t>(</a:t>
            </a:r>
            <a:r>
              <a:rPr lang="en-GB" sz="1800" b="1" dirty="0" err="1"/>
              <a:t>int</a:t>
            </a:r>
            <a:r>
              <a:rPr lang="en-GB" sz="1800" b="1" dirty="0"/>
              <a:t> index</a:t>
            </a:r>
            <a:r>
              <a:rPr lang="ru-RU" sz="1800" b="1" dirty="0"/>
              <a:t>, </a:t>
            </a:r>
            <a:r>
              <a:rPr lang="en-GB" sz="1800" b="1" dirty="0"/>
              <a:t>Content child</a:t>
            </a:r>
            <a:r>
              <a:rPr lang="ru-RU" sz="1800" b="1" dirty="0"/>
              <a:t>) </a:t>
            </a:r>
            <a:r>
              <a:rPr lang="ru-RU" sz="1800" dirty="0"/>
              <a:t>– заменяет дочерний элемент на определенной позиции элементом, переданным как параметр;</a:t>
            </a:r>
            <a:endParaRPr lang="pl-PL" sz="1800" dirty="0"/>
          </a:p>
          <a:p>
            <a:pPr algn="just"/>
            <a:r>
              <a:rPr lang="en-GB" sz="1800" b="1" dirty="0"/>
              <a:t>Element </a:t>
            </a:r>
            <a:r>
              <a:rPr lang="en-GB" sz="1800" b="1" dirty="0" err="1"/>
              <a:t>setName</a:t>
            </a:r>
            <a:r>
              <a:rPr lang="en-US" sz="1800" b="1" dirty="0"/>
              <a:t>(</a:t>
            </a:r>
            <a:r>
              <a:rPr lang="en-GB" sz="1800" b="1" dirty="0"/>
              <a:t>String name</a:t>
            </a:r>
            <a:r>
              <a:rPr lang="en-US" sz="1800" b="1" dirty="0"/>
              <a:t>)</a:t>
            </a:r>
            <a:r>
              <a:rPr lang="en-US" sz="1800" dirty="0"/>
              <a:t> – </a:t>
            </a:r>
            <a:r>
              <a:rPr lang="ru-RU" sz="1800" dirty="0"/>
              <a:t>устанавливает имя элемента</a:t>
            </a:r>
            <a:r>
              <a:rPr lang="en-US" sz="1800" dirty="0"/>
              <a:t>;</a:t>
            </a:r>
            <a:endParaRPr lang="pl-PL" sz="1800" dirty="0"/>
          </a:p>
          <a:p>
            <a:pPr algn="just"/>
            <a:r>
              <a:rPr lang="en-GB" sz="1800" b="1" dirty="0"/>
              <a:t>Element </a:t>
            </a:r>
            <a:r>
              <a:rPr lang="en-GB" sz="1800" b="1" dirty="0" err="1"/>
              <a:t>setText</a:t>
            </a:r>
            <a:r>
              <a:rPr lang="ru-RU" sz="1800" b="1" dirty="0"/>
              <a:t>(</a:t>
            </a:r>
            <a:r>
              <a:rPr lang="en-GB" sz="1800" b="1" dirty="0"/>
              <a:t>String text</a:t>
            </a:r>
            <a:r>
              <a:rPr lang="ru-RU" sz="1800" b="1" dirty="0"/>
              <a:t>)</a:t>
            </a:r>
            <a:r>
              <a:rPr lang="ru-RU" sz="1800" dirty="0"/>
              <a:t> – устанавливает текст содержимого элемента.</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179</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buNone/>
            </a:pPr>
            <a:r>
              <a:rPr lang="ru-RU" sz="1800" b="1" dirty="0"/>
              <a:t>Конечные теги являются обязательными</a:t>
            </a:r>
            <a:endParaRPr lang="en-GB" sz="1800" b="1" dirty="0"/>
          </a:p>
          <a:p>
            <a:pPr algn="just">
              <a:buNone/>
            </a:pPr>
            <a:endParaRPr lang="en-GB" sz="1800" dirty="0"/>
          </a:p>
          <a:p>
            <a:pPr algn="just">
              <a:buNone/>
            </a:pPr>
            <a:r>
              <a:rPr lang="ru-RU" sz="1800" dirty="0"/>
              <a:t>Нельзя опускать какие-либо закрывающие теги. В примере разметка неправильна потому, что нет закрывающего тега параграфа (&lt;/</a:t>
            </a:r>
            <a:r>
              <a:rPr lang="ru-RU" sz="1800" dirty="0" err="1"/>
              <a:t>p</a:t>
            </a:r>
            <a:r>
              <a:rPr lang="ru-RU" sz="1800" dirty="0"/>
              <a:t>&gt;). Хотя это приемлемо для HTML (и, в некоторых случаях, для SGML), </a:t>
            </a:r>
            <a:r>
              <a:rPr lang="ru-RU" sz="1800" dirty="0" err="1"/>
              <a:t>XML-парсер</a:t>
            </a:r>
            <a:r>
              <a:rPr lang="ru-RU" sz="1800" dirty="0"/>
              <a:t> это забракует.</a:t>
            </a:r>
          </a:p>
          <a:p>
            <a:endParaRPr lang="en-GB"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143108" y="3571876"/>
            <a:ext cx="5643602" cy="1458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a:t>
            </a:r>
            <a:endParaRPr lang="pl-PL" dirty="0"/>
          </a:p>
        </p:txBody>
      </p:sp>
      <p:sp>
        <p:nvSpPr>
          <p:cNvPr id="3" name="Содержимое 2"/>
          <p:cNvSpPr>
            <a:spLocks noGrp="1"/>
          </p:cNvSpPr>
          <p:nvPr>
            <p:ph idx="1"/>
          </p:nvPr>
        </p:nvSpPr>
        <p:spPr/>
        <p:txBody>
          <a:bodyPr/>
          <a:lstStyle/>
          <a:p>
            <a:pPr algn="just">
              <a:buNone/>
            </a:pPr>
            <a:r>
              <a:rPr lang="en-GB" sz="1800" b="1" dirty="0"/>
              <a:t>Text</a:t>
            </a:r>
            <a:endParaRPr lang="pl-PL" sz="1800" dirty="0"/>
          </a:p>
          <a:p>
            <a:pPr algn="just">
              <a:buNone/>
            </a:pPr>
            <a:r>
              <a:rPr lang="ru-RU" sz="1800" dirty="0"/>
              <a:t>Класс </a:t>
            </a:r>
            <a:r>
              <a:rPr lang="en-GB" sz="1800" b="1" dirty="0"/>
              <a:t>Text</a:t>
            </a:r>
            <a:r>
              <a:rPr lang="ru-RU" sz="1800" dirty="0"/>
              <a:t> также имеет методы для добавления текста в элемент </a:t>
            </a:r>
            <a:r>
              <a:rPr lang="en-GB" sz="1800" dirty="0"/>
              <a:t>XML</a:t>
            </a:r>
            <a:r>
              <a:rPr lang="ru-RU" sz="1800" dirty="0"/>
              <a:t>-документа:</a:t>
            </a:r>
            <a:endParaRPr lang="en-US" sz="1800" dirty="0"/>
          </a:p>
          <a:p>
            <a:endParaRPr lang="pl-PL" sz="1800" dirty="0"/>
          </a:p>
          <a:p>
            <a:pPr algn="just"/>
            <a:r>
              <a:rPr lang="en-GB" sz="1600" b="1" dirty="0"/>
              <a:t>void append</a:t>
            </a:r>
            <a:r>
              <a:rPr lang="ru-RU" sz="1600" b="1" dirty="0"/>
              <a:t>(</a:t>
            </a:r>
            <a:r>
              <a:rPr lang="en-GB" sz="1600" b="1" dirty="0"/>
              <a:t>String </a:t>
            </a:r>
            <a:r>
              <a:rPr lang="en-GB" sz="1600" b="1" dirty="0" err="1"/>
              <a:t>str</a:t>
            </a:r>
            <a:r>
              <a:rPr lang="ru-RU" sz="1600" b="1" dirty="0"/>
              <a:t>)</a:t>
            </a:r>
            <a:r>
              <a:rPr lang="ru-RU" sz="1600" dirty="0"/>
              <a:t> – добавляет текст к уже имеющемуся;</a:t>
            </a:r>
            <a:endParaRPr lang="pl-PL" sz="1600" dirty="0"/>
          </a:p>
          <a:p>
            <a:pPr algn="just"/>
            <a:r>
              <a:rPr lang="en-GB" sz="1600" b="1" dirty="0"/>
              <a:t>void append</a:t>
            </a:r>
            <a:r>
              <a:rPr lang="ru-RU" sz="1600" b="1" dirty="0"/>
              <a:t>(</a:t>
            </a:r>
            <a:r>
              <a:rPr lang="en-GB" sz="1600" b="1" dirty="0"/>
              <a:t>Text </a:t>
            </a:r>
            <a:r>
              <a:rPr lang="en-GB" sz="1600" b="1" dirty="0" err="1"/>
              <a:t>text</a:t>
            </a:r>
            <a:r>
              <a:rPr lang="ru-RU" sz="1600" b="1" dirty="0"/>
              <a:t>)</a:t>
            </a:r>
            <a:r>
              <a:rPr lang="ru-RU" sz="1600" dirty="0"/>
              <a:t> – добавляет текст из другого объекта </a:t>
            </a:r>
            <a:r>
              <a:rPr lang="en-GB" sz="1600" b="1" dirty="0"/>
              <a:t>Text</a:t>
            </a:r>
            <a:r>
              <a:rPr lang="ru-RU" sz="1600" dirty="0"/>
              <a:t>, переданного в качестве параметра;</a:t>
            </a:r>
            <a:endParaRPr lang="pl-PL" sz="1600" dirty="0"/>
          </a:p>
          <a:p>
            <a:pPr algn="just"/>
            <a:r>
              <a:rPr lang="en-GB" sz="1600" b="1" dirty="0"/>
              <a:t>Text </a:t>
            </a:r>
            <a:r>
              <a:rPr lang="en-GB" sz="1600" b="1" dirty="0" err="1"/>
              <a:t>setText</a:t>
            </a:r>
            <a:r>
              <a:rPr lang="ru-RU" sz="1600" b="1" dirty="0"/>
              <a:t>(</a:t>
            </a:r>
            <a:r>
              <a:rPr lang="en-GB" sz="1600" b="1" dirty="0"/>
              <a:t>String </a:t>
            </a:r>
            <a:r>
              <a:rPr lang="en-GB" sz="1600" b="1" dirty="0" err="1"/>
              <a:t>str</a:t>
            </a:r>
            <a:r>
              <a:rPr lang="ru-RU" sz="1600" b="1" dirty="0"/>
              <a:t>)</a:t>
            </a:r>
            <a:r>
              <a:rPr lang="ru-RU" sz="1600" dirty="0"/>
              <a:t> – устанавливает текст содержимого элемента.</a:t>
            </a:r>
            <a:endParaRPr lang="en-US" sz="1600" dirty="0"/>
          </a:p>
          <a:p>
            <a:pPr algn="just"/>
            <a:endParaRPr lang="en-US" sz="1600" b="1" dirty="0"/>
          </a:p>
          <a:p>
            <a:pPr algn="just">
              <a:buNone/>
            </a:pPr>
            <a:r>
              <a:rPr lang="en-GB" sz="1600" b="1" dirty="0"/>
              <a:t>Attribute</a:t>
            </a:r>
            <a:endParaRPr lang="pl-PL" sz="1600" dirty="0"/>
          </a:p>
          <a:p>
            <a:pPr algn="just">
              <a:buNone/>
            </a:pPr>
            <a:r>
              <a:rPr lang="ru-RU" sz="1600" dirty="0"/>
              <a:t>Методы класса </a:t>
            </a:r>
            <a:r>
              <a:rPr lang="en-GB" sz="1600" b="1" dirty="0"/>
              <a:t>Attribute</a:t>
            </a:r>
            <a:r>
              <a:rPr lang="ru-RU" sz="1600" dirty="0"/>
              <a:t> для установки значения, имени и типа атрибута:</a:t>
            </a:r>
            <a:endParaRPr lang="en-US" sz="1600" dirty="0"/>
          </a:p>
          <a:p>
            <a:pPr algn="just">
              <a:buNone/>
            </a:pPr>
            <a:endParaRPr lang="pl-PL" sz="1600" dirty="0"/>
          </a:p>
          <a:p>
            <a:pPr algn="just"/>
            <a:r>
              <a:rPr lang="en-GB" sz="1600" b="1" dirty="0"/>
              <a:t>Attribute </a:t>
            </a:r>
            <a:r>
              <a:rPr lang="en-GB" sz="1600" b="1" dirty="0" err="1"/>
              <a:t>setAttributeType</a:t>
            </a:r>
            <a:r>
              <a:rPr lang="en-US" sz="1600" b="1" dirty="0"/>
              <a:t>(</a:t>
            </a:r>
            <a:r>
              <a:rPr lang="en-GB" sz="1600" b="1" dirty="0" err="1"/>
              <a:t>int</a:t>
            </a:r>
            <a:r>
              <a:rPr lang="en-GB" sz="1600" b="1" dirty="0"/>
              <a:t> type</a:t>
            </a:r>
            <a:r>
              <a:rPr lang="en-US" sz="1600" b="1" dirty="0"/>
              <a:t>)</a:t>
            </a:r>
            <a:r>
              <a:rPr lang="en-US" sz="1600" dirty="0"/>
              <a:t> – </a:t>
            </a:r>
            <a:r>
              <a:rPr lang="ru-RU" sz="1600" dirty="0"/>
              <a:t>устанавливает тип атрибута</a:t>
            </a:r>
            <a:r>
              <a:rPr lang="en-US" sz="1600" dirty="0"/>
              <a:t>;</a:t>
            </a:r>
            <a:endParaRPr lang="pl-PL" sz="1600" dirty="0"/>
          </a:p>
          <a:p>
            <a:pPr algn="just"/>
            <a:r>
              <a:rPr lang="en-GB" sz="1600" b="1" dirty="0"/>
              <a:t>Attribute </a:t>
            </a:r>
            <a:r>
              <a:rPr lang="en-GB" sz="1600" b="1" dirty="0" err="1"/>
              <a:t>setName</a:t>
            </a:r>
            <a:r>
              <a:rPr lang="en-GB" sz="1600" b="1" dirty="0"/>
              <a:t>(String name)</a:t>
            </a:r>
            <a:r>
              <a:rPr lang="en-GB" sz="1600" dirty="0"/>
              <a:t> – </a:t>
            </a:r>
            <a:r>
              <a:rPr lang="ru-RU" sz="1600" dirty="0"/>
              <a:t>устанавливает имя атрибута</a:t>
            </a:r>
            <a:r>
              <a:rPr lang="en-US" sz="1600" dirty="0"/>
              <a:t>;</a:t>
            </a:r>
            <a:endParaRPr lang="pl-PL" sz="1600" dirty="0"/>
          </a:p>
          <a:p>
            <a:pPr algn="just"/>
            <a:r>
              <a:rPr lang="en-GB" sz="1600" b="1" dirty="0"/>
              <a:t>Attribute </a:t>
            </a:r>
            <a:r>
              <a:rPr lang="en-GB" sz="1600" b="1" dirty="0" err="1"/>
              <a:t>setValue</a:t>
            </a:r>
            <a:r>
              <a:rPr lang="ru-RU" sz="1600" b="1" dirty="0"/>
              <a:t>(</a:t>
            </a:r>
            <a:r>
              <a:rPr lang="en-GB" sz="1600" b="1" dirty="0"/>
              <a:t>String value</a:t>
            </a:r>
            <a:r>
              <a:rPr lang="ru-RU" sz="1600" b="1" dirty="0"/>
              <a:t>)</a:t>
            </a:r>
            <a:r>
              <a:rPr lang="ru-RU" sz="1600" dirty="0"/>
              <a:t> – устанавливает значение атрибута.</a:t>
            </a:r>
            <a:endParaRPr lang="pl-PL" sz="16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180</a:t>
            </a:fld>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13</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181</a:t>
            </a:fld>
            <a:endParaRPr lang="en-US"/>
          </a:p>
        </p:txBody>
      </p:sp>
      <p:sp>
        <p:nvSpPr>
          <p:cNvPr id="12289" name="Rectangle 1"/>
          <p:cNvSpPr>
            <a:spLocks noChangeArrowheads="1"/>
          </p:cNvSpPr>
          <p:nvPr/>
        </p:nvSpPr>
        <p:spPr bwMode="auto">
          <a:xfrm>
            <a:off x="928662" y="1214422"/>
            <a:ext cx="7286676" cy="452431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java.io.FileNotFoundException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java.io.FileOutputStream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java.io.IOException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org.jdom.output.XMLOutputter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JDOMCreator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Document create(List&lt;Student&gt; list)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корневого</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5F"/>
                </a:solidFill>
                <a:effectLst/>
                <a:latin typeface="Courier New" pitchFamily="49" charset="0"/>
                <a:ea typeface="Calibri" pitchFamily="34" charset="0"/>
                <a:cs typeface="Courier New" pitchFamily="49" charset="0"/>
              </a:rPr>
              <a:t>studentsnew</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root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studentsnew</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list.iterator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while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studentIterator.hasNext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studentIterator.next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элемента &lt;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student</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&gt; и его содержимого</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атрибутов и передача им значений</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studentElement.setAttribute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13</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182</a:t>
            </a:fld>
            <a:endParaRPr lang="en-US"/>
          </a:p>
        </p:txBody>
      </p:sp>
      <p:sp>
        <p:nvSpPr>
          <p:cNvPr id="12289" name="Rectangle 1"/>
          <p:cNvSpPr>
            <a:spLocks noChangeArrowheads="1"/>
          </p:cNvSpPr>
          <p:nvPr/>
        </p:nvSpPr>
        <p:spPr bwMode="auto">
          <a:xfrm>
            <a:off x="928662" y="1214422"/>
            <a:ext cx="7286676" cy="397031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studentElement.setAttribute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String.</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valueOf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faculty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faculty.setText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вложение</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&lt;faculty&gt;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&lt;student&gt;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(faculty);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name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name.setText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&lt;address&gt;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address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student.getAddress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country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country.setText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address.getCountry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city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city.setText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address.getCity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(city);</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 street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Element(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street.setText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address.getStreet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13</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183</a:t>
            </a:fld>
            <a:endParaRPr lang="en-US"/>
          </a:p>
        </p:txBody>
      </p:sp>
      <p:sp>
        <p:nvSpPr>
          <p:cNvPr id="12289" name="Rectangle 1"/>
          <p:cNvSpPr>
            <a:spLocks noChangeArrowheads="1"/>
          </p:cNvSpPr>
          <p:nvPr/>
        </p:nvSpPr>
        <p:spPr bwMode="auto">
          <a:xfrm>
            <a:off x="928662" y="1214422"/>
            <a:ext cx="7286676" cy="489364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вложение</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&lt;street&gt;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&lt;address&gt;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вложение</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&lt;address&gt;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&lt;student&gt;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addressElement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вложение</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&lt;student&gt;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элемент</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&lt;students&gt;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root.addContent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studentElement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конец</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цикла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while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основного дерева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XML</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-документа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Document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root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boolean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saveDocument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Document doc)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boolean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complete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XMLOutputter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запись</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документа</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outputter.output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FileOutputStream</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FileNotFoundException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complete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false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catch</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IOException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e)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e.printStackTrace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complete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false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return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complete;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13</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184</a:t>
            </a:fld>
            <a:endParaRPr lang="en-US"/>
          </a:p>
        </p:txBody>
      </p:sp>
      <p:sp>
        <p:nvSpPr>
          <p:cNvPr id="11265" name="Rectangle 1"/>
          <p:cNvSpPr>
            <a:spLocks noChangeArrowheads="1"/>
          </p:cNvSpPr>
          <p:nvPr/>
        </p:nvSpPr>
        <p:spPr bwMode="auto">
          <a:xfrm>
            <a:off x="928662" y="1285860"/>
            <a:ext cx="7143800"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package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_java._se._13._jdom;</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java.util.ArrayList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org.jdom.Document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_java._se._13._dom.Student;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class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JDOMMainSaver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public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static</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void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main(String[]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args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создание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списка</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студентов</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 students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ArrayList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&lt;Student&gt;();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for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err="1">
                <a:ln>
                  <a:noFill/>
                </a:ln>
                <a:solidFill>
                  <a:srgbClr val="7F0055"/>
                </a:solidFill>
                <a:effectLst/>
                <a:latin typeface="Courier New" pitchFamily="49" charset="0"/>
                <a:ea typeface="Calibri" pitchFamily="34" charset="0"/>
                <a:cs typeface="Courier New" pitchFamily="49" charset="0"/>
              </a:rPr>
              <a:t>int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j = 1; j &lt; 3; j++)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new</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Student();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st.setName(</a:t>
            </a:r>
            <a:r>
              <a:rPr kumimoji="0" lang="pl-PL"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"Petrov"</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j);</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st.setLogin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petr</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j);</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st.setFaculty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st.setTelephone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(454556 + j * 3);</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Student.Address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st.getAddress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adr.setCity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"Minsk"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adr.setCountry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"BLR"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adr.setStreet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2A00FF"/>
                </a:solidFill>
                <a:effectLst/>
                <a:latin typeface="Courier New" pitchFamily="49" charset="0"/>
                <a:ea typeface="Calibri" pitchFamily="34" charset="0"/>
                <a:cs typeface="Courier New" pitchFamily="49" charset="0"/>
              </a:rPr>
              <a:t>Gaja</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 j);</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st.setAddress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adr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students</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add</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JDOM. </a:t>
            </a:r>
            <a:r>
              <a:rPr lang="en-US" dirty="0"/>
              <a:t>Example 13</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185</a:t>
            </a:fld>
            <a:endParaRPr lang="en-US"/>
          </a:p>
        </p:txBody>
      </p:sp>
      <p:sp>
        <p:nvSpPr>
          <p:cNvPr id="11265" name="Rectangle 1"/>
          <p:cNvSpPr>
            <a:spLocks noChangeArrowheads="1"/>
          </p:cNvSpPr>
          <p:nvPr/>
        </p:nvSpPr>
        <p:spPr bwMode="auto">
          <a:xfrm>
            <a:off x="928662" y="1285860"/>
            <a:ext cx="7143800" cy="1754326"/>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создание </a:t>
            </a:r>
            <a:r>
              <a:rPr kumimoji="0" lang="ru-RU"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дерева</a:t>
            </a:r>
            <a:r>
              <a:rPr kumimoji="0" lang="ru-RU"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ru-RU"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на основе списка студентов</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Document doc =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JDOMCreator.</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create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(students);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сохранение</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дерева</a:t>
            </a:r>
            <a:r>
              <a:rPr kumimoji="0" lang="en-GB" sz="1200" b="0" i="0" u="none" strike="noStrike" cap="none" normalizeH="0" baseline="0" dirty="0">
                <a:ln>
                  <a:noFill/>
                </a:ln>
                <a:solidFill>
                  <a:srgbClr val="3F7F5F"/>
                </a:solidFill>
                <a:effectLst/>
                <a:latin typeface="Calibri"/>
                <a:ea typeface="Calibri" pitchFamily="34" charset="0"/>
                <a:cs typeface="Courier New" pitchFamily="49" charset="0"/>
              </a:rPr>
              <a:t>»</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в</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 XML-</a:t>
            </a:r>
            <a:r>
              <a:rPr kumimoji="0" lang="pl-PL"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документе</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if</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JDOMCreator.</a:t>
            </a:r>
            <a:r>
              <a:rPr kumimoji="0" lang="en-GB" sz="1200" b="0" i="1" u="none" strike="noStrike" cap="none" normalizeH="0" baseline="0" dirty="0" err="1">
                <a:ln>
                  <a:noFill/>
                </a:ln>
                <a:solidFill>
                  <a:srgbClr val="000000"/>
                </a:solidFill>
                <a:effectLst/>
                <a:latin typeface="Courier New" pitchFamily="49" charset="0"/>
                <a:ea typeface="Calibri" pitchFamily="34" charset="0"/>
                <a:cs typeface="Courier New" pitchFamily="49" charset="0"/>
              </a:rPr>
              <a:t>saveDocument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"studentsnew.xml"</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doc))</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System</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out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println</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ru-RU"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"Документ создан"</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1" i="0" u="none" strike="noStrike" cap="none" normalizeH="0" baseline="0" dirty="0">
                <a:ln>
                  <a:noFill/>
                </a:ln>
                <a:solidFill>
                  <a:srgbClr val="7F0055"/>
                </a:solidFill>
                <a:effectLst/>
                <a:latin typeface="Courier New" pitchFamily="49" charset="0"/>
                <a:ea typeface="Calibri" pitchFamily="34" charset="0"/>
                <a:cs typeface="Courier New" pitchFamily="49" charset="0"/>
              </a:rPr>
              <a:t>else</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System</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1" u="none" strike="noStrike" cap="none" normalizeH="0" baseline="0" dirty="0">
                <a:ln>
                  <a:noFill/>
                </a:ln>
                <a:solidFill>
                  <a:srgbClr val="0000C0"/>
                </a:solidFill>
                <a:effectLst/>
                <a:latin typeface="Courier New" pitchFamily="49" charset="0"/>
                <a:ea typeface="Calibri" pitchFamily="34" charset="0"/>
                <a:cs typeface="Courier New" pitchFamily="49" charset="0"/>
              </a:rPr>
              <a:t>out</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println</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ru-RU" sz="1200" b="0" i="0" u="none" strike="noStrike" cap="none" normalizeH="0" baseline="0" dirty="0">
                <a:ln>
                  <a:noFill/>
                </a:ln>
                <a:solidFill>
                  <a:srgbClr val="2A00FF"/>
                </a:solidFill>
                <a:effectLst/>
                <a:latin typeface="Courier New" pitchFamily="49" charset="0"/>
                <a:ea typeface="Calibri" pitchFamily="34" charset="0"/>
                <a:cs typeface="Courier New" pitchFamily="49" charset="0"/>
              </a:rPr>
              <a:t>"Документ НЕ создан"</a:t>
            </a: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jaxb</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186</a:t>
            </a:fld>
            <a:endParaRPr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a:t>
            </a:r>
            <a:endParaRPr lang="pl-PL" dirty="0"/>
          </a:p>
        </p:txBody>
      </p:sp>
      <p:sp>
        <p:nvSpPr>
          <p:cNvPr id="3" name="Содержимое 2"/>
          <p:cNvSpPr>
            <a:spLocks noGrp="1"/>
          </p:cNvSpPr>
          <p:nvPr>
            <p:ph idx="1"/>
          </p:nvPr>
        </p:nvSpPr>
        <p:spPr/>
        <p:txBody>
          <a:bodyPr/>
          <a:lstStyle/>
          <a:p>
            <a:pPr algn="just">
              <a:buNone/>
            </a:pPr>
            <a:r>
              <a:rPr lang="ru-RU" dirty="0"/>
              <a:t> </a:t>
            </a:r>
            <a:r>
              <a:rPr lang="ru-RU" sz="1800" dirty="0" err="1"/>
              <a:t>JavaTM</a:t>
            </a:r>
            <a:r>
              <a:rPr lang="ru-RU" sz="1800" dirty="0"/>
              <a:t> </a:t>
            </a:r>
            <a:r>
              <a:rPr lang="ru-RU" sz="1800" dirty="0" err="1"/>
              <a:t>Architecture</a:t>
            </a:r>
            <a:r>
              <a:rPr lang="ru-RU" sz="1800" dirty="0"/>
              <a:t> </a:t>
            </a:r>
            <a:r>
              <a:rPr lang="ru-RU" sz="1800" dirty="0" err="1"/>
              <a:t>for</a:t>
            </a:r>
            <a:r>
              <a:rPr lang="ru-RU" sz="1800" dirty="0"/>
              <a:t> XML </a:t>
            </a:r>
            <a:r>
              <a:rPr lang="ru-RU" sz="1800" dirty="0" err="1"/>
              <a:t>Binding</a:t>
            </a:r>
            <a:r>
              <a:rPr lang="ru-RU" sz="1800" dirty="0"/>
              <a:t> (JAXB) обеспечивает связь между XML схемами и </a:t>
            </a:r>
            <a:r>
              <a:rPr lang="ru-RU" sz="1800" dirty="0" err="1"/>
              <a:t>Java</a:t>
            </a:r>
            <a:r>
              <a:rPr lang="ru-RU" sz="1800" dirty="0"/>
              <a:t> - представлениями, предоставляя возможность использовать данные представленные в виде </a:t>
            </a:r>
            <a:r>
              <a:rPr lang="ru-RU" sz="1800" dirty="0" err="1"/>
              <a:t>XMLв</a:t>
            </a:r>
            <a:r>
              <a:rPr lang="ru-RU" sz="1800" dirty="0"/>
              <a:t> приложениях </a:t>
            </a:r>
            <a:r>
              <a:rPr lang="ru-RU" sz="1800" dirty="0" err="1"/>
              <a:t>Java</a:t>
            </a:r>
            <a:r>
              <a:rPr lang="ru-RU" sz="1800" dirty="0"/>
              <a:t>. </a:t>
            </a:r>
            <a:endParaRPr lang="en-US" sz="1800" dirty="0"/>
          </a:p>
          <a:p>
            <a:pPr algn="just">
              <a:buNone/>
            </a:pPr>
            <a:endParaRPr lang="en-US" sz="1800" dirty="0"/>
          </a:p>
          <a:p>
            <a:pPr algn="just">
              <a:buNone/>
            </a:pPr>
            <a:r>
              <a:rPr lang="ru-RU" sz="1800" dirty="0"/>
              <a:t>JAXB предоставляет методы для преобразования XML документов в структуры </a:t>
            </a:r>
            <a:r>
              <a:rPr lang="ru-RU" sz="1800" dirty="0" err="1"/>
              <a:t>Java</a:t>
            </a:r>
            <a:r>
              <a:rPr lang="ru-RU" sz="1800" dirty="0"/>
              <a:t> и обратно. Кроме этого, есть возможность генерировать XML схемы из  </a:t>
            </a:r>
            <a:r>
              <a:rPr lang="ru-RU" sz="1800" dirty="0" err="1"/>
              <a:t>Java</a:t>
            </a:r>
            <a:r>
              <a:rPr lang="ru-RU" sz="1800" dirty="0"/>
              <a:t> объектов.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187</a:t>
            </a:fld>
            <a:endParaRPr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 Example 14</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188</a:t>
            </a:fld>
            <a:endParaRPr lang="en-US"/>
          </a:p>
        </p:txBody>
      </p:sp>
      <p:sp>
        <p:nvSpPr>
          <p:cNvPr id="48129" name="Rectangle 1"/>
          <p:cNvSpPr>
            <a:spLocks noChangeArrowheads="1"/>
          </p:cNvSpPr>
          <p:nvPr/>
        </p:nvSpPr>
        <p:spPr bwMode="auto">
          <a:xfrm>
            <a:off x="928662" y="1306755"/>
            <a:ext cx="7215238"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package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_java._se._13._jaxb;</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javax.xml.bind.annotation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javax.xml.bind.annotation.adapters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XmlRootElement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XmlAccessorType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XmlAccessType.</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FIELD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XmlType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(name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"Student"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propOrder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задание последовательности элементов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XML</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Student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XmlAttribute</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required</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XmlJavaTypeAdapter</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CollapsedStringAdapter</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XmlElement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(required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XmlAttribute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(required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XmlElement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(required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XmlElement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(required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 </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Student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необходим для генерации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XML</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 Example 14</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189</a:t>
            </a:fld>
            <a:endParaRPr lang="en-US"/>
          </a:p>
        </p:txBody>
      </p:sp>
      <p:sp>
        <p:nvSpPr>
          <p:cNvPr id="48129" name="Rectangle 1"/>
          <p:cNvSpPr>
            <a:spLocks noChangeArrowheads="1"/>
          </p:cNvSpPr>
          <p:nvPr/>
        </p:nvSpPr>
        <p:spPr bwMode="auto">
          <a:xfrm>
            <a:off x="928662" y="1214422"/>
            <a:ext cx="7215238"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Student(String login, String name, String faculty,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telephone,</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login;</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name;</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faculty;</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telephone;</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address;</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login) {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login;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name)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name;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faculty) {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faculty;}</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telephone) {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telephone;}</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(Address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address;}</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toString</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nLogin</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login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nName</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name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nTelephone</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telephone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nFaculty</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faculty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address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.toString</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dirty="0"/>
              <a:t>Если элемент вообще не содержит разметки, он называется пустым элементом; HTML-элементы разрыва (&lt;</a:t>
            </a:r>
            <a:r>
              <a:rPr lang="ru-RU" sz="1800" dirty="0" err="1"/>
              <a:t>br</a:t>
            </a:r>
            <a:r>
              <a:rPr lang="ru-RU" sz="1800" dirty="0"/>
              <a:t>&gt;) и изображения (&lt;</a:t>
            </a:r>
            <a:r>
              <a:rPr lang="ru-RU" sz="1800" dirty="0" err="1"/>
              <a:t>img</a:t>
            </a:r>
            <a:r>
              <a:rPr lang="ru-RU" sz="1800" dirty="0"/>
              <a:t>&gt;) являются примерами этого. В пустом элементе XML-документа вы можете поместить закрывающую косую черту в начальный тег. Следующие два элемента разрыва и два элемента изображения являются для </a:t>
            </a:r>
            <a:r>
              <a:rPr lang="ru-RU" sz="1800" dirty="0" err="1"/>
              <a:t>XML-парсера</a:t>
            </a:r>
            <a:r>
              <a:rPr lang="ru-RU" sz="1800" dirty="0"/>
              <a:t> одним и тем же:</a:t>
            </a:r>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000232" y="3429000"/>
            <a:ext cx="5889666" cy="1864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 Example 14</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190</a:t>
            </a:fld>
            <a:endParaRPr lang="en-US"/>
          </a:p>
        </p:txBody>
      </p:sp>
      <p:sp>
        <p:nvSpPr>
          <p:cNvPr id="48129" name="Rectangle 1"/>
          <p:cNvSpPr>
            <a:spLocks noChangeArrowheads="1"/>
          </p:cNvSpPr>
          <p:nvPr/>
        </p:nvSpPr>
        <p:spPr bwMode="auto">
          <a:xfrm>
            <a:off x="1000100" y="1285860"/>
            <a:ext cx="7215238" cy="452431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646464"/>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646464"/>
                </a:solidFill>
                <a:effectLst/>
                <a:latin typeface="Consolas" pitchFamily="49" charset="0"/>
                <a:ea typeface="Calibri" pitchFamily="34" charset="0"/>
                <a:cs typeface="Consolas" pitchFamily="49" charset="0"/>
              </a:rPr>
              <a:t>XmlRootElement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static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внутренний</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класс</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private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Address(String country, String city, String street)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country;</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city;</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street;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country)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country;}</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city)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city;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getStreet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setStreet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street) {</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this</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C0"/>
                </a:solidFill>
                <a:effectLst/>
                <a:latin typeface="Consolas" pitchFamily="49" charset="0"/>
                <a:ea typeface="Calibri" pitchFamily="34" charset="0"/>
                <a:cs typeface="Consolas" pitchFamily="49" charset="0"/>
              </a:rPr>
              <a: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street;}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toString</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return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nAddress</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"\n\</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tCountry</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country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"\n\</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tCity</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city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"\n\</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tStreet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0000C0"/>
                </a:solidFill>
                <a:effectLst/>
                <a:latin typeface="Consolas" pitchFamily="49" charset="0"/>
                <a:ea typeface="Calibri" pitchFamily="34" charset="0"/>
                <a:cs typeface="Consolas" pitchFamily="49" charset="0"/>
              </a:rPr>
              <a:t>street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 Example 14</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191</a:t>
            </a:fld>
            <a:endParaRPr lang="en-US"/>
          </a:p>
        </p:txBody>
      </p:sp>
      <p:sp>
        <p:nvSpPr>
          <p:cNvPr id="47105" name="Rectangle 1"/>
          <p:cNvSpPr>
            <a:spLocks noChangeArrowheads="1"/>
          </p:cNvSpPr>
          <p:nvPr/>
        </p:nvSpPr>
        <p:spPr bwMode="auto">
          <a:xfrm>
            <a:off x="928662" y="1285860"/>
            <a:ext cx="7215238" cy="4524315"/>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package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_java._se._13._jaxb;</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javax.xml.bind.JAXBContext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javax.xml.bind.JAXBException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javax.xml.bind.Marshaller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java.io.*;</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MarshalMain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static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main(String[]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JAXBContext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context =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JAXBContext.</a:t>
            </a:r>
            <a:r>
              <a:rPr kumimoji="0" lang="en-US" sz="1200" b="0" i="1" u="none" strike="noStrike" cap="none" normalizeH="0" baseline="0" dirty="0" err="1">
                <a:ln>
                  <a:noFill/>
                </a:ln>
                <a:solidFill>
                  <a:srgbClr val="000000"/>
                </a:solidFill>
                <a:effectLst/>
                <a:latin typeface="Consolas" pitchFamily="49" charset="0"/>
                <a:ea typeface="Calibri" pitchFamily="34" charset="0"/>
                <a:cs typeface="Consolas" pitchFamily="49" charset="0"/>
              </a:rPr>
              <a:t>newInstance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Student.</a:t>
            </a:r>
            <a:r>
              <a:rPr kumimoji="0" lang="en-US" sz="1200" b="1" i="0" u="none" strike="noStrike" cap="none" normalizeH="0" baseline="0" dirty="0" err="1">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Marshaller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m =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context.createMarshaller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Student.Address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addr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Student.Address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"BLR"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"Minsk"</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Skoriny</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4"</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Student s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Student(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mendig</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"Dmitry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Terenya</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rfe</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2066394,</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addr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sng" strike="noStrike" cap="none" normalizeH="0" baseline="0" dirty="0" err="1">
                <a:ln>
                  <a:noFill/>
                </a:ln>
                <a:solidFill>
                  <a:srgbClr val="3F7F5F"/>
                </a:solidFill>
                <a:effectLst/>
                <a:latin typeface="Consolas" pitchFamily="49" charset="0"/>
                <a:ea typeface="Calibri" pitchFamily="34" charset="0"/>
                <a:cs typeface="Consolas" pitchFamily="49" charset="0"/>
              </a:rPr>
              <a:t>объект</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m.marshal</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FileOutputStream</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"stud.xml"</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m.marshal</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sng" strike="noStrike" cap="none" normalizeH="0" baseline="0" dirty="0" err="1">
                <a:ln>
                  <a:noFill/>
                </a:ln>
                <a:solidFill>
                  <a:srgbClr val="3F7F5F"/>
                </a:solidFill>
                <a:effectLst/>
                <a:latin typeface="Consolas" pitchFamily="49" charset="0"/>
                <a:ea typeface="Calibri" pitchFamily="34" charset="0"/>
                <a:cs typeface="Consolas" pitchFamily="49" charset="0"/>
              </a:rPr>
              <a:t>на</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sng" strike="noStrike" cap="none" normalizeH="0" baseline="0" dirty="0" err="1">
                <a:ln>
                  <a:noFill/>
                </a:ln>
                <a:solidFill>
                  <a:srgbClr val="3F7F5F"/>
                </a:solidFill>
                <a:effectLst/>
                <a:latin typeface="Consolas" pitchFamily="49" charset="0"/>
                <a:ea typeface="Calibri" pitchFamily="34" charset="0"/>
                <a:cs typeface="Consolas" pitchFamily="49" charset="0"/>
              </a:rPr>
              <a:t>консоль</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"XML-</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файл</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создан</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FileNotFoundException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"XML-</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файл</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не</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найден</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JAXBException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"JAXB-</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исключения</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 Example 14</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192</a:t>
            </a:fld>
            <a:endParaRPr lang="en-US"/>
          </a:p>
        </p:txBody>
      </p:sp>
      <p:sp>
        <p:nvSpPr>
          <p:cNvPr id="46081" name="Rectangle 1"/>
          <p:cNvSpPr>
            <a:spLocks noChangeArrowheads="1"/>
          </p:cNvSpPr>
          <p:nvPr/>
        </p:nvSpPr>
        <p:spPr bwMode="auto">
          <a:xfrm>
            <a:off x="1714480" y="1357298"/>
            <a:ext cx="5650906" cy="2246769"/>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xml</a:t>
            </a:r>
            <a:r>
              <a:rPr kumimoji="0" lang="en-US" sz="1400" b="0" i="0" u="none" strike="noStrike" cap="none" normalizeH="0" baseline="0" dirty="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7F007F"/>
                </a:solidFill>
                <a:effectLst/>
                <a:latin typeface="Consolas" pitchFamily="49" charset="0"/>
                <a:ea typeface="Calibri" pitchFamily="34" charset="0"/>
                <a:cs typeface="Consolas" pitchFamily="49" charset="0"/>
              </a:rPr>
              <a:t>version</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"1.0"</a:t>
            </a:r>
            <a:r>
              <a:rPr kumimoji="0" lang="en-US" sz="1400" b="0" i="0" u="none" strike="noStrike" cap="none" normalizeH="0" baseline="0" dirty="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7F007F"/>
                </a:solidFill>
                <a:effectLst/>
                <a:latin typeface="Consolas" pitchFamily="49" charset="0"/>
                <a:ea typeface="Calibri" pitchFamily="34" charset="0"/>
                <a:cs typeface="Consolas" pitchFamily="49" charset="0"/>
              </a:rPr>
              <a:t>encoding</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"UTF-8"</a:t>
            </a:r>
            <a:r>
              <a:rPr kumimoji="0" lang="en-US" sz="1400" b="0" i="0" u="none" strike="noStrike" cap="none" normalizeH="0" baseline="0" dirty="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7F007F"/>
                </a:solidFill>
                <a:effectLst/>
                <a:latin typeface="Consolas" pitchFamily="49" charset="0"/>
                <a:ea typeface="Calibri" pitchFamily="34" charset="0"/>
                <a:cs typeface="Consolas" pitchFamily="49" charset="0"/>
              </a:rPr>
              <a:t>standalone</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"yes"</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student</a:t>
            </a:r>
            <a:r>
              <a:rPr kumimoji="0" lang="en-US" sz="1400" b="0" i="0" u="none" strike="noStrike" cap="none" normalizeH="0" baseline="0" dirty="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7F007F"/>
                </a:solidFill>
                <a:effectLst/>
                <a:latin typeface="Consolas" pitchFamily="49" charset="0"/>
                <a:ea typeface="Calibri" pitchFamily="34" charset="0"/>
                <a:cs typeface="Consolas" pitchFamily="49" charset="0"/>
              </a:rPr>
              <a:t>faculty</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400" b="0" i="1" u="none" strike="noStrike" cap="none" normalizeH="0" baseline="0" dirty="0" err="1">
                <a:ln>
                  <a:noFill/>
                </a:ln>
                <a:solidFill>
                  <a:srgbClr val="2A00FF"/>
                </a:solidFill>
                <a:effectLst/>
                <a:latin typeface="Consolas" pitchFamily="49" charset="0"/>
                <a:ea typeface="Calibri" pitchFamily="34" charset="0"/>
                <a:cs typeface="Consolas" pitchFamily="49" charset="0"/>
              </a:rPr>
              <a:t>rfe</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400" b="0" i="0" u="none" strike="noStrike" cap="none" normalizeH="0" baseline="0" dirty="0">
                <a:ln>
                  <a:noFill/>
                </a:ln>
                <a:solidFill>
                  <a:schemeClr val="tx1"/>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7F007F"/>
                </a:solidFill>
                <a:effectLst/>
                <a:latin typeface="Consolas" pitchFamily="49" charset="0"/>
                <a:ea typeface="Calibri" pitchFamily="34" charset="0"/>
                <a:cs typeface="Consolas" pitchFamily="49" charset="0"/>
              </a:rPr>
              <a:t>login</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400" b="0" i="1" u="none" strike="noStrike" cap="none" normalizeH="0" baseline="0" dirty="0" err="1">
                <a:ln>
                  <a:noFill/>
                </a:ln>
                <a:solidFill>
                  <a:srgbClr val="2A00FF"/>
                </a:solidFill>
                <a:effectLst/>
                <a:latin typeface="Consolas" pitchFamily="49" charset="0"/>
                <a:ea typeface="Calibri" pitchFamily="34" charset="0"/>
                <a:cs typeface="Consolas" pitchFamily="49" charset="0"/>
              </a:rPr>
              <a:t>mendig</a:t>
            </a:r>
            <a:r>
              <a:rPr kumimoji="0" lang="en-US" sz="1400" b="0" i="1"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name</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Dmitry </a:t>
            </a:r>
            <a:r>
              <a:rPr kumimoji="0" lang="en-US" sz="14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Terenya</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name</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telephone</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2066394</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telephone</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address</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city</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Minsk</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city</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country</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BLR</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country</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street</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r>
              <a:rPr kumimoji="0" lang="en-US" sz="14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Skoriny</a:t>
            </a: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4</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street</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address</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&lt;/</a:t>
            </a:r>
            <a:r>
              <a:rPr kumimoji="0" lang="en-US" sz="1400" b="0" i="0" u="none" strike="noStrike" cap="none" normalizeH="0" baseline="0" dirty="0">
                <a:ln>
                  <a:noFill/>
                </a:ln>
                <a:solidFill>
                  <a:srgbClr val="3F7F7F"/>
                </a:solidFill>
                <a:effectLst/>
                <a:latin typeface="Consolas" pitchFamily="49" charset="0"/>
                <a:ea typeface="Calibri" pitchFamily="34" charset="0"/>
                <a:cs typeface="Consolas" pitchFamily="49" charset="0"/>
              </a:rPr>
              <a:t>student</a:t>
            </a:r>
            <a:r>
              <a:rPr kumimoji="0" lang="en-US" sz="1400" b="0" i="0" u="none" strike="noStrike" cap="none" normalizeH="0" baseline="0" dirty="0">
                <a:ln>
                  <a:noFill/>
                </a:ln>
                <a:solidFill>
                  <a:srgbClr val="008080"/>
                </a:solidFill>
                <a:effectLst/>
                <a:latin typeface="Consolas" pitchFamily="49" charset="0"/>
                <a:ea typeface="Calibri" pitchFamily="34" charset="0"/>
                <a:cs typeface="Consolas" pitchFamily="49" charset="0"/>
              </a:rPr>
              <a:t>&gt;</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JAXB</a:t>
            </a:r>
            <a:endParaRPr lang="pl-PL" dirty="0"/>
          </a:p>
        </p:txBody>
      </p:sp>
      <p:sp>
        <p:nvSpPr>
          <p:cNvPr id="3" name="Содержимое 2"/>
          <p:cNvSpPr>
            <a:spLocks noGrp="1"/>
          </p:cNvSpPr>
          <p:nvPr>
            <p:ph idx="1"/>
          </p:nvPr>
        </p:nvSpPr>
        <p:spPr/>
        <p:txBody>
          <a:bodyPr/>
          <a:lstStyle/>
          <a:p>
            <a:pPr>
              <a:buNone/>
            </a:pPr>
            <a:r>
              <a:rPr lang="ru-RU" sz="1800" dirty="0"/>
              <a:t>Возможно обратное создание на основе </a:t>
            </a:r>
            <a:r>
              <a:rPr lang="en-US" sz="1800" dirty="0"/>
              <a:t>XML</a:t>
            </a:r>
            <a:r>
              <a:rPr lang="ru-RU" sz="1800" dirty="0"/>
              <a:t>-схемы классов на языке </a:t>
            </a:r>
            <a:r>
              <a:rPr lang="en-US" sz="1800" dirty="0"/>
              <a:t>Java </a:t>
            </a:r>
            <a:r>
              <a:rPr lang="ru-RU" sz="1800" dirty="0"/>
              <a:t>с помощью команды</a:t>
            </a:r>
            <a:endParaRPr lang="en-US" sz="1800" dirty="0"/>
          </a:p>
          <a:p>
            <a:pPr>
              <a:buNone/>
            </a:pPr>
            <a:endParaRPr lang="en-US" sz="1800" dirty="0"/>
          </a:p>
          <a:p>
            <a:pPr algn="ctr">
              <a:buNone/>
            </a:pPr>
            <a:r>
              <a:rPr lang="en-US" sz="1800" b="1" dirty="0" err="1"/>
              <a:t>xjc</a:t>
            </a:r>
            <a:r>
              <a:rPr lang="en-US" sz="1800" b="1" dirty="0"/>
              <a:t> university</a:t>
            </a:r>
            <a:r>
              <a:rPr lang="ru-RU" sz="1800" b="1" dirty="0"/>
              <a:t>.</a:t>
            </a:r>
            <a:r>
              <a:rPr lang="en-US" sz="1800" b="1" dirty="0" err="1"/>
              <a:t>xsd</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193</a:t>
            </a:fld>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endParaRPr lang="en-US"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194</a:t>
            </a:fld>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endParaRPr lang="pl-PL" dirty="0"/>
          </a:p>
        </p:txBody>
      </p:sp>
      <p:sp>
        <p:nvSpPr>
          <p:cNvPr id="3" name="Содержимое 2"/>
          <p:cNvSpPr>
            <a:spLocks noGrp="1"/>
          </p:cNvSpPr>
          <p:nvPr>
            <p:ph idx="1"/>
          </p:nvPr>
        </p:nvSpPr>
        <p:spPr/>
        <p:txBody>
          <a:bodyPr/>
          <a:lstStyle/>
          <a:p>
            <a:pPr algn="just">
              <a:buNone/>
            </a:pPr>
            <a:r>
              <a:rPr lang="ru-RU" sz="1800" dirty="0"/>
              <a:t>В пакете </a:t>
            </a:r>
            <a:r>
              <a:rPr lang="ru-RU" sz="1800" dirty="0" err="1"/>
              <a:t>javax.xml.validation</a:t>
            </a:r>
            <a:r>
              <a:rPr lang="ru-RU" sz="1800" dirty="0"/>
              <a:t> для </a:t>
            </a:r>
            <a:r>
              <a:rPr lang="ru-RU" sz="1800" dirty="0" err="1"/>
              <a:t>валидации</a:t>
            </a:r>
            <a:r>
              <a:rPr lang="ru-RU" sz="1800" dirty="0"/>
              <a:t> документов используются три класса: </a:t>
            </a:r>
            <a:r>
              <a:rPr lang="ru-RU" sz="1800" dirty="0" err="1"/>
              <a:t>SchemaFactory</a:t>
            </a:r>
            <a:r>
              <a:rPr lang="ru-RU" sz="1800" dirty="0"/>
              <a:t>, </a:t>
            </a:r>
            <a:r>
              <a:rPr lang="ru-RU" sz="1800" dirty="0" err="1"/>
              <a:t>Schema</a:t>
            </a:r>
            <a:r>
              <a:rPr lang="ru-RU" sz="1800" dirty="0"/>
              <a:t> и </a:t>
            </a:r>
            <a:r>
              <a:rPr lang="ru-RU" sz="1800" dirty="0" err="1"/>
              <a:t>Validator</a:t>
            </a:r>
            <a:r>
              <a:rPr lang="ru-RU" sz="1800" dirty="0"/>
              <a:t>. </a:t>
            </a:r>
            <a:endParaRPr lang="en-US" sz="1800" dirty="0"/>
          </a:p>
          <a:p>
            <a:pPr algn="just">
              <a:buNone/>
            </a:pPr>
            <a:endParaRPr lang="en-US" sz="1800" dirty="0"/>
          </a:p>
          <a:p>
            <a:pPr algn="just">
              <a:buNone/>
            </a:pPr>
            <a:r>
              <a:rPr lang="ru-RU" sz="1800" dirty="0"/>
              <a:t>Кроме того, этот пакет активно использует интерфейс </a:t>
            </a:r>
            <a:r>
              <a:rPr lang="ru-RU" sz="1800" dirty="0" err="1"/>
              <a:t>javax.xml.transform.Source</a:t>
            </a:r>
            <a:r>
              <a:rPr lang="ru-RU" sz="1800" dirty="0"/>
              <a:t> для представления документов XML. </a:t>
            </a:r>
            <a:endParaRPr lang="en-US" sz="1800" dirty="0"/>
          </a:p>
          <a:p>
            <a:pPr algn="just">
              <a:buNone/>
            </a:pPr>
            <a:endParaRPr lang="en-US" sz="1800" dirty="0"/>
          </a:p>
          <a:p>
            <a:pPr algn="just">
              <a:buNone/>
            </a:pPr>
            <a:r>
              <a:rPr lang="ru-RU" sz="1800" dirty="0"/>
              <a:t>Если не вдаваться в детали, то назначение этих классов таково: </a:t>
            </a:r>
            <a:r>
              <a:rPr lang="ru-RU" sz="1800" dirty="0" err="1"/>
              <a:t>SchemaFactory</a:t>
            </a:r>
            <a:r>
              <a:rPr lang="ru-RU" sz="1800" dirty="0"/>
              <a:t> читает описание схемы, которая часто представляет собой документ XML, создавая на его основе экземпляр типа </a:t>
            </a:r>
            <a:r>
              <a:rPr lang="ru-RU" sz="1800" dirty="0" err="1"/>
              <a:t>Schema</a:t>
            </a:r>
            <a:r>
              <a:rPr lang="ru-RU" sz="1800" dirty="0"/>
              <a:t>, который в свою очередь создает </a:t>
            </a:r>
            <a:r>
              <a:rPr lang="ru-RU" sz="1800" dirty="0" err="1"/>
              <a:t>валидатор</a:t>
            </a:r>
            <a:r>
              <a:rPr lang="ru-RU" sz="1800" dirty="0"/>
              <a:t> (объект типа </a:t>
            </a:r>
            <a:r>
              <a:rPr lang="ru-RU" sz="1800" dirty="0" err="1"/>
              <a:t>Validator</a:t>
            </a:r>
            <a:r>
              <a:rPr lang="ru-RU" sz="1800" dirty="0"/>
              <a:t>). </a:t>
            </a:r>
            <a:r>
              <a:rPr lang="ru-RU" sz="1800" dirty="0" err="1"/>
              <a:t>Валидатор</a:t>
            </a:r>
            <a:r>
              <a:rPr lang="ru-RU" sz="1800" dirty="0"/>
              <a:t> выполняет проверку документа XML, представленного в виде экземпляра </a:t>
            </a:r>
            <a:r>
              <a:rPr lang="ru-RU" sz="1800" dirty="0" err="1"/>
              <a:t>Source</a:t>
            </a:r>
            <a:r>
              <a:rPr lang="ru-RU" sz="1800" dirty="0"/>
              <a:t>.</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195</a:t>
            </a:fld>
            <a:endParaRPr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en-US" dirty="0"/>
              <a:t>. Example 15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196</a:t>
            </a:fld>
            <a:endParaRPr lang="en-US"/>
          </a:p>
        </p:txBody>
      </p:sp>
      <p:sp>
        <p:nvSpPr>
          <p:cNvPr id="28673" name="Rectangle 1"/>
          <p:cNvSpPr>
            <a:spLocks noChangeArrowheads="1"/>
          </p:cNvSpPr>
          <p:nvPr/>
        </p:nvSpPr>
        <p:spPr bwMode="auto">
          <a:xfrm>
            <a:off x="928662" y="1285860"/>
            <a:ext cx="7215238" cy="4893647"/>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package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_java._se._13._validation;</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java.io.File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java.io.IOException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javax.xml.transform.Source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javax.xml.transform.stream.StreamSource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javax.xml.validation.Schema</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javax.xml.validation.SchemaFactory</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javax.xml.validation.Validator</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org.xml.sax.SAXException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XSDValidation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static</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main(String[]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throws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SAXException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IOException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1. Поиск и создание экземпляра фабрики для языка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XML</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Schema</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SchemaFactory</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factory =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SchemaFactory.</a:t>
            </a:r>
            <a:r>
              <a:rPr kumimoji="0" lang="en-US" sz="1200" b="0" i="1" strike="noStrike" cap="none" normalizeH="0" baseline="0" dirty="0" err="1">
                <a:ln>
                  <a:noFill/>
                </a:ln>
                <a:solidFill>
                  <a:srgbClr val="000000"/>
                </a:solidFill>
                <a:effectLst/>
                <a:latin typeface="Consolas" pitchFamily="49" charset="0"/>
                <a:ea typeface="Calibri" pitchFamily="34" charset="0"/>
                <a:cs typeface="Consolas" pitchFamily="49" charset="0"/>
              </a:rPr>
              <a:t>newInstance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"http://www.w3.org/2001/XMLSchema"</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2. Компиляция схемы</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Схема загружается в объект типа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java</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io</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File</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но вы также можете использовать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классы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java</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net</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URL</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 и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javax</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xml</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transform</a:t>
            </a:r>
            <a:r>
              <a:rPr kumimoji="0" lang="ru-RU" sz="1200" b="0" i="0" strike="noStrike" cap="none" normalizeH="0" baseline="0" dirty="0">
                <a:ln>
                  <a:noFill/>
                </a:ln>
                <a:solidFill>
                  <a:srgbClr val="3F7F5F"/>
                </a:solidFill>
                <a:effectLst/>
                <a:latin typeface="Consolas" pitchFamily="49" charset="0"/>
                <a:ea typeface="Calibri" pitchFamily="34" charset="0"/>
                <a:cs typeface="Consolas" pitchFamily="49" charset="0"/>
              </a:rPr>
              <a:t>.</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Source</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File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schemaLocation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File(</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"/opt/xml/</a:t>
            </a:r>
            <a:r>
              <a:rPr kumimoji="0" lang="en-US" sz="1200" b="0" i="0" strike="noStrike" cap="none" normalizeH="0" baseline="0" dirty="0" err="1">
                <a:ln>
                  <a:noFill/>
                </a:ln>
                <a:solidFill>
                  <a:srgbClr val="2A00FF"/>
                </a:solidFill>
                <a:effectLst/>
                <a:latin typeface="Consolas" pitchFamily="49" charset="0"/>
                <a:ea typeface="Calibri" pitchFamily="34" charset="0"/>
                <a:cs typeface="Consolas" pitchFamily="49" charset="0"/>
              </a:rPr>
              <a:t>docbook</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2A00FF"/>
                </a:solidFill>
                <a:effectLst/>
                <a:latin typeface="Consolas" pitchFamily="49" charset="0"/>
                <a:ea typeface="Calibri" pitchFamily="34" charset="0"/>
                <a:cs typeface="Consolas" pitchFamily="49" charset="0"/>
              </a:rPr>
              <a:t>xsd</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/students.xsd"</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Schema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factory.newSchema</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schemaLocation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3.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Создание</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валидатора</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для</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схемы</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Validator</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validator</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schema.newValidator</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en-US" dirty="0"/>
              <a:t>. Example 15</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197</a:t>
            </a:fld>
            <a:endParaRPr lang="en-US"/>
          </a:p>
        </p:txBody>
      </p:sp>
      <p:sp>
        <p:nvSpPr>
          <p:cNvPr id="28673" name="Rectangle 1"/>
          <p:cNvSpPr>
            <a:spLocks noChangeArrowheads="1"/>
          </p:cNvSpPr>
          <p:nvPr/>
        </p:nvSpPr>
        <p:spPr bwMode="auto">
          <a:xfrm>
            <a:off x="928662" y="1285860"/>
            <a:ext cx="7215238" cy="304698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4.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Разбор</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проверяемого</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документа</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Source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source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StreamSource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[0]);</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5.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Валидация</a:t>
            </a:r>
            <a:r>
              <a:rPr kumimoji="0" lang="en-US" sz="1200" b="0" i="0"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3F7F5F"/>
                </a:solidFill>
                <a:effectLst/>
                <a:latin typeface="Consolas" pitchFamily="49" charset="0"/>
                <a:ea typeface="Calibri" pitchFamily="34" charset="0"/>
                <a:cs typeface="Consolas" pitchFamily="49" charset="0"/>
              </a:rPr>
              <a:t>документа</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try</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validator.validate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(source);</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[0] + </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 is valid."</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SAXException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ex)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[0] + </a:t>
            </a:r>
            <a:r>
              <a:rPr kumimoji="0" lang="en-US" sz="1200" b="0" i="0" strike="noStrike" cap="none" normalizeH="0" baseline="0" dirty="0">
                <a:ln>
                  <a:noFill/>
                </a:ln>
                <a:solidFill>
                  <a:srgbClr val="2A00FF"/>
                </a:solidFill>
                <a:effectLst/>
                <a:latin typeface="Consolas" pitchFamily="49" charset="0"/>
                <a:ea typeface="Calibri" pitchFamily="34" charset="0"/>
                <a:cs typeface="Consolas" pitchFamily="49" charset="0"/>
              </a:rPr>
              <a:t>" is not valid because "</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.println</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strike="noStrike" cap="none" normalizeH="0" baseline="0" dirty="0" err="1">
                <a:ln>
                  <a:noFill/>
                </a:ln>
                <a:solidFill>
                  <a:srgbClr val="000000"/>
                </a:solidFill>
                <a:effectLst/>
                <a:latin typeface="Consolas" pitchFamily="49" charset="0"/>
                <a:ea typeface="Calibri" pitchFamily="34" charset="0"/>
                <a:cs typeface="Consolas" pitchFamily="49" charset="0"/>
              </a:rPr>
              <a:t>ex.getMessage</a:t>
            </a: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strike="noStrike" cap="none" normalizeH="0" baseline="0" dirty="0">
                <a:ln>
                  <a:noFill/>
                </a:ln>
                <a:solidFill>
                  <a:schemeClr val="tx1"/>
                </a:solidFill>
                <a:effectLst/>
                <a:latin typeface="Arial" pitchFamily="34" charset="0"/>
                <a:cs typeface="Arial" pitchFamily="34" charset="0"/>
              </a:rPr>
              <a:t>}</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en-US" dirty="0"/>
              <a:t>. Example 16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198</a:t>
            </a:fld>
            <a:endParaRPr lang="en-US"/>
          </a:p>
        </p:txBody>
      </p:sp>
      <p:sp>
        <p:nvSpPr>
          <p:cNvPr id="27649" name="Rectangle 1"/>
          <p:cNvSpPr>
            <a:spLocks noChangeArrowheads="1"/>
          </p:cNvSpPr>
          <p:nvPr/>
        </p:nvSpPr>
        <p:spPr bwMode="auto">
          <a:xfrm>
            <a:off x="928662" y="1214422"/>
            <a:ext cx="7215238"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package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_java._se._13._validation;</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java.io.IOException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org.xml.sax.SAXException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org.apache.xerces.parsers.DOMParser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org.xml.sax.SAXNotRecognizedException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org.xml.sax.SAXNotSupportedException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XSDCheck</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static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main(String[]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args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String filename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"students.xml"</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создание</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объекта-парсера</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DOMParser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parser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DOMParser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try</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установка</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обработчика</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3F7F5F"/>
                </a:solidFill>
                <a:effectLst/>
                <a:latin typeface="Consolas" pitchFamily="49" charset="0"/>
                <a:ea typeface="Calibri" pitchFamily="34" charset="0"/>
                <a:cs typeface="Consolas" pitchFamily="49" charset="0"/>
              </a:rPr>
              <a:t>ошибок</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parser.setErrorHandler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new</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MyErrorHandler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"log.txt"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установка способов проверки с использованием </a:t>
            </a:r>
            <a:r>
              <a:rPr kumimoji="0" lang="en-US"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XSD</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parser.setFeature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"http://xml.org/sax/features/validation"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parser.setFeature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"http://apache.org/xml/features/validation/schema"</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true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ru-RU" sz="1200" b="0" i="0" u="none" strike="noStrike" cap="none" normalizeH="0" baseline="0" dirty="0">
                <a:ln>
                  <a:noFill/>
                </a:ln>
                <a:solidFill>
                  <a:srgbClr val="3F7F5F"/>
                </a:solidFill>
                <a:effectLst/>
                <a:latin typeface="Consolas" pitchFamily="49" charset="0"/>
                <a:ea typeface="Calibri" pitchFamily="34" charset="0"/>
                <a:cs typeface="Consolas" pitchFamily="49" charset="0"/>
              </a:rPr>
              <a:t>// запуск процесса проверки</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parser</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parse</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filename</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en-US" dirty="0"/>
              <a:t>. Example 16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199</a:t>
            </a:fld>
            <a:endParaRPr lang="en-US"/>
          </a:p>
        </p:txBody>
      </p:sp>
      <p:sp>
        <p:nvSpPr>
          <p:cNvPr id="27649" name="Rectangle 1"/>
          <p:cNvSpPr>
            <a:spLocks noChangeArrowheads="1"/>
          </p:cNvSpPr>
          <p:nvPr/>
        </p:nvSpPr>
        <p:spPr bwMode="auto">
          <a:xfrm>
            <a:off x="928662" y="1214422"/>
            <a:ext cx="7215238" cy="3046988"/>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SAXNotRecognizedException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System</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1" u="none" strike="noStrike" cap="none" normalizeH="0" baseline="0" dirty="0">
                <a:ln>
                  <a:noFill/>
                </a:ln>
                <a:solidFill>
                  <a:srgbClr val="0000C0"/>
                </a:solidFill>
                <a:effectLst/>
                <a:latin typeface="Consolas" pitchFamily="49" charset="0"/>
                <a:ea typeface="Calibri" pitchFamily="34" charset="0"/>
                <a:cs typeface="Consolas" pitchFamily="49" charset="0"/>
              </a:rPr>
              <a:t>out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print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ru-RU"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"идентификатор не распознан"</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SAXNotSupportedException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System</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1" u="none" strike="noStrike" cap="none" normalizeH="0" baseline="0" dirty="0">
                <a:ln>
                  <a:noFill/>
                </a:ln>
                <a:solidFill>
                  <a:srgbClr val="0000C0"/>
                </a:solidFill>
                <a:effectLst/>
                <a:latin typeface="Consolas" pitchFamily="49" charset="0"/>
                <a:ea typeface="Calibri" pitchFamily="34" charset="0"/>
                <a:cs typeface="Consolas" pitchFamily="49" charset="0"/>
              </a:rPr>
              <a:t>out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print</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ru-RU"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"неподдерживаемая операция"</a:t>
            </a: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глобальная</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SAX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ошибка</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catch</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IOException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ошибка</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I/O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потока</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System.</a:t>
            </a:r>
            <a:r>
              <a:rPr kumimoji="0" lang="en-US" sz="1200" b="0" i="1" u="none" strike="noStrike" cap="none" normalizeH="0" baseline="0" dirty="0" err="1">
                <a:ln>
                  <a:noFill/>
                </a:ln>
                <a:solidFill>
                  <a:srgbClr val="0000C0"/>
                </a:solidFill>
                <a:effectLst/>
                <a:latin typeface="Consolas" pitchFamily="49" charset="0"/>
                <a:ea typeface="Calibri" pitchFamily="34" charset="0"/>
                <a:cs typeface="Consolas" pitchFamily="49" charset="0"/>
              </a:rPr>
              <a:t>out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.print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проверка</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 filename + </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2A00FF"/>
                </a:solidFill>
                <a:effectLst/>
                <a:latin typeface="Consolas" pitchFamily="49" charset="0"/>
                <a:ea typeface="Calibri" pitchFamily="34" charset="0"/>
                <a:cs typeface="Consolas" pitchFamily="49" charset="0"/>
              </a:rPr>
              <a:t>завершена</a:t>
            </a:r>
            <a:r>
              <a:rPr kumimoji="0" lang="en-US" sz="1200" b="0" i="0" u="none" strike="noStrike" cap="none" normalizeH="0" baseline="0" dirty="0">
                <a:ln>
                  <a:noFill/>
                </a:ln>
                <a:solidFill>
                  <a:srgbClr val="2A00FF"/>
                </a:solidFill>
                <a:effectLst/>
                <a:latin typeface="Consolas" pitchFamily="49" charset="0"/>
                <a:ea typeface="Calibri" pitchFamily="34" charset="0"/>
                <a:cs typeface="Consolas" pitchFamily="49" charset="0"/>
              </a:rPr>
              <a: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a:t>2011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a:p>
        </p:txBody>
      </p:sp>
      <p:sp>
        <p:nvSpPr>
          <p:cNvPr id="4" name="Заголовок 3"/>
          <p:cNvSpPr>
            <a:spLocks noGrp="1"/>
          </p:cNvSpPr>
          <p:nvPr>
            <p:ph type="title"/>
          </p:nvPr>
        </p:nvSpPr>
        <p:spPr/>
        <p:txBody>
          <a:bodyPr/>
          <a:lstStyle/>
          <a:p>
            <a:r>
              <a:rPr lang="ru-RU" dirty="0"/>
              <a:t>Содержание</a:t>
            </a:r>
          </a:p>
        </p:txBody>
      </p:sp>
      <p:sp>
        <p:nvSpPr>
          <p:cNvPr id="5" name="Содержимое 4"/>
          <p:cNvSpPr>
            <a:spLocks noGrp="1"/>
          </p:cNvSpPr>
          <p:nvPr>
            <p:ph idx="1"/>
          </p:nvPr>
        </p:nvSpPr>
        <p:spPr/>
        <p:txBody>
          <a:bodyPr/>
          <a:lstStyle/>
          <a:p>
            <a:pPr marL="358775" indent="-358775"/>
            <a:r>
              <a:rPr lang="ru-RU" dirty="0"/>
              <a:t>Обзор</a:t>
            </a:r>
          </a:p>
          <a:p>
            <a:pPr marL="358775" indent="-358775"/>
            <a:r>
              <a:rPr lang="pl-PL" dirty="0"/>
              <a:t>XML &amp; Web</a:t>
            </a:r>
            <a:endParaRPr lang="ru-RU" dirty="0"/>
          </a:p>
          <a:p>
            <a:pPr marL="358775" indent="-358775"/>
            <a:r>
              <a:rPr lang="ru-RU" dirty="0"/>
              <a:t>Правила </a:t>
            </a:r>
            <a:r>
              <a:rPr lang="pl-PL" dirty="0"/>
              <a:t>XML-</a:t>
            </a:r>
            <a:r>
              <a:rPr lang="ru-RU" dirty="0"/>
              <a:t>документа</a:t>
            </a:r>
          </a:p>
          <a:p>
            <a:pPr marL="358775" indent="-358775"/>
            <a:r>
              <a:rPr lang="ru-RU" dirty="0"/>
              <a:t>Объявления </a:t>
            </a:r>
            <a:r>
              <a:rPr lang="pl-PL" dirty="0"/>
              <a:t>XML</a:t>
            </a:r>
            <a:endParaRPr lang="ru-RU" dirty="0"/>
          </a:p>
          <a:p>
            <a:pPr marL="358775" indent="-358775"/>
            <a:r>
              <a:rPr lang="ru-RU" dirty="0"/>
              <a:t>Комментарии и другое</a:t>
            </a:r>
          </a:p>
          <a:p>
            <a:pPr marL="358775" indent="-358775"/>
            <a:r>
              <a:rPr lang="ru-RU" dirty="0"/>
              <a:t>Пространства имен</a:t>
            </a:r>
          </a:p>
          <a:p>
            <a:pPr marL="358775" indent="-358775"/>
            <a:r>
              <a:rPr lang="en-GB" dirty="0"/>
              <a:t>DTD</a:t>
            </a:r>
          </a:p>
          <a:p>
            <a:pPr marL="358775" indent="-358775"/>
            <a:r>
              <a:rPr lang="en-GB" dirty="0"/>
              <a:t>XSD</a:t>
            </a:r>
          </a:p>
          <a:p>
            <a:pPr marL="358775" indent="-358775"/>
            <a:r>
              <a:rPr lang="en-GB" dirty="0"/>
              <a:t>SAX</a:t>
            </a:r>
            <a:endParaRPr lang="ru-RU" dirty="0"/>
          </a:p>
          <a:p>
            <a:pPr marL="358775" indent="-358775"/>
            <a:r>
              <a:rPr lang="en-US" dirty="0"/>
              <a:t>STAX</a:t>
            </a:r>
          </a:p>
          <a:p>
            <a:pPr marL="358775" indent="-358775"/>
            <a:r>
              <a:rPr lang="en-US" dirty="0"/>
              <a:t>DOM</a:t>
            </a:r>
          </a:p>
          <a:p>
            <a:pPr marL="358775" indent="-358775"/>
            <a:r>
              <a:rPr lang="en-US" dirty="0"/>
              <a:t>JAXP</a:t>
            </a:r>
          </a:p>
          <a:p>
            <a:pPr marL="358775" indent="-358775"/>
            <a:r>
              <a:rPr lang="en-US" dirty="0"/>
              <a:t>XSLT, XPATH, JAXP for transformation (</a:t>
            </a:r>
            <a:r>
              <a:rPr lang="ru-RU" dirty="0"/>
              <a:t>основы</a:t>
            </a:r>
            <a:r>
              <a:rPr lang="en-US" dirty="0"/>
              <a:t>)</a:t>
            </a:r>
            <a:endParaRPr lang="ru-RU" dirty="0"/>
          </a:p>
          <a:p>
            <a:pPr marL="358775" indent="-358775"/>
            <a:r>
              <a:rPr lang="en-US" dirty="0"/>
              <a:t>JDOM</a:t>
            </a:r>
          </a:p>
          <a:p>
            <a:pPr marL="358775" indent="-358775"/>
            <a:r>
              <a:rPr lang="en-US" dirty="0"/>
              <a:t>JAXB</a:t>
            </a:r>
          </a:p>
          <a:p>
            <a:pPr marL="358775" indent="-358775"/>
            <a:r>
              <a:rPr lang="ru-RU" dirty="0" err="1"/>
              <a:t>Валидация</a:t>
            </a:r>
            <a:r>
              <a:rPr lang="pl-PL" dirty="0"/>
              <a:t/>
            </a:r>
            <a:br>
              <a:rPr lang="pl-PL" dirty="0"/>
            </a:br>
            <a:endParaRPr lang="ru-RU" dirty="0"/>
          </a:p>
          <a:p>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buNone/>
            </a:pPr>
            <a:r>
              <a:rPr lang="ru-RU" sz="1800" b="1" dirty="0"/>
              <a:t>Элементы чувствительны к регистру</a:t>
            </a:r>
            <a:endParaRPr lang="en-GB" sz="1800" b="1" dirty="0"/>
          </a:p>
          <a:p>
            <a:endParaRPr lang="en-GB" sz="1800" dirty="0"/>
          </a:p>
          <a:p>
            <a:pPr algn="just">
              <a:buNone/>
            </a:pPr>
            <a:r>
              <a:rPr lang="ru-RU" sz="1800" dirty="0"/>
              <a:t>Элементы XML чувствительны к регистру. В HTML &lt;h1&gt; и &lt;H1&gt; - одно и то же; в XML - нет. Если вы попытаетесь закрыть элемент &lt;h1&gt; тегом &lt;/H1&gt;, вы получите ошибку. В примере ниже заголовок вверху неправильный, а внизу - правильный.</a:t>
            </a:r>
          </a:p>
          <a:p>
            <a:endParaRPr lang="en-GB" dirty="0"/>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20</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143108" y="3429000"/>
            <a:ext cx="5387894" cy="1884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Валидация</a:t>
            </a:r>
            <a:r>
              <a:rPr lang="en-US" dirty="0"/>
              <a:t>. Example 16</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200</a:t>
            </a:fld>
            <a:endParaRPr lang="en-US"/>
          </a:p>
        </p:txBody>
      </p:sp>
      <p:sp>
        <p:nvSpPr>
          <p:cNvPr id="26625" name="Rectangle 1"/>
          <p:cNvSpPr>
            <a:spLocks noChangeArrowheads="1"/>
          </p:cNvSpPr>
          <p:nvPr/>
        </p:nvSpPr>
        <p:spPr bwMode="auto">
          <a:xfrm>
            <a:off x="928662" y="1214422"/>
            <a:ext cx="7215238" cy="323165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package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_java._se._13._validation;</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java.io.IOException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org.xml.sax.ErrorHandler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import</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org.xml.sax.SAXParseException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class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MyErrorHandler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implements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MyErrorHandler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(String log)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throws</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IOException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warning(</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SAXParseException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error(</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SAXParseException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public</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1" i="0" u="none" strike="noStrike" cap="none" normalizeH="0" baseline="0" dirty="0">
                <a:ln>
                  <a:noFill/>
                </a:ln>
                <a:solidFill>
                  <a:srgbClr val="7F0055"/>
                </a:solidFill>
                <a:effectLst/>
                <a:latin typeface="Consolas" pitchFamily="49" charset="0"/>
                <a:ea typeface="Calibri" pitchFamily="34" charset="0"/>
                <a:cs typeface="Consolas" pitchFamily="49" charset="0"/>
              </a:rPr>
              <a:t>void</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fatalError</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SAXParseException</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e)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r>
              <a:rPr kumimoji="0" lang="en-US" sz="1200" b="0" i="0" u="none" strike="noStrike" cap="none" normalizeH="0" baseline="0" dirty="0" err="1">
                <a:ln>
                  <a:noFill/>
                </a:ln>
                <a:solidFill>
                  <a:srgbClr val="000000"/>
                </a:solidFill>
                <a:effectLst/>
                <a:latin typeface="Consolas" pitchFamily="49" charset="0"/>
                <a:ea typeface="Calibri" pitchFamily="34" charset="0"/>
                <a:cs typeface="Consolas" pitchFamily="49" charset="0"/>
              </a:rPr>
              <a:t>e.printStackTrace</a:t>
            </a: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Consolas" pitchFamily="49" charset="0"/>
                <a:ea typeface="Calibri" pitchFamily="34" charset="0"/>
                <a:cs typeface="Consolas" pitchFamily="49"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GB" b="1" dirty="0"/>
              <a:t>Java.SE.13</a:t>
            </a:r>
          </a:p>
          <a:p>
            <a:r>
              <a:rPr/>
              <a:t>Java&amp;XML programming</a:t>
            </a:r>
            <a:endParaRPr lang="en-US" dirty="0"/>
          </a:p>
        </p:txBody>
      </p:sp>
      <p:sp>
        <p:nvSpPr>
          <p:cNvPr id="3" name="Нижний колонтитул 2"/>
          <p:cNvSpPr>
            <a:spLocks noGrp="1"/>
          </p:cNvSpPr>
          <p:nvPr>
            <p:ph type="ftr" sz="quarter" idx="12"/>
          </p:nvPr>
        </p:nvSpPr>
        <p:spPr/>
        <p:txBody>
          <a:bodyPr/>
          <a:lstStyle/>
          <a:p>
            <a:r>
              <a:rPr lang="en-US"/>
              <a:t>2011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201</a:t>
            </a:fld>
            <a:endParaRPr lang="en-US"/>
          </a:p>
        </p:txBody>
      </p:sp>
      <p:sp>
        <p:nvSpPr>
          <p:cNvPr id="5" name="Текст 4"/>
          <p:cNvSpPr>
            <a:spLocks noGrp="1"/>
          </p:cNvSpPr>
          <p:nvPr>
            <p:ph type="body" sz="quarter" idx="14"/>
          </p:nvPr>
        </p:nvSpPr>
        <p:spPr/>
        <p:txBody>
          <a:bodyPr/>
          <a:lstStyle/>
          <a:p>
            <a:r>
              <a:rPr lang="pl-PL" dirty="0"/>
              <a:t>Ihar Blinou, PhD</a:t>
            </a:r>
          </a:p>
          <a:p>
            <a:r>
              <a:rPr lang="pl-PL" dirty="0"/>
              <a:t>Oracle Certified Java Instructor</a:t>
            </a:r>
          </a:p>
          <a:p>
            <a:r>
              <a:rPr lang="pl-PL" dirty="0">
                <a:hlinkClick r:id="rId2"/>
              </a:rPr>
              <a:t>Ihar_blinou@epam.com</a:t>
            </a:r>
            <a:endParaRPr lang="pl-PL"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buNone/>
            </a:pPr>
            <a:r>
              <a:rPr lang="ru-RU" sz="1800" b="1" dirty="0"/>
              <a:t>Атрибуты должны иметь значения в кавычках</a:t>
            </a:r>
            <a:endParaRPr lang="en-GB" sz="1800" b="1" dirty="0"/>
          </a:p>
          <a:p>
            <a:endParaRPr lang="en-GB" sz="1800" dirty="0"/>
          </a:p>
          <a:p>
            <a:pPr algn="just">
              <a:buNone/>
            </a:pPr>
            <a:r>
              <a:rPr lang="ru-RU" sz="1800" dirty="0"/>
              <a:t>Есть два правила для атрибутов в XML-документах: </a:t>
            </a:r>
          </a:p>
          <a:p>
            <a:pPr indent="438150" algn="just"/>
            <a:r>
              <a:rPr lang="ru-RU" sz="1800" dirty="0"/>
              <a:t>Атрибуты должны иметь значения </a:t>
            </a:r>
          </a:p>
          <a:p>
            <a:pPr indent="438150" algn="just"/>
            <a:r>
              <a:rPr lang="ru-RU" sz="1800" dirty="0"/>
              <a:t>Эти значения должны быть заключены в кавычки </a:t>
            </a:r>
          </a:p>
          <a:p>
            <a:pPr algn="just"/>
            <a:endParaRPr lang="ru-RU" sz="1800" dirty="0"/>
          </a:p>
          <a:p>
            <a:pPr algn="just">
              <a:buNone/>
            </a:pPr>
            <a:r>
              <a:rPr lang="ru-RU" sz="1800" dirty="0"/>
              <a:t>Сравните два примера ниже. Разметка вверху правильна в HTML, но не в XML. Чтобы сделать ее эквивалент в XML, вы должны дать атрибуту значение и взять его в кавычки.</a:t>
            </a:r>
          </a:p>
          <a:p>
            <a:endParaRPr lang="en-GB"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21</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714480" y="4286256"/>
            <a:ext cx="6067337"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a:t>
            </a:r>
            <a:r>
              <a:rPr lang="pl-PL" dirty="0"/>
              <a:t>XML-</a:t>
            </a:r>
            <a:r>
              <a:rPr lang="ru-RU" dirty="0"/>
              <a:t>документа</a:t>
            </a:r>
            <a:endParaRPr lang="pl-PL" dirty="0"/>
          </a:p>
        </p:txBody>
      </p:sp>
      <p:sp>
        <p:nvSpPr>
          <p:cNvPr id="3" name="Содержимое 2"/>
          <p:cNvSpPr>
            <a:spLocks noGrp="1"/>
          </p:cNvSpPr>
          <p:nvPr>
            <p:ph idx="1"/>
          </p:nvPr>
        </p:nvSpPr>
        <p:spPr/>
        <p:txBody>
          <a:bodyPr/>
          <a:lstStyle/>
          <a:p>
            <a:pPr algn="just">
              <a:buNone/>
            </a:pPr>
            <a:r>
              <a:rPr lang="ru-RU" sz="1800" b="1" dirty="0"/>
              <a:t>Вы можете использовать одинарные или двойные кавычки, но только согласованно. </a:t>
            </a:r>
          </a:p>
          <a:p>
            <a:endParaRPr lang="ru-RU" sz="1800" dirty="0"/>
          </a:p>
          <a:p>
            <a:pPr algn="just">
              <a:buNone/>
            </a:pPr>
            <a:r>
              <a:rPr lang="ru-RU" sz="1800" dirty="0"/>
              <a:t>Если значение атрибута содержит одинарные или двойные кавычки, вы можете использовать другой вид кавычек, чтобы заключить значение (как в </a:t>
            </a:r>
            <a:r>
              <a:rPr lang="ru-RU" sz="1800" dirty="0" err="1"/>
              <a:t>name=</a:t>
            </a:r>
            <a:r>
              <a:rPr lang="ru-RU" sz="1800" dirty="0"/>
              <a:t>"</a:t>
            </a:r>
            <a:r>
              <a:rPr lang="ru-RU" sz="1800" dirty="0" err="1"/>
              <a:t>Doug's</a:t>
            </a:r>
            <a:r>
              <a:rPr lang="ru-RU" sz="1800" dirty="0"/>
              <a:t> </a:t>
            </a:r>
            <a:r>
              <a:rPr lang="ru-RU" sz="1800" dirty="0" err="1"/>
              <a:t>car</a:t>
            </a:r>
            <a:r>
              <a:rPr lang="ru-RU" sz="1800" dirty="0"/>
              <a:t>"), или использовать сущности </a:t>
            </a:r>
            <a:r>
              <a:rPr lang="ru-RU" sz="1800" i="1" dirty="0"/>
              <a:t>&amp;</a:t>
            </a:r>
            <a:r>
              <a:rPr lang="ru-RU" sz="1800" i="1" dirty="0" err="1"/>
              <a:t>quot</a:t>
            </a:r>
            <a:r>
              <a:rPr lang="ru-RU" sz="1800" i="1" dirty="0"/>
              <a:t>; </a:t>
            </a:r>
            <a:r>
              <a:rPr lang="ru-RU" sz="1800" dirty="0"/>
              <a:t>для двойной кавычки и </a:t>
            </a:r>
            <a:r>
              <a:rPr lang="ru-RU" sz="1800" i="1" dirty="0"/>
              <a:t>&amp;</a:t>
            </a:r>
            <a:r>
              <a:rPr lang="ru-RU" sz="1800" i="1" dirty="0" err="1"/>
              <a:t>apos</a:t>
            </a:r>
            <a:r>
              <a:rPr lang="ru-RU" sz="1800" dirty="0"/>
              <a:t>; для одинарной. Сущность - это символ, такой, как </a:t>
            </a:r>
            <a:r>
              <a:rPr lang="ru-RU" sz="1800" i="1" dirty="0"/>
              <a:t>&amp;</a:t>
            </a:r>
            <a:r>
              <a:rPr lang="ru-RU" sz="1800" i="1" dirty="0" err="1"/>
              <a:t>quot</a:t>
            </a:r>
            <a:r>
              <a:rPr lang="ru-RU" sz="1800" i="1" dirty="0"/>
              <a:t>;</a:t>
            </a:r>
            <a:r>
              <a:rPr lang="ru-RU" sz="1800" dirty="0"/>
              <a:t>, который </a:t>
            </a:r>
            <a:r>
              <a:rPr lang="ru-RU" sz="1800" dirty="0" err="1"/>
              <a:t>XML-парсер</a:t>
            </a:r>
            <a:r>
              <a:rPr lang="ru-RU" sz="1800" dirty="0"/>
              <a:t> заменяет на другой текст, такой, как </a:t>
            </a:r>
            <a:r>
              <a:rPr lang="ru-RU" sz="1800" i="1" dirty="0"/>
              <a:t>"</a:t>
            </a:r>
            <a:r>
              <a:rPr lang="ru-RU" sz="1800" dirty="0"/>
              <a:t>.</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Объявления </a:t>
            </a:r>
            <a:r>
              <a:rPr/>
              <a:t>XML</a:t>
            </a:r>
            <a:br>
              <a:rPr/>
            </a:b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Объявления </a:t>
            </a:r>
            <a:r>
              <a:rPr lang="pl-PL" dirty="0"/>
              <a:t>XML</a:t>
            </a:r>
            <a:br>
              <a:rPr lang="pl-PL" dirty="0"/>
            </a:br>
            <a:endParaRPr lang="pl-PL" dirty="0"/>
          </a:p>
        </p:txBody>
      </p:sp>
      <p:sp>
        <p:nvSpPr>
          <p:cNvPr id="3" name="Содержимое 2"/>
          <p:cNvSpPr>
            <a:spLocks noGrp="1"/>
          </p:cNvSpPr>
          <p:nvPr>
            <p:ph idx="1"/>
          </p:nvPr>
        </p:nvSpPr>
        <p:spPr/>
        <p:txBody>
          <a:bodyPr/>
          <a:lstStyle/>
          <a:p>
            <a:pPr algn="just">
              <a:buNone/>
            </a:pPr>
            <a:r>
              <a:rPr lang="ru-RU" sz="1800" dirty="0"/>
              <a:t>Большинство XML-документов начинаются с XML-объявления, которое предоставляет </a:t>
            </a:r>
            <a:r>
              <a:rPr lang="ru-RU" sz="1800" dirty="0" err="1"/>
              <a:t>парсеру</a:t>
            </a:r>
            <a:r>
              <a:rPr lang="ru-RU" sz="1800" dirty="0"/>
              <a:t> основную информацию о документе. Употребление XML-объявления рекомендуется, но не является обязательным. Если оно есть, оно должно быть в документе первым.</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Объявления </a:t>
            </a:r>
            <a:r>
              <a:rPr lang="pl-PL" dirty="0"/>
              <a:t>XML</a:t>
            </a:r>
            <a:br>
              <a:rPr lang="pl-PL" dirty="0"/>
            </a:br>
            <a:endParaRPr lang="pl-PL" dirty="0"/>
          </a:p>
        </p:txBody>
      </p:sp>
      <p:sp>
        <p:nvSpPr>
          <p:cNvPr id="3" name="Содержимое 2"/>
          <p:cNvSpPr>
            <a:spLocks noGrp="1"/>
          </p:cNvSpPr>
          <p:nvPr>
            <p:ph idx="1"/>
          </p:nvPr>
        </p:nvSpPr>
        <p:spPr/>
        <p:txBody>
          <a:bodyPr/>
          <a:lstStyle/>
          <a:p>
            <a:pPr algn="just">
              <a:buNone/>
            </a:pPr>
            <a:r>
              <a:rPr lang="ru-RU" sz="1800" dirty="0"/>
              <a:t>Объявление может содержать до трех пар </a:t>
            </a:r>
            <a:r>
              <a:rPr lang="ru-RU" sz="1800" u="sng" dirty="0"/>
              <a:t>имя-значение</a:t>
            </a:r>
            <a:r>
              <a:rPr lang="ru-RU" sz="1800" dirty="0"/>
              <a:t> (многие называют их атрибутами, хотя технически они таковыми не являются). </a:t>
            </a:r>
            <a:r>
              <a:rPr lang="ru-RU" sz="1800" u="sng" dirty="0" err="1"/>
              <a:t>version</a:t>
            </a:r>
            <a:r>
              <a:rPr lang="ru-RU" sz="1800" dirty="0"/>
              <a:t> - используемая версия XML. </a:t>
            </a:r>
            <a:r>
              <a:rPr lang="ru-RU" sz="1800" u="sng" dirty="0" err="1"/>
              <a:t>encoding</a:t>
            </a:r>
            <a:r>
              <a:rPr lang="ru-RU" sz="1800" dirty="0"/>
              <a:t> - набор символов, используемый в этом документе. Набор символов ISO-8859-1, на который ссылается данное объявление, включает в себя символы, используемые в большинстве западноевропейских языков. Если </a:t>
            </a:r>
            <a:r>
              <a:rPr lang="ru-RU" sz="1800" dirty="0" err="1"/>
              <a:t>encoding</a:t>
            </a:r>
            <a:r>
              <a:rPr lang="ru-RU" sz="1800" dirty="0"/>
              <a:t> не указан, </a:t>
            </a:r>
            <a:r>
              <a:rPr lang="ru-RU" sz="1800" dirty="0" err="1"/>
              <a:t>XML-парсер</a:t>
            </a:r>
            <a:r>
              <a:rPr lang="ru-RU" sz="1800" dirty="0"/>
              <a:t> предполагает набор UTF-8, стандарт </a:t>
            </a:r>
            <a:r>
              <a:rPr lang="ru-RU" sz="1800" dirty="0" err="1"/>
              <a:t>Unicode</a:t>
            </a:r>
            <a:r>
              <a:rPr lang="ru-RU" sz="1800" dirty="0"/>
              <a:t>, который поддерживает почти все символы и иероглифы всех языков мира.</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Объявления </a:t>
            </a:r>
            <a:r>
              <a:rPr lang="pl-PL" dirty="0"/>
              <a:t>XML</a:t>
            </a:r>
            <a:br>
              <a:rPr lang="pl-PL" dirty="0"/>
            </a:br>
            <a:endParaRPr lang="pl-PL" dirty="0"/>
          </a:p>
        </p:txBody>
      </p:sp>
      <p:sp>
        <p:nvSpPr>
          <p:cNvPr id="3" name="Содержимое 2"/>
          <p:cNvSpPr>
            <a:spLocks noGrp="1"/>
          </p:cNvSpPr>
          <p:nvPr>
            <p:ph idx="1"/>
          </p:nvPr>
        </p:nvSpPr>
        <p:spPr/>
        <p:txBody>
          <a:bodyPr/>
          <a:lstStyle/>
          <a:p>
            <a:pPr algn="just">
              <a:buNone/>
            </a:pPr>
            <a:r>
              <a:rPr lang="ru-RU" sz="1800" dirty="0"/>
              <a:t>Наконец, </a:t>
            </a:r>
            <a:r>
              <a:rPr lang="ru-RU" sz="1800" u="sng" dirty="0" err="1"/>
              <a:t>standalone</a:t>
            </a:r>
            <a:r>
              <a:rPr lang="ru-RU" sz="1800" dirty="0"/>
              <a:t>, который может быть либо </a:t>
            </a:r>
            <a:r>
              <a:rPr lang="en-US" sz="1800" dirty="0"/>
              <a:t>y</a:t>
            </a:r>
            <a:r>
              <a:rPr lang="ru-RU" sz="1800" dirty="0" err="1"/>
              <a:t>es</a:t>
            </a:r>
            <a:r>
              <a:rPr lang="ru-RU" sz="1800" dirty="0"/>
              <a:t>, либо </a:t>
            </a:r>
            <a:r>
              <a:rPr lang="ru-RU" sz="1800" dirty="0" err="1"/>
              <a:t>no</a:t>
            </a:r>
            <a:r>
              <a:rPr lang="ru-RU" sz="1800" dirty="0"/>
              <a:t>, определяет, может ли этот документ быть обработан без чтения каких-либо других файлов. Например, если XML-документ не ссылается на другие файлы, вы должны указать </a:t>
            </a:r>
            <a:r>
              <a:rPr lang="ru-RU" sz="1800" dirty="0" err="1"/>
              <a:t>standalone=</a:t>
            </a:r>
            <a:r>
              <a:rPr lang="ru-RU" sz="1800" dirty="0"/>
              <a:t>"</a:t>
            </a:r>
            <a:r>
              <a:rPr lang="ru-RU" sz="1800" dirty="0" err="1"/>
              <a:t>yes</a:t>
            </a:r>
            <a:r>
              <a:rPr lang="ru-RU" sz="1800" dirty="0"/>
              <a:t>". Если же XML-документ ссылается на другие файлы, который описывают, что документ может содержать, вы должны указать </a:t>
            </a:r>
            <a:r>
              <a:rPr lang="ru-RU" sz="1800" dirty="0" err="1"/>
              <a:t>standalone=</a:t>
            </a:r>
            <a:r>
              <a:rPr lang="ru-RU" sz="1800" dirty="0"/>
              <a:t>"</a:t>
            </a:r>
            <a:r>
              <a:rPr lang="ru-RU" sz="1800" dirty="0" err="1"/>
              <a:t>no</a:t>
            </a:r>
            <a:r>
              <a:rPr lang="ru-RU" sz="1800" dirty="0"/>
              <a:t>". Поскольку по умолчанию предполагается </a:t>
            </a:r>
            <a:r>
              <a:rPr lang="ru-RU" sz="1800" dirty="0" err="1"/>
              <a:t>standalone=</a:t>
            </a:r>
            <a:r>
              <a:rPr lang="ru-RU" sz="1800" dirty="0"/>
              <a:t>"</a:t>
            </a:r>
            <a:r>
              <a:rPr lang="ru-RU" sz="1800" dirty="0" err="1"/>
              <a:t>no</a:t>
            </a:r>
            <a:r>
              <a:rPr lang="ru-RU" sz="1800" dirty="0"/>
              <a:t>", вы редко видите </a:t>
            </a:r>
            <a:r>
              <a:rPr lang="ru-RU" sz="1800" dirty="0" err="1"/>
              <a:t>standalone</a:t>
            </a:r>
            <a:r>
              <a:rPr lang="ru-RU" sz="1800" dirty="0"/>
              <a:t> в XML-объявлениях.</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26</a:t>
            </a:fld>
            <a:endParaRPr lang="en-US"/>
          </a:p>
        </p:txBody>
      </p:sp>
      <p:pic>
        <p:nvPicPr>
          <p:cNvPr id="6" name="Picture 2"/>
          <p:cNvPicPr>
            <a:picLocks noChangeAspect="1" noChangeArrowheads="1"/>
          </p:cNvPicPr>
          <p:nvPr/>
        </p:nvPicPr>
        <p:blipFill>
          <a:blip r:embed="rId2" cstate="print"/>
          <a:srcRect/>
          <a:stretch>
            <a:fillRect/>
          </a:stretch>
        </p:blipFill>
        <p:spPr bwMode="auto">
          <a:xfrm>
            <a:off x="928662" y="4357694"/>
            <a:ext cx="7453364" cy="430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Комментарии</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Комментарии и другое</a:t>
            </a:r>
            <a:r>
              <a:rPr lang="pl-PL" dirty="0"/>
              <a:t/>
            </a:r>
            <a:br>
              <a:rPr lang="pl-PL" dirty="0"/>
            </a:br>
            <a:endParaRPr lang="pl-PL" dirty="0"/>
          </a:p>
        </p:txBody>
      </p:sp>
      <p:sp>
        <p:nvSpPr>
          <p:cNvPr id="3" name="Содержимое 2"/>
          <p:cNvSpPr>
            <a:spLocks noGrp="1"/>
          </p:cNvSpPr>
          <p:nvPr>
            <p:ph idx="1"/>
          </p:nvPr>
        </p:nvSpPr>
        <p:spPr/>
        <p:txBody>
          <a:bodyPr/>
          <a:lstStyle/>
          <a:p>
            <a:pPr algn="just">
              <a:buNone/>
            </a:pPr>
            <a:r>
              <a:rPr lang="ru-RU" sz="1800" b="1" dirty="0"/>
              <a:t>Комментарии</a:t>
            </a:r>
            <a:r>
              <a:rPr lang="ru-RU" sz="1800" dirty="0"/>
              <a:t>: Комментарии могут появляться где угодно в документе; они могут даже появляться перед корневым элементом. Комментарий начинается с &lt;!-- и заканчивается --&gt;. Комментарий не может содержать двойного дефиса (--) нигде, кроме как в конце; за этим исключением, комментарий может содержать что угодно. Любая разметка внутри комментария игнорируется.</a:t>
            </a:r>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000232" y="3786190"/>
            <a:ext cx="5118616" cy="856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Комментарии и другое</a:t>
            </a:r>
            <a:r>
              <a:rPr lang="pl-PL" dirty="0"/>
              <a:t/>
            </a:r>
            <a:br>
              <a:rPr lang="pl-PL" dirty="0"/>
            </a:br>
            <a:endParaRPr lang="pl-PL" dirty="0"/>
          </a:p>
        </p:txBody>
      </p:sp>
      <p:sp>
        <p:nvSpPr>
          <p:cNvPr id="3" name="Содержимое 2"/>
          <p:cNvSpPr>
            <a:spLocks noGrp="1"/>
          </p:cNvSpPr>
          <p:nvPr>
            <p:ph idx="1"/>
          </p:nvPr>
        </p:nvSpPr>
        <p:spPr/>
        <p:txBody>
          <a:bodyPr/>
          <a:lstStyle/>
          <a:p>
            <a:pPr algn="just">
              <a:buNone/>
            </a:pPr>
            <a:r>
              <a:rPr lang="ru-RU" sz="1800" b="1" dirty="0"/>
              <a:t>Инструкции обработки: </a:t>
            </a:r>
            <a:r>
              <a:rPr lang="ru-RU" sz="1800" dirty="0"/>
              <a:t>Инструкция обработки является разметкой предназначенной для определенного кода. В примере это инструкция обработки (сокращённо называемая PI) для </a:t>
            </a:r>
            <a:r>
              <a:rPr lang="ru-RU" sz="1800" dirty="0" err="1"/>
              <a:t>Cocoon</a:t>
            </a:r>
            <a:r>
              <a:rPr lang="ru-RU" sz="1800" dirty="0"/>
              <a:t>, библиотеки обработки XML от </a:t>
            </a:r>
            <a:r>
              <a:rPr lang="ru-RU" sz="1800" dirty="0" err="1"/>
              <a:t>Apache</a:t>
            </a:r>
            <a:r>
              <a:rPr lang="ru-RU" sz="1800" dirty="0"/>
              <a:t> </a:t>
            </a:r>
            <a:r>
              <a:rPr lang="ru-RU" sz="1800" dirty="0" err="1"/>
              <a:t>Software</a:t>
            </a:r>
            <a:r>
              <a:rPr lang="ru-RU" sz="1800" dirty="0"/>
              <a:t> </a:t>
            </a:r>
            <a:r>
              <a:rPr lang="ru-RU" sz="1800" dirty="0" err="1"/>
              <a:t>Foundation</a:t>
            </a:r>
            <a:r>
              <a:rPr lang="ru-RU" sz="1800" dirty="0"/>
              <a:t>. Когда </a:t>
            </a:r>
            <a:r>
              <a:rPr lang="ru-RU" sz="1800" dirty="0" err="1"/>
              <a:t>Cocoon</a:t>
            </a:r>
            <a:r>
              <a:rPr lang="ru-RU" sz="1800" dirty="0"/>
              <a:t> обрабатывает XML-документ, он ищет инструкции обработки которые начинаются с </a:t>
            </a:r>
            <a:r>
              <a:rPr lang="ru-RU" sz="1800" dirty="0" err="1"/>
              <a:t>cocoon-process</a:t>
            </a:r>
            <a:r>
              <a:rPr lang="ru-RU" sz="1800" dirty="0"/>
              <a:t>, а затем обрабатывает XML-документ в соответствии с ними. В данном примере атрибут </a:t>
            </a:r>
            <a:r>
              <a:rPr lang="ru-RU" sz="1800" dirty="0" err="1"/>
              <a:t>type=</a:t>
            </a:r>
            <a:r>
              <a:rPr lang="ru-RU" sz="1800" dirty="0"/>
              <a:t>"</a:t>
            </a:r>
            <a:r>
              <a:rPr lang="ru-RU" sz="1800" dirty="0" err="1"/>
              <a:t>sql</a:t>
            </a:r>
            <a:r>
              <a:rPr lang="ru-RU" sz="1800" dirty="0"/>
              <a:t>" сообщает </a:t>
            </a:r>
            <a:r>
              <a:rPr lang="ru-RU" sz="1800" dirty="0" err="1"/>
              <a:t>Cocoon</a:t>
            </a:r>
            <a:r>
              <a:rPr lang="ru-RU" sz="1800" dirty="0"/>
              <a:t>, что </a:t>
            </a:r>
            <a:r>
              <a:rPr lang="ru-RU" sz="1800" dirty="0" err="1"/>
              <a:t>the</a:t>
            </a:r>
            <a:r>
              <a:rPr lang="ru-RU" sz="1800" dirty="0"/>
              <a:t> XML-документ содержит оператор SQL.</a:t>
            </a:r>
          </a:p>
          <a:p>
            <a:endParaRPr lang="en-GB"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29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714480" y="4429132"/>
            <a:ext cx="5118616" cy="856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Комментарии и другое</a:t>
            </a:r>
            <a:r>
              <a:rPr lang="pl-PL" dirty="0"/>
              <a:t/>
            </a:r>
            <a:br>
              <a:rPr lang="pl-PL" dirty="0"/>
            </a:br>
            <a:endParaRPr lang="pl-PL" dirty="0"/>
          </a:p>
        </p:txBody>
      </p:sp>
      <p:sp>
        <p:nvSpPr>
          <p:cNvPr id="3" name="Содержимое 2"/>
          <p:cNvSpPr>
            <a:spLocks noGrp="1"/>
          </p:cNvSpPr>
          <p:nvPr>
            <p:ph idx="1"/>
          </p:nvPr>
        </p:nvSpPr>
        <p:spPr/>
        <p:txBody>
          <a:bodyPr/>
          <a:lstStyle/>
          <a:p>
            <a:pPr algn="just">
              <a:spcBef>
                <a:spcPts val="0"/>
              </a:spcBef>
              <a:buNone/>
            </a:pPr>
            <a:r>
              <a:rPr lang="ru-RU" sz="1800" b="1" dirty="0"/>
              <a:t>Сущности</a:t>
            </a:r>
            <a:r>
              <a:rPr lang="ru-RU" sz="1800" dirty="0"/>
              <a:t>: Приведенный пример определяет сущность для документа. Везде, где XML-процессор находит строку &amp;</a:t>
            </a:r>
            <a:r>
              <a:rPr lang="ru-RU" sz="1800" dirty="0" err="1"/>
              <a:t>dw</a:t>
            </a:r>
            <a:r>
              <a:rPr lang="ru-RU" sz="1800" dirty="0"/>
              <a:t>;, он заменяет сущность на строку </a:t>
            </a:r>
            <a:r>
              <a:rPr lang="ru-RU" sz="1800" dirty="0" err="1"/>
              <a:t>developerWorks</a:t>
            </a:r>
            <a:r>
              <a:rPr lang="ru-RU" sz="1800" dirty="0"/>
              <a:t>. Спецификация XML также определяет пять сущностей, которые вы можете использовать вместо различных специальных символов. Эти сущности такие: </a:t>
            </a:r>
          </a:p>
          <a:p>
            <a:pPr marL="1885950" indent="-361950">
              <a:spcBef>
                <a:spcPts val="0"/>
              </a:spcBef>
            </a:pPr>
            <a:r>
              <a:rPr lang="ru-RU" sz="1800" dirty="0"/>
              <a:t>&amp;</a:t>
            </a:r>
            <a:r>
              <a:rPr lang="ru-RU" sz="1800" dirty="0" err="1"/>
              <a:t>lt</a:t>
            </a:r>
            <a:r>
              <a:rPr lang="ru-RU" sz="1800" dirty="0"/>
              <a:t>; для символа меньше </a:t>
            </a:r>
          </a:p>
          <a:p>
            <a:pPr marL="1885950" indent="-361950">
              <a:spcBef>
                <a:spcPts val="0"/>
              </a:spcBef>
            </a:pPr>
            <a:r>
              <a:rPr lang="ru-RU" sz="1800" dirty="0"/>
              <a:t>&amp;</a:t>
            </a:r>
            <a:r>
              <a:rPr lang="ru-RU" sz="1800" dirty="0" err="1"/>
              <a:t>gt</a:t>
            </a:r>
            <a:r>
              <a:rPr lang="ru-RU" sz="1800" dirty="0"/>
              <a:t>; для символа больше </a:t>
            </a:r>
          </a:p>
          <a:p>
            <a:pPr marL="1885950" indent="-361950">
              <a:spcBef>
                <a:spcPts val="0"/>
              </a:spcBef>
            </a:pPr>
            <a:r>
              <a:rPr lang="ru-RU" sz="1800" dirty="0"/>
              <a:t>&amp;</a:t>
            </a:r>
            <a:r>
              <a:rPr lang="ru-RU" sz="1800" dirty="0" err="1"/>
              <a:t>quot</a:t>
            </a:r>
            <a:r>
              <a:rPr lang="ru-RU" sz="1800" dirty="0"/>
              <a:t>; для двойной кавычки </a:t>
            </a:r>
          </a:p>
          <a:p>
            <a:pPr marL="1885950" indent="-361950">
              <a:spcBef>
                <a:spcPts val="0"/>
              </a:spcBef>
            </a:pPr>
            <a:r>
              <a:rPr lang="ru-RU" sz="1800" dirty="0"/>
              <a:t>&amp;</a:t>
            </a:r>
            <a:r>
              <a:rPr lang="ru-RU" sz="1800" dirty="0" err="1"/>
              <a:t>apos</a:t>
            </a:r>
            <a:r>
              <a:rPr lang="ru-RU" sz="1800" dirty="0"/>
              <a:t>; для одинарной кавычки (апострофа) </a:t>
            </a:r>
          </a:p>
          <a:p>
            <a:pPr marL="1885950" indent="-361950">
              <a:spcBef>
                <a:spcPts val="0"/>
              </a:spcBef>
            </a:pPr>
            <a:r>
              <a:rPr lang="ru-RU" sz="1800" dirty="0"/>
              <a:t>&amp;</a:t>
            </a:r>
            <a:r>
              <a:rPr lang="ru-RU" sz="1800" dirty="0" err="1"/>
              <a:t>amp</a:t>
            </a:r>
            <a:r>
              <a:rPr lang="ru-RU" sz="1800" dirty="0"/>
              <a:t>; для амперсанда.</a:t>
            </a:r>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30</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214546" y="4714884"/>
            <a:ext cx="4575604" cy="6985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Рассмотрим пример: если вы работаете с онлайновым книгохранилищем, вы можете создать элемент &lt;</a:t>
            </a:r>
            <a:r>
              <a:rPr lang="ru-RU" sz="1800" dirty="0" err="1"/>
              <a:t>title</a:t>
            </a:r>
            <a:r>
              <a:rPr lang="ru-RU" sz="1800" dirty="0"/>
              <a:t>&gt; для названия книги. Если же вы работаете с онлайновой закладной компанией, вы можете создать элемент &lt;</a:t>
            </a:r>
            <a:r>
              <a:rPr lang="ru-RU" sz="1800" dirty="0" err="1"/>
              <a:t>title</a:t>
            </a:r>
            <a:r>
              <a:rPr lang="ru-RU" sz="1800" dirty="0"/>
              <a:t>&gt; для части закладного документа. </a:t>
            </a:r>
          </a:p>
          <a:p>
            <a:pPr algn="just">
              <a:buNone/>
            </a:pPr>
            <a:endParaRPr lang="ru-RU" sz="1800" dirty="0"/>
          </a:p>
          <a:p>
            <a:pPr algn="just">
              <a:buNone/>
            </a:pPr>
            <a:r>
              <a:rPr lang="ru-RU" sz="1800" dirty="0"/>
              <a:t>Все это разумные варианты, но все они создают элементы с одним и тем же именем. Как вы сообщите, что данный элемент &lt;</a:t>
            </a:r>
            <a:r>
              <a:rPr lang="ru-RU" sz="1800" dirty="0" err="1"/>
              <a:t>title</a:t>
            </a:r>
            <a:r>
              <a:rPr lang="ru-RU" sz="1800" dirty="0"/>
              <a:t>&gt; относится к человеку, книге или части закладной? При помощи </a:t>
            </a:r>
            <a:r>
              <a:rPr lang="ru-RU" sz="1800" b="1" dirty="0"/>
              <a:t>пространств имен</a:t>
            </a:r>
            <a:r>
              <a:rPr lang="ru-RU" sz="1800" dirty="0"/>
              <a:t>.</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Чтобы использовать пространство имен, ему задаётся </a:t>
            </a:r>
            <a:r>
              <a:rPr lang="en-US" sz="1800" dirty="0"/>
              <a:t>URI</a:t>
            </a:r>
            <a:r>
              <a:rPr lang="ru-RU" sz="1800" dirty="0"/>
              <a:t> в качестве идентификатора, далее определяется префикс пространства имен который ставится в соответствие этому </a:t>
            </a:r>
            <a:r>
              <a:rPr lang="en-US" sz="1800" dirty="0"/>
              <a:t>URI</a:t>
            </a:r>
            <a:r>
              <a:rPr lang="ru-RU" sz="1800" dirty="0"/>
              <a:t>. Вот так вы можете различить префиксы пространства имен для наших трех элементов &lt;</a:t>
            </a:r>
            <a:r>
              <a:rPr lang="ru-RU" sz="1800" dirty="0" err="1"/>
              <a:t>title</a:t>
            </a:r>
            <a:r>
              <a:rPr lang="ru-RU" sz="1800" dirty="0"/>
              <a:t>&gt;:</a:t>
            </a:r>
          </a:p>
          <a:p>
            <a:endParaRPr lang="en-GB" dirty="0"/>
          </a:p>
          <a:p>
            <a:endParaRPr lang="en-GB" dirty="0"/>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33</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142976" y="2714620"/>
            <a:ext cx="6931228"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В этом примере три префикса пространства имен: </a:t>
            </a:r>
            <a:r>
              <a:rPr lang="ru-RU" sz="1800" dirty="0" err="1"/>
              <a:t>addr</a:t>
            </a:r>
            <a:r>
              <a:rPr lang="ru-RU" sz="1800" dirty="0"/>
              <a:t>, </a:t>
            </a:r>
            <a:r>
              <a:rPr lang="ru-RU" sz="1800" dirty="0" err="1"/>
              <a:t>books</a:t>
            </a:r>
            <a:r>
              <a:rPr lang="ru-RU" sz="1800" dirty="0"/>
              <a:t>, и </a:t>
            </a:r>
            <a:r>
              <a:rPr lang="ru-RU" sz="1800" dirty="0" err="1"/>
              <a:t>mortgage</a:t>
            </a:r>
            <a:r>
              <a:rPr lang="ru-RU" sz="1800" dirty="0"/>
              <a:t>. </a:t>
            </a:r>
          </a:p>
          <a:p>
            <a:pPr algn="just">
              <a:buNone/>
            </a:pPr>
            <a:endParaRPr lang="ru-RU" sz="1800" dirty="0"/>
          </a:p>
          <a:p>
            <a:pPr algn="just">
              <a:buNone/>
            </a:pPr>
            <a:r>
              <a:rPr lang="ru-RU" sz="1800" dirty="0"/>
              <a:t>Заметьте, что определение пространства имен для определенного элемента означает, что все его дочерние элементы принадлежат к тому же пространству имен. Первый элемент &lt;</a:t>
            </a:r>
            <a:r>
              <a:rPr lang="ru-RU" sz="1800" dirty="0" err="1"/>
              <a:t>title</a:t>
            </a:r>
            <a:r>
              <a:rPr lang="ru-RU" sz="1800" dirty="0"/>
              <a:t>&gt; принадлежит к пространству имен </a:t>
            </a:r>
            <a:r>
              <a:rPr lang="en-GB" sz="1800" dirty="0" err="1"/>
              <a:t>addr</a:t>
            </a:r>
            <a:r>
              <a:rPr lang="ru-RU" sz="1800" dirty="0"/>
              <a:t>, поскольку к нему принадлежит его родительский элемент, &lt;</a:t>
            </a:r>
            <a:r>
              <a:rPr lang="ru-RU" sz="1800" dirty="0" err="1"/>
              <a:t>addr:Name</a:t>
            </a:r>
            <a:r>
              <a:rPr lang="ru-RU" sz="1800" dirty="0"/>
              <a:t>&gt; .</a:t>
            </a:r>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Важное замечание: строка в определении пространства имен является только строкой. Да, эти строки выглядят как URL, но ими не являются. Вы можете определить </a:t>
            </a:r>
            <a:r>
              <a:rPr lang="ru-RU" sz="1800" dirty="0" err="1"/>
              <a:t>xmlns:addr=</a:t>
            </a:r>
            <a:r>
              <a:rPr lang="ru-RU" sz="1800" dirty="0"/>
              <a:t>"</a:t>
            </a:r>
            <a:r>
              <a:rPr lang="ru-RU" sz="1800" dirty="0" err="1"/>
              <a:t>mike</a:t>
            </a:r>
            <a:r>
              <a:rPr lang="ru-RU" sz="1800" dirty="0"/>
              <a:t>", и это также будет работать. Только одно важно в отношении строки пространства имен: она должна быть уникальной; вот почему большинство пространств имен выглядят как URL. </a:t>
            </a:r>
            <a:r>
              <a:rPr lang="ru-RU" sz="1800" dirty="0" err="1"/>
              <a:t>XML-парсер</a:t>
            </a:r>
            <a:r>
              <a:rPr lang="ru-RU" sz="1800" dirty="0"/>
              <a:t> не обращается к http://www.zyx.com/books/, чтобы найти DTD или схему, он просто использует этот текст как строку. Это несколько сбивает с толку, но именно так работают пространства имен.</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По существу, пространство имен XML — это словарь, идентифицируемый ссылкой на URI ресурса, содержащего описание данного словаря. </a:t>
            </a:r>
            <a:endParaRPr lang="en-GB" sz="1800" dirty="0"/>
          </a:p>
          <a:p>
            <a:pPr algn="just">
              <a:buNone/>
            </a:pPr>
            <a:endParaRPr lang="en-GB" sz="1800" dirty="0"/>
          </a:p>
          <a:p>
            <a:pPr algn="just">
              <a:buNone/>
            </a:pPr>
            <a:r>
              <a:rPr lang="ru-RU" sz="1800" dirty="0"/>
              <a:t>Каждому такому словарю может быть приписан префикс пространства имен, уникальный в пределах данного документа. Теперь, чтобы избежать двусмысленности, мы можем использовать полные формы имен элементов и атрибутов, которые состоят из префикса, указывающего на пространство имен, двоеточия и собственно имени. </a:t>
            </a:r>
            <a:endParaRPr lang="en-GB" sz="1800" dirty="0"/>
          </a:p>
          <a:p>
            <a:pPr algn="just">
              <a:buNone/>
            </a:pPr>
            <a:endParaRPr lang="en-GB" sz="1800" dirty="0"/>
          </a:p>
          <a:p>
            <a:pPr algn="just">
              <a:buNone/>
            </a:pPr>
            <a:r>
              <a:rPr lang="ru-RU" sz="1800" dirty="0"/>
              <a:t>Такое полное имя (</a:t>
            </a:r>
            <a:r>
              <a:rPr lang="ru-RU" sz="1800" dirty="0" err="1"/>
              <a:t>qualified</a:t>
            </a:r>
            <a:r>
              <a:rPr lang="ru-RU" sz="1800" dirty="0"/>
              <a:t> </a:t>
            </a:r>
            <a:r>
              <a:rPr lang="ru-RU" sz="1800" dirty="0" err="1"/>
              <a:t>name</a:t>
            </a:r>
            <a:r>
              <a:rPr lang="ru-RU" sz="1800" dirty="0"/>
              <a:t>) однозначно идентифицирует элемент или атрибут и указывает, к какому пространству имен он относится.</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Существует два способа декларации пространства имен: декларация по умолчанию и явная декларация. Декларация по умолчанию объявляет пространство имен для всех элементов и их атрибутов, которые содержатся в данном элементе. Она имеет вид:</a:t>
            </a:r>
            <a:endParaRPr lang="en-GB" sz="1800" dirty="0"/>
          </a:p>
          <a:p>
            <a:endParaRPr lang="ru-RU" sz="1800" dirty="0"/>
          </a:p>
          <a:p>
            <a:pPr algn="ctr">
              <a:buNone/>
            </a:pPr>
            <a:r>
              <a:rPr lang="ru-RU" sz="1800" b="1" dirty="0" err="1"/>
              <a:t>xmlns=URI</a:t>
            </a:r>
            <a:endParaRPr lang="ru-RU" sz="1800" b="1" dirty="0"/>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b="1" dirty="0" err="1"/>
              <a:t>xmlns</a:t>
            </a:r>
            <a:r>
              <a:rPr lang="ru-RU" sz="1800" dirty="0"/>
              <a:t> — ключевое слово XML, а </a:t>
            </a:r>
            <a:r>
              <a:rPr lang="ru-RU" sz="1800" b="1" dirty="0"/>
              <a:t>URI</a:t>
            </a:r>
            <a:r>
              <a:rPr lang="ru-RU" sz="1800" dirty="0"/>
              <a:t> — это адрес ресурса, содержащего соответствующий словарь. </a:t>
            </a:r>
            <a:endParaRPr lang="en-GB" sz="1800" dirty="0"/>
          </a:p>
          <a:p>
            <a:pPr algn="just">
              <a:buNone/>
            </a:pPr>
            <a:endParaRPr lang="en-GB" sz="1800" dirty="0"/>
          </a:p>
          <a:p>
            <a:pPr algn="just">
              <a:buNone/>
            </a:pPr>
            <a:r>
              <a:rPr lang="ru-RU" sz="1800" dirty="0"/>
              <a:t>В следующем примере элемент </a:t>
            </a:r>
            <a:r>
              <a:rPr lang="ru-RU" sz="1800" dirty="0" err="1"/>
              <a:t>book</a:t>
            </a:r>
            <a:r>
              <a:rPr lang="ru-RU" sz="1800" dirty="0"/>
              <a:t> и все элементы и атрибуты внутри него будут браться XML-анализатором из пространства имен "http://www.booker.com/schema".</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38</a:t>
            </a:fld>
            <a:endParaRPr lang="en-US"/>
          </a:p>
        </p:txBody>
      </p:sp>
      <p:pic>
        <p:nvPicPr>
          <p:cNvPr id="30722" name="Picture 2"/>
          <p:cNvPicPr>
            <a:picLocks noChangeAspect="1" noChangeArrowheads="1"/>
          </p:cNvPicPr>
          <p:nvPr/>
        </p:nvPicPr>
        <p:blipFill>
          <a:blip r:embed="rId2" cstate="print"/>
          <a:srcRect/>
          <a:stretch>
            <a:fillRect/>
          </a:stretch>
        </p:blipFill>
        <p:spPr bwMode="auto">
          <a:xfrm>
            <a:off x="1643042" y="3500438"/>
            <a:ext cx="6072230" cy="1494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buNone/>
            </a:pPr>
            <a:r>
              <a:rPr lang="ru-RU" sz="1800" dirty="0"/>
              <a:t>Явная декларация имеет вид:</a:t>
            </a:r>
          </a:p>
          <a:p>
            <a:endParaRPr lang="en-GB" sz="1800" dirty="0"/>
          </a:p>
          <a:p>
            <a:pPr algn="ctr">
              <a:buNone/>
            </a:pPr>
            <a:r>
              <a:rPr lang="ru-RU" sz="1800" b="1" dirty="0" err="1"/>
              <a:t>xmlns:имя=URI</a:t>
            </a:r>
            <a:endParaRPr lang="ru-RU" sz="1800" b="1" dirty="0"/>
          </a:p>
          <a:p>
            <a:endParaRPr lang="ru-RU" sz="1800" dirty="0"/>
          </a:p>
          <a:p>
            <a:pPr algn="just">
              <a:buNone/>
            </a:pPr>
            <a:r>
              <a:rPr lang="ru-RU" sz="1800" dirty="0"/>
              <a:t>Она отличается наличием имени, которое задает префикс данного пространства имен. Рассмотрим следующий пример:</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39</a:t>
            </a:fld>
            <a:endParaRPr lang="en-US"/>
          </a:p>
        </p:txBody>
      </p:sp>
      <p:pic>
        <p:nvPicPr>
          <p:cNvPr id="31746" name="Picture 2"/>
          <p:cNvPicPr>
            <a:picLocks noChangeAspect="1" noChangeArrowheads="1"/>
          </p:cNvPicPr>
          <p:nvPr/>
        </p:nvPicPr>
        <p:blipFill>
          <a:blip r:embed="rId2" cstate="print"/>
          <a:srcRect/>
          <a:stretch>
            <a:fillRect/>
          </a:stretch>
        </p:blipFill>
        <p:spPr bwMode="auto">
          <a:xfrm>
            <a:off x="1285852" y="3571876"/>
            <a:ext cx="6828555"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a:t>
            </a:r>
            <a:endParaRPr lang="pl-PL" dirty="0"/>
          </a:p>
        </p:txBody>
      </p:sp>
      <p:sp>
        <p:nvSpPr>
          <p:cNvPr id="3" name="Содержимое 2"/>
          <p:cNvSpPr>
            <a:spLocks noGrp="1"/>
          </p:cNvSpPr>
          <p:nvPr>
            <p:ph idx="1"/>
          </p:nvPr>
        </p:nvSpPr>
        <p:spPr/>
        <p:txBody>
          <a:bodyPr/>
          <a:lstStyle/>
          <a:p>
            <a:pPr algn="just">
              <a:buNone/>
            </a:pPr>
            <a:r>
              <a:rPr lang="ru-RU" sz="1800" b="1" dirty="0"/>
              <a:t>XML</a:t>
            </a:r>
            <a:r>
              <a:rPr lang="ru-RU" sz="1800" dirty="0"/>
              <a:t> или </a:t>
            </a:r>
            <a:r>
              <a:rPr lang="ru-RU" sz="1800" b="1" dirty="0" err="1"/>
              <a:t>Extensible</a:t>
            </a:r>
            <a:r>
              <a:rPr lang="ru-RU" sz="1800" b="1" dirty="0"/>
              <a:t> </a:t>
            </a:r>
            <a:r>
              <a:rPr lang="ru-RU" sz="1800" b="1" dirty="0" err="1"/>
              <a:t>Markup</a:t>
            </a:r>
            <a:r>
              <a:rPr lang="ru-RU" sz="1800" b="1" dirty="0"/>
              <a:t> </a:t>
            </a:r>
            <a:r>
              <a:rPr lang="ru-RU" sz="1800" b="1" dirty="0" err="1"/>
              <a:t>Language</a:t>
            </a:r>
            <a:r>
              <a:rPr lang="ru-RU" sz="1800" b="1" dirty="0"/>
              <a:t> </a:t>
            </a:r>
            <a:r>
              <a:rPr lang="ru-RU" sz="1800" dirty="0"/>
              <a:t>(Расширяемый Язык Разметки), является языком разметки, который можно использовать для создания ваших собственных тегов. Он был разработан в </a:t>
            </a:r>
            <a:r>
              <a:rPr lang="ru-RU" sz="1800" dirty="0" err="1"/>
              <a:t>World</a:t>
            </a:r>
            <a:r>
              <a:rPr lang="ru-RU" sz="1800" dirty="0"/>
              <a:t> </a:t>
            </a:r>
            <a:r>
              <a:rPr lang="ru-RU" sz="1800" dirty="0" err="1"/>
              <a:t>Wide</a:t>
            </a:r>
            <a:r>
              <a:rPr lang="ru-RU" sz="1800" dirty="0"/>
              <a:t> </a:t>
            </a:r>
            <a:r>
              <a:rPr lang="ru-RU" sz="1800" dirty="0" err="1"/>
              <a:t>Web</a:t>
            </a:r>
            <a:r>
              <a:rPr lang="ru-RU" sz="1800" dirty="0"/>
              <a:t> </a:t>
            </a:r>
            <a:r>
              <a:rPr lang="ru-RU" sz="1800" dirty="0" err="1"/>
              <a:t>Consortium</a:t>
            </a:r>
            <a:r>
              <a:rPr lang="ru-RU" sz="1800" dirty="0"/>
              <a:t> (W3C).</a:t>
            </a:r>
            <a:endParaRPr lang="en-GB" sz="1800" dirty="0"/>
          </a:p>
          <a:p>
            <a:pPr algn="just">
              <a:buNone/>
            </a:pPr>
            <a:endParaRPr lang="en-GB" sz="1800" dirty="0"/>
          </a:p>
          <a:p>
            <a:pPr algn="just">
              <a:buNone/>
            </a:pPr>
            <a:r>
              <a:rPr lang="ru-RU" sz="1800" dirty="0"/>
              <a:t>Как и </a:t>
            </a:r>
            <a:r>
              <a:rPr lang="ru-RU" sz="1800" b="1" dirty="0"/>
              <a:t>HTML</a:t>
            </a:r>
            <a:r>
              <a:rPr lang="ru-RU" sz="1800" dirty="0"/>
              <a:t>, </a:t>
            </a:r>
            <a:r>
              <a:rPr lang="ru-RU" sz="1800" b="1" dirty="0"/>
              <a:t>XML</a:t>
            </a:r>
            <a:r>
              <a:rPr lang="ru-RU" sz="1800" dirty="0"/>
              <a:t> базируется на </a:t>
            </a:r>
            <a:r>
              <a:rPr lang="ru-RU" sz="1800" b="1" dirty="0"/>
              <a:t>SGML</a:t>
            </a:r>
            <a:r>
              <a:rPr lang="ru-RU" sz="1800" dirty="0"/>
              <a:t> - </a:t>
            </a:r>
            <a:r>
              <a:rPr lang="ru-RU" sz="1800" dirty="0" err="1"/>
              <a:t>Standard</a:t>
            </a:r>
            <a:r>
              <a:rPr lang="ru-RU" sz="1800" dirty="0"/>
              <a:t> </a:t>
            </a:r>
            <a:r>
              <a:rPr lang="ru-RU" sz="1800" dirty="0" err="1"/>
              <a:t>Generalized</a:t>
            </a:r>
            <a:r>
              <a:rPr lang="ru-RU" sz="1800" dirty="0"/>
              <a:t> </a:t>
            </a:r>
            <a:r>
              <a:rPr lang="ru-RU" sz="1800" dirty="0" err="1"/>
              <a:t>Markup</a:t>
            </a:r>
            <a:r>
              <a:rPr lang="ru-RU" sz="1800" dirty="0"/>
              <a:t> </a:t>
            </a:r>
            <a:r>
              <a:rPr lang="ru-RU" sz="1800" dirty="0" err="1"/>
              <a:t>Language</a:t>
            </a:r>
            <a:r>
              <a:rPr lang="ru-RU" sz="1800" dirty="0"/>
              <a:t> (Стандартный Обобщенный Язык Разметки). Хотя SGML десятилетиями использовался в издательском деле, он представляется сложным.</a:t>
            </a:r>
          </a:p>
          <a:p>
            <a:pPr algn="just">
              <a:buNone/>
            </a:pPr>
            <a:endParaRPr lang="ru-RU" sz="1800" dirty="0"/>
          </a:p>
          <a:p>
            <a:pPr algn="just">
              <a:buNone/>
            </a:pP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a:xfrm>
            <a:off x="857224" y="1214422"/>
            <a:ext cx="7315200" cy="4800600"/>
          </a:xfrm>
        </p:spPr>
        <p:txBody>
          <a:bodyPr/>
          <a:lstStyle/>
          <a:p>
            <a:pPr algn="just">
              <a:buNone/>
            </a:pPr>
            <a:r>
              <a:rPr lang="ru-RU" sz="1800" dirty="0"/>
              <a:t>Здесь элемент </a:t>
            </a:r>
            <a:r>
              <a:rPr lang="ru-RU" sz="1800" dirty="0" err="1"/>
              <a:t>book</a:t>
            </a:r>
            <a:r>
              <a:rPr lang="ru-RU" sz="1800" dirty="0"/>
              <a:t> содержит декларации двух пространств имен: первое из них имеет префикс </a:t>
            </a:r>
            <a:r>
              <a:rPr lang="ru-RU" sz="1800" dirty="0" err="1"/>
              <a:t>bk</a:t>
            </a:r>
            <a:r>
              <a:rPr lang="ru-RU" sz="1800" dirty="0"/>
              <a:t>, второе — </a:t>
            </a:r>
            <a:r>
              <a:rPr lang="ru-RU" sz="1800" dirty="0" err="1"/>
              <a:t>money</a:t>
            </a:r>
            <a:r>
              <a:rPr lang="ru-RU" sz="1800" dirty="0"/>
              <a:t>. При этом содержащиеся в нем элементы </a:t>
            </a:r>
            <a:r>
              <a:rPr lang="ru-RU" sz="1800" dirty="0" err="1"/>
              <a:t>title</a:t>
            </a:r>
            <a:r>
              <a:rPr lang="ru-RU" sz="1800" dirty="0"/>
              <a:t> и </a:t>
            </a:r>
            <a:r>
              <a:rPr lang="ru-RU" sz="1800" dirty="0" err="1"/>
              <a:t>author</a:t>
            </a:r>
            <a:r>
              <a:rPr lang="ru-RU" sz="1800" dirty="0"/>
              <a:t> относятся к первому пространству имен, а </a:t>
            </a:r>
            <a:r>
              <a:rPr lang="ru-RU" sz="1800" dirty="0" err="1"/>
              <a:t>price</a:t>
            </a:r>
            <a:r>
              <a:rPr lang="ru-RU" sz="1800" dirty="0"/>
              <a:t> и его атрибут </a:t>
            </a:r>
            <a:r>
              <a:rPr lang="ru-RU" sz="1800" dirty="0" err="1"/>
              <a:t>title</a:t>
            </a:r>
            <a:r>
              <a:rPr lang="ru-RU" sz="1800" dirty="0"/>
              <a:t> ко второму.</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a:xfrm>
            <a:off x="857224" y="1214422"/>
            <a:ext cx="7315200" cy="4800600"/>
          </a:xfrm>
        </p:spPr>
        <p:txBody>
          <a:bodyPr/>
          <a:lstStyle/>
          <a:p>
            <a:pPr algn="just">
              <a:buNone/>
            </a:pPr>
            <a:r>
              <a:rPr lang="ru-RU" sz="1800" dirty="0"/>
              <a:t>Из приведенных примеров видно, что декларация пространства имен выглядит как обычный атрибут со специальным именем </a:t>
            </a:r>
            <a:r>
              <a:rPr lang="ru-RU" sz="1800" dirty="0" err="1"/>
              <a:t>xmlns</a:t>
            </a:r>
            <a:r>
              <a:rPr lang="ru-RU" sz="1800" dirty="0"/>
              <a:t>, но может содержать дополнительно префикс, который позволяет нам уточнять, к какому пространству относится то или иное имя. </a:t>
            </a:r>
          </a:p>
          <a:p>
            <a:pPr algn="just">
              <a:buNone/>
            </a:pPr>
            <a:endParaRPr lang="ru-RU" sz="1800" dirty="0"/>
          </a:p>
          <a:p>
            <a:pPr algn="just">
              <a:buNone/>
            </a:pPr>
            <a:r>
              <a:rPr lang="ru-RU" sz="1800" dirty="0"/>
              <a:t>Имена с префиксом (типа </a:t>
            </a:r>
            <a:r>
              <a:rPr lang="ru-RU" sz="1800" dirty="0" err="1"/>
              <a:t>bk:author</a:t>
            </a:r>
            <a:r>
              <a:rPr lang="ru-RU" sz="1800" dirty="0"/>
              <a:t>) называются ограниченными. При этом имя, следующее за двоеточием, называется локальным. Элементы и атрибуты, чьи имена не содержат префикса, считаются относящимися к пространству имен по умолчанию.</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a:xfrm>
            <a:off x="857224" y="1214422"/>
            <a:ext cx="7315200" cy="4800600"/>
          </a:xfrm>
        </p:spPr>
        <p:txBody>
          <a:bodyPr/>
          <a:lstStyle/>
          <a:p>
            <a:pPr algn="just">
              <a:buNone/>
            </a:pPr>
            <a:r>
              <a:rPr lang="ru-RU" sz="1800" dirty="0"/>
              <a:t>Следует также отметить, что URI пространства имен не обязан указывать на реальный ресурс ; в большинстве случаев он просто служит идентификатором данного пространства, т. к. два пространства имен считаются одинаковыми тогда и только тогда, когда их URI текстуально совпадают.</a:t>
            </a:r>
          </a:p>
          <a:p>
            <a:endParaRPr lang="ru-RU" sz="1800" dirty="0"/>
          </a:p>
          <a:p>
            <a:pPr algn="just">
              <a:buNone/>
            </a:pPr>
            <a:r>
              <a:rPr lang="ru-RU" sz="1800" dirty="0"/>
              <a:t>Существует особый префикс </a:t>
            </a:r>
            <a:r>
              <a:rPr lang="ru-RU" sz="1800" dirty="0" err="1"/>
              <a:t>xml</a:t>
            </a:r>
            <a:r>
              <a:rPr lang="ru-RU" sz="1800" dirty="0"/>
              <a:t>, который не требует декларации. Он зарезервирован для расширений языка XML и всегда относится к пространству имен</a:t>
            </a:r>
            <a:endParaRPr lang="en-GB" sz="1800" dirty="0"/>
          </a:p>
          <a:p>
            <a:pPr algn="ctr">
              <a:buNone/>
            </a:pPr>
            <a:r>
              <a:rPr lang="ru-RU" sz="1800" dirty="0"/>
              <a:t> "http://www.w3.org/XML/1998/namespace".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Пространство имен действует только в пределах того элемента, атрибутом которого является его декларация. </a:t>
            </a:r>
          </a:p>
          <a:p>
            <a:endParaRPr lang="ru-RU"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43</a:t>
            </a:fld>
            <a:endParaRPr lang="en-US"/>
          </a:p>
        </p:txBody>
      </p:sp>
      <p:pic>
        <p:nvPicPr>
          <p:cNvPr id="33795" name="Picture 3"/>
          <p:cNvPicPr>
            <a:picLocks noChangeAspect="1" noChangeArrowheads="1"/>
          </p:cNvPicPr>
          <p:nvPr/>
        </p:nvPicPr>
        <p:blipFill>
          <a:blip r:embed="rId2" cstate="print"/>
          <a:srcRect/>
          <a:stretch>
            <a:fillRect/>
          </a:stretch>
        </p:blipFill>
        <p:spPr bwMode="auto">
          <a:xfrm>
            <a:off x="1071538" y="2071678"/>
            <a:ext cx="7136732"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В этом примере имена элементов не ограничены, т. е. не имеют префиксов. Поэтому элемент </a:t>
            </a:r>
            <a:r>
              <a:rPr lang="ru-RU" sz="1800" dirty="0" err="1"/>
              <a:t>Trees</a:t>
            </a:r>
            <a:r>
              <a:rPr lang="ru-RU" sz="1800" dirty="0"/>
              <a:t> не относится ни к какому пространству имен, элементы </a:t>
            </a:r>
            <a:r>
              <a:rPr lang="ru-RU" sz="1800" dirty="0" err="1"/>
              <a:t>tr</a:t>
            </a:r>
            <a:r>
              <a:rPr lang="ru-RU" sz="1800" dirty="0"/>
              <a:t> и </a:t>
            </a:r>
            <a:r>
              <a:rPr lang="ru-RU" sz="1800" dirty="0" err="1"/>
              <a:t>td</a:t>
            </a:r>
            <a:r>
              <a:rPr lang="ru-RU" sz="1800" dirty="0"/>
              <a:t> относятся к пространству имен "http://www.w3.org/TR/REC-html40", а все остальные элементы к пространству имен "http://flora.com/trees".</a:t>
            </a:r>
          </a:p>
          <a:p>
            <a:pPr algn="just">
              <a:buNone/>
            </a:pPr>
            <a:endParaRPr lang="ru-RU" sz="1800" dirty="0"/>
          </a:p>
          <a:p>
            <a:pPr algn="just">
              <a:buNone/>
            </a:pPr>
            <a:r>
              <a:rPr lang="ru-RU" sz="1800" dirty="0"/>
              <a:t>При использовании пространств имен важно учитывать, что атрибуты элемента не наследуют его пространство имен. Иными словами, если префикс пространства имен для атрибута не указан, то его имя не относится ни к какому пространству имен.</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Пространства имен в XML были, в частности, использованы для задания в XML-документе базового URI любого из его фрагментов. </a:t>
            </a:r>
            <a:r>
              <a:rPr lang="en-GB" sz="1800" dirty="0"/>
              <a:t> </a:t>
            </a:r>
            <a:r>
              <a:rPr lang="ru-RU" sz="1800" dirty="0"/>
              <a:t>В  </a:t>
            </a:r>
            <a:r>
              <a:rPr lang="en-GB" sz="1800" dirty="0"/>
              <a:t>XML</a:t>
            </a:r>
            <a:r>
              <a:rPr lang="ru-RU" sz="1800" dirty="0"/>
              <a:t> можно задать базовый URI любого элемента с помощью атрибута </a:t>
            </a:r>
            <a:r>
              <a:rPr lang="ru-RU" sz="1800" dirty="0" err="1"/>
              <a:t>xml:base</a:t>
            </a:r>
            <a:r>
              <a:rPr lang="ru-RU" sz="1800" dirty="0"/>
              <a:t> следующего вида (префикс </a:t>
            </a:r>
            <a:r>
              <a:rPr lang="ru-RU" sz="1800" dirty="0" err="1"/>
              <a:t>xml</a:t>
            </a:r>
            <a:r>
              <a:rPr lang="ru-RU" sz="1800" dirty="0"/>
              <a:t> относится к пространству имен "http://www.w3.org/XML/1998/namespace"):</a:t>
            </a:r>
            <a:endParaRPr lang="en-GB" sz="1800" dirty="0"/>
          </a:p>
          <a:p>
            <a:pPr>
              <a:buNone/>
            </a:pPr>
            <a:endParaRPr lang="ru-RU" sz="1800" dirty="0"/>
          </a:p>
          <a:p>
            <a:pPr algn="ctr">
              <a:buNone/>
            </a:pPr>
            <a:r>
              <a:rPr lang="ru-RU" sz="1800" b="1" dirty="0" err="1"/>
              <a:t>xml:base=URI</a:t>
            </a:r>
            <a:endParaRPr lang="ru-RU" sz="1800" b="1" dirty="0"/>
          </a:p>
          <a:p>
            <a:endParaRPr lang="ru-RU" sz="1800" dirty="0"/>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46</a:t>
            </a:fld>
            <a:endParaRPr lang="en-US"/>
          </a:p>
        </p:txBody>
      </p:sp>
      <p:pic>
        <p:nvPicPr>
          <p:cNvPr id="34818" name="Picture 2"/>
          <p:cNvPicPr>
            <a:picLocks noChangeAspect="1" noChangeArrowheads="1"/>
          </p:cNvPicPr>
          <p:nvPr/>
        </p:nvPicPr>
        <p:blipFill>
          <a:blip r:embed="rId2" cstate="print"/>
          <a:srcRect/>
          <a:stretch>
            <a:fillRect/>
          </a:stretch>
        </p:blipFill>
        <p:spPr bwMode="auto">
          <a:xfrm>
            <a:off x="1000100" y="1428736"/>
            <a:ext cx="7213517"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endParaRPr lang="pl-PL" dirty="0"/>
          </a:p>
        </p:txBody>
      </p:sp>
      <p:sp>
        <p:nvSpPr>
          <p:cNvPr id="3" name="Содержимое 2"/>
          <p:cNvSpPr>
            <a:spLocks noGrp="1"/>
          </p:cNvSpPr>
          <p:nvPr>
            <p:ph idx="1"/>
          </p:nvPr>
        </p:nvSpPr>
        <p:spPr/>
        <p:txBody>
          <a:bodyPr/>
          <a:lstStyle/>
          <a:p>
            <a:pPr algn="just">
              <a:buNone/>
            </a:pPr>
            <a:r>
              <a:rPr lang="ru-RU" sz="1800" dirty="0"/>
              <a:t>Здесь корневой элемент </a:t>
            </a:r>
            <a:r>
              <a:rPr lang="ru-RU" sz="1800" dirty="0" err="1"/>
              <a:t>doc</a:t>
            </a:r>
            <a:r>
              <a:rPr lang="ru-RU" sz="1800" dirty="0"/>
              <a:t> содержит указание на свой базовый URI "http://example.org/today/", а относительные URI вложенных в него элементов будут разрешаться так:</a:t>
            </a:r>
          </a:p>
          <a:p>
            <a:endParaRPr lang="ru-RU" sz="1800" dirty="0"/>
          </a:p>
          <a:p>
            <a:pPr marL="1352550" indent="-361950"/>
            <a:r>
              <a:rPr lang="ru-RU" sz="1800" dirty="0"/>
              <a:t>базовым URI элемента </a:t>
            </a:r>
            <a:r>
              <a:rPr lang="ru-RU" sz="1800" dirty="0" err="1"/>
              <a:t>olist</a:t>
            </a:r>
            <a:r>
              <a:rPr lang="ru-RU" sz="1800" dirty="0"/>
              <a:t> является "http://example.org/today/hotpicks";</a:t>
            </a:r>
          </a:p>
          <a:p>
            <a:pPr marL="1352550" indent="-361950"/>
            <a:endParaRPr lang="ru-RU" sz="1800" dirty="0"/>
          </a:p>
          <a:p>
            <a:pPr marL="1352550" indent="-361950"/>
            <a:r>
              <a:rPr lang="ru-RU" sz="1800" dirty="0"/>
              <a:t>базовым URI элементов </a:t>
            </a:r>
            <a:r>
              <a:rPr lang="ru-RU" sz="1800" dirty="0" err="1"/>
              <a:t>item</a:t>
            </a:r>
            <a:r>
              <a:rPr lang="ru-RU" sz="1800" dirty="0"/>
              <a:t> являются "http://example.org/today/hotpicks/pick1.xml" и т. п.</a:t>
            </a:r>
          </a:p>
          <a:p>
            <a:endParaRPr lang="ru-RU"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ru-RU" dirty="0"/>
              <a:t>DTD</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Корректность XML-документа определяют следующие два компонента:</a:t>
            </a:r>
            <a:endParaRPr lang="en-GB" sz="1800" dirty="0"/>
          </a:p>
          <a:p>
            <a:pPr algn="just">
              <a:buNone/>
            </a:pPr>
            <a:endParaRPr lang="pl-PL" sz="1800" dirty="0"/>
          </a:p>
          <a:p>
            <a:pPr marL="990600" lvl="0" indent="-361950" algn="just"/>
            <a:r>
              <a:rPr lang="ru-RU" sz="1800" dirty="0"/>
              <a:t>синтаксическая корректность (</a:t>
            </a:r>
            <a:r>
              <a:rPr lang="pl-PL" sz="1800" dirty="0"/>
              <a:t>well</a:t>
            </a:r>
            <a:r>
              <a:rPr lang="ru-RU" sz="1800" dirty="0"/>
              <a:t>-</a:t>
            </a:r>
            <a:r>
              <a:rPr lang="pl-PL" sz="1800" dirty="0"/>
              <a:t>formed</a:t>
            </a:r>
            <a:r>
              <a:rPr lang="ru-RU" sz="1800" dirty="0"/>
              <a:t>): то есть соблюдение всех синтаксических правил XML;</a:t>
            </a:r>
            <a:endParaRPr lang="pl-PL" sz="1800" dirty="0"/>
          </a:p>
          <a:p>
            <a:pPr marL="990600" indent="-361950" algn="just"/>
            <a:r>
              <a:rPr lang="ru-RU" sz="1800" dirty="0"/>
              <a:t>действительность (</a:t>
            </a:r>
            <a:r>
              <a:rPr lang="pl-PL" sz="1800" dirty="0"/>
              <a:t>valid</a:t>
            </a:r>
            <a:r>
              <a:rPr lang="ru-RU" sz="1800" dirty="0"/>
              <a:t>): то есть данные соответствуют некоторому набору правил, определённых пользователем; правила определяют структуру и формат данных в XML. </a:t>
            </a:r>
            <a:r>
              <a:rPr lang="ru-RU" sz="1800" dirty="0" err="1"/>
              <a:t>Валидность</a:t>
            </a:r>
            <a:r>
              <a:rPr lang="ru-RU" sz="1800" dirty="0"/>
              <a:t> </a:t>
            </a:r>
            <a:r>
              <a:rPr lang="en-US" sz="1800" dirty="0"/>
              <a:t>XML</a:t>
            </a:r>
            <a:r>
              <a:rPr lang="ru-RU" sz="1800" dirty="0"/>
              <a:t> документа определяется наличием </a:t>
            </a:r>
            <a:r>
              <a:rPr lang="es-ES_tradnl" sz="1800" dirty="0"/>
              <a:t>DTD</a:t>
            </a:r>
            <a:r>
              <a:rPr lang="ru-RU" sz="1800" dirty="0"/>
              <a:t> или </a:t>
            </a:r>
            <a:r>
              <a:rPr lang="en-US" sz="1800" dirty="0"/>
              <a:t>XML</a:t>
            </a:r>
            <a:r>
              <a:rPr lang="ru-RU" sz="1800" dirty="0"/>
              <a:t>-схемы </a:t>
            </a:r>
            <a:r>
              <a:rPr lang="en-US" sz="1800" dirty="0"/>
              <a:t>XSD</a:t>
            </a:r>
            <a:r>
              <a:rPr lang="ru-RU" sz="1800" dirty="0"/>
              <a:t> и соблюдением правил, которые там приведены.</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a:t>
            </a:r>
            <a:endParaRPr lang="pl-PL" dirty="0"/>
          </a:p>
        </p:txBody>
      </p:sp>
      <p:sp>
        <p:nvSpPr>
          <p:cNvPr id="3" name="Содержимое 2"/>
          <p:cNvSpPr>
            <a:spLocks noGrp="1"/>
          </p:cNvSpPr>
          <p:nvPr>
            <p:ph idx="1"/>
          </p:nvPr>
        </p:nvSpPr>
        <p:spPr>
          <a:xfrm>
            <a:off x="914400" y="1219200"/>
            <a:ext cx="4157666" cy="4800600"/>
          </a:xfrm>
        </p:spPr>
        <p:txBody>
          <a:bodyPr/>
          <a:lstStyle/>
          <a:p>
            <a:pPr>
              <a:buNone/>
            </a:pPr>
            <a:r>
              <a:rPr lang="ru-RU" sz="1800" b="1" dirty="0"/>
              <a:t>Теги, элементы и атрибуты</a:t>
            </a:r>
            <a:endParaRPr lang="en-GB" sz="1800" b="1" dirty="0"/>
          </a:p>
          <a:p>
            <a:endParaRPr lang="en-GB" sz="1800" dirty="0"/>
          </a:p>
          <a:p>
            <a:pPr algn="just">
              <a:buNone/>
            </a:pPr>
            <a:r>
              <a:rPr lang="ru-RU" sz="1800" dirty="0"/>
              <a:t>Есть три базовых понятия, используемых для описания частей XML-документа: теги, элементы и атрибуты. Вот пример документа, иллюстрирующего эти понятия:</a:t>
            </a:r>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286380" y="1357298"/>
            <a:ext cx="3000396" cy="46987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Для описания структуры XML-документа используется язык описания DTD (</a:t>
            </a:r>
            <a:r>
              <a:rPr lang="ru-RU" sz="1800" dirty="0" err="1"/>
              <a:t>Document</a:t>
            </a:r>
            <a:r>
              <a:rPr lang="ru-RU" sz="1800" dirty="0"/>
              <a:t> </a:t>
            </a:r>
            <a:r>
              <a:rPr lang="ru-RU" sz="1800" dirty="0" err="1"/>
              <a:t>Type</a:t>
            </a:r>
            <a:r>
              <a:rPr lang="ru-RU" sz="1800" dirty="0"/>
              <a:t> </a:t>
            </a:r>
            <a:r>
              <a:rPr lang="ru-RU" sz="1800" dirty="0" err="1"/>
              <a:t>Definition</a:t>
            </a:r>
            <a:r>
              <a:rPr lang="ru-RU" sz="1800" dirty="0"/>
              <a:t>). В настоящее время </a:t>
            </a:r>
            <a:r>
              <a:rPr lang="en-US" sz="1800" dirty="0"/>
              <a:t>DTD</a:t>
            </a:r>
            <a:r>
              <a:rPr lang="ru-RU" sz="1800" dirty="0"/>
              <a:t> практически не используется и повсеместно замещается </a:t>
            </a:r>
            <a:r>
              <a:rPr lang="en-US" sz="1800" dirty="0"/>
              <a:t>XSD</a:t>
            </a:r>
            <a:r>
              <a:rPr lang="ru-RU" sz="1800" dirty="0"/>
              <a:t>. </a:t>
            </a:r>
            <a:r>
              <a:rPr lang="en-US" sz="1800" dirty="0"/>
              <a:t>DTD</a:t>
            </a:r>
            <a:r>
              <a:rPr lang="ru-RU" sz="1800" dirty="0"/>
              <a:t> может встречаться в достаточно старых приложениях, использующих </a:t>
            </a:r>
            <a:r>
              <a:rPr lang="en-US" sz="1800" dirty="0"/>
              <a:t>XML</a:t>
            </a:r>
            <a:r>
              <a:rPr lang="ru-RU" sz="1800" dirty="0"/>
              <a:t> и, как правило, требующих нововведений (</a:t>
            </a:r>
            <a:r>
              <a:rPr lang="en-US" sz="1800" dirty="0"/>
              <a:t>upgrade</a:t>
            </a:r>
            <a:r>
              <a:rPr lang="ru-RU" sz="1800" dirty="0"/>
              <a:t>).</a:t>
            </a:r>
            <a:endParaRPr lang="en-GB" sz="1800" dirty="0"/>
          </a:p>
          <a:p>
            <a:pPr algn="just">
              <a:buNone/>
            </a:pPr>
            <a:endParaRPr lang="pl-PL" sz="1800" dirty="0"/>
          </a:p>
          <a:p>
            <a:pPr algn="just">
              <a:buNone/>
            </a:pPr>
            <a:r>
              <a:rPr lang="ru-RU" sz="1800" dirty="0"/>
              <a:t>DTD определяет, какие теги (элементы) могут использоваться в XML-документе, как эти элементы связаны между собой (например, указывать на то, что элемент </a:t>
            </a:r>
            <a:r>
              <a:rPr lang="ru-RU" sz="1800" b="1" dirty="0"/>
              <a:t>&lt;</a:t>
            </a:r>
            <a:r>
              <a:rPr lang="en-GB" sz="1800" b="1" dirty="0"/>
              <a:t>student</a:t>
            </a:r>
            <a:r>
              <a:rPr lang="ru-RU" sz="1800" b="1" dirty="0"/>
              <a:t>&gt;</a:t>
            </a:r>
            <a:r>
              <a:rPr lang="ru-RU" sz="1800" dirty="0"/>
              <a:t> включает дочерние элементы </a:t>
            </a:r>
            <a:r>
              <a:rPr lang="ru-RU" sz="1800" b="1" dirty="0"/>
              <a:t>&lt;</a:t>
            </a:r>
            <a:r>
              <a:rPr lang="en-GB" sz="1800" b="1" dirty="0"/>
              <a:t>name</a:t>
            </a:r>
            <a:r>
              <a:rPr lang="ru-RU" sz="1800" b="1" dirty="0"/>
              <a:t>&gt;</a:t>
            </a:r>
            <a:r>
              <a:rPr lang="ru-RU" sz="1800" dirty="0"/>
              <a:t>, </a:t>
            </a:r>
            <a:r>
              <a:rPr lang="ru-RU" sz="1800" b="1" dirty="0"/>
              <a:t>&lt;</a:t>
            </a:r>
            <a:r>
              <a:rPr lang="en-GB" sz="1800" b="1" dirty="0"/>
              <a:t>telephone</a:t>
            </a:r>
            <a:r>
              <a:rPr lang="ru-RU" sz="1800" b="1" dirty="0"/>
              <a:t>&gt;</a:t>
            </a:r>
            <a:r>
              <a:rPr lang="ru-RU" sz="1800" dirty="0"/>
              <a:t> и </a:t>
            </a:r>
            <a:r>
              <a:rPr lang="ru-RU" sz="1800" b="1" dirty="0"/>
              <a:t>&lt;</a:t>
            </a:r>
            <a:r>
              <a:rPr lang="en-GB" sz="1800" b="1" dirty="0"/>
              <a:t>address</a:t>
            </a:r>
            <a:r>
              <a:rPr lang="ru-RU" sz="1800" b="1" dirty="0"/>
              <a:t>&gt;</a:t>
            </a:r>
            <a:r>
              <a:rPr lang="ru-RU" sz="1800" dirty="0"/>
              <a:t>), какие атрибуты имеет тот или иной элемент. </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Наличие DTD для XML-документа не является обязательным, поскольку возможна обработка XML и без наличия DTD, однако в этом случае отсутствует средство контроля действительности (</a:t>
            </a:r>
            <a:r>
              <a:rPr lang="pl-PL" sz="1800" dirty="0"/>
              <a:t>valid</a:t>
            </a:r>
            <a:r>
              <a:rPr lang="ru-RU" sz="1800" dirty="0" err="1"/>
              <a:t>ness</a:t>
            </a:r>
            <a:r>
              <a:rPr lang="ru-RU" sz="1800" dirty="0"/>
              <a:t>) </a:t>
            </a:r>
            <a:r>
              <a:rPr lang="en-US" sz="1800" dirty="0"/>
              <a:t>XML</a:t>
            </a:r>
            <a:r>
              <a:rPr lang="ru-RU" sz="1800" dirty="0"/>
              <a:t>-документа, то есть правильности построения его структуры.</a:t>
            </a:r>
            <a:endParaRPr lang="en-GB" sz="1800" dirty="0"/>
          </a:p>
          <a:p>
            <a:pPr algn="just">
              <a:buNone/>
            </a:pPr>
            <a:endParaRPr lang="pl-PL" sz="1800" dirty="0"/>
          </a:p>
          <a:p>
            <a:pPr algn="just">
              <a:buNone/>
            </a:pPr>
            <a:r>
              <a:rPr lang="ru-RU" sz="1800" dirty="0"/>
              <a:t>Чтобы сформировать DTD, можно создать либо отдельный файл и описать в нем структуру документа, либо включить DTD-описание непосредственно в документ XML.</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buNone/>
            </a:pPr>
            <a:r>
              <a:rPr lang="ru-RU" sz="1800" b="1" dirty="0"/>
              <a:t>Работа с </a:t>
            </a:r>
            <a:r>
              <a:rPr lang="en-GB" sz="1800" b="1" dirty="0"/>
              <a:t>DTD</a:t>
            </a:r>
          </a:p>
          <a:p>
            <a:pPr>
              <a:buNone/>
            </a:pPr>
            <a:endParaRPr lang="pl-PL" sz="1800" dirty="0"/>
          </a:p>
          <a:p>
            <a:pPr marL="342900" indent="-342900">
              <a:buSzPct val="100000"/>
              <a:buFont typeface="+mj-lt"/>
              <a:buAutoNum type="arabicPeriod"/>
            </a:pPr>
            <a:r>
              <a:rPr lang="en-US" sz="1800" dirty="0"/>
              <a:t> </a:t>
            </a:r>
          </a:p>
          <a:p>
            <a:endParaRPr lang="en-GB" sz="1800" dirty="0"/>
          </a:p>
          <a:p>
            <a:endParaRPr lang="en-GB" sz="1800" dirty="0"/>
          </a:p>
          <a:p>
            <a:endParaRPr lang="en-GB" sz="1800" dirty="0"/>
          </a:p>
          <a:p>
            <a:pPr marL="342900" indent="-342900">
              <a:buSzPct val="100000"/>
              <a:buFont typeface="+mj-lt"/>
              <a:buAutoNum type="arabicPeriod" startAt="2"/>
            </a:pPr>
            <a:r>
              <a:rPr lang="en-GB" sz="1800" dirty="0"/>
              <a:t> </a:t>
            </a:r>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52</a:t>
            </a:fld>
            <a:endParaRPr lang="en-US"/>
          </a:p>
        </p:txBody>
      </p:sp>
      <p:sp>
        <p:nvSpPr>
          <p:cNvPr id="6" name="Прямоугольник 5"/>
          <p:cNvSpPr/>
          <p:nvPr/>
        </p:nvSpPr>
        <p:spPr>
          <a:xfrm>
            <a:off x="1142976" y="2285992"/>
            <a:ext cx="6929486" cy="646331"/>
          </a:xfrm>
          <a:prstGeom prst="rect">
            <a:avLst/>
          </a:prstGeom>
          <a:solidFill>
            <a:schemeClr val="bg1">
              <a:lumMod val="95000"/>
            </a:schemeClr>
          </a:solidFill>
        </p:spPr>
        <p:txBody>
          <a:bodyPr wrap="square">
            <a:spAutoFit/>
          </a:bodyPr>
          <a:lstStyle/>
          <a:p>
            <a:pPr indent="-19050">
              <a:buNone/>
            </a:pPr>
            <a:r>
              <a:rPr lang="en-US" b="1" dirty="0">
                <a:latin typeface="Arial" pitchFamily="34" charset="0"/>
                <a:cs typeface="Arial" pitchFamily="34" charset="0"/>
              </a:rPr>
              <a:t>&lt;?xml version="1.0" encoding="UTF-8"?&gt;</a:t>
            </a:r>
          </a:p>
          <a:p>
            <a:pPr indent="-19050">
              <a:buNone/>
            </a:pPr>
            <a:r>
              <a:rPr lang="en-US" b="1" dirty="0">
                <a:latin typeface="Arial" pitchFamily="34" charset="0"/>
                <a:cs typeface="Arial" pitchFamily="34" charset="0"/>
              </a:rPr>
              <a:t>&lt;! DOCTYPE students SYSTEM "students.dtd"&gt;</a:t>
            </a:r>
            <a:r>
              <a:rPr lang="pl-PL" dirty="0">
                <a:latin typeface="Arial" pitchFamily="34" charset="0"/>
                <a:cs typeface="Arial" pitchFamily="34" charset="0"/>
              </a:rPr>
              <a:t> </a:t>
            </a:r>
            <a:endParaRPr lang="en-GB" dirty="0">
              <a:latin typeface="Arial" pitchFamily="34" charset="0"/>
              <a:cs typeface="Arial" pitchFamily="34" charset="0"/>
            </a:endParaRPr>
          </a:p>
        </p:txBody>
      </p:sp>
      <p:sp>
        <p:nvSpPr>
          <p:cNvPr id="7" name="Прямоугольник 6"/>
          <p:cNvSpPr/>
          <p:nvPr/>
        </p:nvSpPr>
        <p:spPr>
          <a:xfrm>
            <a:off x="1142976" y="3666184"/>
            <a:ext cx="6929486" cy="1477328"/>
          </a:xfrm>
          <a:prstGeom prst="rect">
            <a:avLst/>
          </a:prstGeom>
          <a:solidFill>
            <a:schemeClr val="bg1">
              <a:lumMod val="95000"/>
            </a:schemeClr>
          </a:solidFill>
        </p:spPr>
        <p:txBody>
          <a:bodyPr wrap="square">
            <a:spAutoFit/>
          </a:bodyPr>
          <a:lstStyle/>
          <a:p>
            <a:pPr indent="-19050">
              <a:buNone/>
            </a:pPr>
            <a:r>
              <a:rPr lang="en-US" b="1" dirty="0">
                <a:latin typeface="Arial" pitchFamily="34" charset="0"/>
                <a:cs typeface="Arial" pitchFamily="34" charset="0"/>
              </a:rPr>
              <a:t>&lt;?xml version="1.0"</a:t>
            </a:r>
            <a:r>
              <a:rPr lang="ru-RU" b="1" dirty="0">
                <a:latin typeface="Arial" pitchFamily="34" charset="0"/>
                <a:cs typeface="Arial" pitchFamily="34" charset="0"/>
              </a:rPr>
              <a:t> </a:t>
            </a:r>
            <a:r>
              <a:rPr lang="en-US" b="1" dirty="0">
                <a:latin typeface="Arial" pitchFamily="34" charset="0"/>
                <a:cs typeface="Arial" pitchFamily="34" charset="0"/>
              </a:rPr>
              <a:t>standalone="yes" ?&gt;</a:t>
            </a:r>
            <a:endParaRPr lang="pl-PL" dirty="0">
              <a:latin typeface="Arial" pitchFamily="34" charset="0"/>
              <a:cs typeface="Arial" pitchFamily="34" charset="0"/>
            </a:endParaRPr>
          </a:p>
          <a:p>
            <a:pPr indent="-19050">
              <a:buNone/>
            </a:pPr>
            <a:r>
              <a:rPr lang="en-US" b="1" dirty="0">
                <a:latin typeface="Arial" pitchFamily="34" charset="0"/>
                <a:cs typeface="Arial" pitchFamily="34" charset="0"/>
              </a:rPr>
              <a:t>&lt;! DOCTYPE student </a:t>
            </a:r>
          </a:p>
          <a:p>
            <a:pPr indent="-19050">
              <a:buNone/>
            </a:pPr>
            <a:r>
              <a:rPr lang="en-US" b="1" dirty="0">
                <a:latin typeface="Arial" pitchFamily="34" charset="0"/>
                <a:cs typeface="Arial" pitchFamily="34" charset="0"/>
              </a:rPr>
              <a:t>[&lt;!ELEMENT student (name, telephone, address)&gt;</a:t>
            </a:r>
            <a:r>
              <a:rPr lang="ru-RU" i="1" dirty="0">
                <a:latin typeface="Arial" pitchFamily="34" charset="0"/>
                <a:cs typeface="Arial" pitchFamily="34" charset="0"/>
              </a:rPr>
              <a:t>&lt;!--далее</a:t>
            </a:r>
            <a:r>
              <a:rPr lang="ru-RU" dirty="0">
                <a:latin typeface="Arial" pitchFamily="34" charset="0"/>
                <a:cs typeface="Arial" pitchFamily="34" charset="0"/>
              </a:rPr>
              <a:t> </a:t>
            </a:r>
            <a:r>
              <a:rPr lang="ru-RU" i="1" dirty="0">
                <a:latin typeface="Arial" pitchFamily="34" charset="0"/>
                <a:cs typeface="Arial" pitchFamily="34" charset="0"/>
              </a:rPr>
              <a:t>идет описание элементов</a:t>
            </a:r>
            <a:r>
              <a:rPr lang="ru-RU" dirty="0">
                <a:latin typeface="Arial" pitchFamily="34" charset="0"/>
                <a:cs typeface="Arial" pitchFamily="34" charset="0"/>
              </a:rPr>
              <a:t> </a:t>
            </a:r>
            <a:r>
              <a:rPr lang="en-US" dirty="0">
                <a:latin typeface="Arial" pitchFamily="34" charset="0"/>
                <a:cs typeface="Arial" pitchFamily="34" charset="0"/>
              </a:rPr>
              <a:t>name</a:t>
            </a:r>
            <a:r>
              <a:rPr lang="ru-RU" dirty="0">
                <a:latin typeface="Arial" pitchFamily="34" charset="0"/>
                <a:cs typeface="Arial" pitchFamily="34" charset="0"/>
              </a:rPr>
              <a:t>, </a:t>
            </a:r>
            <a:r>
              <a:rPr lang="en-US" dirty="0">
                <a:latin typeface="Arial" pitchFamily="34" charset="0"/>
                <a:cs typeface="Arial" pitchFamily="34" charset="0"/>
              </a:rPr>
              <a:t>telephone</a:t>
            </a:r>
            <a:r>
              <a:rPr lang="ru-RU" dirty="0">
                <a:latin typeface="Arial" pitchFamily="34" charset="0"/>
                <a:cs typeface="Arial" pitchFamily="34" charset="0"/>
              </a:rPr>
              <a:t>, </a:t>
            </a:r>
            <a:r>
              <a:rPr lang="en-US" dirty="0">
                <a:latin typeface="Arial" pitchFamily="34" charset="0"/>
                <a:cs typeface="Arial" pitchFamily="34" charset="0"/>
              </a:rPr>
              <a:t>address</a:t>
            </a:r>
            <a:r>
              <a:rPr lang="ru-RU" dirty="0">
                <a:latin typeface="Arial" pitchFamily="34" charset="0"/>
                <a:cs typeface="Arial" pitchFamily="34" charset="0"/>
              </a:rPr>
              <a:t> </a:t>
            </a:r>
            <a:r>
              <a:rPr lang="ru-RU" i="1" dirty="0">
                <a:latin typeface="Arial" pitchFamily="34" charset="0"/>
                <a:cs typeface="Arial" pitchFamily="34" charset="0"/>
              </a:rPr>
              <a:t>--&gt;</a:t>
            </a:r>
            <a:r>
              <a:rPr lang="ru-RU" b="1" dirty="0">
                <a:latin typeface="Arial" pitchFamily="34" charset="0"/>
                <a:cs typeface="Arial" pitchFamily="34" charset="0"/>
              </a:rPr>
              <a:t>]</a:t>
            </a:r>
            <a:endParaRPr lang="en-GB" b="1" dirty="0">
              <a:latin typeface="Arial" pitchFamily="34" charset="0"/>
              <a:cs typeface="Arial" pitchFamily="34" charset="0"/>
            </a:endParaRPr>
          </a:p>
          <a:p>
            <a:pPr indent="-19050">
              <a:buNone/>
            </a:pPr>
            <a:r>
              <a:rPr lang="ru-RU" b="1" dirty="0">
                <a:latin typeface="Arial" pitchFamily="34" charset="0"/>
                <a:cs typeface="Arial" pitchFamily="34" charset="0"/>
              </a:rPr>
              <a:t>&gt;</a:t>
            </a:r>
            <a:endParaRPr lang="pl-PL"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buNone/>
            </a:pPr>
            <a:r>
              <a:rPr lang="ru-RU" sz="1800" b="1" dirty="0"/>
              <a:t>Описание элемента</a:t>
            </a:r>
            <a:endParaRPr lang="en-GB" sz="1800" b="1" dirty="0"/>
          </a:p>
          <a:p>
            <a:endParaRPr lang="en-GB" sz="1800" b="1" dirty="0"/>
          </a:p>
          <a:p>
            <a:pPr algn="just">
              <a:buNone/>
            </a:pPr>
            <a:r>
              <a:rPr lang="ru-RU" sz="1800" dirty="0"/>
              <a:t>Элемент в DTD описывается с помощью дескриптора </a:t>
            </a:r>
            <a:r>
              <a:rPr lang="ru-RU" sz="1800" b="1" dirty="0"/>
              <a:t>!ELEMENT</a:t>
            </a:r>
            <a:r>
              <a:rPr lang="ru-RU" sz="1800" dirty="0"/>
              <a:t>, в котором указывается название элемента и его содержимое. Так, если нужно определить элемент </a:t>
            </a:r>
            <a:r>
              <a:rPr lang="ru-RU" sz="1800" b="1" dirty="0"/>
              <a:t>&lt;</a:t>
            </a:r>
            <a:r>
              <a:rPr lang="en-GB" sz="1800" b="1" dirty="0"/>
              <a:t>student</a:t>
            </a:r>
            <a:r>
              <a:rPr lang="ru-RU" sz="1800" b="1" dirty="0"/>
              <a:t>&gt;</a:t>
            </a:r>
            <a:r>
              <a:rPr lang="ru-RU" sz="1800" dirty="0"/>
              <a:t>, у которого есть дочерние элементы </a:t>
            </a:r>
            <a:r>
              <a:rPr lang="ru-RU" sz="1800" b="1" dirty="0"/>
              <a:t>&lt;</a:t>
            </a:r>
            <a:r>
              <a:rPr lang="en-GB" sz="1800" b="1" dirty="0"/>
              <a:t>name</a:t>
            </a:r>
            <a:r>
              <a:rPr lang="ru-RU" sz="1800" b="1" dirty="0"/>
              <a:t>&gt;</a:t>
            </a:r>
            <a:r>
              <a:rPr lang="ru-RU" sz="1800" dirty="0"/>
              <a:t>, </a:t>
            </a:r>
            <a:r>
              <a:rPr lang="ru-RU" sz="1800" b="1" dirty="0"/>
              <a:t>&lt;</a:t>
            </a:r>
            <a:r>
              <a:rPr lang="en-GB" sz="1800" b="1" dirty="0"/>
              <a:t>telephone</a:t>
            </a:r>
            <a:r>
              <a:rPr lang="ru-RU" sz="1800" b="1" dirty="0"/>
              <a:t>&gt;</a:t>
            </a:r>
            <a:r>
              <a:rPr lang="ru-RU" sz="1800" dirty="0"/>
              <a:t> и </a:t>
            </a:r>
            <a:r>
              <a:rPr lang="ru-RU" sz="1800" b="1" dirty="0"/>
              <a:t>&lt;</a:t>
            </a:r>
            <a:r>
              <a:rPr lang="en-GB" sz="1800" b="1" dirty="0"/>
              <a:t>address</a:t>
            </a:r>
            <a:r>
              <a:rPr lang="ru-RU" sz="1800" b="1" dirty="0"/>
              <a:t>&gt;</a:t>
            </a:r>
            <a:r>
              <a:rPr lang="ru-RU" sz="1800" dirty="0"/>
              <a:t>, можно сделать это следующим образом:</a:t>
            </a:r>
            <a:r>
              <a:rPr lang="pl-PL" sz="1800" dirty="0"/>
              <a:t> </a:t>
            </a:r>
            <a:endParaRPr lang="en-GB" sz="1800" dirty="0"/>
          </a:p>
          <a:p>
            <a:endParaRPr lang="en-GB" sz="1800" b="1" dirty="0"/>
          </a:p>
          <a:p>
            <a:pPr indent="971550">
              <a:buNone/>
            </a:pPr>
            <a:endParaRPr lang="en-GB" sz="1800" b="1" dirty="0"/>
          </a:p>
          <a:p>
            <a:pPr indent="971550">
              <a:buNone/>
            </a:pP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53</a:t>
            </a:fld>
            <a:endParaRPr lang="en-US"/>
          </a:p>
        </p:txBody>
      </p:sp>
      <p:sp>
        <p:nvSpPr>
          <p:cNvPr id="7" name="Прямоугольник 6"/>
          <p:cNvSpPr/>
          <p:nvPr/>
        </p:nvSpPr>
        <p:spPr>
          <a:xfrm>
            <a:off x="2357422" y="3643314"/>
            <a:ext cx="4857784" cy="923330"/>
          </a:xfrm>
          <a:prstGeom prst="rect">
            <a:avLst/>
          </a:prstGeom>
          <a:solidFill>
            <a:schemeClr val="bg1">
              <a:lumMod val="95000"/>
            </a:schemeClr>
          </a:solidFill>
        </p:spPr>
        <p:txBody>
          <a:bodyPr wrap="square">
            <a:spAutoFit/>
          </a:bodyPr>
          <a:lstStyle/>
          <a:p>
            <a:pPr>
              <a:buNone/>
            </a:pPr>
            <a:r>
              <a:rPr lang="en-US" b="1" dirty="0">
                <a:latin typeface="Arial" pitchFamily="34" charset="0"/>
                <a:cs typeface="Arial" pitchFamily="34" charset="0"/>
              </a:rPr>
              <a:t>&lt;!ELEMENT name (#PCDATA)&gt;</a:t>
            </a:r>
            <a:endParaRPr lang="pl-PL" dirty="0">
              <a:latin typeface="Arial" pitchFamily="34" charset="0"/>
              <a:cs typeface="Arial" pitchFamily="34" charset="0"/>
            </a:endParaRPr>
          </a:p>
          <a:p>
            <a:pPr>
              <a:buNone/>
            </a:pPr>
            <a:r>
              <a:rPr lang="en-US" b="1" dirty="0">
                <a:latin typeface="Arial" pitchFamily="34" charset="0"/>
                <a:cs typeface="Arial" pitchFamily="34" charset="0"/>
              </a:rPr>
              <a:t>&lt;!ELEMENT telephone (#PCDATA)&gt;</a:t>
            </a:r>
            <a:endParaRPr lang="pl-PL" dirty="0">
              <a:latin typeface="Arial" pitchFamily="34" charset="0"/>
              <a:cs typeface="Arial" pitchFamily="34" charset="0"/>
            </a:endParaRPr>
          </a:p>
          <a:p>
            <a:pPr>
              <a:buNone/>
            </a:pPr>
            <a:r>
              <a:rPr lang="ru-RU" b="1" dirty="0">
                <a:latin typeface="Arial" pitchFamily="34" charset="0"/>
                <a:cs typeface="Arial" pitchFamily="34" charset="0"/>
              </a:rPr>
              <a:t>&lt;!ELEMENT </a:t>
            </a:r>
            <a:r>
              <a:rPr lang="ru-RU" b="1" dirty="0" err="1">
                <a:latin typeface="Arial" pitchFamily="34" charset="0"/>
                <a:cs typeface="Arial" pitchFamily="34" charset="0"/>
              </a:rPr>
              <a:t>address</a:t>
            </a:r>
            <a:r>
              <a:rPr lang="ru-RU" b="1" dirty="0">
                <a:latin typeface="Arial" pitchFamily="34" charset="0"/>
                <a:cs typeface="Arial" pitchFamily="34" charset="0"/>
              </a:rPr>
              <a:t> (</a:t>
            </a:r>
            <a:r>
              <a:rPr lang="ru-RU" b="1" dirty="0" err="1">
                <a:latin typeface="Arial" pitchFamily="34" charset="0"/>
                <a:cs typeface="Arial" pitchFamily="34" charset="0"/>
              </a:rPr>
              <a:t>country</a:t>
            </a:r>
            <a:r>
              <a:rPr lang="ru-RU" b="1" dirty="0">
                <a:latin typeface="Arial" pitchFamily="34" charset="0"/>
                <a:cs typeface="Arial" pitchFamily="34" charset="0"/>
              </a:rPr>
              <a:t>, </a:t>
            </a:r>
            <a:r>
              <a:rPr lang="ru-RU" b="1" dirty="0" err="1">
                <a:latin typeface="Arial" pitchFamily="34" charset="0"/>
                <a:cs typeface="Arial" pitchFamily="34" charset="0"/>
              </a:rPr>
              <a:t>city</a:t>
            </a:r>
            <a:r>
              <a:rPr lang="ru-RU" b="1" dirty="0">
                <a:latin typeface="Arial" pitchFamily="34" charset="0"/>
                <a:cs typeface="Arial" pitchFamily="34" charset="0"/>
              </a:rPr>
              <a:t>, </a:t>
            </a:r>
            <a:r>
              <a:rPr lang="ru-RU" b="1" dirty="0" err="1">
                <a:latin typeface="Arial" pitchFamily="34" charset="0"/>
                <a:cs typeface="Arial" pitchFamily="34" charset="0"/>
              </a:rPr>
              <a:t>street</a:t>
            </a:r>
            <a:r>
              <a:rPr lang="ru-RU" b="1" dirty="0">
                <a:latin typeface="Arial" pitchFamily="34" charset="0"/>
                <a:cs typeface="Arial" pitchFamily="34" charset="0"/>
              </a:rPr>
              <a:t>)&gt;</a:t>
            </a:r>
            <a:endParaRPr lang="en-GB"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marL="361950" indent="-361950" algn="just">
              <a:buNone/>
            </a:pPr>
            <a:r>
              <a:rPr lang="ru-RU" sz="1800" b="1" dirty="0"/>
              <a:t>PCDATA</a:t>
            </a:r>
            <a:r>
              <a:rPr lang="ru-RU" sz="1800" dirty="0"/>
              <a:t>. </a:t>
            </a:r>
            <a:r>
              <a:rPr lang="en-GB" sz="1800" dirty="0"/>
              <a:t>-  </a:t>
            </a:r>
            <a:r>
              <a:rPr lang="ru-RU" sz="1800" dirty="0"/>
              <a:t>элементы могут содержать любую информацию, с которой может работать программа-анализатор (</a:t>
            </a:r>
            <a:r>
              <a:rPr lang="ru-RU" sz="1800" b="1" dirty="0"/>
              <a:t>PCDATA </a:t>
            </a:r>
            <a:r>
              <a:rPr lang="ru-RU" sz="1800" dirty="0"/>
              <a:t>– </a:t>
            </a:r>
            <a:r>
              <a:rPr lang="ru-RU" sz="1800" dirty="0" err="1"/>
              <a:t>parse</a:t>
            </a:r>
            <a:r>
              <a:rPr lang="es-ES_tradnl" sz="1800" dirty="0"/>
              <a:t>d</a:t>
            </a:r>
            <a:r>
              <a:rPr lang="ru-RU" sz="1800" dirty="0"/>
              <a:t> </a:t>
            </a:r>
            <a:r>
              <a:rPr lang="ru-RU" sz="1800" dirty="0" err="1"/>
              <a:t>character</a:t>
            </a:r>
            <a:r>
              <a:rPr lang="ru-RU" sz="1800" dirty="0"/>
              <a:t> </a:t>
            </a:r>
            <a:r>
              <a:rPr lang="ru-RU" sz="1800" dirty="0" err="1"/>
              <a:t>data</a:t>
            </a:r>
            <a:r>
              <a:rPr lang="ru-RU" sz="1800" dirty="0"/>
              <a:t>). Есть также маркеры </a:t>
            </a:r>
            <a:r>
              <a:rPr lang="ru-RU" sz="1800" b="1" dirty="0"/>
              <a:t>EMPTY </a:t>
            </a:r>
            <a:r>
              <a:rPr lang="ru-RU" sz="1800" dirty="0"/>
              <a:t>– элемент пуст и </a:t>
            </a:r>
            <a:r>
              <a:rPr lang="ru-RU" sz="1800" b="1" dirty="0"/>
              <a:t>ANY</a:t>
            </a:r>
            <a:r>
              <a:rPr lang="ru-RU" sz="1800" dirty="0"/>
              <a:t> – содержимое специально не описывается. </a:t>
            </a:r>
            <a:endParaRPr lang="pl-PL" sz="1800" dirty="0"/>
          </a:p>
          <a:p>
            <a:pPr indent="971550">
              <a:buNone/>
            </a:pP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Последовательность дочерних для текущего элемента объектов задается в виде списка разделенных запятыми названий элементов. При этом для того, чтобы указать количество повторений включений этих элементов могут использоваться символы: ‘</a:t>
            </a:r>
            <a:r>
              <a:rPr lang="ru-RU" sz="1800" b="1" dirty="0"/>
              <a:t>+</a:t>
            </a:r>
            <a:r>
              <a:rPr lang="ru-RU" sz="1800" dirty="0"/>
              <a:t>’(один или много), ‘</a:t>
            </a:r>
            <a:r>
              <a:rPr lang="ru-RU" sz="1800" b="1" dirty="0"/>
              <a:t>*</a:t>
            </a:r>
            <a:r>
              <a:rPr lang="ru-RU" sz="1800" dirty="0"/>
              <a:t>’(0 или много), ‘</a:t>
            </a:r>
            <a:r>
              <a:rPr lang="ru-RU" sz="1800" b="1" dirty="0"/>
              <a:t>?</a:t>
            </a:r>
            <a:r>
              <a:rPr lang="ru-RU" sz="1800" dirty="0"/>
              <a:t>’(0 или 1)</a:t>
            </a:r>
            <a:endParaRPr lang="en-GB" sz="1800" dirty="0"/>
          </a:p>
          <a:p>
            <a:endParaRPr lang="en-GB" sz="1800" dirty="0"/>
          </a:p>
          <a:p>
            <a:r>
              <a:rPr lang="ru-RU" sz="1800" b="1" dirty="0"/>
              <a:t>&lt;!ELEMENT </a:t>
            </a:r>
            <a:r>
              <a:rPr lang="ru-RU" sz="1800" b="1" dirty="0" err="1"/>
              <a:t>student</a:t>
            </a:r>
            <a:r>
              <a:rPr lang="ru-RU" sz="1800" b="1" dirty="0"/>
              <a:t> (</a:t>
            </a:r>
            <a:r>
              <a:rPr lang="ru-RU" sz="1800" b="1" dirty="0" err="1"/>
              <a:t>name</a:t>
            </a:r>
            <a:r>
              <a:rPr lang="ru-RU" sz="1800" b="1" dirty="0"/>
              <a:t>, </a:t>
            </a:r>
            <a:r>
              <a:rPr lang="ru-RU" sz="1800" b="1" dirty="0" err="1"/>
              <a:t>telephone</a:t>
            </a:r>
            <a:r>
              <a:rPr lang="ru-RU" sz="1800" b="1" dirty="0"/>
              <a:t>, </a:t>
            </a:r>
            <a:r>
              <a:rPr lang="ru-RU" sz="1800" b="1" dirty="0" err="1"/>
              <a:t>address</a:t>
            </a:r>
            <a:r>
              <a:rPr lang="ru-RU" sz="1800" b="1" dirty="0"/>
              <a:t>)&gt;</a:t>
            </a:r>
            <a:r>
              <a:rPr lang="en-GB" sz="1800" dirty="0"/>
              <a:t> - </a:t>
            </a:r>
            <a:r>
              <a:rPr lang="ru-RU" sz="1800" dirty="0"/>
              <a:t>элемент </a:t>
            </a:r>
            <a:r>
              <a:rPr lang="en-GB" sz="1800" b="1" dirty="0"/>
              <a:t>student</a:t>
            </a:r>
            <a:r>
              <a:rPr lang="ru-RU" sz="1800" dirty="0"/>
              <a:t> содержит один и только один элемент </a:t>
            </a:r>
            <a:r>
              <a:rPr lang="en-GB" sz="1800" b="1" dirty="0"/>
              <a:t>name</a:t>
            </a:r>
            <a:r>
              <a:rPr lang="ru-RU" sz="1800" dirty="0"/>
              <a:t>, </a:t>
            </a:r>
            <a:r>
              <a:rPr lang="en-GB" sz="1800" b="1" dirty="0"/>
              <a:t>telephone</a:t>
            </a:r>
            <a:r>
              <a:rPr lang="ru-RU" sz="1800" dirty="0"/>
              <a:t> и </a:t>
            </a:r>
            <a:r>
              <a:rPr lang="en-GB" sz="1800" b="1" dirty="0"/>
              <a:t>address</a:t>
            </a:r>
            <a:r>
              <a:rPr lang="ru-RU" sz="1800" dirty="0"/>
              <a:t>. </a:t>
            </a:r>
            <a:endParaRPr lang="en-GB" sz="1800" dirty="0"/>
          </a:p>
          <a:p>
            <a:endParaRPr lang="en-GB" sz="1800" dirty="0"/>
          </a:p>
          <a:p>
            <a:pPr>
              <a:buNone/>
            </a:pPr>
            <a:r>
              <a:rPr lang="ru-RU" sz="1800" dirty="0"/>
              <a:t>Если существует несколько вариантов содержимого элементов, то используется символ ‘</a:t>
            </a:r>
            <a:r>
              <a:rPr lang="ru-RU" sz="1800" b="1" dirty="0"/>
              <a:t>|</a:t>
            </a:r>
            <a:r>
              <a:rPr lang="ru-RU" sz="1800" dirty="0"/>
              <a:t>’ (или). </a:t>
            </a:r>
            <a:endParaRPr lang="en-GB" sz="1800" dirty="0"/>
          </a:p>
          <a:p>
            <a:endParaRPr lang="en-GB" sz="1800" dirty="0"/>
          </a:p>
          <a:p>
            <a:r>
              <a:rPr lang="ru-RU" sz="1800" b="1" dirty="0"/>
              <a:t>&lt;!</a:t>
            </a:r>
            <a:r>
              <a:rPr lang="en-US" sz="1800" b="1" dirty="0"/>
              <a:t>ELEMENT student</a:t>
            </a:r>
            <a:r>
              <a:rPr lang="ru-RU" sz="1800" b="1" dirty="0"/>
              <a:t> (</a:t>
            </a:r>
            <a:r>
              <a:rPr lang="en-US" sz="1800" b="1" dirty="0"/>
              <a:t>#PCDATA</a:t>
            </a:r>
            <a:r>
              <a:rPr lang="ru-RU" sz="1800" b="1" dirty="0"/>
              <a:t> | </a:t>
            </a:r>
            <a:r>
              <a:rPr lang="en-US" sz="1800" b="1" dirty="0"/>
              <a:t>body</a:t>
            </a:r>
            <a:r>
              <a:rPr lang="ru-RU" sz="1800" b="1" dirty="0"/>
              <a:t>)&gt;</a:t>
            </a:r>
            <a:r>
              <a:rPr lang="en-GB" sz="1800" b="1" dirty="0"/>
              <a:t> - </a:t>
            </a:r>
            <a:r>
              <a:rPr lang="ru-RU" sz="1800" dirty="0"/>
              <a:t>элемент </a:t>
            </a:r>
            <a:r>
              <a:rPr lang="en-GB" sz="1800" b="1" dirty="0"/>
              <a:t>student </a:t>
            </a:r>
            <a:r>
              <a:rPr lang="ru-RU" sz="1800" dirty="0"/>
              <a:t>может содержать либо дочерний элемент </a:t>
            </a:r>
            <a:r>
              <a:rPr lang="ru-RU" sz="1800" b="1" dirty="0" err="1"/>
              <a:t>body</a:t>
            </a:r>
            <a:r>
              <a:rPr lang="ru-RU" sz="1800" dirty="0"/>
              <a:t>, либо </a:t>
            </a:r>
            <a:r>
              <a:rPr lang="ru-RU" sz="1800" b="1" dirty="0"/>
              <a:t>PCDATA</a:t>
            </a:r>
            <a:r>
              <a:rPr lang="ru-RU" sz="1800" dirty="0"/>
              <a:t>.</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r>
              <a:rPr lang="ru-RU" sz="1800" b="1" dirty="0"/>
              <a:t>&lt;!ELEMENT </a:t>
            </a:r>
            <a:r>
              <a:rPr lang="ru-RU" sz="1800" b="1" dirty="0" err="1"/>
              <a:t>issue</a:t>
            </a:r>
            <a:r>
              <a:rPr lang="ru-RU" sz="1800" b="1" dirty="0"/>
              <a:t> (</a:t>
            </a:r>
            <a:r>
              <a:rPr lang="ru-RU" sz="1800" b="1" dirty="0" err="1"/>
              <a:t>title</a:t>
            </a:r>
            <a:r>
              <a:rPr lang="ru-RU" sz="1800" b="1" dirty="0"/>
              <a:t>, </a:t>
            </a:r>
            <a:r>
              <a:rPr lang="ru-RU" sz="1800" b="1" dirty="0" err="1"/>
              <a:t>author+</a:t>
            </a:r>
            <a:r>
              <a:rPr lang="ru-RU" sz="1800" b="1" dirty="0"/>
              <a:t>, </a:t>
            </a:r>
            <a:r>
              <a:rPr lang="ru-RU" sz="1800" b="1" dirty="0" err="1"/>
              <a:t>table-of-contents</a:t>
            </a:r>
            <a:r>
              <a:rPr lang="ru-RU" sz="1800" b="1" dirty="0"/>
              <a:t>?)&gt;</a:t>
            </a:r>
            <a:r>
              <a:rPr lang="en-GB" sz="1800" dirty="0"/>
              <a:t> - </a:t>
            </a:r>
            <a:r>
              <a:rPr lang="ru-RU" sz="1800" dirty="0"/>
              <a:t>внутри элемента &lt;</a:t>
            </a:r>
            <a:r>
              <a:rPr lang="ru-RU" sz="1800" dirty="0" err="1"/>
              <a:t>issue</a:t>
            </a:r>
            <a:r>
              <a:rPr lang="ru-RU" sz="1800" dirty="0"/>
              <a:t>&gt; должны быть определены элементы </a:t>
            </a:r>
            <a:r>
              <a:rPr lang="ru-RU" sz="1800" dirty="0" err="1"/>
              <a:t>title</a:t>
            </a:r>
            <a:r>
              <a:rPr lang="ru-RU" sz="1800" dirty="0"/>
              <a:t>, </a:t>
            </a:r>
            <a:r>
              <a:rPr lang="ru-RU" sz="1800" dirty="0" err="1"/>
              <a:t>author</a:t>
            </a:r>
            <a:r>
              <a:rPr lang="ru-RU" sz="1800" dirty="0"/>
              <a:t> и </a:t>
            </a:r>
            <a:r>
              <a:rPr lang="ru-RU" sz="1800" dirty="0" err="1"/>
              <a:t>table-of-contents</a:t>
            </a:r>
            <a:r>
              <a:rPr lang="ru-RU" sz="1800" dirty="0"/>
              <a:t>, причем элемент </a:t>
            </a:r>
            <a:r>
              <a:rPr lang="ru-RU" sz="1800" dirty="0" err="1"/>
              <a:t>title</a:t>
            </a:r>
            <a:r>
              <a:rPr lang="ru-RU" sz="1800" dirty="0"/>
              <a:t> является обязательным элементом и может встречаться лишь однажды, элемент </a:t>
            </a:r>
            <a:r>
              <a:rPr lang="ru-RU" sz="1800" dirty="0" err="1"/>
              <a:t>author</a:t>
            </a:r>
            <a:r>
              <a:rPr lang="ru-RU" sz="1800" dirty="0"/>
              <a:t> может встречаться несколько раз, а элемент </a:t>
            </a:r>
            <a:r>
              <a:rPr lang="ru-RU" sz="1800" dirty="0" err="1"/>
              <a:t>table-of-contents</a:t>
            </a:r>
            <a:r>
              <a:rPr lang="ru-RU" sz="1800" dirty="0"/>
              <a:t> является опциональным, т.е. может отсутствовать. </a:t>
            </a:r>
            <a:endParaRPr lang="en-GB" sz="1800" dirty="0"/>
          </a:p>
          <a:p>
            <a:pPr algn="just"/>
            <a:endParaRPr lang="ru-RU" sz="1800" dirty="0"/>
          </a:p>
          <a:p>
            <a:pPr algn="just"/>
            <a:r>
              <a:rPr lang="ru-RU" sz="1800" b="1" dirty="0"/>
              <a:t>&lt;!ELEMENT flower </a:t>
            </a:r>
            <a:r>
              <a:rPr lang="ru-RU" sz="1800" b="1" dirty="0" smtClean="0"/>
              <a:t>(</a:t>
            </a:r>
            <a:r>
              <a:rPr lang="en-US" sz="1800" b="1" dirty="0" smtClean="0"/>
              <a:t>#</a:t>
            </a:r>
            <a:r>
              <a:rPr lang="ru-RU" sz="1800" b="1" dirty="0" smtClean="0"/>
              <a:t>PCDATA </a:t>
            </a:r>
            <a:r>
              <a:rPr lang="ru-RU" sz="1800" b="1" dirty="0"/>
              <a:t>| title )*&gt;</a:t>
            </a:r>
            <a:r>
              <a:rPr lang="en-GB" sz="1800" dirty="0"/>
              <a:t> - </a:t>
            </a:r>
            <a:r>
              <a:rPr lang="ru-RU" sz="1800" dirty="0"/>
              <a:t>символ * указывает на то, что определяемая последовательность внутренних элементов может быть повторена несколько раз или же совсем не использоваться. </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Если в определении элемента указывается "смешанное" содержимое, т.е. текстовые данные или набор элементов, то необходимо сначала указать PCDATA, а затем разделенный символом "|" список элементов.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buNone/>
            </a:pPr>
            <a:r>
              <a:rPr lang="ru-RU" sz="1800" b="1" dirty="0"/>
              <a:t>Описание атрибутов</a:t>
            </a:r>
            <a:endParaRPr lang="pl-PL" sz="1800" dirty="0"/>
          </a:p>
          <a:p>
            <a:endParaRPr lang="ru-RU" sz="1800" dirty="0"/>
          </a:p>
          <a:p>
            <a:pPr algn="just">
              <a:buNone/>
            </a:pPr>
            <a:r>
              <a:rPr lang="ru-RU" sz="1800" dirty="0"/>
              <a:t>Атрибуты элементов описываются с помощью дескриптора </a:t>
            </a:r>
            <a:r>
              <a:rPr lang="ru-RU" sz="1800" b="1" dirty="0"/>
              <a:t>!ATTLIST</a:t>
            </a:r>
            <a:r>
              <a:rPr lang="ru-RU" sz="1800" dirty="0"/>
              <a:t>, внутри которого задаются имя атрибута, тип значения, дополнительные параметры и имеется следующий синтаксис:</a:t>
            </a:r>
          </a:p>
          <a:p>
            <a:endParaRPr lang="ru-RU" sz="1800" b="1" dirty="0"/>
          </a:p>
          <a:p>
            <a:endParaRPr lang="en-US" sz="1800" b="1" dirty="0"/>
          </a:p>
          <a:p>
            <a:endParaRPr lang="ru-RU" sz="1800" b="1" dirty="0"/>
          </a:p>
          <a:p>
            <a:pPr>
              <a:buNone/>
            </a:pPr>
            <a:r>
              <a:rPr lang="ru-RU" sz="1800" dirty="0"/>
              <a:t>Например:</a:t>
            </a:r>
            <a:r>
              <a:rPr lang="pl-PL" sz="1800" dirty="0"/>
              <a:t> </a:t>
            </a:r>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58</a:t>
            </a:fld>
            <a:endParaRPr lang="en-US"/>
          </a:p>
        </p:txBody>
      </p:sp>
      <p:sp>
        <p:nvSpPr>
          <p:cNvPr id="6" name="Прямоугольник 5"/>
          <p:cNvSpPr/>
          <p:nvPr/>
        </p:nvSpPr>
        <p:spPr>
          <a:xfrm>
            <a:off x="1428728" y="3143248"/>
            <a:ext cx="6357982" cy="646331"/>
          </a:xfrm>
          <a:prstGeom prst="rect">
            <a:avLst/>
          </a:prstGeom>
          <a:solidFill>
            <a:schemeClr val="bg1">
              <a:lumMod val="95000"/>
            </a:schemeClr>
          </a:solidFill>
        </p:spPr>
        <p:txBody>
          <a:bodyPr wrap="square">
            <a:spAutoFit/>
          </a:bodyPr>
          <a:lstStyle/>
          <a:p>
            <a:pPr algn="ctr">
              <a:buNone/>
            </a:pPr>
            <a:r>
              <a:rPr lang="ru-RU" b="1" dirty="0">
                <a:latin typeface="Arial" pitchFamily="34" charset="0"/>
                <a:cs typeface="Arial" pitchFamily="34" charset="0"/>
              </a:rPr>
              <a:t>&lt;!</a:t>
            </a:r>
            <a:r>
              <a:rPr lang="en-US" b="1" dirty="0">
                <a:latin typeface="Arial" pitchFamily="34" charset="0"/>
                <a:cs typeface="Arial" pitchFamily="34" charset="0"/>
              </a:rPr>
              <a:t>ATTLIST</a:t>
            </a:r>
            <a:r>
              <a:rPr lang="ru-RU" b="1" dirty="0">
                <a:latin typeface="Arial" pitchFamily="34" charset="0"/>
                <a:cs typeface="Arial" pitchFamily="34" charset="0"/>
              </a:rPr>
              <a:t> </a:t>
            </a:r>
            <a:r>
              <a:rPr lang="ru-RU" b="1" dirty="0" err="1">
                <a:latin typeface="Arial" pitchFamily="34" charset="0"/>
                <a:cs typeface="Arial" pitchFamily="34" charset="0"/>
              </a:rPr>
              <a:t>название_елемента</a:t>
            </a:r>
            <a:r>
              <a:rPr lang="ru-RU" b="1" dirty="0">
                <a:latin typeface="Arial" pitchFamily="34" charset="0"/>
                <a:cs typeface="Arial" pitchFamily="34" charset="0"/>
              </a:rPr>
              <a:t> </a:t>
            </a:r>
            <a:r>
              <a:rPr lang="ru-RU" b="1" dirty="0" err="1">
                <a:latin typeface="Arial" pitchFamily="34" charset="0"/>
                <a:cs typeface="Arial" pitchFamily="34" charset="0"/>
              </a:rPr>
              <a:t>название_атрибута</a:t>
            </a:r>
            <a:r>
              <a:rPr lang="ru-RU" b="1" dirty="0">
                <a:latin typeface="Arial" pitchFamily="34" charset="0"/>
                <a:cs typeface="Arial" pitchFamily="34" charset="0"/>
              </a:rPr>
              <a:t> </a:t>
            </a:r>
            <a:r>
              <a:rPr lang="ru-RU" b="1" dirty="0" err="1">
                <a:latin typeface="Arial" pitchFamily="34" charset="0"/>
                <a:cs typeface="Arial" pitchFamily="34" charset="0"/>
              </a:rPr>
              <a:t>тип_атрибута</a:t>
            </a:r>
            <a:r>
              <a:rPr lang="ru-RU" b="1" dirty="0">
                <a:latin typeface="Arial" pitchFamily="34" charset="0"/>
                <a:cs typeface="Arial" pitchFamily="34" charset="0"/>
              </a:rPr>
              <a:t> </a:t>
            </a:r>
            <a:r>
              <a:rPr lang="ru-RU" b="1" dirty="0" err="1">
                <a:latin typeface="Arial" pitchFamily="34" charset="0"/>
                <a:cs typeface="Arial" pitchFamily="34" charset="0"/>
              </a:rPr>
              <a:t>значение_по_умолчанию</a:t>
            </a:r>
            <a:r>
              <a:rPr lang="ru-RU" b="1" dirty="0">
                <a:latin typeface="Arial" pitchFamily="34" charset="0"/>
                <a:cs typeface="Arial" pitchFamily="34" charset="0"/>
              </a:rPr>
              <a:t> &gt;</a:t>
            </a:r>
          </a:p>
        </p:txBody>
      </p:sp>
      <p:sp>
        <p:nvSpPr>
          <p:cNvPr id="7" name="Прямоугольник 6"/>
          <p:cNvSpPr/>
          <p:nvPr/>
        </p:nvSpPr>
        <p:spPr>
          <a:xfrm>
            <a:off x="2928926" y="4500570"/>
            <a:ext cx="3515282" cy="923330"/>
          </a:xfrm>
          <a:prstGeom prst="rect">
            <a:avLst/>
          </a:prstGeom>
          <a:solidFill>
            <a:schemeClr val="bg1">
              <a:lumMod val="95000"/>
            </a:schemeClr>
          </a:solidFill>
        </p:spPr>
        <p:txBody>
          <a:bodyPr wrap="square">
            <a:spAutoFit/>
          </a:bodyPr>
          <a:lstStyle/>
          <a:p>
            <a:pPr>
              <a:buNone/>
            </a:pPr>
            <a:r>
              <a:rPr lang="en-US" b="1" dirty="0">
                <a:latin typeface="Arial" pitchFamily="34" charset="0"/>
                <a:cs typeface="Arial" pitchFamily="34" charset="0"/>
              </a:rPr>
              <a:t>&lt;!ATTLIST student</a:t>
            </a:r>
            <a:endParaRPr lang="pl-PL" dirty="0">
              <a:latin typeface="Arial" pitchFamily="34" charset="0"/>
              <a:cs typeface="Arial" pitchFamily="34" charset="0"/>
            </a:endParaRPr>
          </a:p>
          <a:p>
            <a:pPr>
              <a:buNone/>
            </a:pPr>
            <a:r>
              <a:rPr lang="en-US" b="1" dirty="0">
                <a:latin typeface="Arial" pitchFamily="34" charset="0"/>
                <a:cs typeface="Arial" pitchFamily="34" charset="0"/>
              </a:rPr>
              <a:t>login ID #REQUIRED</a:t>
            </a:r>
            <a:endParaRPr lang="pl-PL" dirty="0">
              <a:latin typeface="Arial" pitchFamily="34" charset="0"/>
              <a:cs typeface="Arial" pitchFamily="34" charset="0"/>
            </a:endParaRPr>
          </a:p>
          <a:p>
            <a:pPr>
              <a:buNone/>
            </a:pPr>
            <a:r>
              <a:rPr lang="en-US" b="1" dirty="0">
                <a:latin typeface="Arial" pitchFamily="34" charset="0"/>
                <a:cs typeface="Arial" pitchFamily="34" charset="0"/>
              </a:rPr>
              <a:t>faculty </a:t>
            </a:r>
            <a:r>
              <a:rPr lang="en-US" b="1" dirty="0" smtClean="0">
                <a:latin typeface="Arial" pitchFamily="34" charset="0"/>
                <a:cs typeface="Arial" pitchFamily="34" charset="0"/>
              </a:rPr>
              <a:t>PCDATA </a:t>
            </a:r>
            <a:r>
              <a:rPr lang="en-US" b="1" dirty="0">
                <a:latin typeface="Arial" pitchFamily="34" charset="0"/>
                <a:cs typeface="Arial" pitchFamily="34" charset="0"/>
              </a:rPr>
              <a:t>#REQUIRED&gt;</a:t>
            </a:r>
            <a:endParaRPr lang="pl-PL"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Опционально можно задать значение по умолчанию для каждого атрибута. Значения по умолчанию могут быть следующими:</a:t>
            </a:r>
          </a:p>
          <a:p>
            <a:endParaRPr lang="pl-PL" sz="1800" dirty="0"/>
          </a:p>
          <a:p>
            <a:pPr marL="1085850" indent="-361950" algn="just"/>
            <a:r>
              <a:rPr lang="ru-RU" sz="1800" b="1" dirty="0"/>
              <a:t>#REQUIRED</a:t>
            </a:r>
            <a:r>
              <a:rPr lang="ru-RU" sz="1800" dirty="0"/>
              <a:t> – означает, что атрибут должен присутствовать в элементе;</a:t>
            </a:r>
          </a:p>
          <a:p>
            <a:pPr marL="1085850" indent="-361950" algn="just"/>
            <a:endParaRPr lang="pl-PL" sz="1800" dirty="0"/>
          </a:p>
          <a:p>
            <a:pPr marL="1085850" indent="-361950" algn="just"/>
            <a:r>
              <a:rPr lang="ru-RU" sz="1800" b="1" dirty="0"/>
              <a:t>#IMPLIED</a:t>
            </a:r>
            <a:r>
              <a:rPr lang="ru-RU" sz="1800" dirty="0"/>
              <a:t> – означает, что атрибут может отсутствовать, и если указано значение по умолчанию, то анализатор подставит его.</a:t>
            </a:r>
          </a:p>
          <a:p>
            <a:pPr marL="1085850" indent="-361950" algn="just"/>
            <a:endParaRPr lang="pl-PL" sz="1800" dirty="0"/>
          </a:p>
          <a:p>
            <a:pPr marL="1085850" indent="-361950" algn="just"/>
            <a:r>
              <a:rPr lang="ru-RU" sz="1800" b="1" dirty="0"/>
              <a:t>#FIXED</a:t>
            </a:r>
            <a:r>
              <a:rPr lang="ru-RU" sz="1800" dirty="0"/>
              <a:t> </a:t>
            </a:r>
            <a:r>
              <a:rPr lang="es-ES_tradnl" sz="1800" b="1" dirty="0"/>
              <a:t>defaultValue</a:t>
            </a:r>
            <a:r>
              <a:rPr lang="ru-RU" sz="1800" b="1" dirty="0"/>
              <a:t> </a:t>
            </a:r>
            <a:r>
              <a:rPr lang="ru-RU" sz="1800" dirty="0"/>
              <a:t>– означает, что атрибут может принимать лишь одно значение, то, которое указано в DTD.</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a:t>
            </a:r>
            <a:endParaRPr lang="pl-PL" dirty="0"/>
          </a:p>
        </p:txBody>
      </p:sp>
      <p:sp>
        <p:nvSpPr>
          <p:cNvPr id="3" name="Содержимое 2"/>
          <p:cNvSpPr>
            <a:spLocks noGrp="1"/>
          </p:cNvSpPr>
          <p:nvPr>
            <p:ph idx="1"/>
          </p:nvPr>
        </p:nvSpPr>
        <p:spPr/>
        <p:txBody>
          <a:bodyPr/>
          <a:lstStyle/>
          <a:p>
            <a:pPr algn="just">
              <a:buNone/>
            </a:pPr>
            <a:r>
              <a:rPr lang="ru-RU" sz="1800" b="1" dirty="0"/>
              <a:t>Тег</a:t>
            </a:r>
            <a:r>
              <a:rPr lang="ru-RU" sz="1800" dirty="0"/>
              <a:t> - это текст между левой угловой скобкой (&lt;) и правой угловой скобкой (&gt;). Есть начальные теги (такие, как &lt;</a:t>
            </a:r>
            <a:r>
              <a:rPr lang="ru-RU" sz="1800" dirty="0" err="1"/>
              <a:t>name</a:t>
            </a:r>
            <a:r>
              <a:rPr lang="ru-RU" sz="1800" dirty="0"/>
              <a:t>&gt;) и конечные теги (такие, как &lt;/</a:t>
            </a:r>
            <a:r>
              <a:rPr lang="ru-RU" sz="1800" dirty="0" err="1"/>
              <a:t>name</a:t>
            </a:r>
            <a:r>
              <a:rPr lang="ru-RU" sz="1800" dirty="0"/>
              <a:t>&gt;) </a:t>
            </a:r>
          </a:p>
          <a:p>
            <a:pPr algn="just">
              <a:buNone/>
            </a:pPr>
            <a:endParaRPr lang="ru-RU" sz="1800" dirty="0"/>
          </a:p>
          <a:p>
            <a:pPr algn="just">
              <a:buNone/>
            </a:pPr>
            <a:r>
              <a:rPr lang="ru-RU" sz="1800" b="1" dirty="0"/>
              <a:t>Элементом</a:t>
            </a:r>
            <a:r>
              <a:rPr lang="ru-RU" sz="1800" dirty="0"/>
              <a:t> является начальный тег, конечный тег и все, что находится между ними. В примере элемент &lt;</a:t>
            </a:r>
            <a:r>
              <a:rPr lang="ru-RU" sz="1800" dirty="0" err="1"/>
              <a:t>name</a:t>
            </a:r>
            <a:r>
              <a:rPr lang="ru-RU" sz="1800" dirty="0"/>
              <a:t>&gt; содержит два дочерних элемента: &lt;</a:t>
            </a:r>
            <a:r>
              <a:rPr lang="ru-RU" sz="1800" dirty="0" err="1"/>
              <a:t>title</a:t>
            </a:r>
            <a:r>
              <a:rPr lang="ru-RU" sz="1800" dirty="0"/>
              <a:t>&gt;, &lt;</a:t>
            </a:r>
            <a:r>
              <a:rPr lang="ru-RU" sz="1800" dirty="0" err="1"/>
              <a:t>first-name</a:t>
            </a:r>
            <a:r>
              <a:rPr lang="ru-RU" sz="1800" dirty="0"/>
              <a:t>&gt; и &lt;</a:t>
            </a:r>
            <a:r>
              <a:rPr lang="ru-RU" sz="1800" dirty="0" err="1"/>
              <a:t>last-name</a:t>
            </a:r>
            <a:r>
              <a:rPr lang="ru-RU" sz="1800" dirty="0"/>
              <a:t>&gt;. </a:t>
            </a:r>
          </a:p>
          <a:p>
            <a:pPr algn="just">
              <a:buNone/>
            </a:pPr>
            <a:endParaRPr lang="ru-RU" sz="1800" dirty="0"/>
          </a:p>
          <a:p>
            <a:pPr algn="just">
              <a:buNone/>
            </a:pPr>
            <a:r>
              <a:rPr lang="ru-RU" sz="1800" b="1" dirty="0"/>
              <a:t>Атрибут</a:t>
            </a:r>
            <a:r>
              <a:rPr lang="ru-RU" sz="1800" dirty="0"/>
              <a:t> - это пара имя-значение внутри начального тега элемента. </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es-ES_tradnl" sz="1800" b="1" dirty="0"/>
              <a:t>defaultValue</a:t>
            </a:r>
            <a:r>
              <a:rPr lang="es-ES_tradnl" sz="1800" dirty="0"/>
              <a:t> </a:t>
            </a:r>
            <a:r>
              <a:rPr lang="ru-RU" sz="1800" b="1" dirty="0"/>
              <a:t>– </a:t>
            </a:r>
            <a:r>
              <a:rPr lang="ru-RU" sz="1800" dirty="0"/>
              <a:t>значение по умолчанию, устанавливаемое </a:t>
            </a:r>
            <a:r>
              <a:rPr lang="ru-RU" sz="1800" dirty="0" err="1"/>
              <a:t>парсером</a:t>
            </a:r>
            <a:r>
              <a:rPr lang="ru-RU" sz="1800" dirty="0"/>
              <a:t> при отсутствии атрибута. Если атрибут имеет параметр </a:t>
            </a:r>
            <a:r>
              <a:rPr lang="ru-RU" sz="1800" b="1" dirty="0"/>
              <a:t>#</a:t>
            </a:r>
            <a:r>
              <a:rPr lang="en-US" sz="1800" b="1" dirty="0"/>
              <a:t>FIXED</a:t>
            </a:r>
            <a:r>
              <a:rPr lang="ru-RU" sz="1800" dirty="0"/>
              <a:t>, то за ним должно следовать </a:t>
            </a:r>
            <a:r>
              <a:rPr lang="es-ES_tradnl" sz="1800" b="1" dirty="0"/>
              <a:t>defaultValue</a:t>
            </a:r>
            <a:r>
              <a:rPr lang="ru-RU" sz="1800" dirty="0"/>
              <a:t>.</a:t>
            </a:r>
            <a:endParaRPr lang="pl-PL" sz="1800" dirty="0"/>
          </a:p>
          <a:p>
            <a:pPr algn="just">
              <a:buNone/>
            </a:pPr>
            <a:endParaRPr lang="ru-RU" sz="1800" dirty="0"/>
          </a:p>
          <a:p>
            <a:pPr algn="just">
              <a:buNone/>
            </a:pPr>
            <a:endParaRPr lang="ru-RU" sz="1800" dirty="0"/>
          </a:p>
          <a:p>
            <a:pPr algn="just">
              <a:buNone/>
            </a:pPr>
            <a:r>
              <a:rPr lang="ru-RU" sz="1800" dirty="0"/>
              <a:t>Если в документе атрибуту не будет присвоено никакого значения, то его значение будет равно заданному в DTD. Значение атрибута всегда должно указываться в кавычках.</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buNone/>
            </a:pPr>
            <a:r>
              <a:rPr lang="ru-RU" sz="1800" b="1" dirty="0"/>
              <a:t>Определение сущности</a:t>
            </a:r>
          </a:p>
          <a:p>
            <a:endParaRPr lang="pl-PL" sz="1800" dirty="0"/>
          </a:p>
          <a:p>
            <a:pPr algn="just">
              <a:buNone/>
            </a:pPr>
            <a:r>
              <a:rPr lang="ru-RU" sz="1800" dirty="0"/>
              <a:t>Сущность (</a:t>
            </a:r>
            <a:r>
              <a:rPr lang="ru-RU" sz="1800" dirty="0" err="1"/>
              <a:t>entity</a:t>
            </a:r>
            <a:r>
              <a:rPr lang="ru-RU" sz="1800" dirty="0"/>
              <a:t>) представляет собой некоторое определение, чье содержимое может быть повторно использовано в документе. Описывается сущность с помощью дескриптора </a:t>
            </a:r>
            <a:r>
              <a:rPr lang="ru-RU" sz="1800" b="1" dirty="0"/>
              <a:t>!ENTITY</a:t>
            </a:r>
            <a:r>
              <a:rPr lang="ru-RU" sz="1800" dirty="0"/>
              <a:t>:</a:t>
            </a:r>
          </a:p>
          <a:p>
            <a:endParaRPr lang="ru-RU" sz="1800" dirty="0"/>
          </a:p>
          <a:p>
            <a:endParaRPr lang="pl-PL" sz="1800" dirty="0"/>
          </a:p>
          <a:p>
            <a:endParaRPr lang="en-US" sz="1800" dirty="0"/>
          </a:p>
          <a:p>
            <a:endParaRPr lang="ru-RU" sz="1800" dirty="0"/>
          </a:p>
          <a:p>
            <a:endParaRPr lang="ru-RU" sz="1800" dirty="0"/>
          </a:p>
          <a:p>
            <a:pPr algn="just">
              <a:buNone/>
            </a:pPr>
            <a:r>
              <a:rPr lang="ru-RU" sz="1800" dirty="0"/>
              <a:t>Программа-анализатор, которая будет обрабатывать файл, автоматически подставит значение </a:t>
            </a:r>
            <a:r>
              <a:rPr lang="en-US" sz="1800" dirty="0"/>
              <a:t>Sun M</a:t>
            </a:r>
            <a:r>
              <a:rPr lang="ru-RU" sz="1800" dirty="0" err="1"/>
              <a:t>icros</a:t>
            </a:r>
            <a:r>
              <a:rPr lang="en-US" sz="1800" dirty="0" err="1"/>
              <a:t>ystems</a:t>
            </a:r>
            <a:r>
              <a:rPr lang="ru-RU" sz="1800" dirty="0"/>
              <a:t> вместо </a:t>
            </a:r>
            <a:r>
              <a:rPr lang="ru-RU" sz="1800" b="1" dirty="0"/>
              <a:t>&amp;</a:t>
            </a:r>
            <a:r>
              <a:rPr lang="ru-RU" sz="1800" b="1" dirty="0" err="1"/>
              <a:t>company</a:t>
            </a:r>
            <a:r>
              <a:rPr lang="ru-RU" sz="1800" dirty="0"/>
              <a:t>. </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61</a:t>
            </a:fld>
            <a:endParaRPr lang="en-US"/>
          </a:p>
        </p:txBody>
      </p:sp>
      <p:sp>
        <p:nvSpPr>
          <p:cNvPr id="6" name="Прямоугольник 5"/>
          <p:cNvSpPr/>
          <p:nvPr/>
        </p:nvSpPr>
        <p:spPr>
          <a:xfrm>
            <a:off x="1857356" y="3143248"/>
            <a:ext cx="5357850" cy="923330"/>
          </a:xfrm>
          <a:prstGeom prst="rect">
            <a:avLst/>
          </a:prstGeom>
          <a:solidFill>
            <a:schemeClr val="bg1">
              <a:lumMod val="95000"/>
            </a:schemeClr>
          </a:solidFill>
        </p:spPr>
        <p:txBody>
          <a:bodyPr wrap="square">
            <a:spAutoFit/>
          </a:bodyPr>
          <a:lstStyle/>
          <a:p>
            <a:pPr>
              <a:buNone/>
            </a:pPr>
            <a:r>
              <a:rPr lang="en-US" b="1" dirty="0">
                <a:latin typeface="Arial" pitchFamily="34" charset="0"/>
                <a:cs typeface="Arial" pitchFamily="34" charset="0"/>
              </a:rPr>
              <a:t>&lt;!ENTITY company “Sun Microsystems”&gt;</a:t>
            </a:r>
          </a:p>
          <a:p>
            <a:pPr>
              <a:buNone/>
            </a:pPr>
            <a:endParaRPr lang="en-US" b="1" dirty="0">
              <a:latin typeface="Arial" pitchFamily="34" charset="0"/>
              <a:cs typeface="Arial" pitchFamily="34" charset="0"/>
            </a:endParaRPr>
          </a:p>
          <a:p>
            <a:pPr>
              <a:buNone/>
            </a:pPr>
            <a:r>
              <a:rPr lang="en-US" b="1" dirty="0">
                <a:latin typeface="Arial" pitchFamily="34" charset="0"/>
                <a:cs typeface="Arial" pitchFamily="34" charset="0"/>
              </a:rPr>
              <a:t>&lt;sender&gt;&amp;company;&lt;/sender&gt;</a:t>
            </a:r>
            <a:r>
              <a:rPr lang="ru-RU" b="1" dirty="0">
                <a:latin typeface="Arial" pitchFamily="34" charset="0"/>
                <a:cs typeface="Arial" pitchFamily="34" charset="0"/>
              </a:rPr>
              <a:t> </a:t>
            </a:r>
            <a:r>
              <a:rPr lang="pl-PL" dirty="0">
                <a:latin typeface="Arial" pitchFamily="34" charset="0"/>
                <a:cs typeface="Arial" pitchFamily="34" charset="0"/>
              </a:rPr>
              <a:t> </a:t>
            </a:r>
            <a:endParaRPr lang="ru-RU"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 </a:t>
            </a:r>
            <a:r>
              <a:rPr lang="en-GB" dirty="0"/>
              <a:t>Example 01</a:t>
            </a:r>
            <a:endParaRPr lang="pl-PL" dirty="0"/>
          </a:p>
        </p:txBody>
      </p:sp>
      <p:sp>
        <p:nvSpPr>
          <p:cNvPr id="3" name="Содержимое 2"/>
          <p:cNvSpPr>
            <a:spLocks noGrp="1"/>
          </p:cNvSpPr>
          <p:nvPr>
            <p:ph idx="1"/>
          </p:nvPr>
        </p:nvSpPr>
        <p:spPr/>
        <p:txBody>
          <a:bodyPr/>
          <a:lstStyle/>
          <a:p>
            <a:pPr>
              <a:buNone/>
            </a:pPr>
            <a:r>
              <a:rPr lang="en-GB" sz="1800" b="1" dirty="0"/>
              <a:t>students.xml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62</a:t>
            </a:fld>
            <a:endParaRPr lang="en-US"/>
          </a:p>
        </p:txBody>
      </p:sp>
      <p:sp>
        <p:nvSpPr>
          <p:cNvPr id="2049" name="Rectangle 1"/>
          <p:cNvSpPr>
            <a:spLocks noChangeArrowheads="1"/>
          </p:cNvSpPr>
          <p:nvPr/>
        </p:nvSpPr>
        <p:spPr bwMode="auto">
          <a:xfrm>
            <a:off x="1214414" y="1785926"/>
            <a:ext cx="6929486" cy="415498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DOCTYPE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808080"/>
                </a:solidFill>
                <a:effectLst/>
                <a:latin typeface="Courier New" pitchFamily="49" charset="0"/>
                <a:ea typeface="Calibri" pitchFamily="34" charset="0"/>
                <a:cs typeface="Courier New" pitchFamily="49" charset="0"/>
              </a:rPr>
              <a:t>SYSTEM</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3F7F5F"/>
                </a:solidFill>
                <a:effectLst/>
                <a:latin typeface="Courier New" pitchFamily="49" charset="0"/>
                <a:ea typeface="Calibri" pitchFamily="34" charset="0"/>
                <a:cs typeface="Courier New" pitchFamily="49" charset="0"/>
              </a:rPr>
              <a:t>"students.dtd"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mit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Mitar</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2456474</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Belarus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Minsk</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Kalinovsky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45</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"pus"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Pashkun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Alex</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3453789</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Belarus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Brest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err="1">
                <a:ln>
                  <a:noFill/>
                </a:ln>
                <a:solidFill>
                  <a:srgbClr val="000000"/>
                </a:solidFill>
                <a:effectLst/>
                <a:latin typeface="Courier New" pitchFamily="49" charset="0"/>
                <a:ea typeface="Calibri" pitchFamily="34" charset="0"/>
                <a:cs typeface="Courier New" pitchFamily="49" charset="0"/>
              </a:rPr>
              <a:t>Knorina</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56</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students</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 </a:t>
            </a:r>
            <a:r>
              <a:rPr lang="en-GB" dirty="0"/>
              <a:t>Example 01</a:t>
            </a:r>
            <a:endParaRPr lang="pl-PL" dirty="0"/>
          </a:p>
        </p:txBody>
      </p:sp>
      <p:sp>
        <p:nvSpPr>
          <p:cNvPr id="3" name="Содержимое 2"/>
          <p:cNvSpPr>
            <a:spLocks noGrp="1"/>
          </p:cNvSpPr>
          <p:nvPr>
            <p:ph idx="1"/>
          </p:nvPr>
        </p:nvSpPr>
        <p:spPr/>
        <p:txBody>
          <a:bodyPr/>
          <a:lstStyle/>
          <a:p>
            <a:pPr>
              <a:buNone/>
            </a:pPr>
            <a:r>
              <a:rPr lang="en-GB" sz="1800" b="1" dirty="0"/>
              <a:t>students.dtd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63</a:t>
            </a:fld>
            <a:endParaRPr lang="en-US"/>
          </a:p>
        </p:txBody>
      </p:sp>
      <p:sp>
        <p:nvSpPr>
          <p:cNvPr id="1025" name="Rectangle 1"/>
          <p:cNvSpPr>
            <a:spLocks noChangeArrowheads="1"/>
          </p:cNvSpPr>
          <p:nvPr/>
        </p:nvSpPr>
        <p:spPr bwMode="auto">
          <a:xfrm>
            <a:off x="2000232" y="2000240"/>
            <a:ext cx="5017720" cy="2677656"/>
          </a:xfrm>
          <a:prstGeom prst="rect">
            <a:avLst/>
          </a:prstGeom>
          <a:solidFill>
            <a:schemeClr val="bg1">
              <a:lumMod val="9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students</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student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student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name</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telephone</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&lt;!ATTLIST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student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login </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ID</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#REQUIRED</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faculty </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CDATA</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#REQUIRED</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name</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(#PCDATA)</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telephone</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(#PCDATA)</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country</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city</a:t>
            </a:r>
            <a:r>
              <a:rPr kumimoji="0" lang="en-GB" sz="1400" b="0" i="0" u="none" strike="noStrike" cap="none" normalizeH="0" baseline="0" dirty="0">
                <a:ln>
                  <a:noFill/>
                </a:ln>
                <a:solidFill>
                  <a:srgbClr val="800000"/>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street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country</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(#PCDATA)</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city</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(#PCDATA)</a:t>
            </a:r>
            <a:r>
              <a:rPr kumimoji="0" lang="en-GB"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&lt;!ELEMENT</a:t>
            </a:r>
            <a:r>
              <a:rPr kumimoji="0" lang="pl-PL"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pl-PL"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street</a:t>
            </a:r>
            <a:r>
              <a:rPr kumimoji="0" lang="pl-PL"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pl-PL" sz="1400" b="0" i="0" u="none" strike="noStrike" cap="none" normalizeH="0" baseline="0" dirty="0">
                <a:ln>
                  <a:noFill/>
                </a:ln>
                <a:solidFill>
                  <a:srgbClr val="BF5F5F"/>
                </a:solidFill>
                <a:effectLst/>
                <a:latin typeface="Courier New" pitchFamily="49" charset="0"/>
                <a:ea typeface="Calibri" pitchFamily="34" charset="0"/>
                <a:cs typeface="Courier New" pitchFamily="49" charset="0"/>
              </a:rPr>
              <a:t>(#PCDATA)</a:t>
            </a:r>
            <a:r>
              <a:rPr kumimoji="0" lang="pl-PL" sz="1400" b="0" i="0" u="none" strike="noStrike" cap="none" normalizeH="0" baseline="0" dirty="0">
                <a:ln>
                  <a:noFill/>
                </a:ln>
                <a:solidFill>
                  <a:srgbClr val="3F3FBF"/>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 </a:t>
            </a:r>
            <a:r>
              <a:rPr lang="en-GB" dirty="0"/>
              <a:t>Example 01</a:t>
            </a:r>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64</a:t>
            </a:fld>
            <a:endParaRPr lang="en-US"/>
          </a:p>
        </p:txBody>
      </p:sp>
      <p:pic>
        <p:nvPicPr>
          <p:cNvPr id="109569" name="Picture 1"/>
          <p:cNvPicPr>
            <a:picLocks noChangeAspect="1" noChangeArrowheads="1"/>
          </p:cNvPicPr>
          <p:nvPr/>
        </p:nvPicPr>
        <p:blipFill>
          <a:blip r:embed="rId2" cstate="print"/>
          <a:srcRect/>
          <a:stretch>
            <a:fillRect/>
          </a:stretch>
        </p:blipFill>
        <p:spPr bwMode="auto">
          <a:xfrm>
            <a:off x="1428728" y="1214422"/>
            <a:ext cx="6711326" cy="3932417"/>
          </a:xfrm>
          <a:prstGeom prst="rect">
            <a:avLst/>
          </a:prstGeom>
          <a:noFill/>
          <a:ln w="9525">
            <a:noFill/>
            <a:miter lim="800000"/>
            <a:headEnd/>
            <a:tailEnd/>
          </a:ln>
          <a:effectLst/>
        </p:spPr>
      </p:pic>
      <p:pic>
        <p:nvPicPr>
          <p:cNvPr id="109570" name="Picture 2"/>
          <p:cNvPicPr>
            <a:picLocks noChangeAspect="1" noChangeArrowheads="1"/>
          </p:cNvPicPr>
          <p:nvPr/>
        </p:nvPicPr>
        <p:blipFill>
          <a:blip r:embed="rId3" cstate="print"/>
          <a:srcRect/>
          <a:stretch>
            <a:fillRect/>
          </a:stretch>
        </p:blipFill>
        <p:spPr bwMode="auto">
          <a:xfrm>
            <a:off x="1071538" y="4214818"/>
            <a:ext cx="3386147" cy="1443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DTD</a:t>
            </a:r>
            <a:endParaRPr lang="pl-PL" dirty="0"/>
          </a:p>
        </p:txBody>
      </p:sp>
      <p:sp>
        <p:nvSpPr>
          <p:cNvPr id="3" name="Содержимое 2"/>
          <p:cNvSpPr>
            <a:spLocks noGrp="1"/>
          </p:cNvSpPr>
          <p:nvPr>
            <p:ph idx="1"/>
          </p:nvPr>
        </p:nvSpPr>
        <p:spPr/>
        <p:txBody>
          <a:bodyPr/>
          <a:lstStyle/>
          <a:p>
            <a:pPr algn="just">
              <a:buNone/>
            </a:pPr>
            <a:r>
              <a:rPr lang="ru-RU" sz="1800" dirty="0"/>
              <a:t>Одной из причин отказа от </a:t>
            </a:r>
            <a:r>
              <a:rPr lang="en-US" sz="1800" dirty="0"/>
              <a:t>DTD</a:t>
            </a:r>
            <a:r>
              <a:rPr lang="ru-RU" sz="1800" dirty="0"/>
              <a:t>-описаний является его представление в виде документа, не </a:t>
            </a:r>
            <a:r>
              <a:rPr lang="ru-RU" sz="1800" dirty="0" err="1"/>
              <a:t>являлющегося</a:t>
            </a:r>
            <a:r>
              <a:rPr lang="ru-RU" sz="1800" dirty="0"/>
              <a:t> по определению </a:t>
            </a:r>
            <a:r>
              <a:rPr lang="en-US" sz="1800" dirty="0"/>
              <a:t>XML</a:t>
            </a:r>
            <a:r>
              <a:rPr lang="ru-RU" sz="1800" dirty="0"/>
              <a:t> –документом.</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xsd</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Схема </a:t>
            </a:r>
            <a:r>
              <a:rPr lang="en-US" sz="1800" dirty="0"/>
              <a:t>XSD</a:t>
            </a:r>
            <a:r>
              <a:rPr lang="ru-RU" sz="1800" dirty="0"/>
              <a:t> представляет собой более строгое, чем </a:t>
            </a:r>
            <a:r>
              <a:rPr lang="en-US" sz="1800" dirty="0"/>
              <a:t>DTD</a:t>
            </a:r>
            <a:r>
              <a:rPr lang="ru-RU" sz="1800" dirty="0"/>
              <a:t>, описание </a:t>
            </a:r>
            <a:r>
              <a:rPr lang="en-US" sz="1800" dirty="0"/>
              <a:t>XML</a:t>
            </a:r>
            <a:r>
              <a:rPr lang="ru-RU" sz="1800" dirty="0"/>
              <a:t>-документа. </a:t>
            </a:r>
            <a:r>
              <a:rPr lang="en-US" sz="1800" dirty="0"/>
              <a:t>XSD</a:t>
            </a:r>
            <a:r>
              <a:rPr lang="ru-RU" sz="1800" dirty="0"/>
              <a:t>-схема, в отличие от </a:t>
            </a:r>
            <a:r>
              <a:rPr lang="en-US" sz="1800" dirty="0"/>
              <a:t>DTD</a:t>
            </a:r>
            <a:r>
              <a:rPr lang="ru-RU" sz="1800" dirty="0"/>
              <a:t>, схема является </a:t>
            </a:r>
            <a:r>
              <a:rPr lang="en-US" sz="1800" dirty="0"/>
              <a:t>XML</a:t>
            </a:r>
            <a:r>
              <a:rPr lang="ru-RU" sz="1800" dirty="0"/>
              <a:t>-документом и поэтому более гибкая для использования в приложениях, задания правил документа, дальнейшего расширения новой функциональностью. </a:t>
            </a:r>
            <a:endParaRPr lang="en-GB" sz="1800" dirty="0"/>
          </a:p>
          <a:p>
            <a:pPr algn="just">
              <a:buNone/>
            </a:pPr>
            <a:endParaRPr lang="en-GB" sz="1800" dirty="0"/>
          </a:p>
          <a:p>
            <a:pPr algn="just">
              <a:buNone/>
            </a:pPr>
            <a:r>
              <a:rPr lang="ru-RU" sz="1800" dirty="0"/>
              <a:t>В отличии от </a:t>
            </a:r>
            <a:r>
              <a:rPr lang="en-US" sz="1800" dirty="0"/>
              <a:t>DTD</a:t>
            </a:r>
            <a:r>
              <a:rPr lang="ru-RU" sz="1800" dirty="0"/>
              <a:t>, эта схема содержит много базовых типов (44 типа) и имеет поддержку пространств имен (</a:t>
            </a:r>
            <a:r>
              <a:rPr lang="en-US" sz="1800" b="1" dirty="0"/>
              <a:t>namespace</a:t>
            </a:r>
            <a:r>
              <a:rPr lang="ru-RU" sz="1800" dirty="0"/>
              <a:t>). С помощью схемы </a:t>
            </a:r>
            <a:r>
              <a:rPr lang="en-US" sz="1800" dirty="0"/>
              <a:t>XSD</a:t>
            </a:r>
            <a:r>
              <a:rPr lang="ru-RU" sz="1800" dirty="0"/>
              <a:t> можно также проверить документ на </a:t>
            </a:r>
            <a:r>
              <a:rPr lang="ru-RU" sz="1800" dirty="0" err="1"/>
              <a:t>валидность</a:t>
            </a:r>
            <a:r>
              <a:rPr lang="ru-RU" sz="1800" dirty="0"/>
              <a:t>.</a:t>
            </a:r>
            <a:endParaRPr lang="en-GB" sz="1800" dirty="0"/>
          </a:p>
          <a:p>
            <a:pPr algn="just">
              <a:buNone/>
            </a:pPr>
            <a:endParaRPr lang="en-GB" sz="1800" dirty="0"/>
          </a:p>
          <a:p>
            <a:pPr algn="just">
              <a:buNone/>
            </a:pPr>
            <a:r>
              <a:rPr lang="ru-RU" sz="1800" dirty="0"/>
              <a:t>Схема </a:t>
            </a:r>
            <a:r>
              <a:rPr lang="en-US" sz="1800" dirty="0"/>
              <a:t>XSD</a:t>
            </a:r>
            <a:r>
              <a:rPr lang="ru-RU" sz="1800" dirty="0"/>
              <a:t> первой строкой должна содержать стандартную </a:t>
            </a:r>
            <a:r>
              <a:rPr lang="en-US" sz="1800" dirty="0"/>
              <a:t>XML</a:t>
            </a:r>
            <a:r>
              <a:rPr lang="ru-RU" sz="1800" dirty="0"/>
              <a:t>-декларацию. Любая схема своим корневым элементом должна содержать элемент </a:t>
            </a:r>
            <a:r>
              <a:rPr lang="en-US" sz="1800" b="1" dirty="0"/>
              <a:t>schema</a:t>
            </a:r>
            <a:r>
              <a:rPr lang="ru-RU" sz="1800" dirty="0"/>
              <a:t>.</a:t>
            </a:r>
            <a:endParaRPr lang="pl-PL" sz="1800" dirty="0"/>
          </a:p>
          <a:p>
            <a:pPr algn="just"/>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Для создания схемы нужно описать все элементы: их тип, количество повторений, дочерние элементы. Сам элемент создается элементом </a:t>
            </a:r>
            <a:r>
              <a:rPr lang="en-GB" sz="1800" b="1" dirty="0"/>
              <a:t>element</a:t>
            </a:r>
            <a:r>
              <a:rPr lang="ru-RU" sz="1800" dirty="0"/>
              <a:t>, который может включать следующие атрибуты: </a:t>
            </a:r>
            <a:endParaRPr lang="en-GB" sz="1800" dirty="0"/>
          </a:p>
          <a:p>
            <a:pPr marL="1352550" indent="-457200" algn="just"/>
            <a:endParaRPr lang="pl-PL" sz="1800" dirty="0"/>
          </a:p>
          <a:p>
            <a:pPr marL="1352550" indent="-457200" algn="just"/>
            <a:r>
              <a:rPr lang="en-GB" sz="1800" b="1" dirty="0"/>
              <a:t>ref</a:t>
            </a:r>
            <a:r>
              <a:rPr lang="ru-RU" sz="1800" dirty="0"/>
              <a:t> – ссылается на определение элемента, находящегося в другом месте;</a:t>
            </a:r>
            <a:endParaRPr lang="pl-PL" sz="1800" dirty="0"/>
          </a:p>
          <a:p>
            <a:pPr marL="1352550" indent="-457200" algn="just"/>
            <a:r>
              <a:rPr lang="en-GB" sz="1800" b="1" dirty="0"/>
              <a:t>name</a:t>
            </a:r>
            <a:r>
              <a:rPr lang="ru-RU" sz="1800" dirty="0"/>
              <a:t> – определяет имя элемента;</a:t>
            </a:r>
            <a:endParaRPr lang="pl-PL" sz="1800" dirty="0"/>
          </a:p>
          <a:p>
            <a:pPr marL="1352550" indent="-457200" algn="just"/>
            <a:r>
              <a:rPr lang="en-GB" sz="1800" b="1" dirty="0"/>
              <a:t>type</a:t>
            </a:r>
            <a:r>
              <a:rPr lang="ru-RU" sz="1800" dirty="0"/>
              <a:t> – указывает тип элемента;</a:t>
            </a:r>
            <a:endParaRPr lang="pl-PL" sz="1800" dirty="0"/>
          </a:p>
          <a:p>
            <a:pPr marL="1352550" indent="-457200" algn="just"/>
            <a:r>
              <a:rPr lang="en-GB" sz="1800" b="1" dirty="0" err="1"/>
              <a:t>minOccurs</a:t>
            </a:r>
            <a:r>
              <a:rPr lang="en-GB" sz="1800" u="words" dirty="0"/>
              <a:t> </a:t>
            </a:r>
            <a:r>
              <a:rPr lang="ru-RU" sz="1800" dirty="0"/>
              <a:t>и </a:t>
            </a:r>
            <a:r>
              <a:rPr lang="en-GB" sz="1800" b="1" dirty="0" err="1"/>
              <a:t>maxOccurs</a:t>
            </a:r>
            <a:r>
              <a:rPr lang="ru-RU" sz="1800" dirty="0"/>
              <a:t> – количество повторений этого элемента (по умолчанию </a:t>
            </a:r>
            <a:r>
              <a:rPr lang="ru-RU" sz="1800" b="1" dirty="0"/>
              <a:t>1</a:t>
            </a:r>
            <a:r>
              <a:rPr lang="ru-RU" sz="1800" dirty="0"/>
              <a:t>), чтобы указать, что количество элементов </a:t>
            </a:r>
            <a:r>
              <a:rPr lang="ru-RU" sz="1800" dirty="0" err="1"/>
              <a:t>неограничено</a:t>
            </a:r>
            <a:r>
              <a:rPr lang="ru-RU" sz="1800" dirty="0"/>
              <a:t>, в атрибуте </a:t>
            </a:r>
            <a:r>
              <a:rPr lang="en-GB" sz="1800" b="1" dirty="0" err="1"/>
              <a:t>maxOccurs</a:t>
            </a:r>
            <a:r>
              <a:rPr lang="ru-RU" sz="1800" dirty="0"/>
              <a:t> нужно задать </a:t>
            </a:r>
            <a:r>
              <a:rPr lang="en-GB" sz="1800" b="1" dirty="0"/>
              <a:t>unbounded</a:t>
            </a:r>
            <a:r>
              <a:rPr lang="ru-RU" sz="1800" dirty="0"/>
              <a:t>.</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Если стандартные типы не подходят, можно создать свой собственный тип элемента. </a:t>
            </a:r>
            <a:endParaRPr lang="en-GB" sz="1800" dirty="0"/>
          </a:p>
          <a:p>
            <a:pPr algn="just">
              <a:buNone/>
            </a:pPr>
            <a:endParaRPr lang="en-GB" sz="1800" dirty="0"/>
          </a:p>
          <a:p>
            <a:pPr algn="just">
              <a:buNone/>
            </a:pPr>
            <a:r>
              <a:rPr lang="ru-RU" sz="1800" dirty="0"/>
              <a:t>Типы элементов делятся на простые и сложные. </a:t>
            </a:r>
            <a:endParaRPr lang="en-GB" sz="1800" dirty="0"/>
          </a:p>
          <a:p>
            <a:pPr algn="just">
              <a:buNone/>
            </a:pPr>
            <a:endParaRPr lang="en-GB" sz="1800" dirty="0"/>
          </a:p>
          <a:p>
            <a:pPr algn="just">
              <a:buNone/>
            </a:pPr>
            <a:r>
              <a:rPr lang="ru-RU" sz="1800" dirty="0"/>
              <a:t>Различия заключаются в том, что сложные типы могут содержать другие элементы, а простые – нет.</a:t>
            </a:r>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a:t>XML &amp; Web</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b="1" dirty="0"/>
              <a:t>Простые типы</a:t>
            </a:r>
            <a:endParaRPr lang="en-GB" sz="1800" b="1" dirty="0"/>
          </a:p>
          <a:p>
            <a:endParaRPr lang="pl-PL" sz="1800" dirty="0"/>
          </a:p>
          <a:p>
            <a:pPr algn="just">
              <a:buNone/>
            </a:pPr>
            <a:r>
              <a:rPr lang="ru-RU" sz="1800" dirty="0"/>
              <a:t>Элементы, которые не имеют атрибутов и дочерних элементов, называются простыми и должны иметь простой тип данных.</a:t>
            </a:r>
            <a:endParaRPr lang="pl-PL" sz="1800" dirty="0"/>
          </a:p>
          <a:p>
            <a:pPr algn="just">
              <a:buNone/>
            </a:pPr>
            <a:endParaRPr lang="en-GB" sz="1800" dirty="0"/>
          </a:p>
          <a:p>
            <a:pPr algn="just">
              <a:buNone/>
            </a:pPr>
            <a:r>
              <a:rPr lang="ru-RU" sz="1800" dirty="0"/>
              <a:t>Существуют стандартные простые типы, например </a:t>
            </a:r>
            <a:r>
              <a:rPr lang="en-GB" sz="1800" b="1" dirty="0"/>
              <a:t>string</a:t>
            </a:r>
            <a:r>
              <a:rPr lang="ru-RU" sz="1800" dirty="0"/>
              <a:t> (представляет строковое значение), </a:t>
            </a:r>
            <a:r>
              <a:rPr lang="en-GB" sz="1800" b="1" dirty="0" err="1"/>
              <a:t>boolean</a:t>
            </a:r>
            <a:r>
              <a:rPr lang="ru-RU" sz="1800" dirty="0"/>
              <a:t> (логическое значение), </a:t>
            </a:r>
            <a:r>
              <a:rPr lang="en-GB" sz="1800" b="1" dirty="0"/>
              <a:t>integer</a:t>
            </a:r>
            <a:r>
              <a:rPr lang="ru-RU" sz="1800" dirty="0"/>
              <a:t> (целое значение), </a:t>
            </a:r>
            <a:r>
              <a:rPr lang="en-GB" sz="1800" b="1" dirty="0"/>
              <a:t>float</a:t>
            </a:r>
            <a:r>
              <a:rPr lang="ru-RU" sz="1800" dirty="0"/>
              <a:t> (значение с плавающей точкой), </a:t>
            </a:r>
            <a:r>
              <a:rPr lang="en-GB" sz="1800" b="1" dirty="0"/>
              <a:t>ID</a:t>
            </a:r>
            <a:r>
              <a:rPr lang="ru-RU" sz="1800" dirty="0"/>
              <a:t> (идентификатор) и др. </a:t>
            </a:r>
            <a:endParaRPr lang="en-GB" sz="1800" dirty="0"/>
          </a:p>
          <a:p>
            <a:pPr algn="just">
              <a:buNone/>
            </a:pPr>
            <a:endParaRPr lang="en-GB" sz="1800" dirty="0"/>
          </a:p>
          <a:p>
            <a:pPr algn="just">
              <a:buNone/>
            </a:pPr>
            <a:r>
              <a:rPr lang="ru-RU" sz="1800" dirty="0"/>
              <a:t>Также простые типы можно создавать на основе существующих типов посредством элемента </a:t>
            </a:r>
            <a:r>
              <a:rPr lang="en-GB" sz="1800" b="1" dirty="0" err="1"/>
              <a:t>simpleType</a:t>
            </a:r>
            <a:r>
              <a:rPr lang="ru-RU" sz="1800" dirty="0"/>
              <a:t>. Атрибут </a:t>
            </a:r>
            <a:r>
              <a:rPr lang="en-GB" sz="1800" b="1" dirty="0"/>
              <a:t>name</a:t>
            </a:r>
            <a:r>
              <a:rPr lang="ru-RU" sz="1800" dirty="0"/>
              <a:t> содержит имя типа.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Все типы в схеме могут быть объявлены как локально внутри элемента, так и глобально с использованием атрибута </a:t>
            </a:r>
            <a:r>
              <a:rPr lang="en-US" sz="1800" b="1" dirty="0"/>
              <a:t>name</a:t>
            </a:r>
            <a:r>
              <a:rPr lang="ru-RU" sz="1800" dirty="0"/>
              <a:t> для </a:t>
            </a:r>
            <a:r>
              <a:rPr lang="en-US" sz="1800" dirty="0"/>
              <a:t>cc</a:t>
            </a:r>
            <a:r>
              <a:rPr lang="ru-RU" sz="1800" dirty="0" err="1"/>
              <a:t>ылки</a:t>
            </a:r>
            <a:r>
              <a:rPr lang="ru-RU" sz="1800" dirty="0"/>
              <a:t> на тип в любом месте схемы. Для указания основного типа используется элемент </a:t>
            </a:r>
            <a:r>
              <a:rPr lang="en-GB" sz="1800" b="1" dirty="0"/>
              <a:t>restriction</a:t>
            </a:r>
            <a:r>
              <a:rPr lang="ru-RU" sz="1800" dirty="0"/>
              <a:t>. Его атрибут </a:t>
            </a:r>
            <a:r>
              <a:rPr lang="en-GB" sz="1800" b="1" dirty="0"/>
              <a:t>base</a:t>
            </a:r>
            <a:r>
              <a:rPr lang="ru-RU" sz="1800" dirty="0"/>
              <a:t> указывает основной тип. В элемент </a:t>
            </a:r>
            <a:r>
              <a:rPr lang="ru-RU" sz="1800" b="1" dirty="0" err="1"/>
              <a:t>r</a:t>
            </a:r>
            <a:r>
              <a:rPr lang="en-GB" sz="1800" b="1" dirty="0" err="1"/>
              <a:t>estriction</a:t>
            </a:r>
            <a:r>
              <a:rPr lang="ru-RU" sz="1800" dirty="0"/>
              <a:t> можно включить ряд ограничений на значения типа: </a:t>
            </a:r>
            <a:endParaRPr lang="en-GB" sz="1800" dirty="0"/>
          </a:p>
          <a:p>
            <a:endParaRPr lang="pl-PL" sz="1800" dirty="0"/>
          </a:p>
          <a:p>
            <a:pPr marL="1085850" indent="-361950"/>
            <a:r>
              <a:rPr lang="en-GB" sz="1800" b="1" dirty="0" err="1"/>
              <a:t>minInclusive</a:t>
            </a:r>
            <a:r>
              <a:rPr lang="ru-RU" sz="1800" dirty="0"/>
              <a:t> – определяет минимальное число, которое может быть значением этого типа;</a:t>
            </a:r>
            <a:endParaRPr lang="pl-PL" sz="1800" dirty="0"/>
          </a:p>
          <a:p>
            <a:pPr marL="1085850" indent="-361950"/>
            <a:r>
              <a:rPr lang="en-GB" sz="1800" b="1" dirty="0" err="1"/>
              <a:t>maxInclusive</a:t>
            </a:r>
            <a:r>
              <a:rPr lang="ru-RU" sz="1800" dirty="0"/>
              <a:t> – максимальное значение типа;</a:t>
            </a:r>
            <a:endParaRPr lang="pl-PL" sz="1800" dirty="0"/>
          </a:p>
          <a:p>
            <a:pPr marL="1085850" indent="-361950"/>
            <a:r>
              <a:rPr lang="en-GB" sz="1800" b="1" dirty="0"/>
              <a:t>length</a:t>
            </a:r>
            <a:r>
              <a:rPr lang="ru-RU" sz="1800" dirty="0"/>
              <a:t> – длина значения;</a:t>
            </a:r>
            <a:endParaRPr lang="pl-PL" sz="1800" dirty="0"/>
          </a:p>
          <a:p>
            <a:pPr marL="1085850" indent="-361950"/>
            <a:r>
              <a:rPr lang="en-GB" sz="1800" b="1" dirty="0"/>
              <a:t>pattern</a:t>
            </a:r>
            <a:r>
              <a:rPr lang="ru-RU" sz="1800" dirty="0"/>
              <a:t> – определяет шаблон значения</a:t>
            </a:r>
            <a:r>
              <a:rPr lang="en-US" sz="1800" dirty="0"/>
              <a:t>;</a:t>
            </a:r>
            <a:endParaRPr lang="pl-PL" sz="1800" dirty="0"/>
          </a:p>
          <a:p>
            <a:pPr marL="1085850" indent="-361950"/>
            <a:r>
              <a:rPr lang="en-GB" sz="1800" b="1" dirty="0"/>
              <a:t>enumeration</a:t>
            </a:r>
            <a:r>
              <a:rPr lang="ru-RU" sz="1800" dirty="0"/>
              <a:t> – служит для создания перечисления.</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Пример описывает тип </a:t>
            </a:r>
            <a:r>
              <a:rPr lang="en-GB" sz="1800" b="1" dirty="0"/>
              <a:t>Login</a:t>
            </a:r>
            <a:r>
              <a:rPr lang="ru-RU" sz="1800" dirty="0"/>
              <a:t>, производный от </a:t>
            </a:r>
            <a:r>
              <a:rPr lang="en-GB" sz="1800" b="1" dirty="0"/>
              <a:t>ID</a:t>
            </a:r>
            <a:r>
              <a:rPr lang="ru-RU" sz="1800" dirty="0"/>
              <a:t> и отвечающий заданному шаблону в элементе </a:t>
            </a:r>
            <a:r>
              <a:rPr lang="en-GB" sz="1800" b="1" dirty="0"/>
              <a:t>pattern</a:t>
            </a:r>
            <a:r>
              <a:rPr lang="ru-RU" sz="1800" dirty="0"/>
              <a:t>.</a:t>
            </a:r>
          </a:p>
          <a:p>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72</a:t>
            </a:fld>
            <a:endParaRPr lang="en-US"/>
          </a:p>
        </p:txBody>
      </p:sp>
      <p:sp>
        <p:nvSpPr>
          <p:cNvPr id="6" name="Прямоугольник 5"/>
          <p:cNvSpPr/>
          <p:nvPr/>
        </p:nvSpPr>
        <p:spPr>
          <a:xfrm>
            <a:off x="1214414" y="2380300"/>
            <a:ext cx="6715172" cy="1477328"/>
          </a:xfrm>
          <a:prstGeom prst="rect">
            <a:avLst/>
          </a:prstGeom>
          <a:solidFill>
            <a:schemeClr val="bg1">
              <a:lumMod val="95000"/>
            </a:schemeClr>
          </a:solidFill>
        </p:spPr>
        <p:txBody>
          <a:bodyPr wrap="square">
            <a:spAutoFit/>
          </a:bodyPr>
          <a:lstStyle/>
          <a:p>
            <a:pPr indent="438150">
              <a:buNone/>
            </a:pPr>
            <a:r>
              <a:rPr lang="en-US" b="1" dirty="0">
                <a:latin typeface="Arial" pitchFamily="34" charset="0"/>
                <a:cs typeface="Arial" pitchFamily="34" charset="0"/>
              </a:rPr>
              <a:t>&lt;</a:t>
            </a:r>
            <a:r>
              <a:rPr lang="en-US" b="1" dirty="0" err="1">
                <a:latin typeface="Arial" pitchFamily="34" charset="0"/>
                <a:cs typeface="Arial" pitchFamily="34" charset="0"/>
              </a:rPr>
              <a:t>simpleType</a:t>
            </a:r>
            <a:r>
              <a:rPr lang="en-US" b="1" dirty="0">
                <a:latin typeface="Arial" pitchFamily="34" charset="0"/>
                <a:cs typeface="Arial" pitchFamily="34" charset="0"/>
              </a:rPr>
              <a:t> name="Login"&gt;</a:t>
            </a:r>
            <a:endParaRPr lang="pl-PL" dirty="0">
              <a:latin typeface="Arial" pitchFamily="34" charset="0"/>
              <a:cs typeface="Arial" pitchFamily="34" charset="0"/>
            </a:endParaRPr>
          </a:p>
          <a:p>
            <a:pPr indent="438150">
              <a:buNone/>
            </a:pPr>
            <a:r>
              <a:rPr lang="ru-RU" b="1" dirty="0">
                <a:latin typeface="Arial" pitchFamily="34" charset="0"/>
                <a:cs typeface="Arial" pitchFamily="34" charset="0"/>
              </a:rPr>
              <a:t>	</a:t>
            </a:r>
            <a:r>
              <a:rPr lang="en-US" b="1" dirty="0">
                <a:latin typeface="Arial" pitchFamily="34" charset="0"/>
                <a:cs typeface="Arial" pitchFamily="34" charset="0"/>
              </a:rPr>
              <a:t>&lt;restriction base="ID"&gt;</a:t>
            </a:r>
            <a:endParaRPr lang="pl-PL" dirty="0">
              <a:latin typeface="Arial" pitchFamily="34" charset="0"/>
              <a:cs typeface="Arial" pitchFamily="34" charset="0"/>
            </a:endParaRPr>
          </a:p>
          <a:p>
            <a:pPr indent="438150">
              <a:buNone/>
            </a:pPr>
            <a:r>
              <a:rPr lang="ru-RU" b="1" dirty="0">
                <a:latin typeface="Arial" pitchFamily="34" charset="0"/>
                <a:cs typeface="Arial" pitchFamily="34" charset="0"/>
              </a:rPr>
              <a:t>		</a:t>
            </a:r>
            <a:r>
              <a:rPr lang="en-US" b="1" dirty="0">
                <a:latin typeface="Arial" pitchFamily="34" charset="0"/>
                <a:cs typeface="Arial" pitchFamily="34" charset="0"/>
              </a:rPr>
              <a:t>&lt;pattern value="[a-</a:t>
            </a:r>
            <a:r>
              <a:rPr lang="en-US" b="1" dirty="0" err="1">
                <a:latin typeface="Arial" pitchFamily="34" charset="0"/>
                <a:cs typeface="Arial" pitchFamily="34" charset="0"/>
              </a:rPr>
              <a:t>zA</a:t>
            </a:r>
            <a:r>
              <a:rPr lang="en-US" b="1" dirty="0">
                <a:latin typeface="Arial" pitchFamily="34" charset="0"/>
                <a:cs typeface="Arial" pitchFamily="34" charset="0"/>
              </a:rPr>
              <a:t>-Z]{3}[a-zA-Z0-9_]*"/&gt;</a:t>
            </a:r>
            <a:endParaRPr lang="pl-PL" dirty="0">
              <a:latin typeface="Arial" pitchFamily="34" charset="0"/>
              <a:cs typeface="Arial" pitchFamily="34" charset="0"/>
            </a:endParaRPr>
          </a:p>
          <a:p>
            <a:pPr indent="438150">
              <a:buNone/>
            </a:pPr>
            <a:r>
              <a:rPr lang="ru-RU" b="1" dirty="0">
                <a:latin typeface="Arial" pitchFamily="34" charset="0"/>
                <a:cs typeface="Arial" pitchFamily="34" charset="0"/>
              </a:rPr>
              <a:t>	&lt;/</a:t>
            </a:r>
            <a:r>
              <a:rPr lang="en-US" b="1" dirty="0">
                <a:latin typeface="Arial" pitchFamily="34" charset="0"/>
                <a:cs typeface="Arial" pitchFamily="34" charset="0"/>
              </a:rPr>
              <a:t>restriction</a:t>
            </a:r>
            <a:r>
              <a:rPr lang="ru-RU" b="1" dirty="0">
                <a:latin typeface="Arial" pitchFamily="34" charset="0"/>
                <a:cs typeface="Arial" pitchFamily="34" charset="0"/>
              </a:rPr>
              <a:t>&gt;</a:t>
            </a:r>
            <a:endParaRPr lang="pl-PL" dirty="0">
              <a:latin typeface="Arial" pitchFamily="34" charset="0"/>
              <a:cs typeface="Arial" pitchFamily="34" charset="0"/>
            </a:endParaRPr>
          </a:p>
          <a:p>
            <a:pPr indent="438150">
              <a:buNone/>
            </a:pPr>
            <a:r>
              <a:rPr lang="ru-RU" b="1" dirty="0">
                <a:latin typeface="Arial" pitchFamily="34" charset="0"/>
                <a:cs typeface="Arial" pitchFamily="34" charset="0"/>
              </a:rPr>
              <a:t>&lt;/</a:t>
            </a:r>
            <a:r>
              <a:rPr lang="en-US" b="1" dirty="0" err="1">
                <a:latin typeface="Arial" pitchFamily="34" charset="0"/>
                <a:cs typeface="Arial" pitchFamily="34" charset="0"/>
              </a:rPr>
              <a:t>simpleType</a:t>
            </a:r>
            <a:r>
              <a:rPr lang="ru-RU" b="1" dirty="0">
                <a:latin typeface="Arial" pitchFamily="34" charset="0"/>
                <a:cs typeface="Arial" pitchFamily="34" charset="0"/>
              </a:rPr>
              <a:t>&gt;</a:t>
            </a:r>
            <a:endParaRPr lang="pl-PL"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buNone/>
            </a:pPr>
            <a:r>
              <a:rPr lang="ru-RU" sz="1800" b="1" dirty="0"/>
              <a:t>Сложные типы</a:t>
            </a:r>
          </a:p>
          <a:p>
            <a:endParaRPr lang="pl-PL" sz="1800" dirty="0"/>
          </a:p>
          <a:p>
            <a:pPr algn="just">
              <a:buNone/>
            </a:pPr>
            <a:r>
              <a:rPr lang="ru-RU" sz="1800" dirty="0"/>
              <a:t>Элементы, содержащие в себе атрибуты и/или дочерние элементы, называются сложными.</a:t>
            </a:r>
            <a:endParaRPr lang="pl-PL" sz="1800" dirty="0"/>
          </a:p>
          <a:p>
            <a:pPr algn="just">
              <a:buNone/>
            </a:pPr>
            <a:endParaRPr lang="ru-RU" sz="1800" dirty="0"/>
          </a:p>
          <a:p>
            <a:pPr algn="just">
              <a:buNone/>
            </a:pPr>
            <a:r>
              <a:rPr lang="ru-RU" sz="1800" dirty="0"/>
              <a:t>Сложные элементы создаются с помощью элемента </a:t>
            </a:r>
            <a:r>
              <a:rPr lang="en-GB" sz="1800" b="1" dirty="0" err="1"/>
              <a:t>complexType</a:t>
            </a:r>
            <a:r>
              <a:rPr lang="ru-RU" sz="1800" dirty="0"/>
              <a:t>. </a:t>
            </a:r>
          </a:p>
          <a:p>
            <a:pPr algn="just">
              <a:buNone/>
            </a:pPr>
            <a:endParaRPr lang="ru-RU" sz="1800" dirty="0"/>
          </a:p>
          <a:p>
            <a:pPr algn="just">
              <a:buNone/>
            </a:pPr>
            <a:r>
              <a:rPr lang="ru-RU" sz="1800" dirty="0"/>
              <a:t>Так же как и в простом типе, атрибут </a:t>
            </a:r>
            <a:r>
              <a:rPr lang="en-GB" sz="1800" b="1" dirty="0"/>
              <a:t>name</a:t>
            </a:r>
            <a:r>
              <a:rPr lang="ru-RU" sz="1800" dirty="0"/>
              <a:t> задает имя типа. </a:t>
            </a:r>
          </a:p>
          <a:p>
            <a:pPr algn="just">
              <a:buNone/>
            </a:pPr>
            <a:endParaRPr lang="ru-RU" sz="1800" dirty="0"/>
          </a:p>
          <a:p>
            <a:pPr algn="just">
              <a:buNone/>
            </a:pPr>
            <a:r>
              <a:rPr lang="ru-RU" sz="1800" dirty="0"/>
              <a:t>Для указания, что элементы должны располагаться в определенной последовательности, используется элемент </a:t>
            </a:r>
            <a:r>
              <a:rPr lang="en-GB" sz="1800" b="1" dirty="0"/>
              <a:t>sequence</a:t>
            </a:r>
            <a:r>
              <a:rPr lang="ru-RU" sz="1800" dirty="0"/>
              <a:t>. Он может содержать элементы </a:t>
            </a:r>
            <a:r>
              <a:rPr lang="en-GB" sz="1800" b="1" dirty="0"/>
              <a:t>element</a:t>
            </a:r>
            <a:r>
              <a:rPr lang="ru-RU" sz="1800" dirty="0"/>
              <a:t>, определяющие содержание сложного типа. </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Если тип может содержать не только элементы, но и текстовую информацию, необходимо задать значение атрибута </a:t>
            </a:r>
            <a:r>
              <a:rPr lang="en-GB" sz="1800" b="1" dirty="0"/>
              <a:t>mixed</a:t>
            </a:r>
            <a:r>
              <a:rPr lang="ru-RU" sz="1800" dirty="0"/>
              <a:t> в </a:t>
            </a:r>
            <a:r>
              <a:rPr lang="en-GB" sz="1800" b="1" dirty="0"/>
              <a:t>true</a:t>
            </a:r>
            <a:r>
              <a:rPr lang="ru-RU" sz="1800" dirty="0"/>
              <a:t>. </a:t>
            </a:r>
          </a:p>
          <a:p>
            <a:pPr algn="just">
              <a:buNone/>
            </a:pPr>
            <a:endParaRPr lang="ru-RU" sz="1800" dirty="0"/>
          </a:p>
          <a:p>
            <a:pPr algn="just">
              <a:buNone/>
            </a:pPr>
            <a:r>
              <a:rPr lang="ru-RU" sz="1800" dirty="0"/>
              <a:t>Кроме элементов, тип может содержать атрибуты, которые создаются элементом </a:t>
            </a:r>
            <a:r>
              <a:rPr lang="en-GB" sz="1800" b="1" dirty="0"/>
              <a:t>attribute</a:t>
            </a:r>
            <a:r>
              <a:rPr lang="ru-RU" sz="1800" dirty="0"/>
              <a:t>. Атрибуты элемента </a:t>
            </a:r>
            <a:r>
              <a:rPr lang="en-GB" sz="1800" b="1" dirty="0"/>
              <a:t>attribute</a:t>
            </a:r>
            <a:r>
              <a:rPr lang="ru-RU" sz="1800" dirty="0"/>
              <a:t>: </a:t>
            </a:r>
            <a:r>
              <a:rPr lang="en-GB" sz="1800" b="1" dirty="0"/>
              <a:t>name</a:t>
            </a:r>
            <a:r>
              <a:rPr lang="ru-RU" sz="1800" dirty="0"/>
              <a:t> – имя атрибута, </a:t>
            </a:r>
            <a:r>
              <a:rPr lang="en-GB" sz="1800" b="1" dirty="0"/>
              <a:t>type</a:t>
            </a:r>
            <a:r>
              <a:rPr lang="ru-RU" sz="1800" dirty="0"/>
              <a:t> – тип значения атрибута. </a:t>
            </a:r>
          </a:p>
          <a:p>
            <a:pPr algn="just">
              <a:buNone/>
            </a:pPr>
            <a:endParaRPr lang="ru-RU" sz="1800" dirty="0"/>
          </a:p>
          <a:p>
            <a:pPr algn="just">
              <a:buNone/>
            </a:pPr>
            <a:r>
              <a:rPr lang="ru-RU" sz="1800" dirty="0"/>
              <a:t>Для указания, обязан ли использоваться атрибут, нужно использовать атрибут </a:t>
            </a:r>
            <a:r>
              <a:rPr lang="en-GB" sz="1800" b="1" dirty="0"/>
              <a:t>use</a:t>
            </a:r>
            <a:r>
              <a:rPr lang="ru-RU" sz="1800" dirty="0"/>
              <a:t>, который принимает значения </a:t>
            </a:r>
            <a:r>
              <a:rPr lang="en-GB" sz="1800" b="1" dirty="0"/>
              <a:t>required</a:t>
            </a:r>
            <a:r>
              <a:rPr lang="ru-RU" sz="1800" dirty="0"/>
              <a:t>, </a:t>
            </a:r>
            <a:r>
              <a:rPr lang="en-GB" sz="1800" b="1" dirty="0"/>
              <a:t>optional</a:t>
            </a:r>
            <a:r>
              <a:rPr lang="ru-RU" sz="1800" dirty="0"/>
              <a:t>, </a:t>
            </a:r>
            <a:r>
              <a:rPr lang="en-GB" sz="1800" b="1" dirty="0"/>
              <a:t>prohibited</a:t>
            </a:r>
            <a:r>
              <a:rPr lang="ru-RU" sz="1800" dirty="0"/>
              <a:t>. </a:t>
            </a:r>
          </a:p>
          <a:p>
            <a:pPr algn="just">
              <a:buNone/>
            </a:pPr>
            <a:endParaRPr lang="ru-RU" sz="1800" dirty="0"/>
          </a:p>
          <a:p>
            <a:pPr algn="just">
              <a:buNone/>
            </a:pPr>
            <a:r>
              <a:rPr lang="ru-RU" sz="1800" dirty="0"/>
              <a:t>Для установки значения по умолчанию используется атрибут </a:t>
            </a:r>
            <a:r>
              <a:rPr lang="es-ES_tradnl" sz="1800" b="1" dirty="0"/>
              <a:t>default</a:t>
            </a:r>
            <a:r>
              <a:rPr lang="ru-RU" sz="1800" dirty="0"/>
              <a:t> , </a:t>
            </a:r>
            <a:r>
              <a:rPr lang="be-BY" sz="1800" dirty="0"/>
              <a:t>а</a:t>
            </a:r>
            <a:r>
              <a:rPr lang="ru-RU" sz="1800" dirty="0"/>
              <a:t> для фиксированного значения – атрибут </a:t>
            </a:r>
            <a:r>
              <a:rPr lang="en-US" sz="1800" b="1" dirty="0"/>
              <a:t>fixed</a:t>
            </a:r>
            <a:r>
              <a:rPr lang="ru-RU" sz="1800" dirty="0"/>
              <a:t>.</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buNone/>
            </a:pPr>
            <a:r>
              <a:rPr lang="ru-RU" sz="1800" dirty="0"/>
              <a:t>Пример демонстрирует описание типа </a:t>
            </a:r>
            <a:r>
              <a:rPr lang="en-GB" sz="1800" b="1" dirty="0"/>
              <a:t>Student</a:t>
            </a:r>
            <a:r>
              <a:rPr lang="ru-RU" sz="1800" dirty="0"/>
              <a:t>:</a:t>
            </a:r>
          </a:p>
          <a:p>
            <a:endParaRPr lang="ru-RU"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75</a:t>
            </a:fld>
            <a:endParaRPr lang="en-US"/>
          </a:p>
        </p:txBody>
      </p:sp>
      <p:sp>
        <p:nvSpPr>
          <p:cNvPr id="6" name="Прямоугольник 5"/>
          <p:cNvSpPr/>
          <p:nvPr/>
        </p:nvSpPr>
        <p:spPr>
          <a:xfrm>
            <a:off x="928662" y="1785926"/>
            <a:ext cx="7286676" cy="2308324"/>
          </a:xfrm>
          <a:prstGeom prst="rect">
            <a:avLst/>
          </a:prstGeom>
          <a:solidFill>
            <a:schemeClr val="bg1">
              <a:lumMod val="95000"/>
            </a:schemeClr>
          </a:solidFill>
        </p:spPr>
        <p:txBody>
          <a:bodyPr wrap="square">
            <a:spAutoFit/>
          </a:bodyPr>
          <a:lstStyle/>
          <a:p>
            <a:pPr indent="76200">
              <a:buNone/>
            </a:pPr>
            <a:r>
              <a:rPr lang="en-GB" sz="1600" b="1" dirty="0">
                <a:latin typeface="Arial" pitchFamily="34" charset="0"/>
                <a:cs typeface="Arial" pitchFamily="34" charset="0"/>
              </a:rPr>
              <a:t>&lt;</a:t>
            </a:r>
            <a:r>
              <a:rPr lang="en-GB" sz="1600" b="1" dirty="0" err="1">
                <a:latin typeface="Arial" pitchFamily="34" charset="0"/>
                <a:cs typeface="Arial" pitchFamily="34" charset="0"/>
              </a:rPr>
              <a:t>complexType</a:t>
            </a:r>
            <a:r>
              <a:rPr lang="en-GB" sz="1600" b="1" dirty="0">
                <a:latin typeface="Arial" pitchFamily="34" charset="0"/>
                <a:cs typeface="Arial" pitchFamily="34" charset="0"/>
              </a:rPr>
              <a:t> name="</a:t>
            </a:r>
            <a:r>
              <a:rPr lang="en-US" sz="1600" b="1" dirty="0">
                <a:latin typeface="Arial" pitchFamily="34" charset="0"/>
                <a:cs typeface="Arial" pitchFamily="34" charset="0"/>
              </a:rPr>
              <a:t>S</a:t>
            </a:r>
            <a:r>
              <a:rPr lang="en-GB" sz="1600" b="1" dirty="0" err="1">
                <a:latin typeface="Arial" pitchFamily="34" charset="0"/>
                <a:cs typeface="Arial" pitchFamily="34" charset="0"/>
              </a:rPr>
              <a:t>tudent</a:t>
            </a:r>
            <a:r>
              <a:rPr lang="en-GB" sz="1600" b="1" dirty="0">
                <a:latin typeface="Arial" pitchFamily="34" charset="0"/>
                <a:cs typeface="Arial" pitchFamily="34" charset="0"/>
              </a:rPr>
              <a:t>"&gt;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&lt;sequence&gt;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&lt;element name="name" type="string"/&gt;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&lt;element name="telephone" type="decimal"/&gt;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&lt;element name="address" type="</a:t>
            </a:r>
            <a:r>
              <a:rPr lang="en-GB" sz="1600" b="1" dirty="0" err="1">
                <a:latin typeface="Arial" pitchFamily="34" charset="0"/>
                <a:cs typeface="Arial" pitchFamily="34" charset="0"/>
              </a:rPr>
              <a:t>tns:Address</a:t>
            </a:r>
            <a:r>
              <a:rPr lang="en-GB" sz="1600" b="1" dirty="0">
                <a:latin typeface="Arial" pitchFamily="34" charset="0"/>
                <a:cs typeface="Arial" pitchFamily="34" charset="0"/>
              </a:rPr>
              <a:t>"/&gt;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&lt;/sequence&gt;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&lt;attribute name="login" type="</a:t>
            </a:r>
            <a:r>
              <a:rPr lang="en-GB" sz="1600" b="1" dirty="0" err="1">
                <a:latin typeface="Arial" pitchFamily="34" charset="0"/>
                <a:cs typeface="Arial" pitchFamily="34" charset="0"/>
              </a:rPr>
              <a:t>tns</a:t>
            </a:r>
            <a:r>
              <a:rPr lang="en-GB" sz="1600" b="1" dirty="0">
                <a:latin typeface="Arial" pitchFamily="34" charset="0"/>
                <a:cs typeface="Arial" pitchFamily="34" charset="0"/>
              </a:rPr>
              <a:t>:</a:t>
            </a:r>
            <a:r>
              <a:rPr lang="en-US" sz="1600" b="1" dirty="0">
                <a:latin typeface="Arial" pitchFamily="34" charset="0"/>
                <a:cs typeface="Arial" pitchFamily="34" charset="0"/>
              </a:rPr>
              <a:t>L</a:t>
            </a:r>
            <a:r>
              <a:rPr lang="en-GB" sz="1600" b="1" dirty="0" err="1">
                <a:latin typeface="Arial" pitchFamily="34" charset="0"/>
                <a:cs typeface="Arial" pitchFamily="34" charset="0"/>
              </a:rPr>
              <a:t>ogin</a:t>
            </a:r>
            <a:r>
              <a:rPr lang="en-GB" sz="1600" b="1" dirty="0">
                <a:latin typeface="Arial" pitchFamily="34" charset="0"/>
                <a:cs typeface="Arial" pitchFamily="34" charset="0"/>
              </a:rPr>
              <a:t>“</a:t>
            </a:r>
            <a:r>
              <a:rPr lang="ru-RU" sz="1600" b="1" dirty="0">
                <a:latin typeface="Arial" pitchFamily="34" charset="0"/>
                <a:cs typeface="Arial" pitchFamily="34" charset="0"/>
              </a:rPr>
              <a:t> </a:t>
            </a:r>
            <a:r>
              <a:rPr lang="en-GB" sz="1600" b="1" dirty="0">
                <a:latin typeface="Arial" pitchFamily="34" charset="0"/>
                <a:cs typeface="Arial" pitchFamily="34" charset="0"/>
              </a:rPr>
              <a:t>use="required"/&gt;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	</a:t>
            </a:r>
            <a:r>
              <a:rPr lang="en-GB" sz="1600" b="1" dirty="0">
                <a:latin typeface="Arial" pitchFamily="34" charset="0"/>
                <a:cs typeface="Arial" pitchFamily="34" charset="0"/>
              </a:rPr>
              <a:t>&lt;attribute name="faculty" type="</a:t>
            </a:r>
            <a:r>
              <a:rPr lang="en-GB" sz="1600" b="1" dirty="0" err="1">
                <a:latin typeface="Arial" pitchFamily="34" charset="0"/>
                <a:cs typeface="Arial" pitchFamily="34" charset="0"/>
              </a:rPr>
              <a:t>string”use</a:t>
            </a:r>
            <a:r>
              <a:rPr lang="ru-RU" sz="1600" b="1" dirty="0">
                <a:latin typeface="Arial" pitchFamily="34" charset="0"/>
                <a:cs typeface="Arial" pitchFamily="34" charset="0"/>
              </a:rPr>
              <a:t>="</a:t>
            </a:r>
            <a:r>
              <a:rPr lang="en-GB" sz="1600" b="1" dirty="0">
                <a:latin typeface="Arial" pitchFamily="34" charset="0"/>
                <a:cs typeface="Arial" pitchFamily="34" charset="0"/>
              </a:rPr>
              <a:t>optional</a:t>
            </a:r>
            <a:r>
              <a:rPr lang="ru-RU" sz="1600" b="1" dirty="0">
                <a:latin typeface="Arial" pitchFamily="34" charset="0"/>
                <a:cs typeface="Arial" pitchFamily="34" charset="0"/>
              </a:rPr>
              <a:t>"/&gt;</a:t>
            </a:r>
            <a:endParaRPr lang="pl-PL" sz="1600" b="1" dirty="0">
              <a:latin typeface="Arial" pitchFamily="34" charset="0"/>
              <a:cs typeface="Arial" pitchFamily="34" charset="0"/>
            </a:endParaRPr>
          </a:p>
          <a:p>
            <a:pPr indent="76200">
              <a:buNone/>
            </a:pPr>
            <a:r>
              <a:rPr lang="ru-RU" sz="1600" b="1" dirty="0">
                <a:latin typeface="Arial" pitchFamily="34" charset="0"/>
                <a:cs typeface="Arial" pitchFamily="34" charset="0"/>
              </a:rPr>
              <a:t>&lt;/</a:t>
            </a:r>
            <a:r>
              <a:rPr lang="en-GB" sz="1600" b="1" dirty="0" err="1">
                <a:latin typeface="Arial" pitchFamily="34" charset="0"/>
                <a:cs typeface="Arial" pitchFamily="34" charset="0"/>
              </a:rPr>
              <a:t>complexType</a:t>
            </a:r>
            <a:r>
              <a:rPr lang="ru-RU" sz="1600" b="1" dirty="0">
                <a:latin typeface="Arial" pitchFamily="34" charset="0"/>
                <a:cs typeface="Arial" pitchFamily="34" charset="0"/>
              </a:rPr>
              <a:t>&gt;</a:t>
            </a:r>
            <a:endParaRPr lang="pl-PL"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be-BY" sz="1800" dirty="0"/>
              <a:t>Для объявления </a:t>
            </a:r>
            <a:r>
              <a:rPr lang="ru-RU" sz="1800" dirty="0"/>
              <a:t>атрибутов в элементах, которые могут содержать только текст, используются элемент </a:t>
            </a:r>
            <a:r>
              <a:rPr lang="en-US" sz="1800" b="1" dirty="0" err="1"/>
              <a:t>simpleContent</a:t>
            </a:r>
            <a:r>
              <a:rPr lang="ru-RU" sz="1800" dirty="0"/>
              <a:t> и элемент </a:t>
            </a:r>
            <a:r>
              <a:rPr lang="en-US" sz="1800" b="1" dirty="0"/>
              <a:t>extension</a:t>
            </a:r>
            <a:r>
              <a:rPr lang="ru-RU" sz="1800" dirty="0"/>
              <a:t>, </a:t>
            </a:r>
            <a:r>
              <a:rPr lang="be-BY" sz="1800" dirty="0"/>
              <a:t>с помощью которого расширяется базовый тип элемента атрибутом(ами).</a:t>
            </a:r>
          </a:p>
          <a:p>
            <a:endParaRPr lang="pl-PL"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76</a:t>
            </a:fld>
            <a:endParaRPr lang="en-US"/>
          </a:p>
        </p:txBody>
      </p:sp>
      <p:sp>
        <p:nvSpPr>
          <p:cNvPr id="6" name="Прямоугольник 5"/>
          <p:cNvSpPr/>
          <p:nvPr/>
        </p:nvSpPr>
        <p:spPr>
          <a:xfrm>
            <a:off x="928662" y="2857496"/>
            <a:ext cx="7286676" cy="2308324"/>
          </a:xfrm>
          <a:prstGeom prst="rect">
            <a:avLst/>
          </a:prstGeom>
          <a:solidFill>
            <a:schemeClr val="bg1">
              <a:lumMod val="95000"/>
            </a:schemeClr>
          </a:solidFill>
        </p:spPr>
        <p:txBody>
          <a:bodyPr wrap="square">
            <a:spAutoFit/>
          </a:bodyPr>
          <a:lstStyle/>
          <a:p>
            <a:pPr>
              <a:buNone/>
            </a:pPr>
            <a:r>
              <a:rPr lang="en-US" sz="1600" b="1" dirty="0">
                <a:latin typeface="Arial" pitchFamily="34" charset="0"/>
                <a:cs typeface="Arial" pitchFamily="34" charset="0"/>
              </a:rPr>
              <a:t>&lt;element name="Student"&gt;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&lt;</a:t>
            </a:r>
            <a:r>
              <a:rPr lang="en-US" sz="1600" b="1" dirty="0" err="1">
                <a:latin typeface="Arial" pitchFamily="34" charset="0"/>
                <a:cs typeface="Arial" pitchFamily="34" charset="0"/>
              </a:rPr>
              <a:t>complexType</a:t>
            </a:r>
            <a:r>
              <a:rPr lang="en-US" sz="1600" b="1" dirty="0">
                <a:latin typeface="Arial" pitchFamily="34" charset="0"/>
                <a:cs typeface="Arial" pitchFamily="34" charset="0"/>
              </a:rPr>
              <a:t>&gt;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&lt;</a:t>
            </a:r>
            <a:r>
              <a:rPr lang="en-US" sz="1600" b="1" dirty="0" err="1">
                <a:latin typeface="Arial" pitchFamily="34" charset="0"/>
                <a:cs typeface="Arial" pitchFamily="34" charset="0"/>
              </a:rPr>
              <a:t>simpleContent</a:t>
            </a:r>
            <a:r>
              <a:rPr lang="en-US" sz="1600" b="1" dirty="0">
                <a:latin typeface="Arial" pitchFamily="34" charset="0"/>
                <a:cs typeface="Arial" pitchFamily="34" charset="0"/>
              </a:rPr>
              <a:t>&gt;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     &lt;extension base="string"&gt;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   &lt;attribute name="birthday" type="string"/&gt;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     &lt;/extension&gt;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&lt;/</a:t>
            </a:r>
            <a:r>
              <a:rPr lang="en-US" sz="1600" b="1" dirty="0" err="1">
                <a:latin typeface="Arial" pitchFamily="34" charset="0"/>
                <a:cs typeface="Arial" pitchFamily="34" charset="0"/>
              </a:rPr>
              <a:t>simpleContent</a:t>
            </a:r>
            <a:r>
              <a:rPr lang="en-US" sz="1600" b="1" dirty="0">
                <a:latin typeface="Arial" pitchFamily="34" charset="0"/>
                <a:cs typeface="Arial" pitchFamily="34" charset="0"/>
              </a:rPr>
              <a:t>&gt;  </a:t>
            </a:r>
            <a:endParaRPr lang="pl-PL" sz="1600" b="1" dirty="0">
              <a:latin typeface="Arial" pitchFamily="34" charset="0"/>
              <a:cs typeface="Arial" pitchFamily="34" charset="0"/>
            </a:endParaRPr>
          </a:p>
          <a:p>
            <a:pPr>
              <a:buNone/>
            </a:pPr>
            <a:r>
              <a:rPr lang="ru-RU" sz="1600" b="1" dirty="0">
                <a:latin typeface="Arial" pitchFamily="34" charset="0"/>
                <a:cs typeface="Arial" pitchFamily="34" charset="0"/>
              </a:rPr>
              <a:t>	</a:t>
            </a:r>
            <a:r>
              <a:rPr lang="en-US" sz="1600" b="1" dirty="0">
                <a:latin typeface="Arial" pitchFamily="34" charset="0"/>
                <a:cs typeface="Arial" pitchFamily="34" charset="0"/>
              </a:rPr>
              <a:t>&lt;/</a:t>
            </a:r>
            <a:r>
              <a:rPr lang="en-US" sz="1600" b="1" dirty="0" err="1">
                <a:latin typeface="Arial" pitchFamily="34" charset="0"/>
                <a:cs typeface="Arial" pitchFamily="34" charset="0"/>
              </a:rPr>
              <a:t>complexType</a:t>
            </a:r>
            <a:r>
              <a:rPr lang="en-US" sz="1600" b="1" dirty="0">
                <a:latin typeface="Arial" pitchFamily="34" charset="0"/>
                <a:cs typeface="Arial" pitchFamily="34" charset="0"/>
              </a:rPr>
              <a:t>&gt;</a:t>
            </a:r>
            <a:endParaRPr lang="pl-PL" sz="1600" b="1" dirty="0">
              <a:latin typeface="Arial" pitchFamily="34" charset="0"/>
              <a:cs typeface="Arial" pitchFamily="34" charset="0"/>
            </a:endParaRPr>
          </a:p>
          <a:p>
            <a:pPr>
              <a:buNone/>
            </a:pPr>
            <a:r>
              <a:rPr lang="en-US" sz="1600" b="1" dirty="0">
                <a:latin typeface="Arial" pitchFamily="34" charset="0"/>
                <a:cs typeface="Arial" pitchFamily="34" charset="0"/>
              </a:rPr>
              <a:t>&lt;/element&gt;</a:t>
            </a:r>
            <a:endParaRPr lang="pl-PL"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buNone/>
            </a:pPr>
            <a:r>
              <a:rPr lang="ru-RU" sz="1800" dirty="0"/>
              <a:t>Для расширения/</a:t>
            </a:r>
            <a:r>
              <a:rPr lang="be-BY" sz="1800" dirty="0"/>
              <a:t>огран</a:t>
            </a:r>
            <a:r>
              <a:rPr lang="ru-RU" sz="1800" dirty="0" err="1"/>
              <a:t>ичения</a:t>
            </a:r>
            <a:r>
              <a:rPr lang="ru-RU" sz="1800" dirty="0"/>
              <a:t> ранее объявленных сложных типов используется элемент </a:t>
            </a:r>
            <a:r>
              <a:rPr lang="en-US" sz="1800" b="1" dirty="0" err="1"/>
              <a:t>complexContent</a:t>
            </a:r>
            <a:r>
              <a:rPr lang="ru-RU" sz="1800" dirty="0"/>
              <a:t>.</a:t>
            </a:r>
          </a:p>
          <a:p>
            <a:pPr>
              <a:buNone/>
            </a:pP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77</a:t>
            </a:fld>
            <a:endParaRPr lang="en-US"/>
          </a:p>
        </p:txBody>
      </p:sp>
      <p:sp>
        <p:nvSpPr>
          <p:cNvPr id="6" name="Прямоугольник 5"/>
          <p:cNvSpPr/>
          <p:nvPr/>
        </p:nvSpPr>
        <p:spPr>
          <a:xfrm>
            <a:off x="1571604" y="2143116"/>
            <a:ext cx="6143668" cy="3231654"/>
          </a:xfrm>
          <a:prstGeom prst="rect">
            <a:avLst/>
          </a:prstGeom>
          <a:solidFill>
            <a:schemeClr val="bg1">
              <a:lumMod val="95000"/>
            </a:schemeClr>
          </a:solidFill>
        </p:spPr>
        <p:txBody>
          <a:bodyPr wrap="square">
            <a:spAutoFit/>
          </a:bodyPr>
          <a:lstStyle/>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complexType</a:t>
            </a:r>
            <a:r>
              <a:rPr lang="en-US" sz="1200" b="1" dirty="0">
                <a:latin typeface="Arial" pitchFamily="34" charset="0"/>
                <a:cs typeface="Arial" pitchFamily="34" charset="0"/>
              </a:rPr>
              <a:t> name="</a:t>
            </a:r>
            <a:r>
              <a:rPr lang="en-US" sz="1200" b="1" dirty="0" err="1">
                <a:latin typeface="Arial" pitchFamily="34" charset="0"/>
                <a:cs typeface="Arial" pitchFamily="34" charset="0"/>
              </a:rPr>
              <a:t>personType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&lt;sequence&gt;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&lt;element name="login" type="string"/&gt;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&lt;element name="address" type="string"/&gt;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&lt;/sequence&gt;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complexType</a:t>
            </a:r>
            <a:r>
              <a:rPr lang="en-US" sz="1200" b="1" dirty="0">
                <a:latin typeface="Arial" pitchFamily="34" charset="0"/>
                <a:cs typeface="Arial" pitchFamily="34" charset="0"/>
              </a:rPr>
              <a:t> name="</a:t>
            </a:r>
            <a:r>
              <a:rPr lang="en-US" sz="1200" b="1" dirty="0" err="1">
                <a:latin typeface="Arial" pitchFamily="34" charset="0"/>
                <a:cs typeface="Arial" pitchFamily="34" charset="0"/>
              </a:rPr>
              <a:t>studentType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complexContent</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&lt;extension base="</a:t>
            </a:r>
            <a:r>
              <a:rPr lang="en-US" sz="1200" b="1" dirty="0" err="1">
                <a:latin typeface="Arial" pitchFamily="34" charset="0"/>
                <a:cs typeface="Arial" pitchFamily="34" charset="0"/>
              </a:rPr>
              <a:t>personType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&lt;sequence&gt;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&lt;element name="course" type="integer"/&gt;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&lt;element name="faculty" type="string"/&gt;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&lt;/sequence&gt;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	&lt;/</a:t>
            </a:r>
            <a:r>
              <a:rPr lang="en-US" sz="1200" b="1" dirty="0" err="1">
                <a:latin typeface="Arial" pitchFamily="34" charset="0"/>
                <a:cs typeface="Arial" pitchFamily="34" charset="0"/>
              </a:rPr>
              <a:t>extesion</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complexContent</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a:t>
            </a:r>
            <a:r>
              <a:rPr lang="en-US" sz="1200" b="1" dirty="0" err="1">
                <a:latin typeface="Arial" pitchFamily="34" charset="0"/>
                <a:cs typeface="Arial" pitchFamily="34" charset="0"/>
              </a:rPr>
              <a:t>complexType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a:p>
            <a:pPr>
              <a:buNone/>
            </a:pPr>
            <a:r>
              <a:rPr lang="en-US" sz="1200" b="1" dirty="0">
                <a:latin typeface="Arial" pitchFamily="34" charset="0"/>
                <a:cs typeface="Arial" pitchFamily="34" charset="0"/>
              </a:rPr>
              <a:t>&lt;element name="Student" type="</a:t>
            </a:r>
            <a:r>
              <a:rPr lang="en-US" sz="1200" b="1" dirty="0" err="1">
                <a:latin typeface="Arial" pitchFamily="34" charset="0"/>
                <a:cs typeface="Arial" pitchFamily="34" charset="0"/>
              </a:rPr>
              <a:t>studentType</a:t>
            </a:r>
            <a:r>
              <a:rPr lang="en-US" sz="1200" b="1" dirty="0">
                <a:latin typeface="Arial" pitchFamily="34" charset="0"/>
                <a:cs typeface="Arial" pitchFamily="34" charset="0"/>
              </a:rPr>
              <a:t>"/&gt;</a:t>
            </a:r>
            <a:endParaRPr lang="pl-PL" sz="12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Для задания порядка следования элементов в </a:t>
            </a:r>
            <a:r>
              <a:rPr lang="en-US" sz="1800" dirty="0"/>
              <a:t>XML</a:t>
            </a:r>
            <a:r>
              <a:rPr lang="ru-RU" sz="1800" dirty="0"/>
              <a:t> используется</a:t>
            </a:r>
            <a:r>
              <a:rPr lang="be-BY" sz="1800" dirty="0"/>
              <a:t> такой тег</a:t>
            </a:r>
            <a:r>
              <a:rPr lang="ru-RU" sz="1800" dirty="0"/>
              <a:t>, как </a:t>
            </a:r>
            <a:r>
              <a:rPr lang="ru-RU" sz="1800" b="1" dirty="0"/>
              <a:t>&lt;</a:t>
            </a:r>
            <a:r>
              <a:rPr lang="en-US" sz="1800" b="1" dirty="0"/>
              <a:t>all</a:t>
            </a:r>
            <a:r>
              <a:rPr lang="ru-RU" sz="1800" b="1" dirty="0"/>
              <a:t>&gt;</a:t>
            </a:r>
            <a:r>
              <a:rPr lang="ru-RU" sz="1800" dirty="0"/>
              <a:t>, </a:t>
            </a:r>
            <a:r>
              <a:rPr lang="be-BY" sz="1800" dirty="0"/>
              <a:t>который допускает любой порядок.</a:t>
            </a:r>
          </a:p>
          <a:p>
            <a:endParaRPr lang="pl-PL"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pl-PL" sz="1000" dirty="0"/>
          </a:p>
          <a:p>
            <a:pPr algn="just">
              <a:buNone/>
            </a:pPr>
            <a:r>
              <a:rPr lang="ru-RU" sz="1800" dirty="0"/>
              <a:t>Элемент </a:t>
            </a:r>
            <a:r>
              <a:rPr lang="ru-RU" sz="1800" b="1" dirty="0"/>
              <a:t>&lt;</a:t>
            </a:r>
            <a:r>
              <a:rPr lang="en-US" sz="1800" b="1" dirty="0"/>
              <a:t>choice</a:t>
            </a:r>
            <a:r>
              <a:rPr lang="ru-RU" sz="1800" b="1" dirty="0"/>
              <a:t>&gt;</a:t>
            </a:r>
            <a:r>
              <a:rPr lang="ru-RU" sz="1800" dirty="0"/>
              <a:t> указывает, что в </a:t>
            </a:r>
            <a:r>
              <a:rPr lang="en-US" sz="1800" dirty="0"/>
              <a:t>XML</a:t>
            </a:r>
            <a:r>
              <a:rPr lang="ru-RU" sz="1800" dirty="0"/>
              <a:t> может присутствовать только один из перечисленных элементов. Элемент </a:t>
            </a:r>
            <a:r>
              <a:rPr lang="ru-RU" sz="1800" b="1" dirty="0"/>
              <a:t>&lt;</a:t>
            </a:r>
            <a:r>
              <a:rPr lang="en-US" sz="1800" b="1" dirty="0"/>
              <a:t>sequence</a:t>
            </a:r>
            <a:r>
              <a:rPr lang="ru-RU" sz="1800" b="1" dirty="0"/>
              <a:t>&gt;</a:t>
            </a:r>
            <a:r>
              <a:rPr lang="ru-RU" sz="1800" dirty="0"/>
              <a:t> задает </a:t>
            </a:r>
            <a:r>
              <a:rPr lang="be-BY" sz="1800" dirty="0"/>
              <a:t>строгий порядок дочерн</a:t>
            </a:r>
            <a:r>
              <a:rPr lang="ru-RU" sz="1800" dirty="0"/>
              <a:t>их элементов.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78</a:t>
            </a:fld>
            <a:endParaRPr lang="en-US"/>
          </a:p>
        </p:txBody>
      </p:sp>
      <p:sp>
        <p:nvSpPr>
          <p:cNvPr id="6" name="Прямоугольник 5"/>
          <p:cNvSpPr/>
          <p:nvPr/>
        </p:nvSpPr>
        <p:spPr>
          <a:xfrm>
            <a:off x="1000100" y="2143116"/>
            <a:ext cx="7143800" cy="2062103"/>
          </a:xfrm>
          <a:prstGeom prst="rect">
            <a:avLst/>
          </a:prstGeom>
          <a:solidFill>
            <a:schemeClr val="bg1">
              <a:lumMod val="95000"/>
            </a:schemeClr>
          </a:solidFill>
        </p:spPr>
        <p:txBody>
          <a:bodyPr wrap="square">
            <a:spAutoFit/>
          </a:bodyPr>
          <a:lstStyle/>
          <a:p>
            <a:pPr indent="342900">
              <a:buNone/>
            </a:pPr>
            <a:r>
              <a:rPr lang="be-BY" sz="1600" b="1" dirty="0">
                <a:latin typeface="Arial" pitchFamily="34" charset="0"/>
                <a:cs typeface="Arial" pitchFamily="34" charset="0"/>
              </a:rPr>
              <a:t>&lt;</a:t>
            </a:r>
            <a:r>
              <a:rPr lang="en-US" sz="1600" b="1" dirty="0">
                <a:latin typeface="Arial" pitchFamily="34" charset="0"/>
                <a:cs typeface="Arial" pitchFamily="34" charset="0"/>
              </a:rPr>
              <a:t>element name</a:t>
            </a:r>
            <a:r>
              <a:rPr lang="be-BY" sz="1600" b="1" dirty="0">
                <a:latin typeface="Arial" pitchFamily="34" charset="0"/>
                <a:cs typeface="Arial" pitchFamily="34" charset="0"/>
              </a:rPr>
              <a:t>=</a:t>
            </a:r>
            <a:r>
              <a:rPr lang="en-US" sz="1600" b="1" dirty="0">
                <a:latin typeface="Arial" pitchFamily="34" charset="0"/>
                <a:cs typeface="Arial" pitchFamily="34" charset="0"/>
              </a:rPr>
              <a:t>"employee"</a:t>
            </a:r>
            <a:r>
              <a:rPr lang="be-BY" sz="1600" b="1" dirty="0">
                <a:latin typeface="Arial" pitchFamily="34" charset="0"/>
                <a:cs typeface="Arial" pitchFamily="34" charset="0"/>
              </a:rPr>
              <a:t>&gt;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a:t>
            </a:r>
            <a:r>
              <a:rPr lang="en-US" sz="1600" b="1" dirty="0" err="1">
                <a:latin typeface="Arial" pitchFamily="34" charset="0"/>
                <a:cs typeface="Arial" pitchFamily="34" charset="0"/>
              </a:rPr>
              <a:t>complexType</a:t>
            </a:r>
            <a:r>
              <a:rPr lang="en-US" sz="1600" b="1" dirty="0">
                <a:latin typeface="Arial" pitchFamily="34" charset="0"/>
                <a:cs typeface="Arial" pitchFamily="34" charset="0"/>
              </a:rPr>
              <a:t>&gt;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&lt;all&gt;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&lt;element name="phone" type="integer"/&gt;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&lt;element name="salary" type="decimal"/&gt;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&lt;/all&gt;</a:t>
            </a:r>
            <a:endParaRPr lang="pl-PL" sz="1600" b="1" dirty="0">
              <a:latin typeface="Arial" pitchFamily="34" charset="0"/>
              <a:cs typeface="Arial" pitchFamily="34" charset="0"/>
            </a:endParaRPr>
          </a:p>
          <a:p>
            <a:pPr indent="342900">
              <a:buNone/>
            </a:pPr>
            <a:r>
              <a:rPr lang="en-US" sz="1600" b="1" dirty="0">
                <a:latin typeface="Arial" pitchFamily="34" charset="0"/>
                <a:cs typeface="Arial" pitchFamily="34" charset="0"/>
              </a:rPr>
              <a:t>	&lt;/</a:t>
            </a:r>
            <a:r>
              <a:rPr lang="en-US" sz="1600" b="1" dirty="0" err="1">
                <a:latin typeface="Arial" pitchFamily="34" charset="0"/>
                <a:cs typeface="Arial" pitchFamily="34" charset="0"/>
              </a:rPr>
              <a:t>complexType</a:t>
            </a:r>
            <a:r>
              <a:rPr lang="en-US" sz="1600" b="1" dirty="0">
                <a:latin typeface="Arial" pitchFamily="34" charset="0"/>
                <a:cs typeface="Arial" pitchFamily="34" charset="0"/>
              </a:rPr>
              <a:t>&gt;</a:t>
            </a:r>
            <a:endParaRPr lang="pl-PL" sz="1600" b="1" dirty="0">
              <a:latin typeface="Arial" pitchFamily="34" charset="0"/>
              <a:cs typeface="Arial" pitchFamily="34" charset="0"/>
            </a:endParaRPr>
          </a:p>
          <a:p>
            <a:pPr indent="342900">
              <a:buNone/>
            </a:pPr>
            <a:r>
              <a:rPr lang="be-BY" sz="1600" b="1" dirty="0">
                <a:latin typeface="Arial" pitchFamily="34" charset="0"/>
                <a:cs typeface="Arial" pitchFamily="34" charset="0"/>
              </a:rPr>
              <a:t>&lt;</a:t>
            </a:r>
            <a:r>
              <a:rPr lang="en-US" sz="1600" b="1" dirty="0">
                <a:latin typeface="Arial" pitchFamily="34" charset="0"/>
                <a:cs typeface="Arial" pitchFamily="34" charset="0"/>
              </a:rPr>
              <a:t>/element&gt; </a:t>
            </a:r>
            <a:endParaRPr lang="ru-RU"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a:t>
            </a:r>
            <a:endParaRPr lang="pl-PL" dirty="0"/>
          </a:p>
        </p:txBody>
      </p:sp>
      <p:sp>
        <p:nvSpPr>
          <p:cNvPr id="3" name="Содержимое 2"/>
          <p:cNvSpPr>
            <a:spLocks noGrp="1"/>
          </p:cNvSpPr>
          <p:nvPr>
            <p:ph idx="1"/>
          </p:nvPr>
        </p:nvSpPr>
        <p:spPr/>
        <p:txBody>
          <a:bodyPr/>
          <a:lstStyle/>
          <a:p>
            <a:pPr algn="just">
              <a:buNone/>
            </a:pPr>
            <a:r>
              <a:rPr lang="ru-RU" sz="1800" dirty="0"/>
              <a:t>Если набор значений поля или атрибута ограничен некоторым множеством, то для его определения следует использовать элемент </a:t>
            </a:r>
            <a:r>
              <a:rPr lang="en-US" sz="1800" b="1" dirty="0"/>
              <a:t>enumeration</a:t>
            </a:r>
            <a:r>
              <a:rPr lang="ru-RU" sz="1800" dirty="0"/>
              <a:t>. Например, атрибут </a:t>
            </a:r>
            <a:r>
              <a:rPr lang="en-US" sz="1800" b="1" dirty="0"/>
              <a:t>faculty</a:t>
            </a:r>
            <a:r>
              <a:rPr lang="en-US" sz="1800" dirty="0"/>
              <a:t> </a:t>
            </a:r>
            <a:r>
              <a:rPr lang="ru-RU" sz="1800" dirty="0"/>
              <a:t>может принимать только значения: </a:t>
            </a:r>
            <a:r>
              <a:rPr lang="en-US" sz="1800" b="1" dirty="0" err="1"/>
              <a:t>mmf</a:t>
            </a:r>
            <a:r>
              <a:rPr lang="ru-RU" sz="1800" dirty="0"/>
              <a:t>, </a:t>
            </a:r>
            <a:r>
              <a:rPr lang="en-US" sz="1800" b="1" dirty="0" err="1"/>
              <a:t>fpmi</a:t>
            </a:r>
            <a:r>
              <a:rPr lang="ru-RU" sz="1800" dirty="0"/>
              <a:t>, </a:t>
            </a:r>
            <a:r>
              <a:rPr lang="en-US" sz="1800" b="1" dirty="0" err="1"/>
              <a:t>rfe</a:t>
            </a:r>
            <a:r>
              <a:rPr lang="ru-RU" sz="1800" dirty="0"/>
              <a:t>. Тогда вместо элемента.</a:t>
            </a:r>
          </a:p>
          <a:p>
            <a:pPr indent="342900">
              <a:buNone/>
            </a:pPr>
            <a:endParaRPr lang="en-US" sz="1400" b="1" dirty="0"/>
          </a:p>
          <a:p>
            <a:pPr indent="342900">
              <a:buNone/>
            </a:pPr>
            <a:endParaRPr lang="ru-RU" sz="1400" b="1" dirty="0"/>
          </a:p>
          <a:p>
            <a:pPr>
              <a:buNone/>
            </a:pPr>
            <a:r>
              <a:rPr lang="ru-RU" sz="1800" dirty="0"/>
              <a:t>следует записать</a:t>
            </a:r>
            <a:endParaRPr lang="pl-PL" sz="1800" dirty="0"/>
          </a:p>
          <a:p>
            <a:pPr indent="342900">
              <a:buNone/>
            </a:pPr>
            <a:endParaRPr lang="ru-RU" sz="10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79</a:t>
            </a:fld>
            <a:endParaRPr lang="en-US"/>
          </a:p>
        </p:txBody>
      </p:sp>
      <p:sp>
        <p:nvSpPr>
          <p:cNvPr id="6" name="Прямоугольник 5"/>
          <p:cNvSpPr/>
          <p:nvPr/>
        </p:nvSpPr>
        <p:spPr>
          <a:xfrm>
            <a:off x="1500166" y="2714620"/>
            <a:ext cx="6500858" cy="369332"/>
          </a:xfrm>
          <a:prstGeom prst="rect">
            <a:avLst/>
          </a:prstGeom>
          <a:solidFill>
            <a:schemeClr val="bg1">
              <a:lumMod val="95000"/>
            </a:schemeClr>
          </a:solidFill>
        </p:spPr>
        <p:txBody>
          <a:bodyPr wrap="square">
            <a:spAutoFit/>
          </a:bodyPr>
          <a:lstStyle/>
          <a:p>
            <a:pPr algn="ctr">
              <a:buNone/>
            </a:pPr>
            <a:r>
              <a:rPr lang="en-US" b="1" dirty="0">
                <a:latin typeface="Arial" pitchFamily="34" charset="0"/>
                <a:cs typeface="Arial" pitchFamily="34" charset="0"/>
              </a:rPr>
              <a:t>&lt;attribute name="faculty" type="string" use="optional" /&gt;</a:t>
            </a:r>
            <a:endParaRPr lang="pl-PL" b="1" dirty="0">
              <a:latin typeface="Arial" pitchFamily="34" charset="0"/>
              <a:cs typeface="Arial" pitchFamily="34" charset="0"/>
            </a:endParaRPr>
          </a:p>
        </p:txBody>
      </p:sp>
      <p:sp>
        <p:nvSpPr>
          <p:cNvPr id="7" name="Прямоугольник 6"/>
          <p:cNvSpPr/>
          <p:nvPr/>
        </p:nvSpPr>
        <p:spPr>
          <a:xfrm>
            <a:off x="1071538" y="3786190"/>
            <a:ext cx="6929486" cy="2031325"/>
          </a:xfrm>
          <a:prstGeom prst="rect">
            <a:avLst/>
          </a:prstGeom>
          <a:solidFill>
            <a:schemeClr val="bg1">
              <a:lumMod val="95000"/>
            </a:schemeClr>
          </a:solidFill>
        </p:spPr>
        <p:txBody>
          <a:bodyPr wrap="square">
            <a:spAutoFit/>
          </a:bodyPr>
          <a:lstStyle/>
          <a:p>
            <a:pPr indent="342900">
              <a:buNone/>
            </a:pPr>
            <a:r>
              <a:rPr lang="en-US" sz="1400" b="1" dirty="0">
                <a:latin typeface="Arial" pitchFamily="34" charset="0"/>
                <a:cs typeface="Arial" pitchFamily="34" charset="0"/>
              </a:rPr>
              <a:t>&lt;attribute name="faculty"&gt;</a:t>
            </a:r>
            <a:endParaRPr lang="pl-PL" sz="1400" b="1" dirty="0">
              <a:latin typeface="Arial" pitchFamily="34" charset="0"/>
              <a:cs typeface="Arial" pitchFamily="34" charset="0"/>
            </a:endParaRPr>
          </a:p>
          <a:p>
            <a:pPr indent="342900">
              <a:buNone/>
            </a:pPr>
            <a:r>
              <a:rPr lang="ru-RU" sz="1400" b="1" dirty="0">
                <a:latin typeface="Arial" pitchFamily="34" charset="0"/>
                <a:cs typeface="Arial" pitchFamily="34" charset="0"/>
              </a:rPr>
              <a:t>	</a:t>
            </a:r>
            <a:r>
              <a:rPr lang="en-US" sz="1400" b="1" dirty="0">
                <a:latin typeface="Arial" pitchFamily="34" charset="0"/>
                <a:cs typeface="Arial" pitchFamily="34" charset="0"/>
              </a:rPr>
              <a:t> &lt;</a:t>
            </a:r>
            <a:r>
              <a:rPr lang="en-US" sz="1400" b="1" dirty="0" err="1">
                <a:latin typeface="Arial" pitchFamily="34" charset="0"/>
                <a:cs typeface="Arial" pitchFamily="34" charset="0"/>
              </a:rPr>
              <a:t>simpleType</a:t>
            </a:r>
            <a:r>
              <a:rPr lang="en-US" sz="1400" b="1" dirty="0">
                <a:latin typeface="Arial" pitchFamily="34" charset="0"/>
                <a:cs typeface="Arial" pitchFamily="34" charset="0"/>
              </a:rPr>
              <a:t>&gt;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&lt;restriction base="string"&gt;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&lt;enumeration value="</a:t>
            </a:r>
            <a:r>
              <a:rPr lang="en-US" sz="1400" b="1" dirty="0" err="1">
                <a:latin typeface="Arial" pitchFamily="34" charset="0"/>
                <a:cs typeface="Arial" pitchFamily="34" charset="0"/>
              </a:rPr>
              <a:t>mmf</a:t>
            </a:r>
            <a:r>
              <a:rPr lang="en-US" sz="1400" b="1" dirty="0">
                <a:latin typeface="Arial" pitchFamily="34" charset="0"/>
                <a:cs typeface="Arial" pitchFamily="34" charset="0"/>
              </a:rPr>
              <a:t>“/&gt;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&lt;enumeration value="</a:t>
            </a:r>
            <a:r>
              <a:rPr lang="en-US" sz="1400" b="1" dirty="0" err="1">
                <a:latin typeface="Arial" pitchFamily="34" charset="0"/>
                <a:cs typeface="Arial" pitchFamily="34" charset="0"/>
              </a:rPr>
              <a:t>fpmi</a:t>
            </a:r>
            <a:r>
              <a:rPr lang="en-US" sz="1400" b="1" dirty="0">
                <a:latin typeface="Arial" pitchFamily="34" charset="0"/>
                <a:cs typeface="Arial" pitchFamily="34" charset="0"/>
              </a:rPr>
              <a:t>“/&gt;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&lt;enumeration value="</a:t>
            </a:r>
            <a:r>
              <a:rPr lang="en-US" sz="1400" b="1" dirty="0" err="1">
                <a:latin typeface="Arial" pitchFamily="34" charset="0"/>
                <a:cs typeface="Arial" pitchFamily="34" charset="0"/>
              </a:rPr>
              <a:t>rfe</a:t>
            </a:r>
            <a:r>
              <a:rPr lang="en-US" sz="1400" b="1" dirty="0">
                <a:latin typeface="Arial" pitchFamily="34" charset="0"/>
                <a:cs typeface="Arial" pitchFamily="34" charset="0"/>
              </a:rPr>
              <a:t>“/&gt;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&lt;/restriction&gt;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a:t>
            </a:r>
            <a:r>
              <a:rPr lang="ru-RU" sz="1400" b="1" dirty="0">
                <a:latin typeface="Arial" pitchFamily="34" charset="0"/>
                <a:cs typeface="Arial" pitchFamily="34" charset="0"/>
              </a:rPr>
              <a:t>	</a:t>
            </a:r>
            <a:r>
              <a:rPr lang="en-US" sz="1400" b="1" dirty="0">
                <a:latin typeface="Arial" pitchFamily="34" charset="0"/>
                <a:cs typeface="Arial" pitchFamily="34" charset="0"/>
              </a:rPr>
              <a:t>&lt;/</a:t>
            </a:r>
            <a:r>
              <a:rPr lang="en-US" sz="1400" b="1" dirty="0" err="1">
                <a:latin typeface="Arial" pitchFamily="34" charset="0"/>
                <a:cs typeface="Arial" pitchFamily="34" charset="0"/>
              </a:rPr>
              <a:t>simpleType</a:t>
            </a:r>
            <a:r>
              <a:rPr lang="en-US" sz="1400" b="1" dirty="0">
                <a:latin typeface="Arial" pitchFamily="34" charset="0"/>
                <a:cs typeface="Arial" pitchFamily="34" charset="0"/>
              </a:rPr>
              <a:t>&gt;</a:t>
            </a:r>
            <a:endParaRPr lang="pl-PL" sz="1400" b="1" dirty="0">
              <a:latin typeface="Arial" pitchFamily="34" charset="0"/>
              <a:cs typeface="Arial" pitchFamily="34" charset="0"/>
            </a:endParaRPr>
          </a:p>
          <a:p>
            <a:pPr indent="342900">
              <a:buNone/>
            </a:pPr>
            <a:r>
              <a:rPr lang="en-US" sz="1400" b="1" dirty="0">
                <a:latin typeface="Arial" pitchFamily="34" charset="0"/>
                <a:cs typeface="Arial" pitchFamily="34" charset="0"/>
              </a:rPr>
              <a:t> &lt;/attribute&gt;</a:t>
            </a:r>
            <a:endParaRPr lang="pl-PL"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XML &amp; Web</a:t>
            </a:r>
          </a:p>
        </p:txBody>
      </p:sp>
      <p:sp>
        <p:nvSpPr>
          <p:cNvPr id="3" name="Содержимое 2"/>
          <p:cNvSpPr>
            <a:spLocks noGrp="1"/>
          </p:cNvSpPr>
          <p:nvPr>
            <p:ph idx="1"/>
          </p:nvPr>
        </p:nvSpPr>
        <p:spPr/>
        <p:txBody>
          <a:bodyPr/>
          <a:lstStyle/>
          <a:p>
            <a:pPr algn="just">
              <a:buNone/>
            </a:pPr>
            <a:r>
              <a:rPr lang="ru-RU" sz="1800" dirty="0"/>
              <a:t>XML упрощает обмен данными. Поскольку разные организации (или даже разные части одной организации) редко используют единый стандартизированный набор инструментов. При использовании XML каждая группа создает свою утилиту, которая преобразует ее внутренние форматы данных в XML и наоборот. Производители программного обеспечения уже обеспечили инструменты для преобразования записей базы данных в и из XML.</a:t>
            </a:r>
          </a:p>
          <a:p>
            <a:pPr algn="just">
              <a:buNone/>
            </a:pP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02</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en-GB" sz="1800" b="1" dirty="0"/>
              <a:t>students2.xsd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80</a:t>
            </a:fld>
            <a:endParaRPr lang="en-US"/>
          </a:p>
        </p:txBody>
      </p:sp>
      <p:sp>
        <p:nvSpPr>
          <p:cNvPr id="32769" name="Rectangle 1"/>
          <p:cNvSpPr>
            <a:spLocks noChangeArrowheads="1"/>
          </p:cNvSpPr>
          <p:nvPr/>
        </p:nvSpPr>
        <p:spPr bwMode="auto">
          <a:xfrm>
            <a:off x="1000100" y="1785926"/>
            <a:ext cx="7143800"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targetNamespace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xmlns:stud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stud:Student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minOccurs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maxOccurs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"unbounded"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"integer"</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stud:Address</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attribute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stud:Login</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use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"required"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02</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en-GB" sz="1800" b="1" dirty="0"/>
              <a:t>students2.xsd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81</a:t>
            </a:fld>
            <a:endParaRPr lang="en-US"/>
          </a:p>
        </p:txBody>
      </p:sp>
      <p:sp>
        <p:nvSpPr>
          <p:cNvPr id="32769" name="Rectangle 1"/>
          <p:cNvSpPr>
            <a:spLocks noChangeArrowheads="1"/>
          </p:cNvSpPr>
          <p:nvPr/>
        </p:nvSpPr>
        <p:spPr bwMode="auto">
          <a:xfrm>
            <a:off x="1000100" y="1714488"/>
            <a:ext cx="7143800"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attribute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use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"optional"</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restriction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base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famcs</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rfe</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restriction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attribute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simpleType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restriction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base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"ID"</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pattern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zA</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-Z]{3}[a-zA-Z0-9_]*"</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restriction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complexType</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02</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en-GB" sz="1800" b="1" dirty="0"/>
              <a:t>students2.xml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82</a:t>
            </a:fld>
            <a:endParaRPr lang="en-US"/>
          </a:p>
        </p:txBody>
      </p:sp>
      <p:sp>
        <p:nvSpPr>
          <p:cNvPr id="5121" name="Rectangle 1"/>
          <p:cNvSpPr>
            <a:spLocks noChangeArrowheads="1"/>
          </p:cNvSpPr>
          <p:nvPr/>
        </p:nvSpPr>
        <p:spPr bwMode="auto">
          <a:xfrm>
            <a:off x="1000100" y="1643050"/>
            <a:ext cx="7143800"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stud:students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xmlns:stud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xmlns:xsi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"http://www.w3.org/2001/XMLSchema-instance"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xsi:schemaLocation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 students2.xsd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aaaaaa</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bbbbbb</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stud:students</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03</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student.xsd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83</a:t>
            </a:fld>
            <a:endParaRPr lang="en-US"/>
          </a:p>
        </p:txBody>
      </p:sp>
      <p:sp>
        <p:nvSpPr>
          <p:cNvPr id="4097" name="Rectangle 1"/>
          <p:cNvSpPr>
            <a:spLocks noChangeArrowheads="1"/>
          </p:cNvSpPr>
          <p:nvPr/>
        </p:nvSpPr>
        <p:spPr bwMode="auto">
          <a:xfrm>
            <a:off x="928662" y="1714488"/>
            <a:ext cx="7215238" cy="3785652"/>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xmlns:xsd</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targetNamespace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minOccurs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maxOccurs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"unbounded"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xsd:string</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xsd:integer</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xsd:attribute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use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"required"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a:t>
            </a:r>
            <a:endParaRPr kumimoji="0" lang="en-GB"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03</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student.xsd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84</a:t>
            </a:fld>
            <a:endParaRPr lang="en-US"/>
          </a:p>
        </p:txBody>
      </p:sp>
      <p:sp>
        <p:nvSpPr>
          <p:cNvPr id="4097" name="Rectangle 1"/>
          <p:cNvSpPr>
            <a:spLocks noChangeArrowheads="1"/>
          </p:cNvSpPr>
          <p:nvPr/>
        </p:nvSpPr>
        <p:spPr bwMode="auto">
          <a:xfrm>
            <a:off x="928662" y="1714488"/>
            <a:ext cx="7215238"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xsd:attribute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"faculty"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use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"optional"</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xsd:restriction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base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xsd:string</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famcs</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mmf</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rfe</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xsd:enumeration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xsd:restriction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xsd:attribute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xsd:simpleType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xsd:restriction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base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xsd:ID</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xsd:pattern</a:t>
            </a:r>
            <a:r>
              <a:rPr kumimoji="0" lang="pl-PL"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value</a:t>
            </a:r>
            <a:r>
              <a:rPr kumimoji="0" lang="pl-PL"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pl-PL"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"[a-zA-Z]{3}[a-zA-Z0-9_]*"</a:t>
            </a:r>
            <a:r>
              <a:rPr kumimoji="0" lang="pl-PL"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xsd:restriction</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xsd:simpleType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xsd:string</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xsd:string</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xsd:string</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xsd:schema</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en-GB"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03</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student.xml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85</a:t>
            </a:fld>
            <a:endParaRPr lang="en-US"/>
          </a:p>
        </p:txBody>
      </p:sp>
      <p:sp>
        <p:nvSpPr>
          <p:cNvPr id="3073" name="Rectangle 1"/>
          <p:cNvSpPr>
            <a:spLocks noChangeArrowheads="1"/>
          </p:cNvSpPr>
          <p:nvPr/>
        </p:nvSpPr>
        <p:spPr bwMode="auto">
          <a:xfrm>
            <a:off x="928662" y="1643050"/>
            <a:ext cx="7215238" cy="433965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p:students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xmlns:p</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xmlns:xsi</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"http://www.w3.org/2001/XMLSchema-instance"</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xsi:schemaLocation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"http://www.example.com/students students.xsd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aaaaaa</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login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bbbbbb</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0</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telephone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country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city</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street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student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p:students</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04</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en-GB" sz="1800" b="1" dirty="0"/>
              <a:t>personSchema.xsd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86</a:t>
            </a:fld>
            <a:endParaRPr lang="en-US"/>
          </a:p>
        </p:txBody>
      </p:sp>
      <p:sp>
        <p:nvSpPr>
          <p:cNvPr id="2049" name="Rectangle 1"/>
          <p:cNvSpPr>
            <a:spLocks noChangeArrowheads="1"/>
          </p:cNvSpPr>
          <p:nvPr/>
        </p:nvSpPr>
        <p:spPr bwMode="auto">
          <a:xfrm>
            <a:off x="1000100" y="1785926"/>
            <a:ext cx="7143800" cy="2462213"/>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targetNamespace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"http://www.example.org/personSchema"</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xmlns:person</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"http://www.example.org/personSchema"</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4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personType</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"login"</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"string"</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complexType</a:t>
            </a: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04</a:t>
            </a:r>
            <a:endParaRPr lang="pl-PL" dirty="0"/>
          </a:p>
        </p:txBody>
      </p:sp>
      <p:sp>
        <p:nvSpPr>
          <p:cNvPr id="3" name="Содержимое 2"/>
          <p:cNvSpPr>
            <a:spLocks noGrp="1"/>
          </p:cNvSpPr>
          <p:nvPr>
            <p:ph idx="1"/>
          </p:nvPr>
        </p:nvSpPr>
        <p:spPr>
          <a:xfrm>
            <a:off x="914400" y="1219200"/>
            <a:ext cx="7315200" cy="352412"/>
          </a:xfrm>
        </p:spPr>
        <p:txBody>
          <a:bodyPr/>
          <a:lstStyle/>
          <a:p>
            <a:pPr>
              <a:buNone/>
            </a:pPr>
            <a:r>
              <a:rPr lang="pl-PL" sz="1800" b="1" dirty="0"/>
              <a:t>adressBooksSchema</a:t>
            </a:r>
            <a:r>
              <a:rPr lang="en-GB" sz="1800" b="1" dirty="0"/>
              <a:t>.</a:t>
            </a:r>
            <a:r>
              <a:rPr lang="en-GB" sz="1800" b="1" dirty="0" err="1"/>
              <a:t>xsd</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87</a:t>
            </a:fld>
            <a:endParaRPr lang="en-US"/>
          </a:p>
        </p:txBody>
      </p:sp>
      <p:sp>
        <p:nvSpPr>
          <p:cNvPr id="145409" name="Rectangle 1"/>
          <p:cNvSpPr>
            <a:spLocks noChangeArrowheads="1"/>
          </p:cNvSpPr>
          <p:nvPr/>
        </p:nvSpPr>
        <p:spPr bwMode="auto">
          <a:xfrm>
            <a:off x="928662" y="1857364"/>
            <a:ext cx="7215238" cy="3416320"/>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xml</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version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"1.0"</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encoding</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"UTF-8"</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targetNamespace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"http://www.example.org/adressBooksSchema"</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xmlns:abook</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"http://www.example.org/adressBooksSchema"</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xmlns:person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"http://www.example.org/personSchema"</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import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namespace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'http://www.example.org/personSchema'</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schemaLocation</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'personSchema.xsd'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adressBooks</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name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"person"</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7F007F"/>
                </a:solidFill>
                <a:effectLst/>
                <a:latin typeface="Courier New" pitchFamily="49" charset="0"/>
                <a:ea typeface="Calibri" pitchFamily="34" charset="0"/>
                <a:cs typeface="Courier New" pitchFamily="49" charset="0"/>
              </a:rPr>
              <a:t>type</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1" u="none" strike="noStrike" cap="none" normalizeH="0" baseline="0" dirty="0" err="1">
                <a:ln>
                  <a:noFill/>
                </a:ln>
                <a:solidFill>
                  <a:srgbClr val="2A00FF"/>
                </a:solidFill>
                <a:effectLst/>
                <a:latin typeface="Courier New" pitchFamily="49" charset="0"/>
                <a:ea typeface="Calibri" pitchFamily="34" charset="0"/>
                <a:cs typeface="Courier New" pitchFamily="49" charset="0"/>
              </a:rPr>
              <a:t>person:personType</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minOccurs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"1"</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maxOccurs</a:t>
            </a:r>
            <a:r>
              <a:rPr kumimoji="0" lang="en-GB" sz="12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2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"unbounded"</a:t>
            </a:r>
            <a:r>
              <a:rPr kumimoji="0" lang="en-GB" sz="12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  &lt;/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sequence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complexType</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element</a:t>
            </a:r>
            <a:r>
              <a:rPr kumimoji="0" lang="en-GB"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2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schema</a:t>
            </a:r>
            <a:r>
              <a:rPr kumimoji="0" lang="pl-PL" sz="12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2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XSD. Example 04</a:t>
            </a:r>
            <a:endParaRPr lang="pl-PL" dirty="0"/>
          </a:p>
        </p:txBody>
      </p:sp>
      <p:sp>
        <p:nvSpPr>
          <p:cNvPr id="3" name="Содержимое 2"/>
          <p:cNvSpPr>
            <a:spLocks noGrp="1"/>
          </p:cNvSpPr>
          <p:nvPr>
            <p:ph idx="1"/>
          </p:nvPr>
        </p:nvSpPr>
        <p:spPr>
          <a:xfrm>
            <a:off x="914400" y="1219200"/>
            <a:ext cx="7315200" cy="423850"/>
          </a:xfrm>
        </p:spPr>
        <p:txBody>
          <a:bodyPr/>
          <a:lstStyle/>
          <a:p>
            <a:pPr>
              <a:buNone/>
            </a:pPr>
            <a:r>
              <a:rPr lang="pl-PL" sz="1800" b="1" dirty="0"/>
              <a:t>a</a:t>
            </a:r>
            <a:r>
              <a:rPr lang="en-GB" sz="1800" b="1" dirty="0"/>
              <a:t>d</a:t>
            </a:r>
            <a:r>
              <a:rPr lang="pl-PL" sz="1800" b="1" dirty="0"/>
              <a:t>dressBooks</a:t>
            </a:r>
            <a:r>
              <a:rPr lang="en-GB" sz="1800" b="1" dirty="0"/>
              <a:t>.xml</a:t>
            </a:r>
            <a:endParaRPr lang="pl-PL" sz="1800" b="1"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88</a:t>
            </a:fld>
            <a:endParaRPr lang="en-US"/>
          </a:p>
        </p:txBody>
      </p:sp>
      <p:sp>
        <p:nvSpPr>
          <p:cNvPr id="144385" name="Rectangle 1"/>
          <p:cNvSpPr>
            <a:spLocks noChangeArrowheads="1"/>
          </p:cNvSpPr>
          <p:nvPr/>
        </p:nvSpPr>
        <p:spPr bwMode="auto">
          <a:xfrm>
            <a:off x="928662" y="1785926"/>
            <a:ext cx="7215238" cy="3754874"/>
          </a:xfrm>
          <a:prstGeom prst="rect">
            <a:avLst/>
          </a:prstGeom>
          <a:solidFill>
            <a:schemeClr val="bg1">
              <a:lumMod val="9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abook:adressBooks</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xmlns:abook</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"http://www.example.org/adressBooksSchema"</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xmlns:person</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"http://www.example.org/personSchema"</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xmlns:xsi</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"http://www.w3.org/2001/XMLSchema-instance"</a:t>
            </a:r>
            <a:r>
              <a:rPr kumimoji="0" lang="en-GB" sz="1400" b="0" i="0" u="none" strike="noStrike" cap="none" normalizeH="0" baseline="0" dirty="0">
                <a:ln>
                  <a:noFill/>
                </a:ln>
                <a:solidFill>
                  <a:schemeClr val="tx1"/>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rgbClr val="7F007F"/>
                </a:solidFill>
                <a:effectLst/>
                <a:latin typeface="Courier New" pitchFamily="49" charset="0"/>
                <a:ea typeface="Calibri" pitchFamily="34" charset="0"/>
                <a:cs typeface="Courier New" pitchFamily="49" charset="0"/>
              </a:rPr>
              <a:t>xsi:schemaLocation</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t>
            </a: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"http://www.example.org/adressBooksSchema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1" u="none" strike="noStrike" cap="none" normalizeH="0" baseline="0" dirty="0">
                <a:ln>
                  <a:noFill/>
                </a:ln>
                <a:solidFill>
                  <a:srgbClr val="2A00FF"/>
                </a:solidFill>
                <a:effectLst/>
                <a:latin typeface="Courier New" pitchFamily="49" charset="0"/>
                <a:ea typeface="Calibri" pitchFamily="34" charset="0"/>
                <a:cs typeface="Courier New" pitchFamily="49" charset="0"/>
              </a:rPr>
              <a:t>adressBooksSchema.xsd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abook:person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login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login1</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login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address1</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abook:person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abook:person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login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login2</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login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address2</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address</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Courier New" pitchFamily="49" charset="0"/>
                <a:ea typeface="Calibri" pitchFamily="34" charset="0"/>
                <a:cs typeface="Courier New" pitchFamily="49" charset="0"/>
              </a:rPr>
              <a:t>  </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en-GB" sz="1400" b="0" i="0" u="none" strike="noStrike" cap="none" normalizeH="0" baseline="0" dirty="0" err="1">
                <a:ln>
                  <a:noFill/>
                </a:ln>
                <a:solidFill>
                  <a:srgbClr val="3F7F7F"/>
                </a:solidFill>
                <a:effectLst/>
                <a:latin typeface="Courier New" pitchFamily="49" charset="0"/>
                <a:ea typeface="Calibri" pitchFamily="34" charset="0"/>
                <a:cs typeface="Courier New" pitchFamily="49" charset="0"/>
              </a:rPr>
              <a:t>abook:person</a:t>
            </a:r>
            <a:r>
              <a:rPr kumimoji="0" lang="en-GB"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&lt;/</a:t>
            </a:r>
            <a:r>
              <a:rPr kumimoji="0" lang="pl-PL" sz="1400" b="0" i="0" u="none" strike="noStrike" cap="none" normalizeH="0" baseline="0" dirty="0">
                <a:ln>
                  <a:noFill/>
                </a:ln>
                <a:solidFill>
                  <a:srgbClr val="3F7F7F"/>
                </a:solidFill>
                <a:effectLst/>
                <a:latin typeface="Courier New" pitchFamily="49" charset="0"/>
                <a:ea typeface="Calibri" pitchFamily="34" charset="0"/>
                <a:cs typeface="Courier New" pitchFamily="49" charset="0"/>
              </a:rPr>
              <a:t>abook:adressBooks</a:t>
            </a:r>
            <a:r>
              <a:rPr kumimoji="0" lang="pl-PL" sz="1400" b="0" i="0" u="none" strike="noStrike" cap="none" normalizeH="0" baseline="0" dirty="0">
                <a:ln>
                  <a:noFill/>
                </a:ln>
                <a:solidFill>
                  <a:srgbClr val="008080"/>
                </a:solidFill>
                <a:effectLst/>
                <a:latin typeface="Courier New" pitchFamily="49" charset="0"/>
                <a:ea typeface="Calibri" pitchFamily="34" charset="0"/>
                <a:cs typeface="Courier New" pitchFamily="49" charset="0"/>
              </a:rPr>
              <a:t>&gt;</a:t>
            </a:r>
            <a:endParaRPr kumimoji="0" lang="pl-PL" sz="1400" b="0" i="0" u="none" strike="noStrike" cap="none" normalizeH="0" baseline="0" dirty="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Нижний колонтитул 2"/>
          <p:cNvSpPr>
            <a:spLocks noGrp="1"/>
          </p:cNvSpPr>
          <p:nvPr>
            <p:ph type="ftr" sz="quarter" idx="10"/>
          </p:nvPr>
        </p:nvSpPr>
        <p:spPr/>
        <p:txBody>
          <a:bodyPr/>
          <a:lstStyle/>
          <a:p>
            <a:r>
              <a:rPr lang="en-US"/>
              <a:t>2011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a:t>XML &amp; Web</a:t>
            </a:r>
          </a:p>
        </p:txBody>
      </p:sp>
      <p:sp>
        <p:nvSpPr>
          <p:cNvPr id="3" name="Содержимое 2"/>
          <p:cNvSpPr>
            <a:spLocks noGrp="1"/>
          </p:cNvSpPr>
          <p:nvPr>
            <p:ph idx="1"/>
          </p:nvPr>
        </p:nvSpPr>
        <p:spPr/>
        <p:txBody>
          <a:bodyPr/>
          <a:lstStyle/>
          <a:p>
            <a:pPr algn="just">
              <a:buNone/>
            </a:pPr>
            <a:r>
              <a:rPr lang="ru-RU" sz="1800" dirty="0"/>
              <a:t>Поскольку XML-документы могут быть структурированы для идентификации каждой важной части информации (а также и отношений между частями), возможно написать код, который может обрабатывать эти XML-документы без участия человека. То, что производители программного обеспечения вкладывают большие объемы времени и денег в построение средств разработки XML, означает, что написание такого кода - относительно простой процесс.</a:t>
            </a:r>
          </a:p>
          <a:p>
            <a:endParaRPr lang="pl-PL"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b="1" dirty="0"/>
              <a:t>SAX</a:t>
            </a:r>
            <a:r>
              <a:rPr lang="ru-RU" sz="1800" dirty="0"/>
              <a:t> - это событийный парсер для XML, т.е. он последовательно читает и разбирает данные из входного потока (это может быть файл, сетевое соединение, или любой другой </a:t>
            </a:r>
            <a:r>
              <a:rPr lang="ru-RU" sz="1800" dirty="0" err="1"/>
              <a:t>InputStream</a:t>
            </a:r>
            <a:r>
              <a:rPr lang="ru-RU" sz="1800" dirty="0"/>
              <a:t>). </a:t>
            </a:r>
            <a:endParaRPr lang="en-GB" sz="1800" dirty="0"/>
          </a:p>
          <a:p>
            <a:endParaRPr lang="en-GB" sz="1800" dirty="0"/>
          </a:p>
          <a:p>
            <a:pPr algn="just">
              <a:buNone/>
            </a:pPr>
            <a:r>
              <a:rPr lang="ru-RU" sz="1800" dirty="0"/>
              <a:t>Когда парсер находит структурный элемент (открывающий тег, закрывающий тег, и т.п.), он оповещает об этом обработчик, и передает ему в качестве параметра найденный элемент. </a:t>
            </a:r>
            <a:endParaRPr lang="en-GB" sz="1800" dirty="0"/>
          </a:p>
          <a:p>
            <a:endParaRPr lang="en-GB" sz="1800" dirty="0"/>
          </a:p>
          <a:p>
            <a:pPr algn="just">
              <a:buNone/>
            </a:pPr>
            <a:r>
              <a:rPr lang="ru-RU" sz="1800" dirty="0"/>
              <a:t>Обработчик, написанный программистом, делает все необходимые операции для данного элемента.</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Термин событийно-ориентированный является ключевым в этом определении и объясняет способ использования SAX. </a:t>
            </a:r>
            <a:endParaRPr lang="en-GB" sz="1800" dirty="0"/>
          </a:p>
          <a:p>
            <a:pPr algn="just">
              <a:buNone/>
            </a:pPr>
            <a:endParaRPr lang="en-GB" sz="1800" dirty="0"/>
          </a:p>
          <a:p>
            <a:pPr algn="just">
              <a:buNone/>
            </a:pPr>
            <a:r>
              <a:rPr lang="ru-RU" sz="1800" dirty="0"/>
              <a:t>Каждый раз, когда при разборе XML документа анализатор оказывается в каком-то новом состоянии - обнаруживает какую-либо синтаксическую конструкцию XML-документа (элемент, символ, шаблон, и т.д.), фиксирует начало, конец объявлений элементов документа, просматривает DTD-правила или находит ошибку, он воспринимает его как произошедшее событие и вызывает внешнюю процедуру - обработчик этого события. </a:t>
            </a:r>
            <a:endParaRPr lang="en-GB" sz="1800" dirty="0"/>
          </a:p>
          <a:p>
            <a:endParaRPr lang="en-GB" sz="1800" dirty="0"/>
          </a:p>
          <a:p>
            <a:endParaRPr lang="ru-RU"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Информация о содержимом текущей конструкции документа передается ему в качестве параметров функции. </a:t>
            </a:r>
            <a:endParaRPr lang="en-GB" sz="1800" dirty="0"/>
          </a:p>
          <a:p>
            <a:pPr algn="just">
              <a:buNone/>
            </a:pPr>
            <a:endParaRPr lang="en-GB" sz="1800" dirty="0"/>
          </a:p>
          <a:p>
            <a:pPr algn="just">
              <a:buNone/>
            </a:pPr>
            <a:r>
              <a:rPr lang="ru-RU" sz="1800" dirty="0"/>
              <a:t>Обработчик события - это какой-то объект приложения, который выполняет необходимые для обработки полученной из XML информации действия и осуществляет таким образом непосредственный разбор содержимого. </a:t>
            </a:r>
            <a:endParaRPr lang="en-GB" sz="1800" dirty="0"/>
          </a:p>
          <a:p>
            <a:pPr algn="just">
              <a:buNone/>
            </a:pPr>
            <a:endParaRPr lang="en-GB" sz="1800" dirty="0"/>
          </a:p>
          <a:p>
            <a:pPr algn="just">
              <a:buNone/>
            </a:pPr>
            <a:r>
              <a:rPr lang="ru-RU" sz="1800" dirty="0"/>
              <a:t>После завершения этой функции управление опять передается XML-анализатору и процесс разбора продолжается. </a:t>
            </a:r>
          </a:p>
          <a:p>
            <a:endParaRPr lang="ru-RU" sz="1800" dirty="0"/>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Реализацией этого механизма в </a:t>
            </a:r>
            <a:r>
              <a:rPr lang="ru-RU" sz="1800" dirty="0" err="1"/>
              <a:t>Java</a:t>
            </a:r>
            <a:r>
              <a:rPr lang="ru-RU" sz="1800" dirty="0"/>
              <a:t> SAX является библиотека классов </a:t>
            </a:r>
            <a:r>
              <a:rPr lang="ru-RU" sz="1800" b="1" dirty="0" err="1"/>
              <a:t>org.xml.sax</a:t>
            </a:r>
            <a:r>
              <a:rPr lang="ru-RU" sz="1800" b="1" dirty="0"/>
              <a:t> </a:t>
            </a:r>
            <a:r>
              <a:rPr lang="en-GB" sz="1800" dirty="0"/>
              <a:t>.</a:t>
            </a:r>
          </a:p>
          <a:p>
            <a:pPr algn="just">
              <a:buNone/>
            </a:pPr>
            <a:endParaRPr lang="en-GB" sz="1800" dirty="0"/>
          </a:p>
          <a:p>
            <a:pPr algn="just">
              <a:buNone/>
            </a:pPr>
            <a:r>
              <a:rPr lang="ru-RU" sz="1800" dirty="0"/>
              <a:t>Наследуя классы SAX-совместимого анализатора, мы получаем универсальный доступ к XML документу при помощи базовых классов.</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 Последовательный разбор XML-документа SAX-обработчиком обычно производится по следующей схеме : </a:t>
            </a:r>
          </a:p>
          <a:p>
            <a:endParaRPr lang="ru-RU" sz="1800" dirty="0"/>
          </a:p>
          <a:p>
            <a:pPr marL="539750" indent="-352425" algn="just">
              <a:buSzPct val="100000"/>
              <a:buFont typeface="+mj-lt"/>
              <a:buAutoNum type="arabicPeriod"/>
            </a:pPr>
            <a:r>
              <a:rPr lang="ru-RU" sz="1800" dirty="0"/>
              <a:t>загрузить документ, установить обработчики событий, начать просмотр его содержимого (если есть DTD-описания, то - их разбор); </a:t>
            </a:r>
          </a:p>
          <a:p>
            <a:pPr marL="539750" indent="-352425" algn="just">
              <a:buSzPct val="100000"/>
              <a:buFont typeface="+mj-lt"/>
              <a:buAutoNum type="arabicPeriod"/>
            </a:pPr>
            <a:endParaRPr lang="ru-RU" sz="1800" dirty="0"/>
          </a:p>
          <a:p>
            <a:pPr marL="539750" indent="-352425" algn="just">
              <a:buSzPct val="100000"/>
              <a:buFont typeface="+mj-lt"/>
              <a:buAutoNum type="arabicPeriod"/>
            </a:pPr>
            <a:r>
              <a:rPr lang="ru-RU" sz="1800" dirty="0"/>
              <a:t>найдено начало документа (его корневой, самый первый элемент) - вызвать виртуальную функцию- обработчик события </a:t>
            </a:r>
            <a:r>
              <a:rPr lang="ru-RU" sz="1800" b="1" dirty="0" err="1"/>
              <a:t>startDocument</a:t>
            </a:r>
            <a:r>
              <a:rPr lang="ru-RU" sz="1800" dirty="0"/>
              <a:t>; </a:t>
            </a:r>
          </a:p>
          <a:p>
            <a:pPr marL="539750" indent="-352425" algn="just">
              <a:buSzPct val="100000"/>
              <a:buFont typeface="+mj-lt"/>
              <a:buAutoNum type="arabicPeriod"/>
            </a:pPr>
            <a:endParaRPr lang="ru-RU" sz="1800" dirty="0"/>
          </a:p>
          <a:p>
            <a:pPr marL="539750" indent="-352425" algn="just">
              <a:buSzPct val="100000"/>
              <a:buFont typeface="+mj-lt"/>
              <a:buAutoNum type="arabicPeriod"/>
            </a:pPr>
            <a:r>
              <a:rPr lang="ru-RU" sz="1800" dirty="0"/>
              <a:t>каждый раз, когда при разборе будет найден открывающий тэг элемента вызывается обработчик-функция </a:t>
            </a:r>
            <a:r>
              <a:rPr lang="ru-RU" sz="1800" b="1" dirty="0" err="1"/>
              <a:t>startElement</a:t>
            </a:r>
            <a:r>
              <a:rPr lang="ru-RU" sz="1800" dirty="0"/>
              <a:t>. В качестве параметров ей передаются название элемента и список его атрибутов; </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marL="539750" indent="-352425" algn="just">
              <a:buSzPct val="100000"/>
              <a:buFont typeface="+mj-lt"/>
              <a:buAutoNum type="arabicPeriod" startAt="4"/>
            </a:pPr>
            <a:r>
              <a:rPr lang="ru-RU" sz="1800" dirty="0"/>
              <a:t>найдено содержимое элемента - передать его соответствующему обработчику - </a:t>
            </a:r>
            <a:r>
              <a:rPr lang="ru-RU" sz="1800" b="1" dirty="0" err="1"/>
              <a:t>characters</a:t>
            </a:r>
            <a:r>
              <a:rPr lang="ru-RU" sz="1800" b="1" dirty="0"/>
              <a:t>, </a:t>
            </a:r>
            <a:r>
              <a:rPr lang="ru-RU" sz="1800" b="1" dirty="0" err="1"/>
              <a:t>ignorableWhitespace,processingInstruction</a:t>
            </a:r>
            <a:r>
              <a:rPr lang="ru-RU" sz="1800" dirty="0"/>
              <a:t> и т.д.; </a:t>
            </a:r>
          </a:p>
          <a:p>
            <a:pPr marL="539750" indent="-352425" algn="just">
              <a:buSzPct val="100000"/>
              <a:buFont typeface="+mj-lt"/>
              <a:buAutoNum type="arabicPeriod" startAt="4"/>
            </a:pPr>
            <a:endParaRPr lang="ru-RU" sz="1800" dirty="0"/>
          </a:p>
          <a:p>
            <a:pPr marL="539750" indent="-352425" algn="just">
              <a:buSzPct val="100000"/>
              <a:buFont typeface="+mj-lt"/>
              <a:buAutoNum type="arabicPeriod" startAt="4"/>
            </a:pPr>
            <a:r>
              <a:rPr lang="ru-RU" sz="1800" dirty="0"/>
              <a:t>если внутри текущего элемента есть </a:t>
            </a:r>
            <a:r>
              <a:rPr lang="ru-RU" sz="1800" dirty="0" err="1"/>
              <a:t>подэлементы</a:t>
            </a:r>
            <a:r>
              <a:rPr lang="ru-RU" sz="1800" dirty="0"/>
              <a:t>, то эта процедура повторяется; </a:t>
            </a:r>
          </a:p>
          <a:p>
            <a:pPr marL="539750" indent="-352425" algn="just">
              <a:buSzPct val="100000"/>
              <a:buFont typeface="+mj-lt"/>
              <a:buAutoNum type="arabicPeriod" startAt="4"/>
            </a:pPr>
            <a:endParaRPr lang="ru-RU" sz="1800" dirty="0"/>
          </a:p>
          <a:p>
            <a:pPr marL="539750" indent="-352425" algn="just">
              <a:buSzPct val="100000"/>
              <a:buFont typeface="+mj-lt"/>
              <a:buAutoNum type="arabicPeriod" startAt="4"/>
            </a:pPr>
            <a:r>
              <a:rPr lang="ru-RU" sz="1800" dirty="0"/>
              <a:t>найден закрывающий тэг элемента - обработать событие </a:t>
            </a:r>
            <a:r>
              <a:rPr lang="ru-RU" sz="1800" b="1" dirty="0" err="1"/>
              <a:t>endElement</a:t>
            </a:r>
            <a:r>
              <a:rPr lang="ru-RU" sz="1800" dirty="0"/>
              <a:t>(); </a:t>
            </a:r>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marL="342900" indent="-342900" algn="just">
              <a:buSzPct val="100000"/>
              <a:buFont typeface="+mj-lt"/>
              <a:buAutoNum type="arabicPeriod" startAt="7"/>
            </a:pPr>
            <a:r>
              <a:rPr lang="ru-RU" sz="1800" dirty="0"/>
              <a:t>найден закрывающий тэг корневого элемента -</a:t>
            </a:r>
            <a:r>
              <a:rPr lang="en-GB" sz="1800" dirty="0"/>
              <a:t> </a:t>
            </a:r>
            <a:r>
              <a:rPr lang="ru-RU" sz="1800" dirty="0"/>
              <a:t>обработать событие </a:t>
            </a:r>
            <a:r>
              <a:rPr lang="ru-RU" sz="1800" b="1" dirty="0" err="1"/>
              <a:t>endDocument</a:t>
            </a:r>
            <a:r>
              <a:rPr lang="ru-RU" sz="1800" dirty="0"/>
              <a:t>; </a:t>
            </a:r>
          </a:p>
          <a:p>
            <a:pPr marL="342900" indent="-342900" algn="just">
              <a:buSzPct val="100000"/>
              <a:buFont typeface="+mj-lt"/>
              <a:buAutoNum type="arabicPeriod" startAt="7"/>
            </a:pPr>
            <a:endParaRPr lang="ru-RU" sz="1800" dirty="0"/>
          </a:p>
          <a:p>
            <a:pPr marL="342900" indent="-342900" algn="just">
              <a:buSzPct val="100000"/>
              <a:buFont typeface="+mj-lt"/>
              <a:buAutoNum type="arabicPeriod" startAt="7"/>
            </a:pPr>
            <a:r>
              <a:rPr lang="ru-RU" sz="1800" dirty="0"/>
              <a:t>если в процессе обработки были обнаружены ошибки, то анализатором вызываются обработчики предупреждений (</a:t>
            </a:r>
            <a:r>
              <a:rPr lang="ru-RU" sz="1800" b="1" dirty="0" err="1"/>
              <a:t>warning</a:t>
            </a:r>
            <a:r>
              <a:rPr lang="ru-RU" sz="1800" dirty="0"/>
              <a:t>), ошибок (</a:t>
            </a:r>
            <a:r>
              <a:rPr lang="ru-RU" sz="1800" b="1" dirty="0" err="1"/>
              <a:t>error</a:t>
            </a:r>
            <a:r>
              <a:rPr lang="ru-RU" sz="1800" dirty="0"/>
              <a:t>) и критических ошибок обработчика (</a:t>
            </a:r>
            <a:r>
              <a:rPr lang="ru-RU" sz="1800" b="1" dirty="0" err="1"/>
              <a:t>fatalError</a:t>
            </a:r>
            <a:r>
              <a:rPr lang="ru-RU" sz="1800" dirty="0"/>
              <a:t>).</a:t>
            </a: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lgn="just">
              <a:buNone/>
            </a:pPr>
            <a:r>
              <a:rPr lang="ru-RU" sz="1800" dirty="0"/>
              <a:t> Ссылка на объект класса обработчика событий может передаваться объекту </a:t>
            </a:r>
            <a:r>
              <a:rPr lang="pl-PL" sz="1800" dirty="0"/>
              <a:t>XML-</a:t>
            </a:r>
            <a:r>
              <a:rPr lang="ru-RU" sz="1800" dirty="0"/>
              <a:t>анализатора при помощи следующих функций: </a:t>
            </a:r>
          </a:p>
          <a:p>
            <a:endParaRPr lang="ru-RU" sz="1800" dirty="0"/>
          </a:p>
          <a:p>
            <a:pPr marL="1246188" indent="-352425"/>
            <a:r>
              <a:rPr lang="pl-PL" sz="1800" b="1" dirty="0"/>
              <a:t>parser.setDocumentHandler(event_class);</a:t>
            </a:r>
            <a:r>
              <a:rPr lang="pl-PL" sz="1800" dirty="0"/>
              <a:t>  - </a:t>
            </a:r>
            <a:r>
              <a:rPr lang="ru-RU" sz="1800" dirty="0"/>
              <a:t>обработчик событий документа </a:t>
            </a:r>
          </a:p>
          <a:p>
            <a:pPr marL="1246188" indent="-352425"/>
            <a:r>
              <a:rPr lang="pl-PL" sz="1800" b="1" dirty="0"/>
              <a:t>parser.setEntityResolver(event_class);  </a:t>
            </a:r>
            <a:r>
              <a:rPr lang="pl-PL" sz="1800" dirty="0"/>
              <a:t>- </a:t>
            </a:r>
            <a:r>
              <a:rPr lang="ru-RU" sz="1800" dirty="0"/>
              <a:t>обработчик событий загрузки </a:t>
            </a:r>
            <a:r>
              <a:rPr lang="pl-PL" sz="1800" dirty="0"/>
              <a:t>DTD-</a:t>
            </a:r>
            <a:r>
              <a:rPr lang="ru-RU" sz="1800" dirty="0"/>
              <a:t>описаний </a:t>
            </a:r>
          </a:p>
          <a:p>
            <a:pPr marL="1246188" indent="-352425"/>
            <a:r>
              <a:rPr lang="pl-PL" sz="1800" b="1" dirty="0"/>
              <a:t>parser.setDTDHandler(event_class);  </a:t>
            </a:r>
            <a:r>
              <a:rPr lang="pl-PL" sz="1800" dirty="0"/>
              <a:t>- </a:t>
            </a:r>
            <a:r>
              <a:rPr lang="ru-RU" sz="1800" dirty="0"/>
              <a:t>обработчик событий при анализе </a:t>
            </a:r>
            <a:r>
              <a:rPr lang="pl-PL" sz="1800" dirty="0"/>
              <a:t>DTD-</a:t>
            </a:r>
            <a:r>
              <a:rPr lang="ru-RU" sz="1800" dirty="0"/>
              <a:t>описаний </a:t>
            </a:r>
          </a:p>
          <a:p>
            <a:pPr marL="1246188" indent="-352425"/>
            <a:r>
              <a:rPr lang="pl-PL" sz="1800" b="1" dirty="0"/>
              <a:t>parser.setErrorHandler(event_class);  </a:t>
            </a:r>
            <a:r>
              <a:rPr lang="pl-PL" sz="1800" dirty="0"/>
              <a:t>- </a:t>
            </a:r>
            <a:r>
              <a:rPr lang="ru-RU" sz="1800" dirty="0"/>
              <a:t>обработчик чрезвычайных ситуаций </a:t>
            </a:r>
          </a:p>
          <a:p>
            <a:endParaRPr lang="ru-RU" sz="1800" dirty="0"/>
          </a:p>
          <a:p>
            <a:pPr>
              <a:buNone/>
            </a:pPr>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buNone/>
            </a:pPr>
            <a:r>
              <a:rPr lang="ru-RU" sz="1800" dirty="0"/>
              <a:t> Объект </a:t>
            </a:r>
            <a:r>
              <a:rPr lang="pl-PL" sz="1800" b="1" dirty="0"/>
              <a:t>DocumentHandler</a:t>
            </a:r>
            <a:endParaRPr lang="ru-RU" sz="1800" b="1" dirty="0"/>
          </a:p>
          <a:p>
            <a:endParaRPr lang="ru-RU" sz="1800" dirty="0"/>
          </a:p>
          <a:p>
            <a:pPr marL="800100" indent="-266700" algn="just"/>
            <a:r>
              <a:rPr lang="pl-PL" sz="1800" b="1" dirty="0"/>
              <a:t>startDocument()</a:t>
            </a:r>
            <a:r>
              <a:rPr lang="ru-RU" sz="1800" b="1" dirty="0"/>
              <a:t> </a:t>
            </a:r>
            <a:r>
              <a:rPr lang="ru-RU" sz="1800" dirty="0"/>
              <a:t>- начало документа</a:t>
            </a:r>
          </a:p>
          <a:p>
            <a:pPr marL="800100" indent="-266700" algn="just"/>
            <a:r>
              <a:rPr lang="pl-PL" sz="1800" b="1" dirty="0"/>
              <a:t>endDocument()</a:t>
            </a:r>
            <a:r>
              <a:rPr lang="ru-RU" sz="1800" b="1" dirty="0"/>
              <a:t> </a:t>
            </a:r>
            <a:r>
              <a:rPr lang="ru-RU" sz="1800" dirty="0"/>
              <a:t>- конец документа</a:t>
            </a:r>
          </a:p>
          <a:p>
            <a:pPr marL="800100" indent="-266700" algn="just"/>
            <a:r>
              <a:rPr lang="pl-PL" sz="1800" b="1" dirty="0"/>
              <a:t>startElement (String name, AttributeList atts)</a:t>
            </a:r>
            <a:r>
              <a:rPr lang="ru-RU" sz="1800" b="1" dirty="0"/>
              <a:t> </a:t>
            </a:r>
            <a:r>
              <a:rPr lang="ru-RU" sz="1800" dirty="0"/>
              <a:t>- начало элемента. Функции передается название элемента(открывающий тэг) и список его атрибутов.</a:t>
            </a:r>
          </a:p>
          <a:p>
            <a:pPr marL="800100" indent="-266700" algn="just"/>
            <a:r>
              <a:rPr lang="pl-PL" sz="1800" b="1" dirty="0"/>
              <a:t>endElement (String name)</a:t>
            </a:r>
            <a:r>
              <a:rPr lang="ru-RU" sz="1800" b="1" dirty="0"/>
              <a:t> </a:t>
            </a:r>
            <a:r>
              <a:rPr lang="ru-RU" sz="1800" dirty="0"/>
              <a:t>- конец элемента</a:t>
            </a:r>
          </a:p>
          <a:p>
            <a:pPr marL="800100" indent="-266700" algn="just"/>
            <a:r>
              <a:rPr lang="pl-PL" sz="1800" b="1" dirty="0"/>
              <a:t>characters (char[] cbuf, int start, int len)</a:t>
            </a:r>
            <a:r>
              <a:rPr lang="ru-RU" sz="1800" b="1" dirty="0"/>
              <a:t> </a:t>
            </a:r>
            <a:r>
              <a:rPr lang="ru-RU" sz="1800" dirty="0"/>
              <a:t>- обработка массива текстовых символов</a:t>
            </a:r>
          </a:p>
          <a:p>
            <a:pPr marL="800100" indent="-266700" algn="just"/>
            <a:r>
              <a:rPr lang="pl-PL" sz="1800" b="1" dirty="0"/>
              <a:t>ignorableWhitespace (char[] cbuf, int start, int len)</a:t>
            </a:r>
            <a:r>
              <a:rPr lang="pl-PL" sz="1800" dirty="0"/>
              <a:t>	</a:t>
            </a:r>
            <a:r>
              <a:rPr lang="ru-RU" sz="1800" dirty="0"/>
              <a:t> - необрабатываемые символы</a:t>
            </a:r>
          </a:p>
          <a:p>
            <a:pPr marL="800100" indent="-266700" algn="just"/>
            <a:r>
              <a:rPr lang="pl-PL" sz="1800" b="1" dirty="0"/>
              <a:t>processingInstruction (String target, String data)</a:t>
            </a:r>
            <a:r>
              <a:rPr lang="ru-RU" sz="1800" b="1" dirty="0"/>
              <a:t> </a:t>
            </a:r>
            <a:r>
              <a:rPr lang="ru-RU" sz="1800" dirty="0"/>
              <a:t>- обработка инструкций </a:t>
            </a:r>
            <a:r>
              <a:rPr lang="pl-PL" sz="1800" dirty="0"/>
              <a:t>XML-</a:t>
            </a:r>
            <a:r>
              <a:rPr lang="ru-RU" sz="1800" dirty="0"/>
              <a:t>анализатора </a:t>
            </a:r>
          </a:p>
          <a:p>
            <a:endParaRPr lang="pl-PL"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SAX</a:t>
            </a:r>
            <a:endParaRPr lang="pl-PL" dirty="0"/>
          </a:p>
        </p:txBody>
      </p:sp>
      <p:sp>
        <p:nvSpPr>
          <p:cNvPr id="3" name="Содержимое 2"/>
          <p:cNvSpPr>
            <a:spLocks noGrp="1"/>
          </p:cNvSpPr>
          <p:nvPr>
            <p:ph idx="1"/>
          </p:nvPr>
        </p:nvSpPr>
        <p:spPr/>
        <p:txBody>
          <a:bodyPr/>
          <a:lstStyle/>
          <a:p>
            <a:pPr>
              <a:buNone/>
            </a:pPr>
            <a:r>
              <a:rPr lang="ru-RU" sz="1800" dirty="0"/>
              <a:t> Объект </a:t>
            </a:r>
            <a:r>
              <a:rPr lang="ru-RU" sz="1800" b="1" dirty="0" err="1"/>
              <a:t>ErrorHandler</a:t>
            </a:r>
            <a:endParaRPr lang="ru-RU" sz="1800" b="1" dirty="0"/>
          </a:p>
          <a:p>
            <a:endParaRPr lang="ru-RU" sz="1800" dirty="0"/>
          </a:p>
          <a:p>
            <a:pPr marL="714375" indent="-447675" algn="just"/>
            <a:r>
              <a:rPr lang="ru-RU" sz="1800" b="1" dirty="0" err="1"/>
              <a:t>warning</a:t>
            </a:r>
            <a:r>
              <a:rPr lang="ru-RU" sz="1800" b="1" dirty="0"/>
              <a:t> (</a:t>
            </a:r>
            <a:r>
              <a:rPr lang="ru-RU" sz="1800" b="1" dirty="0" err="1"/>
              <a:t>SAXParseException</a:t>
            </a:r>
            <a:r>
              <a:rPr lang="ru-RU" sz="1800" b="1" dirty="0"/>
              <a:t> </a:t>
            </a:r>
            <a:r>
              <a:rPr lang="ru-RU" sz="1800" b="1" dirty="0" err="1"/>
              <a:t>e</a:t>
            </a:r>
            <a:r>
              <a:rPr lang="ru-RU" sz="1800" b="1" dirty="0"/>
              <a:t>) </a:t>
            </a:r>
            <a:r>
              <a:rPr lang="ru-RU" sz="1800" dirty="0"/>
              <a:t>- получение сообщения о "несерьезной" ошибке. Подробная информация содержится в передаваемом объекте класса </a:t>
            </a:r>
            <a:r>
              <a:rPr lang="ru-RU" sz="1800" dirty="0" err="1"/>
              <a:t>SAXParseException</a:t>
            </a:r>
            <a:endParaRPr lang="ru-RU" sz="1800" dirty="0"/>
          </a:p>
          <a:p>
            <a:pPr marL="714375" indent="-447675" algn="just"/>
            <a:r>
              <a:rPr lang="ru-RU" sz="1800" b="1" dirty="0" err="1"/>
              <a:t>error</a:t>
            </a:r>
            <a:r>
              <a:rPr lang="ru-RU" sz="1800" b="1" dirty="0"/>
              <a:t> (</a:t>
            </a:r>
            <a:r>
              <a:rPr lang="ru-RU" sz="1800" b="1" dirty="0" err="1"/>
              <a:t>SAXParseException</a:t>
            </a:r>
            <a:r>
              <a:rPr lang="ru-RU" sz="1800" b="1" dirty="0"/>
              <a:t> </a:t>
            </a:r>
            <a:r>
              <a:rPr lang="ru-RU" sz="1800" b="1" dirty="0" err="1"/>
              <a:t>e</a:t>
            </a:r>
            <a:r>
              <a:rPr lang="ru-RU" sz="1800" b="1" dirty="0"/>
              <a:t>)</a:t>
            </a:r>
            <a:r>
              <a:rPr lang="ru-RU" sz="1800" dirty="0"/>
              <a:t> - сообщение об ошибке </a:t>
            </a:r>
          </a:p>
          <a:p>
            <a:pPr marL="714375" indent="-447675" algn="just"/>
            <a:r>
              <a:rPr lang="ru-RU" sz="1800" b="1" dirty="0" err="1"/>
              <a:t>fatalError</a:t>
            </a:r>
            <a:r>
              <a:rPr lang="ru-RU" sz="1800" b="1" dirty="0"/>
              <a:t> (</a:t>
            </a:r>
            <a:r>
              <a:rPr lang="ru-RU" sz="1800" b="1" dirty="0" err="1"/>
              <a:t>SAXParseException</a:t>
            </a:r>
            <a:r>
              <a:rPr lang="ru-RU" sz="1800" b="1" dirty="0"/>
              <a:t> </a:t>
            </a:r>
            <a:r>
              <a:rPr lang="ru-RU" sz="1800" b="1" dirty="0" err="1"/>
              <a:t>e</a:t>
            </a:r>
            <a:r>
              <a:rPr lang="ru-RU" sz="1800" b="1" dirty="0"/>
              <a:t>)</a:t>
            </a:r>
            <a:r>
              <a:rPr lang="ru-RU" sz="1800" dirty="0"/>
              <a:t> - сообщение о критической ошибке</a:t>
            </a:r>
          </a:p>
          <a:p>
            <a:endParaRPr lang="ru-RU" sz="1800" dirty="0"/>
          </a:p>
          <a:p>
            <a:endParaRPr lang="ru-RU" sz="1800" dirty="0"/>
          </a:p>
        </p:txBody>
      </p:sp>
      <p:sp>
        <p:nvSpPr>
          <p:cNvPr id="4" name="Нижний колонтитул 3"/>
          <p:cNvSpPr>
            <a:spLocks noGrp="1"/>
          </p:cNvSpPr>
          <p:nvPr>
            <p:ph type="ftr" sz="quarter" idx="10"/>
          </p:nvPr>
        </p:nvSpPr>
        <p:spPr/>
        <p:txBody>
          <a:bodyPr/>
          <a:lstStyle/>
          <a:p>
            <a:r>
              <a:rPr lang="en-US"/>
              <a:t>2011 © EPAM Systems, RD Dep.</a:t>
            </a:r>
            <a:endParaRPr lang="en-US" dirty="0"/>
          </a:p>
        </p:txBody>
      </p:sp>
      <p:sp>
        <p:nvSpPr>
          <p:cNvPr id="5" name="Номер слайда 4"/>
          <p:cNvSpPr>
            <a:spLocks noGrp="1"/>
          </p:cNvSpPr>
          <p:nvPr>
            <p:ph type="sldNum" sz="quarter" idx="11"/>
          </p:nvPr>
        </p:nvSpPr>
        <p:spPr/>
        <p:txBody>
          <a:bodyPr/>
          <a:lstStyle/>
          <a:p>
            <a:fld id="{36013D82-3B92-4BC6-A819-A7803D760D40}"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12740</TotalTime>
  <Words>12044</Words>
  <Application>Microsoft Office PowerPoint</Application>
  <PresentationFormat>On-screen Show (4:3)</PresentationFormat>
  <Paragraphs>2485</Paragraphs>
  <Slides>201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201</vt:i4>
      </vt:variant>
    </vt:vector>
  </HeadingPairs>
  <TitlesOfParts>
    <vt:vector size="208" baseType="lpstr">
      <vt:lpstr>Arial</vt:lpstr>
      <vt:lpstr>Calibri</vt:lpstr>
      <vt:lpstr>Consolas</vt:lpstr>
      <vt:lpstr>Courier New</vt:lpstr>
      <vt:lpstr>Tahoma</vt:lpstr>
      <vt:lpstr>Wingdings</vt:lpstr>
      <vt:lpstr>template</vt:lpstr>
      <vt:lpstr>Java&amp;XML programming</vt:lpstr>
      <vt:lpstr>Содержание</vt:lpstr>
      <vt:lpstr>обзор</vt:lpstr>
      <vt:lpstr>Обзор</vt:lpstr>
      <vt:lpstr>Обзор</vt:lpstr>
      <vt:lpstr>Обзор</vt:lpstr>
      <vt:lpstr>XML &amp; Web</vt:lpstr>
      <vt:lpstr>XML &amp; Web</vt:lpstr>
      <vt:lpstr>XML &amp; Web</vt:lpstr>
      <vt:lpstr>XML &amp; Web</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Правила XML-документа</vt:lpstr>
      <vt:lpstr>Объявления XML </vt:lpstr>
      <vt:lpstr>Объявления XML </vt:lpstr>
      <vt:lpstr>Объявления XML </vt:lpstr>
      <vt:lpstr>Объявления XML </vt:lpstr>
      <vt:lpstr>Комментарии</vt:lpstr>
      <vt:lpstr>Комментарии и другое </vt:lpstr>
      <vt:lpstr>Комментарии и другое </vt:lpstr>
      <vt:lpstr>Комментарии и другое </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Пространства имен</vt:lpstr>
      <vt:lpstr>DTD</vt:lpstr>
      <vt:lpstr>DTD</vt:lpstr>
      <vt:lpstr>DTD</vt:lpstr>
      <vt:lpstr>DTD</vt:lpstr>
      <vt:lpstr>DTD</vt:lpstr>
      <vt:lpstr>DTD</vt:lpstr>
      <vt:lpstr>DTD</vt:lpstr>
      <vt:lpstr>DTD</vt:lpstr>
      <vt:lpstr>DTD</vt:lpstr>
      <vt:lpstr>DTD</vt:lpstr>
      <vt:lpstr>DTD</vt:lpstr>
      <vt:lpstr>DTD</vt:lpstr>
      <vt:lpstr>DTD</vt:lpstr>
      <vt:lpstr>DTD</vt:lpstr>
      <vt:lpstr>DTD. Example 01</vt:lpstr>
      <vt:lpstr>DTD. Example 01</vt:lpstr>
      <vt:lpstr>DTD. Example 01</vt:lpstr>
      <vt:lpstr>DTD</vt:lpstr>
      <vt:lpstr>xsd</vt:lpstr>
      <vt:lpstr>XSD</vt:lpstr>
      <vt:lpstr>XSD</vt:lpstr>
      <vt:lpstr>XSD</vt:lpstr>
      <vt:lpstr>XSD</vt:lpstr>
      <vt:lpstr>XSD</vt:lpstr>
      <vt:lpstr>XSD</vt:lpstr>
      <vt:lpstr>XSD</vt:lpstr>
      <vt:lpstr>XSD</vt:lpstr>
      <vt:lpstr>XSD</vt:lpstr>
      <vt:lpstr>XSD</vt:lpstr>
      <vt:lpstr>XSD</vt:lpstr>
      <vt:lpstr>XSD</vt:lpstr>
      <vt:lpstr>XSD</vt:lpstr>
      <vt:lpstr>XSD. Example 02</vt:lpstr>
      <vt:lpstr>XSD. Example 02</vt:lpstr>
      <vt:lpstr>XSD. Example 02</vt:lpstr>
      <vt:lpstr>XSD. Example 03</vt:lpstr>
      <vt:lpstr>XSD. Example 03</vt:lpstr>
      <vt:lpstr>XSD. Example 03</vt:lpstr>
      <vt:lpstr>XSD. Example 04</vt:lpstr>
      <vt:lpstr>XSD. Example 04</vt:lpstr>
      <vt:lpstr>XSD. Example 04</vt:lpstr>
      <vt:lpstr>SAX</vt:lpstr>
      <vt:lpstr>SAX</vt:lpstr>
      <vt:lpstr>SAX</vt:lpstr>
      <vt:lpstr>SAX</vt:lpstr>
      <vt:lpstr>SAX</vt:lpstr>
      <vt:lpstr>SAX</vt:lpstr>
      <vt:lpstr>SAX</vt:lpstr>
      <vt:lpstr>SAX</vt:lpstr>
      <vt:lpstr>SAX</vt:lpstr>
      <vt:lpstr>SAX</vt:lpstr>
      <vt:lpstr>SAX</vt:lpstr>
      <vt:lpstr>SAX</vt:lpstr>
      <vt:lpstr>SAX</vt:lpstr>
      <vt:lpstr>SAX. Example 05</vt:lpstr>
      <vt:lpstr>SAX. Example 05</vt:lpstr>
      <vt:lpstr>SAX. Example 05</vt:lpstr>
      <vt:lpstr>SAX. Example 05</vt:lpstr>
      <vt:lpstr>SAX. Example 05</vt:lpstr>
      <vt:lpstr>SAX. Example 05</vt:lpstr>
      <vt:lpstr>SAX. Example 05</vt:lpstr>
      <vt:lpstr>SAX. Example 06</vt:lpstr>
      <vt:lpstr>SAX. Example 06</vt:lpstr>
      <vt:lpstr>SAX. Example 06</vt:lpstr>
      <vt:lpstr>SAX. Example 06</vt:lpstr>
      <vt:lpstr>SAX. Example 06</vt:lpstr>
      <vt:lpstr>SAX. Example 06</vt:lpstr>
      <vt:lpstr>Stax</vt:lpstr>
      <vt:lpstr>StAX</vt:lpstr>
      <vt:lpstr>StAX</vt:lpstr>
      <vt:lpstr>StAX</vt:lpstr>
      <vt:lpstr>StAX</vt:lpstr>
      <vt:lpstr>StAX</vt:lpstr>
      <vt:lpstr>StAX. Example 07</vt:lpstr>
      <vt:lpstr>StAX. Example 07</vt:lpstr>
      <vt:lpstr>StAX. Example 07</vt:lpstr>
      <vt:lpstr>StAX. Example 07</vt:lpstr>
      <vt:lpstr>StAX. Example 07</vt:lpstr>
      <vt:lpstr>StAX. Example 07</vt:lpstr>
      <vt:lpstr>StAX. Example 07</vt:lpstr>
      <vt:lpstr>DOM</vt:lpstr>
      <vt:lpstr>DOM</vt:lpstr>
      <vt:lpstr>DOM</vt:lpstr>
      <vt:lpstr>DOM</vt:lpstr>
      <vt:lpstr>DOM</vt:lpstr>
      <vt:lpstr>DOM</vt:lpstr>
      <vt:lpstr>DOM</vt:lpstr>
      <vt:lpstr>DOM</vt:lpstr>
      <vt:lpstr>DOM</vt:lpstr>
      <vt:lpstr>DOM</vt:lpstr>
      <vt:lpstr>DOM. Example 08</vt:lpstr>
      <vt:lpstr>DOM. Example 08</vt:lpstr>
      <vt:lpstr>DOM. Example 08</vt:lpstr>
      <vt:lpstr>DOM. Example 08</vt:lpstr>
      <vt:lpstr>DOM. Example 08</vt:lpstr>
      <vt:lpstr>DOM. Example 08</vt:lpstr>
      <vt:lpstr>DOM. Example 08</vt:lpstr>
      <vt:lpstr>DOM. Example 08</vt:lpstr>
      <vt:lpstr>DOM. Example 08</vt:lpstr>
      <vt:lpstr>Jaxp</vt:lpstr>
      <vt:lpstr>JAXP</vt:lpstr>
      <vt:lpstr>JAXP</vt:lpstr>
      <vt:lpstr>JAXP</vt:lpstr>
      <vt:lpstr>JAXP</vt:lpstr>
      <vt:lpstr>JAXP</vt:lpstr>
      <vt:lpstr>JAXP</vt:lpstr>
      <vt:lpstr>JAXP</vt:lpstr>
      <vt:lpstr>JAXP</vt:lpstr>
      <vt:lpstr>JAXP</vt:lpstr>
      <vt:lpstr>JAXP</vt:lpstr>
      <vt:lpstr>JAXP</vt:lpstr>
      <vt:lpstr>JAXP</vt:lpstr>
      <vt:lpstr>JAXP</vt:lpstr>
      <vt:lpstr>JAXP</vt:lpstr>
      <vt:lpstr>JAXP</vt:lpstr>
      <vt:lpstr>JDOM</vt:lpstr>
      <vt:lpstr>JDOM</vt:lpstr>
      <vt:lpstr>JDOM</vt:lpstr>
      <vt:lpstr>JDOM</vt:lpstr>
      <vt:lpstr>JDOM</vt:lpstr>
      <vt:lpstr>JDOM</vt:lpstr>
      <vt:lpstr>JDOM</vt:lpstr>
      <vt:lpstr>JDOM</vt:lpstr>
      <vt:lpstr>JDOM. Example 11</vt:lpstr>
      <vt:lpstr>JDOM. Example 11</vt:lpstr>
      <vt:lpstr>JDOM. Example 11</vt:lpstr>
      <vt:lpstr>JDOM. Example 12</vt:lpstr>
      <vt:lpstr>JDOM. Example 12</vt:lpstr>
      <vt:lpstr>JDOM. Example 12</vt:lpstr>
      <vt:lpstr>JDOM</vt:lpstr>
      <vt:lpstr>JDOM</vt:lpstr>
      <vt:lpstr>JDOM</vt:lpstr>
      <vt:lpstr>JDOM</vt:lpstr>
      <vt:lpstr>JDOM. Example 13</vt:lpstr>
      <vt:lpstr>JDOM. Example 13</vt:lpstr>
      <vt:lpstr>JDOM. Example 13</vt:lpstr>
      <vt:lpstr>JDOM. Example 13</vt:lpstr>
      <vt:lpstr>JDOM. Example 13</vt:lpstr>
      <vt:lpstr>jaxb</vt:lpstr>
      <vt:lpstr>JAXB</vt:lpstr>
      <vt:lpstr>JAXB. Example 14</vt:lpstr>
      <vt:lpstr>JAXB. Example 14</vt:lpstr>
      <vt:lpstr>JAXB. Example 14</vt:lpstr>
      <vt:lpstr>JAXB. Example 14</vt:lpstr>
      <vt:lpstr>JAXB. Example 14</vt:lpstr>
      <vt:lpstr>JAXB</vt:lpstr>
      <vt:lpstr>валидация</vt:lpstr>
      <vt:lpstr>Валидация</vt:lpstr>
      <vt:lpstr>Валидация. Example 15</vt:lpstr>
      <vt:lpstr>Валидация. Example 15</vt:lpstr>
      <vt:lpstr>Валидация. Example 16</vt:lpstr>
      <vt:lpstr>Валидация. Example 16</vt:lpstr>
      <vt:lpstr>Валидация. Example 16</vt:lpstr>
      <vt:lpstr>PowerPoint Presentation</vt:lpstr>
    </vt:vector>
  </TitlesOfParts>
  <Company>Twoja nazwa firmy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Twoja nazwa użytkownika</dc:creator>
  <cp:lastModifiedBy>Nikolai Plokhoi</cp:lastModifiedBy>
  <cp:revision>380</cp:revision>
  <dcterms:created xsi:type="dcterms:W3CDTF">2011-09-14T13:05:55Z</dcterms:created>
  <dcterms:modified xsi:type="dcterms:W3CDTF">2018-06-09T08:17:14Z</dcterms:modified>
</cp:coreProperties>
</file>