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322" r:id="rId4"/>
    <p:sldId id="320" r:id="rId5"/>
    <p:sldId id="518" r:id="rId6"/>
    <p:sldId id="519" r:id="rId7"/>
    <p:sldId id="523" r:id="rId8"/>
    <p:sldId id="561" r:id="rId9"/>
    <p:sldId id="562" r:id="rId10"/>
    <p:sldId id="563" r:id="rId11"/>
    <p:sldId id="555" r:id="rId12"/>
    <p:sldId id="572" r:id="rId13"/>
    <p:sldId id="525" r:id="rId14"/>
    <p:sldId id="557" r:id="rId15"/>
    <p:sldId id="574" r:id="rId16"/>
    <p:sldId id="560" r:id="rId17"/>
    <p:sldId id="558" r:id="rId18"/>
    <p:sldId id="575" r:id="rId19"/>
    <p:sldId id="559" r:id="rId20"/>
    <p:sldId id="564" r:id="rId21"/>
    <p:sldId id="566" r:id="rId22"/>
    <p:sldId id="567" r:id="rId23"/>
    <p:sldId id="576" r:id="rId24"/>
    <p:sldId id="588" r:id="rId25"/>
    <p:sldId id="589" r:id="rId26"/>
    <p:sldId id="577" r:id="rId27"/>
    <p:sldId id="529" r:id="rId28"/>
    <p:sldId id="537" r:id="rId29"/>
    <p:sldId id="530" r:id="rId30"/>
    <p:sldId id="568" r:id="rId31"/>
    <p:sldId id="590" r:id="rId32"/>
    <p:sldId id="569" r:id="rId33"/>
    <p:sldId id="570" r:id="rId34"/>
    <p:sldId id="532" r:id="rId35"/>
    <p:sldId id="578" r:id="rId36"/>
    <p:sldId id="579" r:id="rId37"/>
    <p:sldId id="580" r:id="rId38"/>
    <p:sldId id="591" r:id="rId39"/>
    <p:sldId id="592" r:id="rId40"/>
    <p:sldId id="585" r:id="rId41"/>
    <p:sldId id="586" r:id="rId42"/>
    <p:sldId id="587" r:id="rId43"/>
    <p:sldId id="51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0" autoAdjust="0"/>
    <p:restoredTop sz="98168" autoAdjust="0"/>
  </p:normalViewPr>
  <p:slideViewPr>
    <p:cSldViewPr>
      <p:cViewPr varScale="1">
        <p:scale>
          <a:sx n="83" d="100"/>
          <a:sy n="83" d="100"/>
        </p:scale>
        <p:origin x="1555" y="82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har_blinou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Ihar_blinou@epam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Ihar Blinou</a:t>
            </a:r>
          </a:p>
          <a:p>
            <a:r>
              <a:t>Oracle Certified Java Instructor</a:t>
            </a:r>
          </a:p>
          <a:p>
            <a:r>
              <a:rPr>
                <a:hlinkClick r:id="rId2"/>
              </a:rPr>
              <a:t>ihar_blinou@epam.com</a:t>
            </a:r>
            <a:endParaRPr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14572" cy="533400"/>
          </a:xfrm>
        </p:spPr>
        <p:txBody>
          <a:bodyPr/>
          <a:lstStyle/>
          <a:p>
            <a:r>
              <a:rPr lang="en-US" dirty="0"/>
              <a:t>Java.OS.01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обзор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Существуют следующие методы для вывода сообщений:</a:t>
            </a:r>
            <a:endParaRPr lang="en-GB" sz="1800" dirty="0"/>
          </a:p>
          <a:p>
            <a:pPr>
              <a:buNone/>
            </a:pPr>
            <a:endParaRPr lang="pl-PL" sz="1800" dirty="0"/>
          </a:p>
          <a:p>
            <a:pPr marL="1079500" indent="-266700"/>
            <a:r>
              <a:rPr lang="en-GB" sz="1800" b="1" dirty="0"/>
              <a:t>log</a:t>
            </a:r>
            <a:r>
              <a:rPr lang="ru-RU" sz="1800" b="1" dirty="0"/>
              <a:t>(</a:t>
            </a:r>
            <a:r>
              <a:rPr lang="en-GB" sz="1800" b="1" dirty="0" err="1"/>
              <a:t>params</a:t>
            </a:r>
            <a:r>
              <a:rPr lang="ru-RU" sz="1800" b="1" dirty="0"/>
              <a:t>) </a:t>
            </a:r>
            <a:r>
              <a:rPr lang="en-GB" sz="1800" b="1" dirty="0"/>
              <a:t> - </a:t>
            </a:r>
            <a:r>
              <a:rPr lang="ru-RU" sz="1800" b="1" dirty="0"/>
              <a:t>выводит сообщение лога</a:t>
            </a:r>
            <a:endParaRPr lang="en-GB" sz="1800" b="1" dirty="0"/>
          </a:p>
          <a:p>
            <a:pPr marL="1079500" indent="-266700"/>
            <a:endParaRPr lang="en-US" sz="1800" b="1" dirty="0"/>
          </a:p>
          <a:p>
            <a:pPr marL="1079500" indent="-266700"/>
            <a:endParaRPr lang="en-US" sz="1800" b="1" dirty="0"/>
          </a:p>
          <a:p>
            <a:pPr marL="1079500" indent="-266700"/>
            <a:endParaRPr lang="ru-RU" sz="1800" b="1" dirty="0"/>
          </a:p>
          <a:p>
            <a:pPr marL="1079500" indent="-266700"/>
            <a:r>
              <a:rPr lang="pl-PL" sz="1800" b="1" dirty="0"/>
              <a:t>trace(</a:t>
            </a:r>
            <a:r>
              <a:rPr lang="en-GB" sz="1800" b="1" dirty="0" err="1"/>
              <a:t>params</a:t>
            </a:r>
            <a:r>
              <a:rPr lang="pl-PL" sz="1800" b="1" dirty="0"/>
              <a:t>)</a:t>
            </a:r>
            <a:r>
              <a:rPr lang="en-GB" sz="1800" b="1" dirty="0"/>
              <a:t> </a:t>
            </a:r>
            <a:endParaRPr lang="pl-PL" sz="1800" b="1" dirty="0"/>
          </a:p>
          <a:p>
            <a:pPr marL="1079500" indent="-266700"/>
            <a:r>
              <a:rPr lang="pl-PL" sz="1800" b="1" dirty="0"/>
              <a:t>debug(</a:t>
            </a:r>
            <a:r>
              <a:rPr lang="en-GB" sz="1800" b="1" dirty="0" err="1"/>
              <a:t>params</a:t>
            </a:r>
            <a:r>
              <a:rPr lang="pl-PL" sz="1800" b="1" dirty="0"/>
              <a:t>)</a:t>
            </a:r>
          </a:p>
          <a:p>
            <a:pPr marL="1079500" indent="-266700"/>
            <a:r>
              <a:rPr lang="en-GB" sz="1800" b="1" dirty="0" err="1"/>
              <a:t>i</a:t>
            </a:r>
            <a:r>
              <a:rPr lang="pl-PL" sz="1800" b="1" dirty="0"/>
              <a:t>nfo(</a:t>
            </a:r>
            <a:r>
              <a:rPr lang="en-GB" sz="1800" b="1" dirty="0" err="1"/>
              <a:t>params</a:t>
            </a:r>
            <a:r>
              <a:rPr lang="pl-PL" sz="1800" b="1" dirty="0"/>
              <a:t>)</a:t>
            </a:r>
          </a:p>
          <a:p>
            <a:pPr marL="1079500" indent="-266700"/>
            <a:r>
              <a:rPr lang="pl-PL" sz="1800" b="1" dirty="0"/>
              <a:t>warn(</a:t>
            </a:r>
            <a:r>
              <a:rPr lang="en-GB" sz="1800" b="1" dirty="0" err="1"/>
              <a:t>params</a:t>
            </a:r>
            <a:r>
              <a:rPr lang="pl-PL" sz="1800" b="1" dirty="0"/>
              <a:t>)</a:t>
            </a:r>
          </a:p>
          <a:p>
            <a:pPr marL="1079500" indent="-266700"/>
            <a:r>
              <a:rPr lang="en-GB" sz="1800" b="1" dirty="0"/>
              <a:t>e</a:t>
            </a:r>
            <a:r>
              <a:rPr lang="pl-PL" sz="1800" b="1" dirty="0"/>
              <a:t>rror(</a:t>
            </a:r>
            <a:r>
              <a:rPr lang="en-GB" sz="1800" b="1" dirty="0" err="1"/>
              <a:t>params</a:t>
            </a:r>
            <a:r>
              <a:rPr lang="pl-PL" sz="1800" b="1" dirty="0"/>
              <a:t>)</a:t>
            </a:r>
          </a:p>
          <a:p>
            <a:pPr marL="1079500" indent="-266700"/>
            <a:r>
              <a:rPr lang="pl-PL" sz="1800" b="1" dirty="0"/>
              <a:t>fatal(</a:t>
            </a:r>
            <a:r>
              <a:rPr lang="en-GB" sz="1800" b="1" dirty="0" err="1"/>
              <a:t>params</a:t>
            </a:r>
            <a:r>
              <a:rPr lang="pl-PL" sz="1800" b="1" dirty="0"/>
              <a:t>)</a:t>
            </a:r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643438" y="3714752"/>
            <a:ext cx="3143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выводят сообщения соответствующего приоритета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3857620" y="3214686"/>
            <a:ext cx="500066" cy="19288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обзор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Чтобы послать сообщение нужного приоритета вызывается соответствующий метод:</a:t>
            </a:r>
            <a:endParaRPr lang="en-GB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 indent="425450"/>
            <a:endParaRPr lang="ru-RU" sz="1800" dirty="0"/>
          </a:p>
          <a:p>
            <a:endParaRPr lang="ru-RU" sz="1800" dirty="0"/>
          </a:p>
          <a:p>
            <a:pPr>
              <a:buNone/>
            </a:pPr>
            <a:r>
              <a:rPr lang="ru-RU" sz="1800" dirty="0"/>
              <a:t>Кроме того ещё есть методы, принимающие исключения:</a:t>
            </a:r>
          </a:p>
          <a:p>
            <a:pPr>
              <a:buNone/>
            </a:pPr>
            <a:endParaRPr lang="en-GB" sz="1800" dirty="0"/>
          </a:p>
          <a:p>
            <a:pPr>
              <a:buNone/>
            </a:pPr>
            <a:endParaRPr lang="ru-RU" sz="1800" dirty="0"/>
          </a:p>
          <a:p>
            <a:endParaRPr lang="en-GB" sz="1800" dirty="0"/>
          </a:p>
          <a:p>
            <a:endParaRPr lang="en-GB" sz="1800" dirty="0"/>
          </a:p>
          <a:p>
            <a:endParaRPr lang="ru-RU" sz="1800" dirty="0"/>
          </a:p>
          <a:p>
            <a:pPr>
              <a:buNone/>
            </a:pPr>
            <a:r>
              <a:rPr lang="ru-RU" sz="1800" dirty="0"/>
              <a:t>Здесь в log4j попадает дополнительная информация об ошибке.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857356" y="2214554"/>
            <a:ext cx="542928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425450"/>
            <a:r>
              <a:rPr lang="en-GB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info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("информация"); </a:t>
            </a:r>
          </a:p>
          <a:p>
            <a:pPr indent="425450"/>
            <a:r>
              <a:rPr lang="en-GB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("произошла ошибка");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71670" y="3714752"/>
            <a:ext cx="507209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900113" indent="-900113"/>
            <a:r>
              <a:rPr lang="ru-RU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900113" indent="-900113"/>
            <a:r>
              <a:rPr lang="ru-RU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catch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ex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00113" indent="-900113"/>
            <a:r>
              <a:rPr lang="ru-RU" dirty="0" err="1">
                <a:latin typeface="Courier New" pitchFamily="49" charset="0"/>
                <a:cs typeface="Courier New" pitchFamily="49" charset="0"/>
              </a:rPr>
              <a:t>LOG.error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("произошла ошибка",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ex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900113" indent="-900113"/>
            <a:r>
              <a:rPr lang="en-GB" dirty="0">
                <a:latin typeface="Courier New" pitchFamily="49" charset="0"/>
                <a:cs typeface="Courier New" pitchFamily="49" charset="0"/>
              </a:rPr>
              <a:t>...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обзор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4143380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1000100" y="1285861"/>
            <a:ext cx="721523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org.apache.log4j.Level;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org.apache.log4j.Logger;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Log4jExample3 {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Logger </a:t>
            </a:r>
            <a:r>
              <a:rPr kumimoji="0" lang="en-GB" sz="1400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Logger.</a:t>
            </a:r>
            <a:r>
              <a:rPr kumimoji="0" lang="en-GB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getLogger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"_java._os._01._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log4j.Log4jExample3"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.setLevel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Level.</a:t>
            </a:r>
            <a:r>
              <a:rPr kumimoji="0" lang="en-GB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WARN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400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.log(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Level.</a:t>
            </a:r>
            <a:r>
              <a:rPr kumimoji="0" lang="en-GB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ERROR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karaul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		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400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.log(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Level.</a:t>
            </a:r>
            <a:r>
              <a:rPr kumimoji="0" lang="en-GB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DEBUG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karaul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2000232" y="4786322"/>
            <a:ext cx="521488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06:53:46,781 ERROR main _log4j:main:12 </a:t>
            </a: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karaul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обзор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/>
              <a:t>Аппендер</a:t>
            </a:r>
            <a:r>
              <a:rPr lang="ru-RU" sz="1800" dirty="0"/>
              <a:t> – объект, который определяет, что нужно делать с </a:t>
            </a:r>
            <a:r>
              <a:rPr lang="ru-RU" sz="1800" dirty="0" err="1"/>
              <a:t>логгируемыми</a:t>
            </a:r>
            <a:r>
              <a:rPr lang="ru-RU" sz="1800" dirty="0"/>
              <a:t> сообщениями. </a:t>
            </a:r>
            <a:r>
              <a:rPr lang="ru-RU" sz="1800" dirty="0" err="1"/>
              <a:t>Аппендеры</a:t>
            </a:r>
            <a:r>
              <a:rPr lang="ru-RU" sz="1800" dirty="0"/>
              <a:t> описываются в настроечном файле, чтобы вывод логов в процессе эксплуатации приложения можно было легко менять. </a:t>
            </a:r>
            <a:endParaRPr lang="en-GB" sz="1800" dirty="0"/>
          </a:p>
          <a:p>
            <a:pPr algn="just">
              <a:buNone/>
            </a:pPr>
            <a:endParaRPr lang="en-GB" sz="1800" dirty="0"/>
          </a:p>
          <a:p>
            <a:pPr algn="just">
              <a:buNone/>
            </a:pP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Уровень </a:t>
            </a:r>
            <a:r>
              <a:rPr lang="ru-RU" sz="1800" b="1" dirty="0" err="1">
                <a:solidFill>
                  <a:schemeClr val="accent1">
                    <a:lumMod val="75000"/>
                  </a:schemeClr>
                </a:solidFill>
              </a:rPr>
              <a:t>логирования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 наследуется (или устанавливается) независимо от </a:t>
            </a:r>
            <a:r>
              <a:rPr lang="ru-RU" sz="1800" b="1" dirty="0" err="1">
                <a:solidFill>
                  <a:schemeClr val="accent1">
                    <a:lumMod val="75000"/>
                  </a:schemeClr>
                </a:solidFill>
              </a:rPr>
              <a:t>аппендера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en-GB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None/>
            </a:pPr>
            <a:endParaRPr lang="en-GB" sz="1800" dirty="0"/>
          </a:p>
          <a:p>
            <a:pPr algn="just">
              <a:buNone/>
            </a:pPr>
            <a:r>
              <a:rPr lang="ru-RU" sz="1800" dirty="0"/>
              <a:t>Конфигурационные файлы бывают 2-х видов </a:t>
            </a:r>
            <a:r>
              <a:rPr lang="pl-PL" sz="1800" b="1" dirty="0"/>
              <a:t>log4j.xml</a:t>
            </a:r>
            <a:r>
              <a:rPr lang="pl-PL" sz="1800" dirty="0"/>
              <a:t> </a:t>
            </a:r>
            <a:r>
              <a:rPr lang="ru-RU" sz="1800" dirty="0"/>
              <a:t>м </a:t>
            </a:r>
            <a:r>
              <a:rPr lang="pl-PL" sz="1800" b="1" dirty="0"/>
              <a:t>log4j.properties</a:t>
            </a:r>
            <a:r>
              <a:rPr lang="pl-PL" sz="1800" dirty="0"/>
              <a:t>. </a:t>
            </a:r>
            <a:endParaRPr lang="ru-RU" sz="1800" dirty="0"/>
          </a:p>
          <a:p>
            <a:pPr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Вообще эти файлы взаимозаменяемые, но некоторые возможности (например фильтры) </a:t>
            </a:r>
            <a:r>
              <a:rPr lang="pl-PL" sz="1800" dirty="0"/>
              <a:t>log4j.properties </a:t>
            </a:r>
            <a:r>
              <a:rPr lang="ru-RU" sz="1800" dirty="0"/>
              <a:t>не поддерживают. </a:t>
            </a:r>
            <a:endParaRPr lang="en-GB" sz="1800" dirty="0"/>
          </a:p>
          <a:p>
            <a:pPr algn="just">
              <a:buNone/>
            </a:pPr>
            <a:endParaRPr lang="en-GB" sz="1800" dirty="0"/>
          </a:p>
          <a:p>
            <a:pPr algn="just">
              <a:buNone/>
            </a:pPr>
            <a:endParaRPr lang="en-GB" sz="1800" dirty="0"/>
          </a:p>
          <a:p>
            <a:pPr algn="just">
              <a:buNone/>
            </a:pPr>
            <a:endParaRPr lang="ru-RU" sz="1800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обзор. </a:t>
            </a:r>
            <a:r>
              <a:rPr lang="en-GB" dirty="0"/>
              <a:t>Example</a:t>
            </a:r>
            <a:r>
              <a:rPr lang="ru-RU" dirty="0"/>
              <a:t> 01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4286256"/>
            <a:ext cx="7315200" cy="428628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928662" y="1214422"/>
            <a:ext cx="721523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_java._os._01._log4j;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org.apache.log4j.BasicConfigurator;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org.apache.log4j.Logger;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Log4jExample1 {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Logger </a:t>
            </a:r>
            <a:r>
              <a:rPr kumimoji="0" lang="en-GB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logger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Logger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.</a:t>
            </a:r>
            <a:r>
              <a:rPr kumimoji="0" lang="en-GB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getLogger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(_java._os._01._log4j.Log4jExample1.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Exception {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BasicConfigurator.</a:t>
            </a:r>
            <a:r>
              <a:rPr kumimoji="0" lang="en-GB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configure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GB" sz="1400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logger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.info(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"Hello world!"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GB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logger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.error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"Error!"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Exception(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"An exception"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285852" y="4786322"/>
            <a:ext cx="715131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 [main] INFO _java._os._01._log4j.Log4jExample1  - Hello world!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 [main] ERROR _java._os._01._log4j.Log4jExample1  - Error!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java.lang.Exception</a:t>
            </a:r>
            <a:r>
              <a:rPr kumimoji="0" 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An exception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at _java._os._01._log4j.Log4jExample1.main(</a:t>
            </a:r>
            <a:r>
              <a:rPr kumimoji="0" lang="en-GB" sz="1200" b="0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Log4jExample1.java:14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Log4j.properties </a:t>
            </a:r>
            <a:r>
              <a:rPr lang="ru-RU" dirty="0"/>
              <a:t>и</a:t>
            </a:r>
            <a:r>
              <a:rPr lang="en-GB" dirty="0"/>
              <a:t> log4j.xml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Log4j.properties </a:t>
            </a:r>
            <a:r>
              <a:rPr lang="ru-RU" dirty="0"/>
              <a:t>и</a:t>
            </a:r>
            <a:r>
              <a:rPr lang="en-GB" dirty="0"/>
              <a:t> log4j.xml</a:t>
            </a:r>
            <a:r>
              <a:rPr lang="ru-RU" dirty="0"/>
              <a:t>. </a:t>
            </a:r>
            <a:r>
              <a:rPr lang="en-GB" dirty="0"/>
              <a:t>Example</a:t>
            </a:r>
            <a:r>
              <a:rPr lang="ru-RU" dirty="0"/>
              <a:t> 02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1800" b="1" dirty="0"/>
              <a:t>log4j.properties</a:t>
            </a:r>
            <a:endParaRPr lang="pl-PL" sz="1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928663" y="1817266"/>
            <a:ext cx="7286676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log4j.rootLogger=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warn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ing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stdout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log4j.appender.stdout=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org.apache.log4j.ConsoleAppender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log4j.appender.stdout.target=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System.out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log4j.appender.stdout.layout=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org.apache.log4j.PatternLayout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log4j.appender.stdout.layout.conversionPattern=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%d{ABSOLUTE}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%5p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%t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%c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{1}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:%M:%L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%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m%n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log4j.appender.file=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org.apache.log4j.FileAppender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log4j.appender.file.file=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myproject.log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log4j.appender.file.layout=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org.apache.log4j.PatternLayout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log4j.appender.file.layout.conversionPattern=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%d{ABSOLUTE}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%5p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%t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%c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{1}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:%M:%L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%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m%n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log4j.logger._java._os._01._log4j.Log4jExample2=</a:t>
            </a:r>
            <a:r>
              <a:rPr lang="en-GB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warn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ing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debugfile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log4j.appender.debugfile=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org.apache.log4j.FileAppender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log4j.appender.debugfile.file=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myproject-debug.log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log4j.appender.debugfile.layout=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org.apache.log4j.PatternLayout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log4j.appender.debugfile.layout.conversionPattern=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%d{ABSOLUTE}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%5p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%t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%c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{1}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:%M:%L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%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m%n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Log4j.properties </a:t>
            </a:r>
            <a:r>
              <a:rPr lang="ru-RU" dirty="0"/>
              <a:t>и</a:t>
            </a:r>
            <a:r>
              <a:rPr lang="en-GB" dirty="0"/>
              <a:t> log4j.xml</a:t>
            </a:r>
            <a:r>
              <a:rPr lang="ru-RU" dirty="0"/>
              <a:t>. </a:t>
            </a:r>
            <a:r>
              <a:rPr lang="en-GB" dirty="0"/>
              <a:t>Example</a:t>
            </a:r>
            <a:r>
              <a:rPr lang="ru-RU" dirty="0"/>
              <a:t> 02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928663" y="1214423"/>
            <a:ext cx="7286676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_java._os._01._log4j;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org.apache.log4j.Logger;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Log4jExample2 {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Logger </a:t>
            </a:r>
            <a:r>
              <a:rPr kumimoji="0" lang="en-GB" sz="1200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Logger.</a:t>
            </a:r>
            <a:r>
              <a:rPr kumimoji="0" lang="en-GB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getLogger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"_java._os._01._log4j.Log4jExample2"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2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.debug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"Start processing"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2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.trace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"trace"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		</a:t>
            </a:r>
            <a:r>
              <a:rPr kumimoji="0" lang="en-GB" sz="12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.debug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"debug"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200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.info(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"info"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		</a:t>
            </a:r>
            <a:r>
              <a:rPr kumimoji="0" lang="en-GB" sz="12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.warn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"warn"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2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.error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"error"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		</a:t>
            </a:r>
            <a:r>
              <a:rPr kumimoji="0" lang="en-GB" sz="12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.fatal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"fatal"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kumimoji="0" lang="pl-PL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код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GB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</a:t>
            </a: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.isDebugEnabled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pl-P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    </a:t>
            </a:r>
            <a:r>
              <a:rPr kumimoji="0" lang="en-GB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</a:t>
            </a: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.debug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"Result: "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"result"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kumimoji="0" lang="pl-PL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код</a:t>
            </a:r>
            <a:endParaRPr kumimoji="0" lang="pl-P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kumimoji="0" lang="pl-PL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код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(Exception e) {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    </a:t>
            </a:r>
            <a:r>
              <a:rPr kumimoji="0" lang="en-GB" sz="12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.error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"Something failed"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e);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pl-PL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//код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pl-PL" sz="1200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</a:t>
            </a:r>
            <a:r>
              <a:rPr kumimoji="0" 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.debug(</a:t>
            </a:r>
            <a:r>
              <a:rPr kumimoji="0" lang="pl-PL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"done"</a:t>
            </a:r>
            <a:r>
              <a:rPr kumimoji="0" 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Log4j.properties </a:t>
            </a:r>
            <a:r>
              <a:rPr lang="ru-RU" dirty="0"/>
              <a:t>и</a:t>
            </a:r>
            <a:r>
              <a:rPr lang="en-GB" dirty="0"/>
              <a:t> log4j.xml</a:t>
            </a:r>
            <a:r>
              <a:rPr lang="ru-RU" dirty="0"/>
              <a:t>. </a:t>
            </a:r>
            <a:r>
              <a:rPr lang="en-GB" dirty="0"/>
              <a:t>Example</a:t>
            </a:r>
            <a:r>
              <a:rPr lang="ru-RU" dirty="0"/>
              <a:t> 02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1714480" y="1714488"/>
            <a:ext cx="587693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08:51:09,843  WARN main Log4jExample2:main:14 - warn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08:51:09,843 ERROR main Log4jExample2:main:15 - error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08:51:09,859 FATAL main Log4jExample2:main:16 - fatal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643182"/>
            <a:ext cx="717896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4143380"/>
            <a:ext cx="7143800" cy="149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Log4j.properties </a:t>
            </a:r>
            <a:r>
              <a:rPr lang="ru-RU" dirty="0"/>
              <a:t>и</a:t>
            </a:r>
            <a:r>
              <a:rPr lang="en-GB" dirty="0"/>
              <a:t> log4j.xml</a:t>
            </a:r>
            <a:r>
              <a:rPr lang="ru-RU" dirty="0"/>
              <a:t> 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l-PL" sz="1800" b="1" dirty="0"/>
              <a:t>log4j.rootLogger=warn, stdout, file</a:t>
            </a:r>
            <a:endParaRPr lang="en-GB" sz="1800" b="1" dirty="0"/>
          </a:p>
          <a:p>
            <a:endParaRPr lang="en-GB" sz="1800" dirty="0"/>
          </a:p>
          <a:p>
            <a:pPr algn="just">
              <a:buNone/>
            </a:pPr>
            <a:r>
              <a:rPr lang="ru-RU" sz="1800" dirty="0"/>
              <a:t>настраивает логгер по умолчанию, первый элементом идет уровень сообщений который нужно перехватывать (и все выше него), в данном случае это </a:t>
            </a:r>
            <a:r>
              <a:rPr lang="ru-RU" sz="1800" dirty="0" err="1"/>
              <a:t>warn</a:t>
            </a:r>
            <a:r>
              <a:rPr lang="ru-RU" sz="1800" dirty="0"/>
              <a:t>, т.е. уровни </a:t>
            </a:r>
            <a:r>
              <a:rPr lang="ru-RU" sz="1800" dirty="0" err="1"/>
              <a:t>info</a:t>
            </a:r>
            <a:r>
              <a:rPr lang="ru-RU" sz="1800" dirty="0"/>
              <a:t> и </a:t>
            </a:r>
            <a:r>
              <a:rPr lang="ru-RU" sz="1800" dirty="0" err="1"/>
              <a:t>debug</a:t>
            </a:r>
            <a:r>
              <a:rPr lang="ru-RU" sz="1800" dirty="0"/>
              <a:t> в лог не пойдут, а </a:t>
            </a:r>
            <a:r>
              <a:rPr lang="ru-RU" sz="1800" dirty="0" err="1"/>
              <a:t>warn</a:t>
            </a:r>
            <a:r>
              <a:rPr lang="ru-RU" sz="1800" dirty="0"/>
              <a:t>, </a:t>
            </a:r>
            <a:r>
              <a:rPr lang="ru-RU" sz="1800" dirty="0" err="1"/>
              <a:t>error</a:t>
            </a:r>
            <a:r>
              <a:rPr lang="ru-RU" sz="1800" dirty="0"/>
              <a:t> и </a:t>
            </a:r>
            <a:r>
              <a:rPr lang="ru-RU" sz="1800" dirty="0" err="1"/>
              <a:t>fatal</a:t>
            </a:r>
            <a:r>
              <a:rPr lang="ru-RU" sz="1800" dirty="0"/>
              <a:t> будут в логе. Следующие два элемента это названия </a:t>
            </a:r>
            <a:r>
              <a:rPr lang="ru-RU" sz="1800" dirty="0" err="1"/>
              <a:t>appender'ов</a:t>
            </a:r>
            <a:r>
              <a:rPr lang="ru-RU" sz="1800" dirty="0"/>
              <a:t>, настроек с помощью которых вести лог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Общий обзор</a:t>
            </a:r>
          </a:p>
          <a:p>
            <a:r>
              <a:rPr lang="en-GB" dirty="0"/>
              <a:t>Log4j.properties </a:t>
            </a:r>
            <a:r>
              <a:rPr lang="ru-RU" dirty="0"/>
              <a:t>и</a:t>
            </a:r>
            <a:r>
              <a:rPr lang="en-GB" dirty="0"/>
              <a:t> log4j.xml</a:t>
            </a:r>
          </a:p>
          <a:p>
            <a:r>
              <a:rPr lang="en-GB" dirty="0" err="1"/>
              <a:t>Appender</a:t>
            </a:r>
            <a:endParaRPr lang="en-GB" dirty="0"/>
          </a:p>
          <a:p>
            <a:r>
              <a:rPr lang="en-GB" dirty="0"/>
              <a:t>Layout</a:t>
            </a:r>
            <a:endParaRPr lang="ru-RU" dirty="0"/>
          </a:p>
          <a:p>
            <a:r>
              <a:rPr lang="ru-RU" dirty="0"/>
              <a:t>Собственный </a:t>
            </a:r>
            <a:r>
              <a:rPr lang="en-GB" dirty="0" err="1"/>
              <a:t>appender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Log4j.properties </a:t>
            </a:r>
            <a:r>
              <a:rPr lang="ru-RU" dirty="0"/>
              <a:t>и</a:t>
            </a:r>
            <a:r>
              <a:rPr lang="en-GB" dirty="0"/>
              <a:t> log4j.xml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l-PL" sz="1800" b="1" dirty="0"/>
              <a:t>log4j.appender.stdout=org.apache.log4j.ConsoleAppender</a:t>
            </a:r>
          </a:p>
          <a:p>
            <a:endParaRPr lang="pl-PL" sz="1800" dirty="0"/>
          </a:p>
          <a:p>
            <a:pPr algn="just">
              <a:buNone/>
            </a:pPr>
            <a:r>
              <a:rPr lang="ru-RU" sz="1800" dirty="0"/>
              <a:t>настраивается </a:t>
            </a:r>
            <a:r>
              <a:rPr lang="pl-PL" sz="1800" dirty="0"/>
              <a:t>appender </a:t>
            </a:r>
            <a:r>
              <a:rPr lang="ru-RU" sz="1800" dirty="0"/>
              <a:t>с именем </a:t>
            </a:r>
            <a:r>
              <a:rPr lang="pl-PL" sz="1800" dirty="0"/>
              <a:t>stdout, </a:t>
            </a:r>
            <a:r>
              <a:rPr lang="ru-RU" sz="1800" dirty="0"/>
              <a:t>указывая что для него будет использоваться класс </a:t>
            </a:r>
            <a:r>
              <a:rPr lang="pl-PL" sz="1800" dirty="0"/>
              <a:t>org.apache.log4j.ConsoleAppender, </a:t>
            </a:r>
            <a:r>
              <a:rPr lang="ru-RU" sz="1800" dirty="0"/>
              <a:t>это простой класс который выводит лог в консоль приложения. </a:t>
            </a:r>
          </a:p>
          <a:p>
            <a:pPr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Далее строки, начинающиеся с </a:t>
            </a:r>
            <a:r>
              <a:rPr lang="pl-PL" sz="1800" dirty="0"/>
              <a:t>log4j.appender.stdout. </a:t>
            </a:r>
            <a:r>
              <a:rPr lang="ru-RU" sz="1800" dirty="0"/>
              <a:t>настраивают этот </a:t>
            </a:r>
            <a:r>
              <a:rPr lang="pl-PL" sz="1800" dirty="0"/>
              <a:t>appender. </a:t>
            </a:r>
            <a:r>
              <a:rPr lang="ru-RU" sz="1800" dirty="0"/>
              <a:t>Все что идет после указанного префикса должно совпадать со свойством класса, т.е. для </a:t>
            </a:r>
            <a:r>
              <a:rPr lang="pl-PL" sz="1800" dirty="0"/>
              <a:t>target </a:t>
            </a:r>
            <a:r>
              <a:rPr lang="ru-RU" sz="1800" dirty="0"/>
              <a:t>должен быть метод </a:t>
            </a:r>
            <a:r>
              <a:rPr lang="pl-PL" sz="1800" dirty="0"/>
              <a:t>setTarget, </a:t>
            </a:r>
            <a:r>
              <a:rPr lang="ru-RU" sz="1800" dirty="0"/>
              <a:t>для </a:t>
            </a:r>
            <a:r>
              <a:rPr lang="pl-PL" sz="1800" dirty="0"/>
              <a:t>layout </a:t>
            </a:r>
            <a:r>
              <a:rPr lang="ru-RU" sz="1800" dirty="0"/>
              <a:t>метод </a:t>
            </a:r>
            <a:r>
              <a:rPr lang="pl-PL" sz="1800" dirty="0"/>
              <a:t>setLayout </a:t>
            </a:r>
            <a:r>
              <a:rPr lang="en-GB" sz="1800" dirty="0"/>
              <a:t> </a:t>
            </a:r>
            <a:r>
              <a:rPr lang="ru-RU" sz="1800" dirty="0"/>
              <a:t>и т.д.</a:t>
            </a:r>
          </a:p>
          <a:p>
            <a:pPr algn="just">
              <a:buNone/>
            </a:pPr>
            <a:endParaRPr lang="ru-RU" sz="1800" dirty="0"/>
          </a:p>
          <a:p>
            <a:pPr algn="ctr">
              <a:buNone/>
            </a:pPr>
            <a:r>
              <a:rPr lang="ru-RU" sz="1600" b="1" dirty="0"/>
              <a:t>log4j.appender.&lt;ИМЯ_АППЕНДЕРА&gt;.&lt;СВОЙСТВО&gt;=&lt;ЗНАЧЕНИЕ&gt;</a:t>
            </a:r>
          </a:p>
          <a:p>
            <a:pPr algn="just">
              <a:buNone/>
            </a:pP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Log4j.properties </a:t>
            </a:r>
            <a:r>
              <a:rPr lang="ru-RU" dirty="0"/>
              <a:t>и</a:t>
            </a:r>
            <a:r>
              <a:rPr lang="en-GB" dirty="0"/>
              <a:t> log4j.xml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600" b="1" dirty="0"/>
              <a:t>log4j.logger.com.my.app.somepackage=DEBUG, </a:t>
            </a:r>
            <a:r>
              <a:rPr lang="ru-RU" sz="1600" b="1" dirty="0" err="1"/>
              <a:t>debugfile</a:t>
            </a:r>
            <a:endParaRPr lang="ru-RU" sz="1600" b="1" dirty="0"/>
          </a:p>
          <a:p>
            <a:pPr algn="ctr">
              <a:buNone/>
            </a:pPr>
            <a:r>
              <a:rPr lang="ru-RU" sz="1600" b="1" dirty="0"/>
              <a:t>log4j.logger.com.my.app.somepackage.subpackage.ClassName=INFO</a:t>
            </a:r>
          </a:p>
          <a:p>
            <a:endParaRPr lang="ru-RU" sz="1800" dirty="0"/>
          </a:p>
          <a:p>
            <a:pPr>
              <a:buNone/>
            </a:pPr>
            <a:r>
              <a:rPr lang="ru-RU" sz="1800" dirty="0"/>
              <a:t>Настройка вывода в лог для отдельных классов и пакетов</a:t>
            </a:r>
          </a:p>
          <a:p>
            <a:endParaRPr lang="ru-RU" sz="1800" dirty="0"/>
          </a:p>
          <a:p>
            <a:pPr marL="1074738" indent="-363538"/>
            <a:r>
              <a:rPr lang="ru-RU" sz="1800" b="1" dirty="0"/>
              <a:t>log4j.logger.&lt;ИМЯ_ПАКЕТА&gt;.&lt;ИМЯ_КЛАССА&gt;= &lt;УРОВЕНЬ&gt;, &lt;ИМЯ_ЛОГГЕРА&gt;</a:t>
            </a:r>
          </a:p>
          <a:p>
            <a:pPr marL="1074738" indent="-363538"/>
            <a:r>
              <a:rPr lang="ru-RU" sz="1800" b="1" dirty="0"/>
              <a:t>log4j.logger.&lt;ИМЯ_ПАКЕТА&gt;= &lt;УРОВЕНЬ&gt;</a:t>
            </a:r>
          </a:p>
          <a:p>
            <a:pPr marL="1074738" indent="-1074738">
              <a:buNone/>
            </a:pPr>
            <a:endParaRPr lang="ru-RU" sz="1800" dirty="0"/>
          </a:p>
          <a:p>
            <a:pPr marL="363538" indent="-363538" algn="just">
              <a:buNone/>
            </a:pPr>
            <a:r>
              <a:rPr lang="ru-RU" sz="1800" dirty="0"/>
              <a:t>Таким образом указывается для пакета, или даже класса, как писать лог, какой уровень минимальный и нужно ли писать в дополнительный </a:t>
            </a:r>
            <a:r>
              <a:rPr lang="ru-RU" sz="1800" dirty="0" err="1"/>
              <a:t>аппендер</a:t>
            </a:r>
            <a:r>
              <a:rPr lang="ru-RU" sz="1800" dirty="0"/>
              <a:t> (к примеру в дополнительный файл).</a:t>
            </a:r>
          </a:p>
          <a:p>
            <a:pPr marL="1074738" indent="-1074738">
              <a:buNone/>
            </a:pPr>
            <a:endParaRPr lang="ru-RU" sz="1800" dirty="0"/>
          </a:p>
          <a:p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Log4j.properties </a:t>
            </a:r>
            <a:r>
              <a:rPr lang="ru-RU" dirty="0"/>
              <a:t>и</a:t>
            </a:r>
            <a:r>
              <a:rPr lang="en-GB" dirty="0"/>
              <a:t> log4j.xml </a:t>
            </a:r>
            <a:r>
              <a:rPr lang="ru-RU" dirty="0"/>
              <a:t>. </a:t>
            </a:r>
            <a:r>
              <a:rPr lang="en-GB" dirty="0"/>
              <a:t>Example</a:t>
            </a:r>
            <a:r>
              <a:rPr lang="ru-RU" dirty="0"/>
              <a:t> 03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928663" y="1214422"/>
            <a:ext cx="7286676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_java._os._01._log4j;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org.apache.log4j.Logger;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pl-PL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Log4jExample4 {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Logger </a:t>
            </a:r>
            <a:r>
              <a:rPr kumimoji="0" lang="en-GB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logger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Logger.</a:t>
            </a:r>
            <a:r>
              <a:rPr kumimoji="0" lang="en-GB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getLogger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(_java._os._01._log4j.Log4jExample4.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Exception {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logger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.debug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"Inside main()"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400" b="0" i="1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logger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.info(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"Hello world!"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logger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.error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"Error!"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Exception(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"An exception"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Logger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hibernateGeneral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Logger.</a:t>
            </a:r>
            <a:r>
              <a:rPr kumimoji="0" lang="en-GB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getLogger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org.hibernate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hibernateGeneral.debug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"Starting Hibernate"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Logger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hibernateSql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Logger.</a:t>
            </a:r>
            <a:r>
              <a:rPr kumimoji="0" lang="en-GB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getLogger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org.hibernate.SQL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hibernateSql.debug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"select * from my table"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hibernateGeneral.error(</a:t>
            </a: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"Hibernate error"</a:t>
            </a: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Log4j.properties </a:t>
            </a:r>
            <a:r>
              <a:rPr lang="ru-RU" dirty="0"/>
              <a:t>и</a:t>
            </a:r>
            <a:r>
              <a:rPr lang="en-GB" dirty="0"/>
              <a:t> log4j.xml </a:t>
            </a:r>
            <a:r>
              <a:rPr lang="ru-RU" dirty="0"/>
              <a:t>. </a:t>
            </a:r>
            <a:r>
              <a:rPr lang="en-GB" dirty="0"/>
              <a:t>Example</a:t>
            </a:r>
            <a:r>
              <a:rPr lang="ru-RU" dirty="0"/>
              <a:t> 03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None/>
            </a:pPr>
            <a:r>
              <a:rPr lang="en-GB" sz="1400" b="1" dirty="0"/>
              <a:t>log4j.xml</a:t>
            </a:r>
          </a:p>
          <a:p>
            <a:endParaRPr lang="en-GB" sz="1400" dirty="0"/>
          </a:p>
          <a:p>
            <a:pPr marL="0" indent="0">
              <a:buNone/>
            </a:pPr>
            <a:r>
              <a:rPr lang="en-US" sz="1400" dirty="0"/>
              <a:t>&lt;?xml version=</a:t>
            </a:r>
            <a:r>
              <a:rPr lang="en-US" sz="1400" i="1" dirty="0"/>
              <a:t>"1.0"</a:t>
            </a:r>
            <a:r>
              <a:rPr lang="en-US" sz="1400" dirty="0"/>
              <a:t> encoding=</a:t>
            </a:r>
            <a:r>
              <a:rPr lang="en-US" sz="1400" i="1" dirty="0"/>
              <a:t>"UTF-8"</a:t>
            </a:r>
            <a:r>
              <a:rPr lang="en-US" sz="1400" dirty="0"/>
              <a:t> ?&gt;</a:t>
            </a:r>
          </a:p>
          <a:p>
            <a:pPr marL="0" indent="0">
              <a:buNone/>
            </a:pPr>
            <a:r>
              <a:rPr lang="en-US" sz="1400" dirty="0"/>
              <a:t>&lt;!DOCTYPE log4j:configuration PUBLIC "-//log4j/log4j Configuration//EN" "log4j.dtd"&gt;</a:t>
            </a:r>
          </a:p>
          <a:p>
            <a:pPr>
              <a:buNone/>
            </a:pPr>
            <a:r>
              <a:rPr lang="pl-PL" sz="1400" dirty="0"/>
              <a:t>&lt;log4j:configuration&gt;</a:t>
            </a:r>
          </a:p>
          <a:p>
            <a:pPr>
              <a:buNone/>
            </a:pPr>
            <a:endParaRPr lang="pl-PL" sz="1400" dirty="0"/>
          </a:p>
          <a:p>
            <a:pPr>
              <a:buNone/>
            </a:pPr>
            <a:r>
              <a:rPr lang="pl-PL" sz="1400" dirty="0"/>
              <a:t>  &lt;appender name=</a:t>
            </a:r>
            <a:r>
              <a:rPr lang="pl-PL" sz="1400" i="1" dirty="0"/>
              <a:t>"CONSOLE-DEBUG" class="org.apache.log4j.ConsoleAppender"&gt;</a:t>
            </a:r>
          </a:p>
          <a:p>
            <a:pPr>
              <a:buNone/>
            </a:pPr>
            <a:r>
              <a:rPr lang="en-GB" sz="1400" dirty="0"/>
              <a:t>    &lt;</a:t>
            </a:r>
            <a:r>
              <a:rPr lang="en-GB" sz="1400" dirty="0" err="1"/>
              <a:t>param</a:t>
            </a:r>
            <a:r>
              <a:rPr lang="en-GB" sz="1400" dirty="0"/>
              <a:t> name=</a:t>
            </a:r>
            <a:r>
              <a:rPr lang="en-GB" sz="1400" i="1" dirty="0"/>
              <a:t>"target" value="</a:t>
            </a:r>
            <a:r>
              <a:rPr lang="en-GB" sz="1400" i="1" dirty="0" err="1"/>
              <a:t>System.out</a:t>
            </a:r>
            <a:r>
              <a:rPr lang="en-GB" sz="1400" i="1" dirty="0"/>
              <a:t>"/&gt;</a:t>
            </a:r>
          </a:p>
          <a:p>
            <a:pPr>
              <a:buNone/>
            </a:pPr>
            <a:r>
              <a:rPr lang="pl-PL" sz="1400" dirty="0"/>
              <a:t>    &lt;layout class=</a:t>
            </a:r>
            <a:r>
              <a:rPr lang="pl-PL" sz="1400" i="1" dirty="0"/>
              <a:t>"org.apache.log4j.PatternLayout"&gt;</a:t>
            </a:r>
          </a:p>
          <a:p>
            <a:pPr>
              <a:buNone/>
            </a:pPr>
            <a:r>
              <a:rPr lang="pl-PL" sz="1400" dirty="0"/>
              <a:t>      </a:t>
            </a:r>
            <a:r>
              <a:rPr lang="en-US" sz="1400" dirty="0"/>
              <a:t>   </a:t>
            </a:r>
            <a:r>
              <a:rPr lang="pl-PL" sz="1400" dirty="0"/>
              <a:t>&lt;param name=</a:t>
            </a:r>
            <a:r>
              <a:rPr lang="pl-PL" sz="1400" i="1" dirty="0"/>
              <a:t>"ConversionPattern" value="%d{ISO8601} [%5p] %m at %l%n"/&gt;</a:t>
            </a:r>
          </a:p>
          <a:p>
            <a:pPr>
              <a:buNone/>
            </a:pPr>
            <a:r>
              <a:rPr lang="pl-PL" sz="1400" dirty="0"/>
              <a:t>    &lt;/layout&gt;</a:t>
            </a:r>
          </a:p>
          <a:p>
            <a:pPr>
              <a:buNone/>
            </a:pPr>
            <a:r>
              <a:rPr lang="pl-PL" sz="1400" dirty="0"/>
              <a:t>    &lt;filter class=</a:t>
            </a:r>
            <a:r>
              <a:rPr lang="pl-PL" sz="1400" i="1" dirty="0"/>
              <a:t>"org.apache.log4j.varia.LevelRangeFilter"&gt;</a:t>
            </a:r>
          </a:p>
          <a:p>
            <a:pPr>
              <a:buNone/>
            </a:pPr>
            <a:r>
              <a:rPr lang="en-GB" sz="1400" dirty="0"/>
              <a:t>         &lt;</a:t>
            </a:r>
            <a:r>
              <a:rPr lang="en-GB" sz="1400" dirty="0" err="1"/>
              <a:t>param</a:t>
            </a:r>
            <a:r>
              <a:rPr lang="en-GB" sz="1400" dirty="0"/>
              <a:t> name=</a:t>
            </a:r>
            <a:r>
              <a:rPr lang="en-GB" sz="1400" i="1" dirty="0"/>
              <a:t>"</a:t>
            </a:r>
            <a:r>
              <a:rPr lang="en-GB" sz="1400" i="1" dirty="0" err="1"/>
              <a:t>LevelMin</a:t>
            </a:r>
            <a:r>
              <a:rPr lang="en-GB" sz="1400" i="1" dirty="0"/>
              <a:t>" value="ALL"/&gt;     </a:t>
            </a:r>
          </a:p>
          <a:p>
            <a:pPr>
              <a:buNone/>
            </a:pPr>
            <a:r>
              <a:rPr lang="en-GB" sz="1400" dirty="0"/>
              <a:t>         &lt;</a:t>
            </a:r>
            <a:r>
              <a:rPr lang="en-GB" sz="1400" dirty="0" err="1"/>
              <a:t>param</a:t>
            </a:r>
            <a:r>
              <a:rPr lang="en-GB" sz="1400" dirty="0"/>
              <a:t> name=</a:t>
            </a:r>
            <a:r>
              <a:rPr lang="en-GB" sz="1400" i="1" dirty="0"/>
              <a:t>"</a:t>
            </a:r>
            <a:r>
              <a:rPr lang="en-GB" sz="1400" i="1" dirty="0" err="1"/>
              <a:t>LevelMax</a:t>
            </a:r>
            <a:r>
              <a:rPr lang="en-GB" sz="1400" i="1" dirty="0"/>
              <a:t>" value="WARN"/&gt;</a:t>
            </a:r>
          </a:p>
          <a:p>
            <a:pPr>
              <a:buNone/>
            </a:pPr>
            <a:r>
              <a:rPr lang="pl-PL" sz="1400" dirty="0"/>
              <a:t>    &lt;/filter&gt;</a:t>
            </a:r>
          </a:p>
          <a:p>
            <a:pPr>
              <a:buNone/>
            </a:pPr>
            <a:r>
              <a:rPr lang="pl-PL" sz="1400" dirty="0"/>
              <a:t>  &lt;/appender&gt;</a:t>
            </a:r>
          </a:p>
          <a:p>
            <a:pPr>
              <a:buNone/>
            </a:pPr>
            <a:endParaRPr lang="pl-PL" sz="1400" dirty="0"/>
          </a:p>
          <a:p>
            <a:pPr>
              <a:buNone/>
            </a:pPr>
            <a:r>
              <a:rPr lang="en-GB" sz="1400" dirty="0"/>
              <a:t>  </a:t>
            </a:r>
            <a:endParaRPr lang="pl-PL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Log4j.properties </a:t>
            </a:r>
            <a:r>
              <a:rPr lang="ru-RU" dirty="0"/>
              <a:t>и</a:t>
            </a:r>
            <a:r>
              <a:rPr lang="en-GB" dirty="0"/>
              <a:t> log4j.xml </a:t>
            </a:r>
            <a:r>
              <a:rPr lang="ru-RU" dirty="0"/>
              <a:t>. </a:t>
            </a:r>
            <a:r>
              <a:rPr lang="en-GB" dirty="0"/>
              <a:t>Example</a:t>
            </a:r>
            <a:r>
              <a:rPr lang="ru-RU" dirty="0"/>
              <a:t> 03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None/>
            </a:pPr>
            <a:r>
              <a:rPr lang="en-GB" sz="1400" dirty="0"/>
              <a:t>  &lt;</a:t>
            </a:r>
            <a:r>
              <a:rPr lang="en-GB" sz="1400" dirty="0" err="1"/>
              <a:t>appender</a:t>
            </a:r>
            <a:r>
              <a:rPr lang="en-GB" sz="1400" dirty="0"/>
              <a:t> name=</a:t>
            </a:r>
            <a:r>
              <a:rPr lang="en-GB" sz="1400" i="1" dirty="0"/>
              <a:t>"CONSOLE-WARN" class="org.apache.log4j.ConsoleAppender"&gt;</a:t>
            </a:r>
          </a:p>
          <a:p>
            <a:pPr>
              <a:buNone/>
            </a:pPr>
            <a:r>
              <a:rPr lang="en-GB" sz="1400" dirty="0"/>
              <a:t>    &lt;</a:t>
            </a:r>
            <a:r>
              <a:rPr lang="en-GB" sz="1400" dirty="0" err="1"/>
              <a:t>param</a:t>
            </a:r>
            <a:r>
              <a:rPr lang="en-GB" sz="1400" dirty="0"/>
              <a:t> name=</a:t>
            </a:r>
            <a:r>
              <a:rPr lang="en-GB" sz="1400" i="1" dirty="0"/>
              <a:t>"target" value="System.err"/&gt;</a:t>
            </a:r>
          </a:p>
          <a:p>
            <a:pPr>
              <a:buNone/>
            </a:pPr>
            <a:r>
              <a:rPr lang="pl-PL" sz="1400" dirty="0"/>
              <a:t>    &lt;layout class=</a:t>
            </a:r>
            <a:r>
              <a:rPr lang="pl-PL" sz="1400" i="1" dirty="0"/>
              <a:t>"org.apache.log4j.PatternLayout"&gt;</a:t>
            </a:r>
          </a:p>
          <a:p>
            <a:pPr>
              <a:buNone/>
            </a:pPr>
            <a:r>
              <a:rPr lang="pl-PL" sz="1400" dirty="0"/>
              <a:t>      </a:t>
            </a:r>
            <a:r>
              <a:rPr lang="en-US" sz="1400" dirty="0"/>
              <a:t>   </a:t>
            </a:r>
            <a:r>
              <a:rPr lang="pl-PL" sz="1400" dirty="0"/>
              <a:t>&lt;param name=</a:t>
            </a:r>
            <a:r>
              <a:rPr lang="pl-PL" sz="1400" i="1" dirty="0"/>
              <a:t>"ConversionPattern" value="%d{ISO8601} [%5p] %m at %l%n"/&gt;</a:t>
            </a:r>
          </a:p>
          <a:p>
            <a:pPr>
              <a:buNone/>
            </a:pPr>
            <a:r>
              <a:rPr lang="pl-PL" sz="1400" dirty="0"/>
              <a:t>    &lt;/layout&gt;</a:t>
            </a:r>
          </a:p>
          <a:p>
            <a:pPr>
              <a:buNone/>
            </a:pPr>
            <a:r>
              <a:rPr lang="pl-PL" sz="1400" dirty="0"/>
              <a:t>    &lt;filter class=</a:t>
            </a:r>
            <a:r>
              <a:rPr lang="pl-PL" sz="1400" i="1" dirty="0"/>
              <a:t>"org.apache.log4j.varia.LevelRangeFilter"&gt;</a:t>
            </a:r>
          </a:p>
          <a:p>
            <a:pPr>
              <a:buNone/>
            </a:pPr>
            <a:r>
              <a:rPr lang="en-GB" sz="1400" dirty="0"/>
              <a:t>         &lt;</a:t>
            </a:r>
            <a:r>
              <a:rPr lang="en-GB" sz="1400" dirty="0" err="1"/>
              <a:t>param</a:t>
            </a:r>
            <a:r>
              <a:rPr lang="en-GB" sz="1400" dirty="0"/>
              <a:t> name=</a:t>
            </a:r>
            <a:r>
              <a:rPr lang="en-GB" sz="1400" i="1" dirty="0"/>
              <a:t>"</a:t>
            </a:r>
            <a:r>
              <a:rPr lang="en-GB" sz="1400" i="1" dirty="0" err="1"/>
              <a:t>LevelMin</a:t>
            </a:r>
            <a:r>
              <a:rPr lang="en-GB" sz="1400" i="1" dirty="0"/>
              <a:t>" value="WARN"/&gt;</a:t>
            </a:r>
          </a:p>
          <a:p>
            <a:pPr>
              <a:buNone/>
            </a:pPr>
            <a:r>
              <a:rPr lang="pl-PL" sz="1400" dirty="0"/>
              <a:t>    &lt;/filter&gt;</a:t>
            </a:r>
          </a:p>
          <a:p>
            <a:pPr>
              <a:buNone/>
            </a:pPr>
            <a:r>
              <a:rPr lang="pl-PL" sz="1400" dirty="0"/>
              <a:t>  &lt;/appender&gt;</a:t>
            </a:r>
          </a:p>
          <a:p>
            <a:pPr>
              <a:buNone/>
            </a:pPr>
            <a:endParaRPr lang="pl-PL" sz="1400" dirty="0"/>
          </a:p>
          <a:p>
            <a:pPr>
              <a:buNone/>
            </a:pPr>
            <a:r>
              <a:rPr lang="pl-PL" sz="1400" dirty="0"/>
              <a:t>  &lt;appender name=</a:t>
            </a:r>
            <a:r>
              <a:rPr lang="pl-PL" sz="1400" i="1" dirty="0"/>
              <a:t>"LOG-FILE-APPENDER" class="org.apache.log4j.FileAppender"&gt;</a:t>
            </a:r>
          </a:p>
          <a:p>
            <a:pPr>
              <a:buNone/>
            </a:pPr>
            <a:r>
              <a:rPr lang="en-GB" sz="1400" dirty="0"/>
              <a:t>    &lt;</a:t>
            </a:r>
            <a:r>
              <a:rPr lang="en-GB" sz="1400" dirty="0" err="1"/>
              <a:t>param</a:t>
            </a:r>
            <a:r>
              <a:rPr lang="en-GB" sz="1400" dirty="0"/>
              <a:t> name=</a:t>
            </a:r>
            <a:r>
              <a:rPr lang="en-GB" sz="1400" i="1" dirty="0"/>
              <a:t>"file" value="app.log"/&gt;</a:t>
            </a:r>
          </a:p>
          <a:p>
            <a:pPr>
              <a:buNone/>
            </a:pPr>
            <a:r>
              <a:rPr lang="pl-PL" sz="1400" dirty="0"/>
              <a:t>    &lt;layout class=</a:t>
            </a:r>
            <a:r>
              <a:rPr lang="pl-PL" sz="1400" i="1" dirty="0"/>
              <a:t>"org.apache.log4j.PatternLayout"&gt;</a:t>
            </a:r>
          </a:p>
          <a:p>
            <a:pPr>
              <a:buNone/>
            </a:pPr>
            <a:r>
              <a:rPr lang="pl-PL" sz="1400" dirty="0"/>
              <a:t>     </a:t>
            </a:r>
            <a:r>
              <a:rPr lang="en-US" sz="1400" dirty="0"/>
              <a:t>   </a:t>
            </a:r>
            <a:r>
              <a:rPr lang="pl-PL" sz="1400" dirty="0"/>
              <a:t> &lt;param name=</a:t>
            </a:r>
            <a:r>
              <a:rPr lang="pl-PL" sz="1400" i="1" dirty="0"/>
              <a:t>"ConversionPattern" value="%d{ISO8601} [%5p] %c %m at %l%n"/&gt;</a:t>
            </a:r>
          </a:p>
          <a:p>
            <a:pPr>
              <a:buNone/>
            </a:pPr>
            <a:r>
              <a:rPr lang="pl-PL" sz="1400" dirty="0"/>
              <a:t>    &lt;/layout&gt;</a:t>
            </a:r>
          </a:p>
          <a:p>
            <a:pPr>
              <a:buNone/>
            </a:pPr>
            <a:r>
              <a:rPr lang="pl-PL" sz="1400" dirty="0"/>
              <a:t>  &lt;/appender&gt;</a:t>
            </a:r>
          </a:p>
          <a:p>
            <a:pPr>
              <a:buNone/>
            </a:pPr>
            <a:endParaRPr lang="pl-PL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Log4j.properties </a:t>
            </a:r>
            <a:r>
              <a:rPr lang="ru-RU" dirty="0"/>
              <a:t>и</a:t>
            </a:r>
            <a:r>
              <a:rPr lang="en-GB" dirty="0"/>
              <a:t> log4j.xml </a:t>
            </a:r>
            <a:r>
              <a:rPr lang="ru-RU" dirty="0"/>
              <a:t>. </a:t>
            </a:r>
            <a:r>
              <a:rPr lang="en-GB" dirty="0"/>
              <a:t>Example</a:t>
            </a:r>
            <a:r>
              <a:rPr lang="ru-RU" dirty="0"/>
              <a:t> 03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None/>
            </a:pPr>
            <a:r>
              <a:rPr lang="en-GB" sz="1400" dirty="0"/>
              <a:t>  &lt;category name=</a:t>
            </a:r>
            <a:r>
              <a:rPr lang="en-GB" sz="1400" i="1" dirty="0"/>
              <a:t>"</a:t>
            </a:r>
            <a:r>
              <a:rPr lang="en-GB" sz="1400" i="1" dirty="0" err="1"/>
              <a:t>org.hibernate</a:t>
            </a:r>
            <a:r>
              <a:rPr lang="en-GB" sz="1400" i="1" dirty="0"/>
              <a:t>“ &gt;</a:t>
            </a:r>
          </a:p>
          <a:p>
            <a:pPr>
              <a:buNone/>
            </a:pPr>
            <a:r>
              <a:rPr lang="pl-PL" sz="1400" dirty="0"/>
              <a:t>    &lt;priority value=</a:t>
            </a:r>
            <a:r>
              <a:rPr lang="pl-PL" sz="1400" i="1" dirty="0"/>
              <a:t>"WARN"/&gt;</a:t>
            </a:r>
          </a:p>
          <a:p>
            <a:pPr>
              <a:buNone/>
            </a:pPr>
            <a:r>
              <a:rPr lang="pl-PL" sz="1400" dirty="0"/>
              <a:t>    &lt;appender-ref ref=</a:t>
            </a:r>
            <a:r>
              <a:rPr lang="pl-PL" sz="1400" i="1" dirty="0"/>
              <a:t>"CONSOLE-WARN"/&gt;</a:t>
            </a:r>
          </a:p>
          <a:p>
            <a:pPr>
              <a:buNone/>
            </a:pPr>
            <a:r>
              <a:rPr lang="pl-PL" sz="1400" dirty="0"/>
              <a:t>    &lt;appender-ref ref=</a:t>
            </a:r>
            <a:r>
              <a:rPr lang="pl-PL" sz="1400" i="1" dirty="0"/>
              <a:t>"CONSOLE-DEBUG"/&gt;</a:t>
            </a:r>
          </a:p>
          <a:p>
            <a:pPr>
              <a:buNone/>
            </a:pPr>
            <a:r>
              <a:rPr lang="pl-PL" sz="1400" dirty="0"/>
              <a:t>    &lt;appender-ref ref=</a:t>
            </a:r>
            <a:r>
              <a:rPr lang="pl-PL" sz="1400" i="1" dirty="0"/>
              <a:t>"LOG-FILE-APPENDER"/&gt;</a:t>
            </a:r>
          </a:p>
          <a:p>
            <a:pPr>
              <a:buNone/>
            </a:pPr>
            <a:r>
              <a:rPr lang="pl-PL" sz="1400" dirty="0"/>
              <a:t>  &lt;/category&gt;</a:t>
            </a:r>
          </a:p>
          <a:p>
            <a:pPr>
              <a:buNone/>
            </a:pPr>
            <a:endParaRPr lang="pl-PL" sz="1400" dirty="0"/>
          </a:p>
          <a:p>
            <a:pPr>
              <a:buNone/>
            </a:pPr>
            <a:r>
              <a:rPr lang="pl-PL" sz="1400" dirty="0"/>
              <a:t>  &lt;category name=</a:t>
            </a:r>
            <a:r>
              <a:rPr lang="pl-PL" sz="1400" i="1" dirty="0"/>
              <a:t>"org.hibernate.SQL"&gt;</a:t>
            </a:r>
          </a:p>
          <a:p>
            <a:pPr>
              <a:buNone/>
            </a:pPr>
            <a:r>
              <a:rPr lang="pl-PL" sz="1400" dirty="0"/>
              <a:t>    &lt;priority value=</a:t>
            </a:r>
            <a:r>
              <a:rPr lang="pl-PL" sz="1400" i="1" dirty="0"/>
              <a:t>"DEBUG"/&gt;</a:t>
            </a:r>
          </a:p>
          <a:p>
            <a:pPr>
              <a:buNone/>
            </a:pPr>
            <a:r>
              <a:rPr lang="pl-PL" sz="1400" dirty="0"/>
              <a:t>  &lt;/category&gt;</a:t>
            </a:r>
          </a:p>
          <a:p>
            <a:pPr>
              <a:buNone/>
            </a:pPr>
            <a:endParaRPr lang="pl-PL" sz="1400" dirty="0"/>
          </a:p>
          <a:p>
            <a:pPr>
              <a:buNone/>
            </a:pPr>
            <a:r>
              <a:rPr lang="en-GB" sz="1400" dirty="0"/>
              <a:t>  &lt;category name=</a:t>
            </a:r>
            <a:r>
              <a:rPr lang="en-GB" sz="1400" i="1" dirty="0"/>
              <a:t>"_java._os._01._log4j.Log4jExample4"&gt;</a:t>
            </a:r>
          </a:p>
          <a:p>
            <a:pPr>
              <a:buNone/>
            </a:pPr>
            <a:r>
              <a:rPr lang="pl-PL" sz="1400" dirty="0"/>
              <a:t>    &lt;priority value=</a:t>
            </a:r>
            <a:r>
              <a:rPr lang="pl-PL" sz="1400" i="1" dirty="0"/>
              <a:t>"debug"/&gt;</a:t>
            </a:r>
          </a:p>
          <a:p>
            <a:pPr>
              <a:buNone/>
            </a:pPr>
            <a:r>
              <a:rPr lang="pl-PL" sz="1400" dirty="0"/>
              <a:t>    &lt;appender-ref ref=</a:t>
            </a:r>
            <a:r>
              <a:rPr lang="pl-PL" sz="1400" i="1" dirty="0"/>
              <a:t>"CONSOLE-DEBUG"/&gt;</a:t>
            </a:r>
          </a:p>
          <a:p>
            <a:pPr>
              <a:buNone/>
            </a:pPr>
            <a:r>
              <a:rPr lang="pl-PL" sz="1400" dirty="0"/>
              <a:t>  &lt;/category&gt;</a:t>
            </a:r>
          </a:p>
          <a:p>
            <a:pPr>
              <a:buNone/>
            </a:pPr>
            <a:r>
              <a:rPr lang="pl-PL" sz="1400" dirty="0"/>
              <a:t>  </a:t>
            </a:r>
          </a:p>
          <a:p>
            <a:pPr>
              <a:buNone/>
            </a:pPr>
            <a:r>
              <a:rPr lang="pl-PL" sz="1400" dirty="0"/>
              <a:t>&lt;/log4j:configuration&gt;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Log4j.properties </a:t>
            </a:r>
            <a:r>
              <a:rPr lang="ru-RU" dirty="0"/>
              <a:t>и</a:t>
            </a:r>
            <a:r>
              <a:rPr lang="en-GB" dirty="0"/>
              <a:t> log4j.xml </a:t>
            </a:r>
            <a:r>
              <a:rPr lang="ru-RU" dirty="0"/>
              <a:t>. </a:t>
            </a:r>
            <a:r>
              <a:rPr lang="en-GB" dirty="0"/>
              <a:t>Example</a:t>
            </a:r>
            <a:r>
              <a:rPr lang="ru-RU" dirty="0"/>
              <a:t> 03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857628"/>
            <a:ext cx="714135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000100" y="1714488"/>
            <a:ext cx="7215238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2011-11-09 09:11:20,343 [DEBUG] Inside main() at _java._os._01._log4j.Log4jExample4.main(</a:t>
            </a:r>
            <a:r>
              <a:rPr kumimoji="0" lang="en-GB" sz="1400" b="0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Log4jExample4.java:9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2011-11-09 09:11:20,343 [ INFO] Hello world! at _java._os._01._log4j.Log4jExample4.main(</a:t>
            </a:r>
            <a:r>
              <a:rPr kumimoji="0" lang="en-GB" sz="1400" b="0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Log4jExample4.java:10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2011-11-09 09:11:20,343 [DEBUG] select * from my table at _java._os._01._log4j.Log4jExample4.main(</a:t>
            </a:r>
            <a:r>
              <a:rPr kumimoji="0" lang="en-GB" sz="1400" b="0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Log4jExample4.java:17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2011-11-09 09:11:20,343 [ERROR] Hibernate error at _java._os._01._log4j.Log4jExample4.main(</a:t>
            </a:r>
            <a:r>
              <a:rPr kumimoji="0" lang="en-GB" sz="1400" b="0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Log4jExample4.java:19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Log4j.properties </a:t>
            </a:r>
            <a:r>
              <a:rPr lang="ru-RU" dirty="0"/>
              <a:t>и</a:t>
            </a:r>
            <a:r>
              <a:rPr lang="en-GB" dirty="0"/>
              <a:t> log4j.xml 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Если в корне проекта лежат и </a:t>
            </a:r>
            <a:r>
              <a:rPr lang="pl-PL" sz="1800" dirty="0"/>
              <a:t>log4j.xml </a:t>
            </a:r>
            <a:r>
              <a:rPr lang="ru-RU" sz="1800" dirty="0"/>
              <a:t>м </a:t>
            </a:r>
            <a:r>
              <a:rPr lang="pl-PL" sz="1800" dirty="0"/>
              <a:t>log4j.properties </a:t>
            </a:r>
            <a:r>
              <a:rPr lang="ru-RU" sz="1800" dirty="0"/>
              <a:t>то приоритет имеет </a:t>
            </a:r>
            <a:r>
              <a:rPr lang="pl-PL" sz="1800" dirty="0"/>
              <a:t>log4j.xml.</a:t>
            </a:r>
          </a:p>
          <a:p>
            <a:endParaRPr lang="pl-PL" sz="1800" dirty="0"/>
          </a:p>
          <a:p>
            <a:pPr>
              <a:buNone/>
            </a:pPr>
            <a:r>
              <a:rPr lang="ru-RU" sz="1800" dirty="0"/>
              <a:t>Можно вручную указать какой конфигурационный файл нужно использовать:</a:t>
            </a:r>
          </a:p>
          <a:p>
            <a:pPr>
              <a:buNone/>
            </a:pPr>
            <a:endParaRPr lang="ru-RU" sz="1800" dirty="0"/>
          </a:p>
          <a:p>
            <a:pPr marL="723900" indent="-190500" algn="just"/>
            <a:r>
              <a:rPr lang="ru-RU" sz="1800" dirty="0"/>
              <a:t>Системное свойство (</a:t>
            </a:r>
            <a:r>
              <a:rPr lang="pl-PL" sz="1800" dirty="0"/>
              <a:t>System.getProperties()) "log4j.configuration" </a:t>
            </a:r>
            <a:r>
              <a:rPr lang="ru-RU" sz="1800" dirty="0"/>
              <a:t>указывает на </a:t>
            </a:r>
            <a:r>
              <a:rPr lang="pl-PL" sz="1800" dirty="0"/>
              <a:t>URL </a:t>
            </a:r>
            <a:r>
              <a:rPr lang="ru-RU" sz="1800" dirty="0"/>
              <a:t>конфигурационного файла.</a:t>
            </a:r>
          </a:p>
          <a:p>
            <a:endParaRPr lang="ru-RU" sz="1800" dirty="0"/>
          </a:p>
          <a:p>
            <a:pPr marL="723900" indent="-190500"/>
            <a:r>
              <a:rPr lang="ru-RU" sz="1800" dirty="0"/>
              <a:t>Добавив </a:t>
            </a:r>
          </a:p>
          <a:p>
            <a:pPr marL="723900" indent="0">
              <a:buNone/>
            </a:pPr>
            <a:r>
              <a:rPr lang="ru-RU" sz="1300" dirty="0"/>
              <a:t>"-</a:t>
            </a:r>
            <a:r>
              <a:rPr lang="en-GB" sz="1300" dirty="0"/>
              <a:t>D</a:t>
            </a:r>
            <a:r>
              <a:rPr lang="pl-PL" sz="1300" dirty="0"/>
              <a:t>log4j.configuration=ftp://ftp.log4j.ru/pub/java/log4j.ru/Log4jHelloWorld/log4j.xml" </a:t>
            </a:r>
            <a:endParaRPr lang="ru-RU" sz="1300" dirty="0"/>
          </a:p>
          <a:p>
            <a:pPr marL="723900" indent="0">
              <a:buNone/>
            </a:pPr>
            <a:r>
              <a:rPr lang="ru-RU" sz="1800" dirty="0"/>
              <a:t>в строку запуска </a:t>
            </a:r>
            <a:r>
              <a:rPr lang="pl-PL" sz="1800" dirty="0"/>
              <a:t>jvm </a:t>
            </a:r>
            <a:r>
              <a:rPr lang="ru-RU" sz="1800" dirty="0"/>
              <a:t>конфигурационный файл легко будет браться с </a:t>
            </a:r>
            <a:r>
              <a:rPr lang="pl-PL" sz="1800" dirty="0"/>
              <a:t>ftp </a:t>
            </a:r>
            <a:r>
              <a:rPr lang="ru-RU" sz="1800" dirty="0"/>
              <a:t>сервера.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appender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Appender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Log4j </a:t>
            </a:r>
            <a:r>
              <a:rPr lang="ru-RU" sz="1800" dirty="0" err="1"/>
              <a:t>поставляеся</a:t>
            </a:r>
            <a:r>
              <a:rPr lang="ru-RU" sz="1800" dirty="0"/>
              <a:t> с довольно большим количеством </a:t>
            </a:r>
            <a:r>
              <a:rPr lang="ru-RU" sz="1800" dirty="0" err="1"/>
              <a:t>аппендеров</a:t>
            </a:r>
            <a:r>
              <a:rPr lang="ru-RU" sz="1800" dirty="0"/>
              <a:t>. Рассмотрим некоторые из них.</a:t>
            </a:r>
          </a:p>
          <a:p>
            <a:endParaRPr lang="ru-RU" sz="1800" dirty="0"/>
          </a:p>
          <a:p>
            <a:endParaRPr lang="ru-RU" sz="1800" dirty="0"/>
          </a:p>
          <a:p>
            <a:pPr algn="just"/>
            <a:r>
              <a:rPr lang="ru-RU" sz="1800" b="1" dirty="0"/>
              <a:t>org.apache.log4j.ConsoleAppender</a:t>
            </a:r>
            <a:r>
              <a:rPr lang="ru-RU" sz="1800" dirty="0"/>
              <a:t> - наиболее часто используемый во время разработки </a:t>
            </a:r>
            <a:r>
              <a:rPr lang="ru-RU" sz="1800" dirty="0" err="1"/>
              <a:t>аппендер</a:t>
            </a:r>
            <a:r>
              <a:rPr lang="ru-RU" sz="1800" dirty="0"/>
              <a:t>. Выводит сообщения на консоль. Что </a:t>
            </a:r>
            <a:r>
              <a:rPr lang="ru-RU" sz="1800" dirty="0" err="1"/>
              <a:t>логгируется</a:t>
            </a:r>
            <a:r>
              <a:rPr lang="ru-RU" sz="1800" dirty="0"/>
              <a:t> и в каком формате зависит от </a:t>
            </a:r>
            <a:r>
              <a:rPr lang="ru-RU" sz="1800" dirty="0" err="1"/>
              <a:t>Layout</a:t>
            </a:r>
            <a:r>
              <a:rPr lang="ru-RU" sz="1800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обзор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Appender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b="1" dirty="0"/>
              <a:t>org.apache.log4j.FileAppender</a:t>
            </a:r>
            <a:r>
              <a:rPr lang="ru-RU" sz="1800" dirty="0"/>
              <a:t> - просто записывает </a:t>
            </a:r>
            <a:r>
              <a:rPr lang="ru-RU" sz="1800" dirty="0" err="1"/>
              <a:t>логгируемые</a:t>
            </a:r>
            <a:r>
              <a:rPr lang="ru-RU" sz="1800" dirty="0"/>
              <a:t> сообщения в файл. К недостаткам этого </a:t>
            </a:r>
            <a:r>
              <a:rPr lang="ru-RU" sz="1800" dirty="0" err="1"/>
              <a:t>аппендера</a:t>
            </a:r>
            <a:r>
              <a:rPr lang="ru-RU" sz="1800" dirty="0"/>
              <a:t> следует отнести то что размер файла лога постоянно растёт и может поучиться один огромный файл. </a:t>
            </a:r>
          </a:p>
          <a:p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Appender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b="1" dirty="0"/>
              <a:t>org.apache.log4j.DailyRollingFileAppender</a:t>
            </a:r>
            <a:r>
              <a:rPr lang="ru-RU" sz="1800" dirty="0"/>
              <a:t> - тоже записывает сообщения в файл но каждый день создаёт новый файл с таким же именем. в старом изменяет имя файла - добавляет год, месяц и день к имени. </a:t>
            </a:r>
            <a:r>
              <a:rPr lang="ru-RU" sz="1800" dirty="0" err="1"/>
              <a:t>DailyRollingFileAppender</a:t>
            </a:r>
            <a:r>
              <a:rPr lang="ru-RU" sz="1800" dirty="0"/>
              <a:t> </a:t>
            </a:r>
            <a:r>
              <a:rPr lang="ru-RU" sz="1800" dirty="0" err="1"/>
              <a:t>ротирует</a:t>
            </a:r>
            <a:r>
              <a:rPr lang="ru-RU" sz="1800" dirty="0"/>
              <a:t> файл с определенной частотой. Она зависит от шаблона, указанного в конфигурации: </a:t>
            </a:r>
            <a:endParaRPr lang="en-GB" sz="1800" dirty="0"/>
          </a:p>
          <a:p>
            <a:pPr algn="just"/>
            <a:endParaRPr lang="ru-RU" sz="1800" dirty="0"/>
          </a:p>
          <a:p>
            <a:pPr marL="889000" indent="-349250" algn="just"/>
            <a:r>
              <a:rPr lang="ru-RU" sz="1800" dirty="0"/>
              <a:t>'.'</a:t>
            </a:r>
            <a:r>
              <a:rPr lang="ru-RU" sz="1800" dirty="0" err="1"/>
              <a:t>yyyy-MM</a:t>
            </a:r>
            <a:r>
              <a:rPr lang="ru-RU" sz="1800" dirty="0"/>
              <a:t> – файл </a:t>
            </a:r>
            <a:r>
              <a:rPr lang="ru-RU" sz="1800" dirty="0" err="1"/>
              <a:t>ротируется</a:t>
            </a:r>
            <a:r>
              <a:rPr lang="ru-RU" sz="1800" dirty="0"/>
              <a:t> раз в месяц</a:t>
            </a:r>
          </a:p>
          <a:p>
            <a:pPr marL="889000" indent="-349250" algn="just"/>
            <a:r>
              <a:rPr lang="ru-RU" sz="1800" dirty="0"/>
              <a:t>'.'</a:t>
            </a:r>
            <a:r>
              <a:rPr lang="ru-RU" sz="1800" dirty="0" err="1"/>
              <a:t>yyyy-ww</a:t>
            </a:r>
            <a:r>
              <a:rPr lang="ru-RU" sz="1800" dirty="0"/>
              <a:t> – файл </a:t>
            </a:r>
            <a:r>
              <a:rPr lang="ru-RU" sz="1800" dirty="0" err="1"/>
              <a:t>ротируется</a:t>
            </a:r>
            <a:r>
              <a:rPr lang="ru-RU" sz="1800" dirty="0"/>
              <a:t> раз в неделю</a:t>
            </a:r>
          </a:p>
          <a:p>
            <a:pPr marL="889000" indent="-349250" algn="just"/>
            <a:r>
              <a:rPr lang="ru-RU" sz="1800" dirty="0"/>
              <a:t>'.'</a:t>
            </a:r>
            <a:r>
              <a:rPr lang="ru-RU" sz="1800" dirty="0" err="1"/>
              <a:t>yyyy-MM-dd</a:t>
            </a:r>
            <a:r>
              <a:rPr lang="ru-RU" sz="1800" dirty="0"/>
              <a:t> – файл </a:t>
            </a:r>
            <a:r>
              <a:rPr lang="ru-RU" sz="1800" dirty="0" err="1"/>
              <a:t>ротируется</a:t>
            </a:r>
            <a:r>
              <a:rPr lang="ru-RU" sz="1800" dirty="0"/>
              <a:t> раз в день</a:t>
            </a:r>
          </a:p>
          <a:p>
            <a:pPr marL="889000" indent="-349250" algn="just"/>
            <a:r>
              <a:rPr lang="ru-RU" sz="1800" dirty="0"/>
              <a:t>'.'</a:t>
            </a:r>
            <a:r>
              <a:rPr lang="ru-RU" sz="1800" dirty="0" err="1"/>
              <a:t>yyyy-MM-dd-a</a:t>
            </a:r>
            <a:r>
              <a:rPr lang="ru-RU" sz="1800" dirty="0"/>
              <a:t> – файл </a:t>
            </a:r>
            <a:r>
              <a:rPr lang="ru-RU" sz="1800" dirty="0" err="1"/>
              <a:t>ротируется</a:t>
            </a:r>
            <a:r>
              <a:rPr lang="ru-RU" sz="1800" dirty="0"/>
              <a:t> раз в полдня</a:t>
            </a:r>
          </a:p>
          <a:p>
            <a:pPr marL="889000" indent="-349250" algn="just"/>
            <a:r>
              <a:rPr lang="ru-RU" sz="1800" dirty="0"/>
              <a:t>'.'</a:t>
            </a:r>
            <a:r>
              <a:rPr lang="ru-RU" sz="1800" dirty="0" err="1"/>
              <a:t>yyyy-MM-dd-HH</a:t>
            </a:r>
            <a:r>
              <a:rPr lang="ru-RU" sz="1800" dirty="0"/>
              <a:t> – файл </a:t>
            </a:r>
            <a:r>
              <a:rPr lang="ru-RU" sz="1800" dirty="0" err="1"/>
              <a:t>ротируется</a:t>
            </a:r>
            <a:r>
              <a:rPr lang="ru-RU" sz="1800" dirty="0"/>
              <a:t> раз в час</a:t>
            </a:r>
          </a:p>
          <a:p>
            <a:pPr marL="889000" indent="-349250" algn="just"/>
            <a:r>
              <a:rPr lang="ru-RU" sz="1800" dirty="0"/>
              <a:t>'.'</a:t>
            </a:r>
            <a:r>
              <a:rPr lang="ru-RU" sz="1800" dirty="0" err="1"/>
              <a:t>yyyy-MM-dd-HH-mm</a:t>
            </a:r>
            <a:r>
              <a:rPr lang="ru-RU" sz="1800" dirty="0"/>
              <a:t> – файл </a:t>
            </a:r>
            <a:r>
              <a:rPr lang="ru-RU" sz="1800" dirty="0" err="1"/>
              <a:t>ротируется</a:t>
            </a:r>
            <a:r>
              <a:rPr lang="ru-RU" sz="1800" dirty="0"/>
              <a:t> раз в минуту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Appender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b="1" dirty="0"/>
              <a:t>org.apache.log4j.RollingFileAppender</a:t>
            </a:r>
            <a:r>
              <a:rPr lang="ru-RU" sz="1800" dirty="0"/>
              <a:t> - этот </a:t>
            </a:r>
            <a:r>
              <a:rPr lang="ru-RU" sz="1800" dirty="0" err="1"/>
              <a:t>аппендер</a:t>
            </a:r>
            <a:r>
              <a:rPr lang="ru-RU" sz="1800" dirty="0"/>
              <a:t> тоже записывает сообщения в файл. и для создаёт новые файлы. но не каждый день как предыдущий а при достижении определённого размера (по умолчанию 10 МБ), старые файлы переименовывает - добавляет к имени файла индекс;1, 2, 3 и т.д. Максимальный размер индекса задаётся настройкой </a:t>
            </a:r>
            <a:r>
              <a:rPr lang="ru-RU" sz="1800" dirty="0" err="1"/>
              <a:t>maxBackupIndex</a:t>
            </a:r>
            <a:r>
              <a:rPr lang="ru-RU" sz="1800" dirty="0"/>
              <a:t>. При достижении индекса </a:t>
            </a:r>
            <a:r>
              <a:rPr lang="ru-RU" sz="1800" dirty="0" err="1"/>
              <a:t>maxBackupIndex</a:t>
            </a:r>
            <a:r>
              <a:rPr lang="ru-RU" sz="1800" dirty="0"/>
              <a:t> старые файлы перетираются новыми. Таким образом размер логов можно строго ограничить.</a:t>
            </a:r>
          </a:p>
          <a:p>
            <a:endParaRPr lang="ru-RU" sz="1800" dirty="0"/>
          </a:p>
          <a:p>
            <a:pPr algn="just"/>
            <a:r>
              <a:rPr lang="ru-RU" sz="1800" b="1" dirty="0"/>
              <a:t>org.apache.log4j.net.SMTPAppender</a:t>
            </a:r>
            <a:r>
              <a:rPr lang="ru-RU" sz="1800" dirty="0"/>
              <a:t> - посылает сообщения по электронной почте. Очень полезный </a:t>
            </a:r>
            <a:r>
              <a:rPr lang="ru-RU" sz="1800" dirty="0" err="1"/>
              <a:t>аппендер</a:t>
            </a:r>
            <a:r>
              <a:rPr lang="ru-RU" sz="1800" dirty="0"/>
              <a:t> для приложений высоконадёжных для которых ошибка в логе - это экстренный случай.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2011 © EPAM Systems, RD Dep.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Appender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Интеграция с существующими логгерами операционной системы:</a:t>
            </a:r>
          </a:p>
          <a:p>
            <a:pPr>
              <a:buNone/>
            </a:pPr>
            <a:endParaRPr lang="ru-RU" sz="1800" dirty="0"/>
          </a:p>
          <a:p>
            <a:pPr algn="just"/>
            <a:r>
              <a:rPr lang="ru-RU" sz="1800" b="1" dirty="0"/>
              <a:t>org.apache.log4j.nt.NTEventLogAppender</a:t>
            </a:r>
            <a:r>
              <a:rPr lang="ru-RU" sz="1800" dirty="0"/>
              <a:t> - пишет </a:t>
            </a:r>
            <a:r>
              <a:rPr lang="ru-RU" sz="1800" dirty="0" err="1"/>
              <a:t>логи</a:t>
            </a:r>
            <a:r>
              <a:rPr lang="ru-RU" sz="1800" dirty="0"/>
              <a:t> в </a:t>
            </a:r>
            <a:r>
              <a:rPr lang="ru-RU" sz="1800" dirty="0" err="1"/>
              <a:t>виндовый</a:t>
            </a:r>
            <a:r>
              <a:rPr lang="ru-RU" sz="1800" dirty="0"/>
              <a:t> журнал, обязательно положите </a:t>
            </a:r>
            <a:r>
              <a:rPr lang="ru-RU" sz="1800" dirty="0" err="1"/>
              <a:t>NTEventLogAppender.dll</a:t>
            </a:r>
            <a:r>
              <a:rPr lang="ru-RU" sz="1800" dirty="0"/>
              <a:t> в директорию перечисленную в PATH.</a:t>
            </a:r>
          </a:p>
          <a:p>
            <a:pPr>
              <a:buNone/>
            </a:pPr>
            <a:r>
              <a:rPr lang="ru-RU" sz="1800" dirty="0"/>
              <a:t> </a:t>
            </a:r>
          </a:p>
          <a:p>
            <a:pPr algn="just"/>
            <a:r>
              <a:rPr lang="ru-RU" sz="1800" b="1" dirty="0"/>
              <a:t>org.apache.log4j.net.SyslogAppender</a:t>
            </a:r>
            <a:r>
              <a:rPr lang="ru-RU" sz="1800" dirty="0"/>
              <a:t>  - пишет </a:t>
            </a:r>
            <a:r>
              <a:rPr lang="ru-RU" sz="1800" dirty="0" err="1"/>
              <a:t>логи</a:t>
            </a:r>
            <a:r>
              <a:rPr lang="ru-RU" sz="1800" dirty="0"/>
              <a:t> в </a:t>
            </a:r>
            <a:r>
              <a:rPr lang="en-GB" sz="1800" dirty="0"/>
              <a:t>s</a:t>
            </a:r>
            <a:r>
              <a:rPr lang="ru-RU" sz="1800" dirty="0" err="1"/>
              <a:t>yslog</a:t>
            </a:r>
            <a:r>
              <a:rPr lang="en-GB" sz="1800" dirty="0"/>
              <a:t>,</a:t>
            </a:r>
            <a:r>
              <a:rPr lang="ru-RU" sz="1800" dirty="0"/>
              <a:t> такие логгеры широко используется в IP сетях (стандарт для </a:t>
            </a:r>
            <a:r>
              <a:rPr lang="ru-RU" sz="1800" dirty="0" err="1"/>
              <a:t>Unix</a:t>
            </a:r>
            <a:r>
              <a:rPr lang="ru-RU" sz="1800" dirty="0"/>
              <a:t> и </a:t>
            </a:r>
            <a:r>
              <a:rPr lang="ru-RU" sz="1800" dirty="0" err="1"/>
              <a:t>Lin</a:t>
            </a:r>
            <a:r>
              <a:rPr lang="en-US" sz="1800" dirty="0"/>
              <a:t>u</a:t>
            </a:r>
            <a:r>
              <a:rPr lang="ru-RU" sz="1800" dirty="0"/>
              <a:t>x систем).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Appender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Другие </a:t>
            </a:r>
            <a:r>
              <a:rPr lang="ru-RU" sz="1800" dirty="0" err="1"/>
              <a:t>аппендеры</a:t>
            </a:r>
            <a:endParaRPr lang="ru-RU" sz="1800" dirty="0"/>
          </a:p>
          <a:p>
            <a:pPr algn="just"/>
            <a:endParaRPr lang="en-GB" sz="1800" dirty="0"/>
          </a:p>
          <a:p>
            <a:pPr algn="just"/>
            <a:r>
              <a:rPr lang="pl-PL" sz="1800" b="1" dirty="0"/>
              <a:t>org.apache.log4j.jdbc.JDBCAppender</a:t>
            </a:r>
            <a:r>
              <a:rPr lang="pl-PL" sz="1800" dirty="0"/>
              <a:t> </a:t>
            </a:r>
            <a:r>
              <a:rPr lang="ru-RU" sz="1800" dirty="0"/>
              <a:t>- записывает сообщения в БД через </a:t>
            </a:r>
            <a:r>
              <a:rPr lang="pl-PL" sz="1800" dirty="0"/>
              <a:t>jdbc. </a:t>
            </a:r>
            <a:r>
              <a:rPr lang="ru-RU" sz="1800" dirty="0"/>
              <a:t>Уже буферизирован. Как написано в </a:t>
            </a:r>
            <a:r>
              <a:rPr lang="pl-PL" sz="1800" dirty="0"/>
              <a:t>javadoc </a:t>
            </a:r>
            <a:r>
              <a:rPr lang="ru-RU" sz="1800" dirty="0"/>
              <a:t>этот </a:t>
            </a:r>
            <a:r>
              <a:rPr lang="ru-RU" sz="1800" dirty="0" err="1"/>
              <a:t>аппендер</a:t>
            </a:r>
            <a:r>
              <a:rPr lang="ru-RU" sz="1800" dirty="0"/>
              <a:t> могут полностью заменить в следующих версиях </a:t>
            </a:r>
            <a:r>
              <a:rPr lang="pl-PL" sz="1800" dirty="0"/>
              <a:t>log4j. </a:t>
            </a:r>
          </a:p>
          <a:p>
            <a:pPr algn="just"/>
            <a:endParaRPr lang="en-GB" sz="1800" dirty="0"/>
          </a:p>
          <a:p>
            <a:pPr algn="just"/>
            <a:r>
              <a:rPr lang="pl-PL" sz="1800" b="1" dirty="0"/>
              <a:t>org.apache.log4j.WriterAppender</a:t>
            </a:r>
            <a:r>
              <a:rPr lang="pl-PL" sz="1800" dirty="0"/>
              <a:t> - </a:t>
            </a:r>
            <a:r>
              <a:rPr lang="ru-RU" sz="1800" dirty="0"/>
              <a:t>позволяет записывать не только в файл, но и в произвольный </a:t>
            </a:r>
            <a:r>
              <a:rPr lang="pl-PL" sz="1800" dirty="0"/>
              <a:t>java.io.Writer </a:t>
            </a:r>
            <a:r>
              <a:rPr lang="ru-RU" sz="1800" dirty="0"/>
              <a:t>или </a:t>
            </a:r>
            <a:r>
              <a:rPr lang="pl-PL" sz="1800" dirty="0"/>
              <a:t>java.io.OutputStream. 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Для конфигурирования формата вывода используются наследники класса </a:t>
            </a:r>
            <a:r>
              <a:rPr lang="pl-PL" sz="1800" dirty="0"/>
              <a:t>org.apache.log4j.Layout: </a:t>
            </a:r>
            <a:endParaRPr lang="ru-RU" sz="1800" dirty="0"/>
          </a:p>
          <a:p>
            <a:pPr>
              <a:buNone/>
            </a:pPr>
            <a:endParaRPr lang="pl-PL" sz="1800" dirty="0"/>
          </a:p>
          <a:p>
            <a:pPr marL="990600" indent="-361950"/>
            <a:r>
              <a:rPr lang="pl-PL" sz="1800" b="1" dirty="0"/>
              <a:t>org.apache.log4j.SimpleLayout</a:t>
            </a:r>
          </a:p>
          <a:p>
            <a:pPr marL="990600" indent="-361950"/>
            <a:r>
              <a:rPr lang="pl-PL" sz="1800" b="1" dirty="0"/>
              <a:t>org.apache.log4j.HTMLLayout</a:t>
            </a:r>
          </a:p>
          <a:p>
            <a:pPr marL="990600" indent="-361950"/>
            <a:r>
              <a:rPr lang="pl-PL" sz="1800" b="1" dirty="0"/>
              <a:t>org.apache.log4j.xml.XMLLayout</a:t>
            </a:r>
          </a:p>
          <a:p>
            <a:pPr marL="990600" indent="-361950"/>
            <a:r>
              <a:rPr lang="pl-PL" sz="1800" b="1" dirty="0"/>
              <a:t>org.apache.log4j.TTCCLayout</a:t>
            </a:r>
          </a:p>
          <a:p>
            <a:pPr marL="990600" indent="-361950"/>
            <a:r>
              <a:rPr lang="pl-PL" sz="1800" b="1" dirty="0"/>
              <a:t>org.apache.log4j.PatternLayout / org.apache.log4j.EnhancedPatternLayout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b="1" dirty="0"/>
              <a:t>org.apache.log4j.SimpleLayout - </a:t>
            </a:r>
            <a:r>
              <a:rPr lang="ru-RU" sz="1800" dirty="0"/>
              <a:t>Наиболее простой вариант. На выходе читается уровень вывода и сообщение.</a:t>
            </a:r>
          </a:p>
          <a:p>
            <a:endParaRPr lang="en-GB" sz="1800" dirty="0"/>
          </a:p>
          <a:p>
            <a:endParaRPr lang="en-GB" sz="1800" dirty="0"/>
          </a:p>
          <a:p>
            <a:pPr indent="1231900">
              <a:buNone/>
            </a:pPr>
            <a:r>
              <a:rPr lang="pl-PL" sz="1800" b="1" dirty="0"/>
              <a:t>logger.info("Some message");</a:t>
            </a:r>
            <a:endParaRPr lang="en-GB" sz="1800" b="1" dirty="0"/>
          </a:p>
          <a:p>
            <a:pPr indent="1231900">
              <a:buNone/>
            </a:pPr>
            <a:endParaRPr lang="en-GB" sz="1800" b="1" dirty="0"/>
          </a:p>
          <a:p>
            <a:pPr indent="1231900">
              <a:buNone/>
            </a:pPr>
            <a:endParaRPr lang="en-GB" sz="1800" b="1" dirty="0"/>
          </a:p>
          <a:p>
            <a:pPr indent="1231900">
              <a:buNone/>
            </a:pPr>
            <a:endParaRPr lang="en-GB" sz="1800" b="1" dirty="0"/>
          </a:p>
          <a:p>
            <a:pPr indent="1231900">
              <a:buNone/>
            </a:pPr>
            <a:r>
              <a:rPr lang="pl-PL" sz="1800" b="1" dirty="0"/>
              <a:t>INFO - Some message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Стрелка вниз 5"/>
          <p:cNvSpPr/>
          <p:nvPr/>
        </p:nvSpPr>
        <p:spPr>
          <a:xfrm>
            <a:off x="3786182" y="3000372"/>
            <a:ext cx="35719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b="1" dirty="0"/>
              <a:t>org.apache.log4j.HTMLLayout - </a:t>
            </a:r>
            <a:r>
              <a:rPr lang="ru-RU" sz="1800" dirty="0"/>
              <a:t>Данный компоновщик форматирует сообщения в виде HTML-таблицы. У этого компоновщика есть два свойства – </a:t>
            </a:r>
            <a:r>
              <a:rPr lang="ru-RU" sz="1800" dirty="0" err="1"/>
              <a:t>Title</a:t>
            </a:r>
            <a:r>
              <a:rPr lang="ru-RU" sz="1800" dirty="0"/>
              <a:t> и </a:t>
            </a:r>
            <a:r>
              <a:rPr lang="ru-RU" sz="1800" dirty="0" err="1"/>
              <a:t>LocationInfo</a:t>
            </a:r>
            <a:r>
              <a:rPr lang="ru-RU" sz="1800" dirty="0"/>
              <a:t>, задающие заголовок HTML-документа и режим вывода информации о точке, где сгенерировано сообщение (имя файла и номер строки в нем) соответственно. По умолчанию </a:t>
            </a:r>
            <a:r>
              <a:rPr lang="ru-RU" sz="1800" dirty="0" err="1"/>
              <a:t>LocationInfo</a:t>
            </a:r>
            <a:r>
              <a:rPr lang="ru-RU" sz="1800" dirty="0"/>
              <a:t> имеет значение </a:t>
            </a:r>
            <a:r>
              <a:rPr lang="ru-RU" sz="1800" dirty="0" err="1"/>
              <a:t>false</a:t>
            </a:r>
            <a:r>
              <a:rPr lang="ru-RU" sz="1800" dirty="0"/>
              <a:t>. </a:t>
            </a:r>
            <a:endParaRPr lang="pl-PL" sz="1800" dirty="0"/>
          </a:p>
          <a:p>
            <a:pPr algn="just">
              <a:buNone/>
            </a:pPr>
            <a:r>
              <a:rPr lang="ru-RU" sz="1800" dirty="0"/>
              <a:t>У данного компоновщика есть существенный недостаток: формат HTML требует корректного закрытия документа. </a:t>
            </a:r>
            <a:endParaRPr lang="en-GB" sz="1800" dirty="0"/>
          </a:p>
          <a:p>
            <a:pPr algn="just">
              <a:buNone/>
            </a:pPr>
            <a:r>
              <a:rPr lang="ru-RU" sz="1800" dirty="0"/>
              <a:t>Чтобы получить корректный документ, необходимо закрыть компоновщик в конце работы, обычно при выходе из приложения. Делается это при помощи следующего вызова статического метода: </a:t>
            </a:r>
          </a:p>
          <a:p>
            <a:pPr algn="ctr">
              <a:buNone/>
            </a:pPr>
            <a:r>
              <a:rPr lang="ru-RU" sz="1800" b="1" dirty="0"/>
              <a:t>org.apache.log4j.LogManager.shutdown();</a:t>
            </a:r>
            <a:endParaRPr lang="en-GB" sz="1800" b="1" dirty="0"/>
          </a:p>
          <a:p>
            <a:pPr algn="just">
              <a:buNone/>
            </a:pPr>
            <a:endParaRPr lang="pl-PL" sz="1800" dirty="0"/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sz="1800" b="1" dirty="0"/>
              <a:t>org.apache.log4j.TTCCLayout</a:t>
            </a:r>
            <a:r>
              <a:rPr lang="ru-RU" sz="1800" dirty="0"/>
              <a:t> (</a:t>
            </a:r>
            <a:r>
              <a:rPr lang="ru-RU" sz="1800" dirty="0" err="1"/>
              <a:t>Time-Thread-Category-Context</a:t>
            </a:r>
            <a:r>
              <a:rPr lang="ru-RU" sz="1800" dirty="0"/>
              <a:t>) –помимо, собственно, сообщения, в лог выводится информация о времени, потоке, категории (имени логгера) и вложенном диагностическом контексте (</a:t>
            </a:r>
            <a:r>
              <a:rPr lang="pl-PL" sz="1800" dirty="0"/>
              <a:t>org.apache.log4j.NDC</a:t>
            </a:r>
            <a:r>
              <a:rPr lang="ru-RU" sz="1800" dirty="0"/>
              <a:t>). У компоновщика есть булевские свойства </a:t>
            </a:r>
            <a:r>
              <a:rPr lang="ru-RU" sz="1800" dirty="0" err="1"/>
              <a:t>CategoryPrefixing</a:t>
            </a:r>
            <a:r>
              <a:rPr lang="ru-RU" sz="1800" dirty="0"/>
              <a:t>, </a:t>
            </a:r>
            <a:r>
              <a:rPr lang="ru-RU" sz="1800" dirty="0" err="1"/>
              <a:t>ContextPrinting</a:t>
            </a:r>
            <a:r>
              <a:rPr lang="ru-RU" sz="1800" dirty="0"/>
              <a:t> и </a:t>
            </a:r>
            <a:r>
              <a:rPr lang="ru-RU" sz="1800" dirty="0" err="1"/>
              <a:t>ThreadPrinting</a:t>
            </a:r>
            <a:r>
              <a:rPr lang="ru-RU" sz="1800" dirty="0"/>
              <a:t>, указывающие, выводить или нет категорию, контекст и имя потока, соответственно. По умолчанию все три свойства выставлены в </a:t>
            </a:r>
            <a:r>
              <a:rPr lang="ru-RU" sz="1800" dirty="0" err="1"/>
              <a:t>true</a:t>
            </a:r>
            <a:r>
              <a:rPr lang="ru-RU" sz="1800" dirty="0"/>
              <a:t>. </a:t>
            </a:r>
          </a:p>
          <a:p>
            <a:pPr algn="just"/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обзор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В процессе функционирования сложных приложений необходимо вести журнал сообщений и ошибок, чтобы была возможность отследить время входа и выхода пользователя из системы, возникновение исключительных ситуаций и т.д. </a:t>
            </a:r>
            <a:endParaRPr lang="en-GB" sz="1800" dirty="0"/>
          </a:p>
          <a:p>
            <a:pPr>
              <a:buNone/>
            </a:pPr>
            <a:endParaRPr lang="en-GB" sz="1800" dirty="0"/>
          </a:p>
          <a:p>
            <a:pPr>
              <a:buNone/>
            </a:pPr>
            <a:r>
              <a:rPr lang="ru-RU" sz="1800" dirty="0"/>
              <a:t>Существуют различные 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 регистрации сообщений и ошибок</a:t>
            </a:r>
            <a:r>
              <a:rPr lang="ru-RU" sz="1800" dirty="0"/>
              <a:t>. </a:t>
            </a:r>
            <a:endParaRPr lang="en-GB" sz="1800" dirty="0"/>
          </a:p>
          <a:p>
            <a:pPr>
              <a:buNone/>
            </a:pPr>
            <a:endParaRPr lang="en-GB" sz="1800" dirty="0"/>
          </a:p>
          <a:p>
            <a:pPr algn="just">
              <a:buNone/>
            </a:pPr>
            <a:r>
              <a:rPr lang="ru-RU" sz="1800" dirty="0"/>
              <a:t>В практическом программировании для этих целей применяется </a:t>
            </a:r>
            <a:r>
              <a:rPr lang="en-US" sz="1800" b="1" dirty="0"/>
              <a:t>API L</a:t>
            </a:r>
            <a:r>
              <a:rPr lang="en-GB" sz="1800" b="1" dirty="0" err="1"/>
              <a:t>og</a:t>
            </a:r>
            <a:r>
              <a:rPr lang="ru-RU" sz="1800" b="1" dirty="0"/>
              <a:t>4</a:t>
            </a:r>
            <a:r>
              <a:rPr lang="en-GB" sz="1800" b="1" dirty="0"/>
              <a:t>j</a:t>
            </a:r>
            <a:r>
              <a:rPr lang="ru-RU" sz="1800" dirty="0"/>
              <a:t>, разработанный в рамках проекта </a:t>
            </a:r>
            <a:r>
              <a:rPr lang="en-US" sz="1800" dirty="0"/>
              <a:t>Jakarta Apache</a:t>
            </a:r>
            <a:r>
              <a:rPr lang="ru-RU" sz="1800" dirty="0"/>
              <a:t>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/>
              <a:t>org</a:t>
            </a:r>
            <a:r>
              <a:rPr lang="ru-RU" sz="1800" b="1" dirty="0"/>
              <a:t>.</a:t>
            </a:r>
            <a:r>
              <a:rPr lang="en-US" sz="1800" b="1" dirty="0"/>
              <a:t>apache</a:t>
            </a:r>
            <a:r>
              <a:rPr lang="ru-RU" sz="1800" b="1" dirty="0"/>
              <a:t>.</a:t>
            </a:r>
            <a:r>
              <a:rPr lang="en-US" sz="1800" b="1" dirty="0"/>
              <a:t>log</a:t>
            </a:r>
            <a:r>
              <a:rPr lang="ru-RU" sz="1800" b="1" dirty="0"/>
              <a:t>4</a:t>
            </a:r>
            <a:r>
              <a:rPr lang="en-US" sz="1800" b="1" dirty="0"/>
              <a:t>j</a:t>
            </a:r>
            <a:r>
              <a:rPr lang="ru-RU" sz="1800" b="1" dirty="0"/>
              <a:t>.</a:t>
            </a:r>
            <a:r>
              <a:rPr lang="en-US" sz="1800" b="1" dirty="0"/>
              <a:t>xml</a:t>
            </a:r>
            <a:r>
              <a:rPr lang="ru-RU" sz="1800" b="1" dirty="0"/>
              <a:t>.</a:t>
            </a:r>
            <a:r>
              <a:rPr lang="en-US" sz="1800" b="1" dirty="0" err="1"/>
              <a:t>XMLLayout</a:t>
            </a:r>
            <a:r>
              <a:rPr lang="ru-RU" sz="1800" b="1" dirty="0"/>
              <a:t> - </a:t>
            </a:r>
            <a:r>
              <a:rPr lang="ru-RU" sz="1800" dirty="0"/>
              <a:t>Этот компоновщик формирует сообщения в виде XML.</a:t>
            </a:r>
          </a:p>
          <a:p>
            <a:endParaRPr lang="pl-PL" sz="1800" dirty="0"/>
          </a:p>
          <a:p>
            <a:pPr algn="just"/>
            <a:r>
              <a:rPr lang="en-US" sz="1800" b="1" dirty="0"/>
              <a:t>org.apache.log4j.PatternLayout/org.apache.log4j.EnhancedPatternLayout</a:t>
            </a:r>
            <a:r>
              <a:rPr lang="ru-RU" sz="1800" b="1" dirty="0"/>
              <a:t> - </a:t>
            </a:r>
            <a:r>
              <a:rPr lang="ru-RU" sz="1800" dirty="0"/>
              <a:t>Он использует шаблонную строку для форматирования выводимого сообщения. Данный </a:t>
            </a:r>
            <a:r>
              <a:rPr lang="ru-RU" sz="1800" dirty="0" err="1"/>
              <a:t>форматтер</a:t>
            </a:r>
            <a:r>
              <a:rPr lang="ru-RU" sz="1800" dirty="0"/>
              <a:t> принимает параметром </a:t>
            </a:r>
            <a:r>
              <a:rPr lang="ru-RU" sz="1800" dirty="0" err="1"/>
              <a:t>conversionPattern</a:t>
            </a:r>
            <a:r>
              <a:rPr lang="ru-RU" sz="1800" dirty="0"/>
              <a:t>, шаблон вывода лога.</a:t>
            </a:r>
            <a:endParaRPr lang="pl-PL" sz="1800" dirty="0"/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/>
              <a:t>Параметры </a:t>
            </a:r>
            <a:r>
              <a:rPr lang="ru-RU" sz="1800" b="1" dirty="0" err="1"/>
              <a:t>conversionPattern</a:t>
            </a:r>
            <a:r>
              <a:rPr lang="ru-RU" sz="1800" dirty="0"/>
              <a:t>..</a:t>
            </a:r>
            <a:endParaRPr lang="pl-PL" sz="1800" dirty="0"/>
          </a:p>
          <a:p>
            <a:endParaRPr lang="pl-PL" sz="1800" dirty="0"/>
          </a:p>
          <a:p>
            <a:pPr algn="just"/>
            <a:r>
              <a:rPr lang="ru-RU" sz="1800" b="1" dirty="0"/>
              <a:t>%</a:t>
            </a:r>
            <a:r>
              <a:rPr lang="ru-RU" sz="1800" b="1" dirty="0" err="1"/>
              <a:t>d</a:t>
            </a:r>
            <a:r>
              <a:rPr lang="ru-RU" sz="1800" b="1" dirty="0"/>
              <a:t>{ABSOLUTE} </a:t>
            </a:r>
            <a:r>
              <a:rPr lang="ru-RU" sz="1800" dirty="0"/>
              <a:t>- Выводит время. В скобках можно указать формат вывода, о нем подробней можно прочитать в </a:t>
            </a:r>
            <a:r>
              <a:rPr lang="ru-RU" sz="1800" dirty="0" err="1"/>
              <a:t>хэлпе</a:t>
            </a:r>
            <a:r>
              <a:rPr lang="ru-RU" sz="1800" dirty="0"/>
              <a:t> к стандартному классу </a:t>
            </a:r>
            <a:r>
              <a:rPr lang="ru-RU" sz="1800" dirty="0" err="1"/>
              <a:t>SimpleDateFormat</a:t>
            </a:r>
            <a:r>
              <a:rPr lang="ru-RU" sz="1800" dirty="0"/>
              <a:t>. И еще можно использовать именованные шаблоны, как в данном случае, это ISO8601 и ABSOLUTE. Последний означает формат </a:t>
            </a:r>
            <a:r>
              <a:rPr lang="ru-RU" sz="1800" dirty="0" err="1"/>
              <a:t>HH:mm:ss,SSS</a:t>
            </a:r>
            <a:r>
              <a:rPr lang="ru-RU" sz="1800" dirty="0"/>
              <a:t>,.</a:t>
            </a:r>
          </a:p>
          <a:p>
            <a:pPr algn="just"/>
            <a:endParaRPr lang="pl-PL" sz="1800" dirty="0"/>
          </a:p>
          <a:p>
            <a:pPr algn="just"/>
            <a:r>
              <a:rPr lang="ru-RU" sz="1800" b="1" dirty="0"/>
              <a:t>%5p </a:t>
            </a:r>
            <a:r>
              <a:rPr lang="ru-RU" sz="1800" dirty="0"/>
              <a:t>- Выводит уровень лога (ERROR, DEBUG, INFO и пр.), цифра 5 означает что всегда использовать 5 символов, остальное дополнится пробелами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/>
              <a:t>Параметры </a:t>
            </a:r>
            <a:r>
              <a:rPr lang="ru-RU" sz="1800" b="1" dirty="0" err="1"/>
              <a:t>conversionPattern</a:t>
            </a:r>
            <a:r>
              <a:rPr lang="ru-RU" sz="1800" dirty="0"/>
              <a:t>..</a:t>
            </a:r>
            <a:endParaRPr lang="pl-PL" sz="1800" dirty="0"/>
          </a:p>
          <a:p>
            <a:pPr>
              <a:buNone/>
            </a:pPr>
            <a:r>
              <a:rPr lang="ru-RU" sz="1800" dirty="0"/>
              <a:t> </a:t>
            </a:r>
            <a:endParaRPr lang="pl-PL" sz="1800" dirty="0"/>
          </a:p>
          <a:p>
            <a:pPr algn="just"/>
            <a:r>
              <a:rPr lang="ru-RU" sz="1800" b="1" dirty="0"/>
              <a:t>%</a:t>
            </a:r>
            <a:r>
              <a:rPr lang="ru-RU" sz="1800" b="1" dirty="0" err="1"/>
              <a:t>t</a:t>
            </a:r>
            <a:r>
              <a:rPr lang="ru-RU" sz="1800" b="1" dirty="0"/>
              <a:t> </a:t>
            </a:r>
            <a:r>
              <a:rPr lang="ru-RU" sz="1800" dirty="0"/>
              <a:t>- Выводит имя потока, который вывел сообщение</a:t>
            </a:r>
            <a:endParaRPr lang="pl-PL" sz="1800" dirty="0"/>
          </a:p>
          <a:p>
            <a:pPr algn="just"/>
            <a:r>
              <a:rPr lang="ru-RU" sz="1800" b="1" dirty="0"/>
              <a:t>%</a:t>
            </a:r>
            <a:r>
              <a:rPr lang="ru-RU" sz="1800" b="1" dirty="0" err="1"/>
              <a:t>c</a:t>
            </a:r>
            <a:r>
              <a:rPr lang="ru-RU" sz="1800" b="1" dirty="0"/>
              <a:t>{</a:t>
            </a:r>
            <a:r>
              <a:rPr lang="en-US" sz="1800" b="1" dirty="0"/>
              <a:t>2</a:t>
            </a:r>
            <a:r>
              <a:rPr lang="ru-RU" sz="1800" b="1" dirty="0"/>
              <a:t>} </a:t>
            </a:r>
            <a:r>
              <a:rPr lang="ru-RU" sz="1800" dirty="0"/>
              <a:t>- Категория, в скобках указывается, сколько уровней выдавать. Категорией в нашем случае будет имя класса с пакетом. </a:t>
            </a:r>
            <a:endParaRPr lang="pl-PL" sz="1800" dirty="0"/>
          </a:p>
          <a:p>
            <a:pPr algn="just"/>
            <a:r>
              <a:rPr lang="ru-RU" sz="1800" b="1" dirty="0"/>
              <a:t>%M</a:t>
            </a:r>
            <a:r>
              <a:rPr lang="ru-RU" sz="1800" dirty="0"/>
              <a:t> - Имя метода в котором произошёл вызов записи в лог</a:t>
            </a:r>
            <a:endParaRPr lang="pl-PL" sz="1800" dirty="0"/>
          </a:p>
          <a:p>
            <a:pPr algn="just"/>
            <a:r>
              <a:rPr lang="ru-RU" sz="1800" b="1" dirty="0"/>
              <a:t>%L</a:t>
            </a:r>
            <a:r>
              <a:rPr lang="ru-RU" sz="1800" dirty="0"/>
              <a:t> -Номер строки в которой произошёл вызов записи в лог</a:t>
            </a:r>
            <a:endParaRPr lang="pl-PL" sz="1800" dirty="0"/>
          </a:p>
          <a:p>
            <a:pPr algn="just"/>
            <a:r>
              <a:rPr lang="ru-RU" sz="1800" b="1" dirty="0"/>
              <a:t>%</a:t>
            </a:r>
            <a:r>
              <a:rPr lang="ru-RU" sz="1800" b="1" dirty="0" err="1"/>
              <a:t>m</a:t>
            </a:r>
            <a:r>
              <a:rPr lang="ru-RU" sz="1800" b="1" dirty="0"/>
              <a:t> </a:t>
            </a:r>
            <a:r>
              <a:rPr lang="ru-RU" sz="1800" dirty="0"/>
              <a:t>- Сообщение, которое передали в лог</a:t>
            </a:r>
            <a:endParaRPr lang="pl-PL" sz="1800" dirty="0"/>
          </a:p>
          <a:p>
            <a:pPr algn="just"/>
            <a:r>
              <a:rPr lang="ru-RU" sz="1800" b="1" dirty="0"/>
              <a:t>%</a:t>
            </a:r>
            <a:r>
              <a:rPr lang="ru-RU" sz="1800" b="1" dirty="0" err="1"/>
              <a:t>n</a:t>
            </a:r>
            <a:r>
              <a:rPr lang="ru-RU" sz="1800" dirty="0"/>
              <a:t> - Перевод строки</a:t>
            </a:r>
          </a:p>
          <a:p>
            <a:pPr algn="just">
              <a:buNone/>
            </a:pPr>
            <a:r>
              <a:rPr lang="ru-RU" sz="1800" dirty="0"/>
              <a:t>и др.</a:t>
            </a:r>
            <a:endParaRPr lang="pl-PL" sz="1800" dirty="0"/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/>
              <a:t>Java.OS</a:t>
            </a:r>
            <a:r>
              <a:rPr lang="en-GB" b="1" dirty="0"/>
              <a:t>.</a:t>
            </a:r>
            <a:r>
              <a:rPr lang="ru-RU" b="1" dirty="0"/>
              <a:t>0</a:t>
            </a:r>
            <a:r>
              <a:rPr b="1"/>
              <a:t>1</a:t>
            </a:r>
            <a:endParaRPr lang="en-GB" b="1" dirty="0"/>
          </a:p>
          <a:p>
            <a:r>
              <a:rPr lang="en-US" dirty="0"/>
              <a:t>Log4j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Ihar Blinou, PhD</a:t>
            </a:r>
          </a:p>
          <a:p>
            <a:r>
              <a:rPr lang="pl-PL" dirty="0"/>
              <a:t>Oracle Certified Java Instructor</a:t>
            </a:r>
          </a:p>
          <a:p>
            <a:r>
              <a:rPr lang="pl-PL" dirty="0">
                <a:hlinkClick r:id="rId2"/>
              </a:rPr>
              <a:t>Ihar_blinou@epam.com</a:t>
            </a:r>
            <a:endParaRPr lang="pl-PL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обзор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2C78"/>
              </a:buClr>
              <a:buNone/>
            </a:pPr>
            <a:r>
              <a:rPr lang="ru-RU" sz="1800" dirty="0"/>
              <a:t>Фреймворк </a:t>
            </a:r>
            <a:r>
              <a:rPr lang="ru-RU" sz="1800" b="1" dirty="0" err="1"/>
              <a:t>Apache</a:t>
            </a:r>
            <a:r>
              <a:rPr lang="ru-RU" sz="1800" b="1" dirty="0"/>
              <a:t> Log4J </a:t>
            </a:r>
            <a:r>
              <a:rPr lang="ru-RU" sz="1800" dirty="0"/>
              <a:t>появился первым</a:t>
            </a:r>
            <a:r>
              <a:rPr lang="en-GB" sz="1800" dirty="0"/>
              <a:t> (</a:t>
            </a:r>
            <a:r>
              <a:rPr lang="ru-RU" sz="1800" dirty="0"/>
              <a:t>из широко известных и </a:t>
            </a:r>
            <a:r>
              <a:rPr lang="ru-RU" sz="1800" dirty="0" smtClean="0"/>
              <a:t>применяемых</a:t>
            </a:r>
            <a:r>
              <a:rPr lang="en-GB" sz="1800" dirty="0"/>
              <a:t>)</a:t>
            </a:r>
            <a:r>
              <a:rPr lang="ru-RU" sz="1800" dirty="0"/>
              <a:t>. Изначально этот </a:t>
            </a:r>
            <a:r>
              <a:rPr lang="ru-RU" sz="1800" dirty="0" err="1"/>
              <a:t>фреймворк</a:t>
            </a:r>
            <a:r>
              <a:rPr lang="ru-RU" sz="1800" dirty="0"/>
              <a:t> был хорошо архитектурно проработан, потому он быстро завоевал популярность. </a:t>
            </a:r>
            <a:endParaRPr lang="en-US" sz="1800" dirty="0"/>
          </a:p>
          <a:p>
            <a:pPr algn="just">
              <a:buClr>
                <a:srgbClr val="002C78"/>
              </a:buClr>
              <a:buNone/>
            </a:pPr>
            <a:endParaRPr lang="en-GB" sz="1800" dirty="0"/>
          </a:p>
          <a:p>
            <a:pPr algn="just">
              <a:buClr>
                <a:srgbClr val="002C78"/>
              </a:buClr>
              <a:buNone/>
            </a:pPr>
            <a:r>
              <a:rPr lang="ru-RU" sz="1800" dirty="0"/>
              <a:t>Пакет </a:t>
            </a:r>
            <a:r>
              <a:rPr lang="ru-RU" sz="1800" b="1" dirty="0" err="1"/>
              <a:t>java.util.logging</a:t>
            </a:r>
            <a:r>
              <a:rPr lang="ru-RU" sz="1800" dirty="0"/>
              <a:t> появился в </a:t>
            </a:r>
            <a:r>
              <a:rPr lang="ru-RU" sz="1800" dirty="0" err="1"/>
              <a:t>JavaSE</a:t>
            </a:r>
            <a:r>
              <a:rPr lang="ru-RU" sz="1800" dirty="0"/>
              <a:t> </a:t>
            </a:r>
            <a:r>
              <a:rPr lang="ru-RU" sz="1800" dirty="0" err="1"/>
              <a:t>в</a:t>
            </a:r>
            <a:r>
              <a:rPr lang="ru-RU" sz="1800" dirty="0"/>
              <a:t> версии 1.4, в 2001 году. К этому моменту уже существовал Log4J. Возможностей этот </a:t>
            </a:r>
            <a:r>
              <a:rPr lang="ru-RU" sz="1800" dirty="0" err="1"/>
              <a:t>фреймворк</a:t>
            </a:r>
            <a:r>
              <a:rPr lang="ru-RU" sz="1800" dirty="0"/>
              <a:t> давал меньше, чем Log4J, в использовании, тем не менее, у </a:t>
            </a:r>
            <a:r>
              <a:rPr lang="ru-RU" sz="1800" dirty="0" err="1"/>
              <a:t>java.util.logging</a:t>
            </a:r>
            <a:r>
              <a:rPr lang="ru-RU" sz="1800" dirty="0"/>
              <a:t> было большое преимущество – он был частью </a:t>
            </a:r>
            <a:r>
              <a:rPr lang="ru-RU" sz="1800" dirty="0" err="1"/>
              <a:t>JavaSE</a:t>
            </a:r>
            <a:r>
              <a:rPr lang="ru-RU" sz="1800" dirty="0"/>
              <a:t>. </a:t>
            </a:r>
            <a:endParaRPr lang="en-US" sz="1800" dirty="0"/>
          </a:p>
          <a:p>
            <a:pPr lvl="0"/>
            <a:endParaRPr lang="en-GB" sz="1800" dirty="0"/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обзор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/>
              <a:t>API L</a:t>
            </a:r>
            <a:r>
              <a:rPr lang="en-GB" sz="1800" b="1" dirty="0" err="1"/>
              <a:t>og</a:t>
            </a:r>
            <a:r>
              <a:rPr lang="ru-RU" sz="1800" b="1" dirty="0"/>
              <a:t>4</a:t>
            </a:r>
            <a:r>
              <a:rPr lang="en-GB" sz="1800" b="1" dirty="0"/>
              <a:t>j</a:t>
            </a:r>
            <a:r>
              <a:rPr lang="ru-RU" sz="1800" b="1" dirty="0"/>
              <a:t> </a:t>
            </a:r>
            <a:r>
              <a:rPr lang="ru-RU" sz="1800" dirty="0"/>
              <a:t>– это инструмент для формирования журнала сообщений (отладочных, информационных, сообщений об ошибках). 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en-US" sz="1800" b="1" dirty="0"/>
              <a:t>API L</a:t>
            </a:r>
            <a:r>
              <a:rPr lang="en-GB" sz="1800" b="1" dirty="0" err="1"/>
              <a:t>og</a:t>
            </a:r>
            <a:r>
              <a:rPr lang="ru-RU" sz="1800" b="1" dirty="0"/>
              <a:t>4</a:t>
            </a:r>
            <a:r>
              <a:rPr lang="en-GB" sz="1800" b="1" dirty="0"/>
              <a:t>j</a:t>
            </a:r>
            <a:r>
              <a:rPr lang="ru-RU" sz="1800" b="1" dirty="0"/>
              <a:t> </a:t>
            </a:r>
            <a:r>
              <a:rPr lang="ru-RU" sz="1800" dirty="0"/>
              <a:t>можно загрузить по адресу: </a:t>
            </a: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</a:rPr>
              <a:t>ht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tp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://</a:t>
            </a: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</a:rPr>
              <a:t>logging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</a:rPr>
              <a:t>apache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</a:rPr>
              <a:t>org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</a:rPr>
              <a:t>log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/. 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Перед использованием необходимо зарегистрировать загруженную библиотеку </a:t>
            </a:r>
            <a:r>
              <a:rPr lang="en-US" sz="1800" dirty="0"/>
              <a:t>log</a:t>
            </a:r>
            <a:r>
              <a:rPr lang="ru-RU" sz="1800" dirty="0"/>
              <a:t>4</a:t>
            </a:r>
            <a:r>
              <a:rPr lang="en-US" sz="1800" dirty="0"/>
              <a:t>j</a:t>
            </a:r>
            <a:r>
              <a:rPr lang="ru-RU" sz="1800" dirty="0"/>
              <a:t>-</a:t>
            </a:r>
            <a:r>
              <a:rPr lang="en-GB" sz="1800" dirty="0"/>
              <a:t>x</a:t>
            </a:r>
            <a:r>
              <a:rPr lang="ru-RU" sz="1800" dirty="0"/>
              <a:t>.</a:t>
            </a:r>
            <a:r>
              <a:rPr lang="en-GB" sz="1800" dirty="0"/>
              <a:t>x</a:t>
            </a:r>
            <a:r>
              <a:rPr lang="ru-RU" sz="1800" dirty="0"/>
              <a:t>.</a:t>
            </a:r>
            <a:r>
              <a:rPr lang="en-GB" sz="1800" dirty="0"/>
              <a:t>xx</a:t>
            </a:r>
            <a:r>
              <a:rPr lang="ru-RU" sz="1800" dirty="0"/>
              <a:t>.</a:t>
            </a:r>
            <a:r>
              <a:rPr lang="en-US" sz="1800" dirty="0"/>
              <a:t>jar  </a:t>
            </a:r>
            <a:r>
              <a:rPr lang="ru-RU" sz="1800" dirty="0"/>
              <a:t>в приложении.</a:t>
            </a:r>
            <a:endParaRPr lang="en-GB" sz="1800" dirty="0"/>
          </a:p>
          <a:p>
            <a:pPr>
              <a:buNone/>
            </a:pPr>
            <a:endParaRPr lang="pl-PL" sz="1800" dirty="0"/>
          </a:p>
          <a:p>
            <a:pPr>
              <a:buNone/>
            </a:pPr>
            <a:r>
              <a:rPr lang="en-US" sz="1800" b="1" dirty="0"/>
              <a:t>Log</a:t>
            </a:r>
            <a:r>
              <a:rPr lang="ru-RU" sz="1800" b="1" dirty="0"/>
              <a:t>4</a:t>
            </a:r>
            <a:r>
              <a:rPr lang="en-US" sz="1800" b="1" dirty="0"/>
              <a:t>j</a:t>
            </a:r>
            <a:r>
              <a:rPr lang="ru-RU" sz="1800" b="1" dirty="0"/>
              <a:t> состоит из трех элементов:</a:t>
            </a:r>
            <a:endParaRPr lang="en-GB" sz="1800" b="1" dirty="0"/>
          </a:p>
          <a:p>
            <a:pPr>
              <a:buNone/>
            </a:pPr>
            <a:endParaRPr lang="pl-PL" sz="1800" dirty="0"/>
          </a:p>
          <a:p>
            <a:pPr marL="1074738" lvl="0" indent="-363538"/>
            <a:r>
              <a:rPr lang="ru-RU" sz="1800" dirty="0"/>
              <a:t>регистрирующего (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logger</a:t>
            </a:r>
            <a:r>
              <a:rPr lang="ru-RU" sz="1800" dirty="0"/>
              <a:t>);</a:t>
            </a:r>
            <a:endParaRPr lang="pl-PL" sz="1800" dirty="0"/>
          </a:p>
          <a:p>
            <a:pPr marL="1074738" lvl="0" indent="-363538"/>
            <a:r>
              <a:rPr lang="ru-RU" sz="1800" dirty="0"/>
              <a:t>направляющего вывод (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appender</a:t>
            </a:r>
            <a:r>
              <a:rPr lang="ru-RU" sz="1800" dirty="0"/>
              <a:t>);</a:t>
            </a:r>
            <a:endParaRPr lang="pl-PL" sz="1800" dirty="0"/>
          </a:p>
          <a:p>
            <a:pPr marL="1074738" lvl="0" indent="-363538"/>
            <a:r>
              <a:rPr lang="ru-RU" sz="1800" dirty="0"/>
              <a:t>форматирующего (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layout</a:t>
            </a:r>
            <a:r>
              <a:rPr lang="ru-RU" sz="1800" dirty="0"/>
              <a:t>).</a:t>
            </a:r>
            <a:endParaRPr lang="pl-PL" sz="1800" dirty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обзор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/>
              <a:t>Логгеры</a:t>
            </a:r>
            <a:r>
              <a:rPr lang="ru-RU" sz="1800" dirty="0"/>
              <a:t> - это экземпляры класса </a:t>
            </a:r>
            <a:r>
              <a:rPr lang="ru-RU" sz="1800" b="1" dirty="0"/>
              <a:t>org.apache.log4j.Logger</a:t>
            </a:r>
            <a:r>
              <a:rPr lang="ru-RU" sz="1800" dirty="0"/>
              <a:t>, вызывая методы которых в подсистему </a:t>
            </a:r>
            <a:r>
              <a:rPr lang="ru-RU" sz="1800" b="1" dirty="0"/>
              <a:t>log4j</a:t>
            </a:r>
            <a:r>
              <a:rPr lang="ru-RU" sz="1800" dirty="0"/>
              <a:t> посылается сообщение для </a:t>
            </a:r>
            <a:r>
              <a:rPr lang="ru-RU" sz="1800" dirty="0" err="1"/>
              <a:t>логгинга</a:t>
            </a:r>
            <a:r>
              <a:rPr lang="ru-RU" sz="1800" dirty="0"/>
              <a:t>.</a:t>
            </a:r>
          </a:p>
          <a:p>
            <a:endParaRPr lang="ru-RU" sz="1800" dirty="0"/>
          </a:p>
          <a:p>
            <a:pPr>
              <a:buNone/>
            </a:pPr>
            <a:r>
              <a:rPr lang="ru-RU" sz="1800" dirty="0"/>
              <a:t>Посылаемые сообщения различаются по приоритету: </a:t>
            </a:r>
          </a:p>
          <a:p>
            <a:pPr>
              <a:buNone/>
            </a:pPr>
            <a:endParaRPr lang="ru-RU" sz="1800" dirty="0"/>
          </a:p>
          <a:p>
            <a:pPr marL="623888" indent="-260350"/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FATAL </a:t>
            </a:r>
            <a:r>
              <a:rPr lang="ru-RU" sz="1800" dirty="0"/>
              <a:t>- произошла фатальная ошибка - у этого сообщения наивысший приоритет</a:t>
            </a:r>
          </a:p>
          <a:p>
            <a:pPr marL="623888" indent="-260350"/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ru-RU" sz="1800" dirty="0"/>
              <a:t> - в программе произошла ошибка</a:t>
            </a:r>
          </a:p>
          <a:p>
            <a:pPr marL="623888" indent="-260350"/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WARN</a:t>
            </a:r>
            <a:r>
              <a:rPr lang="ru-RU" sz="1800" dirty="0"/>
              <a:t> - предупреждение в программе что-то не так</a:t>
            </a:r>
          </a:p>
          <a:p>
            <a:pPr marL="623888" indent="-260350"/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INFO</a:t>
            </a:r>
            <a:r>
              <a:rPr lang="ru-RU" sz="1800" dirty="0"/>
              <a:t> – информация..</a:t>
            </a:r>
          </a:p>
          <a:p>
            <a:pPr marL="623888" indent="-260350"/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DEBUG</a:t>
            </a:r>
            <a:r>
              <a:rPr lang="ru-RU" sz="1800" dirty="0"/>
              <a:t> - детальная информация для отладки</a:t>
            </a:r>
          </a:p>
          <a:p>
            <a:pPr marL="623888" indent="-260350"/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TRACE</a:t>
            </a:r>
            <a:r>
              <a:rPr lang="ru-RU" sz="1800" dirty="0"/>
              <a:t> - наиболее полная информация. трассировка выполнения программы. Наиболее низкий приоритет.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обзор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Каждый класс приложения может иметь свой </a:t>
            </a:r>
            <a:r>
              <a:rPr lang="ru-RU" sz="1800" b="1" dirty="0"/>
              <a:t>собственный </a:t>
            </a:r>
            <a:r>
              <a:rPr lang="en-US" sz="1800" b="1" dirty="0"/>
              <a:t>logger</a:t>
            </a:r>
            <a:r>
              <a:rPr lang="ru-RU" sz="1800" b="1" dirty="0"/>
              <a:t> </a:t>
            </a:r>
            <a:r>
              <a:rPr lang="ru-RU" sz="1800" dirty="0"/>
              <a:t>или быть </a:t>
            </a:r>
            <a:r>
              <a:rPr lang="ru-RU" sz="1800" b="1" dirty="0"/>
              <a:t>прикреплен к общему </a:t>
            </a:r>
            <a:r>
              <a:rPr lang="ru-RU" sz="1800" dirty="0"/>
              <a:t>для всего приложения. 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b="1" dirty="0"/>
              <a:t>Регистраторы образуют иерархию</a:t>
            </a:r>
            <a:r>
              <a:rPr lang="ru-RU" sz="1800" dirty="0"/>
              <a:t>, как и пакеты </a:t>
            </a:r>
            <a:r>
              <a:rPr lang="en-GB" sz="1800" dirty="0"/>
              <a:t>Java</a:t>
            </a:r>
            <a:r>
              <a:rPr lang="ru-RU" sz="1800" dirty="0"/>
              <a:t>. 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Регистратор может быть создан или получен с помощью статического метода </a:t>
            </a:r>
            <a:r>
              <a:rPr lang="en-GB" sz="1800" b="1" dirty="0" err="1"/>
              <a:t>getLogger</a:t>
            </a:r>
            <a:r>
              <a:rPr lang="ru-RU" sz="1800" b="1" dirty="0"/>
              <a:t>(</a:t>
            </a:r>
            <a:r>
              <a:rPr lang="en-GB" sz="1800" b="1" dirty="0"/>
              <a:t>String name</a:t>
            </a:r>
            <a:r>
              <a:rPr lang="ru-RU" sz="1800" b="1" dirty="0"/>
              <a:t>)</a:t>
            </a:r>
            <a:r>
              <a:rPr lang="ru-RU" sz="1800" dirty="0"/>
              <a:t>, где </a:t>
            </a:r>
            <a:r>
              <a:rPr lang="en-GB" sz="1800" b="1" dirty="0"/>
              <a:t>name</a:t>
            </a:r>
            <a:r>
              <a:rPr lang="ru-RU" sz="1800" dirty="0"/>
              <a:t> – имя пакета или класса. 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В вершине иерархии находится корневой регистратор. Он всегда существует и у него нет имени. Он может быть получен статическим методом </a:t>
            </a:r>
            <a:r>
              <a:rPr lang="en-GB" sz="1800" b="1" dirty="0" err="1"/>
              <a:t>getRootLogger</a:t>
            </a:r>
            <a:r>
              <a:rPr lang="ru-RU" sz="1800" b="1" dirty="0"/>
              <a:t>().</a:t>
            </a:r>
            <a:endParaRPr lang="pl-PL" sz="1800" dirty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обзор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/>
              <a:t>Для вывода сообщения необходимо, чтобы уровень выводимого сообщения был не ниже, чем уровень регистратора (</a:t>
            </a:r>
            <a:r>
              <a:rPr lang="en-GB" sz="1800" b="1" dirty="0"/>
              <a:t>TRACE</a:t>
            </a:r>
            <a:r>
              <a:rPr lang="ru-RU" sz="1800" dirty="0"/>
              <a:t> &lt; </a:t>
            </a:r>
            <a:r>
              <a:rPr lang="ru-RU" sz="1800" b="1" dirty="0"/>
              <a:t>DEBUG</a:t>
            </a:r>
            <a:r>
              <a:rPr lang="ru-RU" sz="1800" dirty="0"/>
              <a:t> &lt; </a:t>
            </a:r>
            <a:r>
              <a:rPr lang="ru-RU" sz="1800" b="1" dirty="0"/>
              <a:t>INFO</a:t>
            </a:r>
            <a:r>
              <a:rPr lang="ru-RU" sz="1800" dirty="0"/>
              <a:t> &lt; </a:t>
            </a:r>
            <a:r>
              <a:rPr lang="ru-RU" sz="1800" b="1" dirty="0"/>
              <a:t>WARN</a:t>
            </a:r>
            <a:r>
              <a:rPr lang="ru-RU" sz="1800" dirty="0"/>
              <a:t> &lt; </a:t>
            </a:r>
            <a:r>
              <a:rPr lang="ru-RU" sz="1800" b="1" dirty="0"/>
              <a:t>ERROR</a:t>
            </a:r>
            <a:r>
              <a:rPr lang="ru-RU" sz="1800" dirty="0"/>
              <a:t> &lt; </a:t>
            </a:r>
            <a:r>
              <a:rPr lang="ru-RU" sz="1800" b="1" dirty="0"/>
              <a:t>FATAL</a:t>
            </a:r>
            <a:r>
              <a:rPr lang="ru-RU" sz="1800" dirty="0"/>
              <a:t>), т. е. если уровень регистратора </a:t>
            </a:r>
            <a:r>
              <a:rPr lang="en-GB" sz="1800" b="1" dirty="0"/>
              <a:t>INFO</a:t>
            </a:r>
            <a:r>
              <a:rPr lang="ru-RU" sz="1800" dirty="0"/>
              <a:t>, то вызов </a:t>
            </a:r>
            <a:r>
              <a:rPr lang="en-GB" sz="1800" b="1" dirty="0"/>
              <a:t>logger</a:t>
            </a:r>
            <a:r>
              <a:rPr lang="ru-RU" sz="1800" b="1" dirty="0"/>
              <a:t>.</a:t>
            </a:r>
            <a:r>
              <a:rPr lang="en-GB" sz="1800" b="1" dirty="0"/>
              <a:t>debug</a:t>
            </a:r>
            <a:r>
              <a:rPr lang="ru-RU" sz="1800" b="1" dirty="0"/>
              <a:t>(“</a:t>
            </a:r>
            <a:r>
              <a:rPr lang="en-GB" sz="1800" b="1" dirty="0"/>
              <a:t>message</a:t>
            </a:r>
            <a:r>
              <a:rPr lang="ru-RU" sz="1800" b="1" dirty="0"/>
              <a:t>”)</a:t>
            </a:r>
            <a:r>
              <a:rPr lang="ru-RU" sz="1800" dirty="0"/>
              <a:t> не даст никакого эффекта, т. к. </a:t>
            </a:r>
            <a:r>
              <a:rPr lang="en-GB" sz="1800" b="1" dirty="0"/>
              <a:t>DEBUG</a:t>
            </a:r>
            <a:r>
              <a:rPr lang="ru-RU" sz="1800" dirty="0"/>
              <a:t> &lt; </a:t>
            </a:r>
            <a:r>
              <a:rPr lang="en-GB" sz="1800" b="1" dirty="0"/>
              <a:t>INFO</a:t>
            </a:r>
            <a:r>
              <a:rPr lang="ru-RU" sz="1800" dirty="0"/>
              <a:t>. 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Уровень регистратора можно указать с помощью метода </a:t>
            </a:r>
            <a:r>
              <a:rPr lang="en-GB" sz="1800" b="1" dirty="0" err="1"/>
              <a:t>setLevel</a:t>
            </a:r>
            <a:r>
              <a:rPr lang="ru-RU" sz="1800" b="1" dirty="0"/>
              <a:t>(</a:t>
            </a:r>
            <a:r>
              <a:rPr lang="en-GB" sz="1800" b="1" dirty="0"/>
              <a:t>Level </a:t>
            </a:r>
            <a:r>
              <a:rPr lang="en-GB" sz="1800" b="1" dirty="0" err="1"/>
              <a:t>level</a:t>
            </a:r>
            <a:r>
              <a:rPr lang="ru-RU" sz="1800" b="1" dirty="0"/>
              <a:t>)</a:t>
            </a:r>
            <a:r>
              <a:rPr lang="ru-RU" sz="1800" dirty="0"/>
              <a:t>, который принимает объект класса </a:t>
            </a:r>
            <a:r>
              <a:rPr lang="en-GB" sz="1800" b="1" dirty="0"/>
              <a:t>Level</a:t>
            </a:r>
            <a:r>
              <a:rPr lang="ru-RU" sz="1800" dirty="0"/>
              <a:t>, содержащий одноименные константы для каждого уровня. 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Если уровень регистратора не указывается, то наследуется уровень от его родителя. Уровень корневого регистратора </a:t>
            </a:r>
            <a:r>
              <a:rPr lang="en-GB" sz="1800" b="1" dirty="0"/>
              <a:t>DEBUG</a:t>
            </a:r>
            <a:r>
              <a:rPr lang="ru-RU" sz="1800" dirty="0"/>
              <a:t>.</a:t>
            </a:r>
            <a:endParaRPr lang="pl-PL" sz="1800" dirty="0"/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5466</TotalTime>
  <Words>2725</Words>
  <Application>Microsoft Office PowerPoint</Application>
  <PresentationFormat>On-screen Show (4:3)</PresentationFormat>
  <Paragraphs>460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Tahoma</vt:lpstr>
      <vt:lpstr>Wingdings</vt:lpstr>
      <vt:lpstr>template</vt:lpstr>
      <vt:lpstr>Log4j</vt:lpstr>
      <vt:lpstr>Содержание</vt:lpstr>
      <vt:lpstr>Общий обзор</vt:lpstr>
      <vt:lpstr>Общий обзор</vt:lpstr>
      <vt:lpstr>Общий обзор</vt:lpstr>
      <vt:lpstr>Общий обзор</vt:lpstr>
      <vt:lpstr>Общий обзор</vt:lpstr>
      <vt:lpstr>Общий обзор</vt:lpstr>
      <vt:lpstr>Общий обзор</vt:lpstr>
      <vt:lpstr>Общий обзор</vt:lpstr>
      <vt:lpstr>Общий обзор</vt:lpstr>
      <vt:lpstr>Общий обзор</vt:lpstr>
      <vt:lpstr>Общий обзор</vt:lpstr>
      <vt:lpstr>Общий обзор. Example 01</vt:lpstr>
      <vt:lpstr>Log4j.properties и log4j.xml</vt:lpstr>
      <vt:lpstr>Log4j.properties и log4j.xml. Example 02</vt:lpstr>
      <vt:lpstr>Log4j.properties и log4j.xml. Example 02</vt:lpstr>
      <vt:lpstr>Log4j.properties и log4j.xml. Example 02</vt:lpstr>
      <vt:lpstr>Log4j.properties и log4j.xml </vt:lpstr>
      <vt:lpstr>Log4j.properties и log4j.xml</vt:lpstr>
      <vt:lpstr>Log4j.properties и log4j.xml</vt:lpstr>
      <vt:lpstr>Log4j.properties и log4j.xml . Example 03</vt:lpstr>
      <vt:lpstr>Log4j.properties и log4j.xml . Example 03</vt:lpstr>
      <vt:lpstr>Log4j.properties и log4j.xml . Example 03</vt:lpstr>
      <vt:lpstr>Log4j.properties и log4j.xml . Example 03</vt:lpstr>
      <vt:lpstr>Log4j.properties и log4j.xml . Example 03</vt:lpstr>
      <vt:lpstr>Log4j.properties и log4j.xml </vt:lpstr>
      <vt:lpstr>appender</vt:lpstr>
      <vt:lpstr>Appender</vt:lpstr>
      <vt:lpstr>Appender</vt:lpstr>
      <vt:lpstr>Appender</vt:lpstr>
      <vt:lpstr>Appender</vt:lpstr>
      <vt:lpstr>Appender</vt:lpstr>
      <vt:lpstr>Appender</vt:lpstr>
      <vt:lpstr>layout</vt:lpstr>
      <vt:lpstr>Layout</vt:lpstr>
      <vt:lpstr>Layout</vt:lpstr>
      <vt:lpstr>Layout</vt:lpstr>
      <vt:lpstr>Layout</vt:lpstr>
      <vt:lpstr>Layout</vt:lpstr>
      <vt:lpstr>Layout</vt:lpstr>
      <vt:lpstr>Layout</vt:lpstr>
      <vt:lpstr>PowerPoint Presentation</vt:lpstr>
    </vt:vector>
  </TitlesOfParts>
  <Company>Twoja nazwa firmy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Twoja nazwa użytkownika</dc:creator>
  <cp:lastModifiedBy>Nikolai Plokhoi</cp:lastModifiedBy>
  <cp:revision>241</cp:revision>
  <dcterms:created xsi:type="dcterms:W3CDTF">2011-09-14T13:05:55Z</dcterms:created>
  <dcterms:modified xsi:type="dcterms:W3CDTF">2018-06-09T18:23:22Z</dcterms:modified>
</cp:coreProperties>
</file>