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7" r:id="rId3"/>
    <p:sldId id="281" r:id="rId4"/>
    <p:sldId id="257" r:id="rId5"/>
    <p:sldId id="258" r:id="rId6"/>
    <p:sldId id="259" r:id="rId7"/>
    <p:sldId id="279" r:id="rId8"/>
    <p:sldId id="260" r:id="rId9"/>
    <p:sldId id="261" r:id="rId10"/>
    <p:sldId id="264" r:id="rId11"/>
    <p:sldId id="263" r:id="rId12"/>
    <p:sldId id="265" r:id="rId13"/>
    <p:sldId id="266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82" r:id="rId22"/>
    <p:sldId id="283" r:id="rId23"/>
    <p:sldId id="289" r:id="rId24"/>
    <p:sldId id="284" r:id="rId25"/>
    <p:sldId id="286" r:id="rId26"/>
    <p:sldId id="285" r:id="rId27"/>
    <p:sldId id="287" r:id="rId28"/>
    <p:sldId id="288" r:id="rId29"/>
    <p:sldId id="291" r:id="rId30"/>
    <p:sldId id="275" r:id="rId31"/>
    <p:sldId id="274" r:id="rId32"/>
    <p:sldId id="290" r:id="rId33"/>
    <p:sldId id="292" r:id="rId34"/>
    <p:sldId id="276" r:id="rId3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E8E8"/>
    <a:srgbClr val="4BACC6"/>
    <a:srgbClr val="18453B"/>
    <a:srgbClr val="0C533A"/>
    <a:srgbClr val="064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41" autoAdjust="0"/>
    <p:restoredTop sz="94663"/>
  </p:normalViewPr>
  <p:slideViewPr>
    <p:cSldViewPr snapToGrid="0" snapToObjects="1" showGuides="1">
      <p:cViewPr varScale="1">
        <p:scale>
          <a:sx n="111" d="100"/>
          <a:sy n="111" d="100"/>
        </p:scale>
        <p:origin x="58" y="22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mpelman, Robert" userId="b911e53d-7825-4f8f-8f8a-19ab005a8072" providerId="ADAL" clId="{5E91345F-7F3C-4C2C-8320-B10A1C11F356}"/>
    <pc:docChg chg="modSld">
      <pc:chgData name="Tempelman, Robert" userId="b911e53d-7825-4f8f-8f8a-19ab005a8072" providerId="ADAL" clId="{5E91345F-7F3C-4C2C-8320-B10A1C11F356}" dt="2023-06-25T00:59:47.683" v="2" actId="114"/>
      <pc:docMkLst>
        <pc:docMk/>
      </pc:docMkLst>
      <pc:sldChg chg="modSp mod">
        <pc:chgData name="Tempelman, Robert" userId="b911e53d-7825-4f8f-8f8a-19ab005a8072" providerId="ADAL" clId="{5E91345F-7F3C-4C2C-8320-B10A1C11F356}" dt="2023-06-25T00:59:47.683" v="2" actId="114"/>
        <pc:sldMkLst>
          <pc:docMk/>
          <pc:sldMk cId="4228496005" sldId="276"/>
        </pc:sldMkLst>
        <pc:spChg chg="mod">
          <ac:chgData name="Tempelman, Robert" userId="b911e53d-7825-4f8f-8f8a-19ab005a8072" providerId="ADAL" clId="{5E91345F-7F3C-4C2C-8320-B10A1C11F356}" dt="2023-06-25T00:59:47.683" v="2" actId="114"/>
          <ac:spMkLst>
            <pc:docMk/>
            <pc:sldMk cId="4228496005" sldId="276"/>
            <ac:spMk id="3" creationId="{95221194-EDD5-F0D2-E68C-2066050ABE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32932-11B1-4A26-9A6E-46FAAF6E940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2B12E-4A01-4F51-B46A-F0821808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96633"/>
            <a:ext cx="7772400" cy="9764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73107"/>
            <a:ext cx="7772400" cy="15767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E71603C0-2BCA-45CA-8314-628B369743E7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272"/>
            <a:ext cx="8229600" cy="7363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full width,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754"/>
            <a:ext cx="8229600" cy="3049871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1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86894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charset="2"/>
              <a:buChar char="§"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59CC81CF-62EB-4F57-B798-EEFBD869C726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272"/>
            <a:ext cx="8229600" cy="7363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columns,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752"/>
            <a:ext cx="3950704" cy="322251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1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F81040D5-57E7-4A7A-90E0-A5809E848685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1544752"/>
            <a:ext cx="3950704" cy="322251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1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84283"/>
            <a:ext cx="8229600" cy="61586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14700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6D818778-56E4-4BFC-BCAB-2E7EFF4F9E9B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6319"/>
            <a:ext cx="8229600" cy="5438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14700"/>
          </a:xfrm>
          <a:prstGeom prst="rect">
            <a:avLst/>
          </a:prstGeom>
        </p:spPr>
        <p:txBody>
          <a:bodyPr wrap="square" numCol="1" anchor="t"/>
          <a:lstStyle>
            <a:lvl1pPr marL="342883" indent="-342883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342883" indent="342883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891FE4BD-A3A9-4963-BD96-8EE16A40D085}" type="datetime1">
              <a:rPr lang="en-US" smtClean="0"/>
              <a:t>6/24/2023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asthead">
            <a:extLst>
              <a:ext uri="{FF2B5EF4-FFF2-40B4-BE49-F238E27FC236}">
                <a16:creationId xmlns:a16="http://schemas.microsoft.com/office/drawing/2014/main" id="{911B9DB7-B6B9-344D-9E04-DAC9A67D7D04}"/>
              </a:ext>
            </a:extLst>
          </p:cNvPr>
          <p:cNvGrpSpPr/>
          <p:nvPr userDrawn="1"/>
        </p:nvGrpSpPr>
        <p:grpSpPr>
          <a:xfrm>
            <a:off x="0" y="2"/>
            <a:ext cx="9144000" cy="246063"/>
            <a:chOff x="0" y="0"/>
            <a:chExt cx="9144000" cy="2460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E9E51-4C09-6143-971C-9DD2E89AD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9144000" cy="246063"/>
            </a:xfrm>
            <a:prstGeom prst="rect">
              <a:avLst/>
            </a:prstGeom>
            <a:solidFill>
              <a:srgbClr val="18453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Michigan State University logo">
              <a:extLst>
                <a:ext uri="{FF2B5EF4-FFF2-40B4-BE49-F238E27FC236}">
                  <a16:creationId xmlns:a16="http://schemas.microsoft.com/office/drawing/2014/main" id="{98BD41DC-C861-EA40-A7D0-5F4B59AF91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742443" y="26957"/>
              <a:ext cx="2282231" cy="192657"/>
            </a:xfrm>
            <a:prstGeom prst="rect">
              <a:avLst/>
            </a:prstGeom>
          </p:spPr>
        </p:pic>
        <p:sp>
          <p:nvSpPr>
            <p:cNvPr id="23" name="Chevron 8">
              <a:extLst>
                <a:ext uri="{FF2B5EF4-FFF2-40B4-BE49-F238E27FC236}">
                  <a16:creationId xmlns:a16="http://schemas.microsoft.com/office/drawing/2014/main" id="{9BEA3DE6-BAD5-0A42-A811-B6490EC90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9326" y="0"/>
              <a:ext cx="138756" cy="246063"/>
            </a:xfrm>
            <a:custGeom>
              <a:avLst/>
              <a:gdLst>
                <a:gd name="connsiteX0" fmla="*/ 0 w 218131"/>
                <a:gd name="connsiteY0" fmla="*/ 0 h 246063"/>
                <a:gd name="connsiteX1" fmla="*/ 109066 w 218131"/>
                <a:gd name="connsiteY1" fmla="*/ 0 h 246063"/>
                <a:gd name="connsiteX2" fmla="*/ 218131 w 218131"/>
                <a:gd name="connsiteY2" fmla="*/ 123032 h 246063"/>
                <a:gd name="connsiteX3" fmla="*/ 109066 w 218131"/>
                <a:gd name="connsiteY3" fmla="*/ 246063 h 246063"/>
                <a:gd name="connsiteX4" fmla="*/ 0 w 218131"/>
                <a:gd name="connsiteY4" fmla="*/ 246063 h 246063"/>
                <a:gd name="connsiteX5" fmla="*/ 109066 w 218131"/>
                <a:gd name="connsiteY5" fmla="*/ 123032 h 246063"/>
                <a:gd name="connsiteX6" fmla="*/ 0 w 218131"/>
                <a:gd name="connsiteY6" fmla="*/ 0 h 246063"/>
                <a:gd name="connsiteX0" fmla="*/ 0 w 138756"/>
                <a:gd name="connsiteY0" fmla="*/ 0 h 246063"/>
                <a:gd name="connsiteX1" fmla="*/ 109066 w 138756"/>
                <a:gd name="connsiteY1" fmla="*/ 0 h 246063"/>
                <a:gd name="connsiteX2" fmla="*/ 138756 w 138756"/>
                <a:gd name="connsiteY2" fmla="*/ 129382 h 246063"/>
                <a:gd name="connsiteX3" fmla="*/ 109066 w 138756"/>
                <a:gd name="connsiteY3" fmla="*/ 246063 h 246063"/>
                <a:gd name="connsiteX4" fmla="*/ 0 w 138756"/>
                <a:gd name="connsiteY4" fmla="*/ 246063 h 246063"/>
                <a:gd name="connsiteX5" fmla="*/ 109066 w 138756"/>
                <a:gd name="connsiteY5" fmla="*/ 123032 h 246063"/>
                <a:gd name="connsiteX6" fmla="*/ 0 w 138756"/>
                <a:gd name="connsiteY6" fmla="*/ 0 h 246063"/>
                <a:gd name="connsiteX0" fmla="*/ 0 w 138756"/>
                <a:gd name="connsiteY0" fmla="*/ 0 h 246063"/>
                <a:gd name="connsiteX1" fmla="*/ 109066 w 138756"/>
                <a:gd name="connsiteY1" fmla="*/ 0 h 246063"/>
                <a:gd name="connsiteX2" fmla="*/ 138756 w 138756"/>
                <a:gd name="connsiteY2" fmla="*/ 123032 h 246063"/>
                <a:gd name="connsiteX3" fmla="*/ 109066 w 138756"/>
                <a:gd name="connsiteY3" fmla="*/ 246063 h 246063"/>
                <a:gd name="connsiteX4" fmla="*/ 0 w 138756"/>
                <a:gd name="connsiteY4" fmla="*/ 246063 h 246063"/>
                <a:gd name="connsiteX5" fmla="*/ 109066 w 138756"/>
                <a:gd name="connsiteY5" fmla="*/ 123032 h 246063"/>
                <a:gd name="connsiteX6" fmla="*/ 0 w 138756"/>
                <a:gd name="connsiteY6" fmla="*/ 0 h 246063"/>
                <a:gd name="connsiteX0" fmla="*/ 0 w 138756"/>
                <a:gd name="connsiteY0" fmla="*/ 3175 h 249238"/>
                <a:gd name="connsiteX1" fmla="*/ 26516 w 138756"/>
                <a:gd name="connsiteY1" fmla="*/ 0 h 249238"/>
                <a:gd name="connsiteX2" fmla="*/ 138756 w 138756"/>
                <a:gd name="connsiteY2" fmla="*/ 126207 h 249238"/>
                <a:gd name="connsiteX3" fmla="*/ 109066 w 138756"/>
                <a:gd name="connsiteY3" fmla="*/ 249238 h 249238"/>
                <a:gd name="connsiteX4" fmla="*/ 0 w 138756"/>
                <a:gd name="connsiteY4" fmla="*/ 249238 h 249238"/>
                <a:gd name="connsiteX5" fmla="*/ 109066 w 138756"/>
                <a:gd name="connsiteY5" fmla="*/ 126207 h 249238"/>
                <a:gd name="connsiteX6" fmla="*/ 0 w 138756"/>
                <a:gd name="connsiteY6" fmla="*/ 3175 h 249238"/>
                <a:gd name="connsiteX0" fmla="*/ 0 w 138756"/>
                <a:gd name="connsiteY0" fmla="*/ 3175 h 252413"/>
                <a:gd name="connsiteX1" fmla="*/ 26516 w 138756"/>
                <a:gd name="connsiteY1" fmla="*/ 0 h 252413"/>
                <a:gd name="connsiteX2" fmla="*/ 138756 w 138756"/>
                <a:gd name="connsiteY2" fmla="*/ 126207 h 252413"/>
                <a:gd name="connsiteX3" fmla="*/ 23341 w 138756"/>
                <a:gd name="connsiteY3" fmla="*/ 252413 h 252413"/>
                <a:gd name="connsiteX4" fmla="*/ 0 w 138756"/>
                <a:gd name="connsiteY4" fmla="*/ 249238 h 252413"/>
                <a:gd name="connsiteX5" fmla="*/ 109066 w 138756"/>
                <a:gd name="connsiteY5" fmla="*/ 126207 h 252413"/>
                <a:gd name="connsiteX6" fmla="*/ 0 w 138756"/>
                <a:gd name="connsiteY6" fmla="*/ 3175 h 252413"/>
                <a:gd name="connsiteX0" fmla="*/ 0 w 138756"/>
                <a:gd name="connsiteY0" fmla="*/ 3175 h 255588"/>
                <a:gd name="connsiteX1" fmla="*/ 26516 w 138756"/>
                <a:gd name="connsiteY1" fmla="*/ 0 h 255588"/>
                <a:gd name="connsiteX2" fmla="*/ 138756 w 138756"/>
                <a:gd name="connsiteY2" fmla="*/ 126207 h 255588"/>
                <a:gd name="connsiteX3" fmla="*/ 36041 w 138756"/>
                <a:gd name="connsiteY3" fmla="*/ 255588 h 255588"/>
                <a:gd name="connsiteX4" fmla="*/ 0 w 138756"/>
                <a:gd name="connsiteY4" fmla="*/ 249238 h 255588"/>
                <a:gd name="connsiteX5" fmla="*/ 109066 w 138756"/>
                <a:gd name="connsiteY5" fmla="*/ 126207 h 255588"/>
                <a:gd name="connsiteX6" fmla="*/ 0 w 138756"/>
                <a:gd name="connsiteY6" fmla="*/ 3175 h 255588"/>
                <a:gd name="connsiteX0" fmla="*/ 0 w 138756"/>
                <a:gd name="connsiteY0" fmla="*/ 3175 h 249238"/>
                <a:gd name="connsiteX1" fmla="*/ 26516 w 138756"/>
                <a:gd name="connsiteY1" fmla="*/ 0 h 249238"/>
                <a:gd name="connsiteX2" fmla="*/ 138756 w 138756"/>
                <a:gd name="connsiteY2" fmla="*/ 126207 h 249238"/>
                <a:gd name="connsiteX3" fmla="*/ 32866 w 138756"/>
                <a:gd name="connsiteY3" fmla="*/ 249238 h 249238"/>
                <a:gd name="connsiteX4" fmla="*/ 0 w 138756"/>
                <a:gd name="connsiteY4" fmla="*/ 249238 h 249238"/>
                <a:gd name="connsiteX5" fmla="*/ 109066 w 138756"/>
                <a:gd name="connsiteY5" fmla="*/ 126207 h 249238"/>
                <a:gd name="connsiteX6" fmla="*/ 0 w 138756"/>
                <a:gd name="connsiteY6" fmla="*/ 3175 h 249238"/>
                <a:gd name="connsiteX0" fmla="*/ 0 w 138756"/>
                <a:gd name="connsiteY0" fmla="*/ 0 h 246063"/>
                <a:gd name="connsiteX1" fmla="*/ 36041 w 138756"/>
                <a:gd name="connsiteY1" fmla="*/ 6350 h 246063"/>
                <a:gd name="connsiteX2" fmla="*/ 138756 w 138756"/>
                <a:gd name="connsiteY2" fmla="*/ 123032 h 246063"/>
                <a:gd name="connsiteX3" fmla="*/ 32866 w 138756"/>
                <a:gd name="connsiteY3" fmla="*/ 246063 h 246063"/>
                <a:gd name="connsiteX4" fmla="*/ 0 w 138756"/>
                <a:gd name="connsiteY4" fmla="*/ 246063 h 246063"/>
                <a:gd name="connsiteX5" fmla="*/ 109066 w 138756"/>
                <a:gd name="connsiteY5" fmla="*/ 123032 h 246063"/>
                <a:gd name="connsiteX6" fmla="*/ 0 w 138756"/>
                <a:gd name="connsiteY6" fmla="*/ 0 h 246063"/>
                <a:gd name="connsiteX0" fmla="*/ 0 w 138756"/>
                <a:gd name="connsiteY0" fmla="*/ 3175 h 249238"/>
                <a:gd name="connsiteX1" fmla="*/ 36041 w 138756"/>
                <a:gd name="connsiteY1" fmla="*/ 0 h 249238"/>
                <a:gd name="connsiteX2" fmla="*/ 138756 w 138756"/>
                <a:gd name="connsiteY2" fmla="*/ 126207 h 249238"/>
                <a:gd name="connsiteX3" fmla="*/ 32866 w 138756"/>
                <a:gd name="connsiteY3" fmla="*/ 249238 h 249238"/>
                <a:gd name="connsiteX4" fmla="*/ 0 w 138756"/>
                <a:gd name="connsiteY4" fmla="*/ 249238 h 249238"/>
                <a:gd name="connsiteX5" fmla="*/ 109066 w 138756"/>
                <a:gd name="connsiteY5" fmla="*/ 126207 h 249238"/>
                <a:gd name="connsiteX6" fmla="*/ 0 w 138756"/>
                <a:gd name="connsiteY6" fmla="*/ 3175 h 249238"/>
                <a:gd name="connsiteX0" fmla="*/ 0 w 138756"/>
                <a:gd name="connsiteY0" fmla="*/ 0 h 246063"/>
                <a:gd name="connsiteX1" fmla="*/ 29691 w 138756"/>
                <a:gd name="connsiteY1" fmla="*/ 0 h 246063"/>
                <a:gd name="connsiteX2" fmla="*/ 138756 w 138756"/>
                <a:gd name="connsiteY2" fmla="*/ 123032 h 246063"/>
                <a:gd name="connsiteX3" fmla="*/ 32866 w 138756"/>
                <a:gd name="connsiteY3" fmla="*/ 246063 h 246063"/>
                <a:gd name="connsiteX4" fmla="*/ 0 w 138756"/>
                <a:gd name="connsiteY4" fmla="*/ 246063 h 246063"/>
                <a:gd name="connsiteX5" fmla="*/ 109066 w 138756"/>
                <a:gd name="connsiteY5" fmla="*/ 123032 h 246063"/>
                <a:gd name="connsiteX6" fmla="*/ 0 w 138756"/>
                <a:gd name="connsiteY6" fmla="*/ 0 h 24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56" h="246063">
                  <a:moveTo>
                    <a:pt x="0" y="0"/>
                  </a:moveTo>
                  <a:lnTo>
                    <a:pt x="29691" y="0"/>
                  </a:lnTo>
                  <a:lnTo>
                    <a:pt x="138756" y="123032"/>
                  </a:lnTo>
                  <a:lnTo>
                    <a:pt x="32866" y="246063"/>
                  </a:lnTo>
                  <a:lnTo>
                    <a:pt x="0" y="246063"/>
                  </a:lnTo>
                  <a:lnTo>
                    <a:pt x="109066" y="123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0000" dist="23000" dir="540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01B0514E-0C27-4266-9D81-F5CB6C754FAE}" type="datetime1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hdr="0" ftr="0" dt="0"/>
  <p:txStyles>
    <p:titleStyle>
      <a:lvl1pPr algn="ctr" defTabSz="342883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342883"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685766"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028649"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371532" algn="ctr" defTabSz="342883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257162" indent="-257162" algn="l" defTabSz="34288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557185" indent="-214303" algn="l" defTabSz="34288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857207" indent="-171442" algn="l" defTabSz="34288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200090" indent="-171442" algn="l" defTabSz="34288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1542973" indent="-171442" algn="l" defTabSz="34288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1885856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pelman/Meta_analysi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7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mss.org/projects/view/mrp/outline/1879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xfrm>
            <a:off x="842916" y="1296593"/>
            <a:ext cx="6643735" cy="1152525"/>
          </a:xfrm>
          <a:noFill/>
          <a:ln>
            <a:miter lim="800000"/>
            <a:headEnd/>
            <a:tailEnd/>
          </a:ln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sz="18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META-ANALYSIS WORKSHOP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Robert J. Tempelman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Animal Science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Michigan State University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825" y="2804889"/>
            <a:ext cx="6215508" cy="211607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National Animal Nutrition Program (NANP) Workshop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2023 American Dairy Science Association Meetings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June 25, 2023</a:t>
            </a:r>
          </a:p>
          <a:p>
            <a:pPr algn="ctr" fontAlgn="auto">
              <a:spcAft>
                <a:spcPts val="0"/>
              </a:spcAft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hlinkClick r:id="rId2"/>
              </a:rPr>
              <a:t>https://github.com/Tempelman/Meta_analysis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20999-C64E-4AD8-2DA4-72D176E0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D934E-3E61-264D-8682-F58928E18B8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6AF3-8841-35E2-54A4-E35504D9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variances and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F4A5-FF80-B884-6868-7393552C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</a:t>
            </a:r>
            <a:r>
              <a:rPr lang="en-US" dirty="0" err="1"/>
              <a:t>std.error</a:t>
            </a:r>
            <a:r>
              <a:rPr lang="en-US" dirty="0"/>
              <a:t>, these are more commonly used in meta-analysis software</a:t>
            </a:r>
          </a:p>
          <a:p>
            <a:r>
              <a:rPr lang="en-US" dirty="0"/>
              <a:t>Sampling variance = std.err^2  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i="1" dirty="0">
                <a:highlight>
                  <a:srgbClr val="FFFF00"/>
                </a:highlight>
              </a:rPr>
              <a:t>s</a:t>
            </a:r>
            <a:r>
              <a:rPr lang="en-US" baseline="-25000" dirty="0">
                <a:highlight>
                  <a:srgbClr val="FFFF00"/>
                </a:highlight>
              </a:rPr>
              <a:t>i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)  </a:t>
            </a:r>
          </a:p>
          <a:p>
            <a:r>
              <a:rPr lang="en-US" dirty="0"/>
              <a:t>Weight  = (1/std.err^2)			(</a:t>
            </a:r>
            <a:r>
              <a:rPr lang="en-US" i="1" dirty="0" err="1">
                <a:highlight>
                  <a:srgbClr val="00FFFF"/>
                </a:highlight>
              </a:rPr>
              <a:t>w</a:t>
            </a:r>
            <a:r>
              <a:rPr lang="en-US" baseline="-25000" dirty="0" err="1">
                <a:highlight>
                  <a:srgbClr val="00FFFF"/>
                </a:highlight>
              </a:rPr>
              <a:t>i</a:t>
            </a:r>
            <a:r>
              <a:rPr lang="en-US" dirty="0"/>
              <a:t>)</a:t>
            </a:r>
          </a:p>
          <a:p>
            <a:r>
              <a:rPr lang="en-US" dirty="0"/>
              <a:t>So a duplet data point might be either one of the following:</a:t>
            </a:r>
          </a:p>
          <a:p>
            <a:pPr lvl="1"/>
            <a:r>
              <a:rPr lang="en-US" dirty="0" err="1"/>
              <a:t>estimate,sampling</a:t>
            </a:r>
            <a:r>
              <a:rPr lang="en-US" dirty="0"/>
              <a:t> variance   </a:t>
            </a:r>
            <a:r>
              <a:rPr lang="en-US" dirty="0">
                <a:highlight>
                  <a:srgbClr val="E8E8E8"/>
                </a:highlight>
              </a:rPr>
              <a:t>(</a:t>
            </a:r>
            <a:r>
              <a:rPr lang="en-US" i="1" dirty="0">
                <a:highlight>
                  <a:srgbClr val="E8E8E8"/>
                </a:highlight>
              </a:rPr>
              <a:t>z</a:t>
            </a:r>
            <a:r>
              <a:rPr lang="en-US" i="1" baseline="-25000" dirty="0">
                <a:highlight>
                  <a:srgbClr val="E8E8E8"/>
                </a:highlight>
              </a:rPr>
              <a:t>i</a:t>
            </a:r>
            <a:r>
              <a:rPr lang="en-US" i="1" dirty="0">
                <a:highlight>
                  <a:srgbClr val="E8E8E8"/>
                </a:highlight>
              </a:rPr>
              <a:t>,s</a:t>
            </a:r>
            <a:r>
              <a:rPr lang="en-US" baseline="-25000" dirty="0">
                <a:highlight>
                  <a:srgbClr val="E8E8E8"/>
                </a:highlight>
              </a:rPr>
              <a:t>i</a:t>
            </a:r>
            <a:r>
              <a:rPr lang="en-US" baseline="30000" dirty="0">
                <a:highlight>
                  <a:srgbClr val="E8E8E8"/>
                </a:highlight>
              </a:rPr>
              <a:t>2</a:t>
            </a:r>
            <a:r>
              <a:rPr lang="en-US" dirty="0">
                <a:highlight>
                  <a:srgbClr val="E8E8E8"/>
                </a:highlight>
              </a:rPr>
              <a:t>)     popular in meta-analysis software (</a:t>
            </a:r>
            <a:r>
              <a:rPr lang="en-US" dirty="0" err="1">
                <a:highlight>
                  <a:srgbClr val="E8E8E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>
                <a:highlight>
                  <a:srgbClr val="E8E8E8"/>
                </a:highlight>
              </a:rPr>
              <a:t>)</a:t>
            </a:r>
          </a:p>
          <a:p>
            <a:pPr lvl="1"/>
            <a:r>
              <a:rPr lang="en-US" dirty="0"/>
              <a:t>estimate, weight  </a:t>
            </a:r>
            <a:r>
              <a:rPr lang="en-US" dirty="0">
                <a:highlight>
                  <a:srgbClr val="E8E8E8"/>
                </a:highlight>
              </a:rPr>
              <a:t>(</a:t>
            </a:r>
            <a:r>
              <a:rPr lang="en-US" i="1" dirty="0" err="1">
                <a:highlight>
                  <a:srgbClr val="E8E8E8"/>
                </a:highlight>
              </a:rPr>
              <a:t>z</a:t>
            </a:r>
            <a:r>
              <a:rPr lang="en-US" i="1" baseline="-25000" dirty="0" err="1">
                <a:highlight>
                  <a:srgbClr val="E8E8E8"/>
                </a:highlight>
              </a:rPr>
              <a:t>i</a:t>
            </a:r>
            <a:r>
              <a:rPr lang="en-US" i="1" dirty="0" err="1">
                <a:highlight>
                  <a:srgbClr val="E8E8E8"/>
                </a:highlight>
              </a:rPr>
              <a:t>,</a:t>
            </a:r>
            <a:r>
              <a:rPr lang="en-US" i="1" dirty="0" err="1"/>
              <a:t>w</a:t>
            </a:r>
            <a:r>
              <a:rPr lang="en-US" baseline="-25000" dirty="0" err="1"/>
              <a:t>i</a:t>
            </a:r>
            <a:r>
              <a:rPr lang="en-US" dirty="0">
                <a:highlight>
                  <a:srgbClr val="E8E8E8"/>
                </a:highlight>
              </a:rPr>
              <a:t>)                         useful in mixed model analysis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4E00A-F958-05C8-E51F-6B1EB838F10A}"/>
              </a:ext>
            </a:extLst>
          </p:cNvPr>
          <p:cNvSpPr txBox="1"/>
          <p:nvPr/>
        </p:nvSpPr>
        <p:spPr>
          <a:xfrm>
            <a:off x="5758161" y="2234729"/>
            <a:ext cx="267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highlight>
                  <a:srgbClr val="FFFF00"/>
                </a:highlight>
              </a:rPr>
              <a:t>s</a:t>
            </a:r>
            <a:r>
              <a:rPr lang="en-US" sz="1400" baseline="-25000" dirty="0">
                <a:highlight>
                  <a:srgbClr val="FFFF00"/>
                </a:highlight>
              </a:rPr>
              <a:t>i</a:t>
            </a:r>
            <a:r>
              <a:rPr lang="en-US" sz="1400" baseline="30000" dirty="0">
                <a:highlight>
                  <a:srgbClr val="FFFF00"/>
                </a:highlight>
              </a:rPr>
              <a:t>2 </a:t>
            </a:r>
            <a:r>
              <a:rPr lang="en-US" sz="1400" dirty="0">
                <a:highlight>
                  <a:srgbClr val="FFFF00"/>
                </a:highlight>
              </a:rPr>
              <a:t>:Not to be confused with variance of data or residuals</a:t>
            </a:r>
            <a:r>
              <a:rPr lang="en-US" sz="1400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5D705-911A-E627-BCF3-D9833A63E668}"/>
              </a:ext>
            </a:extLst>
          </p:cNvPr>
          <p:cNvSpPr txBox="1"/>
          <p:nvPr/>
        </p:nvSpPr>
        <p:spPr>
          <a:xfrm>
            <a:off x="5758161" y="2748952"/>
            <a:ext cx="230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highlight>
                  <a:srgbClr val="00FFFF"/>
                </a:highlight>
              </a:rPr>
              <a:t>w</a:t>
            </a:r>
            <a:r>
              <a:rPr lang="en-US" sz="1400" i="1" baseline="-25000" dirty="0" err="1">
                <a:highlight>
                  <a:srgbClr val="00FFFF"/>
                </a:highlight>
              </a:rPr>
              <a:t>i</a:t>
            </a:r>
            <a:r>
              <a:rPr lang="en-US" sz="1400" i="1" baseline="30000" dirty="0">
                <a:highlight>
                  <a:srgbClr val="00FFFF"/>
                </a:highlight>
              </a:rPr>
              <a:t> </a:t>
            </a:r>
            <a:r>
              <a:rPr lang="en-US" sz="1400" dirty="0">
                <a:highlight>
                  <a:srgbClr val="00FFFF"/>
                </a:highlight>
              </a:rPr>
              <a:t>:  “precision</a:t>
            </a:r>
            <a:r>
              <a:rPr lang="en-US" sz="1400" dirty="0"/>
              <a:t>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0BF5-94FC-E957-5CC3-25506268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1C49-093F-2657-76D4-7AE135B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effects (CE)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711" y="1223835"/>
                <a:ext cx="8229600" cy="3049871"/>
              </a:xfrm>
            </p:spPr>
            <p:txBody>
              <a:bodyPr/>
              <a:lstStyle/>
              <a:p>
                <a:r>
                  <a:rPr lang="en-US" b="1" dirty="0"/>
                  <a:t>Ignores study heterogeneity!</a:t>
                </a:r>
              </a:p>
              <a:p>
                <a:endParaRPr lang="en-US" dirty="0"/>
              </a:p>
              <a:p>
                <a:r>
                  <a:rPr lang="en-US" dirty="0"/>
                  <a:t>Working model: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highlight>
                    <a:srgbClr val="FFFF00"/>
                  </a:highlight>
                </a:endParaRPr>
              </a:p>
              <a:p>
                <a:pPr lvl="1"/>
                <a:endParaRPr lang="en-US" dirty="0">
                  <a:highlight>
                    <a:srgbClr val="FFFF00"/>
                  </a:highlight>
                </a:endParaRPr>
              </a:p>
              <a:p>
                <a:r>
                  <a:rPr lang="en-US" dirty="0">
                    <a:highlight>
                      <a:srgbClr val="E8E8E8"/>
                    </a:highlight>
                  </a:rPr>
                  <a:t>Weighted least squares estimate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𝑠𝑡𝑢𝑑𝑦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𝑠𝑡𝑢𝑑𝑦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>
                  <a:highlight>
                    <a:srgbClr val="E8E8E8"/>
                  </a:highlight>
                </a:endParaRPr>
              </a:p>
              <a:p>
                <a:pPr marL="0" indent="0">
                  <a:buNone/>
                </a:pPr>
                <a:r>
                  <a:rPr lang="en-US" dirty="0">
                    <a:highlight>
                      <a:srgbClr val="E8E8E8"/>
                    </a:highlight>
                  </a:rPr>
                  <a:t>         with standard error 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𝑠𝑡𝑢𝑑𝑦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rad>
                  </m:oMath>
                </a14:m>
                <a:endParaRPr lang="en-US" dirty="0">
                  <a:highlight>
                    <a:srgbClr val="E8E8E8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711" y="1223835"/>
                <a:ext cx="8229600" cy="3049871"/>
              </a:xfrm>
              <a:blipFill>
                <a:blip r:embed="rId2"/>
                <a:stretch>
                  <a:fillRect l="-889" t="-1200" b="-18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C89CA9-21CD-0EB5-D7EA-A4E22FAD7933}"/>
              </a:ext>
            </a:extLst>
          </p:cNvPr>
          <p:cNvSpPr txBox="1"/>
          <p:nvPr/>
        </p:nvSpPr>
        <p:spPr>
          <a:xfrm>
            <a:off x="584689" y="2846416"/>
            <a:ext cx="281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Unknown true 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/>
              <p:nvPr/>
            </p:nvSpPr>
            <p:spPr>
              <a:xfrm>
                <a:off x="3845237" y="2003861"/>
                <a:ext cx="4615962" cy="1217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37" y="2003861"/>
                <a:ext cx="4615962" cy="1217962"/>
              </a:xfrm>
              <a:prstGeom prst="rect">
                <a:avLst/>
              </a:prstGeom>
              <a:blipFill>
                <a:blip r:embed="rId3"/>
                <a:stretch>
                  <a:fillRect l="-1189"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B7EA4D-E4DA-004E-3A4F-B5ABE48E3ECF}"/>
              </a:ext>
            </a:extLst>
          </p:cNvPr>
          <p:cNvSpPr txBox="1"/>
          <p:nvPr/>
        </p:nvSpPr>
        <p:spPr>
          <a:xfrm>
            <a:off x="4932790" y="1061943"/>
            <a:ext cx="421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Assumes that variability between studies is simply due to sampling error!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D8AE63E-49BE-17E2-AF1C-0B5F00C95387}"/>
              </a:ext>
            </a:extLst>
          </p:cNvPr>
          <p:cNvSpPr/>
          <p:nvPr/>
        </p:nvSpPr>
        <p:spPr>
          <a:xfrm>
            <a:off x="4066309" y="1335466"/>
            <a:ext cx="824346" cy="1881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A5B3BC-186A-D46B-8750-F80AF028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4BD-D5D1-3523-A149-82B7DDAA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effects (CE)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1F90-7358-E9D5-EE16-52B3EC96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sets of R codes provided to compute</a:t>
            </a:r>
          </a:p>
          <a:p>
            <a:pPr lvl="1"/>
            <a:r>
              <a:rPr lang="en-US" dirty="0"/>
              <a:t>1.  WLS estimate on previous slide.</a:t>
            </a:r>
          </a:p>
          <a:p>
            <a:pPr lvl="1"/>
            <a:r>
              <a:rPr lang="en-US" dirty="0"/>
              <a:t>2.  Using linear (mixed) models software</a:t>
            </a:r>
          </a:p>
          <a:p>
            <a:pPr lvl="1"/>
            <a:r>
              <a:rPr lang="en-US" dirty="0"/>
              <a:t>3. 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/>
              <a:t> (popular R meta-analysis software package)</a:t>
            </a:r>
          </a:p>
          <a:p>
            <a:pPr lvl="2"/>
            <a:r>
              <a:rPr lang="en-US" dirty="0"/>
              <a:t>Option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 = EE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Amasis MT Pro Black" panose="020B0604020202020204" pitchFamily="18" charset="0"/>
                <a:cs typeface="Courier New" panose="02070309020205020404" pitchFamily="49" charset="0"/>
              </a:rPr>
              <a:t>THIS SHOULD NOT BE YOUR FIRST OPTION!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90589-6C7B-7EFC-F89E-C483DDD8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1C49-093F-2657-76D4-7AE135BE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8" y="388590"/>
            <a:ext cx="6841506" cy="73635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linear models software to do CE analysis</a:t>
            </a:r>
            <a:br>
              <a:rPr lang="en-US" dirty="0"/>
            </a:br>
            <a:r>
              <a:rPr lang="en-US" sz="1600" dirty="0"/>
              <a:t>(see Madden, LV, H-P Piepho and P.A. Paul. 2016.  Statistical models and methods for network meta-analysis.  Phytopathology 106:792-806)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effect model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“Trick:” Same as fitting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Then specify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as a known weight function in the software (R or SAS)   </a:t>
                </a:r>
              </a:p>
              <a:p>
                <a:pPr lvl="1"/>
                <a:r>
                  <a:rPr lang="en-US" dirty="0"/>
                  <a:t>SAS is especially friendly for fixing variance components to constant values.</a:t>
                </a:r>
              </a:p>
              <a:p>
                <a:pPr lvl="1"/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glmmTMB</a:t>
                </a:r>
                <a:r>
                  <a:rPr lang="en-US" dirty="0"/>
                  <a:t> seems to be the only R package that easily does this…but doesn’t have as many modeling options as SAS.</a:t>
                </a:r>
              </a:p>
              <a:p>
                <a:pPr lvl="1"/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1259" b="-10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/>
              <p:nvPr/>
            </p:nvSpPr>
            <p:spPr>
              <a:xfrm>
                <a:off x="5653454" y="1441500"/>
                <a:ext cx="2593731" cy="663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54" y="1441500"/>
                <a:ext cx="2593731" cy="663964"/>
              </a:xfrm>
              <a:prstGeom prst="rect">
                <a:avLst/>
              </a:prstGeom>
              <a:blipFill>
                <a:blip r:embed="rId3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A4DA3-E74B-5FAE-BC4F-C4E03FD5688E}"/>
                  </a:ext>
                </a:extLst>
              </p:cNvPr>
              <p:cNvSpPr txBox="1"/>
              <p:nvPr/>
            </p:nvSpPr>
            <p:spPr>
              <a:xfrm>
                <a:off x="5653454" y="2580782"/>
                <a:ext cx="22772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~ N(0,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6A4DA3-E74B-5FAE-BC4F-C4E03FD56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54" y="2580782"/>
                <a:ext cx="227720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B725501-0F93-A498-80C5-77CFE81DADA0}"/>
              </a:ext>
            </a:extLst>
          </p:cNvPr>
          <p:cNvSpPr txBox="1"/>
          <p:nvPr/>
        </p:nvSpPr>
        <p:spPr>
          <a:xfrm>
            <a:off x="6950319" y="2626948"/>
            <a:ext cx="240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Hold constant to 1 in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63D6C-4138-F40D-B96A-10EED7D8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9" y="288625"/>
            <a:ext cx="872801" cy="116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UCARPIA Biometrics - WUR">
            <a:extLst>
              <a:ext uri="{FF2B5EF4-FFF2-40B4-BE49-F238E27FC236}">
                <a16:creationId xmlns:a16="http://schemas.microsoft.com/office/drawing/2014/main" id="{E5D74311-FC1F-33AD-5666-D772D02B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35" y="276585"/>
            <a:ext cx="842798" cy="116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38089-66BD-54F3-AA2E-8F2F6FF4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1C49-093F-2657-76D4-7AE135B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</a:t>
            </a:r>
            <a:r>
              <a:rPr lang="en-US" b="1" dirty="0"/>
              <a:t>univariate</a:t>
            </a:r>
            <a:r>
              <a:rPr lang="en-US" dirty="0"/>
              <a:t> 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391" y="1443642"/>
                <a:ext cx="8229600" cy="3049871"/>
              </a:xfrm>
            </p:spPr>
            <p:txBody>
              <a:bodyPr/>
              <a:lstStyle/>
              <a:p>
                <a:r>
                  <a:rPr lang="en-US" dirty="0"/>
                  <a:t>Accomodates study heterogeneity!</a:t>
                </a:r>
              </a:p>
              <a:p>
                <a:endParaRPr lang="en-US" dirty="0"/>
              </a:p>
              <a:p>
                <a:r>
                  <a:rPr lang="en-US" dirty="0"/>
                  <a:t>Working model: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highlight>
                    <a:srgbClr val="FFFF00"/>
                  </a:highlight>
                </a:endParaRPr>
              </a:p>
              <a:p>
                <a:pPr marL="272591" lvl="1" indent="0">
                  <a:buNone/>
                </a:pPr>
                <a:endParaRPr lang="en-US" sz="2400" dirty="0">
                  <a:highlight>
                    <a:srgbClr val="FFFF00"/>
                  </a:highlight>
                </a:endParaRPr>
              </a:p>
              <a:p>
                <a:pPr marL="272591" lvl="1" indent="0">
                  <a:buNone/>
                </a:pPr>
                <a:r>
                  <a:rPr lang="en-US" sz="2400" b="0" dirty="0">
                    <a:latin typeface="Cambria Math" panose="02040503050406030204" pitchFamily="18" charset="0"/>
                  </a:rPr>
                  <a:t>In othe</a:t>
                </a:r>
                <a:r>
                  <a:rPr lang="en-US" sz="2400" dirty="0">
                    <a:latin typeface="Cambria Math" panose="02040503050406030204" pitchFamily="18" charset="0"/>
                  </a:rPr>
                  <a:t>r words:</a:t>
                </a:r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pPr marL="272591" lvl="1" indent="0">
                  <a:buNone/>
                </a:pPr>
                <a:r>
                  <a:rPr lang="en-US" sz="2000" b="1" dirty="0"/>
                  <a:t>ONE SHOULD ALMOST ALWAYS EXPECT STUDY HETEROGENEITY!!</a:t>
                </a:r>
              </a:p>
              <a:p>
                <a:pPr lvl="1"/>
                <a:endParaRPr lang="en-US" dirty="0">
                  <a:highlight>
                    <a:srgbClr val="FFFF00"/>
                  </a:highlight>
                </a:endParaRPr>
              </a:p>
              <a:p>
                <a:pPr lvl="1"/>
                <a:endParaRPr lang="en-US" dirty="0">
                  <a:highlight>
                    <a:srgbClr val="FFFF00"/>
                  </a:highlight>
                </a:endParaRPr>
              </a:p>
              <a:p>
                <a:pPr marL="272591" lvl="1" indent="0">
                  <a:buNone/>
                </a:pP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4FDF5-310C-A6CA-C35A-0E57607A6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391" y="1443642"/>
                <a:ext cx="8229600" cy="3049871"/>
              </a:xfrm>
              <a:blipFill>
                <a:blip r:embed="rId2"/>
                <a:stretch>
                  <a:fillRect l="-741" t="-1200" b="-1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C89CA9-21CD-0EB5-D7EA-A4E22FAD7933}"/>
              </a:ext>
            </a:extLst>
          </p:cNvPr>
          <p:cNvSpPr txBox="1"/>
          <p:nvPr/>
        </p:nvSpPr>
        <p:spPr>
          <a:xfrm>
            <a:off x="808893" y="3176128"/>
            <a:ext cx="281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Unknown true 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/>
              <p:nvPr/>
            </p:nvSpPr>
            <p:spPr>
              <a:xfrm>
                <a:off x="4572000" y="1750615"/>
                <a:ext cx="4123594" cy="1217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A428F-C047-FA42-72F2-49800F630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50615"/>
                <a:ext cx="4123594" cy="1217962"/>
              </a:xfrm>
              <a:prstGeom prst="rect">
                <a:avLst/>
              </a:prstGeom>
              <a:blipFill>
                <a:blip r:embed="rId3"/>
                <a:stretch>
                  <a:fillRect l="-1183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5F8B3-0B21-48AA-E6CC-01B7BF1E0C89}"/>
                  </a:ext>
                </a:extLst>
              </p:cNvPr>
              <p:cNvSpPr txBox="1"/>
              <p:nvPr/>
            </p:nvSpPr>
            <p:spPr>
              <a:xfrm>
                <a:off x="4572000" y="3148765"/>
                <a:ext cx="3894991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Between –study heterogeneity: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A5F8B3-0B21-48AA-E6CC-01B7BF1E0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48765"/>
                <a:ext cx="3894991" cy="681982"/>
              </a:xfrm>
              <a:prstGeom prst="rect">
                <a:avLst/>
              </a:prstGeom>
              <a:blipFill>
                <a:blip r:embed="rId4"/>
                <a:stretch>
                  <a:fillRect l="-1252" t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D0F5ED0-F3EB-47CD-EB69-8A0647D1BBC3}"/>
              </a:ext>
            </a:extLst>
          </p:cNvPr>
          <p:cNvSpPr txBox="1"/>
          <p:nvPr/>
        </p:nvSpPr>
        <p:spPr>
          <a:xfrm>
            <a:off x="6428299" y="396799"/>
            <a:ext cx="2547258" cy="1200329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Meta-analysis statisticians bicker whether study is fixed or random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0C2B89-C51F-86D8-93EB-4A5E1EAC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B512-F99A-F331-AA32-1D8ED2F2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</a:t>
            </a:r>
            <a:r>
              <a:rPr lang="en-US" b="1" dirty="0"/>
              <a:t>multivariate</a:t>
            </a:r>
            <a:r>
              <a:rPr lang="en-US" dirty="0"/>
              <a:t> 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90682-D66B-EBA3-4E1F-AA10F30DC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107" y="1241419"/>
                <a:ext cx="8229600" cy="3049871"/>
              </a:xfrm>
            </p:spPr>
            <p:txBody>
              <a:bodyPr/>
              <a:lstStyle/>
              <a:p>
                <a:r>
                  <a:rPr lang="en-US" dirty="0"/>
                  <a:t>Jointly model study heterogeneity on two (or more) parameters.</a:t>
                </a:r>
              </a:p>
              <a:p>
                <a:pPr lvl="1"/>
                <a:r>
                  <a:rPr lang="en-US" sz="1700" dirty="0"/>
                  <a:t>e.g. </a:t>
                </a:r>
                <a:r>
                  <a:rPr lang="en-US" sz="1700" dirty="0">
                    <a:highlight>
                      <a:srgbClr val="FFFF00"/>
                    </a:highlight>
                  </a:rPr>
                  <a:t>intercept</a:t>
                </a:r>
                <a:r>
                  <a:rPr lang="en-US" sz="1700" dirty="0"/>
                  <a:t> and </a:t>
                </a:r>
                <a:r>
                  <a:rPr lang="en-US" sz="1700" dirty="0">
                    <a:highlight>
                      <a:srgbClr val="00FFFF"/>
                    </a:highlight>
                  </a:rPr>
                  <a:t>slope</a:t>
                </a:r>
                <a:r>
                  <a:rPr lang="en-US" sz="1700" dirty="0"/>
                  <a:t>…TOGETHER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Meta-analysis software (e.g.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metafor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cs typeface="Courier New" panose="02070309020205020404" pitchFamily="49" charset="0"/>
                  </a:rPr>
                  <a:t>in R</a:t>
                </a:r>
                <a:r>
                  <a:rPr lang="en-US" dirty="0"/>
                  <a:t>) having multivariate estimation capabilities will facilitate different specifications for </a:t>
                </a:r>
                <a:r>
                  <a:rPr lang="en-US" b="1" dirty="0"/>
                  <a:t>G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Above </a:t>
                </a:r>
                <a:r>
                  <a:rPr lang="en-US" b="1" dirty="0"/>
                  <a:t>G</a:t>
                </a:r>
                <a:r>
                  <a:rPr lang="en-US" dirty="0"/>
                  <a:t> is said to be “unstructured” (</a:t>
                </a:r>
                <a:r>
                  <a:rPr lang="en-US" b="1" dirty="0"/>
                  <a:t>UN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90682-D66B-EBA3-4E1F-AA10F30DC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107" y="1241419"/>
                <a:ext cx="8229600" cy="3049871"/>
              </a:xfrm>
              <a:blipFill>
                <a:blip r:embed="rId2"/>
                <a:stretch>
                  <a:fillRect l="-741" t="-14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1B50B-0FED-8FFE-4794-0EA6D0446B4A}"/>
                  </a:ext>
                </a:extLst>
              </p:cNvPr>
              <p:cNvSpPr txBox="1"/>
              <p:nvPr/>
            </p:nvSpPr>
            <p:spPr>
              <a:xfrm>
                <a:off x="1181620" y="2766354"/>
                <a:ext cx="313015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1B50B-0FED-8FFE-4794-0EA6D0446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20" y="2766354"/>
                <a:ext cx="3130152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D0A69-A4E1-4D09-611E-86E46A33FC63}"/>
                  </a:ext>
                </a:extLst>
              </p:cNvPr>
              <p:cNvSpPr txBox="1"/>
              <p:nvPr/>
            </p:nvSpPr>
            <p:spPr>
              <a:xfrm>
                <a:off x="4798189" y="2848416"/>
                <a:ext cx="2572884" cy="623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D0A69-A4E1-4D09-611E-86E46A33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189" y="2848416"/>
                <a:ext cx="2572884" cy="623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32A523C-3E22-4472-CFA1-344C8A3AC442}"/>
              </a:ext>
            </a:extLst>
          </p:cNvPr>
          <p:cNvSpPr txBox="1"/>
          <p:nvPr/>
        </p:nvSpPr>
        <p:spPr>
          <a:xfrm>
            <a:off x="7198821" y="2303396"/>
            <a:ext cx="175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Study specific squared standard errors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B0DB9-1F13-A423-1D84-AA8066EF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4BD-D5D1-3523-A149-82B7DDAA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(ME)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41F90-7358-E9D5-EE16-52B3EC96B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Workshop will generally present different sets of R codes provided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1.  Using linear (mixed) models software</a:t>
                </a:r>
              </a:p>
              <a:p>
                <a:pPr lvl="1"/>
                <a:r>
                  <a:rPr lang="en-US" dirty="0"/>
                  <a:t>2. Using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metafor</a:t>
                </a:r>
                <a:r>
                  <a:rPr lang="en-US" dirty="0"/>
                  <a:t> (popular meta-analysis software package)</a:t>
                </a:r>
              </a:p>
              <a:p>
                <a:pPr lvl="2"/>
                <a:r>
                  <a:rPr lang="en-US" dirty="0"/>
                  <a:t>Option method = REML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Will demonstrate influence/outlier diagnostics with St-Pierre example.</a:t>
                </a:r>
              </a:p>
              <a:p>
                <a:pPr lvl="1"/>
                <a:r>
                  <a:rPr lang="en-US" dirty="0"/>
                  <a:t>Follows closely typical linear model applications.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do I know if ME is better than CE? -&gt; Likelihood ratio test/AIC/BIC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41F90-7358-E9D5-EE16-52B3EC96B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198" b="-14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15B37-8309-1C4A-73FA-13160C77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C47D4-9CBB-6C7C-EFFB-71F45A90C8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52132"/>
                <a:ext cx="8229600" cy="7363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Recap on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St-Pierre)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C47D4-9CBB-6C7C-EFFB-71F45A90C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52132"/>
                <a:ext cx="8229600" cy="736358"/>
              </a:xfrm>
              <a:blipFill>
                <a:blip r:embed="rId2"/>
                <a:stretch>
                  <a:fillRect l="-1407" t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58B8-2C76-8A0F-216D-84EC721F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5" y="797408"/>
            <a:ext cx="8229600" cy="3049871"/>
          </a:xfrm>
        </p:spPr>
        <p:txBody>
          <a:bodyPr/>
          <a:lstStyle/>
          <a:p>
            <a:r>
              <a:rPr lang="en-US" dirty="0"/>
              <a:t>Using mixed model (random coefficients) analysis of raw data (deleting two studies with 2 datapoints each)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  Estimate Std. Error t value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(Intercept) -0.78266    0.50278  -1.557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## X            1.08502   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0.05775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18.787</a:t>
            </a:r>
          </a:p>
          <a:p>
            <a:r>
              <a:rPr lang="en-US" dirty="0"/>
              <a:t>Using CE analysis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/>
              <a:t>) on summary stats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estimate      se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ci.lb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ci.ub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1.0864  </a:t>
            </a:r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0.0317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34.3165  &lt;.0001  1.0244  1.1485  ***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Using mixed model  analysis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/>
              <a:t> univariate) on summary stats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estimate      se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ci.lb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ci.ub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1.0810 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0.0586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18.4410  &lt;.0001  0.9661  1.1959  *** </a:t>
            </a:r>
          </a:p>
          <a:p>
            <a:r>
              <a:rPr lang="en-US" sz="2000" dirty="0"/>
              <a:t>Using mixed model  analysis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sz="2000" dirty="0"/>
              <a:t> multivariate) on summary stats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     estimate      se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ci.lb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ci.ub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termIntercept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-0.7954  0.4894  -1.6252  0.1041  -1.7546  0.1638      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##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termX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1.0820  </a:t>
            </a:r>
            <a:r>
              <a:rPr lang="en-US" sz="12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0.0582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18.5847  &lt;.0001   0.9679  1.1961  ***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1A856422-0B27-89E8-55E4-4DFB4F0B8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9588" y="1407943"/>
            <a:ext cx="914400" cy="9144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E8E3936-DBEB-423C-3670-E6BDCF768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5245" y="3321859"/>
            <a:ext cx="914400" cy="91440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50B1B7F7-4DAE-85B4-2878-71B9FF95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1686" y="4183284"/>
            <a:ext cx="914400" cy="91440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F8AAAB72-016A-A93C-B6AD-8AAABD788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8585" y="408359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F969F7-849F-C702-A89E-CCD79F189362}"/>
              </a:ext>
            </a:extLst>
          </p:cNvPr>
          <p:cNvSpPr txBox="1"/>
          <p:nvPr/>
        </p:nvSpPr>
        <p:spPr>
          <a:xfrm>
            <a:off x="6914910" y="1416255"/>
            <a:ext cx="2039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coefficient (“random regression”)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413FA-79BB-C6C9-1923-6718FA08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9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9E78-EDBD-5230-E30D-0B5D75AE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meta-analytic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2FD1-009F-BA0B-02F1-4A1D8BFC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meta-analysis should lead to nearly the same estimates and standard errors as one would get using the correct model on the raw data.</a:t>
            </a:r>
          </a:p>
          <a:p>
            <a:pPr lvl="1"/>
            <a:r>
              <a:rPr lang="en-US" dirty="0"/>
              <a:t>Being able to simulate various experimental designs might be pedagogically helpful in that regard (we do that today!)</a:t>
            </a:r>
          </a:p>
          <a:p>
            <a:r>
              <a:rPr lang="en-US" dirty="0"/>
              <a:t>Various R packages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metafor,netmeta</a:t>
            </a:r>
            <a:r>
              <a:rPr lang="en-US" dirty="0"/>
              <a:t>) also provide example datasets that are useful to work through as well.</a:t>
            </a:r>
          </a:p>
          <a:p>
            <a:r>
              <a:rPr lang="en-US" dirty="0"/>
              <a:t>Linear mixed models allow diagnostic checks as well.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Should be based on studentized residuals</a:t>
            </a:r>
            <a:r>
              <a:rPr lang="en-US" dirty="0"/>
              <a:t>.  Regular estimated residuals are not comparable between different studies.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EDE11-87E5-C05E-95E5-56F07179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0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9E6F-C732-3305-8AAE-BC09A19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completely randomized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57B7A-379E-83EB-A36F-818862D4F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165" y="1226291"/>
                <a:ext cx="8496854" cy="3049871"/>
              </a:xfrm>
            </p:spPr>
            <p:txBody>
              <a:bodyPr/>
              <a:lstStyle/>
              <a:p>
                <a:r>
                  <a:rPr lang="en-US" dirty="0"/>
                  <a:t>We’ll go through a similar exercise there!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𝑆𝑡𝑢𝑑𝑦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𝑆𝑡𝑢𝑑𝑦</m:t>
                        </m:r>
                        <m:r>
                          <a:rPr lang="en-US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a:rPr lang="en-US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  <m:r>
                              <a:rPr lang="en-US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𝑇𝑟𝑡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  between and within cow variability</a:t>
                </a:r>
              </a:p>
              <a:p>
                <a:pPr lvl="1"/>
                <a:r>
                  <a:rPr lang="en-US" dirty="0"/>
                  <a:t>Depending upon trait, one might actually anticipate extensive heterogeneity in VC across studies.  Bayesian analyses on raw data then would be ideal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57B7A-379E-83EB-A36F-818862D4F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165" y="1226291"/>
                <a:ext cx="8496854" cy="3049871"/>
              </a:xfrm>
              <a:blipFill>
                <a:blip r:embed="rId2"/>
                <a:stretch>
                  <a:fillRect l="-717" t="-1200" b="-28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6FBFA3-9A96-0C3F-36AA-9199C42B030D}"/>
                  </a:ext>
                </a:extLst>
              </p:cNvPr>
              <p:cNvSpPr txBox="1"/>
              <p:nvPr/>
            </p:nvSpPr>
            <p:spPr>
              <a:xfrm>
                <a:off x="457200" y="1839502"/>
                <a:ext cx="849685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𝑆𝑡𝑢𝑑𝑦</m:t>
                        </m:r>
                        <m:r>
                          <a:rPr lang="en-US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a:rPr lang="en-US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;   </a:t>
                </a:r>
              </a:p>
              <a:p>
                <a:r>
                  <a:rPr lang="en-US" i="1" dirty="0"/>
                  <a:t>							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=1,2,…,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  j </a:t>
                </a:r>
                <a:r>
                  <a:rPr lang="en-US" dirty="0"/>
                  <a:t>= 1,2,…,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6FBFA3-9A96-0C3F-36AA-9199C42B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39502"/>
                <a:ext cx="8496854" cy="911724"/>
              </a:xfrm>
              <a:prstGeom prst="rect">
                <a:avLst/>
              </a:prstGeom>
              <a:blipFill>
                <a:blip r:embed="rId3"/>
                <a:stretch>
                  <a:fillRect l="-1004" t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45F2066-608D-E7B3-8A67-48D4D3D2C76D}"/>
              </a:ext>
            </a:extLst>
          </p:cNvPr>
          <p:cNvSpPr txBox="1"/>
          <p:nvPr/>
        </p:nvSpPr>
        <p:spPr>
          <a:xfrm>
            <a:off x="672611" y="3294098"/>
            <a:ext cx="690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Study heterogeneity                    </a:t>
            </a:r>
            <a:r>
              <a:rPr lang="en-US" dirty="0">
                <a:solidFill>
                  <a:srgbClr val="FF0000"/>
                </a:solidFill>
              </a:rPr>
              <a:t>Treatment effect heterogeneity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BDA6-B442-68ED-96EE-244F5AAA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68D5-3EAE-A93D-A7B4-D872A0B8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Meta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F288-F70B-9341-32AD-3E5E9C25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6814"/>
            <a:ext cx="8229600" cy="3049871"/>
          </a:xfrm>
        </p:spPr>
        <p:txBody>
          <a:bodyPr/>
          <a:lstStyle/>
          <a:p>
            <a:r>
              <a:rPr lang="en-US" dirty="0"/>
              <a:t>Growing in popularity in animal science at apparently 15% per year (</a:t>
            </a:r>
            <a:r>
              <a:rPr lang="en-US" dirty="0" err="1"/>
              <a:t>Sauvant</a:t>
            </a:r>
            <a:r>
              <a:rPr lang="en-US" dirty="0"/>
              <a:t> et al. 2020; </a:t>
            </a:r>
            <a:r>
              <a:rPr lang="en-US" i="1" dirty="0"/>
              <a:t>Animal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Likely to keep being important, especially if supplemental electronic submissions of raw data/summary statistics increases in the future.</a:t>
            </a:r>
          </a:p>
          <a:p>
            <a:endParaRPr lang="en-US" dirty="0"/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“The statistical analysis of a large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collection </a:t>
            </a:r>
            <a:r>
              <a:rPr lang="en-US" sz="1800" b="0" i="0" u="none" strike="noStrike" baseline="0" dirty="0">
                <a:latin typeface="ArialMT"/>
              </a:rPr>
              <a:t>of analysis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results </a:t>
            </a:r>
            <a:r>
              <a:rPr lang="en-US" sz="1800" b="0" i="0" u="none" strike="noStrike" baseline="0" dirty="0">
                <a:latin typeface="ArialMT"/>
              </a:rPr>
              <a:t>from individual studies for the purpose of integrating the findings” - Glass (1976)</a:t>
            </a:r>
          </a:p>
          <a:p>
            <a:pPr algn="l"/>
            <a:endParaRPr lang="en-US" sz="1800" dirty="0">
              <a:latin typeface="ArialMT"/>
            </a:endParaRPr>
          </a:p>
          <a:p>
            <a:pPr algn="l"/>
            <a:r>
              <a:rPr lang="en-US" sz="1800" dirty="0">
                <a:latin typeface="ArialMT"/>
              </a:rPr>
              <a:t>There are many important issues (publication bias, GIGO, etc.) that will go beyond the scope of a 2 hour workshop.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E38A5-5D19-4452-9164-377AE059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4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5E20-F33C-1846-5251-1C0DC762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simple CRD for each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1840C-F172-B06D-300A-185CDB3F2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904" y="1439246"/>
                <a:ext cx="8743950" cy="3049871"/>
              </a:xfrm>
            </p:spPr>
            <p:txBody>
              <a:bodyPr/>
              <a:lstStyle/>
              <a:p>
                <a:r>
                  <a:rPr lang="en-US" dirty="0"/>
                  <a:t>Two different options for analyses determining which summary statistics to save from each study.</a:t>
                </a:r>
              </a:p>
              <a:p>
                <a:r>
                  <a:rPr lang="en-US" dirty="0"/>
                  <a:t>Contrast-based:</a:t>
                </a:r>
              </a:p>
              <a:p>
                <a:pPr lvl="1"/>
                <a:r>
                  <a:rPr lang="en-US" dirty="0" err="1"/>
                  <a:t>Trt</a:t>
                </a:r>
                <a:r>
                  <a:rPr lang="en-US" dirty="0"/>
                  <a:t> A vs </a:t>
                </a:r>
                <a:r>
                  <a:rPr lang="en-US" dirty="0" err="1"/>
                  <a:t>Trt</a:t>
                </a:r>
                <a:r>
                  <a:rPr lang="en-US" dirty="0"/>
                  <a:t> B mean difference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± standard errors (</a:t>
                </a:r>
                <a:r>
                  <a:rPr lang="en-US" dirty="0">
                    <a:solidFill>
                      <a:srgbClr val="FF0000"/>
                    </a:solidFill>
                  </a:rPr>
                  <a:t>SED</a:t>
                </a:r>
                <a:r>
                  <a:rPr lang="en-US" dirty="0"/>
                  <a:t>= 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)</a:t>
                </a:r>
              </a:p>
              <a:p>
                <a:pPr lvl="1"/>
                <a:r>
                  <a:rPr lang="en-US" b="1" dirty="0">
                    <a:solidFill>
                      <a:srgbClr val="00B0F0"/>
                    </a:solidFill>
                  </a:rPr>
                  <a:t>Most popular in the meta-analysis methodology literature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Mean-based (“Arm-based”)</a:t>
                </a:r>
              </a:p>
              <a:p>
                <a:pPr lvl="1"/>
                <a:r>
                  <a:rPr lang="en-US" dirty="0" err="1"/>
                  <a:t>Trt</a:t>
                </a:r>
                <a:r>
                  <a:rPr lang="en-US" dirty="0"/>
                  <a:t> A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± standard errors (</a:t>
                </a:r>
                <a:r>
                  <a:rPr lang="en-US" dirty="0">
                    <a:solidFill>
                      <a:srgbClr val="FF0000"/>
                    </a:solidFill>
                  </a:rPr>
                  <a:t>SEM</a:t>
                </a:r>
                <a:r>
                  <a:rPr lang="en-US" dirty="0"/>
                  <a:t> = 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)</a:t>
                </a:r>
              </a:p>
              <a:p>
                <a:pPr lvl="1"/>
                <a:r>
                  <a:rPr lang="en-US" dirty="0" err="1"/>
                  <a:t>Trt</a:t>
                </a:r>
                <a:r>
                  <a:rPr lang="en-US" dirty="0"/>
                  <a:t> B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± standard errors (</a:t>
                </a:r>
                <a:r>
                  <a:rPr lang="en-US" dirty="0">
                    <a:solidFill>
                      <a:srgbClr val="FF0000"/>
                    </a:solidFill>
                  </a:rPr>
                  <a:t>SEM</a:t>
                </a:r>
                <a:r>
                  <a:rPr lang="en-US" dirty="0"/>
                  <a:t> = 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1840C-F172-B06D-300A-185CDB3F2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904" y="1439246"/>
                <a:ext cx="8743950" cy="3049871"/>
              </a:xfrm>
              <a:blipFill>
                <a:blip r:embed="rId2"/>
                <a:stretch>
                  <a:fillRect l="-697" t="-1200" b="-6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1B083B1-F922-08D0-FAF4-51A5090C1BD8}"/>
              </a:ext>
            </a:extLst>
          </p:cNvPr>
          <p:cNvSpPr txBox="1"/>
          <p:nvPr/>
        </p:nvSpPr>
        <p:spPr>
          <a:xfrm>
            <a:off x="5918263" y="3785457"/>
            <a:ext cx="243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Commonly pursued in animal/dairy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F861A-0B4D-DD6F-27A3-529A2AEA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6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CF75-FF05-E79C-7640-B2DA0064EF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Contrast-based analyses (i.e.,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CF75-FF05-E79C-7640-B2DA0064E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07" t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5956C-A24D-1AC1-4150-9ABC2E8F0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337" y="1156459"/>
                <a:ext cx="8674652" cy="3673236"/>
              </a:xfrm>
            </p:spPr>
            <p:txBody>
              <a:bodyPr/>
              <a:lstStyle/>
              <a:p>
                <a:r>
                  <a:rPr lang="en-US" dirty="0"/>
                  <a:t>Recommendation:  </a:t>
                </a:r>
                <a:r>
                  <a:rPr lang="en-US" b="1" dirty="0"/>
                  <a:t>accommodate study-specific heterogeneity!</a:t>
                </a:r>
              </a:p>
              <a:p>
                <a:r>
                  <a:rPr lang="en-US" dirty="0"/>
                  <a:t>Same as shown previously for univariate analysis on slope (St-Pierre’s example)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highlight>
                    <a:srgbClr val="FFFF00"/>
                  </a:highlight>
                </a:endParaRPr>
              </a:p>
              <a:p>
                <a:pPr marL="272591" lvl="1" indent="0">
                  <a:buNone/>
                </a:pPr>
                <a:endParaRPr lang="en-US" sz="2400" dirty="0">
                  <a:highlight>
                    <a:srgbClr val="FFFF00"/>
                  </a:highlight>
                </a:endParaRPr>
              </a:p>
              <a:p>
                <a:pPr marL="272591" lvl="1" indent="0">
                  <a:buNone/>
                </a:pPr>
                <a:r>
                  <a:rPr lang="en-US" sz="2400" b="0" dirty="0">
                    <a:latin typeface="Cambria Math" panose="02040503050406030204" pitchFamily="18" charset="0"/>
                  </a:rPr>
                  <a:t>In othe</a:t>
                </a:r>
                <a:r>
                  <a:rPr lang="en-US" sz="2400" dirty="0">
                    <a:latin typeface="Cambria Math" panose="02040503050406030204" pitchFamily="18" charset="0"/>
                  </a:rPr>
                  <a:t>r words:</a:t>
                </a:r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5956C-A24D-1AC1-4150-9ABC2E8F0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37" y="1156459"/>
                <a:ext cx="8674652" cy="3673236"/>
              </a:xfrm>
              <a:blipFill>
                <a:blip r:embed="rId3"/>
                <a:stretch>
                  <a:fillRect l="-703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99548F-A870-F3E9-DA67-C5E309A8087B}"/>
                  </a:ext>
                </a:extLst>
              </p:cNvPr>
              <p:cNvSpPr txBox="1"/>
              <p:nvPr/>
            </p:nvSpPr>
            <p:spPr>
              <a:xfrm>
                <a:off x="4404946" y="2500786"/>
                <a:ext cx="4123594" cy="1217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SED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99548F-A870-F3E9-DA67-C5E309A8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46" y="2500786"/>
                <a:ext cx="4123594" cy="1217962"/>
              </a:xfrm>
              <a:prstGeom prst="rect">
                <a:avLst/>
              </a:prstGeom>
              <a:blipFill>
                <a:blip r:embed="rId4"/>
                <a:stretch>
                  <a:fillRect l="-133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0F7D09-B1E8-75FC-423A-42AF30592FA3}"/>
                  </a:ext>
                </a:extLst>
              </p:cNvPr>
              <p:cNvSpPr txBox="1"/>
              <p:nvPr/>
            </p:nvSpPr>
            <p:spPr>
              <a:xfrm>
                <a:off x="4404946" y="3865339"/>
                <a:ext cx="3894991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Between –study heterogeneity: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0F7D09-B1E8-75FC-423A-42AF30592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46" y="3865339"/>
                <a:ext cx="3894991" cy="681982"/>
              </a:xfrm>
              <a:prstGeom prst="rect">
                <a:avLst/>
              </a:prstGeom>
              <a:blipFill>
                <a:blip r:embed="rId5"/>
                <a:stretch>
                  <a:fillRect l="-1408" t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EF1F-4A8E-6B91-3C65-6962DD21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0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B82B8-69BB-2E51-C33D-97BF69A22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3137" y="394918"/>
                <a:ext cx="8229600" cy="73635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A comprehensive arm-based analysis</a:t>
                </a:r>
                <a:br>
                  <a:rPr lang="en-US" dirty="0"/>
                </a:br>
                <a:r>
                  <a:rPr lang="en-US" dirty="0"/>
                  <a:t>(i.e.,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separately)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B82B8-69BB-2E51-C33D-97BF69A22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3137" y="394918"/>
                <a:ext cx="8229600" cy="736358"/>
              </a:xfrm>
              <a:blipFill>
                <a:blip r:embed="rId2"/>
                <a:stretch>
                  <a:fillRect l="-1111" t="-6612" b="-30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095BCF-076C-5FDD-6D7B-B4A9C9023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654" y="1296630"/>
                <a:ext cx="8229600" cy="3049871"/>
              </a:xfrm>
            </p:spPr>
            <p:txBody>
              <a:bodyPr/>
              <a:lstStyle/>
              <a:p>
                <a:r>
                  <a:rPr lang="en-US" dirty="0"/>
                  <a:t>Modeling extension needed relative to contrast-based analysis.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2000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095BCF-076C-5FDD-6D7B-B4A9C9023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654" y="1296630"/>
                <a:ext cx="8229600" cy="3049871"/>
              </a:xfrm>
              <a:blipFill>
                <a:blip r:embed="rId3"/>
                <a:stretch>
                  <a:fillRect l="-741" t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26453A-E3E7-7014-38B1-CAE9DF4995EB}"/>
                  </a:ext>
                </a:extLst>
              </p:cNvPr>
              <p:cNvSpPr txBox="1"/>
              <p:nvPr/>
            </p:nvSpPr>
            <p:spPr>
              <a:xfrm>
                <a:off x="4818184" y="2295912"/>
                <a:ext cx="4123594" cy="1255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:r>
                  <a:rPr lang="en-US" sz="2400" i="1" dirty="0"/>
                  <a:t>SEM</a:t>
                </a:r>
                <a:r>
                  <a:rPr lang="en-US" sz="2400" i="1" baseline="-25000" dirty="0"/>
                  <a:t>ij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26453A-E3E7-7014-38B1-CAE9DF499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4" y="2295912"/>
                <a:ext cx="4123594" cy="1255087"/>
              </a:xfrm>
              <a:prstGeom prst="rect">
                <a:avLst/>
              </a:prstGeom>
              <a:blipFill>
                <a:blip r:embed="rId4"/>
                <a:stretch>
                  <a:fillRect l="-1182" t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C3D0F-DE8A-314C-47C5-119DACDE339D}"/>
                  </a:ext>
                </a:extLst>
              </p:cNvPr>
              <p:cNvSpPr txBox="1"/>
              <p:nvPr/>
            </p:nvSpPr>
            <p:spPr>
              <a:xfrm>
                <a:off x="457200" y="2295912"/>
                <a:ext cx="3894991" cy="184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Between –study heterogeneity: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(or fixed?)</a:t>
                </a:r>
              </a:p>
              <a:p>
                <a:endParaRPr lang="en-US" dirty="0"/>
              </a:p>
              <a:p>
                <a:r>
                  <a:rPr lang="en-US" sz="1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Between –study inconsistency: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C3D0F-DE8A-314C-47C5-119DACDE3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95912"/>
                <a:ext cx="3894991" cy="1845442"/>
              </a:xfrm>
              <a:prstGeom prst="rect">
                <a:avLst/>
              </a:prstGeom>
              <a:blipFill>
                <a:blip r:embed="rId5"/>
                <a:stretch>
                  <a:fillRect l="-1252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3262D1-D19D-D2FC-255C-D27E7FDE36AB}"/>
                  </a:ext>
                </a:extLst>
              </p:cNvPr>
              <p:cNvSpPr txBox="1"/>
              <p:nvPr/>
            </p:nvSpPr>
            <p:spPr>
              <a:xfrm>
                <a:off x="4692680" y="3724023"/>
                <a:ext cx="3727939" cy="124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Recall the “trick”</a:t>
                </a:r>
              </a:p>
              <a:p>
                <a:endParaRPr lang="en-US" dirty="0"/>
              </a:p>
              <a:p>
                <a:r>
                  <a:rPr lang="en-US" dirty="0"/>
                  <a:t>Specify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~ N(0,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/>
                  <a:t>) and weight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3262D1-D19D-D2FC-255C-D27E7FDE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680" y="3724023"/>
                <a:ext cx="3727939" cy="1244956"/>
              </a:xfrm>
              <a:prstGeom prst="rect">
                <a:avLst/>
              </a:prstGeom>
              <a:blipFill>
                <a:blip r:embed="rId6"/>
                <a:stretch>
                  <a:fillRect l="-1473" t="-2941" r="-164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FAEDC738-5B1E-A164-B1E0-1C437FE2B5F4}"/>
              </a:ext>
            </a:extLst>
          </p:cNvPr>
          <p:cNvSpPr/>
          <p:nvPr/>
        </p:nvSpPr>
        <p:spPr>
          <a:xfrm>
            <a:off x="153865" y="3134458"/>
            <a:ext cx="3429000" cy="8880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4DD297-0528-1308-90FE-D40D415B3911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1868365" y="4022481"/>
            <a:ext cx="125440" cy="357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467C73-7712-7B8B-635C-CFB521F42C6A}"/>
              </a:ext>
            </a:extLst>
          </p:cNvPr>
          <p:cNvSpPr txBox="1"/>
          <p:nvPr/>
        </p:nvSpPr>
        <p:spPr>
          <a:xfrm>
            <a:off x="303169" y="4227688"/>
            <a:ext cx="368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Unfortunately, many scientists don’t consider this but most statisticians agree this is 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D7D71-146E-7AB7-A16E-53B86675F987}"/>
              </a:ext>
            </a:extLst>
          </p:cNvPr>
          <p:cNvSpPr txBox="1"/>
          <p:nvPr/>
        </p:nvSpPr>
        <p:spPr>
          <a:xfrm>
            <a:off x="6209073" y="354938"/>
            <a:ext cx="283714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Popular R software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netmeta</a:t>
            </a:r>
            <a:r>
              <a:rPr lang="en-US" sz="1200" dirty="0"/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sz="1200" dirty="0"/>
              <a:t>) converts arm-based to contrast based information before analyses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ED90-3DD6-F9A9-E6F0-46D5178D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B09E-0349-756F-9A1F-924C02AD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equivalent model to that on previous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7FCF-040D-BA84-E40C-E89B3BBB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" y="1333739"/>
            <a:ext cx="8229600" cy="3049871"/>
          </a:xfrm>
        </p:spPr>
        <p:txBody>
          <a:bodyPr/>
          <a:lstStyle/>
          <a:p>
            <a:r>
              <a:rPr lang="en-US" dirty="0"/>
              <a:t>Multivariate specification…typically used in software packages</a:t>
            </a:r>
            <a:endParaRPr lang="en-US" sz="2000" dirty="0">
              <a:highlight>
                <a:srgbClr val="FFFF00"/>
              </a:highlight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79E22-F698-B092-7752-164C71A28C9D}"/>
              </a:ext>
            </a:extLst>
          </p:cNvPr>
          <p:cNvSpPr txBox="1"/>
          <p:nvPr/>
        </p:nvSpPr>
        <p:spPr>
          <a:xfrm>
            <a:off x="114299" y="3858467"/>
            <a:ext cx="891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</a:t>
            </a:r>
            <a:r>
              <a:rPr lang="en-US" dirty="0"/>
              <a:t> (compound symmetry) “reasonable”  but several others available using either mixed model analyses (SAS or R) or R meta-analysis packages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/>
              <a:t>).</a:t>
            </a:r>
          </a:p>
          <a:p>
            <a:r>
              <a:rPr lang="en-US" dirty="0"/>
              <a:t>A multivariate parameterization allows us to explore alternative specifications to CS (see Madden et al., 2016; Phytopathology)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82EDD-1315-F9C8-4B47-767708B06386}"/>
              </a:ext>
            </a:extLst>
          </p:cNvPr>
          <p:cNvSpPr txBox="1"/>
          <p:nvPr/>
        </p:nvSpPr>
        <p:spPr>
          <a:xfrm>
            <a:off x="3264422" y="2470585"/>
            <a:ext cx="504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CF6DE8-E1A5-5128-A15E-FA4BDD3816CE}"/>
                  </a:ext>
                </a:extLst>
              </p:cNvPr>
              <p:cNvSpPr txBox="1"/>
              <p:nvPr/>
            </p:nvSpPr>
            <p:spPr>
              <a:xfrm>
                <a:off x="523858" y="2820387"/>
                <a:ext cx="4184287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CF6DE8-E1A5-5128-A15E-FA4BDD38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58" y="2820387"/>
                <a:ext cx="4184287" cy="718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F26E7-F173-E2FA-003B-30323B9CF833}"/>
                  </a:ext>
                </a:extLst>
              </p:cNvPr>
              <p:cNvSpPr txBox="1"/>
              <p:nvPr/>
            </p:nvSpPr>
            <p:spPr>
              <a:xfrm>
                <a:off x="5066378" y="2855525"/>
                <a:ext cx="2567113" cy="623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F26E7-F173-E2FA-003B-30323B9C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378" y="2855525"/>
                <a:ext cx="2567113" cy="623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B9D2F-C1BA-EFD1-28F4-F59D08505D2A}"/>
                  </a:ext>
                </a:extLst>
              </p:cNvPr>
              <p:cNvSpPr txBox="1"/>
              <p:nvPr/>
            </p:nvSpPr>
            <p:spPr>
              <a:xfrm>
                <a:off x="844063" y="1768915"/>
                <a:ext cx="5681428" cy="608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;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B9D2F-C1BA-EFD1-28F4-F59D0850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3" y="1768915"/>
                <a:ext cx="5681428" cy="608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3A3E3A-23E7-B0FD-4586-D5429510DADB}"/>
                  </a:ext>
                </a:extLst>
              </p:cNvPr>
              <p:cNvSpPr txBox="1"/>
              <p:nvPr/>
            </p:nvSpPr>
            <p:spPr>
              <a:xfrm>
                <a:off x="1104812" y="998453"/>
                <a:ext cx="461325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𝐶𝑜𝑚𝑏𝑖𝑛𝑒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3A3E3A-23E7-B0FD-4586-D5429510D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12" y="998453"/>
                <a:ext cx="4613250" cy="391646"/>
              </a:xfrm>
              <a:prstGeom prst="rect">
                <a:avLst/>
              </a:prstGeom>
              <a:blipFill>
                <a:blip r:embed="rId5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B8B60E-FE71-C6B7-DBB0-DD62DB14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6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821-1218-6109-BDDE-1634BCBF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Meta-analytic contrast versus arms-based analysis vs analysis of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C8E0-F0D4-3B56-8167-1B72DA462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373304"/>
            <a:ext cx="8431824" cy="3295411"/>
          </a:xfrm>
        </p:spPr>
        <p:txBody>
          <a:bodyPr/>
          <a:lstStyle/>
          <a:p>
            <a:r>
              <a:rPr lang="en-US" dirty="0"/>
              <a:t>Should all give you (nearly) the same answers!!</a:t>
            </a:r>
          </a:p>
          <a:p>
            <a:r>
              <a:rPr lang="en-US" dirty="0"/>
              <a:t>Using Raw Data:    </a:t>
            </a:r>
          </a:p>
          <a:p>
            <a:pPr marL="272591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contrast estimate    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2591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A - B       -1.92 0.475 24  -4.048  0.0005</a:t>
            </a:r>
          </a:p>
          <a:p>
            <a:r>
              <a:rPr lang="en-US" dirty="0"/>
              <a:t>Contrast-based meta-analytic</a:t>
            </a:r>
          </a:p>
          <a:p>
            <a:pPr marL="272591" lvl="1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     Estimate Std. Error z value Pr(&gt;|z|)    </a:t>
            </a:r>
          </a:p>
          <a:p>
            <a:pPr marL="272591" lvl="1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(Intercept)  -1.9266     0.4752  -4.054 5.03e-05 ***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Arms-based meta-analytic</a:t>
            </a:r>
          </a:p>
          <a:p>
            <a:pPr marL="272591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contrast estimate    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t.ratio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2591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A - B       -1.93 0.475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-4.054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0.0002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EE1AE4C-EA9A-5A39-0569-C578089DBC79}"/>
              </a:ext>
            </a:extLst>
          </p:cNvPr>
          <p:cNvSpPr/>
          <p:nvPr/>
        </p:nvSpPr>
        <p:spPr>
          <a:xfrm>
            <a:off x="5644342" y="3846871"/>
            <a:ext cx="407323" cy="10410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5E84C-330F-16D7-4C90-DEC1363EDA25}"/>
              </a:ext>
            </a:extLst>
          </p:cNvPr>
          <p:cNvSpPr txBox="1"/>
          <p:nvPr/>
        </p:nvSpPr>
        <p:spPr>
          <a:xfrm>
            <a:off x="6641869" y="3846880"/>
            <a:ext cx="2247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sz="1200" dirty="0"/>
              <a:t> leads to same test statistic but uses z-test (infinite </a:t>
            </a:r>
            <a:r>
              <a:rPr lang="en-US" sz="1200" dirty="0" err="1"/>
              <a:t>df</a:t>
            </a:r>
            <a:r>
              <a:rPr lang="en-US" sz="1200" dirty="0"/>
              <a:t>). This is typical of meta-analysis software.  See code.  SAS is more flexible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51062-E3B2-1BC7-EECA-2927925B90ED}"/>
              </a:ext>
            </a:extLst>
          </p:cNvPr>
          <p:cNvSpPr txBox="1"/>
          <p:nvPr/>
        </p:nvSpPr>
        <p:spPr>
          <a:xfrm>
            <a:off x="6641869" y="1219200"/>
            <a:ext cx="239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simulated CRD studies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4CC58-3281-F949-A11D-2D1709D8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9E6F-C732-3305-8AAE-BC09A19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Latin square designs across studies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57B7A-379E-83EB-A36F-818862D4F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165" y="1226291"/>
                <a:ext cx="8496854" cy="3049871"/>
              </a:xfrm>
            </p:spPr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𝑆𝑡𝑢𝑑𝑦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solidFill>
                          <a:srgbClr val="FF5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𝑆𝑡𝑢𝑑𝑦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𝑇𝑟𝑡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𝐶𝑜𝑤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</m:d>
                      </m:e>
                      <m:sub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𝐶𝑜𝑤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𝑆𝑡𝑢𝑑𝑦</m:t>
                                </m:r>
                              </m:e>
                            </m:d>
                          </m:sub>
                          <m:sup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dirty="0"/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𝑃𝑒𝑟𝑖𝑜𝑑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</m:d>
                      </m:e>
                      <m:sub>
                        <m:r>
                          <a:rPr lang="en-US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𝑖𝑙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𝑃𝑒𝑟𝑖𝑜𝑑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𝑆𝑡𝑢𝑑𝑦</m:t>
                                </m:r>
                              </m:e>
                            </m:d>
                          </m:sub>
                          <m:sup>
                            <m:r>
                              <a:rPr lang="en-US" sz="18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  </a:t>
                </a:r>
                <a:r>
                  <a:rPr lang="en-US" b="1" i="1" dirty="0"/>
                  <a:t>within</a:t>
                </a:r>
                <a:r>
                  <a:rPr lang="en-US" dirty="0"/>
                  <a:t> cow variability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57B7A-379E-83EB-A36F-818862D4F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165" y="1226291"/>
                <a:ext cx="8496854" cy="3049871"/>
              </a:xfrm>
              <a:blipFill>
                <a:blip r:embed="rId2"/>
                <a:stretch>
                  <a:fillRect l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6FBFA3-9A96-0C3F-36AA-9199C42B030D}"/>
                  </a:ext>
                </a:extLst>
              </p:cNvPr>
              <p:cNvSpPr txBox="1"/>
              <p:nvPr/>
            </p:nvSpPr>
            <p:spPr>
              <a:xfrm>
                <a:off x="378981" y="1342737"/>
                <a:ext cx="8496854" cy="11887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𝑆𝑡𝑢𝑑𝑦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𝑇𝑟𝑡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𝐶𝑜𝑤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𝑃𝑒𝑟𝑖𝑜𝑑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𝑆𝑡𝑢𝑑𝑦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/>
                  <a:t>;   </a:t>
                </a:r>
              </a:p>
              <a:p>
                <a:r>
                  <a:rPr lang="en-US" i="1" dirty="0"/>
                  <a:t>							</a:t>
                </a:r>
              </a:p>
              <a:p>
                <a:r>
                  <a:rPr lang="en-US" i="1" dirty="0"/>
                  <a:t>    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=1,2,…,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</m:oMath>
                </a14:m>
                <a:r>
                  <a:rPr lang="en-US" dirty="0"/>
                  <a:t> ;</a:t>
                </a:r>
                <a:r>
                  <a:rPr lang="en-US" i="1" dirty="0"/>
                  <a:t>   j </a:t>
                </a:r>
                <a:r>
                  <a:rPr lang="en-US" dirty="0"/>
                  <a:t>= 1,2,…,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𝑇𝑟𝑡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𝑝𝑒𝑟𝑖𝑜𝑑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6FBFA3-9A96-0C3F-36AA-9199C42B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1" y="1342737"/>
                <a:ext cx="8496854" cy="1188723"/>
              </a:xfrm>
              <a:prstGeom prst="rect">
                <a:avLst/>
              </a:prstGeom>
              <a:blipFill>
                <a:blip r:embed="rId3"/>
                <a:stretch>
                  <a:fillRect l="-1004" t="-6667" r="-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26B6C-5E1D-6662-D6CF-2632B768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A0B1-D535-23F5-F9EF-9934EF32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vs Arm 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3F06-97AD-8339-D69B-B68824C0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Contrast-based analysis</a:t>
            </a:r>
          </a:p>
          <a:p>
            <a:pPr lvl="1"/>
            <a:r>
              <a:rPr lang="en-US" dirty="0"/>
              <a:t>With 3 or more treatments, more than one contrast then!</a:t>
            </a:r>
          </a:p>
          <a:p>
            <a:r>
              <a:rPr lang="en-US" dirty="0"/>
              <a:t>Suppose focus was on A vs B contrast!</a:t>
            </a:r>
          </a:p>
          <a:p>
            <a:pPr lvl="1"/>
            <a:r>
              <a:rPr lang="en-US" dirty="0"/>
              <a:t>Two potential contrast-based strategies.</a:t>
            </a:r>
          </a:p>
          <a:p>
            <a:pPr marL="615491" lvl="1" indent="-342900">
              <a:buFont typeface="+mj-lt"/>
              <a:buAutoNum type="arabicPeriod"/>
            </a:pPr>
            <a:r>
              <a:rPr lang="en-US" dirty="0"/>
              <a:t>Only consider univariate A vs B contrast analysis.</a:t>
            </a:r>
          </a:p>
          <a:p>
            <a:pPr marL="615491" lvl="1" indent="-342900">
              <a:buFont typeface="+mj-lt"/>
              <a:buAutoNum type="arabicPeriod"/>
            </a:pPr>
            <a:r>
              <a:rPr lang="en-US" dirty="0"/>
              <a:t>Multivariate analysis considering ALL contrasts (or just “base contrasts” </a:t>
            </a:r>
            <a:r>
              <a:rPr lang="en-US" dirty="0" err="1"/>
              <a:t>Piepho</a:t>
            </a:r>
            <a:r>
              <a:rPr lang="en-US" dirty="0"/>
              <a:t> et al. (2012))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1C019-5AE3-89CA-068A-E5033C5D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6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B09E-0349-756F-9A1F-924C02AD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Contrast-based analysis.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A7FCF-040D-BA84-E40C-E89B3BBB44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337" y="1333739"/>
                <a:ext cx="8229600" cy="3049871"/>
              </a:xfrm>
            </p:spPr>
            <p:txBody>
              <a:bodyPr/>
              <a:lstStyle/>
              <a:p>
                <a:r>
                  <a:rPr lang="en-US" dirty="0"/>
                  <a:t>Univariate: same as before: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highlight>
                    <a:srgbClr val="FFFF00"/>
                  </a:highlight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Multivariate:  Include other contrasts.</a:t>
                </a:r>
              </a:p>
              <a:p>
                <a:pPr lvl="1"/>
                <a:r>
                  <a:rPr lang="en-US" dirty="0"/>
                  <a:t>Suppose a three-treatment replicated Latin square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Basic versus functional contrasts (</a:t>
                </a:r>
                <a:r>
                  <a:rPr lang="en-US" dirty="0" err="1"/>
                  <a:t>Piepho</a:t>
                </a:r>
                <a:r>
                  <a:rPr lang="en-US" dirty="0"/>
                  <a:t> et al. 2012)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A7FCF-040D-BA84-E40C-E89B3BBB4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37" y="1333739"/>
                <a:ext cx="8229600" cy="3049871"/>
              </a:xfrm>
              <a:blipFill>
                <a:blip r:embed="rId2"/>
                <a:stretch>
                  <a:fillRect l="-741" t="-1200" b="-30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3BAC4C-7F76-090E-65A0-DBCC12293F3A}"/>
                  </a:ext>
                </a:extLst>
              </p:cNvPr>
              <p:cNvSpPr txBox="1"/>
              <p:nvPr/>
            </p:nvSpPr>
            <p:spPr>
              <a:xfrm>
                <a:off x="5627076" y="673578"/>
                <a:ext cx="3446587" cy="1217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SED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3BAC4C-7F76-090E-65A0-DBCC1229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6" y="673578"/>
                <a:ext cx="3446587" cy="1217962"/>
              </a:xfrm>
              <a:prstGeom prst="rect">
                <a:avLst/>
              </a:prstGeom>
              <a:blipFill>
                <a:blip r:embed="rId3"/>
                <a:stretch>
                  <a:fillRect l="-1416" t="-2500" r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8FEC64-4AD5-CD80-023A-4D111AAE9A84}"/>
                  </a:ext>
                </a:extLst>
              </p:cNvPr>
              <p:cNvSpPr txBox="1"/>
              <p:nvPr/>
            </p:nvSpPr>
            <p:spPr>
              <a:xfrm>
                <a:off x="5627077" y="1768915"/>
                <a:ext cx="3894991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Between –study heterogeneity: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8FEC64-4AD5-CD80-023A-4D111AAE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77" y="1768915"/>
                <a:ext cx="3894991" cy="681982"/>
              </a:xfrm>
              <a:prstGeom prst="rect">
                <a:avLst/>
              </a:prstGeom>
              <a:blipFill>
                <a:blip r:embed="rId4"/>
                <a:stretch>
                  <a:fillRect l="-1252" t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B68DAA-D3E0-FE73-A9F7-8A7CCBCEF299}"/>
                  </a:ext>
                </a:extLst>
              </p:cNvPr>
              <p:cNvSpPr txBox="1"/>
              <p:nvPr/>
            </p:nvSpPr>
            <p:spPr>
              <a:xfrm>
                <a:off x="297287" y="3165525"/>
                <a:ext cx="2549770" cy="1249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B68DAA-D3E0-FE73-A9F7-8A7CCBCEF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87" y="3165525"/>
                <a:ext cx="2549770" cy="12497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FE41-E483-BB30-B452-175C9FEBA1BB}"/>
                  </a:ext>
                </a:extLst>
              </p:cNvPr>
              <p:cNvSpPr txBox="1"/>
              <p:nvPr/>
            </p:nvSpPr>
            <p:spPr>
              <a:xfrm>
                <a:off x="3024553" y="3251542"/>
                <a:ext cx="2145324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FE41-E483-BB30-B452-175C9FEBA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3" y="3251542"/>
                <a:ext cx="2145324" cy="972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C440EA-C450-128A-01E2-0B0942222777}"/>
                  </a:ext>
                </a:extLst>
              </p:cNvPr>
              <p:cNvSpPr txBox="1"/>
              <p:nvPr/>
            </p:nvSpPr>
            <p:spPr>
              <a:xfrm>
                <a:off x="4803900" y="3174406"/>
                <a:ext cx="4037867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C440EA-C450-128A-01E2-0B094222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900" y="3174406"/>
                <a:ext cx="4037867" cy="1126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7079E22-F698-B092-7752-164C71A28C9D}"/>
              </a:ext>
            </a:extLst>
          </p:cNvPr>
          <p:cNvSpPr txBox="1"/>
          <p:nvPr/>
        </p:nvSpPr>
        <p:spPr>
          <a:xfrm>
            <a:off x="-30939" y="4189668"/>
            <a:ext cx="891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(compound symmetry) “reasonable”  but several others available using either mixed model analyses (SAS or R) or R meta-analysis packages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metafor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82EDD-1315-F9C8-4B47-767708B06386}"/>
              </a:ext>
            </a:extLst>
          </p:cNvPr>
          <p:cNvSpPr txBox="1"/>
          <p:nvPr/>
        </p:nvSpPr>
        <p:spPr>
          <a:xfrm>
            <a:off x="7436644" y="2809442"/>
            <a:ext cx="504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60719-0EB4-8896-3974-C39BF22C080D}"/>
              </a:ext>
            </a:extLst>
          </p:cNvPr>
          <p:cNvSpPr/>
          <p:nvPr/>
        </p:nvSpPr>
        <p:spPr>
          <a:xfrm>
            <a:off x="70337" y="3263133"/>
            <a:ext cx="8367081" cy="349161"/>
          </a:xfrm>
          <a:prstGeom prst="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931E9-3EBD-7C41-72E0-7BE9E3FD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B09E-0349-756F-9A1F-924C02AD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Arm-based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7FCF-040D-BA84-E40C-E89B3BBB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" y="1134358"/>
            <a:ext cx="8229600" cy="30498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Multivariate:  Suppose a three treatment replicated Latin square</a:t>
            </a:r>
          </a:p>
          <a:p>
            <a:pPr lvl="1"/>
            <a:endParaRPr lang="en-US" dirty="0"/>
          </a:p>
          <a:p>
            <a:pPr marL="272591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B68DAA-D3E0-FE73-A9F7-8A7CCBCEF299}"/>
                  </a:ext>
                </a:extLst>
              </p:cNvPr>
              <p:cNvSpPr txBox="1"/>
              <p:nvPr/>
            </p:nvSpPr>
            <p:spPr>
              <a:xfrm>
                <a:off x="196176" y="1637855"/>
                <a:ext cx="2549770" cy="1249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B68DAA-D3E0-FE73-A9F7-8A7CCBCEF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6" y="1637855"/>
                <a:ext cx="2549770" cy="1249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FE41-E483-BB30-B452-175C9FEBA1BB}"/>
                  </a:ext>
                </a:extLst>
              </p:cNvPr>
              <p:cNvSpPr txBox="1"/>
              <p:nvPr/>
            </p:nvSpPr>
            <p:spPr>
              <a:xfrm>
                <a:off x="3198014" y="1649530"/>
                <a:ext cx="160588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2BFE41-E483-BB30-B452-175C9FEBA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14" y="1649530"/>
                <a:ext cx="160588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C440EA-C450-128A-01E2-0B0942222777}"/>
                  </a:ext>
                </a:extLst>
              </p:cNvPr>
              <p:cNvSpPr txBox="1"/>
              <p:nvPr/>
            </p:nvSpPr>
            <p:spPr>
              <a:xfrm>
                <a:off x="4803900" y="1572394"/>
                <a:ext cx="4037867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C440EA-C450-128A-01E2-0B094222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900" y="1572394"/>
                <a:ext cx="4037867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B782EDD-1315-F9C8-4B47-767708B06386}"/>
              </a:ext>
            </a:extLst>
          </p:cNvPr>
          <p:cNvSpPr txBox="1"/>
          <p:nvPr/>
        </p:nvSpPr>
        <p:spPr>
          <a:xfrm>
            <a:off x="4201660" y="2800310"/>
            <a:ext cx="4409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  <a:latin typeface="Cambria Math" panose="02040503050406030204" pitchFamily="18" charset="0"/>
              </a:rPr>
              <a:t>Between –study heterogeneity: </a:t>
            </a:r>
            <a:r>
              <a:rPr lang="en-US" dirty="0"/>
              <a:t>CS but many other options are 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D37AD-17CC-06F9-27C2-6751F806CAD8}"/>
                  </a:ext>
                </a:extLst>
              </p:cNvPr>
              <p:cNvSpPr txBox="1"/>
              <p:nvPr/>
            </p:nvSpPr>
            <p:spPr>
              <a:xfrm>
                <a:off x="196176" y="2834098"/>
                <a:ext cx="4123594" cy="1255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Residual (within-study) variation</a:t>
                </a:r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~ 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𝑺𝑬𝑫</m:t>
                            </m:r>
                            <m:r>
                              <a:rPr lang="en-US" sz="2400" b="1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e>
                          <m:sup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D37AD-17CC-06F9-27C2-6751F806C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6" y="2834098"/>
                <a:ext cx="4123594" cy="1255087"/>
              </a:xfrm>
              <a:prstGeom prst="rect">
                <a:avLst/>
              </a:prstGeom>
              <a:blipFill>
                <a:blip r:embed="rId5"/>
                <a:stretch>
                  <a:fillRect l="-1182" t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F9A994-6A69-1C84-5EE5-32DCCC7F8F5C}"/>
              </a:ext>
            </a:extLst>
          </p:cNvPr>
          <p:cNvSpPr txBox="1"/>
          <p:nvPr/>
        </p:nvSpPr>
        <p:spPr>
          <a:xfrm>
            <a:off x="4201660" y="3472993"/>
            <a:ext cx="398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use SEM if cow treated as random because between-cow variation is “cancelled out” in treatment comparisons (see Piepho et al., 2012)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1A0D-BCF0-0E15-7397-EADA5839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0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A8BE-1504-726B-925C-6E824680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75" y="344064"/>
            <a:ext cx="8229600" cy="736358"/>
          </a:xfrm>
        </p:spPr>
        <p:txBody>
          <a:bodyPr>
            <a:noAutofit/>
          </a:bodyPr>
          <a:lstStyle/>
          <a:p>
            <a:r>
              <a:rPr lang="en-US" sz="1800" dirty="0"/>
              <a:t>The arm-based analysis is “more correct” than the contrast based analyses given model on Slide 25 ((</a:t>
            </a:r>
            <a:r>
              <a:rPr lang="en-US" sz="1800" dirty="0" err="1"/>
              <a:t>Piepho</a:t>
            </a:r>
            <a:r>
              <a:rPr lang="en-US" sz="1800" dirty="0"/>
              <a:t> et al., 2012, Biometrics)).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5DAC8-C295-4439-860B-1DD61DF84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383" y="1296630"/>
                <a:ext cx="8229600" cy="3049871"/>
              </a:xfrm>
            </p:spPr>
            <p:txBody>
              <a:bodyPr/>
              <a:lstStyle/>
              <a:p>
                <a:r>
                  <a:rPr lang="en-US" dirty="0"/>
                  <a:t>If                                                              for an arm-based analysis with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for a  contrast-based analysis: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such that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⌈"/>
                            <m:endChr m:val="⌉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5DAC8-C295-4439-860B-1DD61DF84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383" y="1296630"/>
                <a:ext cx="8229600" cy="3049871"/>
              </a:xfrm>
              <a:blipFill>
                <a:blip r:embed="rId2"/>
                <a:stretch>
                  <a:fillRect l="-889" t="-1400" b="-1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450EB3-A8F8-4F93-1817-1F31D0691856}"/>
                  </a:ext>
                </a:extLst>
              </p:cNvPr>
              <p:cNvSpPr txBox="1"/>
              <p:nvPr/>
            </p:nvSpPr>
            <p:spPr>
              <a:xfrm>
                <a:off x="663455" y="1170000"/>
                <a:ext cx="4037867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450EB3-A8F8-4F93-1817-1F31D0691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5" y="1170000"/>
                <a:ext cx="4037867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58E5E-5999-D767-C308-D769553E2BB5}"/>
                  </a:ext>
                </a:extLst>
              </p:cNvPr>
              <p:cNvSpPr txBox="1"/>
              <p:nvPr/>
            </p:nvSpPr>
            <p:spPr>
              <a:xfrm>
                <a:off x="1376799" y="2821565"/>
                <a:ext cx="3888449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58E5E-5999-D767-C308-D769553E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99" y="2821565"/>
                <a:ext cx="3888449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C7642B-02E7-2067-8C08-063627C1058D}"/>
                  </a:ext>
                </a:extLst>
              </p:cNvPr>
              <p:cNvSpPr txBox="1"/>
              <p:nvPr/>
            </p:nvSpPr>
            <p:spPr>
              <a:xfrm>
                <a:off x="7786150" y="1275489"/>
                <a:ext cx="135785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C7642B-02E7-2067-8C08-063627C10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150" y="1275489"/>
                <a:ext cx="1357850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AF531-B2C6-DEA2-74B2-1AE5BDB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A3BD-1987-9D7B-6CE8-2C07BBB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used in today’s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43F6-CAC5-5C23-E7D2-855931D1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Data (including some from St. Pierre, 2001)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Truth is “known” -&gt; so meta-analysis methods could be assessed relative to not only the truth but also to analyses based on raw data (versus using summary statistics from individual studies).</a:t>
            </a:r>
          </a:p>
          <a:p>
            <a:pPr lvl="1"/>
            <a:r>
              <a:rPr lang="en-US" dirty="0"/>
              <a:t>Raw data typically not available for meta-analysis (but that will change!)</a:t>
            </a:r>
          </a:p>
          <a:p>
            <a:pPr lvl="1"/>
            <a:r>
              <a:rPr lang="en-US" dirty="0"/>
              <a:t>Avoids problems with workshop participants trying to read in data.</a:t>
            </a:r>
          </a:p>
          <a:p>
            <a:r>
              <a:rPr lang="en-US" dirty="0"/>
              <a:t>For the vast majority of cases, meta-analysis of original raw data should closely agree with meta-analysis of summary statistics!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F479-0FCC-BEB5-D7B5-9B249672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8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A8E-D072-B98A-2382-313AEA96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B7CC-E776-3F96-2984-341FFF23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Effects of parity, lactation stage, 2</a:t>
            </a:r>
            <a:r>
              <a:rPr lang="en-US" baseline="30000" dirty="0"/>
              <a:t>nd</a:t>
            </a:r>
            <a:r>
              <a:rPr lang="en-US" dirty="0"/>
              <a:t> treatment factor, etc.</a:t>
            </a:r>
          </a:p>
          <a:p>
            <a:pPr lvl="1"/>
            <a:r>
              <a:rPr lang="en-US" dirty="0"/>
              <a:t>Could add them as additional model factors, including interaction with primary treatment factor</a:t>
            </a:r>
          </a:p>
          <a:p>
            <a:r>
              <a:rPr lang="en-US" dirty="0"/>
              <a:t>But more care is needed with Latin squares compared to CRD.</a:t>
            </a:r>
          </a:p>
          <a:p>
            <a:pPr lvl="1"/>
            <a:r>
              <a:rPr lang="en-US" dirty="0"/>
              <a:t>e.g. cows are blocks for treatments but experimental units for parity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3B8EF-E4CA-7DB2-F890-EF94D2E4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05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2B69-C3F5-709A-4F7E-A8A5F688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CAC48-7789-1F2D-6011-32C74E7E8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focus is on Treatment A vs B.</a:t>
                </a:r>
              </a:p>
              <a:p>
                <a:pPr lvl="1"/>
                <a:r>
                  <a:rPr lang="en-US" dirty="0"/>
                  <a:t>Some researchers will only focus on studies have both Treatments A and B.</a:t>
                </a:r>
              </a:p>
              <a:p>
                <a:pPr lvl="1"/>
                <a:r>
                  <a:rPr lang="en-US" dirty="0"/>
                  <a:t>Direct comparisons</a:t>
                </a:r>
              </a:p>
              <a:p>
                <a:r>
                  <a:rPr lang="en-US" dirty="0"/>
                  <a:t>But suppose some studies include A vs C, some include B vs C.</a:t>
                </a:r>
              </a:p>
              <a:p>
                <a:pPr lvl="1"/>
                <a:r>
                  <a:rPr lang="en-US" dirty="0"/>
                  <a:t>Indirect comparisons between A and B:  i.e. (A-C) – (B-C) = A-B.</a:t>
                </a:r>
              </a:p>
              <a:p>
                <a:r>
                  <a:rPr lang="en-US" dirty="0"/>
                  <a:t>A network meta-analysis accommodates direct and indirect comparisons.</a:t>
                </a:r>
              </a:p>
              <a:p>
                <a:pPr lvl="1"/>
                <a:r>
                  <a:rPr lang="en-US" dirty="0"/>
                  <a:t>Particularly easier to do with arm-based rather contrast-based.</a:t>
                </a:r>
              </a:p>
              <a:p>
                <a:pPr lvl="1"/>
                <a:r>
                  <a:rPr lang="en-US" dirty="0"/>
                  <a:t>See code.</a:t>
                </a:r>
              </a:p>
              <a:p>
                <a:pPr lvl="1"/>
                <a:r>
                  <a:rPr lang="en-US" dirty="0"/>
                  <a:t>Systematic inconsistency:  when direct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indirect comparisons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CAC48-7789-1F2D-6011-32C74E7E8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198" b="-16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29293-AC21-118B-EF1C-89A05D17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61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AAEF-9E3D-B3B4-81C6-95F0F3F9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combine CRD and Latin square (and others) studies?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41DB-EA54-72F5-AC06-2EB52490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certainly!</a:t>
            </a:r>
          </a:p>
          <a:p>
            <a:r>
              <a:rPr lang="en-US" dirty="0"/>
              <a:t>Network-based arm analysis best suited to capture direct and indirect comparisons.</a:t>
            </a:r>
          </a:p>
          <a:p>
            <a:r>
              <a:rPr lang="en-US" dirty="0"/>
              <a:t>Caution.</a:t>
            </a:r>
          </a:p>
          <a:p>
            <a:pPr lvl="1"/>
            <a:r>
              <a:rPr lang="en-US" dirty="0"/>
              <a:t>Sampling variances for CRD treatment means = s</a:t>
            </a:r>
            <a:r>
              <a:rPr lang="en-US" baseline="30000" dirty="0"/>
              <a:t>2</a:t>
            </a:r>
            <a:r>
              <a:rPr lang="en-US" dirty="0"/>
              <a:t> = 1/w = SEM</a:t>
            </a:r>
            <a:r>
              <a:rPr lang="en-US" baseline="30000" dirty="0"/>
              <a:t>2</a:t>
            </a:r>
            <a:r>
              <a:rPr lang="en-US" dirty="0"/>
              <a:t>/2</a:t>
            </a:r>
          </a:p>
          <a:p>
            <a:pPr lvl="1"/>
            <a:r>
              <a:rPr lang="en-US" dirty="0"/>
              <a:t>For all other designs, use s</a:t>
            </a:r>
            <a:r>
              <a:rPr lang="en-US" baseline="30000" dirty="0"/>
              <a:t>2</a:t>
            </a:r>
            <a:r>
              <a:rPr lang="en-US" dirty="0"/>
              <a:t> = 1/w = SED</a:t>
            </a:r>
            <a:r>
              <a:rPr lang="en-US" baseline="30000" dirty="0"/>
              <a:t>2</a:t>
            </a:r>
            <a:r>
              <a:rPr lang="en-US" dirty="0"/>
              <a:t>/2</a:t>
            </a:r>
          </a:p>
          <a:p>
            <a:pPr lvl="2"/>
            <a:r>
              <a:rPr lang="en-US" dirty="0"/>
              <a:t>Actually, just use s</a:t>
            </a:r>
            <a:r>
              <a:rPr lang="en-US" baseline="30000" dirty="0"/>
              <a:t>2</a:t>
            </a:r>
            <a:r>
              <a:rPr lang="en-US" dirty="0"/>
              <a:t> = 1/w = SED</a:t>
            </a:r>
            <a:r>
              <a:rPr lang="en-US" baseline="30000" dirty="0"/>
              <a:t>2</a:t>
            </a:r>
            <a:r>
              <a:rPr lang="en-US" dirty="0"/>
              <a:t>/2 FOR ALL DESIGNS!</a:t>
            </a:r>
          </a:p>
          <a:p>
            <a:r>
              <a:rPr lang="en-US" dirty="0"/>
              <a:t>Infer upon potential systematic inconsistencies!</a:t>
            </a:r>
          </a:p>
          <a:p>
            <a:pPr lvl="1"/>
            <a:r>
              <a:rPr lang="en-US" dirty="0"/>
              <a:t>Effect of design (CRD or Latin Square) on treatment effects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56E82-578C-8D6A-47F1-4D6E7F81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1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0EAB-330F-9087-807F-44C3D34C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9E22-B07C-E8CA-EF39-8018FCD6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07B25-2960-A043-716D-7D052CF0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01" y="372682"/>
            <a:ext cx="6053231" cy="45787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945323-6A5A-8B1B-DCED-05D20D977447}"/>
              </a:ext>
            </a:extLst>
          </p:cNvPr>
          <p:cNvSpPr/>
          <p:nvPr/>
        </p:nvSpPr>
        <p:spPr>
          <a:xfrm>
            <a:off x="1862667" y="3666067"/>
            <a:ext cx="4936066" cy="584200"/>
          </a:xfrm>
          <a:prstGeom prst="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1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F7898-1DB7-35A1-6A02-CF824F68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5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20CD-15B3-CEC4-DB69-419214F0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vision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1194-EDD5-F0D2-E68C-2066050A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Mature raw data repositories</a:t>
            </a:r>
          </a:p>
          <a:p>
            <a:pPr lvl="1"/>
            <a:r>
              <a:rPr lang="en-US" dirty="0"/>
              <a:t>Research reproducibility</a:t>
            </a:r>
          </a:p>
          <a:p>
            <a:pPr lvl="1"/>
            <a:r>
              <a:rPr lang="en-US" dirty="0"/>
              <a:t>Allow for Bayesian extensions.</a:t>
            </a:r>
          </a:p>
          <a:p>
            <a:pPr lvl="2"/>
            <a:r>
              <a:rPr lang="en-US" dirty="0"/>
              <a:t>Model distributions on variance components over studies.  Better borrowing of information across studies on variance components.</a:t>
            </a:r>
          </a:p>
          <a:p>
            <a:pPr lvl="2"/>
            <a:r>
              <a:rPr lang="en-US" dirty="0"/>
              <a:t>Multivariate analyses involving multiple correlated traits over time.</a:t>
            </a:r>
          </a:p>
          <a:p>
            <a:pPr lvl="1"/>
            <a:r>
              <a:rPr lang="en-US" dirty="0"/>
              <a:t>Code also submitted!!</a:t>
            </a:r>
          </a:p>
          <a:p>
            <a:pPr lvl="1"/>
            <a:endParaRPr lang="en-US" dirty="0"/>
          </a:p>
          <a:p>
            <a:pPr marL="272591" lvl="1" indent="0">
              <a:buNone/>
            </a:pPr>
            <a:r>
              <a:rPr lang="en-US" dirty="0"/>
              <a:t>Acknowledgements:  </a:t>
            </a:r>
            <a:r>
              <a:rPr lang="en-US" i="1" dirty="0"/>
              <a:t>NCCC-170 Research Advances in Agricultural Statistics</a:t>
            </a:r>
          </a:p>
          <a:p>
            <a:pPr marL="272591" lvl="1" indent="0">
              <a:buNone/>
            </a:pPr>
            <a:r>
              <a:rPr lang="en-US" sz="1200" dirty="0">
                <a:latin typeface="+mn-lt"/>
                <a:hlinkClick r:id="rId2"/>
              </a:rPr>
              <a:t>https://www.nimss.org/projects/view/mrp/outline/18798</a:t>
            </a:r>
            <a:r>
              <a:rPr lang="en-US" sz="1200" dirty="0">
                <a:latin typeface="+mn-lt"/>
              </a:rPr>
              <a:t>  supported by </a:t>
            </a:r>
            <a:r>
              <a:rPr lang="en-US" sz="1200" b="0" i="0" dirty="0">
                <a:solidFill>
                  <a:srgbClr val="534B48"/>
                </a:solidFill>
                <a:effectLst/>
                <a:latin typeface="+mn-lt"/>
              </a:rPr>
              <a:t>Hatch Multistate Research Fund (MRF) provided by the National Institute for Food and Agriculture (NIFA)</a:t>
            </a:r>
            <a:endParaRPr lang="en-US" sz="1200" dirty="0">
              <a:latin typeface="+mn-lt"/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7417C-75E3-ACCE-98F3-61B38844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6A07-BDEA-9B18-514D-11504ED4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#1:  A good starting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88C88-2D87-F91B-B8AA-C7A2B4899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55" y="1189904"/>
            <a:ext cx="7932153" cy="276369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39914-EF8C-8FCB-461F-0E87FAB2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E0CE-BA54-FD5D-3BF9-51E4AFF3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75" y="375606"/>
            <a:ext cx="8229600" cy="736358"/>
          </a:xfrm>
        </p:spPr>
        <p:txBody>
          <a:bodyPr/>
          <a:lstStyle/>
          <a:p>
            <a:r>
              <a:rPr lang="en-US" dirty="0"/>
              <a:t>Y  vs  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F4D69-A8F8-DD3B-B854-03AC9EB4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58" y="1421008"/>
            <a:ext cx="3822949" cy="256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5FEC5-F0F9-34AE-DE76-BF1B386E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48" y="1421008"/>
            <a:ext cx="3956858" cy="2585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6AE06-2D80-B531-90EE-483FA30D7219}"/>
              </a:ext>
            </a:extLst>
          </p:cNvPr>
          <p:cNvSpPr txBox="1"/>
          <p:nvPr/>
        </p:nvSpPr>
        <p:spPr>
          <a:xfrm>
            <a:off x="1114506" y="1020750"/>
            <a:ext cx="325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2a in St-Pierre (2001)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B9BC4-2FAD-E28A-C12B-DE1AFCEE7124}"/>
              </a:ext>
            </a:extLst>
          </p:cNvPr>
          <p:cNvSpPr txBox="1"/>
          <p:nvPr/>
        </p:nvSpPr>
        <p:spPr>
          <a:xfrm>
            <a:off x="5168899" y="497678"/>
            <a:ext cx="325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created from data provided at Appendix St-Pierre (2001)  (see lab)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6B6618C-08FD-B386-3E84-F69FA2E0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39" y="1004699"/>
            <a:ext cx="8229600" cy="30498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Wrong data was seemingly provided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D2BD2-881D-7F36-BB47-78F97B41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E0CE-BA54-FD5D-3BF9-51E4AFF3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Corrected data provided by Dr. White (forwarded by Dr. St-Pierre)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F4D69-A8F8-DD3B-B854-03AC9EB4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5" y="2220591"/>
            <a:ext cx="3822949" cy="256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6AE06-2D80-B531-90EE-483FA30D7219}"/>
              </a:ext>
            </a:extLst>
          </p:cNvPr>
          <p:cNvSpPr txBox="1"/>
          <p:nvPr/>
        </p:nvSpPr>
        <p:spPr>
          <a:xfrm>
            <a:off x="626533" y="1820333"/>
            <a:ext cx="325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2a in St-Pierre (2001)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B9BC4-2FAD-E28A-C12B-DE1AFCEE7124}"/>
              </a:ext>
            </a:extLst>
          </p:cNvPr>
          <p:cNvSpPr txBox="1"/>
          <p:nvPr/>
        </p:nvSpPr>
        <p:spPr>
          <a:xfrm>
            <a:off x="4945455" y="1635667"/>
            <a:ext cx="325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Corrected data (see lab)</a:t>
            </a:r>
          </a:p>
        </p:txBody>
      </p:sp>
      <p:pic>
        <p:nvPicPr>
          <p:cNvPr id="19" name="Content Placeholder 18" descr="Checkmark with solid fill">
            <a:extLst>
              <a:ext uri="{FF2B5EF4-FFF2-40B4-BE49-F238E27FC236}">
                <a16:creationId xmlns:a16="http://schemas.microsoft.com/office/drawing/2014/main" id="{3740B301-78F2-BA26-8794-CF5462CB5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3067" y="1363133"/>
            <a:ext cx="914400" cy="9144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D4C49-1565-3F3C-1E75-DF8C08EB0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32" y="2189665"/>
            <a:ext cx="3779158" cy="2565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31F20-D534-1CFE-A0D6-C125C9DA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6DE7-D377-8A7D-50D9-ACD40B5E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1" y="289058"/>
            <a:ext cx="8229600" cy="49785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6E9D9-4A10-25CF-292F-A33C914A3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849" y="786912"/>
                <a:ext cx="8229600" cy="3049871"/>
              </a:xfrm>
            </p:spPr>
            <p:txBody>
              <a:bodyPr/>
              <a:lstStyle/>
              <a:p>
                <a:r>
                  <a:rPr lang="en-US" dirty="0"/>
                  <a:t>St-Pierre (2001) simulated data with </a:t>
                </a:r>
                <a:r>
                  <a:rPr lang="en-US" i="1" dirty="0"/>
                  <a:t>study-specific heterogeneity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St-Pierre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highlight>
                      <a:srgbClr val="FFFF00"/>
                    </a:highlight>
                  </a:rPr>
                  <a:t>0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highlight>
                      <a:srgbClr val="00FFFF"/>
                    </a:highlight>
                  </a:rPr>
                  <a:t>1</a:t>
                </a:r>
                <a:r>
                  <a:rPr lang="en-US" dirty="0"/>
                  <a:t>,  Furthermore,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Translation:  </a:t>
                </a:r>
              </a:p>
              <a:p>
                <a:pPr lvl="1"/>
                <a:r>
                  <a:rPr lang="en-US" dirty="0"/>
                  <a:t>Study specific intercepts have an overall average expected value of </a:t>
                </a:r>
                <a:r>
                  <a:rPr lang="en-US" dirty="0">
                    <a:highlight>
                      <a:srgbClr val="FFFF00"/>
                    </a:highlight>
                  </a:rPr>
                  <a:t>0</a:t>
                </a:r>
                <a:r>
                  <a:rPr lang="en-US" dirty="0"/>
                  <a:t> with a variance of </a:t>
                </a:r>
                <a:r>
                  <a:rPr lang="en-US" dirty="0">
                    <a:highlight>
                      <a:srgbClr val="FFFF00"/>
                    </a:highlight>
                  </a:rPr>
                  <a:t>4</a:t>
                </a:r>
                <a:r>
                  <a:rPr lang="en-US" dirty="0"/>
                  <a:t> (</a:t>
                </a:r>
                <a:r>
                  <a:rPr lang="en-US" dirty="0" err="1"/>
                  <a:t>sd</a:t>
                </a:r>
                <a:r>
                  <a:rPr lang="en-US" dirty="0"/>
                  <a:t> =2) across studies</a:t>
                </a:r>
              </a:p>
              <a:p>
                <a:pPr lvl="1"/>
                <a:r>
                  <a:rPr lang="en-US" dirty="0"/>
                  <a:t>Study specific intercepts have an overall average expected value of </a:t>
                </a:r>
                <a:r>
                  <a:rPr lang="en-US" dirty="0">
                    <a:highlight>
                      <a:srgbClr val="00FFFF"/>
                    </a:highlight>
                  </a:rPr>
                  <a:t>1</a:t>
                </a:r>
                <a:r>
                  <a:rPr lang="en-US" dirty="0"/>
                  <a:t> with a variance of </a:t>
                </a:r>
                <a:r>
                  <a:rPr lang="en-US" dirty="0">
                    <a:highlight>
                      <a:srgbClr val="00FFFF"/>
                    </a:highlight>
                  </a:rPr>
                  <a:t>0.04</a:t>
                </a:r>
                <a:r>
                  <a:rPr lang="en-US" dirty="0"/>
                  <a:t> (</a:t>
                </a:r>
                <a:r>
                  <a:rPr lang="en-US" dirty="0" err="1"/>
                  <a:t>sd</a:t>
                </a:r>
                <a:r>
                  <a:rPr lang="en-US" dirty="0"/>
                  <a:t> =0.2) across studies</a:t>
                </a:r>
              </a:p>
              <a:p>
                <a:pPr lvl="1"/>
                <a:r>
                  <a:rPr lang="en-US" dirty="0"/>
                  <a:t>Residual variability about each study-specific line has </a:t>
                </a:r>
                <a:r>
                  <a:rPr lang="en-US" dirty="0" err="1"/>
                  <a:t>sd</a:t>
                </a:r>
                <a:r>
                  <a:rPr lang="en-US" dirty="0"/>
                  <a:t> = </a:t>
                </a:r>
                <a:r>
                  <a:rPr lang="en-US" dirty="0">
                    <a:highlight>
                      <a:srgbClr val="FF00FF"/>
                    </a:highlight>
                  </a:rPr>
                  <a:t>0.5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6E9D9-4A10-25CF-292F-A33C914A3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49" y="786912"/>
                <a:ext cx="8229600" cy="3049871"/>
              </a:xfrm>
              <a:blipFill>
                <a:blip r:embed="rId2"/>
                <a:stretch>
                  <a:fillRect l="-741" t="-1200" b="-4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4E2914-0642-822E-4E78-29DD73D683AD}"/>
                  </a:ext>
                </a:extLst>
              </p:cNvPr>
              <p:cNvSpPr txBox="1"/>
              <p:nvPr/>
            </p:nvSpPr>
            <p:spPr>
              <a:xfrm>
                <a:off x="840577" y="1353504"/>
                <a:ext cx="706719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;   </a:t>
                </a:r>
                <a:r>
                  <a:rPr lang="en-US" i="1" dirty="0" err="1"/>
                  <a:t>i</a:t>
                </a:r>
                <a:r>
                  <a:rPr lang="en-US" dirty="0"/>
                  <a:t>=1,2,…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</a:t>
                </a:r>
                <a:r>
                  <a:rPr lang="en-US" i="1" dirty="0"/>
                  <a:t>   j </a:t>
                </a:r>
                <a:r>
                  <a:rPr lang="en-US" dirty="0"/>
                  <a:t>= 1,2…,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4E2914-0642-822E-4E78-29DD73D6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7" y="1353504"/>
                <a:ext cx="7067191" cy="299313"/>
              </a:xfrm>
              <a:prstGeom prst="rect">
                <a:avLst/>
              </a:prstGeom>
              <a:blipFill>
                <a:blip r:embed="rId3"/>
                <a:stretch>
                  <a:fillRect l="-1208" t="-2653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2ACF4C-48D6-98BB-AA69-BA63C439E93B}"/>
                  </a:ext>
                </a:extLst>
              </p:cNvPr>
              <p:cNvSpPr txBox="1"/>
              <p:nvPr/>
            </p:nvSpPr>
            <p:spPr>
              <a:xfrm>
                <a:off x="1650413" y="2463052"/>
                <a:ext cx="612706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rad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0.04</m:t>
                                      </m:r>
                                    </m:e>
                                  </m:ra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rad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0.04</m:t>
                                      </m:r>
                                    </m:e>
                                  </m:rad>
                                </m:e>
                                <m:e>
                                  <m:r>
                                    <a:rPr lang="en-US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</a:rPr>
                                    <m:t>0.04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</a:rPr>
                          <m:t>0.25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2ACF4C-48D6-98BB-AA69-BA63C439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413" y="2463052"/>
                <a:ext cx="6127062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824E0119-6553-33F6-B8BA-EB18BEBACBAF}"/>
              </a:ext>
            </a:extLst>
          </p:cNvPr>
          <p:cNvSpPr/>
          <p:nvPr/>
        </p:nvSpPr>
        <p:spPr>
          <a:xfrm>
            <a:off x="8176846" y="3675185"/>
            <a:ext cx="439615" cy="12660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66544-0768-C304-5319-A0CE29011DE6}"/>
              </a:ext>
            </a:extLst>
          </p:cNvPr>
          <p:cNvSpPr txBox="1"/>
          <p:nvPr/>
        </p:nvSpPr>
        <p:spPr>
          <a:xfrm>
            <a:off x="7956644" y="2629545"/>
            <a:ext cx="982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Correlation = </a:t>
            </a:r>
            <a:r>
              <a:rPr lang="en-US" sz="1200" dirty="0">
                <a:highlight>
                  <a:srgbClr val="00FF00"/>
                </a:highlight>
              </a:rPr>
              <a:t>0.5</a:t>
            </a:r>
            <a:r>
              <a:rPr lang="en-US" sz="1200" dirty="0"/>
              <a:t> across studies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C0C61430-B6DE-3563-85D8-D167EB04C778}"/>
              </a:ext>
            </a:extLst>
          </p:cNvPr>
          <p:cNvSpPr/>
          <p:nvPr/>
        </p:nvSpPr>
        <p:spPr>
          <a:xfrm rot="16386338">
            <a:off x="8042069" y="3347592"/>
            <a:ext cx="1434620" cy="54591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BCF81-9950-E2E8-326D-3F5F80EC5314}"/>
              </a:ext>
            </a:extLst>
          </p:cNvPr>
          <p:cNvSpPr txBox="1"/>
          <p:nvPr/>
        </p:nvSpPr>
        <p:spPr>
          <a:xfrm>
            <a:off x="1536406" y="1647992"/>
            <a:ext cx="101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highlight>
                  <a:srgbClr val="FFFF00"/>
                </a:highlight>
              </a:rPr>
              <a:t>Study-specific 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A0C53-EB43-30D1-8E03-3B82E3EDAA30}"/>
              </a:ext>
            </a:extLst>
          </p:cNvPr>
          <p:cNvSpPr txBox="1"/>
          <p:nvPr/>
        </p:nvSpPr>
        <p:spPr>
          <a:xfrm>
            <a:off x="3071039" y="1657824"/>
            <a:ext cx="101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highlight>
                  <a:srgbClr val="00FFFF"/>
                </a:highlight>
              </a:rPr>
              <a:t>Study-specific slope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FF7F6-C7C7-65AB-2083-19A1CBA2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3A4A-EEA8-4CC7-907E-2E2CA1D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34CD46-1478-2F87-EE03-1458542F2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157695"/>
            <a:ext cx="4457436" cy="2862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6AABC-4DEF-3DC8-E94B-104B3B56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36" y="1157695"/>
            <a:ext cx="4457436" cy="282810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7164B217-2FE5-1B8E-384A-CF1EF07F0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B8639-1651-131F-656B-1DE0A71C3B60}"/>
              </a:ext>
            </a:extLst>
          </p:cNvPr>
          <p:cNvSpPr txBox="1"/>
          <p:nvPr/>
        </p:nvSpPr>
        <p:spPr>
          <a:xfrm>
            <a:off x="4878695" y="562705"/>
            <a:ext cx="3018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Generated in R 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1F7103-BE4D-9DC7-DECE-964B8BEEF686}"/>
                  </a:ext>
                </a:extLst>
              </p:cNvPr>
              <p:cNvSpPr txBox="1"/>
              <p:nvPr/>
            </p:nvSpPr>
            <p:spPr>
              <a:xfrm>
                <a:off x="639120" y="4119130"/>
                <a:ext cx="70085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line above corresponds to a different study</a:t>
                </a:r>
              </a:p>
              <a:p>
                <a:endParaRPr lang="en-US" dirty="0"/>
              </a:p>
              <a:p>
                <a:r>
                  <a:rPr lang="en-US" dirty="0"/>
                  <a:t>Goal: to </a:t>
                </a:r>
                <a:r>
                  <a:rPr lang="en-US" i="1" dirty="0"/>
                  <a:t>meta</a:t>
                </a:r>
                <a:r>
                  <a:rPr lang="en-US" dirty="0"/>
                  <a:t>-estimate the overall intercept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 and 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1F7103-BE4D-9DC7-DECE-964B8BEEF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20" y="4119130"/>
                <a:ext cx="7008589" cy="923330"/>
              </a:xfrm>
              <a:prstGeom prst="rect">
                <a:avLst/>
              </a:prstGeom>
              <a:blipFill>
                <a:blip r:embed="rId4"/>
                <a:stretch>
                  <a:fillRect l="-78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3AC65-534B-146C-3A2F-735075D8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665C-D19B-3544-8962-1BC81190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4CE3-BDE6-C7C5-DDF9-BFE357BA6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1046814"/>
            <a:ext cx="8612963" cy="3049871"/>
          </a:xfrm>
        </p:spPr>
        <p:txBody>
          <a:bodyPr/>
          <a:lstStyle/>
          <a:p>
            <a:r>
              <a:rPr lang="en-US" dirty="0"/>
              <a:t>Suppose we only had the study-specific slopes and estimates alongside with the standard errors (St-Pierre did not pursue this)</a:t>
            </a:r>
          </a:p>
          <a:p>
            <a:pPr lvl="1"/>
            <a:r>
              <a:rPr lang="en-US" dirty="0"/>
              <a:t>Each  meta-analysis “data point” would be a duplet of (1) estimate and (2) </a:t>
            </a:r>
            <a:r>
              <a:rPr lang="en-US" dirty="0" err="1"/>
              <a:t>std.error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Let’s focus entirely on the slope estimates</a:t>
            </a:r>
          </a:p>
          <a:p>
            <a:pPr marL="272591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702E8-B4A6-8F33-4EB2-727FA006A836}"/>
              </a:ext>
            </a:extLst>
          </p:cNvPr>
          <p:cNvSpPr txBox="1"/>
          <p:nvPr/>
        </p:nvSpPr>
        <p:spPr>
          <a:xfrm>
            <a:off x="545840" y="2139882"/>
            <a:ext cx="8052319" cy="2262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   Study      term    estimate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std.error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t.statistic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p.value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nrec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1      A Intercept -3.07734838 0.76656078 -4.01448711 1.593713e-02    6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2      A         X  0.81671421 0.22252478  3.67021698 2.138706e-02    6</a:t>
            </a:r>
            <a:endParaRPr lang="en-US" sz="1200" kern="10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3      B Intercept -4.15298434 0.63281610 -6.56270335 7.195518e-03    5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4      B         X  1.17586084 0.16301208  7.21333571 5.492902e-03    5</a:t>
            </a:r>
            <a:endParaRPr lang="en-US" sz="1200" kern="10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5      C Intercept -4.07597045 0.61009504 -6.68087785 2.609649e-03    6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6      C         X  1.39429265 0.13995723  9.96227671 5.702866e-04    6</a:t>
            </a:r>
            <a:endParaRPr lang="en-US" sz="1200" kern="10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7      D Intercept -1.80848842 1.09619111 -1.64979300 1.743302e-01    6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8      D         X  0.50088152 0.22415810  2.23450111 8.916425e-02    6</a:t>
            </a:r>
            <a:endParaRPr lang="en-US" sz="1200" kern="10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9      E Intercept -3.97906524      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2</a:t>
            </a:r>
            <a:endParaRPr lang="en-US" sz="12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## 10     E         X  1.27253453        </a:t>
            </a:r>
            <a:r>
              <a:rPr lang="en-US" sz="1200" kern="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200" kern="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kern="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NaN</a:t>
            </a:r>
            <a:r>
              <a:rPr lang="en-US" sz="1200" kern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2</a:t>
            </a:r>
            <a:endParaRPr lang="en-US" sz="1200" kern="10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4E762-B159-9E7D-88C4-A24AE442F2F8}"/>
              </a:ext>
            </a:extLst>
          </p:cNvPr>
          <p:cNvSpPr/>
          <p:nvPr/>
        </p:nvSpPr>
        <p:spPr>
          <a:xfrm>
            <a:off x="2703635" y="2162297"/>
            <a:ext cx="2031651" cy="2218096"/>
          </a:xfrm>
          <a:prstGeom prst="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31394-193B-AD61-D1F1-5BF40EF0D7E3}"/>
              </a:ext>
            </a:extLst>
          </p:cNvPr>
          <p:cNvSpPr txBox="1"/>
          <p:nvPr/>
        </p:nvSpPr>
        <p:spPr>
          <a:xfrm>
            <a:off x="6000750" y="479153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 (</a:t>
            </a:r>
            <a:r>
              <a:rPr lang="en-US" i="1" dirty="0"/>
              <a:t>z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0A9A67-AB12-2A85-1F25-E451ACE6524F}"/>
              </a:ext>
            </a:extLst>
          </p:cNvPr>
          <p:cNvCxnSpPr>
            <a:cxnSpLocks/>
          </p:cNvCxnSpPr>
          <p:nvPr/>
        </p:nvCxnSpPr>
        <p:spPr>
          <a:xfrm>
            <a:off x="6295292" y="795704"/>
            <a:ext cx="163697" cy="1076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E267D5-03D7-8D55-80B1-0B6765E14874}"/>
              </a:ext>
            </a:extLst>
          </p:cNvPr>
          <p:cNvSpPr/>
          <p:nvPr/>
        </p:nvSpPr>
        <p:spPr>
          <a:xfrm>
            <a:off x="7636119" y="3974123"/>
            <a:ext cx="276958" cy="3208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B5CD2-B915-03E3-7A0D-B0A2F1D19CED}"/>
              </a:ext>
            </a:extLst>
          </p:cNvPr>
          <p:cNvSpPr txBox="1"/>
          <p:nvPr/>
        </p:nvSpPr>
        <p:spPr>
          <a:xfrm>
            <a:off x="5684228" y="4364412"/>
            <a:ext cx="326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include Study E…only 2 datapoints!! No 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1129E-78F2-5EC0-9153-1C80C74E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461CB-4CA9-2A43-A3FA-624E1DA485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3131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62B43951-A485-CE40-BE2C-7831326019FF}" vid="{D552D5CC-CFC9-7C42-A885-468EAACA04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Template 1</Template>
  <TotalTime>26417</TotalTime>
  <Words>2821</Words>
  <Application>Microsoft Office PowerPoint</Application>
  <PresentationFormat>On-screen Show (16:9)</PresentationFormat>
  <Paragraphs>398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Amasis MT Pro Black</vt:lpstr>
      <vt:lpstr>Arial</vt:lpstr>
      <vt:lpstr>ArialMT</vt:lpstr>
      <vt:lpstr>Calibri</vt:lpstr>
      <vt:lpstr>Cambria Math</vt:lpstr>
      <vt:lpstr>Courier New</vt:lpstr>
      <vt:lpstr>Gotham Book</vt:lpstr>
      <vt:lpstr>Gotham-Bold</vt:lpstr>
      <vt:lpstr>Wingdings</vt:lpstr>
      <vt:lpstr>MSU Template 1</vt:lpstr>
      <vt:lpstr>META-ANALYSIS WORKSHOP  Robert J. Tempelman Department of Animal Science Michigan State University</vt:lpstr>
      <vt:lpstr>Introduction to Meta Analysis</vt:lpstr>
      <vt:lpstr>Strategy used in today’s workshop</vt:lpstr>
      <vt:lpstr>Case #1:  A good starting point</vt:lpstr>
      <vt:lpstr>Y  vs   X</vt:lpstr>
      <vt:lpstr>Corrected data provided by Dr. White (forwarded by Dr. St-Pierre)</vt:lpstr>
      <vt:lpstr>Data generation</vt:lpstr>
      <vt:lpstr>Figure 2b</vt:lpstr>
      <vt:lpstr>Meta-analysis</vt:lpstr>
      <vt:lpstr>Sampling variances and weights</vt:lpstr>
      <vt:lpstr>Common effects (CE) analysis</vt:lpstr>
      <vt:lpstr>Common effects (CE) analysis</vt:lpstr>
      <vt:lpstr>Using linear models software to do CE analysis (see Madden, LV, H-P Piepho and P.A. Paul. 2016.  Statistical models and methods for network meta-analysis.  Phytopathology 106:792-806)</vt:lpstr>
      <vt:lpstr>Mixed effects univariate meta-analysis</vt:lpstr>
      <vt:lpstr>Mixed effects multivariate meta-analysis</vt:lpstr>
      <vt:lpstr>Mixed effects (ME) analysis</vt:lpstr>
      <vt:lpstr>Recap on estimates of ζ (β_1 in St-Pierre)</vt:lpstr>
      <vt:lpstr>Validating meta-analytic models</vt:lpstr>
      <vt:lpstr>The completely randomized design</vt:lpstr>
      <vt:lpstr>Fit simple CRD for each study</vt:lpstr>
      <vt:lpstr>Contrast-based analyses (i.e., on μ ̂_1  - μ ̂_2)</vt:lpstr>
      <vt:lpstr>A comprehensive arm-based analysis (i.e., on μ ̂_1  and μ ̂_2 separately)</vt:lpstr>
      <vt:lpstr>An equivalent model to that on previous slide</vt:lpstr>
      <vt:lpstr>Meta-analytic contrast versus arms-based analysis vs analysis of raw data</vt:lpstr>
      <vt:lpstr>Analyzing Latin square designs across studies</vt:lpstr>
      <vt:lpstr>Contrast vs Arm based analysis</vt:lpstr>
      <vt:lpstr>Contrast-based analysis.</vt:lpstr>
      <vt:lpstr>Arm-based analysis.</vt:lpstr>
      <vt:lpstr>The arm-based analysis is “more correct” than the contrast based analyses given model on Slide 25 ((Piepho et al., 2012, Biometrics)).</vt:lpstr>
      <vt:lpstr>Moderator variables</vt:lpstr>
      <vt:lpstr>Network meta-analysis</vt:lpstr>
      <vt:lpstr>Can I combine CRD and Latin square (and others) studies?</vt:lpstr>
      <vt:lpstr>PowerPoint Presentation</vt:lpstr>
      <vt:lpstr>My vision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Davies</dc:creator>
  <cp:lastModifiedBy>Tempelman, Robert</cp:lastModifiedBy>
  <cp:revision>13</cp:revision>
  <cp:lastPrinted>2010-09-08T13:46:11Z</cp:lastPrinted>
  <dcterms:created xsi:type="dcterms:W3CDTF">2019-05-04T16:32:13Z</dcterms:created>
  <dcterms:modified xsi:type="dcterms:W3CDTF">2023-06-25T00:59:54Z</dcterms:modified>
</cp:coreProperties>
</file>