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2" r:id="rId3"/>
  </p:sldMasterIdLst>
  <p:notesMasterIdLst>
    <p:notesMasterId r:id="rId28"/>
  </p:notesMasterIdLst>
  <p:handoutMasterIdLst>
    <p:handoutMasterId r:id="rId29"/>
  </p:handoutMasterIdLst>
  <p:sldIdLst>
    <p:sldId id="405" r:id="rId4"/>
    <p:sldId id="261" r:id="rId5"/>
    <p:sldId id="262" r:id="rId6"/>
    <p:sldId id="447" r:id="rId7"/>
    <p:sldId id="463" r:id="rId8"/>
    <p:sldId id="462" r:id="rId9"/>
    <p:sldId id="455" r:id="rId10"/>
    <p:sldId id="448" r:id="rId11"/>
    <p:sldId id="453" r:id="rId12"/>
    <p:sldId id="456" r:id="rId13"/>
    <p:sldId id="477" r:id="rId14"/>
    <p:sldId id="454" r:id="rId15"/>
    <p:sldId id="461" r:id="rId16"/>
    <p:sldId id="475" r:id="rId17"/>
    <p:sldId id="449" r:id="rId18"/>
    <p:sldId id="465" r:id="rId19"/>
    <p:sldId id="480" r:id="rId20"/>
    <p:sldId id="450" r:id="rId21"/>
    <p:sldId id="476" r:id="rId22"/>
    <p:sldId id="478" r:id="rId23"/>
    <p:sldId id="471" r:id="rId24"/>
    <p:sldId id="479" r:id="rId25"/>
    <p:sldId id="446" r:id="rId26"/>
    <p:sldId id="472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wa Akintilo" initials="SA" lastIdx="2" clrIdx="0">
    <p:extLst>
      <p:ext uri="{19B8F6BF-5375-455C-9EA6-DF929625EA0E}">
        <p15:presenceInfo xmlns:p15="http://schemas.microsoft.com/office/powerpoint/2012/main" userId="S-1-5-21-3384519349-2978735358-3632297420-3115" providerId="AD"/>
      </p:ext>
    </p:extLst>
  </p:cmAuthor>
  <p:cmAuthor id="2" name="Jackson, Mariah K" initials="JMK" lastIdx="19" clrIdx="1">
    <p:extLst>
      <p:ext uri="{19B8F6BF-5375-455C-9EA6-DF929625EA0E}">
        <p15:presenceInfo xmlns:p15="http://schemas.microsoft.com/office/powerpoint/2012/main" userId="S::mariah.jackson@unmc.edu::1cd91411-6596-4358-8806-6580d2866152" providerId="AD"/>
      </p:ext>
    </p:extLst>
  </p:cmAuthor>
  <p:cmAuthor id="3" name="Hanson, Corrine K" initials="HCK" lastIdx="20" clrIdx="2">
    <p:extLst>
      <p:ext uri="{19B8F6BF-5375-455C-9EA6-DF929625EA0E}">
        <p15:presenceInfo xmlns:p15="http://schemas.microsoft.com/office/powerpoint/2012/main" userId="S::ckhanson@unmc.edu::16eaaee2-1f03-4900-af2e-4e5ddfe6aeb7" providerId="AD"/>
      </p:ext>
    </p:extLst>
  </p:cmAuthor>
  <p:cmAuthor id="4" name="Ponce, Jana K" initials="PJK" lastIdx="4" clrIdx="3">
    <p:extLst>
      <p:ext uri="{19B8F6BF-5375-455C-9EA6-DF929625EA0E}">
        <p15:presenceInfo xmlns:p15="http://schemas.microsoft.com/office/powerpoint/2012/main" userId="S::jana.ponce@unmc.edu::267d518a-3c3b-41bb-a903-8556f2918c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A1A0"/>
    <a:srgbClr val="BAD9E1"/>
    <a:srgbClr val="245590"/>
    <a:srgbClr val="FFC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EF1FD-A35B-49C8-9546-9330DE0B02C3}" v="31" dt="2022-06-16T15:56:14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29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>
        <p:guide orient="horz" pos="1104"/>
        <p:guide pos="6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ce, Jana K" userId="267d518a-3c3b-41bb-a903-8556f2918c9b" providerId="ADAL" clId="{803EF1FD-A35B-49C8-9546-9330DE0B02C3}"/>
    <pc:docChg chg="custSel modSld">
      <pc:chgData name="Ponce, Jana K" userId="267d518a-3c3b-41bb-a903-8556f2918c9b" providerId="ADAL" clId="{803EF1FD-A35B-49C8-9546-9330DE0B02C3}" dt="2022-06-16T15:56:55.137" v="106" actId="20577"/>
      <pc:docMkLst>
        <pc:docMk/>
      </pc:docMkLst>
      <pc:sldChg chg="delCm">
        <pc:chgData name="Ponce, Jana K" userId="267d518a-3c3b-41bb-a903-8556f2918c9b" providerId="ADAL" clId="{803EF1FD-A35B-49C8-9546-9330DE0B02C3}" dt="2022-06-15T18:08:05.850" v="0" actId="1592"/>
        <pc:sldMkLst>
          <pc:docMk/>
          <pc:sldMk cId="2420738376" sldId="455"/>
        </pc:sldMkLst>
      </pc:sldChg>
      <pc:sldChg chg="modSp modNotesTx">
        <pc:chgData name="Ponce, Jana K" userId="267d518a-3c3b-41bb-a903-8556f2918c9b" providerId="ADAL" clId="{803EF1FD-A35B-49C8-9546-9330DE0B02C3}" dt="2022-06-16T15:56:55.137" v="106" actId="20577"/>
        <pc:sldMkLst>
          <pc:docMk/>
          <pc:sldMk cId="3277478219" sldId="476"/>
        </pc:sldMkLst>
        <pc:graphicFrameChg chg="mod">
          <ac:chgData name="Ponce, Jana K" userId="267d518a-3c3b-41bb-a903-8556f2918c9b" providerId="ADAL" clId="{803EF1FD-A35B-49C8-9546-9330DE0B02C3}" dt="2022-06-16T15:56:14.650" v="31" actId="20577"/>
          <ac:graphicFrameMkLst>
            <pc:docMk/>
            <pc:sldMk cId="3277478219" sldId="476"/>
            <ac:graphicFrameMk id="7" creationId="{A2026C46-80DF-482A-A70E-2CA0431F902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F794C-F33A-4197-935A-CEB559CB513F}" type="doc">
      <dgm:prSet loTypeId="urn:microsoft.com/office/officeart/2005/8/layout/hierarchy3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9803144-2E28-40F3-A525-8172DBAB1E03}">
      <dgm:prSet custT="1"/>
      <dgm:spPr/>
      <dgm:t>
        <a:bodyPr/>
        <a:lstStyle/>
        <a:p>
          <a:r>
            <a:rPr lang="en-US" sz="2800"/>
            <a:t>1. Limited data are available assessing prevalence of malnutrition in patients hospitalized with COVID-19 in the US</a:t>
          </a:r>
        </a:p>
      </dgm:t>
    </dgm:pt>
    <dgm:pt modelId="{37D00AF6-DFDE-4509-98D0-3D04D258118B}" type="parTrans" cxnId="{688B58A6-61EB-4E2D-9791-7811645F1719}">
      <dgm:prSet/>
      <dgm:spPr/>
      <dgm:t>
        <a:bodyPr/>
        <a:lstStyle/>
        <a:p>
          <a:endParaRPr lang="en-US"/>
        </a:p>
      </dgm:t>
    </dgm:pt>
    <dgm:pt modelId="{58D30290-2C96-49BB-B10D-23B13C06B8BF}" type="sibTrans" cxnId="{688B58A6-61EB-4E2D-9791-7811645F1719}">
      <dgm:prSet/>
      <dgm:spPr/>
      <dgm:t>
        <a:bodyPr/>
        <a:lstStyle/>
        <a:p>
          <a:endParaRPr lang="en-US"/>
        </a:p>
      </dgm:t>
    </dgm:pt>
    <dgm:pt modelId="{BF6FFE69-2D2E-40FD-AF00-FBBBE1F51A17}">
      <dgm:prSet custT="1"/>
      <dgm:spPr/>
      <dgm:t>
        <a:bodyPr/>
        <a:lstStyle/>
        <a:p>
          <a:r>
            <a:rPr lang="en-US" sz="2800"/>
            <a:t>2. No US studies assessing the impact of  malnutrition on outcomes in patients hospitalized with COVID-19</a:t>
          </a:r>
        </a:p>
      </dgm:t>
    </dgm:pt>
    <dgm:pt modelId="{0A6ED238-E4EF-4665-AFD8-6A10C8F9A85C}" type="parTrans" cxnId="{84415CC3-B430-4FCE-9132-5F7964B6A2D5}">
      <dgm:prSet/>
      <dgm:spPr/>
      <dgm:t>
        <a:bodyPr/>
        <a:lstStyle/>
        <a:p>
          <a:endParaRPr lang="en-US"/>
        </a:p>
      </dgm:t>
    </dgm:pt>
    <dgm:pt modelId="{D66E3EB3-6897-44E9-BACD-CB0D24DD67D1}" type="sibTrans" cxnId="{84415CC3-B430-4FCE-9132-5F7964B6A2D5}">
      <dgm:prSet/>
      <dgm:spPr/>
      <dgm:t>
        <a:bodyPr/>
        <a:lstStyle/>
        <a:p>
          <a:endParaRPr lang="en-US"/>
        </a:p>
      </dgm:t>
    </dgm:pt>
    <dgm:pt modelId="{4141753A-C132-42C4-BD54-5C2A8E47FE57}">
      <dgm:prSet custT="1"/>
      <dgm:spPr/>
      <dgm:t>
        <a:bodyPr/>
        <a:lstStyle/>
        <a:p>
          <a:r>
            <a:rPr lang="en-US" sz="2800"/>
            <a:t>3. Differential effects of pre-existing versus hospital-acquired malnutrition in patients hospitalized with COVID-19 has not been investigated</a:t>
          </a:r>
        </a:p>
      </dgm:t>
    </dgm:pt>
    <dgm:pt modelId="{8C577469-836C-4BE2-8D0E-96B7599111FF}" type="parTrans" cxnId="{71AF832D-DEA7-4114-A6A0-8C579FC2A7BF}">
      <dgm:prSet/>
      <dgm:spPr/>
      <dgm:t>
        <a:bodyPr/>
        <a:lstStyle/>
        <a:p>
          <a:endParaRPr lang="en-US"/>
        </a:p>
      </dgm:t>
    </dgm:pt>
    <dgm:pt modelId="{C32859B6-DFC8-4130-824B-FD9EF260B7BF}" type="sibTrans" cxnId="{71AF832D-DEA7-4114-A6A0-8C579FC2A7BF}">
      <dgm:prSet/>
      <dgm:spPr/>
      <dgm:t>
        <a:bodyPr/>
        <a:lstStyle/>
        <a:p>
          <a:endParaRPr lang="en-US"/>
        </a:p>
      </dgm:t>
    </dgm:pt>
    <dgm:pt modelId="{0C67C4D7-EBA2-41C1-B1AD-D67A9EEAF69B}" type="pres">
      <dgm:prSet presAssocID="{1ECF794C-F33A-4197-935A-CEB559CB51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AC01FC-3D82-46AF-9889-8F9377B2E2F3}" type="pres">
      <dgm:prSet presAssocID="{C9803144-2E28-40F3-A525-8172DBAB1E03}" presName="root" presStyleCnt="0"/>
      <dgm:spPr/>
    </dgm:pt>
    <dgm:pt modelId="{6E859179-C643-4533-B801-7FFAA7D5BF71}" type="pres">
      <dgm:prSet presAssocID="{C9803144-2E28-40F3-A525-8172DBAB1E03}" presName="rootComposite" presStyleCnt="0"/>
      <dgm:spPr/>
    </dgm:pt>
    <dgm:pt modelId="{E855A740-5FB4-42B7-A000-B7EFDB579D1B}" type="pres">
      <dgm:prSet presAssocID="{C9803144-2E28-40F3-A525-8172DBAB1E03}" presName="rootText" presStyleLbl="node1" presStyleIdx="0" presStyleCnt="3" custScaleX="150681" custScaleY="321222"/>
      <dgm:spPr/>
    </dgm:pt>
    <dgm:pt modelId="{83139366-B22C-45E3-987F-6877588E30BF}" type="pres">
      <dgm:prSet presAssocID="{C9803144-2E28-40F3-A525-8172DBAB1E03}" presName="rootConnector" presStyleLbl="node1" presStyleIdx="0" presStyleCnt="3"/>
      <dgm:spPr/>
    </dgm:pt>
    <dgm:pt modelId="{4F32A015-0B49-40D2-808B-A0E5C9E9DAB7}" type="pres">
      <dgm:prSet presAssocID="{C9803144-2E28-40F3-A525-8172DBAB1E03}" presName="childShape" presStyleCnt="0"/>
      <dgm:spPr/>
    </dgm:pt>
    <dgm:pt modelId="{D48EF66D-8FBE-406F-BF42-812FBDAC6DF5}" type="pres">
      <dgm:prSet presAssocID="{BF6FFE69-2D2E-40FD-AF00-FBBBE1F51A17}" presName="root" presStyleCnt="0"/>
      <dgm:spPr/>
    </dgm:pt>
    <dgm:pt modelId="{4B74C05B-C9E3-49F0-81E1-90AA4E21C3DE}" type="pres">
      <dgm:prSet presAssocID="{BF6FFE69-2D2E-40FD-AF00-FBBBE1F51A17}" presName="rootComposite" presStyleCnt="0"/>
      <dgm:spPr/>
    </dgm:pt>
    <dgm:pt modelId="{20B5853F-BC7A-4EFD-8352-825B4E341C19}" type="pres">
      <dgm:prSet presAssocID="{BF6FFE69-2D2E-40FD-AF00-FBBBE1F51A17}" presName="rootText" presStyleLbl="node1" presStyleIdx="1" presStyleCnt="3" custScaleX="149248" custScaleY="325358"/>
      <dgm:spPr/>
    </dgm:pt>
    <dgm:pt modelId="{2E664CED-0AA4-43A8-9950-9598046EEDA3}" type="pres">
      <dgm:prSet presAssocID="{BF6FFE69-2D2E-40FD-AF00-FBBBE1F51A17}" presName="rootConnector" presStyleLbl="node1" presStyleIdx="1" presStyleCnt="3"/>
      <dgm:spPr/>
    </dgm:pt>
    <dgm:pt modelId="{221850E0-9F1E-43DB-A511-887418B62164}" type="pres">
      <dgm:prSet presAssocID="{BF6FFE69-2D2E-40FD-AF00-FBBBE1F51A17}" presName="childShape" presStyleCnt="0"/>
      <dgm:spPr/>
    </dgm:pt>
    <dgm:pt modelId="{C5D9A196-4D4A-42CD-9E14-A9ADA6BA1B62}" type="pres">
      <dgm:prSet presAssocID="{4141753A-C132-42C4-BD54-5C2A8E47FE57}" presName="root" presStyleCnt="0"/>
      <dgm:spPr/>
    </dgm:pt>
    <dgm:pt modelId="{6BFAB006-6B35-4E04-B1B5-0F2025613A8D}" type="pres">
      <dgm:prSet presAssocID="{4141753A-C132-42C4-BD54-5C2A8E47FE57}" presName="rootComposite" presStyleCnt="0"/>
      <dgm:spPr/>
    </dgm:pt>
    <dgm:pt modelId="{7AFD16A9-D15A-4B1A-B27E-C80607B55700}" type="pres">
      <dgm:prSet presAssocID="{4141753A-C132-42C4-BD54-5C2A8E47FE57}" presName="rootText" presStyleLbl="node1" presStyleIdx="2" presStyleCnt="3" custScaleX="164601" custScaleY="323613"/>
      <dgm:spPr/>
    </dgm:pt>
    <dgm:pt modelId="{6204F711-BD00-414B-AA3B-48F28C382627}" type="pres">
      <dgm:prSet presAssocID="{4141753A-C132-42C4-BD54-5C2A8E47FE57}" presName="rootConnector" presStyleLbl="node1" presStyleIdx="2" presStyleCnt="3"/>
      <dgm:spPr/>
    </dgm:pt>
    <dgm:pt modelId="{831AAD79-1E18-4CE1-8636-E50BCA11CD9C}" type="pres">
      <dgm:prSet presAssocID="{4141753A-C132-42C4-BD54-5C2A8E47FE57}" presName="childShape" presStyleCnt="0"/>
      <dgm:spPr/>
    </dgm:pt>
  </dgm:ptLst>
  <dgm:cxnLst>
    <dgm:cxn modelId="{71AF832D-DEA7-4114-A6A0-8C579FC2A7BF}" srcId="{1ECF794C-F33A-4197-935A-CEB559CB513F}" destId="{4141753A-C132-42C4-BD54-5C2A8E47FE57}" srcOrd="2" destOrd="0" parTransId="{8C577469-836C-4BE2-8D0E-96B7599111FF}" sibTransId="{C32859B6-DFC8-4130-824B-FD9EF260B7BF}"/>
    <dgm:cxn modelId="{4887214F-EAF2-4EE4-B514-2751A8AB3C47}" type="presOf" srcId="{BF6FFE69-2D2E-40FD-AF00-FBBBE1F51A17}" destId="{2E664CED-0AA4-43A8-9950-9598046EEDA3}" srcOrd="1" destOrd="0" presId="urn:microsoft.com/office/officeart/2005/8/layout/hierarchy3"/>
    <dgm:cxn modelId="{75955184-23B0-43A6-90CF-D0E26A35ADB8}" type="presOf" srcId="{4141753A-C132-42C4-BD54-5C2A8E47FE57}" destId="{7AFD16A9-D15A-4B1A-B27E-C80607B55700}" srcOrd="0" destOrd="0" presId="urn:microsoft.com/office/officeart/2005/8/layout/hierarchy3"/>
    <dgm:cxn modelId="{3F51DC8A-4427-439A-842C-A31B275B83B8}" type="presOf" srcId="{4141753A-C132-42C4-BD54-5C2A8E47FE57}" destId="{6204F711-BD00-414B-AA3B-48F28C382627}" srcOrd="1" destOrd="0" presId="urn:microsoft.com/office/officeart/2005/8/layout/hierarchy3"/>
    <dgm:cxn modelId="{BD951491-A005-4183-AA9E-6CD957888C9D}" type="presOf" srcId="{C9803144-2E28-40F3-A525-8172DBAB1E03}" destId="{E855A740-5FB4-42B7-A000-B7EFDB579D1B}" srcOrd="0" destOrd="0" presId="urn:microsoft.com/office/officeart/2005/8/layout/hierarchy3"/>
    <dgm:cxn modelId="{00C054A3-4A83-4368-89A3-52F4721E2EED}" type="presOf" srcId="{C9803144-2E28-40F3-A525-8172DBAB1E03}" destId="{83139366-B22C-45E3-987F-6877588E30BF}" srcOrd="1" destOrd="0" presId="urn:microsoft.com/office/officeart/2005/8/layout/hierarchy3"/>
    <dgm:cxn modelId="{688B58A6-61EB-4E2D-9791-7811645F1719}" srcId="{1ECF794C-F33A-4197-935A-CEB559CB513F}" destId="{C9803144-2E28-40F3-A525-8172DBAB1E03}" srcOrd="0" destOrd="0" parTransId="{37D00AF6-DFDE-4509-98D0-3D04D258118B}" sibTransId="{58D30290-2C96-49BB-B10D-23B13C06B8BF}"/>
    <dgm:cxn modelId="{959F5AC0-E95D-4873-8649-73A444BCFE12}" type="presOf" srcId="{BF6FFE69-2D2E-40FD-AF00-FBBBE1F51A17}" destId="{20B5853F-BC7A-4EFD-8352-825B4E341C19}" srcOrd="0" destOrd="0" presId="urn:microsoft.com/office/officeart/2005/8/layout/hierarchy3"/>
    <dgm:cxn modelId="{84415CC3-B430-4FCE-9132-5F7964B6A2D5}" srcId="{1ECF794C-F33A-4197-935A-CEB559CB513F}" destId="{BF6FFE69-2D2E-40FD-AF00-FBBBE1F51A17}" srcOrd="1" destOrd="0" parTransId="{0A6ED238-E4EF-4665-AFD8-6A10C8F9A85C}" sibTransId="{D66E3EB3-6897-44E9-BACD-CB0D24DD67D1}"/>
    <dgm:cxn modelId="{0DB63FDF-958F-48D6-9991-4FEFC0C6BB28}" type="presOf" srcId="{1ECF794C-F33A-4197-935A-CEB559CB513F}" destId="{0C67C4D7-EBA2-41C1-B1AD-D67A9EEAF69B}" srcOrd="0" destOrd="0" presId="urn:microsoft.com/office/officeart/2005/8/layout/hierarchy3"/>
    <dgm:cxn modelId="{E71803D6-A3D8-49E3-9383-CC1EF2A6264F}" type="presParOf" srcId="{0C67C4D7-EBA2-41C1-B1AD-D67A9EEAF69B}" destId="{46AC01FC-3D82-46AF-9889-8F9377B2E2F3}" srcOrd="0" destOrd="0" presId="urn:microsoft.com/office/officeart/2005/8/layout/hierarchy3"/>
    <dgm:cxn modelId="{7ABBC99F-FF1F-471C-A9B8-ADD6DFFA3F7B}" type="presParOf" srcId="{46AC01FC-3D82-46AF-9889-8F9377B2E2F3}" destId="{6E859179-C643-4533-B801-7FFAA7D5BF71}" srcOrd="0" destOrd="0" presId="urn:microsoft.com/office/officeart/2005/8/layout/hierarchy3"/>
    <dgm:cxn modelId="{68BCD640-0179-4307-9885-97EF685F4A24}" type="presParOf" srcId="{6E859179-C643-4533-B801-7FFAA7D5BF71}" destId="{E855A740-5FB4-42B7-A000-B7EFDB579D1B}" srcOrd="0" destOrd="0" presId="urn:microsoft.com/office/officeart/2005/8/layout/hierarchy3"/>
    <dgm:cxn modelId="{72E8C829-2C8D-4F9C-9878-CF2972AD1593}" type="presParOf" srcId="{6E859179-C643-4533-B801-7FFAA7D5BF71}" destId="{83139366-B22C-45E3-987F-6877588E30BF}" srcOrd="1" destOrd="0" presId="urn:microsoft.com/office/officeart/2005/8/layout/hierarchy3"/>
    <dgm:cxn modelId="{939733B1-E830-41D6-8840-5F8F91E01AB6}" type="presParOf" srcId="{46AC01FC-3D82-46AF-9889-8F9377B2E2F3}" destId="{4F32A015-0B49-40D2-808B-A0E5C9E9DAB7}" srcOrd="1" destOrd="0" presId="urn:microsoft.com/office/officeart/2005/8/layout/hierarchy3"/>
    <dgm:cxn modelId="{66F2136D-4223-4122-A00C-A3BD04409B01}" type="presParOf" srcId="{0C67C4D7-EBA2-41C1-B1AD-D67A9EEAF69B}" destId="{D48EF66D-8FBE-406F-BF42-812FBDAC6DF5}" srcOrd="1" destOrd="0" presId="urn:microsoft.com/office/officeart/2005/8/layout/hierarchy3"/>
    <dgm:cxn modelId="{68BD90D2-54F1-4C28-96DC-F38A6D33BCF9}" type="presParOf" srcId="{D48EF66D-8FBE-406F-BF42-812FBDAC6DF5}" destId="{4B74C05B-C9E3-49F0-81E1-90AA4E21C3DE}" srcOrd="0" destOrd="0" presId="urn:microsoft.com/office/officeart/2005/8/layout/hierarchy3"/>
    <dgm:cxn modelId="{608ADC78-8F4C-460B-9969-12AD9C1DCA1B}" type="presParOf" srcId="{4B74C05B-C9E3-49F0-81E1-90AA4E21C3DE}" destId="{20B5853F-BC7A-4EFD-8352-825B4E341C19}" srcOrd="0" destOrd="0" presId="urn:microsoft.com/office/officeart/2005/8/layout/hierarchy3"/>
    <dgm:cxn modelId="{DB463A06-17AF-44AA-BCB9-071001F9CB50}" type="presParOf" srcId="{4B74C05B-C9E3-49F0-81E1-90AA4E21C3DE}" destId="{2E664CED-0AA4-43A8-9950-9598046EEDA3}" srcOrd="1" destOrd="0" presId="urn:microsoft.com/office/officeart/2005/8/layout/hierarchy3"/>
    <dgm:cxn modelId="{E34E95A1-89D9-4E73-A44E-39FA8BE917EB}" type="presParOf" srcId="{D48EF66D-8FBE-406F-BF42-812FBDAC6DF5}" destId="{221850E0-9F1E-43DB-A511-887418B62164}" srcOrd="1" destOrd="0" presId="urn:microsoft.com/office/officeart/2005/8/layout/hierarchy3"/>
    <dgm:cxn modelId="{1C7DD246-6C97-49F5-A879-305622C04899}" type="presParOf" srcId="{0C67C4D7-EBA2-41C1-B1AD-D67A9EEAF69B}" destId="{C5D9A196-4D4A-42CD-9E14-A9ADA6BA1B62}" srcOrd="2" destOrd="0" presId="urn:microsoft.com/office/officeart/2005/8/layout/hierarchy3"/>
    <dgm:cxn modelId="{CC6BEB1E-6C3F-461A-ACFB-C164F1F38675}" type="presParOf" srcId="{C5D9A196-4D4A-42CD-9E14-A9ADA6BA1B62}" destId="{6BFAB006-6B35-4E04-B1B5-0F2025613A8D}" srcOrd="0" destOrd="0" presId="urn:microsoft.com/office/officeart/2005/8/layout/hierarchy3"/>
    <dgm:cxn modelId="{3D119E24-583F-4240-AF2D-66BA1F3723A9}" type="presParOf" srcId="{6BFAB006-6B35-4E04-B1B5-0F2025613A8D}" destId="{7AFD16A9-D15A-4B1A-B27E-C80607B55700}" srcOrd="0" destOrd="0" presId="urn:microsoft.com/office/officeart/2005/8/layout/hierarchy3"/>
    <dgm:cxn modelId="{30FBAEA8-9F84-4076-A418-CBC8225105B3}" type="presParOf" srcId="{6BFAB006-6B35-4E04-B1B5-0F2025613A8D}" destId="{6204F711-BD00-414B-AA3B-48F28C382627}" srcOrd="1" destOrd="0" presId="urn:microsoft.com/office/officeart/2005/8/layout/hierarchy3"/>
    <dgm:cxn modelId="{810F7486-E473-4D19-8127-90FC0A8BDE6F}" type="presParOf" srcId="{C5D9A196-4D4A-42CD-9E14-A9ADA6BA1B62}" destId="{831AAD79-1E18-4CE1-8636-E50BCA11CD9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92D0ED-AFB6-402E-9526-04A74738D349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D08C00-BC21-4C37-A5B8-ADB81223E11E}">
      <dgm:prSet/>
      <dgm:spPr/>
      <dgm:t>
        <a:bodyPr/>
        <a:lstStyle/>
        <a:p>
          <a:r>
            <a:rPr lang="en-US"/>
            <a:t>Severe protein-calorie malnutrition</a:t>
          </a:r>
        </a:p>
      </dgm:t>
    </dgm:pt>
    <dgm:pt modelId="{FD21C97F-19FF-42C2-923B-5518C9103B16}" type="parTrans" cxnId="{4120A966-0721-497D-8C01-02F143811B95}">
      <dgm:prSet/>
      <dgm:spPr/>
      <dgm:t>
        <a:bodyPr/>
        <a:lstStyle/>
        <a:p>
          <a:endParaRPr lang="en-US"/>
        </a:p>
      </dgm:t>
    </dgm:pt>
    <dgm:pt modelId="{4045618F-0347-4030-A3D4-CF1FE4BCCD39}" type="sibTrans" cxnId="{4120A966-0721-497D-8C01-02F143811B95}">
      <dgm:prSet/>
      <dgm:spPr/>
      <dgm:t>
        <a:bodyPr/>
        <a:lstStyle/>
        <a:p>
          <a:endParaRPr lang="en-US"/>
        </a:p>
      </dgm:t>
    </dgm:pt>
    <dgm:pt modelId="{29B4A290-DC5C-48BC-B25B-F9E1F856A8F6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Malnutrition of a moderate degree</a:t>
          </a:r>
        </a:p>
      </dgm:t>
    </dgm:pt>
    <dgm:pt modelId="{9A9B5039-B5A2-4BF4-A626-C1BC0B3CA8BB}" type="parTrans" cxnId="{9E7DEA20-6C0A-4F43-9D6B-C47DF2664767}">
      <dgm:prSet/>
      <dgm:spPr/>
      <dgm:t>
        <a:bodyPr/>
        <a:lstStyle/>
        <a:p>
          <a:endParaRPr lang="en-US"/>
        </a:p>
      </dgm:t>
    </dgm:pt>
    <dgm:pt modelId="{2179CAE0-D5C8-48E6-9C8A-B07D3DA6BA94}" type="sibTrans" cxnId="{9E7DEA20-6C0A-4F43-9D6B-C47DF2664767}">
      <dgm:prSet/>
      <dgm:spPr/>
      <dgm:t>
        <a:bodyPr/>
        <a:lstStyle/>
        <a:p>
          <a:endParaRPr lang="en-US"/>
        </a:p>
      </dgm:t>
    </dgm:pt>
    <dgm:pt modelId="{0035A16B-61F6-4A7C-9238-2118B66D0E44}">
      <dgm:prSet/>
      <dgm:spPr/>
      <dgm:t>
        <a:bodyPr/>
        <a:lstStyle/>
        <a:p>
          <a:r>
            <a:rPr lang="en-US"/>
            <a:t>Moderate protein energy malnutrition</a:t>
          </a:r>
        </a:p>
      </dgm:t>
    </dgm:pt>
    <dgm:pt modelId="{B1D04425-4219-43B1-89A4-AB5987A61BBB}" type="parTrans" cxnId="{84F71107-4E44-4B87-A22F-6F14074CEC6B}">
      <dgm:prSet/>
      <dgm:spPr/>
      <dgm:t>
        <a:bodyPr/>
        <a:lstStyle/>
        <a:p>
          <a:endParaRPr lang="en-US"/>
        </a:p>
      </dgm:t>
    </dgm:pt>
    <dgm:pt modelId="{9BE27680-734B-4BE9-B70E-6C136DEC507F}" type="sibTrans" cxnId="{84F71107-4E44-4B87-A22F-6F14074CEC6B}">
      <dgm:prSet/>
      <dgm:spPr/>
      <dgm:t>
        <a:bodyPr/>
        <a:lstStyle/>
        <a:p>
          <a:endParaRPr lang="en-US"/>
        </a:p>
      </dgm:t>
    </dgm:pt>
    <dgm:pt modelId="{AD6DBBBE-3341-401B-8370-485FEEE40B3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Moderate protein-calorie malnutrition</a:t>
          </a:r>
        </a:p>
      </dgm:t>
    </dgm:pt>
    <dgm:pt modelId="{5BBF0FF5-D50C-40C4-AF54-E728892A58C3}" type="parTrans" cxnId="{48130E4C-98A1-4A2C-ABC5-9E32E19A169A}">
      <dgm:prSet/>
      <dgm:spPr/>
      <dgm:t>
        <a:bodyPr/>
        <a:lstStyle/>
        <a:p>
          <a:endParaRPr lang="en-US"/>
        </a:p>
      </dgm:t>
    </dgm:pt>
    <dgm:pt modelId="{6A2C862F-0D05-48D3-8AA4-9A14F0712A27}" type="sibTrans" cxnId="{48130E4C-98A1-4A2C-ABC5-9E32E19A169A}">
      <dgm:prSet/>
      <dgm:spPr/>
      <dgm:t>
        <a:bodyPr/>
        <a:lstStyle/>
        <a:p>
          <a:endParaRPr lang="en-US"/>
        </a:p>
      </dgm:t>
    </dgm:pt>
    <dgm:pt modelId="{762FDB6F-4182-4F8F-8D2C-7479F1ABBAED}">
      <dgm:prSet/>
      <dgm:spPr/>
      <dgm:t>
        <a:bodyPr/>
        <a:lstStyle/>
        <a:p>
          <a:r>
            <a:rPr lang="en-US"/>
            <a:t>Mild protein-calorie malnutrition</a:t>
          </a:r>
        </a:p>
      </dgm:t>
    </dgm:pt>
    <dgm:pt modelId="{1E225840-91BD-44EA-BE28-518C69104838}" type="parTrans" cxnId="{84F74802-6AC6-446E-9F4E-0E1ADFD1EE7D}">
      <dgm:prSet/>
      <dgm:spPr/>
      <dgm:t>
        <a:bodyPr/>
        <a:lstStyle/>
        <a:p>
          <a:endParaRPr lang="en-US"/>
        </a:p>
      </dgm:t>
    </dgm:pt>
    <dgm:pt modelId="{7A22D9C9-B683-4173-8236-C7ED39FC9162}" type="sibTrans" cxnId="{84F74802-6AC6-446E-9F4E-0E1ADFD1EE7D}">
      <dgm:prSet/>
      <dgm:spPr/>
      <dgm:t>
        <a:bodyPr/>
        <a:lstStyle/>
        <a:p>
          <a:endParaRPr lang="en-US"/>
        </a:p>
      </dgm:t>
    </dgm:pt>
    <dgm:pt modelId="{09D30062-60FB-40D0-A810-35D5E9F2BF78}">
      <dgm:prSet/>
      <dgm:spPr/>
      <dgm:t>
        <a:bodyPr/>
        <a:lstStyle/>
        <a:p>
          <a:r>
            <a:rPr lang="en-US"/>
            <a:t>Malnutrition of a mild degree</a:t>
          </a:r>
        </a:p>
      </dgm:t>
    </dgm:pt>
    <dgm:pt modelId="{D02BB844-B5DB-4ABE-AB4B-AC06E79F991F}" type="parTrans" cxnId="{EFED4FA7-886D-49FF-B779-E14AD51CC771}">
      <dgm:prSet/>
      <dgm:spPr/>
      <dgm:t>
        <a:bodyPr/>
        <a:lstStyle/>
        <a:p>
          <a:endParaRPr lang="en-US"/>
        </a:p>
      </dgm:t>
    </dgm:pt>
    <dgm:pt modelId="{8E3A9E7A-5BBE-44E0-B489-8F67453F5327}" type="sibTrans" cxnId="{EFED4FA7-886D-49FF-B779-E14AD51CC771}">
      <dgm:prSet/>
      <dgm:spPr/>
      <dgm:t>
        <a:bodyPr/>
        <a:lstStyle/>
        <a:p>
          <a:endParaRPr lang="en-US"/>
        </a:p>
      </dgm:t>
    </dgm:pt>
    <dgm:pt modelId="{EE0557D6-65A8-409C-A09E-408574E5FBA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Malnutrition following gastrointestinal surgery</a:t>
          </a:r>
        </a:p>
      </dgm:t>
    </dgm:pt>
    <dgm:pt modelId="{F2D11F99-A917-4E5A-8E5C-410DF3BEC4D7}" type="parTrans" cxnId="{0D772E44-8EF0-4278-86C0-5BFF3E7B77F0}">
      <dgm:prSet/>
      <dgm:spPr/>
      <dgm:t>
        <a:bodyPr/>
        <a:lstStyle/>
        <a:p>
          <a:endParaRPr lang="en-US"/>
        </a:p>
      </dgm:t>
    </dgm:pt>
    <dgm:pt modelId="{74D39096-75F5-41F7-BC23-7D5E2D1E9A8D}" type="sibTrans" cxnId="{0D772E44-8EF0-4278-86C0-5BFF3E7B77F0}">
      <dgm:prSet/>
      <dgm:spPr/>
      <dgm:t>
        <a:bodyPr/>
        <a:lstStyle/>
        <a:p>
          <a:endParaRPr lang="en-US"/>
        </a:p>
      </dgm:t>
    </dgm:pt>
    <dgm:pt modelId="{3B627A17-5A5E-41C8-B527-9C4B621B4A7A}">
      <dgm:prSet/>
      <dgm:spPr/>
      <dgm:t>
        <a:bodyPr/>
        <a:lstStyle/>
        <a:p>
          <a:r>
            <a:rPr lang="en-US"/>
            <a:t>Starvation</a:t>
          </a:r>
        </a:p>
      </dgm:t>
    </dgm:pt>
    <dgm:pt modelId="{423207A4-FEF5-46A0-AF51-6E3E4A0043B8}" type="parTrans" cxnId="{9B99FB88-AD13-45F1-96E7-9494FC689E1D}">
      <dgm:prSet/>
      <dgm:spPr/>
      <dgm:t>
        <a:bodyPr/>
        <a:lstStyle/>
        <a:p>
          <a:endParaRPr lang="en-US"/>
        </a:p>
      </dgm:t>
    </dgm:pt>
    <dgm:pt modelId="{728D1DF1-BC4B-42EF-B682-269FF97D0888}" type="sibTrans" cxnId="{9B99FB88-AD13-45F1-96E7-9494FC689E1D}">
      <dgm:prSet/>
      <dgm:spPr/>
      <dgm:t>
        <a:bodyPr/>
        <a:lstStyle/>
        <a:p>
          <a:endParaRPr lang="en-US"/>
        </a:p>
      </dgm:t>
    </dgm:pt>
    <dgm:pt modelId="{2969A012-D8C1-4578-BD44-AE2258E5E60A}">
      <dgm:prSet/>
      <dgm:spPr>
        <a:solidFill>
          <a:schemeClr val="accent1"/>
        </a:solidFill>
      </dgm:spPr>
      <dgm:t>
        <a:bodyPr/>
        <a:lstStyle/>
        <a:p>
          <a:r>
            <a:rPr lang="en-US"/>
            <a:t>Semi-starvation</a:t>
          </a:r>
        </a:p>
      </dgm:t>
    </dgm:pt>
    <dgm:pt modelId="{1B71BB3E-549E-4AA6-B02A-79243973C7D2}" type="parTrans" cxnId="{3C307F76-31BD-4EF5-9150-B3BD6C670CEB}">
      <dgm:prSet/>
      <dgm:spPr/>
      <dgm:t>
        <a:bodyPr/>
        <a:lstStyle/>
        <a:p>
          <a:endParaRPr lang="en-US"/>
        </a:p>
      </dgm:t>
    </dgm:pt>
    <dgm:pt modelId="{BB6F06A7-A45D-460D-9D77-32953ACA8505}" type="sibTrans" cxnId="{3C307F76-31BD-4EF5-9150-B3BD6C670CEB}">
      <dgm:prSet/>
      <dgm:spPr/>
      <dgm:t>
        <a:bodyPr/>
        <a:lstStyle/>
        <a:p>
          <a:endParaRPr lang="en-US"/>
        </a:p>
      </dgm:t>
    </dgm:pt>
    <dgm:pt modelId="{D7B4B4F1-9B9E-4F94-B018-24C187651F3E}">
      <dgm:prSet/>
      <dgm:spPr/>
      <dgm:t>
        <a:bodyPr/>
        <a:lstStyle/>
        <a:p>
          <a:r>
            <a:rPr lang="en-US"/>
            <a:t>Undernutrition</a:t>
          </a:r>
        </a:p>
      </dgm:t>
    </dgm:pt>
    <dgm:pt modelId="{4F55E9D9-19F4-4BA9-B58C-6F5744B0B18D}" type="parTrans" cxnId="{22FEE6F9-9ECB-4417-996A-E6607A6329BD}">
      <dgm:prSet/>
      <dgm:spPr/>
      <dgm:t>
        <a:bodyPr/>
        <a:lstStyle/>
        <a:p>
          <a:endParaRPr lang="en-US"/>
        </a:p>
      </dgm:t>
    </dgm:pt>
    <dgm:pt modelId="{78DADD5A-E964-45E6-AEE3-C1D8D8F47A20}" type="sibTrans" cxnId="{22FEE6F9-9ECB-4417-996A-E6607A6329BD}">
      <dgm:prSet/>
      <dgm:spPr/>
      <dgm:t>
        <a:bodyPr/>
        <a:lstStyle/>
        <a:p>
          <a:endParaRPr lang="en-US"/>
        </a:p>
      </dgm:t>
    </dgm:pt>
    <dgm:pt modelId="{25D9102D-EAAB-43BB-B5E9-3571A33ED575}">
      <dgm:prSet/>
      <dgm:spPr/>
      <dgm:t>
        <a:bodyPr/>
        <a:lstStyle/>
        <a:p>
          <a:r>
            <a:rPr lang="en-US"/>
            <a:t>Deficiency of macronutrients</a:t>
          </a:r>
        </a:p>
      </dgm:t>
    </dgm:pt>
    <dgm:pt modelId="{BAA4352C-8F09-458C-9AED-F47C4B6A350F}" type="parTrans" cxnId="{5E6B33E5-CAC3-4BD2-BB30-5B4CEA8FB718}">
      <dgm:prSet/>
      <dgm:spPr/>
      <dgm:t>
        <a:bodyPr/>
        <a:lstStyle/>
        <a:p>
          <a:endParaRPr lang="en-US"/>
        </a:p>
      </dgm:t>
    </dgm:pt>
    <dgm:pt modelId="{CD37468E-1D21-4E1D-B7A4-015C283746F4}" type="sibTrans" cxnId="{5E6B33E5-CAC3-4BD2-BB30-5B4CEA8FB718}">
      <dgm:prSet/>
      <dgm:spPr/>
      <dgm:t>
        <a:bodyPr/>
        <a:lstStyle/>
        <a:p>
          <a:endParaRPr lang="en-US"/>
        </a:p>
      </dgm:t>
    </dgm:pt>
    <dgm:pt modelId="{376287D1-FF28-458A-BC94-3542075086B9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Nutritional deficiency disorder</a:t>
          </a:r>
        </a:p>
      </dgm:t>
    </dgm:pt>
    <dgm:pt modelId="{871456C8-20EB-433E-96ED-8EAEA2918909}" type="parTrans" cxnId="{275EEFC7-DE35-4DFE-946D-97017E9609CA}">
      <dgm:prSet/>
      <dgm:spPr/>
      <dgm:t>
        <a:bodyPr/>
        <a:lstStyle/>
        <a:p>
          <a:endParaRPr lang="en-US"/>
        </a:p>
      </dgm:t>
    </dgm:pt>
    <dgm:pt modelId="{27044802-C634-4E3E-8AF4-2582EBCBC08C}" type="sibTrans" cxnId="{275EEFC7-DE35-4DFE-946D-97017E9609CA}">
      <dgm:prSet/>
      <dgm:spPr/>
      <dgm:t>
        <a:bodyPr/>
        <a:lstStyle/>
        <a:p>
          <a:endParaRPr lang="en-US"/>
        </a:p>
      </dgm:t>
    </dgm:pt>
    <dgm:pt modelId="{2C0A5BE6-B7B8-40EE-B8AF-316AE982A022}">
      <dgm:prSet/>
      <dgm:spPr/>
      <dgm:t>
        <a:bodyPr/>
        <a:lstStyle/>
        <a:p>
          <a:r>
            <a:rPr lang="en-US"/>
            <a:t>Nutritional wasting</a:t>
          </a:r>
        </a:p>
      </dgm:t>
    </dgm:pt>
    <dgm:pt modelId="{7D96BAC5-1330-406C-8D59-AE01397C453D}" type="parTrans" cxnId="{2F921DD6-909B-4F66-BB1E-892DEDBE2EC7}">
      <dgm:prSet/>
      <dgm:spPr/>
      <dgm:t>
        <a:bodyPr/>
        <a:lstStyle/>
        <a:p>
          <a:endParaRPr lang="en-US"/>
        </a:p>
      </dgm:t>
    </dgm:pt>
    <dgm:pt modelId="{29C47E60-600D-4C79-9077-ACEC105D3185}" type="sibTrans" cxnId="{2F921DD6-909B-4F66-BB1E-892DEDBE2EC7}">
      <dgm:prSet/>
      <dgm:spPr/>
      <dgm:t>
        <a:bodyPr/>
        <a:lstStyle/>
        <a:p>
          <a:endParaRPr lang="en-US"/>
        </a:p>
      </dgm:t>
    </dgm:pt>
    <dgm:pt modelId="{4E2779EB-2301-4C40-BDF8-C2A3CBDA1A9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Wasting disease</a:t>
          </a:r>
        </a:p>
      </dgm:t>
    </dgm:pt>
    <dgm:pt modelId="{19BABC16-9FCF-41E6-A95C-0BFB67911C73}" type="parTrans" cxnId="{C03B60C6-D8B2-4F94-AA98-B11DBAFB5264}">
      <dgm:prSet/>
      <dgm:spPr/>
      <dgm:t>
        <a:bodyPr/>
        <a:lstStyle/>
        <a:p>
          <a:endParaRPr lang="en-US"/>
        </a:p>
      </dgm:t>
    </dgm:pt>
    <dgm:pt modelId="{CEE6E7A2-18E8-4F92-9731-BE122E5702A0}" type="sibTrans" cxnId="{C03B60C6-D8B2-4F94-AA98-B11DBAFB5264}">
      <dgm:prSet/>
      <dgm:spPr/>
      <dgm:t>
        <a:bodyPr/>
        <a:lstStyle/>
        <a:p>
          <a:endParaRPr lang="en-US"/>
        </a:p>
      </dgm:t>
    </dgm:pt>
    <dgm:pt modelId="{4B6E50AE-8B3E-41FF-96D5-31BFB8BB8E45}">
      <dgm:prSet/>
      <dgm:spPr/>
      <dgm:t>
        <a:bodyPr/>
        <a:lstStyle/>
        <a:p>
          <a:r>
            <a:rPr lang="en-US"/>
            <a:t>Marasmic Kwashiorkor</a:t>
          </a:r>
        </a:p>
      </dgm:t>
    </dgm:pt>
    <dgm:pt modelId="{DF596642-C03D-4FC6-B1FF-BF7213A9C25F}" type="parTrans" cxnId="{CF7F1C7C-9177-4D0D-8592-843CE06909BB}">
      <dgm:prSet/>
      <dgm:spPr/>
      <dgm:t>
        <a:bodyPr/>
        <a:lstStyle/>
        <a:p>
          <a:endParaRPr lang="en-US"/>
        </a:p>
      </dgm:t>
    </dgm:pt>
    <dgm:pt modelId="{7FD85370-CF68-4DE0-85C1-993128F6E5CE}" type="sibTrans" cxnId="{CF7F1C7C-9177-4D0D-8592-843CE06909BB}">
      <dgm:prSet/>
      <dgm:spPr/>
      <dgm:t>
        <a:bodyPr/>
        <a:lstStyle/>
        <a:p>
          <a:endParaRPr lang="en-US"/>
        </a:p>
      </dgm:t>
    </dgm:pt>
    <dgm:pt modelId="{BF607955-8153-449C-B924-4D9732556DF9}">
      <dgm:prSet/>
      <dgm:spPr/>
      <dgm:t>
        <a:bodyPr/>
        <a:lstStyle/>
        <a:p>
          <a:r>
            <a:rPr lang="en-US"/>
            <a:t>Kwashiorkor</a:t>
          </a:r>
        </a:p>
      </dgm:t>
    </dgm:pt>
    <dgm:pt modelId="{76010B7C-4BAC-4871-B221-F2861BE6C084}" type="parTrans" cxnId="{DF1BDC06-4263-4C91-8515-4DA4ED5D4DBD}">
      <dgm:prSet/>
      <dgm:spPr/>
      <dgm:t>
        <a:bodyPr/>
        <a:lstStyle/>
        <a:p>
          <a:endParaRPr lang="en-US"/>
        </a:p>
      </dgm:t>
    </dgm:pt>
    <dgm:pt modelId="{004792D6-7B2A-42A9-ABB0-27E51A360545}" type="sibTrans" cxnId="{DF1BDC06-4263-4C91-8515-4DA4ED5D4DBD}">
      <dgm:prSet/>
      <dgm:spPr/>
      <dgm:t>
        <a:bodyPr/>
        <a:lstStyle/>
        <a:p>
          <a:endParaRPr lang="en-US"/>
        </a:p>
      </dgm:t>
    </dgm:pt>
    <dgm:pt modelId="{D9D577A1-7206-4958-B238-DC83D31118CF}" type="pres">
      <dgm:prSet presAssocID="{1A92D0ED-AFB6-402E-9526-04A74738D349}" presName="diagram" presStyleCnt="0">
        <dgm:presLayoutVars>
          <dgm:dir/>
          <dgm:resizeHandles val="exact"/>
        </dgm:presLayoutVars>
      </dgm:prSet>
      <dgm:spPr/>
    </dgm:pt>
    <dgm:pt modelId="{D25A99E0-DBF2-4745-A7F2-3F8B874998F0}" type="pres">
      <dgm:prSet presAssocID="{25D08C00-BC21-4C37-A5B8-ADB81223E11E}" presName="node" presStyleLbl="node1" presStyleIdx="0" presStyleCnt="16">
        <dgm:presLayoutVars>
          <dgm:bulletEnabled val="1"/>
        </dgm:presLayoutVars>
      </dgm:prSet>
      <dgm:spPr/>
    </dgm:pt>
    <dgm:pt modelId="{9B6189BC-DD7E-4183-9DA8-1EC337E91809}" type="pres">
      <dgm:prSet presAssocID="{4045618F-0347-4030-A3D4-CF1FE4BCCD39}" presName="sibTrans" presStyleCnt="0"/>
      <dgm:spPr/>
    </dgm:pt>
    <dgm:pt modelId="{FA7E37B7-8BE6-4C3F-B721-ECA236474409}" type="pres">
      <dgm:prSet presAssocID="{29B4A290-DC5C-48BC-B25B-F9E1F856A8F6}" presName="node" presStyleLbl="node1" presStyleIdx="1" presStyleCnt="16">
        <dgm:presLayoutVars>
          <dgm:bulletEnabled val="1"/>
        </dgm:presLayoutVars>
      </dgm:prSet>
      <dgm:spPr/>
    </dgm:pt>
    <dgm:pt modelId="{EEC28616-4C19-43F0-987D-F86651C0B8BC}" type="pres">
      <dgm:prSet presAssocID="{2179CAE0-D5C8-48E6-9C8A-B07D3DA6BA94}" presName="sibTrans" presStyleCnt="0"/>
      <dgm:spPr/>
    </dgm:pt>
    <dgm:pt modelId="{B6BD56FC-F174-4B4D-8FBA-5CE34F338214}" type="pres">
      <dgm:prSet presAssocID="{0035A16B-61F6-4A7C-9238-2118B66D0E44}" presName="node" presStyleLbl="node1" presStyleIdx="2" presStyleCnt="16">
        <dgm:presLayoutVars>
          <dgm:bulletEnabled val="1"/>
        </dgm:presLayoutVars>
      </dgm:prSet>
      <dgm:spPr/>
    </dgm:pt>
    <dgm:pt modelId="{205A5060-066A-46DC-8DF7-00277AFA405D}" type="pres">
      <dgm:prSet presAssocID="{9BE27680-734B-4BE9-B70E-6C136DEC507F}" presName="sibTrans" presStyleCnt="0"/>
      <dgm:spPr/>
    </dgm:pt>
    <dgm:pt modelId="{08BB9C4E-A8A8-4951-92F8-72A9215B5C48}" type="pres">
      <dgm:prSet presAssocID="{AD6DBBBE-3341-401B-8370-485FEEE40B30}" presName="node" presStyleLbl="node1" presStyleIdx="3" presStyleCnt="16">
        <dgm:presLayoutVars>
          <dgm:bulletEnabled val="1"/>
        </dgm:presLayoutVars>
      </dgm:prSet>
      <dgm:spPr/>
    </dgm:pt>
    <dgm:pt modelId="{1BB1FC46-52FC-43FA-AACF-973E49D1FAC9}" type="pres">
      <dgm:prSet presAssocID="{6A2C862F-0D05-48D3-8AA4-9A14F0712A27}" presName="sibTrans" presStyleCnt="0"/>
      <dgm:spPr/>
    </dgm:pt>
    <dgm:pt modelId="{BA354D49-2790-481C-8B12-51910F9FA894}" type="pres">
      <dgm:prSet presAssocID="{762FDB6F-4182-4F8F-8D2C-7479F1ABBAED}" presName="node" presStyleLbl="node1" presStyleIdx="4" presStyleCnt="16">
        <dgm:presLayoutVars>
          <dgm:bulletEnabled val="1"/>
        </dgm:presLayoutVars>
      </dgm:prSet>
      <dgm:spPr/>
    </dgm:pt>
    <dgm:pt modelId="{1645FB13-688F-477A-9461-74F0DE9890A2}" type="pres">
      <dgm:prSet presAssocID="{7A22D9C9-B683-4173-8236-C7ED39FC9162}" presName="sibTrans" presStyleCnt="0"/>
      <dgm:spPr/>
    </dgm:pt>
    <dgm:pt modelId="{AA72C9CD-225E-4F59-A073-023B59A90C07}" type="pres">
      <dgm:prSet presAssocID="{09D30062-60FB-40D0-A810-35D5E9F2BF78}" presName="node" presStyleLbl="node1" presStyleIdx="5" presStyleCnt="16">
        <dgm:presLayoutVars>
          <dgm:bulletEnabled val="1"/>
        </dgm:presLayoutVars>
      </dgm:prSet>
      <dgm:spPr/>
    </dgm:pt>
    <dgm:pt modelId="{3417F7ED-1307-46FC-A080-BD8A1E1D5DFA}" type="pres">
      <dgm:prSet presAssocID="{8E3A9E7A-5BBE-44E0-B489-8F67453F5327}" presName="sibTrans" presStyleCnt="0"/>
      <dgm:spPr/>
    </dgm:pt>
    <dgm:pt modelId="{65DE715E-609A-45D3-99B8-D4D6B4F3A0B9}" type="pres">
      <dgm:prSet presAssocID="{EE0557D6-65A8-409C-A09E-408574E5FBA2}" presName="node" presStyleLbl="node1" presStyleIdx="6" presStyleCnt="16">
        <dgm:presLayoutVars>
          <dgm:bulletEnabled val="1"/>
        </dgm:presLayoutVars>
      </dgm:prSet>
      <dgm:spPr/>
    </dgm:pt>
    <dgm:pt modelId="{A925FE06-25EB-45D4-9490-A5AA5180B1F5}" type="pres">
      <dgm:prSet presAssocID="{74D39096-75F5-41F7-BC23-7D5E2D1E9A8D}" presName="sibTrans" presStyleCnt="0"/>
      <dgm:spPr/>
    </dgm:pt>
    <dgm:pt modelId="{31A4E2E2-FEA3-4CBA-A78D-85775BFE3D85}" type="pres">
      <dgm:prSet presAssocID="{3B627A17-5A5E-41C8-B527-9C4B621B4A7A}" presName="node" presStyleLbl="node1" presStyleIdx="7" presStyleCnt="16">
        <dgm:presLayoutVars>
          <dgm:bulletEnabled val="1"/>
        </dgm:presLayoutVars>
      </dgm:prSet>
      <dgm:spPr/>
    </dgm:pt>
    <dgm:pt modelId="{E57E3920-8874-42A5-A04A-E0496AEC5ADB}" type="pres">
      <dgm:prSet presAssocID="{728D1DF1-BC4B-42EF-B682-269FF97D0888}" presName="sibTrans" presStyleCnt="0"/>
      <dgm:spPr/>
    </dgm:pt>
    <dgm:pt modelId="{AA8F939E-ABA3-4724-9DAC-1512A05527B5}" type="pres">
      <dgm:prSet presAssocID="{2969A012-D8C1-4578-BD44-AE2258E5E60A}" presName="node" presStyleLbl="node1" presStyleIdx="8" presStyleCnt="16">
        <dgm:presLayoutVars>
          <dgm:bulletEnabled val="1"/>
        </dgm:presLayoutVars>
      </dgm:prSet>
      <dgm:spPr/>
    </dgm:pt>
    <dgm:pt modelId="{455D2B64-13CF-4298-A691-F24E33B1BD00}" type="pres">
      <dgm:prSet presAssocID="{BB6F06A7-A45D-460D-9D77-32953ACA8505}" presName="sibTrans" presStyleCnt="0"/>
      <dgm:spPr/>
    </dgm:pt>
    <dgm:pt modelId="{99901518-72C4-4E39-AE07-A65033F68172}" type="pres">
      <dgm:prSet presAssocID="{D7B4B4F1-9B9E-4F94-B018-24C187651F3E}" presName="node" presStyleLbl="node1" presStyleIdx="9" presStyleCnt="16">
        <dgm:presLayoutVars>
          <dgm:bulletEnabled val="1"/>
        </dgm:presLayoutVars>
      </dgm:prSet>
      <dgm:spPr/>
    </dgm:pt>
    <dgm:pt modelId="{29FD83C6-D3D9-4737-B8DE-20FDA49301E8}" type="pres">
      <dgm:prSet presAssocID="{78DADD5A-E964-45E6-AEE3-C1D8D8F47A20}" presName="sibTrans" presStyleCnt="0"/>
      <dgm:spPr/>
    </dgm:pt>
    <dgm:pt modelId="{2EEADC37-D72D-4963-8BDB-D8980575A191}" type="pres">
      <dgm:prSet presAssocID="{25D9102D-EAAB-43BB-B5E9-3571A33ED575}" presName="node" presStyleLbl="node1" presStyleIdx="10" presStyleCnt="16">
        <dgm:presLayoutVars>
          <dgm:bulletEnabled val="1"/>
        </dgm:presLayoutVars>
      </dgm:prSet>
      <dgm:spPr/>
    </dgm:pt>
    <dgm:pt modelId="{2633B546-EE39-461D-AF4F-3CDAB678BD30}" type="pres">
      <dgm:prSet presAssocID="{CD37468E-1D21-4E1D-B7A4-015C283746F4}" presName="sibTrans" presStyleCnt="0"/>
      <dgm:spPr/>
    </dgm:pt>
    <dgm:pt modelId="{EE7876A6-80C5-43C5-85C6-ED8C32A32086}" type="pres">
      <dgm:prSet presAssocID="{376287D1-FF28-458A-BC94-3542075086B9}" presName="node" presStyleLbl="node1" presStyleIdx="11" presStyleCnt="16">
        <dgm:presLayoutVars>
          <dgm:bulletEnabled val="1"/>
        </dgm:presLayoutVars>
      </dgm:prSet>
      <dgm:spPr/>
    </dgm:pt>
    <dgm:pt modelId="{3C9A5BD8-3D6E-4DA0-A935-9477176EC500}" type="pres">
      <dgm:prSet presAssocID="{27044802-C634-4E3E-8AF4-2582EBCBC08C}" presName="sibTrans" presStyleCnt="0"/>
      <dgm:spPr/>
    </dgm:pt>
    <dgm:pt modelId="{EFA5F24E-F24F-401A-A077-29BB2846246E}" type="pres">
      <dgm:prSet presAssocID="{2C0A5BE6-B7B8-40EE-B8AF-316AE982A022}" presName="node" presStyleLbl="node1" presStyleIdx="12" presStyleCnt="16">
        <dgm:presLayoutVars>
          <dgm:bulletEnabled val="1"/>
        </dgm:presLayoutVars>
      </dgm:prSet>
      <dgm:spPr/>
    </dgm:pt>
    <dgm:pt modelId="{1D3BCEDF-EF0A-4EBB-AEF2-AF9DD6FD5B9C}" type="pres">
      <dgm:prSet presAssocID="{29C47E60-600D-4C79-9077-ACEC105D3185}" presName="sibTrans" presStyleCnt="0"/>
      <dgm:spPr/>
    </dgm:pt>
    <dgm:pt modelId="{DE07F6FA-8491-46D9-8C76-96549A7FD4F6}" type="pres">
      <dgm:prSet presAssocID="{4E2779EB-2301-4C40-BDF8-C2A3CBDA1A92}" presName="node" presStyleLbl="node1" presStyleIdx="13" presStyleCnt="16">
        <dgm:presLayoutVars>
          <dgm:bulletEnabled val="1"/>
        </dgm:presLayoutVars>
      </dgm:prSet>
      <dgm:spPr/>
    </dgm:pt>
    <dgm:pt modelId="{47653653-D341-4FC3-A032-CE764A6EDB01}" type="pres">
      <dgm:prSet presAssocID="{CEE6E7A2-18E8-4F92-9731-BE122E5702A0}" presName="sibTrans" presStyleCnt="0"/>
      <dgm:spPr/>
    </dgm:pt>
    <dgm:pt modelId="{5AF4C229-54B2-4482-85BB-B6813F1CC0CA}" type="pres">
      <dgm:prSet presAssocID="{4B6E50AE-8B3E-41FF-96D5-31BFB8BB8E45}" presName="node" presStyleLbl="node1" presStyleIdx="14" presStyleCnt="16">
        <dgm:presLayoutVars>
          <dgm:bulletEnabled val="1"/>
        </dgm:presLayoutVars>
      </dgm:prSet>
      <dgm:spPr/>
    </dgm:pt>
    <dgm:pt modelId="{F290B36B-E6CE-4C31-A8C7-F505EFB73BE6}" type="pres">
      <dgm:prSet presAssocID="{7FD85370-CF68-4DE0-85C1-993128F6E5CE}" presName="sibTrans" presStyleCnt="0"/>
      <dgm:spPr/>
    </dgm:pt>
    <dgm:pt modelId="{DC92E56D-0AC1-4193-826F-027FD9F89632}" type="pres">
      <dgm:prSet presAssocID="{BF607955-8153-449C-B924-4D9732556DF9}" presName="node" presStyleLbl="node1" presStyleIdx="15" presStyleCnt="16">
        <dgm:presLayoutVars>
          <dgm:bulletEnabled val="1"/>
        </dgm:presLayoutVars>
      </dgm:prSet>
      <dgm:spPr/>
    </dgm:pt>
  </dgm:ptLst>
  <dgm:cxnLst>
    <dgm:cxn modelId="{84F74802-6AC6-446E-9F4E-0E1ADFD1EE7D}" srcId="{1A92D0ED-AFB6-402E-9526-04A74738D349}" destId="{762FDB6F-4182-4F8F-8D2C-7479F1ABBAED}" srcOrd="4" destOrd="0" parTransId="{1E225840-91BD-44EA-BE28-518C69104838}" sibTransId="{7A22D9C9-B683-4173-8236-C7ED39FC9162}"/>
    <dgm:cxn modelId="{DF1BDC06-4263-4C91-8515-4DA4ED5D4DBD}" srcId="{1A92D0ED-AFB6-402E-9526-04A74738D349}" destId="{BF607955-8153-449C-B924-4D9732556DF9}" srcOrd="15" destOrd="0" parTransId="{76010B7C-4BAC-4871-B221-F2861BE6C084}" sibTransId="{004792D6-7B2A-42A9-ABB0-27E51A360545}"/>
    <dgm:cxn modelId="{84F71107-4E44-4B87-A22F-6F14074CEC6B}" srcId="{1A92D0ED-AFB6-402E-9526-04A74738D349}" destId="{0035A16B-61F6-4A7C-9238-2118B66D0E44}" srcOrd="2" destOrd="0" parTransId="{B1D04425-4219-43B1-89A4-AB5987A61BBB}" sibTransId="{9BE27680-734B-4BE9-B70E-6C136DEC507F}"/>
    <dgm:cxn modelId="{9AEC5E07-7DE5-471F-BEFD-9750C5B6B42B}" type="presOf" srcId="{25D9102D-EAAB-43BB-B5E9-3571A33ED575}" destId="{2EEADC37-D72D-4963-8BDB-D8980575A191}" srcOrd="0" destOrd="0" presId="urn:microsoft.com/office/officeart/2005/8/layout/default"/>
    <dgm:cxn modelId="{1B73FF0E-E4A2-4139-8307-5EC6A6046439}" type="presOf" srcId="{4B6E50AE-8B3E-41FF-96D5-31BFB8BB8E45}" destId="{5AF4C229-54B2-4482-85BB-B6813F1CC0CA}" srcOrd="0" destOrd="0" presId="urn:microsoft.com/office/officeart/2005/8/layout/default"/>
    <dgm:cxn modelId="{B0719C1A-8D1D-4146-8F94-79156F61349A}" type="presOf" srcId="{D7B4B4F1-9B9E-4F94-B018-24C187651F3E}" destId="{99901518-72C4-4E39-AE07-A65033F68172}" srcOrd="0" destOrd="0" presId="urn:microsoft.com/office/officeart/2005/8/layout/default"/>
    <dgm:cxn modelId="{5DA0911F-4A7E-4E28-A43C-FF5059164E57}" type="presOf" srcId="{2969A012-D8C1-4578-BD44-AE2258E5E60A}" destId="{AA8F939E-ABA3-4724-9DAC-1512A05527B5}" srcOrd="0" destOrd="0" presId="urn:microsoft.com/office/officeart/2005/8/layout/default"/>
    <dgm:cxn modelId="{9E7DEA20-6C0A-4F43-9D6B-C47DF2664767}" srcId="{1A92D0ED-AFB6-402E-9526-04A74738D349}" destId="{29B4A290-DC5C-48BC-B25B-F9E1F856A8F6}" srcOrd="1" destOrd="0" parTransId="{9A9B5039-B5A2-4BF4-A626-C1BC0B3CA8BB}" sibTransId="{2179CAE0-D5C8-48E6-9C8A-B07D3DA6BA94}"/>
    <dgm:cxn modelId="{3D90D560-ACCA-42FC-AFFF-4285CF14ADFB}" type="presOf" srcId="{29B4A290-DC5C-48BC-B25B-F9E1F856A8F6}" destId="{FA7E37B7-8BE6-4C3F-B721-ECA236474409}" srcOrd="0" destOrd="0" presId="urn:microsoft.com/office/officeart/2005/8/layout/default"/>
    <dgm:cxn modelId="{0D772E44-8EF0-4278-86C0-5BFF3E7B77F0}" srcId="{1A92D0ED-AFB6-402E-9526-04A74738D349}" destId="{EE0557D6-65A8-409C-A09E-408574E5FBA2}" srcOrd="6" destOrd="0" parTransId="{F2D11F99-A917-4E5A-8E5C-410DF3BEC4D7}" sibTransId="{74D39096-75F5-41F7-BC23-7D5E2D1E9A8D}"/>
    <dgm:cxn modelId="{4120A966-0721-497D-8C01-02F143811B95}" srcId="{1A92D0ED-AFB6-402E-9526-04A74738D349}" destId="{25D08C00-BC21-4C37-A5B8-ADB81223E11E}" srcOrd="0" destOrd="0" parTransId="{FD21C97F-19FF-42C2-923B-5518C9103B16}" sibTransId="{4045618F-0347-4030-A3D4-CF1FE4BCCD39}"/>
    <dgm:cxn modelId="{59AF106B-F790-4A1D-83A9-AFAAF9CBF198}" type="presOf" srcId="{BF607955-8153-449C-B924-4D9732556DF9}" destId="{DC92E56D-0AC1-4193-826F-027FD9F89632}" srcOrd="0" destOrd="0" presId="urn:microsoft.com/office/officeart/2005/8/layout/default"/>
    <dgm:cxn modelId="{48130E4C-98A1-4A2C-ABC5-9E32E19A169A}" srcId="{1A92D0ED-AFB6-402E-9526-04A74738D349}" destId="{AD6DBBBE-3341-401B-8370-485FEEE40B30}" srcOrd="3" destOrd="0" parTransId="{5BBF0FF5-D50C-40C4-AF54-E728892A58C3}" sibTransId="{6A2C862F-0D05-48D3-8AA4-9A14F0712A27}"/>
    <dgm:cxn modelId="{95836F55-ADF8-40FC-8F6B-F3505255CE33}" type="presOf" srcId="{4E2779EB-2301-4C40-BDF8-C2A3CBDA1A92}" destId="{DE07F6FA-8491-46D9-8C76-96549A7FD4F6}" srcOrd="0" destOrd="0" presId="urn:microsoft.com/office/officeart/2005/8/layout/default"/>
    <dgm:cxn modelId="{664B7455-B515-4F32-9365-358DE584B3E3}" type="presOf" srcId="{AD6DBBBE-3341-401B-8370-485FEEE40B30}" destId="{08BB9C4E-A8A8-4951-92F8-72A9215B5C48}" srcOrd="0" destOrd="0" presId="urn:microsoft.com/office/officeart/2005/8/layout/default"/>
    <dgm:cxn modelId="{3C307F76-31BD-4EF5-9150-B3BD6C670CEB}" srcId="{1A92D0ED-AFB6-402E-9526-04A74738D349}" destId="{2969A012-D8C1-4578-BD44-AE2258E5E60A}" srcOrd="8" destOrd="0" parTransId="{1B71BB3E-549E-4AA6-B02A-79243973C7D2}" sibTransId="{BB6F06A7-A45D-460D-9D77-32953ACA8505}"/>
    <dgm:cxn modelId="{CF7F1C7C-9177-4D0D-8592-843CE06909BB}" srcId="{1A92D0ED-AFB6-402E-9526-04A74738D349}" destId="{4B6E50AE-8B3E-41FF-96D5-31BFB8BB8E45}" srcOrd="14" destOrd="0" parTransId="{DF596642-C03D-4FC6-B1FF-BF7213A9C25F}" sibTransId="{7FD85370-CF68-4DE0-85C1-993128F6E5CE}"/>
    <dgm:cxn modelId="{9B99FB88-AD13-45F1-96E7-9494FC689E1D}" srcId="{1A92D0ED-AFB6-402E-9526-04A74738D349}" destId="{3B627A17-5A5E-41C8-B527-9C4B621B4A7A}" srcOrd="7" destOrd="0" parTransId="{423207A4-FEF5-46A0-AF51-6E3E4A0043B8}" sibTransId="{728D1DF1-BC4B-42EF-B682-269FF97D0888}"/>
    <dgm:cxn modelId="{7B58AF98-E73F-4337-B600-8BCA0C073AB1}" type="presOf" srcId="{762FDB6F-4182-4F8F-8D2C-7479F1ABBAED}" destId="{BA354D49-2790-481C-8B12-51910F9FA894}" srcOrd="0" destOrd="0" presId="urn:microsoft.com/office/officeart/2005/8/layout/default"/>
    <dgm:cxn modelId="{EFED4FA7-886D-49FF-B779-E14AD51CC771}" srcId="{1A92D0ED-AFB6-402E-9526-04A74738D349}" destId="{09D30062-60FB-40D0-A810-35D5E9F2BF78}" srcOrd="5" destOrd="0" parTransId="{D02BB844-B5DB-4ABE-AB4B-AC06E79F991F}" sibTransId="{8E3A9E7A-5BBE-44E0-B489-8F67453F5327}"/>
    <dgm:cxn modelId="{FD30F2B0-97A5-4292-9E45-8AF7FAD1CC16}" type="presOf" srcId="{376287D1-FF28-458A-BC94-3542075086B9}" destId="{EE7876A6-80C5-43C5-85C6-ED8C32A32086}" srcOrd="0" destOrd="0" presId="urn:microsoft.com/office/officeart/2005/8/layout/default"/>
    <dgm:cxn modelId="{5EAB73B9-FC3E-49DF-82B5-09A97668C8D3}" type="presOf" srcId="{1A92D0ED-AFB6-402E-9526-04A74738D349}" destId="{D9D577A1-7206-4958-B238-DC83D31118CF}" srcOrd="0" destOrd="0" presId="urn:microsoft.com/office/officeart/2005/8/layout/default"/>
    <dgm:cxn modelId="{F8560BBA-4C0D-42FC-A2AC-C532FC74C4DB}" type="presOf" srcId="{3B627A17-5A5E-41C8-B527-9C4B621B4A7A}" destId="{31A4E2E2-FEA3-4CBA-A78D-85775BFE3D85}" srcOrd="0" destOrd="0" presId="urn:microsoft.com/office/officeart/2005/8/layout/default"/>
    <dgm:cxn modelId="{6F82EDBE-E89D-403C-954E-4BD469CE08FA}" type="presOf" srcId="{25D08C00-BC21-4C37-A5B8-ADB81223E11E}" destId="{D25A99E0-DBF2-4745-A7F2-3F8B874998F0}" srcOrd="0" destOrd="0" presId="urn:microsoft.com/office/officeart/2005/8/layout/default"/>
    <dgm:cxn modelId="{C03B60C6-D8B2-4F94-AA98-B11DBAFB5264}" srcId="{1A92D0ED-AFB6-402E-9526-04A74738D349}" destId="{4E2779EB-2301-4C40-BDF8-C2A3CBDA1A92}" srcOrd="13" destOrd="0" parTransId="{19BABC16-9FCF-41E6-A95C-0BFB67911C73}" sibTransId="{CEE6E7A2-18E8-4F92-9731-BE122E5702A0}"/>
    <dgm:cxn modelId="{275EEFC7-DE35-4DFE-946D-97017E9609CA}" srcId="{1A92D0ED-AFB6-402E-9526-04A74738D349}" destId="{376287D1-FF28-458A-BC94-3542075086B9}" srcOrd="11" destOrd="0" parTransId="{871456C8-20EB-433E-96ED-8EAEA2918909}" sibTransId="{27044802-C634-4E3E-8AF4-2582EBCBC08C}"/>
    <dgm:cxn modelId="{534199D5-A8DB-463E-AB6C-9844900A8166}" type="presOf" srcId="{EE0557D6-65A8-409C-A09E-408574E5FBA2}" destId="{65DE715E-609A-45D3-99B8-D4D6B4F3A0B9}" srcOrd="0" destOrd="0" presId="urn:microsoft.com/office/officeart/2005/8/layout/default"/>
    <dgm:cxn modelId="{2F921DD6-909B-4F66-BB1E-892DEDBE2EC7}" srcId="{1A92D0ED-AFB6-402E-9526-04A74738D349}" destId="{2C0A5BE6-B7B8-40EE-B8AF-316AE982A022}" srcOrd="12" destOrd="0" parTransId="{7D96BAC5-1330-406C-8D59-AE01397C453D}" sibTransId="{29C47E60-600D-4C79-9077-ACEC105D3185}"/>
    <dgm:cxn modelId="{E33491DC-7BAC-418D-81FA-5C582FE59F29}" type="presOf" srcId="{0035A16B-61F6-4A7C-9238-2118B66D0E44}" destId="{B6BD56FC-F174-4B4D-8FBA-5CE34F338214}" srcOrd="0" destOrd="0" presId="urn:microsoft.com/office/officeart/2005/8/layout/default"/>
    <dgm:cxn modelId="{5E6B33E5-CAC3-4BD2-BB30-5B4CEA8FB718}" srcId="{1A92D0ED-AFB6-402E-9526-04A74738D349}" destId="{25D9102D-EAAB-43BB-B5E9-3571A33ED575}" srcOrd="10" destOrd="0" parTransId="{BAA4352C-8F09-458C-9AED-F47C4B6A350F}" sibTransId="{CD37468E-1D21-4E1D-B7A4-015C283746F4}"/>
    <dgm:cxn modelId="{C6A016E8-C974-49EE-99D4-08DB259726F2}" type="presOf" srcId="{2C0A5BE6-B7B8-40EE-B8AF-316AE982A022}" destId="{EFA5F24E-F24F-401A-A077-29BB2846246E}" srcOrd="0" destOrd="0" presId="urn:microsoft.com/office/officeart/2005/8/layout/default"/>
    <dgm:cxn modelId="{22FEE6F9-9ECB-4417-996A-E6607A6329BD}" srcId="{1A92D0ED-AFB6-402E-9526-04A74738D349}" destId="{D7B4B4F1-9B9E-4F94-B018-24C187651F3E}" srcOrd="9" destOrd="0" parTransId="{4F55E9D9-19F4-4BA9-B58C-6F5744B0B18D}" sibTransId="{78DADD5A-E964-45E6-AEE3-C1D8D8F47A20}"/>
    <dgm:cxn modelId="{505A57FD-FD78-471E-9751-6E56E1C3D022}" type="presOf" srcId="{09D30062-60FB-40D0-A810-35D5E9F2BF78}" destId="{AA72C9CD-225E-4F59-A073-023B59A90C07}" srcOrd="0" destOrd="0" presId="urn:microsoft.com/office/officeart/2005/8/layout/default"/>
    <dgm:cxn modelId="{852F039E-C207-483B-9652-49996CDD4462}" type="presParOf" srcId="{D9D577A1-7206-4958-B238-DC83D31118CF}" destId="{D25A99E0-DBF2-4745-A7F2-3F8B874998F0}" srcOrd="0" destOrd="0" presId="urn:microsoft.com/office/officeart/2005/8/layout/default"/>
    <dgm:cxn modelId="{F204779D-2095-4806-9D38-71613B8D160D}" type="presParOf" srcId="{D9D577A1-7206-4958-B238-DC83D31118CF}" destId="{9B6189BC-DD7E-4183-9DA8-1EC337E91809}" srcOrd="1" destOrd="0" presId="urn:microsoft.com/office/officeart/2005/8/layout/default"/>
    <dgm:cxn modelId="{497A5C0E-AADD-48CB-8F53-77ACA0366659}" type="presParOf" srcId="{D9D577A1-7206-4958-B238-DC83D31118CF}" destId="{FA7E37B7-8BE6-4C3F-B721-ECA236474409}" srcOrd="2" destOrd="0" presId="urn:microsoft.com/office/officeart/2005/8/layout/default"/>
    <dgm:cxn modelId="{4EEFCBB4-6725-4FB9-96C0-DB071ADBEB96}" type="presParOf" srcId="{D9D577A1-7206-4958-B238-DC83D31118CF}" destId="{EEC28616-4C19-43F0-987D-F86651C0B8BC}" srcOrd="3" destOrd="0" presId="urn:microsoft.com/office/officeart/2005/8/layout/default"/>
    <dgm:cxn modelId="{0F31ADDE-E41F-4203-B76A-774D2F602C3C}" type="presParOf" srcId="{D9D577A1-7206-4958-B238-DC83D31118CF}" destId="{B6BD56FC-F174-4B4D-8FBA-5CE34F338214}" srcOrd="4" destOrd="0" presId="urn:microsoft.com/office/officeart/2005/8/layout/default"/>
    <dgm:cxn modelId="{AA0DB2BE-39C2-4259-8B12-74A57B573093}" type="presParOf" srcId="{D9D577A1-7206-4958-B238-DC83D31118CF}" destId="{205A5060-066A-46DC-8DF7-00277AFA405D}" srcOrd="5" destOrd="0" presId="urn:microsoft.com/office/officeart/2005/8/layout/default"/>
    <dgm:cxn modelId="{42FDB7DB-717F-46B8-B152-3E7F4C8C6665}" type="presParOf" srcId="{D9D577A1-7206-4958-B238-DC83D31118CF}" destId="{08BB9C4E-A8A8-4951-92F8-72A9215B5C48}" srcOrd="6" destOrd="0" presId="urn:microsoft.com/office/officeart/2005/8/layout/default"/>
    <dgm:cxn modelId="{72BC2034-88CC-42ED-A3B3-12F21A4400B8}" type="presParOf" srcId="{D9D577A1-7206-4958-B238-DC83D31118CF}" destId="{1BB1FC46-52FC-43FA-AACF-973E49D1FAC9}" srcOrd="7" destOrd="0" presId="urn:microsoft.com/office/officeart/2005/8/layout/default"/>
    <dgm:cxn modelId="{5FBE3B9A-24B5-4478-99C0-EEE110BAB3AB}" type="presParOf" srcId="{D9D577A1-7206-4958-B238-DC83D31118CF}" destId="{BA354D49-2790-481C-8B12-51910F9FA894}" srcOrd="8" destOrd="0" presId="urn:microsoft.com/office/officeart/2005/8/layout/default"/>
    <dgm:cxn modelId="{43CAB8C0-2417-438F-BDEC-0B527884E084}" type="presParOf" srcId="{D9D577A1-7206-4958-B238-DC83D31118CF}" destId="{1645FB13-688F-477A-9461-74F0DE9890A2}" srcOrd="9" destOrd="0" presId="urn:microsoft.com/office/officeart/2005/8/layout/default"/>
    <dgm:cxn modelId="{A9F76B45-4F98-4677-B650-00670726430E}" type="presParOf" srcId="{D9D577A1-7206-4958-B238-DC83D31118CF}" destId="{AA72C9CD-225E-4F59-A073-023B59A90C07}" srcOrd="10" destOrd="0" presId="urn:microsoft.com/office/officeart/2005/8/layout/default"/>
    <dgm:cxn modelId="{7F67EBEE-C106-4AFC-866F-F50381E40831}" type="presParOf" srcId="{D9D577A1-7206-4958-B238-DC83D31118CF}" destId="{3417F7ED-1307-46FC-A080-BD8A1E1D5DFA}" srcOrd="11" destOrd="0" presId="urn:microsoft.com/office/officeart/2005/8/layout/default"/>
    <dgm:cxn modelId="{F40B8CBD-2689-4F81-8EB7-A2958C1C6B25}" type="presParOf" srcId="{D9D577A1-7206-4958-B238-DC83D31118CF}" destId="{65DE715E-609A-45D3-99B8-D4D6B4F3A0B9}" srcOrd="12" destOrd="0" presId="urn:microsoft.com/office/officeart/2005/8/layout/default"/>
    <dgm:cxn modelId="{FA1C9705-DBE5-4B0B-BE92-6C29628A5CD6}" type="presParOf" srcId="{D9D577A1-7206-4958-B238-DC83D31118CF}" destId="{A925FE06-25EB-45D4-9490-A5AA5180B1F5}" srcOrd="13" destOrd="0" presId="urn:microsoft.com/office/officeart/2005/8/layout/default"/>
    <dgm:cxn modelId="{602462E1-6D66-46BF-A25F-17B1C3EBDACA}" type="presParOf" srcId="{D9D577A1-7206-4958-B238-DC83D31118CF}" destId="{31A4E2E2-FEA3-4CBA-A78D-85775BFE3D85}" srcOrd="14" destOrd="0" presId="urn:microsoft.com/office/officeart/2005/8/layout/default"/>
    <dgm:cxn modelId="{0C3EC660-9A64-44AB-9C6F-6978E95320E8}" type="presParOf" srcId="{D9D577A1-7206-4958-B238-DC83D31118CF}" destId="{E57E3920-8874-42A5-A04A-E0496AEC5ADB}" srcOrd="15" destOrd="0" presId="urn:microsoft.com/office/officeart/2005/8/layout/default"/>
    <dgm:cxn modelId="{7D947251-1E68-4999-9AD6-ECA2E7DD412F}" type="presParOf" srcId="{D9D577A1-7206-4958-B238-DC83D31118CF}" destId="{AA8F939E-ABA3-4724-9DAC-1512A05527B5}" srcOrd="16" destOrd="0" presId="urn:microsoft.com/office/officeart/2005/8/layout/default"/>
    <dgm:cxn modelId="{90E79932-1341-4A07-9D8C-2983FF2509DB}" type="presParOf" srcId="{D9D577A1-7206-4958-B238-DC83D31118CF}" destId="{455D2B64-13CF-4298-A691-F24E33B1BD00}" srcOrd="17" destOrd="0" presId="urn:microsoft.com/office/officeart/2005/8/layout/default"/>
    <dgm:cxn modelId="{97423FA5-2885-4C87-BF76-3319B8D42A00}" type="presParOf" srcId="{D9D577A1-7206-4958-B238-DC83D31118CF}" destId="{99901518-72C4-4E39-AE07-A65033F68172}" srcOrd="18" destOrd="0" presId="urn:microsoft.com/office/officeart/2005/8/layout/default"/>
    <dgm:cxn modelId="{16179044-2B11-42F3-AE8A-BE6FE31AD6B8}" type="presParOf" srcId="{D9D577A1-7206-4958-B238-DC83D31118CF}" destId="{29FD83C6-D3D9-4737-B8DE-20FDA49301E8}" srcOrd="19" destOrd="0" presId="urn:microsoft.com/office/officeart/2005/8/layout/default"/>
    <dgm:cxn modelId="{43CBEDD8-FA65-4F38-8208-495CCB5B253C}" type="presParOf" srcId="{D9D577A1-7206-4958-B238-DC83D31118CF}" destId="{2EEADC37-D72D-4963-8BDB-D8980575A191}" srcOrd="20" destOrd="0" presId="urn:microsoft.com/office/officeart/2005/8/layout/default"/>
    <dgm:cxn modelId="{59F578F5-931F-409B-87B9-4CFAF44DA53B}" type="presParOf" srcId="{D9D577A1-7206-4958-B238-DC83D31118CF}" destId="{2633B546-EE39-461D-AF4F-3CDAB678BD30}" srcOrd="21" destOrd="0" presId="urn:microsoft.com/office/officeart/2005/8/layout/default"/>
    <dgm:cxn modelId="{310D79BF-0D52-4950-968D-1E7AE8FA7D56}" type="presParOf" srcId="{D9D577A1-7206-4958-B238-DC83D31118CF}" destId="{EE7876A6-80C5-43C5-85C6-ED8C32A32086}" srcOrd="22" destOrd="0" presId="urn:microsoft.com/office/officeart/2005/8/layout/default"/>
    <dgm:cxn modelId="{AAA9BD61-C34A-47DC-B81D-655067386C6A}" type="presParOf" srcId="{D9D577A1-7206-4958-B238-DC83D31118CF}" destId="{3C9A5BD8-3D6E-4DA0-A935-9477176EC500}" srcOrd="23" destOrd="0" presId="urn:microsoft.com/office/officeart/2005/8/layout/default"/>
    <dgm:cxn modelId="{E190B7AF-FEC4-42D7-97F6-D098DCDD194B}" type="presParOf" srcId="{D9D577A1-7206-4958-B238-DC83D31118CF}" destId="{EFA5F24E-F24F-401A-A077-29BB2846246E}" srcOrd="24" destOrd="0" presId="urn:microsoft.com/office/officeart/2005/8/layout/default"/>
    <dgm:cxn modelId="{65DF0B18-4741-41D2-A6EA-07F4FD605C1A}" type="presParOf" srcId="{D9D577A1-7206-4958-B238-DC83D31118CF}" destId="{1D3BCEDF-EF0A-4EBB-AEF2-AF9DD6FD5B9C}" srcOrd="25" destOrd="0" presId="urn:microsoft.com/office/officeart/2005/8/layout/default"/>
    <dgm:cxn modelId="{70E85D0C-F437-47B5-AFFF-242DDA5893A5}" type="presParOf" srcId="{D9D577A1-7206-4958-B238-DC83D31118CF}" destId="{DE07F6FA-8491-46D9-8C76-96549A7FD4F6}" srcOrd="26" destOrd="0" presId="urn:microsoft.com/office/officeart/2005/8/layout/default"/>
    <dgm:cxn modelId="{134E599F-FBD3-451C-A4C5-45D1091235D5}" type="presParOf" srcId="{D9D577A1-7206-4958-B238-DC83D31118CF}" destId="{47653653-D341-4FC3-A032-CE764A6EDB01}" srcOrd="27" destOrd="0" presId="urn:microsoft.com/office/officeart/2005/8/layout/default"/>
    <dgm:cxn modelId="{AFB11B81-7AF0-428E-AF80-648E25D8F7A4}" type="presParOf" srcId="{D9D577A1-7206-4958-B238-DC83D31118CF}" destId="{5AF4C229-54B2-4482-85BB-B6813F1CC0CA}" srcOrd="28" destOrd="0" presId="urn:microsoft.com/office/officeart/2005/8/layout/default"/>
    <dgm:cxn modelId="{3CB92D4B-F253-4327-982A-215238050F16}" type="presParOf" srcId="{D9D577A1-7206-4958-B238-DC83D31118CF}" destId="{F290B36B-E6CE-4C31-A8C7-F505EFB73BE6}" srcOrd="29" destOrd="0" presId="urn:microsoft.com/office/officeart/2005/8/layout/default"/>
    <dgm:cxn modelId="{586CAF19-B912-4B29-9071-0E1F6E1CAAFD}" type="presParOf" srcId="{D9D577A1-7206-4958-B238-DC83D31118CF}" destId="{DC92E56D-0AC1-4193-826F-027FD9F89632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C6403-0540-4A84-831A-36751A39358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EBBDE4-653E-4AC6-B30B-C1955A5C0BE5}">
      <dgm:prSet/>
      <dgm:spPr/>
      <dgm:t>
        <a:bodyPr/>
        <a:lstStyle/>
        <a:p>
          <a:r>
            <a:rPr lang="en-US"/>
            <a:t>Mortality</a:t>
          </a:r>
        </a:p>
      </dgm:t>
    </dgm:pt>
    <dgm:pt modelId="{9BBE1985-3E84-4D00-9C15-F7831F324DF2}" type="parTrans" cxnId="{005CFF5E-5BDD-406D-8B0A-9C9943E02F6B}">
      <dgm:prSet/>
      <dgm:spPr/>
      <dgm:t>
        <a:bodyPr/>
        <a:lstStyle/>
        <a:p>
          <a:endParaRPr lang="en-US"/>
        </a:p>
      </dgm:t>
    </dgm:pt>
    <dgm:pt modelId="{B947AD9F-D6C9-44E9-A957-67C04FAFEF91}" type="sibTrans" cxnId="{005CFF5E-5BDD-406D-8B0A-9C9943E02F6B}">
      <dgm:prSet/>
      <dgm:spPr/>
      <dgm:t>
        <a:bodyPr/>
        <a:lstStyle/>
        <a:p>
          <a:endParaRPr lang="en-US"/>
        </a:p>
      </dgm:t>
    </dgm:pt>
    <dgm:pt modelId="{DD5546E7-B358-4435-91C7-3A2AEDBF392B}">
      <dgm:prSet/>
      <dgm:spPr/>
      <dgm:t>
        <a:bodyPr/>
        <a:lstStyle/>
        <a:p>
          <a:r>
            <a:rPr lang="en-US"/>
            <a:t>Death or transfer to hospice</a:t>
          </a:r>
        </a:p>
      </dgm:t>
    </dgm:pt>
    <dgm:pt modelId="{787C0A2E-2B2D-4BCD-8ED3-0BE5C0898BF5}" type="parTrans" cxnId="{1B6DC3B1-2DDD-44F6-B1A7-04B4B7C5B648}">
      <dgm:prSet/>
      <dgm:spPr/>
      <dgm:t>
        <a:bodyPr/>
        <a:lstStyle/>
        <a:p>
          <a:endParaRPr lang="en-US"/>
        </a:p>
      </dgm:t>
    </dgm:pt>
    <dgm:pt modelId="{C2EAFD5A-9AC8-468D-AEEA-A0A80182C6EE}" type="sibTrans" cxnId="{1B6DC3B1-2DDD-44F6-B1A7-04B4B7C5B648}">
      <dgm:prSet/>
      <dgm:spPr/>
      <dgm:t>
        <a:bodyPr/>
        <a:lstStyle/>
        <a:p>
          <a:endParaRPr lang="en-US"/>
        </a:p>
      </dgm:t>
    </dgm:pt>
    <dgm:pt modelId="{F12C5E5D-E084-4456-AB86-4D341B53EA52}">
      <dgm:prSet/>
      <dgm:spPr>
        <a:solidFill>
          <a:schemeClr val="accent6"/>
        </a:solidFill>
      </dgm:spPr>
      <dgm:t>
        <a:bodyPr/>
        <a:lstStyle/>
        <a:p>
          <a:r>
            <a:rPr lang="en-US"/>
            <a:t>Adverse Hospital Events</a:t>
          </a:r>
        </a:p>
      </dgm:t>
    </dgm:pt>
    <dgm:pt modelId="{00591CD3-D269-4F3E-99E4-85F563C9E3EB}" type="parTrans" cxnId="{34773E90-34FD-4537-8CD6-6754AC2B42A4}">
      <dgm:prSet/>
      <dgm:spPr/>
      <dgm:t>
        <a:bodyPr/>
        <a:lstStyle/>
        <a:p>
          <a:endParaRPr lang="en-US"/>
        </a:p>
      </dgm:t>
    </dgm:pt>
    <dgm:pt modelId="{09AD9BD6-E77E-4A0B-BED0-2CDEEDBB6662}" type="sibTrans" cxnId="{34773E90-34FD-4537-8CD6-6754AC2B42A4}">
      <dgm:prSet/>
      <dgm:spPr/>
      <dgm:t>
        <a:bodyPr/>
        <a:lstStyle/>
        <a:p>
          <a:endParaRPr lang="en-US"/>
        </a:p>
      </dgm:t>
    </dgm:pt>
    <dgm:pt modelId="{F65C89E8-FB4E-441B-A19A-9B14C2469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/>
            <a:t>Mechanical Ventilation</a:t>
          </a:r>
        </a:p>
      </dgm:t>
    </dgm:pt>
    <dgm:pt modelId="{7FC80DC1-E9A0-4CC3-8AEE-CD90231E247C}" type="parTrans" cxnId="{E46AD327-68A0-412E-B0FC-EADBF1D6C0EA}">
      <dgm:prSet/>
      <dgm:spPr/>
      <dgm:t>
        <a:bodyPr/>
        <a:lstStyle/>
        <a:p>
          <a:endParaRPr lang="en-US"/>
        </a:p>
      </dgm:t>
    </dgm:pt>
    <dgm:pt modelId="{C84B6B49-D25A-4B7C-A6C3-15141537D65E}" type="sibTrans" cxnId="{E46AD327-68A0-412E-B0FC-EADBF1D6C0EA}">
      <dgm:prSet/>
      <dgm:spPr/>
      <dgm:t>
        <a:bodyPr/>
        <a:lstStyle/>
        <a:p>
          <a:endParaRPr lang="en-US"/>
        </a:p>
      </dgm:t>
    </dgm:pt>
    <dgm:pt modelId="{0B8A92DE-CDC0-4720-8DB3-6343D77C5273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/>
            <a:t>Acute Respiratory Distress Syndrome (ARDS)</a:t>
          </a:r>
        </a:p>
      </dgm:t>
    </dgm:pt>
    <dgm:pt modelId="{310C29C5-69A9-444C-860D-B33E462C6892}" type="parTrans" cxnId="{FFDD5281-3420-42F1-9752-49640F8FEC20}">
      <dgm:prSet/>
      <dgm:spPr/>
      <dgm:t>
        <a:bodyPr/>
        <a:lstStyle/>
        <a:p>
          <a:endParaRPr lang="en-US"/>
        </a:p>
      </dgm:t>
    </dgm:pt>
    <dgm:pt modelId="{C801752D-A09C-4F6C-AB0C-67A823E1EF08}" type="sibTrans" cxnId="{FFDD5281-3420-42F1-9752-49640F8FEC20}">
      <dgm:prSet/>
      <dgm:spPr/>
      <dgm:t>
        <a:bodyPr/>
        <a:lstStyle/>
        <a:p>
          <a:endParaRPr lang="en-US"/>
        </a:p>
      </dgm:t>
    </dgm:pt>
    <dgm:pt modelId="{024DC3D2-8E35-415E-A1B7-61B70B7FF829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/>
            <a:t>Extra-Corporeal Membrane Oxygenation (ECMO)</a:t>
          </a:r>
        </a:p>
      </dgm:t>
    </dgm:pt>
    <dgm:pt modelId="{D6A0D1FD-6074-46CE-B995-5D8831485B11}" type="parTrans" cxnId="{08C6A8D0-8387-49AA-BB23-2FA7ABCD7775}">
      <dgm:prSet/>
      <dgm:spPr/>
      <dgm:t>
        <a:bodyPr/>
        <a:lstStyle/>
        <a:p>
          <a:endParaRPr lang="en-US"/>
        </a:p>
      </dgm:t>
    </dgm:pt>
    <dgm:pt modelId="{A41A3473-527E-4815-AF08-51ED62BE1852}" type="sibTrans" cxnId="{08C6A8D0-8387-49AA-BB23-2FA7ABCD7775}">
      <dgm:prSet/>
      <dgm:spPr/>
      <dgm:t>
        <a:bodyPr/>
        <a:lstStyle/>
        <a:p>
          <a:endParaRPr lang="en-US"/>
        </a:p>
      </dgm:t>
    </dgm:pt>
    <dgm:pt modelId="{1CB23C21-C36E-493D-A98B-12D4F742B4F7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US"/>
            <a:t>Hospital-Acquired Pressure Injury (HAPI)</a:t>
          </a:r>
        </a:p>
      </dgm:t>
    </dgm:pt>
    <dgm:pt modelId="{C4C90446-16AF-43C5-8CB4-594E72D0AAE0}" type="parTrans" cxnId="{1F353D79-DA7C-4603-881A-A8C4E66EAD6C}">
      <dgm:prSet/>
      <dgm:spPr/>
      <dgm:t>
        <a:bodyPr/>
        <a:lstStyle/>
        <a:p>
          <a:endParaRPr lang="en-US"/>
        </a:p>
      </dgm:t>
    </dgm:pt>
    <dgm:pt modelId="{4AFAB465-893B-4253-A86C-35C82ECB0DC2}" type="sibTrans" cxnId="{1F353D79-DA7C-4603-881A-A8C4E66EAD6C}">
      <dgm:prSet/>
      <dgm:spPr/>
      <dgm:t>
        <a:bodyPr/>
        <a:lstStyle/>
        <a:p>
          <a:endParaRPr lang="en-US"/>
        </a:p>
      </dgm:t>
    </dgm:pt>
    <dgm:pt modelId="{6E8E29E1-E982-4CB8-865E-A43FB4404F5E}" type="pres">
      <dgm:prSet presAssocID="{BB8C6403-0540-4A84-831A-36751A393580}" presName="linear" presStyleCnt="0">
        <dgm:presLayoutVars>
          <dgm:dir/>
          <dgm:animLvl val="lvl"/>
          <dgm:resizeHandles val="exact"/>
        </dgm:presLayoutVars>
      </dgm:prSet>
      <dgm:spPr/>
    </dgm:pt>
    <dgm:pt modelId="{CCFBBE85-35FB-4E96-BC48-20799E907158}" type="pres">
      <dgm:prSet presAssocID="{CFEBBDE4-653E-4AC6-B30B-C1955A5C0BE5}" presName="parentLin" presStyleCnt="0"/>
      <dgm:spPr/>
    </dgm:pt>
    <dgm:pt modelId="{0BE34812-10BB-4DF1-9ED5-67A5EDD0859D}" type="pres">
      <dgm:prSet presAssocID="{CFEBBDE4-653E-4AC6-B30B-C1955A5C0BE5}" presName="parentLeftMargin" presStyleLbl="node1" presStyleIdx="0" presStyleCnt="2"/>
      <dgm:spPr/>
    </dgm:pt>
    <dgm:pt modelId="{01933566-1B58-4883-9ECD-FE5A8AEEE74E}" type="pres">
      <dgm:prSet presAssocID="{CFEBBDE4-653E-4AC6-B30B-C1955A5C0B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BF4DAC-361B-4441-8B92-0298AD6647E0}" type="pres">
      <dgm:prSet presAssocID="{CFEBBDE4-653E-4AC6-B30B-C1955A5C0BE5}" presName="negativeSpace" presStyleCnt="0"/>
      <dgm:spPr/>
    </dgm:pt>
    <dgm:pt modelId="{8BA99438-B97E-4166-ADBB-BC765189E73F}" type="pres">
      <dgm:prSet presAssocID="{CFEBBDE4-653E-4AC6-B30B-C1955A5C0BE5}" presName="childText" presStyleLbl="conFgAcc1" presStyleIdx="0" presStyleCnt="2">
        <dgm:presLayoutVars>
          <dgm:bulletEnabled val="1"/>
        </dgm:presLayoutVars>
      </dgm:prSet>
      <dgm:spPr/>
    </dgm:pt>
    <dgm:pt modelId="{2D5D6B8C-CB5E-48FD-BE4A-653030D1517E}" type="pres">
      <dgm:prSet presAssocID="{B947AD9F-D6C9-44E9-A957-67C04FAFEF91}" presName="spaceBetweenRectangles" presStyleCnt="0"/>
      <dgm:spPr/>
    </dgm:pt>
    <dgm:pt modelId="{5DC3BA34-B0B0-4531-BAE1-F0E17AC340C0}" type="pres">
      <dgm:prSet presAssocID="{F12C5E5D-E084-4456-AB86-4D341B53EA52}" presName="parentLin" presStyleCnt="0"/>
      <dgm:spPr/>
    </dgm:pt>
    <dgm:pt modelId="{02694AC9-50D4-4BF7-8768-1BF75B599FA4}" type="pres">
      <dgm:prSet presAssocID="{F12C5E5D-E084-4456-AB86-4D341B53EA52}" presName="parentLeftMargin" presStyleLbl="node1" presStyleIdx="0" presStyleCnt="2"/>
      <dgm:spPr/>
    </dgm:pt>
    <dgm:pt modelId="{28784F7C-A34E-471E-BB27-B091553B7555}" type="pres">
      <dgm:prSet presAssocID="{F12C5E5D-E084-4456-AB86-4D341B53EA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49132B-4AE0-480D-B0C9-BAEEFE9EA5BE}" type="pres">
      <dgm:prSet presAssocID="{F12C5E5D-E084-4456-AB86-4D341B53EA52}" presName="negativeSpace" presStyleCnt="0"/>
      <dgm:spPr/>
    </dgm:pt>
    <dgm:pt modelId="{A357D2A9-2A6A-4D36-B8EA-ADEE766268CC}" type="pres">
      <dgm:prSet presAssocID="{F12C5E5D-E084-4456-AB86-4D341B53EA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CBE305-A69B-460E-8EF4-2968CB8F8B24}" type="presOf" srcId="{F12C5E5D-E084-4456-AB86-4D341B53EA52}" destId="{28784F7C-A34E-471E-BB27-B091553B7555}" srcOrd="1" destOrd="0" presId="urn:microsoft.com/office/officeart/2005/8/layout/list1"/>
    <dgm:cxn modelId="{955D980C-A614-485F-9D35-201F4372CA61}" type="presOf" srcId="{024DC3D2-8E35-415E-A1B7-61B70B7FF829}" destId="{A357D2A9-2A6A-4D36-B8EA-ADEE766268CC}" srcOrd="0" destOrd="2" presId="urn:microsoft.com/office/officeart/2005/8/layout/list1"/>
    <dgm:cxn modelId="{F9E9F912-750E-49F1-895B-5BE595535DC4}" type="presOf" srcId="{BB8C6403-0540-4A84-831A-36751A393580}" destId="{6E8E29E1-E982-4CB8-865E-A43FB4404F5E}" srcOrd="0" destOrd="0" presId="urn:microsoft.com/office/officeart/2005/8/layout/list1"/>
    <dgm:cxn modelId="{E69D7C1D-6369-498A-8DFD-3AF5FAEC5937}" type="presOf" srcId="{F12C5E5D-E084-4456-AB86-4D341B53EA52}" destId="{02694AC9-50D4-4BF7-8768-1BF75B599FA4}" srcOrd="0" destOrd="0" presId="urn:microsoft.com/office/officeart/2005/8/layout/list1"/>
    <dgm:cxn modelId="{FE493320-52EE-439A-9B58-4AEFE40D7D98}" type="presOf" srcId="{CFEBBDE4-653E-4AC6-B30B-C1955A5C0BE5}" destId="{0BE34812-10BB-4DF1-9ED5-67A5EDD0859D}" srcOrd="0" destOrd="0" presId="urn:microsoft.com/office/officeart/2005/8/layout/list1"/>
    <dgm:cxn modelId="{F7631D27-D059-40EB-8FF6-6E9AA500DFE7}" type="presOf" srcId="{F65C89E8-FB4E-441B-A19A-9B14C2469EF1}" destId="{A357D2A9-2A6A-4D36-B8EA-ADEE766268CC}" srcOrd="0" destOrd="0" presId="urn:microsoft.com/office/officeart/2005/8/layout/list1"/>
    <dgm:cxn modelId="{E46AD327-68A0-412E-B0FC-EADBF1D6C0EA}" srcId="{F12C5E5D-E084-4456-AB86-4D341B53EA52}" destId="{F65C89E8-FB4E-441B-A19A-9B14C2469EF1}" srcOrd="0" destOrd="0" parTransId="{7FC80DC1-E9A0-4CC3-8AEE-CD90231E247C}" sibTransId="{C84B6B49-D25A-4B7C-A6C3-15141537D65E}"/>
    <dgm:cxn modelId="{005CFF5E-5BDD-406D-8B0A-9C9943E02F6B}" srcId="{BB8C6403-0540-4A84-831A-36751A393580}" destId="{CFEBBDE4-653E-4AC6-B30B-C1955A5C0BE5}" srcOrd="0" destOrd="0" parTransId="{9BBE1985-3E84-4D00-9C15-F7831F324DF2}" sibTransId="{B947AD9F-D6C9-44E9-A957-67C04FAFEF91}"/>
    <dgm:cxn modelId="{DB1AF955-2C8E-47F0-9555-4289FBCA9C4D}" type="presOf" srcId="{CFEBBDE4-653E-4AC6-B30B-C1955A5C0BE5}" destId="{01933566-1B58-4883-9ECD-FE5A8AEEE74E}" srcOrd="1" destOrd="0" presId="urn:microsoft.com/office/officeart/2005/8/layout/list1"/>
    <dgm:cxn modelId="{1F353D79-DA7C-4603-881A-A8C4E66EAD6C}" srcId="{F12C5E5D-E084-4456-AB86-4D341B53EA52}" destId="{1CB23C21-C36E-493D-A98B-12D4F742B4F7}" srcOrd="3" destOrd="0" parTransId="{C4C90446-16AF-43C5-8CB4-594E72D0AAE0}" sibTransId="{4AFAB465-893B-4253-A86C-35C82ECB0DC2}"/>
    <dgm:cxn modelId="{FFDD5281-3420-42F1-9752-49640F8FEC20}" srcId="{F12C5E5D-E084-4456-AB86-4D341B53EA52}" destId="{0B8A92DE-CDC0-4720-8DB3-6343D77C5273}" srcOrd="1" destOrd="0" parTransId="{310C29C5-69A9-444C-860D-B33E462C6892}" sibTransId="{C801752D-A09C-4F6C-AB0C-67A823E1EF08}"/>
    <dgm:cxn modelId="{751A548D-B3A0-4A59-AAB5-DD4453AF3CDA}" type="presOf" srcId="{1CB23C21-C36E-493D-A98B-12D4F742B4F7}" destId="{A357D2A9-2A6A-4D36-B8EA-ADEE766268CC}" srcOrd="0" destOrd="3" presId="urn:microsoft.com/office/officeart/2005/8/layout/list1"/>
    <dgm:cxn modelId="{34773E90-34FD-4537-8CD6-6754AC2B42A4}" srcId="{BB8C6403-0540-4A84-831A-36751A393580}" destId="{F12C5E5D-E084-4456-AB86-4D341B53EA52}" srcOrd="1" destOrd="0" parTransId="{00591CD3-D269-4F3E-99E4-85F563C9E3EB}" sibTransId="{09AD9BD6-E77E-4A0B-BED0-2CDEEDBB6662}"/>
    <dgm:cxn modelId="{1B6DC3B1-2DDD-44F6-B1A7-04B4B7C5B648}" srcId="{CFEBBDE4-653E-4AC6-B30B-C1955A5C0BE5}" destId="{DD5546E7-B358-4435-91C7-3A2AEDBF392B}" srcOrd="0" destOrd="0" parTransId="{787C0A2E-2B2D-4BCD-8ED3-0BE5C0898BF5}" sibTransId="{C2EAFD5A-9AC8-468D-AEEA-A0A80182C6EE}"/>
    <dgm:cxn modelId="{08C6A8D0-8387-49AA-BB23-2FA7ABCD7775}" srcId="{F12C5E5D-E084-4456-AB86-4D341B53EA52}" destId="{024DC3D2-8E35-415E-A1B7-61B70B7FF829}" srcOrd="2" destOrd="0" parTransId="{D6A0D1FD-6074-46CE-B995-5D8831485B11}" sibTransId="{A41A3473-527E-4815-AF08-51ED62BE1852}"/>
    <dgm:cxn modelId="{77B2C8F0-EAD5-4841-9928-0B990E68DDD4}" type="presOf" srcId="{0B8A92DE-CDC0-4720-8DB3-6343D77C5273}" destId="{A357D2A9-2A6A-4D36-B8EA-ADEE766268CC}" srcOrd="0" destOrd="1" presId="urn:microsoft.com/office/officeart/2005/8/layout/list1"/>
    <dgm:cxn modelId="{6D4559FF-6852-4995-B544-3C9D4304FF3C}" type="presOf" srcId="{DD5546E7-B358-4435-91C7-3A2AEDBF392B}" destId="{8BA99438-B97E-4166-ADBB-BC765189E73F}" srcOrd="0" destOrd="0" presId="urn:microsoft.com/office/officeart/2005/8/layout/list1"/>
    <dgm:cxn modelId="{A9BB4920-018E-4462-BFE1-B63B0A8500CE}" type="presParOf" srcId="{6E8E29E1-E982-4CB8-865E-A43FB4404F5E}" destId="{CCFBBE85-35FB-4E96-BC48-20799E907158}" srcOrd="0" destOrd="0" presId="urn:microsoft.com/office/officeart/2005/8/layout/list1"/>
    <dgm:cxn modelId="{931E0B43-29E7-4E4A-AE70-900FFA073F4E}" type="presParOf" srcId="{CCFBBE85-35FB-4E96-BC48-20799E907158}" destId="{0BE34812-10BB-4DF1-9ED5-67A5EDD0859D}" srcOrd="0" destOrd="0" presId="urn:microsoft.com/office/officeart/2005/8/layout/list1"/>
    <dgm:cxn modelId="{39792D64-BC68-4537-AA56-7DCB67363DBC}" type="presParOf" srcId="{CCFBBE85-35FB-4E96-BC48-20799E907158}" destId="{01933566-1B58-4883-9ECD-FE5A8AEEE74E}" srcOrd="1" destOrd="0" presId="urn:microsoft.com/office/officeart/2005/8/layout/list1"/>
    <dgm:cxn modelId="{7A8A0A1A-D9AF-4C9E-9599-397F0E732A1E}" type="presParOf" srcId="{6E8E29E1-E982-4CB8-865E-A43FB4404F5E}" destId="{97BF4DAC-361B-4441-8B92-0298AD6647E0}" srcOrd="1" destOrd="0" presId="urn:microsoft.com/office/officeart/2005/8/layout/list1"/>
    <dgm:cxn modelId="{C2CA08D9-A77F-4F32-B63A-79D508372D2D}" type="presParOf" srcId="{6E8E29E1-E982-4CB8-865E-A43FB4404F5E}" destId="{8BA99438-B97E-4166-ADBB-BC765189E73F}" srcOrd="2" destOrd="0" presId="urn:microsoft.com/office/officeart/2005/8/layout/list1"/>
    <dgm:cxn modelId="{3FCA8172-ADE5-443E-99C7-90A20E2F8589}" type="presParOf" srcId="{6E8E29E1-E982-4CB8-865E-A43FB4404F5E}" destId="{2D5D6B8C-CB5E-48FD-BE4A-653030D1517E}" srcOrd="3" destOrd="0" presId="urn:microsoft.com/office/officeart/2005/8/layout/list1"/>
    <dgm:cxn modelId="{9E056F11-825D-4C4C-A813-72C3F8BD6841}" type="presParOf" srcId="{6E8E29E1-E982-4CB8-865E-A43FB4404F5E}" destId="{5DC3BA34-B0B0-4531-BAE1-F0E17AC340C0}" srcOrd="4" destOrd="0" presId="urn:microsoft.com/office/officeart/2005/8/layout/list1"/>
    <dgm:cxn modelId="{0A69E45F-FA89-4B88-9EB4-E93C491AB38E}" type="presParOf" srcId="{5DC3BA34-B0B0-4531-BAE1-F0E17AC340C0}" destId="{02694AC9-50D4-4BF7-8768-1BF75B599FA4}" srcOrd="0" destOrd="0" presId="urn:microsoft.com/office/officeart/2005/8/layout/list1"/>
    <dgm:cxn modelId="{586C2221-934A-4E6A-9DE1-B270399BE4DE}" type="presParOf" srcId="{5DC3BA34-B0B0-4531-BAE1-F0E17AC340C0}" destId="{28784F7C-A34E-471E-BB27-B091553B7555}" srcOrd="1" destOrd="0" presId="urn:microsoft.com/office/officeart/2005/8/layout/list1"/>
    <dgm:cxn modelId="{9B22AE72-A00B-43FA-97F5-944D6524D954}" type="presParOf" srcId="{6E8E29E1-E982-4CB8-865E-A43FB4404F5E}" destId="{4249132B-4AE0-480D-B0C9-BAEEFE9EA5BE}" srcOrd="5" destOrd="0" presId="urn:microsoft.com/office/officeart/2005/8/layout/list1"/>
    <dgm:cxn modelId="{BE5A0191-01A5-4A9C-ABE8-ECC9D056E157}" type="presParOf" srcId="{6E8E29E1-E982-4CB8-865E-A43FB4404F5E}" destId="{A357D2A9-2A6A-4D36-B8EA-ADEE766268C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F751C-7469-4643-8640-E51FC47231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971ACF-57F6-442E-9FF6-CF86C8BE35BD}">
      <dgm:prSet/>
      <dgm:spPr/>
      <dgm:t>
        <a:bodyPr/>
        <a:lstStyle/>
        <a:p>
          <a:r>
            <a:rPr lang="en-US"/>
            <a:t>Strengths</a:t>
          </a:r>
        </a:p>
      </dgm:t>
    </dgm:pt>
    <dgm:pt modelId="{642F0955-63F3-4B82-B2CB-4C88E2A4761E}" type="parTrans" cxnId="{75AFC94B-DB6A-44A0-BE97-0319292303E5}">
      <dgm:prSet/>
      <dgm:spPr/>
      <dgm:t>
        <a:bodyPr/>
        <a:lstStyle/>
        <a:p>
          <a:endParaRPr lang="en-US"/>
        </a:p>
      </dgm:t>
    </dgm:pt>
    <dgm:pt modelId="{0EBA9570-7BBF-45DD-9500-136176ADA646}" type="sibTrans" cxnId="{75AFC94B-DB6A-44A0-BE97-0319292303E5}">
      <dgm:prSet/>
      <dgm:spPr/>
      <dgm:t>
        <a:bodyPr/>
        <a:lstStyle/>
        <a:p>
          <a:endParaRPr lang="en-US"/>
        </a:p>
      </dgm:t>
    </dgm:pt>
    <dgm:pt modelId="{01B6FC59-2F99-467F-A6DC-5DF40890966D}">
      <dgm:prSet/>
      <dgm:spPr/>
      <dgm:t>
        <a:bodyPr/>
        <a:lstStyle/>
        <a:p>
          <a:r>
            <a:rPr lang="en-US" dirty="0"/>
            <a:t>First study examining a large US cohort of adult patients hospitalized with COVID-19</a:t>
          </a:r>
        </a:p>
      </dgm:t>
    </dgm:pt>
    <dgm:pt modelId="{3480D660-D048-4DEB-9491-754E880A570F}" type="parTrans" cxnId="{5EC310AB-0DC5-4954-B79A-38B522955736}">
      <dgm:prSet/>
      <dgm:spPr/>
      <dgm:t>
        <a:bodyPr/>
        <a:lstStyle/>
        <a:p>
          <a:endParaRPr lang="en-US"/>
        </a:p>
      </dgm:t>
    </dgm:pt>
    <dgm:pt modelId="{36B89F1E-D0A2-4408-B09E-78733922AFAC}" type="sibTrans" cxnId="{5EC310AB-0DC5-4954-B79A-38B522955736}">
      <dgm:prSet/>
      <dgm:spPr/>
      <dgm:t>
        <a:bodyPr/>
        <a:lstStyle/>
        <a:p>
          <a:endParaRPr lang="en-US"/>
        </a:p>
      </dgm:t>
    </dgm:pt>
    <dgm:pt modelId="{32422DB6-E45E-4E85-9466-0A6A7C260E56}">
      <dgm:prSet/>
      <dgm:spPr/>
      <dgm:t>
        <a:bodyPr/>
        <a:lstStyle/>
        <a:p>
          <a:r>
            <a:rPr lang="en-US"/>
            <a:t>Prevalence of malnutrition</a:t>
          </a:r>
        </a:p>
      </dgm:t>
    </dgm:pt>
    <dgm:pt modelId="{2B66660C-FE5B-447D-9568-F644916D81A7}" type="parTrans" cxnId="{71004C1B-831D-4EDA-B8B4-A9D3E0ACDE9B}">
      <dgm:prSet/>
      <dgm:spPr/>
      <dgm:t>
        <a:bodyPr/>
        <a:lstStyle/>
        <a:p>
          <a:endParaRPr lang="en-US"/>
        </a:p>
      </dgm:t>
    </dgm:pt>
    <dgm:pt modelId="{7B77A7A0-7A3E-417F-BE0A-3CA7E7D31C76}" type="sibTrans" cxnId="{71004C1B-831D-4EDA-B8B4-A9D3E0ACDE9B}">
      <dgm:prSet/>
      <dgm:spPr/>
      <dgm:t>
        <a:bodyPr/>
        <a:lstStyle/>
        <a:p>
          <a:endParaRPr lang="en-US"/>
        </a:p>
      </dgm:t>
    </dgm:pt>
    <dgm:pt modelId="{8F7C4111-4682-4948-B13E-217B12D1C96B}">
      <dgm:prSet/>
      <dgm:spPr/>
      <dgm:t>
        <a:bodyPr/>
        <a:lstStyle/>
        <a:p>
          <a:r>
            <a:rPr lang="en-US"/>
            <a:t>Impact of malnutrition on mortality and adverse hospital events</a:t>
          </a:r>
        </a:p>
      </dgm:t>
    </dgm:pt>
    <dgm:pt modelId="{C7FA242A-4DF9-4FB9-BC97-EB4F95088985}" type="parTrans" cxnId="{AD4FDFDE-D389-4787-A38C-3DA0303E76BD}">
      <dgm:prSet/>
      <dgm:spPr/>
      <dgm:t>
        <a:bodyPr/>
        <a:lstStyle/>
        <a:p>
          <a:endParaRPr lang="en-US"/>
        </a:p>
      </dgm:t>
    </dgm:pt>
    <dgm:pt modelId="{5DC9E8BE-1D38-4997-96FB-6D97278007C9}" type="sibTrans" cxnId="{AD4FDFDE-D389-4787-A38C-3DA0303E76BD}">
      <dgm:prSet/>
      <dgm:spPr/>
      <dgm:t>
        <a:bodyPr/>
        <a:lstStyle/>
        <a:p>
          <a:endParaRPr lang="en-US"/>
        </a:p>
      </dgm:t>
    </dgm:pt>
    <dgm:pt modelId="{9DC7DF57-9581-494F-94BA-F15A5E47CE42}">
      <dgm:prSet/>
      <dgm:spPr/>
      <dgm:t>
        <a:bodyPr/>
        <a:lstStyle/>
        <a:p>
          <a:r>
            <a:rPr lang="en-US"/>
            <a:t>Elucidates variances in outcomes between patients with a history of- or hospital acquired malnutrition</a:t>
          </a:r>
        </a:p>
      </dgm:t>
    </dgm:pt>
    <dgm:pt modelId="{D4C10396-83F9-48B1-96DC-81E68F161E10}" type="parTrans" cxnId="{E4997232-AA6C-4921-A306-E3490C7AEC93}">
      <dgm:prSet/>
      <dgm:spPr/>
      <dgm:t>
        <a:bodyPr/>
        <a:lstStyle/>
        <a:p>
          <a:endParaRPr lang="en-US"/>
        </a:p>
      </dgm:t>
    </dgm:pt>
    <dgm:pt modelId="{73E9443F-E133-4757-99B8-2B45CA210222}" type="sibTrans" cxnId="{E4997232-AA6C-4921-A306-E3490C7AEC93}">
      <dgm:prSet/>
      <dgm:spPr/>
      <dgm:t>
        <a:bodyPr/>
        <a:lstStyle/>
        <a:p>
          <a:endParaRPr lang="en-US"/>
        </a:p>
      </dgm:t>
    </dgm:pt>
    <dgm:pt modelId="{556D7EB9-4CC5-49FB-88E3-C32DE2F0E2E5}">
      <dgm:prSet/>
      <dgm:spPr/>
      <dgm:t>
        <a:bodyPr/>
        <a:lstStyle/>
        <a:p>
          <a:r>
            <a:rPr lang="en-US"/>
            <a:t>Limitations</a:t>
          </a:r>
        </a:p>
      </dgm:t>
    </dgm:pt>
    <dgm:pt modelId="{307236E9-F1AB-4326-A614-60693BE71967}" type="parTrans" cxnId="{7D02D238-1AEC-4529-9FE0-E339C3DA4792}">
      <dgm:prSet/>
      <dgm:spPr/>
      <dgm:t>
        <a:bodyPr/>
        <a:lstStyle/>
        <a:p>
          <a:endParaRPr lang="en-US"/>
        </a:p>
      </dgm:t>
    </dgm:pt>
    <dgm:pt modelId="{AF869197-EB29-4F5D-8FA0-312FA7B12888}" type="sibTrans" cxnId="{7D02D238-1AEC-4529-9FE0-E339C3DA4792}">
      <dgm:prSet/>
      <dgm:spPr/>
      <dgm:t>
        <a:bodyPr/>
        <a:lstStyle/>
        <a:p>
          <a:endParaRPr lang="en-US"/>
        </a:p>
      </dgm:t>
    </dgm:pt>
    <dgm:pt modelId="{CE885D11-45A8-4C04-8A62-99314C4F8F40}">
      <dgm:prSet/>
      <dgm:spPr/>
      <dgm:t>
        <a:bodyPr/>
        <a:lstStyle/>
        <a:p>
          <a:r>
            <a:rPr lang="en-US"/>
            <a:t>Retrospective data</a:t>
          </a:r>
        </a:p>
      </dgm:t>
    </dgm:pt>
    <dgm:pt modelId="{448B6F9A-00AE-4C68-9316-0AC1F5A81A9A}" type="parTrans" cxnId="{99DE93F5-073E-468E-B6EB-D8310F9D11B1}">
      <dgm:prSet/>
      <dgm:spPr/>
      <dgm:t>
        <a:bodyPr/>
        <a:lstStyle/>
        <a:p>
          <a:endParaRPr lang="en-US"/>
        </a:p>
      </dgm:t>
    </dgm:pt>
    <dgm:pt modelId="{30DDA26C-A360-495C-880A-EE05521F100F}" type="sibTrans" cxnId="{99DE93F5-073E-468E-B6EB-D8310F9D11B1}">
      <dgm:prSet/>
      <dgm:spPr/>
      <dgm:t>
        <a:bodyPr/>
        <a:lstStyle/>
        <a:p>
          <a:endParaRPr lang="en-US"/>
        </a:p>
      </dgm:t>
    </dgm:pt>
    <dgm:pt modelId="{F8A8AE45-F76B-4073-90E4-777C1F9ECEBC}">
      <dgm:prSet/>
      <dgm:spPr/>
      <dgm:t>
        <a:bodyPr/>
        <a:lstStyle/>
        <a:p>
          <a:r>
            <a:rPr lang="en-US"/>
            <a:t>Use of ICD-10 diagnostic codes rather than AND/ASPEN criteria</a:t>
          </a:r>
        </a:p>
      </dgm:t>
    </dgm:pt>
    <dgm:pt modelId="{026E72A3-EA06-4073-B3C2-4DDC6ABB9444}" type="parTrans" cxnId="{D41304B1-16BC-4F80-BFAB-DE970178F45B}">
      <dgm:prSet/>
      <dgm:spPr/>
      <dgm:t>
        <a:bodyPr/>
        <a:lstStyle/>
        <a:p>
          <a:endParaRPr lang="en-US"/>
        </a:p>
      </dgm:t>
    </dgm:pt>
    <dgm:pt modelId="{31230242-6C78-4593-A49B-F29D7A246557}" type="sibTrans" cxnId="{D41304B1-16BC-4F80-BFAB-DE970178F45B}">
      <dgm:prSet/>
      <dgm:spPr/>
      <dgm:t>
        <a:bodyPr/>
        <a:lstStyle/>
        <a:p>
          <a:endParaRPr lang="en-US"/>
        </a:p>
      </dgm:t>
    </dgm:pt>
    <dgm:pt modelId="{4B2896D9-0EF4-431B-8FA3-4FEF68A83141}" type="pres">
      <dgm:prSet presAssocID="{799F751C-7469-4643-8640-E51FC4723185}" presName="linear" presStyleCnt="0">
        <dgm:presLayoutVars>
          <dgm:dir/>
          <dgm:animLvl val="lvl"/>
          <dgm:resizeHandles val="exact"/>
        </dgm:presLayoutVars>
      </dgm:prSet>
      <dgm:spPr/>
    </dgm:pt>
    <dgm:pt modelId="{E450A165-B582-4F39-8094-2949A3C820D3}" type="pres">
      <dgm:prSet presAssocID="{1D971ACF-57F6-442E-9FF6-CF86C8BE35BD}" presName="parentLin" presStyleCnt="0"/>
      <dgm:spPr/>
    </dgm:pt>
    <dgm:pt modelId="{44BBEE99-38DE-4723-B6EA-3CD3064A0DBE}" type="pres">
      <dgm:prSet presAssocID="{1D971ACF-57F6-442E-9FF6-CF86C8BE35BD}" presName="parentLeftMargin" presStyleLbl="node1" presStyleIdx="0" presStyleCnt="2"/>
      <dgm:spPr/>
    </dgm:pt>
    <dgm:pt modelId="{65AD389F-A9FA-49AE-AD48-92F5E2425DAA}" type="pres">
      <dgm:prSet presAssocID="{1D971ACF-57F6-442E-9FF6-CF86C8BE35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C623AF-B042-4C73-9D51-391A588A3A28}" type="pres">
      <dgm:prSet presAssocID="{1D971ACF-57F6-442E-9FF6-CF86C8BE35BD}" presName="negativeSpace" presStyleCnt="0"/>
      <dgm:spPr/>
    </dgm:pt>
    <dgm:pt modelId="{171AAD13-AE96-472A-8FC6-06348A9E9F4B}" type="pres">
      <dgm:prSet presAssocID="{1D971ACF-57F6-442E-9FF6-CF86C8BE35BD}" presName="childText" presStyleLbl="conFgAcc1" presStyleIdx="0" presStyleCnt="2">
        <dgm:presLayoutVars>
          <dgm:bulletEnabled val="1"/>
        </dgm:presLayoutVars>
      </dgm:prSet>
      <dgm:spPr/>
    </dgm:pt>
    <dgm:pt modelId="{C812E4CD-61D2-4E97-9CCD-E1B95BE74B02}" type="pres">
      <dgm:prSet presAssocID="{0EBA9570-7BBF-45DD-9500-136176ADA646}" presName="spaceBetweenRectangles" presStyleCnt="0"/>
      <dgm:spPr/>
    </dgm:pt>
    <dgm:pt modelId="{C34FE379-F6E0-4465-84D4-23099EBC1888}" type="pres">
      <dgm:prSet presAssocID="{556D7EB9-4CC5-49FB-88E3-C32DE2F0E2E5}" presName="parentLin" presStyleCnt="0"/>
      <dgm:spPr/>
    </dgm:pt>
    <dgm:pt modelId="{FC2DB6A2-8492-4106-8241-54DFB4009713}" type="pres">
      <dgm:prSet presAssocID="{556D7EB9-4CC5-49FB-88E3-C32DE2F0E2E5}" presName="parentLeftMargin" presStyleLbl="node1" presStyleIdx="0" presStyleCnt="2"/>
      <dgm:spPr/>
    </dgm:pt>
    <dgm:pt modelId="{8E5EA814-E4F4-4CC8-9F8F-4BD673D25278}" type="pres">
      <dgm:prSet presAssocID="{556D7EB9-4CC5-49FB-88E3-C32DE2F0E2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268D57-FA7B-4777-99A3-C3E32B82B06F}" type="pres">
      <dgm:prSet presAssocID="{556D7EB9-4CC5-49FB-88E3-C32DE2F0E2E5}" presName="negativeSpace" presStyleCnt="0"/>
      <dgm:spPr/>
    </dgm:pt>
    <dgm:pt modelId="{C40A195C-E0E3-45F5-908F-304C58AA75A9}" type="pres">
      <dgm:prSet presAssocID="{556D7EB9-4CC5-49FB-88E3-C32DE2F0E2E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C4300E-0BD0-44BE-97CD-6F42F150483B}" type="presOf" srcId="{556D7EB9-4CC5-49FB-88E3-C32DE2F0E2E5}" destId="{FC2DB6A2-8492-4106-8241-54DFB4009713}" srcOrd="0" destOrd="0" presId="urn:microsoft.com/office/officeart/2005/8/layout/list1"/>
    <dgm:cxn modelId="{71004C1B-831D-4EDA-B8B4-A9D3E0ACDE9B}" srcId="{01B6FC59-2F99-467F-A6DC-5DF40890966D}" destId="{32422DB6-E45E-4E85-9466-0A6A7C260E56}" srcOrd="0" destOrd="0" parTransId="{2B66660C-FE5B-447D-9568-F644916D81A7}" sibTransId="{7B77A7A0-7A3E-417F-BE0A-3CA7E7D31C76}"/>
    <dgm:cxn modelId="{F0BCC01E-0288-469E-819D-4EBFC6707F84}" type="presOf" srcId="{8F7C4111-4682-4948-B13E-217B12D1C96B}" destId="{171AAD13-AE96-472A-8FC6-06348A9E9F4B}" srcOrd="0" destOrd="2" presId="urn:microsoft.com/office/officeart/2005/8/layout/list1"/>
    <dgm:cxn modelId="{E4997232-AA6C-4921-A306-E3490C7AEC93}" srcId="{01B6FC59-2F99-467F-A6DC-5DF40890966D}" destId="{9DC7DF57-9581-494F-94BA-F15A5E47CE42}" srcOrd="2" destOrd="0" parTransId="{D4C10396-83F9-48B1-96DC-81E68F161E10}" sibTransId="{73E9443F-E133-4757-99B8-2B45CA210222}"/>
    <dgm:cxn modelId="{7D02D238-1AEC-4529-9FE0-E339C3DA4792}" srcId="{799F751C-7469-4643-8640-E51FC4723185}" destId="{556D7EB9-4CC5-49FB-88E3-C32DE2F0E2E5}" srcOrd="1" destOrd="0" parTransId="{307236E9-F1AB-4326-A614-60693BE71967}" sibTransId="{AF869197-EB29-4F5D-8FA0-312FA7B12888}"/>
    <dgm:cxn modelId="{08053444-54AC-4F92-B84D-DE6C043293BB}" type="presOf" srcId="{32422DB6-E45E-4E85-9466-0A6A7C260E56}" destId="{171AAD13-AE96-472A-8FC6-06348A9E9F4B}" srcOrd="0" destOrd="1" presId="urn:microsoft.com/office/officeart/2005/8/layout/list1"/>
    <dgm:cxn modelId="{6099EF65-88D7-4BD6-9238-FDCCB5D5EBD0}" type="presOf" srcId="{1D971ACF-57F6-442E-9FF6-CF86C8BE35BD}" destId="{44BBEE99-38DE-4723-B6EA-3CD3064A0DBE}" srcOrd="0" destOrd="0" presId="urn:microsoft.com/office/officeart/2005/8/layout/list1"/>
    <dgm:cxn modelId="{E71DC048-06B8-4344-8408-613E444C074C}" type="presOf" srcId="{799F751C-7469-4643-8640-E51FC4723185}" destId="{4B2896D9-0EF4-431B-8FA3-4FEF68A83141}" srcOrd="0" destOrd="0" presId="urn:microsoft.com/office/officeart/2005/8/layout/list1"/>
    <dgm:cxn modelId="{75AFC94B-DB6A-44A0-BE97-0319292303E5}" srcId="{799F751C-7469-4643-8640-E51FC4723185}" destId="{1D971ACF-57F6-442E-9FF6-CF86C8BE35BD}" srcOrd="0" destOrd="0" parTransId="{642F0955-63F3-4B82-B2CB-4C88E2A4761E}" sibTransId="{0EBA9570-7BBF-45DD-9500-136176ADA646}"/>
    <dgm:cxn modelId="{F8219479-7446-44EC-B7D9-1482AB89A379}" type="presOf" srcId="{1D971ACF-57F6-442E-9FF6-CF86C8BE35BD}" destId="{65AD389F-A9FA-49AE-AD48-92F5E2425DAA}" srcOrd="1" destOrd="0" presId="urn:microsoft.com/office/officeart/2005/8/layout/list1"/>
    <dgm:cxn modelId="{5AC44198-E188-4394-9966-F46382E4E909}" type="presOf" srcId="{556D7EB9-4CC5-49FB-88E3-C32DE2F0E2E5}" destId="{8E5EA814-E4F4-4CC8-9F8F-4BD673D25278}" srcOrd="1" destOrd="0" presId="urn:microsoft.com/office/officeart/2005/8/layout/list1"/>
    <dgm:cxn modelId="{5EC310AB-0DC5-4954-B79A-38B522955736}" srcId="{1D971ACF-57F6-442E-9FF6-CF86C8BE35BD}" destId="{01B6FC59-2F99-467F-A6DC-5DF40890966D}" srcOrd="0" destOrd="0" parTransId="{3480D660-D048-4DEB-9491-754E880A570F}" sibTransId="{36B89F1E-D0A2-4408-B09E-78733922AFAC}"/>
    <dgm:cxn modelId="{D41304B1-16BC-4F80-BFAB-DE970178F45B}" srcId="{556D7EB9-4CC5-49FB-88E3-C32DE2F0E2E5}" destId="{F8A8AE45-F76B-4073-90E4-777C1F9ECEBC}" srcOrd="1" destOrd="0" parTransId="{026E72A3-EA06-4073-B3C2-4DDC6ABB9444}" sibTransId="{31230242-6C78-4593-A49B-F29D7A246557}"/>
    <dgm:cxn modelId="{AD4FDFDE-D389-4787-A38C-3DA0303E76BD}" srcId="{01B6FC59-2F99-467F-A6DC-5DF40890966D}" destId="{8F7C4111-4682-4948-B13E-217B12D1C96B}" srcOrd="1" destOrd="0" parTransId="{C7FA242A-4DF9-4FB9-BC97-EB4F95088985}" sibTransId="{5DC9E8BE-1D38-4997-96FB-6D97278007C9}"/>
    <dgm:cxn modelId="{6309DAE1-D2C2-4E81-BAD2-D9CE52034D8A}" type="presOf" srcId="{01B6FC59-2F99-467F-A6DC-5DF40890966D}" destId="{171AAD13-AE96-472A-8FC6-06348A9E9F4B}" srcOrd="0" destOrd="0" presId="urn:microsoft.com/office/officeart/2005/8/layout/list1"/>
    <dgm:cxn modelId="{295519E4-C51A-47AF-A0E3-9771D33EDF97}" type="presOf" srcId="{F8A8AE45-F76B-4073-90E4-777C1F9ECEBC}" destId="{C40A195C-E0E3-45F5-908F-304C58AA75A9}" srcOrd="0" destOrd="1" presId="urn:microsoft.com/office/officeart/2005/8/layout/list1"/>
    <dgm:cxn modelId="{064B73F3-415E-4306-B1F9-C54D87BE84FA}" type="presOf" srcId="{CE885D11-45A8-4C04-8A62-99314C4F8F40}" destId="{C40A195C-E0E3-45F5-908F-304C58AA75A9}" srcOrd="0" destOrd="0" presId="urn:microsoft.com/office/officeart/2005/8/layout/list1"/>
    <dgm:cxn modelId="{99DE93F5-073E-468E-B6EB-D8310F9D11B1}" srcId="{556D7EB9-4CC5-49FB-88E3-C32DE2F0E2E5}" destId="{CE885D11-45A8-4C04-8A62-99314C4F8F40}" srcOrd="0" destOrd="0" parTransId="{448B6F9A-00AE-4C68-9316-0AC1F5A81A9A}" sibTransId="{30DDA26C-A360-495C-880A-EE05521F100F}"/>
    <dgm:cxn modelId="{0E1E63F8-EC0C-436F-B2BD-992AF231EE6F}" type="presOf" srcId="{9DC7DF57-9581-494F-94BA-F15A5E47CE42}" destId="{171AAD13-AE96-472A-8FC6-06348A9E9F4B}" srcOrd="0" destOrd="3" presId="urn:microsoft.com/office/officeart/2005/8/layout/list1"/>
    <dgm:cxn modelId="{21FCD748-BE5E-4200-B9E6-DB00022965C1}" type="presParOf" srcId="{4B2896D9-0EF4-431B-8FA3-4FEF68A83141}" destId="{E450A165-B582-4F39-8094-2949A3C820D3}" srcOrd="0" destOrd="0" presId="urn:microsoft.com/office/officeart/2005/8/layout/list1"/>
    <dgm:cxn modelId="{9B1A397E-7D9D-49B5-97A6-C599B9D571DD}" type="presParOf" srcId="{E450A165-B582-4F39-8094-2949A3C820D3}" destId="{44BBEE99-38DE-4723-B6EA-3CD3064A0DBE}" srcOrd="0" destOrd="0" presId="urn:microsoft.com/office/officeart/2005/8/layout/list1"/>
    <dgm:cxn modelId="{3088EB06-A596-44FC-B827-655155F56D43}" type="presParOf" srcId="{E450A165-B582-4F39-8094-2949A3C820D3}" destId="{65AD389F-A9FA-49AE-AD48-92F5E2425DAA}" srcOrd="1" destOrd="0" presId="urn:microsoft.com/office/officeart/2005/8/layout/list1"/>
    <dgm:cxn modelId="{56F4C839-FD96-424C-A0EF-1980FDFAB3F7}" type="presParOf" srcId="{4B2896D9-0EF4-431B-8FA3-4FEF68A83141}" destId="{4FC623AF-B042-4C73-9D51-391A588A3A28}" srcOrd="1" destOrd="0" presId="urn:microsoft.com/office/officeart/2005/8/layout/list1"/>
    <dgm:cxn modelId="{68298656-BACB-4596-AE12-94E4965170AD}" type="presParOf" srcId="{4B2896D9-0EF4-431B-8FA3-4FEF68A83141}" destId="{171AAD13-AE96-472A-8FC6-06348A9E9F4B}" srcOrd="2" destOrd="0" presId="urn:microsoft.com/office/officeart/2005/8/layout/list1"/>
    <dgm:cxn modelId="{97E0D5EA-A734-42B1-95AE-960E67AAC946}" type="presParOf" srcId="{4B2896D9-0EF4-431B-8FA3-4FEF68A83141}" destId="{C812E4CD-61D2-4E97-9CCD-E1B95BE74B02}" srcOrd="3" destOrd="0" presId="urn:microsoft.com/office/officeart/2005/8/layout/list1"/>
    <dgm:cxn modelId="{62E70FFD-6B04-4E9A-86DE-F9FA320B2EAD}" type="presParOf" srcId="{4B2896D9-0EF4-431B-8FA3-4FEF68A83141}" destId="{C34FE379-F6E0-4465-84D4-23099EBC1888}" srcOrd="4" destOrd="0" presId="urn:microsoft.com/office/officeart/2005/8/layout/list1"/>
    <dgm:cxn modelId="{96ABECF6-6E1B-4594-8050-ECACF96DA1B7}" type="presParOf" srcId="{C34FE379-F6E0-4465-84D4-23099EBC1888}" destId="{FC2DB6A2-8492-4106-8241-54DFB4009713}" srcOrd="0" destOrd="0" presId="urn:microsoft.com/office/officeart/2005/8/layout/list1"/>
    <dgm:cxn modelId="{ED034E01-B078-40D6-B2F7-07353F93A7FA}" type="presParOf" srcId="{C34FE379-F6E0-4465-84D4-23099EBC1888}" destId="{8E5EA814-E4F4-4CC8-9F8F-4BD673D25278}" srcOrd="1" destOrd="0" presId="urn:microsoft.com/office/officeart/2005/8/layout/list1"/>
    <dgm:cxn modelId="{CC78E706-64FD-4B60-94DF-12F6C6608722}" type="presParOf" srcId="{4B2896D9-0EF4-431B-8FA3-4FEF68A83141}" destId="{A0268D57-FA7B-4777-99A3-C3E32B82B06F}" srcOrd="5" destOrd="0" presId="urn:microsoft.com/office/officeart/2005/8/layout/list1"/>
    <dgm:cxn modelId="{FAF27A7D-12DF-4FED-B42C-99FBB66DA385}" type="presParOf" srcId="{4B2896D9-0EF4-431B-8FA3-4FEF68A83141}" destId="{C40A195C-E0E3-45F5-908F-304C58AA75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FFB52D-A965-47D5-98C4-FF67C0EBD8AB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35D515-BB42-43B5-9CA1-E2959F8F2E8D}">
      <dgm:prSet/>
      <dgm:spPr/>
      <dgm:t>
        <a:bodyPr/>
        <a:lstStyle/>
        <a:p>
          <a:r>
            <a:rPr lang="en-US" b="1" i="0" baseline="0"/>
            <a:t>2.5x more likely to die</a:t>
          </a:r>
          <a:endParaRPr lang="en-US" b="1"/>
        </a:p>
      </dgm:t>
    </dgm:pt>
    <dgm:pt modelId="{9A7E7168-D3C4-4700-B18A-8C2EED28E6AA}" type="parTrans" cxnId="{944E4624-D246-475B-84B2-C375803CFCDF}">
      <dgm:prSet/>
      <dgm:spPr/>
      <dgm:t>
        <a:bodyPr/>
        <a:lstStyle/>
        <a:p>
          <a:endParaRPr lang="en-US"/>
        </a:p>
      </dgm:t>
    </dgm:pt>
    <dgm:pt modelId="{1616A4C4-F7E3-4000-935A-9988D74506A2}" type="sibTrans" cxnId="{944E4624-D246-475B-84B2-C375803CFCDF}">
      <dgm:prSet/>
      <dgm:spPr/>
      <dgm:t>
        <a:bodyPr/>
        <a:lstStyle/>
        <a:p>
          <a:endParaRPr lang="en-US"/>
        </a:p>
      </dgm:t>
    </dgm:pt>
    <dgm:pt modelId="{AFC30CC7-C527-4CA4-A92B-3C580AA16A41}">
      <dgm:prSet/>
      <dgm:spPr/>
      <dgm:t>
        <a:bodyPr/>
        <a:lstStyle/>
        <a:p>
          <a:r>
            <a:rPr lang="en-US" b="1"/>
            <a:t>5.7x more likely to require mechanical ventilation</a:t>
          </a:r>
        </a:p>
      </dgm:t>
    </dgm:pt>
    <dgm:pt modelId="{CDCE5524-C680-46E2-BC00-D38F2D66757B}" type="parTrans" cxnId="{3A8CB5BB-682A-4FAD-9157-AAA568FCC270}">
      <dgm:prSet/>
      <dgm:spPr/>
      <dgm:t>
        <a:bodyPr/>
        <a:lstStyle/>
        <a:p>
          <a:endParaRPr lang="en-US"/>
        </a:p>
      </dgm:t>
    </dgm:pt>
    <dgm:pt modelId="{317EAC7C-0599-4F49-95E0-0E9F016FEAC6}" type="sibTrans" cxnId="{3A8CB5BB-682A-4FAD-9157-AAA568FCC270}">
      <dgm:prSet/>
      <dgm:spPr/>
      <dgm:t>
        <a:bodyPr/>
        <a:lstStyle/>
        <a:p>
          <a:endParaRPr lang="en-US"/>
        </a:p>
      </dgm:t>
    </dgm:pt>
    <dgm:pt modelId="{F4BE506F-E468-4D91-B341-A631F446008E}">
      <dgm:prSet/>
      <dgm:spPr>
        <a:solidFill>
          <a:schemeClr val="tx2"/>
        </a:solidFill>
      </dgm:spPr>
      <dgm:t>
        <a:bodyPr/>
        <a:lstStyle/>
        <a:p>
          <a:r>
            <a:rPr lang="en-US" b="1" i="0" baseline="0"/>
            <a:t>13x more likely to require ECMO support</a:t>
          </a:r>
          <a:endParaRPr lang="en-US" b="1"/>
        </a:p>
      </dgm:t>
    </dgm:pt>
    <dgm:pt modelId="{4E39A856-840F-4772-93EF-BA633024CD59}" type="parTrans" cxnId="{1826D969-CE18-41AE-8376-016D5FAA8EC8}">
      <dgm:prSet/>
      <dgm:spPr/>
      <dgm:t>
        <a:bodyPr/>
        <a:lstStyle/>
        <a:p>
          <a:endParaRPr lang="en-US"/>
        </a:p>
      </dgm:t>
    </dgm:pt>
    <dgm:pt modelId="{5CFD434D-CCC0-4184-9FFC-EB7776503AEA}" type="sibTrans" cxnId="{1826D969-CE18-41AE-8376-016D5FAA8EC8}">
      <dgm:prSet/>
      <dgm:spPr/>
      <dgm:t>
        <a:bodyPr/>
        <a:lstStyle/>
        <a:p>
          <a:endParaRPr lang="en-US"/>
        </a:p>
      </dgm:t>
    </dgm:pt>
    <dgm:pt modelId="{E38139B6-CB1F-494E-B9DD-9D94E47A62EF}">
      <dgm:prSet/>
      <dgm:spPr>
        <a:solidFill>
          <a:schemeClr val="accent4"/>
        </a:solidFill>
      </dgm:spPr>
      <dgm:t>
        <a:bodyPr/>
        <a:lstStyle/>
        <a:p>
          <a:r>
            <a:rPr lang="en-US" b="1"/>
            <a:t>6.9x more likely to develop a HAPI</a:t>
          </a:r>
        </a:p>
      </dgm:t>
    </dgm:pt>
    <dgm:pt modelId="{B250CE6A-AC0A-427B-911E-B1F320DAC231}" type="parTrans" cxnId="{2C84D853-5DDA-4461-B7F4-5B17926113B4}">
      <dgm:prSet/>
      <dgm:spPr/>
      <dgm:t>
        <a:bodyPr/>
        <a:lstStyle/>
        <a:p>
          <a:endParaRPr lang="en-US"/>
        </a:p>
      </dgm:t>
    </dgm:pt>
    <dgm:pt modelId="{DF28AB35-DD0B-45F2-B695-377110269F8B}" type="sibTrans" cxnId="{2C84D853-5DDA-4461-B7F4-5B17926113B4}">
      <dgm:prSet/>
      <dgm:spPr/>
      <dgm:t>
        <a:bodyPr/>
        <a:lstStyle/>
        <a:p>
          <a:endParaRPr lang="en-US"/>
        </a:p>
      </dgm:t>
    </dgm:pt>
    <dgm:pt modelId="{CD7DEB07-5EA1-4D0A-BE47-6495F67A8507}" type="pres">
      <dgm:prSet presAssocID="{47FFB52D-A965-47D5-98C4-FF67C0EBD8AB}" presName="linear" presStyleCnt="0">
        <dgm:presLayoutVars>
          <dgm:dir/>
          <dgm:resizeHandles val="exact"/>
        </dgm:presLayoutVars>
      </dgm:prSet>
      <dgm:spPr/>
    </dgm:pt>
    <dgm:pt modelId="{A8262DB9-64F0-43DA-922E-2ECD55D491F7}" type="pres">
      <dgm:prSet presAssocID="{3835D515-BB42-43B5-9CA1-E2959F8F2E8D}" presName="comp" presStyleCnt="0"/>
      <dgm:spPr/>
    </dgm:pt>
    <dgm:pt modelId="{50728403-668A-441A-8F35-B74AEB3A612A}" type="pres">
      <dgm:prSet presAssocID="{3835D515-BB42-43B5-9CA1-E2959F8F2E8D}" presName="box" presStyleLbl="node1" presStyleIdx="0" presStyleCnt="4"/>
      <dgm:spPr/>
    </dgm:pt>
    <dgm:pt modelId="{2D911203-0383-4EA2-9D96-645775B26E62}" type="pres">
      <dgm:prSet presAssocID="{3835D515-BB42-43B5-9CA1-E2959F8F2E8D}" presName="img" presStyleLbl="fgImgPlace1" presStyleIdx="0" presStyleCnt="4"/>
      <dgm:spPr/>
    </dgm:pt>
    <dgm:pt modelId="{BC64A8CF-9ABA-4981-BADE-EACB7D0F3984}" type="pres">
      <dgm:prSet presAssocID="{3835D515-BB42-43B5-9CA1-E2959F8F2E8D}" presName="text" presStyleLbl="node1" presStyleIdx="0" presStyleCnt="4">
        <dgm:presLayoutVars>
          <dgm:bulletEnabled val="1"/>
        </dgm:presLayoutVars>
      </dgm:prSet>
      <dgm:spPr/>
    </dgm:pt>
    <dgm:pt modelId="{C9F6E794-40D5-4AE2-9E0F-1FC74BF85965}" type="pres">
      <dgm:prSet presAssocID="{1616A4C4-F7E3-4000-935A-9988D74506A2}" presName="spacer" presStyleCnt="0"/>
      <dgm:spPr/>
    </dgm:pt>
    <dgm:pt modelId="{725252C1-E81A-49B6-ADFC-A9636F4ED78C}" type="pres">
      <dgm:prSet presAssocID="{AFC30CC7-C527-4CA4-A92B-3C580AA16A41}" presName="comp" presStyleCnt="0"/>
      <dgm:spPr/>
    </dgm:pt>
    <dgm:pt modelId="{0F09D05D-ADCB-4CDD-98CB-3C328A5DDD57}" type="pres">
      <dgm:prSet presAssocID="{AFC30CC7-C527-4CA4-A92B-3C580AA16A41}" presName="box" presStyleLbl="node1" presStyleIdx="1" presStyleCnt="4"/>
      <dgm:spPr/>
    </dgm:pt>
    <dgm:pt modelId="{3E5C78E5-DA51-4888-97E0-EA0E23E75F6A}" type="pres">
      <dgm:prSet presAssocID="{AFC30CC7-C527-4CA4-A92B-3C580AA16A41}" presName="img" presStyleLbl="fgImgPlace1" presStyleIdx="1" presStyleCnt="4"/>
      <dgm:spPr/>
    </dgm:pt>
    <dgm:pt modelId="{DE245DB8-886A-4C4C-B449-532E7AC94C3D}" type="pres">
      <dgm:prSet presAssocID="{AFC30CC7-C527-4CA4-A92B-3C580AA16A41}" presName="text" presStyleLbl="node1" presStyleIdx="1" presStyleCnt="4">
        <dgm:presLayoutVars>
          <dgm:bulletEnabled val="1"/>
        </dgm:presLayoutVars>
      </dgm:prSet>
      <dgm:spPr/>
    </dgm:pt>
    <dgm:pt modelId="{630725C5-8075-4EB6-BEB9-DFF9BD6CC3B8}" type="pres">
      <dgm:prSet presAssocID="{317EAC7C-0599-4F49-95E0-0E9F016FEAC6}" presName="spacer" presStyleCnt="0"/>
      <dgm:spPr/>
    </dgm:pt>
    <dgm:pt modelId="{1DECAF9E-FD8D-4578-BDE7-FE2E929DB346}" type="pres">
      <dgm:prSet presAssocID="{F4BE506F-E468-4D91-B341-A631F446008E}" presName="comp" presStyleCnt="0"/>
      <dgm:spPr/>
    </dgm:pt>
    <dgm:pt modelId="{068A8A0B-41AC-4DB2-AA63-3049799CEC14}" type="pres">
      <dgm:prSet presAssocID="{F4BE506F-E468-4D91-B341-A631F446008E}" presName="box" presStyleLbl="node1" presStyleIdx="2" presStyleCnt="4"/>
      <dgm:spPr/>
    </dgm:pt>
    <dgm:pt modelId="{03EF555A-D151-4525-BC75-5F91AA3F59F3}" type="pres">
      <dgm:prSet presAssocID="{F4BE506F-E468-4D91-B341-A631F446008E}" presName="img" presStyleLbl="fgImgPlace1" presStyleIdx="2" presStyleCnt="4"/>
      <dgm:spPr>
        <a:solidFill>
          <a:schemeClr val="accent1">
            <a:lumMod val="20000"/>
            <a:lumOff val="80000"/>
          </a:schemeClr>
        </a:solidFill>
      </dgm:spPr>
    </dgm:pt>
    <dgm:pt modelId="{AA525C34-C18E-4A0E-9EBA-67F934CEC6EA}" type="pres">
      <dgm:prSet presAssocID="{F4BE506F-E468-4D91-B341-A631F446008E}" presName="text" presStyleLbl="node1" presStyleIdx="2" presStyleCnt="4">
        <dgm:presLayoutVars>
          <dgm:bulletEnabled val="1"/>
        </dgm:presLayoutVars>
      </dgm:prSet>
      <dgm:spPr/>
    </dgm:pt>
    <dgm:pt modelId="{C9DED101-61E6-4519-87AD-48D3BBD77C1C}" type="pres">
      <dgm:prSet presAssocID="{5CFD434D-CCC0-4184-9FFC-EB7776503AEA}" presName="spacer" presStyleCnt="0"/>
      <dgm:spPr/>
    </dgm:pt>
    <dgm:pt modelId="{11ABEBBD-E1E9-4547-AE16-D08F0EC8BE08}" type="pres">
      <dgm:prSet presAssocID="{E38139B6-CB1F-494E-B9DD-9D94E47A62EF}" presName="comp" presStyleCnt="0"/>
      <dgm:spPr/>
    </dgm:pt>
    <dgm:pt modelId="{6E699EF3-1DA0-44A3-AA1F-5E392D581EE4}" type="pres">
      <dgm:prSet presAssocID="{E38139B6-CB1F-494E-B9DD-9D94E47A62EF}" presName="box" presStyleLbl="node1" presStyleIdx="3" presStyleCnt="4"/>
      <dgm:spPr/>
    </dgm:pt>
    <dgm:pt modelId="{88916DCF-9EE0-401B-8C06-79445BD12864}" type="pres">
      <dgm:prSet presAssocID="{E38139B6-CB1F-494E-B9DD-9D94E47A62EF}" presName="img" presStyleLbl="fgImgPlace1" presStyleIdx="3" presStyleCnt="4"/>
      <dgm:spPr>
        <a:solidFill>
          <a:schemeClr val="accent4">
            <a:lumMod val="20000"/>
            <a:lumOff val="80000"/>
          </a:schemeClr>
        </a:solidFill>
      </dgm:spPr>
    </dgm:pt>
    <dgm:pt modelId="{DF464C0B-A1CD-4E6E-91CF-F3DC241788D7}" type="pres">
      <dgm:prSet presAssocID="{E38139B6-CB1F-494E-B9DD-9D94E47A62EF}" presName="text" presStyleLbl="node1" presStyleIdx="3" presStyleCnt="4">
        <dgm:presLayoutVars>
          <dgm:bulletEnabled val="1"/>
        </dgm:presLayoutVars>
      </dgm:prSet>
      <dgm:spPr/>
    </dgm:pt>
  </dgm:ptLst>
  <dgm:cxnLst>
    <dgm:cxn modelId="{AFCAD708-E841-48D2-BB71-2526C18CBF10}" type="presOf" srcId="{E38139B6-CB1F-494E-B9DD-9D94E47A62EF}" destId="{DF464C0B-A1CD-4E6E-91CF-F3DC241788D7}" srcOrd="1" destOrd="0" presId="urn:microsoft.com/office/officeart/2005/8/layout/vList4"/>
    <dgm:cxn modelId="{944E4624-D246-475B-84B2-C375803CFCDF}" srcId="{47FFB52D-A965-47D5-98C4-FF67C0EBD8AB}" destId="{3835D515-BB42-43B5-9CA1-E2959F8F2E8D}" srcOrd="0" destOrd="0" parTransId="{9A7E7168-D3C4-4700-B18A-8C2EED28E6AA}" sibTransId="{1616A4C4-F7E3-4000-935A-9988D74506A2}"/>
    <dgm:cxn modelId="{4F39B231-BC01-448F-9E9D-05C72C2D95CD}" type="presOf" srcId="{3835D515-BB42-43B5-9CA1-E2959F8F2E8D}" destId="{50728403-668A-441A-8F35-B74AEB3A612A}" srcOrd="0" destOrd="0" presId="urn:microsoft.com/office/officeart/2005/8/layout/vList4"/>
    <dgm:cxn modelId="{0CB8BE63-40EE-4997-B455-57CE68BFC39F}" type="presOf" srcId="{AFC30CC7-C527-4CA4-A92B-3C580AA16A41}" destId="{0F09D05D-ADCB-4CDD-98CB-3C328A5DDD57}" srcOrd="0" destOrd="0" presId="urn:microsoft.com/office/officeart/2005/8/layout/vList4"/>
    <dgm:cxn modelId="{93A3EB46-B60A-4EEC-8BF5-0A2AC0D2CAFE}" type="presOf" srcId="{F4BE506F-E468-4D91-B341-A631F446008E}" destId="{068A8A0B-41AC-4DB2-AA63-3049799CEC14}" srcOrd="0" destOrd="0" presId="urn:microsoft.com/office/officeart/2005/8/layout/vList4"/>
    <dgm:cxn modelId="{1826D969-CE18-41AE-8376-016D5FAA8EC8}" srcId="{47FFB52D-A965-47D5-98C4-FF67C0EBD8AB}" destId="{F4BE506F-E468-4D91-B341-A631F446008E}" srcOrd="2" destOrd="0" parTransId="{4E39A856-840F-4772-93EF-BA633024CD59}" sibTransId="{5CFD434D-CCC0-4184-9FFC-EB7776503AEA}"/>
    <dgm:cxn modelId="{2C84D853-5DDA-4461-B7F4-5B17926113B4}" srcId="{47FFB52D-A965-47D5-98C4-FF67C0EBD8AB}" destId="{E38139B6-CB1F-494E-B9DD-9D94E47A62EF}" srcOrd="3" destOrd="0" parTransId="{B250CE6A-AC0A-427B-911E-B1F320DAC231}" sibTransId="{DF28AB35-DD0B-45F2-B695-377110269F8B}"/>
    <dgm:cxn modelId="{E722FC78-5AB9-47FD-A361-C8390B38CBD1}" type="presOf" srcId="{AFC30CC7-C527-4CA4-A92B-3C580AA16A41}" destId="{DE245DB8-886A-4C4C-B449-532E7AC94C3D}" srcOrd="1" destOrd="0" presId="urn:microsoft.com/office/officeart/2005/8/layout/vList4"/>
    <dgm:cxn modelId="{25019E83-7563-4931-A58B-CBA12F402FAF}" type="presOf" srcId="{F4BE506F-E468-4D91-B341-A631F446008E}" destId="{AA525C34-C18E-4A0E-9EBA-67F934CEC6EA}" srcOrd="1" destOrd="0" presId="urn:microsoft.com/office/officeart/2005/8/layout/vList4"/>
    <dgm:cxn modelId="{BE103B91-B0A5-4291-9DF8-8E1E159A0FBE}" type="presOf" srcId="{3835D515-BB42-43B5-9CA1-E2959F8F2E8D}" destId="{BC64A8CF-9ABA-4981-BADE-EACB7D0F3984}" srcOrd="1" destOrd="0" presId="urn:microsoft.com/office/officeart/2005/8/layout/vList4"/>
    <dgm:cxn modelId="{3A8CB5BB-682A-4FAD-9157-AAA568FCC270}" srcId="{47FFB52D-A965-47D5-98C4-FF67C0EBD8AB}" destId="{AFC30CC7-C527-4CA4-A92B-3C580AA16A41}" srcOrd="1" destOrd="0" parTransId="{CDCE5524-C680-46E2-BC00-D38F2D66757B}" sibTransId="{317EAC7C-0599-4F49-95E0-0E9F016FEAC6}"/>
    <dgm:cxn modelId="{CAB346CA-122D-4CF4-8A9D-397F591196EA}" type="presOf" srcId="{E38139B6-CB1F-494E-B9DD-9D94E47A62EF}" destId="{6E699EF3-1DA0-44A3-AA1F-5E392D581EE4}" srcOrd="0" destOrd="0" presId="urn:microsoft.com/office/officeart/2005/8/layout/vList4"/>
    <dgm:cxn modelId="{BCB450DA-6074-489E-8339-E19DDE118777}" type="presOf" srcId="{47FFB52D-A965-47D5-98C4-FF67C0EBD8AB}" destId="{CD7DEB07-5EA1-4D0A-BE47-6495F67A8507}" srcOrd="0" destOrd="0" presId="urn:microsoft.com/office/officeart/2005/8/layout/vList4"/>
    <dgm:cxn modelId="{4DF90790-2D64-40AA-ABFD-00718BFEAACB}" type="presParOf" srcId="{CD7DEB07-5EA1-4D0A-BE47-6495F67A8507}" destId="{A8262DB9-64F0-43DA-922E-2ECD55D491F7}" srcOrd="0" destOrd="0" presId="urn:microsoft.com/office/officeart/2005/8/layout/vList4"/>
    <dgm:cxn modelId="{FC208C4D-E75B-4825-A7EC-1D7D97FA682A}" type="presParOf" srcId="{A8262DB9-64F0-43DA-922E-2ECD55D491F7}" destId="{50728403-668A-441A-8F35-B74AEB3A612A}" srcOrd="0" destOrd="0" presId="urn:microsoft.com/office/officeart/2005/8/layout/vList4"/>
    <dgm:cxn modelId="{E3A89DF4-1AA8-4A70-BBD6-948A922ED816}" type="presParOf" srcId="{A8262DB9-64F0-43DA-922E-2ECD55D491F7}" destId="{2D911203-0383-4EA2-9D96-645775B26E62}" srcOrd="1" destOrd="0" presId="urn:microsoft.com/office/officeart/2005/8/layout/vList4"/>
    <dgm:cxn modelId="{CA7BB90C-3AAE-4D6C-A805-D0EFE567F5CE}" type="presParOf" srcId="{A8262DB9-64F0-43DA-922E-2ECD55D491F7}" destId="{BC64A8CF-9ABA-4981-BADE-EACB7D0F3984}" srcOrd="2" destOrd="0" presId="urn:microsoft.com/office/officeart/2005/8/layout/vList4"/>
    <dgm:cxn modelId="{DED5F3FF-867A-421D-8CB1-18B6866FE962}" type="presParOf" srcId="{CD7DEB07-5EA1-4D0A-BE47-6495F67A8507}" destId="{C9F6E794-40D5-4AE2-9E0F-1FC74BF85965}" srcOrd="1" destOrd="0" presId="urn:microsoft.com/office/officeart/2005/8/layout/vList4"/>
    <dgm:cxn modelId="{EE593017-7B44-4052-8446-100A4808DC03}" type="presParOf" srcId="{CD7DEB07-5EA1-4D0A-BE47-6495F67A8507}" destId="{725252C1-E81A-49B6-ADFC-A9636F4ED78C}" srcOrd="2" destOrd="0" presId="urn:microsoft.com/office/officeart/2005/8/layout/vList4"/>
    <dgm:cxn modelId="{452E35B9-AE0F-451D-ABF2-ED27DA153C5C}" type="presParOf" srcId="{725252C1-E81A-49B6-ADFC-A9636F4ED78C}" destId="{0F09D05D-ADCB-4CDD-98CB-3C328A5DDD57}" srcOrd="0" destOrd="0" presId="urn:microsoft.com/office/officeart/2005/8/layout/vList4"/>
    <dgm:cxn modelId="{A7D76254-0A43-4807-AD8A-5584443D9A85}" type="presParOf" srcId="{725252C1-E81A-49B6-ADFC-A9636F4ED78C}" destId="{3E5C78E5-DA51-4888-97E0-EA0E23E75F6A}" srcOrd="1" destOrd="0" presId="urn:microsoft.com/office/officeart/2005/8/layout/vList4"/>
    <dgm:cxn modelId="{5913F754-1936-4A69-BCAE-5F052C77DCBF}" type="presParOf" srcId="{725252C1-E81A-49B6-ADFC-A9636F4ED78C}" destId="{DE245DB8-886A-4C4C-B449-532E7AC94C3D}" srcOrd="2" destOrd="0" presId="urn:microsoft.com/office/officeart/2005/8/layout/vList4"/>
    <dgm:cxn modelId="{A66F2FCB-78CA-43BA-BEE9-74F7F7DF15FC}" type="presParOf" srcId="{CD7DEB07-5EA1-4D0A-BE47-6495F67A8507}" destId="{630725C5-8075-4EB6-BEB9-DFF9BD6CC3B8}" srcOrd="3" destOrd="0" presId="urn:microsoft.com/office/officeart/2005/8/layout/vList4"/>
    <dgm:cxn modelId="{B8EF2659-FA6A-42D3-BDBA-318998076380}" type="presParOf" srcId="{CD7DEB07-5EA1-4D0A-BE47-6495F67A8507}" destId="{1DECAF9E-FD8D-4578-BDE7-FE2E929DB346}" srcOrd="4" destOrd="0" presId="urn:microsoft.com/office/officeart/2005/8/layout/vList4"/>
    <dgm:cxn modelId="{D1C6288D-A2B3-48FE-8763-15F272BE5EAA}" type="presParOf" srcId="{1DECAF9E-FD8D-4578-BDE7-FE2E929DB346}" destId="{068A8A0B-41AC-4DB2-AA63-3049799CEC14}" srcOrd="0" destOrd="0" presId="urn:microsoft.com/office/officeart/2005/8/layout/vList4"/>
    <dgm:cxn modelId="{889FC3D3-8F88-4600-BFE4-C0B4810B466F}" type="presParOf" srcId="{1DECAF9E-FD8D-4578-BDE7-FE2E929DB346}" destId="{03EF555A-D151-4525-BC75-5F91AA3F59F3}" srcOrd="1" destOrd="0" presId="urn:microsoft.com/office/officeart/2005/8/layout/vList4"/>
    <dgm:cxn modelId="{6495A0BD-6BC3-4828-8ECA-5EF1E17396FD}" type="presParOf" srcId="{1DECAF9E-FD8D-4578-BDE7-FE2E929DB346}" destId="{AA525C34-C18E-4A0E-9EBA-67F934CEC6EA}" srcOrd="2" destOrd="0" presId="urn:microsoft.com/office/officeart/2005/8/layout/vList4"/>
    <dgm:cxn modelId="{362FBC4E-540D-4D53-B665-6AABF5038860}" type="presParOf" srcId="{CD7DEB07-5EA1-4D0A-BE47-6495F67A8507}" destId="{C9DED101-61E6-4519-87AD-48D3BBD77C1C}" srcOrd="5" destOrd="0" presId="urn:microsoft.com/office/officeart/2005/8/layout/vList4"/>
    <dgm:cxn modelId="{0A920553-699A-476E-A415-EB55543689F5}" type="presParOf" srcId="{CD7DEB07-5EA1-4D0A-BE47-6495F67A8507}" destId="{11ABEBBD-E1E9-4547-AE16-D08F0EC8BE08}" srcOrd="6" destOrd="0" presId="urn:microsoft.com/office/officeart/2005/8/layout/vList4"/>
    <dgm:cxn modelId="{0ECB0477-AF9D-459B-8001-04B59E685C7C}" type="presParOf" srcId="{11ABEBBD-E1E9-4547-AE16-D08F0EC8BE08}" destId="{6E699EF3-1DA0-44A3-AA1F-5E392D581EE4}" srcOrd="0" destOrd="0" presId="urn:microsoft.com/office/officeart/2005/8/layout/vList4"/>
    <dgm:cxn modelId="{D83290E7-4A3B-4B91-A22D-A704A2F49069}" type="presParOf" srcId="{11ABEBBD-E1E9-4547-AE16-D08F0EC8BE08}" destId="{88916DCF-9EE0-401B-8C06-79445BD12864}" srcOrd="1" destOrd="0" presId="urn:microsoft.com/office/officeart/2005/8/layout/vList4"/>
    <dgm:cxn modelId="{A191A21E-79B6-441A-B8DB-26DAD60C46B0}" type="presParOf" srcId="{11ABEBBD-E1E9-4547-AE16-D08F0EC8BE08}" destId="{DF464C0B-A1CD-4E6E-91CF-F3DC241788D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4A80E4-F78A-4C12-9E99-005328C806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402B5F-A50C-4B16-A90A-E78FB26F01FC}">
      <dgm:prSet/>
      <dgm:spPr/>
      <dgm:t>
        <a:bodyPr/>
        <a:lstStyle/>
        <a:p>
          <a:r>
            <a:rPr lang="en-US"/>
            <a:t>Jerrod Anzolone, MS</a:t>
          </a:r>
        </a:p>
      </dgm:t>
    </dgm:pt>
    <dgm:pt modelId="{F3B3BB02-13F5-4EAD-89E1-FD13913B20DC}" type="parTrans" cxnId="{FAFDD13B-0F1E-4C0D-80A1-2B57F1D57148}">
      <dgm:prSet/>
      <dgm:spPr/>
      <dgm:t>
        <a:bodyPr/>
        <a:lstStyle/>
        <a:p>
          <a:endParaRPr lang="en-US"/>
        </a:p>
      </dgm:t>
    </dgm:pt>
    <dgm:pt modelId="{62A0FF88-A24B-4A50-B9E8-7458582826BD}" type="sibTrans" cxnId="{FAFDD13B-0F1E-4C0D-80A1-2B57F1D57148}">
      <dgm:prSet/>
      <dgm:spPr/>
      <dgm:t>
        <a:bodyPr/>
        <a:lstStyle/>
        <a:p>
          <a:endParaRPr lang="en-US"/>
        </a:p>
      </dgm:t>
    </dgm:pt>
    <dgm:pt modelId="{B61983FE-6606-4E02-B0DB-69DBF75CA2B0}">
      <dgm:prSet/>
      <dgm:spPr/>
      <dgm:t>
        <a:bodyPr/>
        <a:lstStyle/>
        <a:p>
          <a:r>
            <a:rPr lang="en-US"/>
            <a:t>Kristina Bailey, MD</a:t>
          </a:r>
        </a:p>
      </dgm:t>
    </dgm:pt>
    <dgm:pt modelId="{6524D671-FB3A-4F35-B9B4-705A75B3361F}" type="parTrans" cxnId="{FA51A6E1-7487-4BE7-9A6F-858EC403BB32}">
      <dgm:prSet/>
      <dgm:spPr/>
      <dgm:t>
        <a:bodyPr/>
        <a:lstStyle/>
        <a:p>
          <a:endParaRPr lang="en-US"/>
        </a:p>
      </dgm:t>
    </dgm:pt>
    <dgm:pt modelId="{13D3A3D8-89BF-43B5-AF7E-1FCBC6F1FB39}" type="sibTrans" cxnId="{FA51A6E1-7487-4BE7-9A6F-858EC403BB32}">
      <dgm:prSet/>
      <dgm:spPr/>
      <dgm:t>
        <a:bodyPr/>
        <a:lstStyle/>
        <a:p>
          <a:endParaRPr lang="en-US"/>
        </a:p>
      </dgm:t>
    </dgm:pt>
    <dgm:pt modelId="{88DAD11D-B0DE-4DB8-B596-6CA5790073E2}">
      <dgm:prSet/>
      <dgm:spPr/>
      <dgm:t>
        <a:bodyPr/>
        <a:lstStyle/>
        <a:p>
          <a:r>
            <a:rPr lang="en-US"/>
            <a:t>Harlan Sayles, MS</a:t>
          </a:r>
        </a:p>
      </dgm:t>
    </dgm:pt>
    <dgm:pt modelId="{BCED10E7-7B5E-4389-84B9-DD0CC28E0106}" type="parTrans" cxnId="{EAE844CA-881A-4E46-8C16-56CFC4EFAC09}">
      <dgm:prSet/>
      <dgm:spPr/>
      <dgm:t>
        <a:bodyPr/>
        <a:lstStyle/>
        <a:p>
          <a:endParaRPr lang="en-US"/>
        </a:p>
      </dgm:t>
    </dgm:pt>
    <dgm:pt modelId="{B77D1C19-C189-4DAE-9ACA-A37AADFD2B1D}" type="sibTrans" cxnId="{EAE844CA-881A-4E46-8C16-56CFC4EFAC09}">
      <dgm:prSet/>
      <dgm:spPr/>
      <dgm:t>
        <a:bodyPr/>
        <a:lstStyle/>
        <a:p>
          <a:endParaRPr lang="en-US"/>
        </a:p>
      </dgm:t>
    </dgm:pt>
    <dgm:pt modelId="{26B85ECD-048A-4198-A30C-3BE261FB5917}">
      <dgm:prSet/>
      <dgm:spPr/>
      <dgm:t>
        <a:bodyPr/>
        <a:lstStyle/>
        <a:p>
          <a:r>
            <a:rPr lang="en-US"/>
            <a:t>Megan Timmerman, MPA RD</a:t>
          </a:r>
        </a:p>
      </dgm:t>
    </dgm:pt>
    <dgm:pt modelId="{4B837205-998A-4CA2-9CA9-66804DCB8A88}" type="parTrans" cxnId="{01E67534-FD5E-4285-B2DF-B24D468501AE}">
      <dgm:prSet/>
      <dgm:spPr/>
      <dgm:t>
        <a:bodyPr/>
        <a:lstStyle/>
        <a:p>
          <a:endParaRPr lang="en-US"/>
        </a:p>
      </dgm:t>
    </dgm:pt>
    <dgm:pt modelId="{6DF79910-B386-44C9-84DB-EE6EC22E5061}" type="sibTrans" cxnId="{01E67534-FD5E-4285-B2DF-B24D468501AE}">
      <dgm:prSet/>
      <dgm:spPr/>
      <dgm:t>
        <a:bodyPr/>
        <a:lstStyle/>
        <a:p>
          <a:endParaRPr lang="en-US"/>
        </a:p>
      </dgm:t>
    </dgm:pt>
    <dgm:pt modelId="{7E3C125C-86BE-4112-A16E-71F6FF411367}">
      <dgm:prSet/>
      <dgm:spPr/>
      <dgm:t>
        <a:bodyPr/>
        <a:lstStyle/>
        <a:p>
          <a:r>
            <a:rPr lang="en-US"/>
            <a:t>Mariah Jackson, MMN RD</a:t>
          </a:r>
        </a:p>
      </dgm:t>
    </dgm:pt>
    <dgm:pt modelId="{31480405-68BC-4B59-BF28-BAED96257ED4}" type="parTrans" cxnId="{20942519-7500-46EA-9A97-DAD34869F354}">
      <dgm:prSet/>
      <dgm:spPr/>
      <dgm:t>
        <a:bodyPr/>
        <a:lstStyle/>
        <a:p>
          <a:endParaRPr lang="en-US"/>
        </a:p>
      </dgm:t>
    </dgm:pt>
    <dgm:pt modelId="{5253AD00-BEBC-441E-8A09-68372BCFC680}" type="sibTrans" cxnId="{20942519-7500-46EA-9A97-DAD34869F354}">
      <dgm:prSet/>
      <dgm:spPr/>
      <dgm:t>
        <a:bodyPr/>
        <a:lstStyle/>
        <a:p>
          <a:endParaRPr lang="en-US"/>
        </a:p>
      </dgm:t>
    </dgm:pt>
    <dgm:pt modelId="{E5CB0A65-D8D7-47E0-958C-8FB1C82900C6}">
      <dgm:prSet/>
      <dgm:spPr/>
      <dgm:t>
        <a:bodyPr/>
        <a:lstStyle/>
        <a:p>
          <a:r>
            <a:rPr lang="en-US"/>
            <a:t>James McClay, MD MS</a:t>
          </a:r>
        </a:p>
      </dgm:t>
    </dgm:pt>
    <dgm:pt modelId="{6C224A4F-3E60-4F63-BE4F-5F96996449F5}" type="parTrans" cxnId="{930E210F-12BD-4AC2-8E38-AA6CB078F452}">
      <dgm:prSet/>
      <dgm:spPr/>
      <dgm:t>
        <a:bodyPr/>
        <a:lstStyle/>
        <a:p>
          <a:endParaRPr lang="en-US"/>
        </a:p>
      </dgm:t>
    </dgm:pt>
    <dgm:pt modelId="{BF615804-3E0C-45A4-B292-EF6DF889E112}" type="sibTrans" cxnId="{930E210F-12BD-4AC2-8E38-AA6CB078F452}">
      <dgm:prSet/>
      <dgm:spPr/>
      <dgm:t>
        <a:bodyPr/>
        <a:lstStyle/>
        <a:p>
          <a:endParaRPr lang="en-US"/>
        </a:p>
      </dgm:t>
    </dgm:pt>
    <dgm:pt modelId="{EF4B37AC-2375-4B2D-8388-01363537D2EB}">
      <dgm:prSet/>
      <dgm:spPr/>
      <dgm:t>
        <a:bodyPr/>
        <a:lstStyle/>
        <a:p>
          <a:r>
            <a:rPr lang="en-US"/>
            <a:t>Corrine Hanson, PhD RD</a:t>
          </a:r>
        </a:p>
      </dgm:t>
    </dgm:pt>
    <dgm:pt modelId="{B05F27AF-300D-431A-8625-5D8DFB520728}" type="parTrans" cxnId="{F61A32FC-0E48-455E-A239-017FE24CD6CA}">
      <dgm:prSet/>
      <dgm:spPr/>
      <dgm:t>
        <a:bodyPr/>
        <a:lstStyle/>
        <a:p>
          <a:endParaRPr lang="en-US"/>
        </a:p>
      </dgm:t>
    </dgm:pt>
    <dgm:pt modelId="{9F5DDEAA-BC47-4E55-BE35-A40AF5431149}" type="sibTrans" cxnId="{F61A32FC-0E48-455E-A239-017FE24CD6CA}">
      <dgm:prSet/>
      <dgm:spPr/>
      <dgm:t>
        <a:bodyPr/>
        <a:lstStyle/>
        <a:p>
          <a:endParaRPr lang="en-US"/>
        </a:p>
      </dgm:t>
    </dgm:pt>
    <dgm:pt modelId="{409C4F0E-A871-4EBA-8F8A-153E23C69B34}" type="pres">
      <dgm:prSet presAssocID="{E24A80E4-F78A-4C12-9E99-005328C80620}" presName="vert0" presStyleCnt="0">
        <dgm:presLayoutVars>
          <dgm:dir/>
          <dgm:animOne val="branch"/>
          <dgm:animLvl val="lvl"/>
        </dgm:presLayoutVars>
      </dgm:prSet>
      <dgm:spPr/>
    </dgm:pt>
    <dgm:pt modelId="{2B02A502-890D-4DEC-A511-4EF23439ED19}" type="pres">
      <dgm:prSet presAssocID="{0D402B5F-A50C-4B16-A90A-E78FB26F01FC}" presName="thickLine" presStyleLbl="alignNode1" presStyleIdx="0" presStyleCnt="7"/>
      <dgm:spPr/>
    </dgm:pt>
    <dgm:pt modelId="{AEDAF00D-36EB-4156-A8D3-FCA68597FECD}" type="pres">
      <dgm:prSet presAssocID="{0D402B5F-A50C-4B16-A90A-E78FB26F01FC}" presName="horz1" presStyleCnt="0"/>
      <dgm:spPr/>
    </dgm:pt>
    <dgm:pt modelId="{94152182-9CF3-47BB-BD9F-2061375992A5}" type="pres">
      <dgm:prSet presAssocID="{0D402B5F-A50C-4B16-A90A-E78FB26F01FC}" presName="tx1" presStyleLbl="revTx" presStyleIdx="0" presStyleCnt="7"/>
      <dgm:spPr/>
    </dgm:pt>
    <dgm:pt modelId="{33572118-35DF-42A1-B4AE-31433B37A115}" type="pres">
      <dgm:prSet presAssocID="{0D402B5F-A50C-4B16-A90A-E78FB26F01FC}" presName="vert1" presStyleCnt="0"/>
      <dgm:spPr/>
    </dgm:pt>
    <dgm:pt modelId="{86828CB0-7AB2-4C47-A69C-BA78962804BA}" type="pres">
      <dgm:prSet presAssocID="{B61983FE-6606-4E02-B0DB-69DBF75CA2B0}" presName="thickLine" presStyleLbl="alignNode1" presStyleIdx="1" presStyleCnt="7"/>
      <dgm:spPr/>
    </dgm:pt>
    <dgm:pt modelId="{85E2D031-C2E5-4593-A10D-29ECBE5D600E}" type="pres">
      <dgm:prSet presAssocID="{B61983FE-6606-4E02-B0DB-69DBF75CA2B0}" presName="horz1" presStyleCnt="0"/>
      <dgm:spPr/>
    </dgm:pt>
    <dgm:pt modelId="{C9255FF8-9ACA-4031-B644-A30AEA5058F8}" type="pres">
      <dgm:prSet presAssocID="{B61983FE-6606-4E02-B0DB-69DBF75CA2B0}" presName="tx1" presStyleLbl="revTx" presStyleIdx="1" presStyleCnt="7"/>
      <dgm:spPr/>
    </dgm:pt>
    <dgm:pt modelId="{31562F5A-B09E-41D1-AC93-1499802AF637}" type="pres">
      <dgm:prSet presAssocID="{B61983FE-6606-4E02-B0DB-69DBF75CA2B0}" presName="vert1" presStyleCnt="0"/>
      <dgm:spPr/>
    </dgm:pt>
    <dgm:pt modelId="{F3638026-646F-4FA1-B7B1-D94CD54D3099}" type="pres">
      <dgm:prSet presAssocID="{88DAD11D-B0DE-4DB8-B596-6CA5790073E2}" presName="thickLine" presStyleLbl="alignNode1" presStyleIdx="2" presStyleCnt="7"/>
      <dgm:spPr/>
    </dgm:pt>
    <dgm:pt modelId="{69A4E906-AFD0-47C9-8752-BBD128A09D62}" type="pres">
      <dgm:prSet presAssocID="{88DAD11D-B0DE-4DB8-B596-6CA5790073E2}" presName="horz1" presStyleCnt="0"/>
      <dgm:spPr/>
    </dgm:pt>
    <dgm:pt modelId="{23353B5F-00D4-4576-8D38-F83A917866B2}" type="pres">
      <dgm:prSet presAssocID="{88DAD11D-B0DE-4DB8-B596-6CA5790073E2}" presName="tx1" presStyleLbl="revTx" presStyleIdx="2" presStyleCnt="7"/>
      <dgm:spPr/>
    </dgm:pt>
    <dgm:pt modelId="{F180DC7A-1076-4C69-BAC2-16FC9A546CD6}" type="pres">
      <dgm:prSet presAssocID="{88DAD11D-B0DE-4DB8-B596-6CA5790073E2}" presName="vert1" presStyleCnt="0"/>
      <dgm:spPr/>
    </dgm:pt>
    <dgm:pt modelId="{4F50CDFC-6FF7-42C8-8FBA-B47C28739CD9}" type="pres">
      <dgm:prSet presAssocID="{26B85ECD-048A-4198-A30C-3BE261FB5917}" presName="thickLine" presStyleLbl="alignNode1" presStyleIdx="3" presStyleCnt="7"/>
      <dgm:spPr/>
    </dgm:pt>
    <dgm:pt modelId="{DA95B333-0F61-4DA3-AF1A-5E569DD53797}" type="pres">
      <dgm:prSet presAssocID="{26B85ECD-048A-4198-A30C-3BE261FB5917}" presName="horz1" presStyleCnt="0"/>
      <dgm:spPr/>
    </dgm:pt>
    <dgm:pt modelId="{52C9949D-F403-4711-AF02-B6B227E3FF3C}" type="pres">
      <dgm:prSet presAssocID="{26B85ECD-048A-4198-A30C-3BE261FB5917}" presName="tx1" presStyleLbl="revTx" presStyleIdx="3" presStyleCnt="7"/>
      <dgm:spPr/>
    </dgm:pt>
    <dgm:pt modelId="{304FC2CC-CA83-4CAC-96D8-17AD61FD1EF1}" type="pres">
      <dgm:prSet presAssocID="{26B85ECD-048A-4198-A30C-3BE261FB5917}" presName="vert1" presStyleCnt="0"/>
      <dgm:spPr/>
    </dgm:pt>
    <dgm:pt modelId="{708B0A25-15DA-4EF7-9841-C98CB99DE61C}" type="pres">
      <dgm:prSet presAssocID="{7E3C125C-86BE-4112-A16E-71F6FF411367}" presName="thickLine" presStyleLbl="alignNode1" presStyleIdx="4" presStyleCnt="7"/>
      <dgm:spPr/>
    </dgm:pt>
    <dgm:pt modelId="{73558D83-BCFC-47C0-BA5C-0419842A18BB}" type="pres">
      <dgm:prSet presAssocID="{7E3C125C-86BE-4112-A16E-71F6FF411367}" presName="horz1" presStyleCnt="0"/>
      <dgm:spPr/>
    </dgm:pt>
    <dgm:pt modelId="{82C13618-48FA-4522-8C97-0BEA8C672B58}" type="pres">
      <dgm:prSet presAssocID="{7E3C125C-86BE-4112-A16E-71F6FF411367}" presName="tx1" presStyleLbl="revTx" presStyleIdx="4" presStyleCnt="7"/>
      <dgm:spPr/>
    </dgm:pt>
    <dgm:pt modelId="{BA52FDFB-AE7E-42A8-95C4-020FCB90FB88}" type="pres">
      <dgm:prSet presAssocID="{7E3C125C-86BE-4112-A16E-71F6FF411367}" presName="vert1" presStyleCnt="0"/>
      <dgm:spPr/>
    </dgm:pt>
    <dgm:pt modelId="{72F9E24B-03AA-4181-BF36-1AF55375864A}" type="pres">
      <dgm:prSet presAssocID="{E5CB0A65-D8D7-47E0-958C-8FB1C82900C6}" presName="thickLine" presStyleLbl="alignNode1" presStyleIdx="5" presStyleCnt="7"/>
      <dgm:spPr/>
    </dgm:pt>
    <dgm:pt modelId="{676A8375-48AE-4175-A842-0B96BCA8FB2D}" type="pres">
      <dgm:prSet presAssocID="{E5CB0A65-D8D7-47E0-958C-8FB1C82900C6}" presName="horz1" presStyleCnt="0"/>
      <dgm:spPr/>
    </dgm:pt>
    <dgm:pt modelId="{368DA742-AC7A-4163-8050-37EC54278B58}" type="pres">
      <dgm:prSet presAssocID="{E5CB0A65-D8D7-47E0-958C-8FB1C82900C6}" presName="tx1" presStyleLbl="revTx" presStyleIdx="5" presStyleCnt="7"/>
      <dgm:spPr/>
    </dgm:pt>
    <dgm:pt modelId="{E1470F25-CAB5-48D2-8B3F-F171F6A21A6F}" type="pres">
      <dgm:prSet presAssocID="{E5CB0A65-D8D7-47E0-958C-8FB1C82900C6}" presName="vert1" presStyleCnt="0"/>
      <dgm:spPr/>
    </dgm:pt>
    <dgm:pt modelId="{35B5B77D-6A72-4A36-98E9-270D7FA889E1}" type="pres">
      <dgm:prSet presAssocID="{EF4B37AC-2375-4B2D-8388-01363537D2EB}" presName="thickLine" presStyleLbl="alignNode1" presStyleIdx="6" presStyleCnt="7"/>
      <dgm:spPr/>
    </dgm:pt>
    <dgm:pt modelId="{E3E09587-E165-4467-9E35-D640540D7329}" type="pres">
      <dgm:prSet presAssocID="{EF4B37AC-2375-4B2D-8388-01363537D2EB}" presName="horz1" presStyleCnt="0"/>
      <dgm:spPr/>
    </dgm:pt>
    <dgm:pt modelId="{B548AD40-A60E-4196-BEDB-CCCF09564049}" type="pres">
      <dgm:prSet presAssocID="{EF4B37AC-2375-4B2D-8388-01363537D2EB}" presName="tx1" presStyleLbl="revTx" presStyleIdx="6" presStyleCnt="7"/>
      <dgm:spPr/>
    </dgm:pt>
    <dgm:pt modelId="{11FC1034-3677-47E9-9BC4-0EBA145D1489}" type="pres">
      <dgm:prSet presAssocID="{EF4B37AC-2375-4B2D-8388-01363537D2EB}" presName="vert1" presStyleCnt="0"/>
      <dgm:spPr/>
    </dgm:pt>
  </dgm:ptLst>
  <dgm:cxnLst>
    <dgm:cxn modelId="{930E210F-12BD-4AC2-8E38-AA6CB078F452}" srcId="{E24A80E4-F78A-4C12-9E99-005328C80620}" destId="{E5CB0A65-D8D7-47E0-958C-8FB1C82900C6}" srcOrd="5" destOrd="0" parTransId="{6C224A4F-3E60-4F63-BE4F-5F96996449F5}" sibTransId="{BF615804-3E0C-45A4-B292-EF6DF889E112}"/>
    <dgm:cxn modelId="{20942519-7500-46EA-9A97-DAD34869F354}" srcId="{E24A80E4-F78A-4C12-9E99-005328C80620}" destId="{7E3C125C-86BE-4112-A16E-71F6FF411367}" srcOrd="4" destOrd="0" parTransId="{31480405-68BC-4B59-BF28-BAED96257ED4}" sibTransId="{5253AD00-BEBC-441E-8A09-68372BCFC680}"/>
    <dgm:cxn modelId="{5BD2292D-12E0-4811-BF92-60C6BC187F3C}" type="presOf" srcId="{7E3C125C-86BE-4112-A16E-71F6FF411367}" destId="{82C13618-48FA-4522-8C97-0BEA8C672B58}" srcOrd="0" destOrd="0" presId="urn:microsoft.com/office/officeart/2008/layout/LinedList"/>
    <dgm:cxn modelId="{6F8FF733-2888-4ED6-A27C-B96065F84161}" type="presOf" srcId="{88DAD11D-B0DE-4DB8-B596-6CA5790073E2}" destId="{23353B5F-00D4-4576-8D38-F83A917866B2}" srcOrd="0" destOrd="0" presId="urn:microsoft.com/office/officeart/2008/layout/LinedList"/>
    <dgm:cxn modelId="{01E67534-FD5E-4285-B2DF-B24D468501AE}" srcId="{E24A80E4-F78A-4C12-9E99-005328C80620}" destId="{26B85ECD-048A-4198-A30C-3BE261FB5917}" srcOrd="3" destOrd="0" parTransId="{4B837205-998A-4CA2-9CA9-66804DCB8A88}" sibTransId="{6DF79910-B386-44C9-84DB-EE6EC22E5061}"/>
    <dgm:cxn modelId="{FAFDD13B-0F1E-4C0D-80A1-2B57F1D57148}" srcId="{E24A80E4-F78A-4C12-9E99-005328C80620}" destId="{0D402B5F-A50C-4B16-A90A-E78FB26F01FC}" srcOrd="0" destOrd="0" parTransId="{F3B3BB02-13F5-4EAD-89E1-FD13913B20DC}" sibTransId="{62A0FF88-A24B-4A50-B9E8-7458582826BD}"/>
    <dgm:cxn modelId="{4D931B69-6853-4508-9535-FD8881BF4D65}" type="presOf" srcId="{E5CB0A65-D8D7-47E0-958C-8FB1C82900C6}" destId="{368DA742-AC7A-4163-8050-37EC54278B58}" srcOrd="0" destOrd="0" presId="urn:microsoft.com/office/officeart/2008/layout/LinedList"/>
    <dgm:cxn modelId="{1BDF808D-2C43-4EB1-B681-7C5EE781A43D}" type="presOf" srcId="{B61983FE-6606-4E02-B0DB-69DBF75CA2B0}" destId="{C9255FF8-9ACA-4031-B644-A30AEA5058F8}" srcOrd="0" destOrd="0" presId="urn:microsoft.com/office/officeart/2008/layout/LinedList"/>
    <dgm:cxn modelId="{7D0D5093-222B-46F3-B4C8-CEAB6E81761F}" type="presOf" srcId="{EF4B37AC-2375-4B2D-8388-01363537D2EB}" destId="{B548AD40-A60E-4196-BEDB-CCCF09564049}" srcOrd="0" destOrd="0" presId="urn:microsoft.com/office/officeart/2008/layout/LinedList"/>
    <dgm:cxn modelId="{607937B2-09C2-4CD4-904F-D3B6814EABA6}" type="presOf" srcId="{26B85ECD-048A-4198-A30C-3BE261FB5917}" destId="{52C9949D-F403-4711-AF02-B6B227E3FF3C}" srcOrd="0" destOrd="0" presId="urn:microsoft.com/office/officeart/2008/layout/LinedList"/>
    <dgm:cxn modelId="{5D4905B6-A073-4683-8CCA-91221EB67EB9}" type="presOf" srcId="{E24A80E4-F78A-4C12-9E99-005328C80620}" destId="{409C4F0E-A871-4EBA-8F8A-153E23C69B34}" srcOrd="0" destOrd="0" presId="urn:microsoft.com/office/officeart/2008/layout/LinedList"/>
    <dgm:cxn modelId="{2A558CBA-C9A6-4ADB-8A30-EA280A3384AD}" type="presOf" srcId="{0D402B5F-A50C-4B16-A90A-E78FB26F01FC}" destId="{94152182-9CF3-47BB-BD9F-2061375992A5}" srcOrd="0" destOrd="0" presId="urn:microsoft.com/office/officeart/2008/layout/LinedList"/>
    <dgm:cxn modelId="{EAE844CA-881A-4E46-8C16-56CFC4EFAC09}" srcId="{E24A80E4-F78A-4C12-9E99-005328C80620}" destId="{88DAD11D-B0DE-4DB8-B596-6CA5790073E2}" srcOrd="2" destOrd="0" parTransId="{BCED10E7-7B5E-4389-84B9-DD0CC28E0106}" sibTransId="{B77D1C19-C189-4DAE-9ACA-A37AADFD2B1D}"/>
    <dgm:cxn modelId="{FA51A6E1-7487-4BE7-9A6F-858EC403BB32}" srcId="{E24A80E4-F78A-4C12-9E99-005328C80620}" destId="{B61983FE-6606-4E02-B0DB-69DBF75CA2B0}" srcOrd="1" destOrd="0" parTransId="{6524D671-FB3A-4F35-B9B4-705A75B3361F}" sibTransId="{13D3A3D8-89BF-43B5-AF7E-1FCBC6F1FB39}"/>
    <dgm:cxn modelId="{F61A32FC-0E48-455E-A239-017FE24CD6CA}" srcId="{E24A80E4-F78A-4C12-9E99-005328C80620}" destId="{EF4B37AC-2375-4B2D-8388-01363537D2EB}" srcOrd="6" destOrd="0" parTransId="{B05F27AF-300D-431A-8625-5D8DFB520728}" sibTransId="{9F5DDEAA-BC47-4E55-BE35-A40AF5431149}"/>
    <dgm:cxn modelId="{6663FD93-FEB7-4A02-A372-BA0B30E8CFBD}" type="presParOf" srcId="{409C4F0E-A871-4EBA-8F8A-153E23C69B34}" destId="{2B02A502-890D-4DEC-A511-4EF23439ED19}" srcOrd="0" destOrd="0" presId="urn:microsoft.com/office/officeart/2008/layout/LinedList"/>
    <dgm:cxn modelId="{B5CFC848-BF98-4FDE-BADC-97B7C77B302D}" type="presParOf" srcId="{409C4F0E-A871-4EBA-8F8A-153E23C69B34}" destId="{AEDAF00D-36EB-4156-A8D3-FCA68597FECD}" srcOrd="1" destOrd="0" presId="urn:microsoft.com/office/officeart/2008/layout/LinedList"/>
    <dgm:cxn modelId="{9C8464EA-79E1-4433-A423-506CF61593CA}" type="presParOf" srcId="{AEDAF00D-36EB-4156-A8D3-FCA68597FECD}" destId="{94152182-9CF3-47BB-BD9F-2061375992A5}" srcOrd="0" destOrd="0" presId="urn:microsoft.com/office/officeart/2008/layout/LinedList"/>
    <dgm:cxn modelId="{0D7B758D-6E55-4323-B367-BEDADEF45F33}" type="presParOf" srcId="{AEDAF00D-36EB-4156-A8D3-FCA68597FECD}" destId="{33572118-35DF-42A1-B4AE-31433B37A115}" srcOrd="1" destOrd="0" presId="urn:microsoft.com/office/officeart/2008/layout/LinedList"/>
    <dgm:cxn modelId="{285BD96D-7822-4DAE-9C37-08C23314C546}" type="presParOf" srcId="{409C4F0E-A871-4EBA-8F8A-153E23C69B34}" destId="{86828CB0-7AB2-4C47-A69C-BA78962804BA}" srcOrd="2" destOrd="0" presId="urn:microsoft.com/office/officeart/2008/layout/LinedList"/>
    <dgm:cxn modelId="{E19C2CB0-6915-43D1-9AB2-D5E46DC4CA6E}" type="presParOf" srcId="{409C4F0E-A871-4EBA-8F8A-153E23C69B34}" destId="{85E2D031-C2E5-4593-A10D-29ECBE5D600E}" srcOrd="3" destOrd="0" presId="urn:microsoft.com/office/officeart/2008/layout/LinedList"/>
    <dgm:cxn modelId="{14CAA446-0FE5-4616-9C33-EE2D3B705A6C}" type="presParOf" srcId="{85E2D031-C2E5-4593-A10D-29ECBE5D600E}" destId="{C9255FF8-9ACA-4031-B644-A30AEA5058F8}" srcOrd="0" destOrd="0" presId="urn:microsoft.com/office/officeart/2008/layout/LinedList"/>
    <dgm:cxn modelId="{483AB2E6-6C6E-4F6B-9986-BC048F5ECC1B}" type="presParOf" srcId="{85E2D031-C2E5-4593-A10D-29ECBE5D600E}" destId="{31562F5A-B09E-41D1-AC93-1499802AF637}" srcOrd="1" destOrd="0" presId="urn:microsoft.com/office/officeart/2008/layout/LinedList"/>
    <dgm:cxn modelId="{6B6549B4-D507-44FD-B3BE-077B8C9102C4}" type="presParOf" srcId="{409C4F0E-A871-4EBA-8F8A-153E23C69B34}" destId="{F3638026-646F-4FA1-B7B1-D94CD54D3099}" srcOrd="4" destOrd="0" presId="urn:microsoft.com/office/officeart/2008/layout/LinedList"/>
    <dgm:cxn modelId="{F72025A5-1434-4689-81FC-4C702593FCB7}" type="presParOf" srcId="{409C4F0E-A871-4EBA-8F8A-153E23C69B34}" destId="{69A4E906-AFD0-47C9-8752-BBD128A09D62}" srcOrd="5" destOrd="0" presId="urn:microsoft.com/office/officeart/2008/layout/LinedList"/>
    <dgm:cxn modelId="{E8B58373-9976-49B0-A0B5-D8CB558463DB}" type="presParOf" srcId="{69A4E906-AFD0-47C9-8752-BBD128A09D62}" destId="{23353B5F-00D4-4576-8D38-F83A917866B2}" srcOrd="0" destOrd="0" presId="urn:microsoft.com/office/officeart/2008/layout/LinedList"/>
    <dgm:cxn modelId="{DC47B5D5-3321-4342-A58B-74E7DB6456D5}" type="presParOf" srcId="{69A4E906-AFD0-47C9-8752-BBD128A09D62}" destId="{F180DC7A-1076-4C69-BAC2-16FC9A546CD6}" srcOrd="1" destOrd="0" presId="urn:microsoft.com/office/officeart/2008/layout/LinedList"/>
    <dgm:cxn modelId="{2322E95B-DC3A-4054-A36B-29D91CCBE86E}" type="presParOf" srcId="{409C4F0E-A871-4EBA-8F8A-153E23C69B34}" destId="{4F50CDFC-6FF7-42C8-8FBA-B47C28739CD9}" srcOrd="6" destOrd="0" presId="urn:microsoft.com/office/officeart/2008/layout/LinedList"/>
    <dgm:cxn modelId="{28B26F10-2A30-4489-9806-0FFD6397D7C2}" type="presParOf" srcId="{409C4F0E-A871-4EBA-8F8A-153E23C69B34}" destId="{DA95B333-0F61-4DA3-AF1A-5E569DD53797}" srcOrd="7" destOrd="0" presId="urn:microsoft.com/office/officeart/2008/layout/LinedList"/>
    <dgm:cxn modelId="{E2209BDF-337E-4465-8889-29C16255B636}" type="presParOf" srcId="{DA95B333-0F61-4DA3-AF1A-5E569DD53797}" destId="{52C9949D-F403-4711-AF02-B6B227E3FF3C}" srcOrd="0" destOrd="0" presId="urn:microsoft.com/office/officeart/2008/layout/LinedList"/>
    <dgm:cxn modelId="{202D913E-CEE8-47E8-8D5D-E79E2868D043}" type="presParOf" srcId="{DA95B333-0F61-4DA3-AF1A-5E569DD53797}" destId="{304FC2CC-CA83-4CAC-96D8-17AD61FD1EF1}" srcOrd="1" destOrd="0" presId="urn:microsoft.com/office/officeart/2008/layout/LinedList"/>
    <dgm:cxn modelId="{B56E448F-818C-4AB4-9C4D-CD193357B6C9}" type="presParOf" srcId="{409C4F0E-A871-4EBA-8F8A-153E23C69B34}" destId="{708B0A25-15DA-4EF7-9841-C98CB99DE61C}" srcOrd="8" destOrd="0" presId="urn:microsoft.com/office/officeart/2008/layout/LinedList"/>
    <dgm:cxn modelId="{2073D415-A796-4A8F-B149-A5F7BA8F6AE4}" type="presParOf" srcId="{409C4F0E-A871-4EBA-8F8A-153E23C69B34}" destId="{73558D83-BCFC-47C0-BA5C-0419842A18BB}" srcOrd="9" destOrd="0" presId="urn:microsoft.com/office/officeart/2008/layout/LinedList"/>
    <dgm:cxn modelId="{0DD75ADB-921E-45A1-948B-950CD65455B8}" type="presParOf" srcId="{73558D83-BCFC-47C0-BA5C-0419842A18BB}" destId="{82C13618-48FA-4522-8C97-0BEA8C672B58}" srcOrd="0" destOrd="0" presId="urn:microsoft.com/office/officeart/2008/layout/LinedList"/>
    <dgm:cxn modelId="{C44BD13C-8CB0-4A29-AE81-4D00F94F572B}" type="presParOf" srcId="{73558D83-BCFC-47C0-BA5C-0419842A18BB}" destId="{BA52FDFB-AE7E-42A8-95C4-020FCB90FB88}" srcOrd="1" destOrd="0" presId="urn:microsoft.com/office/officeart/2008/layout/LinedList"/>
    <dgm:cxn modelId="{066C5F6D-B0A5-4E6B-BDA2-C3AE397E8BFD}" type="presParOf" srcId="{409C4F0E-A871-4EBA-8F8A-153E23C69B34}" destId="{72F9E24B-03AA-4181-BF36-1AF55375864A}" srcOrd="10" destOrd="0" presId="urn:microsoft.com/office/officeart/2008/layout/LinedList"/>
    <dgm:cxn modelId="{DE2F59BB-B573-49CB-8E01-8D7F784FF74B}" type="presParOf" srcId="{409C4F0E-A871-4EBA-8F8A-153E23C69B34}" destId="{676A8375-48AE-4175-A842-0B96BCA8FB2D}" srcOrd="11" destOrd="0" presId="urn:microsoft.com/office/officeart/2008/layout/LinedList"/>
    <dgm:cxn modelId="{CEC5E5F9-9C39-4BAA-8220-E3FF9F92AA8A}" type="presParOf" srcId="{676A8375-48AE-4175-A842-0B96BCA8FB2D}" destId="{368DA742-AC7A-4163-8050-37EC54278B58}" srcOrd="0" destOrd="0" presId="urn:microsoft.com/office/officeart/2008/layout/LinedList"/>
    <dgm:cxn modelId="{7EB4810D-AEA9-4BEA-A3C8-267E980DA864}" type="presParOf" srcId="{676A8375-48AE-4175-A842-0B96BCA8FB2D}" destId="{E1470F25-CAB5-48D2-8B3F-F171F6A21A6F}" srcOrd="1" destOrd="0" presId="urn:microsoft.com/office/officeart/2008/layout/LinedList"/>
    <dgm:cxn modelId="{19C66B1B-EAF6-4DE6-9BD9-E514374B7960}" type="presParOf" srcId="{409C4F0E-A871-4EBA-8F8A-153E23C69B34}" destId="{35B5B77D-6A72-4A36-98E9-270D7FA889E1}" srcOrd="12" destOrd="0" presId="urn:microsoft.com/office/officeart/2008/layout/LinedList"/>
    <dgm:cxn modelId="{B87C6147-4D91-4DA0-BBF9-D2641C65D893}" type="presParOf" srcId="{409C4F0E-A871-4EBA-8F8A-153E23C69B34}" destId="{E3E09587-E165-4467-9E35-D640540D7329}" srcOrd="13" destOrd="0" presId="urn:microsoft.com/office/officeart/2008/layout/LinedList"/>
    <dgm:cxn modelId="{A4E6252C-FCED-4070-9C65-1FEEFCC7C10B}" type="presParOf" srcId="{E3E09587-E165-4467-9E35-D640540D7329}" destId="{B548AD40-A60E-4196-BEDB-CCCF09564049}" srcOrd="0" destOrd="0" presId="urn:microsoft.com/office/officeart/2008/layout/LinedList"/>
    <dgm:cxn modelId="{38BC958F-1B96-4F3F-96D0-44F8F3A104AC}" type="presParOf" srcId="{E3E09587-E165-4467-9E35-D640540D7329}" destId="{11FC1034-3677-47E9-9BC4-0EBA145D14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5A740-5FB4-42B7-A000-B7EFDB579D1B}">
      <dsp:nvSpPr>
        <dsp:cNvPr id="0" name=""/>
        <dsp:cNvSpPr/>
      </dsp:nvSpPr>
      <dsp:spPr>
        <a:xfrm>
          <a:off x="466" y="800958"/>
          <a:ext cx="3277778" cy="3493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Limited data are available assessing prevalence of malnutrition in patients hospitalized with COVID-19 in the US</a:t>
          </a:r>
        </a:p>
      </dsp:txBody>
      <dsp:txXfrm>
        <a:off x="96469" y="896961"/>
        <a:ext cx="3085772" cy="3301781"/>
      </dsp:txXfrm>
    </dsp:sp>
    <dsp:sp modelId="{20B5853F-BC7A-4EFD-8352-825B4E341C19}">
      <dsp:nvSpPr>
        <dsp:cNvPr id="0" name=""/>
        <dsp:cNvSpPr/>
      </dsp:nvSpPr>
      <dsp:spPr>
        <a:xfrm>
          <a:off x="3822072" y="800958"/>
          <a:ext cx="3246606" cy="35387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No US studies assessing the impact of  malnutrition on outcomes in patients hospitalized with COVID-19</a:t>
          </a:r>
        </a:p>
      </dsp:txBody>
      <dsp:txXfrm>
        <a:off x="3917162" y="896048"/>
        <a:ext cx="3056426" cy="3348592"/>
      </dsp:txXfrm>
    </dsp:sp>
    <dsp:sp modelId="{7AFD16A9-D15A-4B1A-B27E-C80607B55700}">
      <dsp:nvSpPr>
        <dsp:cNvPr id="0" name=""/>
        <dsp:cNvSpPr/>
      </dsp:nvSpPr>
      <dsp:spPr>
        <a:xfrm>
          <a:off x="7612506" y="800958"/>
          <a:ext cx="3580582" cy="35197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Differential effects of pre-existing versus hospital-acquired malnutrition in patients hospitalized with COVID-19 has not been investigated</a:t>
          </a:r>
        </a:p>
      </dsp:txBody>
      <dsp:txXfrm>
        <a:off x="7715597" y="904049"/>
        <a:ext cx="3374400" cy="3313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A99E0-DBF2-4745-A7F2-3F8B874998F0}">
      <dsp:nvSpPr>
        <dsp:cNvPr id="0" name=""/>
        <dsp:cNvSpPr/>
      </dsp:nvSpPr>
      <dsp:spPr>
        <a:xfrm>
          <a:off x="566384" y="396"/>
          <a:ext cx="1370714" cy="8224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Severe protein-calorie malnutrition</a:t>
          </a:r>
        </a:p>
      </dsp:txBody>
      <dsp:txXfrm>
        <a:off x="566384" y="396"/>
        <a:ext cx="1370714" cy="822428"/>
      </dsp:txXfrm>
    </dsp:sp>
    <dsp:sp modelId="{FA7E37B7-8BE6-4C3F-B721-ECA236474409}">
      <dsp:nvSpPr>
        <dsp:cNvPr id="0" name=""/>
        <dsp:cNvSpPr/>
      </dsp:nvSpPr>
      <dsp:spPr>
        <a:xfrm>
          <a:off x="2074171" y="396"/>
          <a:ext cx="1370714" cy="822428"/>
        </a:xfrm>
        <a:prstGeom prst="rect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Malnutrition of a moderate degree</a:t>
          </a:r>
        </a:p>
      </dsp:txBody>
      <dsp:txXfrm>
        <a:off x="2074171" y="396"/>
        <a:ext cx="1370714" cy="822428"/>
      </dsp:txXfrm>
    </dsp:sp>
    <dsp:sp modelId="{B6BD56FC-F174-4B4D-8FBA-5CE34F338214}">
      <dsp:nvSpPr>
        <dsp:cNvPr id="0" name=""/>
        <dsp:cNvSpPr/>
      </dsp:nvSpPr>
      <dsp:spPr>
        <a:xfrm>
          <a:off x="3581957" y="396"/>
          <a:ext cx="1370714" cy="8224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Moderate protein energy malnutrition</a:t>
          </a:r>
        </a:p>
      </dsp:txBody>
      <dsp:txXfrm>
        <a:off x="3581957" y="396"/>
        <a:ext cx="1370714" cy="822428"/>
      </dsp:txXfrm>
    </dsp:sp>
    <dsp:sp modelId="{08BB9C4E-A8A8-4951-92F8-72A9215B5C48}">
      <dsp:nvSpPr>
        <dsp:cNvPr id="0" name=""/>
        <dsp:cNvSpPr/>
      </dsp:nvSpPr>
      <dsp:spPr>
        <a:xfrm>
          <a:off x="5089744" y="396"/>
          <a:ext cx="1370714" cy="82242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Moderate protein-calorie malnutrition</a:t>
          </a:r>
        </a:p>
      </dsp:txBody>
      <dsp:txXfrm>
        <a:off x="5089744" y="396"/>
        <a:ext cx="1370714" cy="822428"/>
      </dsp:txXfrm>
    </dsp:sp>
    <dsp:sp modelId="{BA354D49-2790-481C-8B12-51910F9FA894}">
      <dsp:nvSpPr>
        <dsp:cNvPr id="0" name=""/>
        <dsp:cNvSpPr/>
      </dsp:nvSpPr>
      <dsp:spPr>
        <a:xfrm>
          <a:off x="566384" y="959896"/>
          <a:ext cx="1370714" cy="8224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Mild protein-calorie malnutrition</a:t>
          </a:r>
        </a:p>
      </dsp:txBody>
      <dsp:txXfrm>
        <a:off x="566384" y="959896"/>
        <a:ext cx="1370714" cy="822428"/>
      </dsp:txXfrm>
    </dsp:sp>
    <dsp:sp modelId="{AA72C9CD-225E-4F59-A073-023B59A90C07}">
      <dsp:nvSpPr>
        <dsp:cNvPr id="0" name=""/>
        <dsp:cNvSpPr/>
      </dsp:nvSpPr>
      <dsp:spPr>
        <a:xfrm>
          <a:off x="2074171" y="959896"/>
          <a:ext cx="1370714" cy="8224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Malnutrition of a mild degree</a:t>
          </a:r>
        </a:p>
      </dsp:txBody>
      <dsp:txXfrm>
        <a:off x="2074171" y="959896"/>
        <a:ext cx="1370714" cy="822428"/>
      </dsp:txXfrm>
    </dsp:sp>
    <dsp:sp modelId="{65DE715E-609A-45D3-99B8-D4D6B4F3A0B9}">
      <dsp:nvSpPr>
        <dsp:cNvPr id="0" name=""/>
        <dsp:cNvSpPr/>
      </dsp:nvSpPr>
      <dsp:spPr>
        <a:xfrm>
          <a:off x="3581957" y="959896"/>
          <a:ext cx="1370714" cy="822428"/>
        </a:xfrm>
        <a:prstGeom prst="rect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Malnutrition following gastrointestinal surgery</a:t>
          </a:r>
        </a:p>
      </dsp:txBody>
      <dsp:txXfrm>
        <a:off x="3581957" y="959896"/>
        <a:ext cx="1370714" cy="822428"/>
      </dsp:txXfrm>
    </dsp:sp>
    <dsp:sp modelId="{31A4E2E2-FEA3-4CBA-A78D-85775BFE3D85}">
      <dsp:nvSpPr>
        <dsp:cNvPr id="0" name=""/>
        <dsp:cNvSpPr/>
      </dsp:nvSpPr>
      <dsp:spPr>
        <a:xfrm>
          <a:off x="5089744" y="959896"/>
          <a:ext cx="1370714" cy="8224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Starvation</a:t>
          </a:r>
        </a:p>
      </dsp:txBody>
      <dsp:txXfrm>
        <a:off x="5089744" y="959896"/>
        <a:ext cx="1370714" cy="822428"/>
      </dsp:txXfrm>
    </dsp:sp>
    <dsp:sp modelId="{AA8F939E-ABA3-4724-9DAC-1512A05527B5}">
      <dsp:nvSpPr>
        <dsp:cNvPr id="0" name=""/>
        <dsp:cNvSpPr/>
      </dsp:nvSpPr>
      <dsp:spPr>
        <a:xfrm>
          <a:off x="566384" y="1919397"/>
          <a:ext cx="1370714" cy="82242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Semi-starvation</a:t>
          </a:r>
        </a:p>
      </dsp:txBody>
      <dsp:txXfrm>
        <a:off x="566384" y="1919397"/>
        <a:ext cx="1370714" cy="822428"/>
      </dsp:txXfrm>
    </dsp:sp>
    <dsp:sp modelId="{99901518-72C4-4E39-AE07-A65033F68172}">
      <dsp:nvSpPr>
        <dsp:cNvPr id="0" name=""/>
        <dsp:cNvSpPr/>
      </dsp:nvSpPr>
      <dsp:spPr>
        <a:xfrm>
          <a:off x="2074171" y="1919397"/>
          <a:ext cx="1370714" cy="8224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Undernutrition</a:t>
          </a:r>
        </a:p>
      </dsp:txBody>
      <dsp:txXfrm>
        <a:off x="2074171" y="1919397"/>
        <a:ext cx="1370714" cy="822428"/>
      </dsp:txXfrm>
    </dsp:sp>
    <dsp:sp modelId="{2EEADC37-D72D-4963-8BDB-D8980575A191}">
      <dsp:nvSpPr>
        <dsp:cNvPr id="0" name=""/>
        <dsp:cNvSpPr/>
      </dsp:nvSpPr>
      <dsp:spPr>
        <a:xfrm>
          <a:off x="3581957" y="1919397"/>
          <a:ext cx="1370714" cy="8224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Deficiency of macronutrients</a:t>
          </a:r>
        </a:p>
      </dsp:txBody>
      <dsp:txXfrm>
        <a:off x="3581957" y="1919397"/>
        <a:ext cx="1370714" cy="822428"/>
      </dsp:txXfrm>
    </dsp:sp>
    <dsp:sp modelId="{EE7876A6-80C5-43C5-85C6-ED8C32A32086}">
      <dsp:nvSpPr>
        <dsp:cNvPr id="0" name=""/>
        <dsp:cNvSpPr/>
      </dsp:nvSpPr>
      <dsp:spPr>
        <a:xfrm>
          <a:off x="5089744" y="1919397"/>
          <a:ext cx="1370714" cy="822428"/>
        </a:xfrm>
        <a:prstGeom prst="rect">
          <a:avLst/>
        </a:prstGeom>
        <a:solidFill>
          <a:schemeClr val="tx2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Nutritional deficiency disorder</a:t>
          </a:r>
        </a:p>
      </dsp:txBody>
      <dsp:txXfrm>
        <a:off x="5089744" y="1919397"/>
        <a:ext cx="1370714" cy="822428"/>
      </dsp:txXfrm>
    </dsp:sp>
    <dsp:sp modelId="{EFA5F24E-F24F-401A-A077-29BB2846246E}">
      <dsp:nvSpPr>
        <dsp:cNvPr id="0" name=""/>
        <dsp:cNvSpPr/>
      </dsp:nvSpPr>
      <dsp:spPr>
        <a:xfrm>
          <a:off x="566384" y="2878897"/>
          <a:ext cx="1370714" cy="8224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Nutritional wasting</a:t>
          </a:r>
        </a:p>
      </dsp:txBody>
      <dsp:txXfrm>
        <a:off x="566384" y="2878897"/>
        <a:ext cx="1370714" cy="822428"/>
      </dsp:txXfrm>
    </dsp:sp>
    <dsp:sp modelId="{DE07F6FA-8491-46D9-8C76-96549A7FD4F6}">
      <dsp:nvSpPr>
        <dsp:cNvPr id="0" name=""/>
        <dsp:cNvSpPr/>
      </dsp:nvSpPr>
      <dsp:spPr>
        <a:xfrm>
          <a:off x="2074171" y="2878897"/>
          <a:ext cx="1370714" cy="822428"/>
        </a:xfrm>
        <a:prstGeom prst="rect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Wasting disease</a:t>
          </a:r>
        </a:p>
      </dsp:txBody>
      <dsp:txXfrm>
        <a:off x="2074171" y="2878897"/>
        <a:ext cx="1370714" cy="822428"/>
      </dsp:txXfrm>
    </dsp:sp>
    <dsp:sp modelId="{5AF4C229-54B2-4482-85BB-B6813F1CC0CA}">
      <dsp:nvSpPr>
        <dsp:cNvPr id="0" name=""/>
        <dsp:cNvSpPr/>
      </dsp:nvSpPr>
      <dsp:spPr>
        <a:xfrm>
          <a:off x="3581957" y="2878897"/>
          <a:ext cx="1370714" cy="82242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Marasmic Kwashiorkor</a:t>
          </a:r>
        </a:p>
      </dsp:txBody>
      <dsp:txXfrm>
        <a:off x="3581957" y="2878897"/>
        <a:ext cx="1370714" cy="822428"/>
      </dsp:txXfrm>
    </dsp:sp>
    <dsp:sp modelId="{DC92E56D-0AC1-4193-826F-027FD9F89632}">
      <dsp:nvSpPr>
        <dsp:cNvPr id="0" name=""/>
        <dsp:cNvSpPr/>
      </dsp:nvSpPr>
      <dsp:spPr>
        <a:xfrm>
          <a:off x="5089744" y="2878897"/>
          <a:ext cx="1370714" cy="8224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Kwashiorkor</a:t>
          </a:r>
        </a:p>
      </dsp:txBody>
      <dsp:txXfrm>
        <a:off x="5089744" y="2878897"/>
        <a:ext cx="1370714" cy="822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99438-B97E-4166-ADBB-BC765189E73F}">
      <dsp:nvSpPr>
        <dsp:cNvPr id="0" name=""/>
        <dsp:cNvSpPr/>
      </dsp:nvSpPr>
      <dsp:spPr>
        <a:xfrm>
          <a:off x="0" y="416281"/>
          <a:ext cx="10515600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Death or transfer to hospice</a:t>
          </a:r>
        </a:p>
      </dsp:txBody>
      <dsp:txXfrm>
        <a:off x="0" y="416281"/>
        <a:ext cx="10515600" cy="1085175"/>
      </dsp:txXfrm>
    </dsp:sp>
    <dsp:sp modelId="{01933566-1B58-4883-9ECD-FE5A8AEEE74E}">
      <dsp:nvSpPr>
        <dsp:cNvPr id="0" name=""/>
        <dsp:cNvSpPr/>
      </dsp:nvSpPr>
      <dsp:spPr>
        <a:xfrm>
          <a:off x="525780" y="32521"/>
          <a:ext cx="736092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Mortality</a:t>
          </a:r>
        </a:p>
      </dsp:txBody>
      <dsp:txXfrm>
        <a:off x="563247" y="69988"/>
        <a:ext cx="7285986" cy="692586"/>
      </dsp:txXfrm>
    </dsp:sp>
    <dsp:sp modelId="{A357D2A9-2A6A-4D36-B8EA-ADEE766268CC}">
      <dsp:nvSpPr>
        <dsp:cNvPr id="0" name=""/>
        <dsp:cNvSpPr/>
      </dsp:nvSpPr>
      <dsp:spPr>
        <a:xfrm>
          <a:off x="0" y="2025616"/>
          <a:ext cx="10515600" cy="229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41528" rIns="81612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Mechanical Ventilation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Acute Respiratory Distress Syndrome (ARDS)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Extra-Corporeal Membrane Oxygenation (ECMO)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Hospital-Acquired Pressure Injury (HAPI)</a:t>
          </a:r>
        </a:p>
      </dsp:txBody>
      <dsp:txXfrm>
        <a:off x="0" y="2025616"/>
        <a:ext cx="10515600" cy="2293200"/>
      </dsp:txXfrm>
    </dsp:sp>
    <dsp:sp modelId="{28784F7C-A34E-471E-BB27-B091553B7555}">
      <dsp:nvSpPr>
        <dsp:cNvPr id="0" name=""/>
        <dsp:cNvSpPr/>
      </dsp:nvSpPr>
      <dsp:spPr>
        <a:xfrm>
          <a:off x="525780" y="1641856"/>
          <a:ext cx="7360920" cy="767520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Adverse Hospital Events</a:t>
          </a:r>
        </a:p>
      </dsp:txBody>
      <dsp:txXfrm>
        <a:off x="563247" y="1679323"/>
        <a:ext cx="728598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AD13-AE96-472A-8FC6-06348A9E9F4B}">
      <dsp:nvSpPr>
        <dsp:cNvPr id="0" name=""/>
        <dsp:cNvSpPr/>
      </dsp:nvSpPr>
      <dsp:spPr>
        <a:xfrm>
          <a:off x="0" y="332918"/>
          <a:ext cx="1051560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First study examining a large US cohort of adult patients hospitalized with COVID-19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Prevalence of malnutrition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Impact of malnutrition on mortality and adverse hospital events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Elucidates variances in outcomes between patients with a history of- or hospital acquired malnutrition</a:t>
          </a:r>
        </a:p>
      </dsp:txBody>
      <dsp:txXfrm>
        <a:off x="0" y="332918"/>
        <a:ext cx="10515600" cy="2381400"/>
      </dsp:txXfrm>
    </dsp:sp>
    <dsp:sp modelId="{65AD389F-A9FA-49AE-AD48-92F5E2425DAA}">
      <dsp:nvSpPr>
        <dsp:cNvPr id="0" name=""/>
        <dsp:cNvSpPr/>
      </dsp:nvSpPr>
      <dsp:spPr>
        <a:xfrm>
          <a:off x="525780" y="22958"/>
          <a:ext cx="736092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Strengths</a:t>
          </a:r>
        </a:p>
      </dsp:txBody>
      <dsp:txXfrm>
        <a:off x="556042" y="53220"/>
        <a:ext cx="7300396" cy="559396"/>
      </dsp:txXfrm>
    </dsp:sp>
    <dsp:sp modelId="{C40A195C-E0E3-45F5-908F-304C58AA75A9}">
      <dsp:nvSpPr>
        <dsp:cNvPr id="0" name=""/>
        <dsp:cNvSpPr/>
      </dsp:nvSpPr>
      <dsp:spPr>
        <a:xfrm>
          <a:off x="0" y="3137679"/>
          <a:ext cx="105156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Retrospective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Use of ICD-10 diagnostic codes rather than AND/ASPEN criteria</a:t>
          </a:r>
        </a:p>
      </dsp:txBody>
      <dsp:txXfrm>
        <a:off x="0" y="3137679"/>
        <a:ext cx="10515600" cy="1190700"/>
      </dsp:txXfrm>
    </dsp:sp>
    <dsp:sp modelId="{8E5EA814-E4F4-4CC8-9F8F-4BD673D25278}">
      <dsp:nvSpPr>
        <dsp:cNvPr id="0" name=""/>
        <dsp:cNvSpPr/>
      </dsp:nvSpPr>
      <dsp:spPr>
        <a:xfrm>
          <a:off x="525780" y="2827719"/>
          <a:ext cx="7360920" cy="6199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Limitations</a:t>
          </a:r>
        </a:p>
      </dsp:txBody>
      <dsp:txXfrm>
        <a:off x="556042" y="2857981"/>
        <a:ext cx="7300396" cy="559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28403-668A-441A-8F35-B74AEB3A612A}">
      <dsp:nvSpPr>
        <dsp:cNvPr id="0" name=""/>
        <dsp:cNvSpPr/>
      </dsp:nvSpPr>
      <dsp:spPr>
        <a:xfrm>
          <a:off x="0" y="0"/>
          <a:ext cx="9486352" cy="1018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2.5x more likely to die</a:t>
          </a:r>
          <a:endParaRPr lang="en-US" sz="3000" b="1" kern="1200"/>
        </a:p>
      </dsp:txBody>
      <dsp:txXfrm>
        <a:off x="1999127" y="0"/>
        <a:ext cx="7487224" cy="1018567"/>
      </dsp:txXfrm>
    </dsp:sp>
    <dsp:sp modelId="{2D911203-0383-4EA2-9D96-645775B26E62}">
      <dsp:nvSpPr>
        <dsp:cNvPr id="0" name=""/>
        <dsp:cNvSpPr/>
      </dsp:nvSpPr>
      <dsp:spPr>
        <a:xfrm>
          <a:off x="101856" y="101856"/>
          <a:ext cx="1897270" cy="81485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9D05D-ADCB-4CDD-98CB-3C328A5DDD57}">
      <dsp:nvSpPr>
        <dsp:cNvPr id="0" name=""/>
        <dsp:cNvSpPr/>
      </dsp:nvSpPr>
      <dsp:spPr>
        <a:xfrm>
          <a:off x="0" y="1120423"/>
          <a:ext cx="9486352" cy="101856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5.7x more likely to require mechanical ventilation</a:t>
          </a:r>
        </a:p>
      </dsp:txBody>
      <dsp:txXfrm>
        <a:off x="1999127" y="1120423"/>
        <a:ext cx="7487224" cy="1018567"/>
      </dsp:txXfrm>
    </dsp:sp>
    <dsp:sp modelId="{3E5C78E5-DA51-4888-97E0-EA0E23E75F6A}">
      <dsp:nvSpPr>
        <dsp:cNvPr id="0" name=""/>
        <dsp:cNvSpPr/>
      </dsp:nvSpPr>
      <dsp:spPr>
        <a:xfrm>
          <a:off x="101856" y="1222280"/>
          <a:ext cx="1897270" cy="814853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1667625"/>
            <a:satOff val="-1491"/>
            <a:lumOff val="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8A0B-41AC-4DB2-AA63-3049799CEC14}">
      <dsp:nvSpPr>
        <dsp:cNvPr id="0" name=""/>
        <dsp:cNvSpPr/>
      </dsp:nvSpPr>
      <dsp:spPr>
        <a:xfrm>
          <a:off x="0" y="2240847"/>
          <a:ext cx="9486352" cy="1018567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13x more likely to require ECMO support</a:t>
          </a:r>
          <a:endParaRPr lang="en-US" sz="3000" b="1" kern="1200"/>
        </a:p>
      </dsp:txBody>
      <dsp:txXfrm>
        <a:off x="1999127" y="2240847"/>
        <a:ext cx="7487224" cy="1018567"/>
      </dsp:txXfrm>
    </dsp:sp>
    <dsp:sp modelId="{03EF555A-D151-4525-BC75-5F91AA3F59F3}">
      <dsp:nvSpPr>
        <dsp:cNvPr id="0" name=""/>
        <dsp:cNvSpPr/>
      </dsp:nvSpPr>
      <dsp:spPr>
        <a:xfrm>
          <a:off x="101856" y="2342704"/>
          <a:ext cx="1897270" cy="81485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99EF3-1DA0-44A3-AA1F-5E392D581EE4}">
      <dsp:nvSpPr>
        <dsp:cNvPr id="0" name=""/>
        <dsp:cNvSpPr/>
      </dsp:nvSpPr>
      <dsp:spPr>
        <a:xfrm>
          <a:off x="0" y="3361271"/>
          <a:ext cx="9486352" cy="101856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6.9x more likely to develop a HAPI</a:t>
          </a:r>
        </a:p>
      </dsp:txBody>
      <dsp:txXfrm>
        <a:off x="1999127" y="3361271"/>
        <a:ext cx="7487224" cy="1018567"/>
      </dsp:txXfrm>
    </dsp:sp>
    <dsp:sp modelId="{88916DCF-9EE0-401B-8C06-79445BD12864}">
      <dsp:nvSpPr>
        <dsp:cNvPr id="0" name=""/>
        <dsp:cNvSpPr/>
      </dsp:nvSpPr>
      <dsp:spPr>
        <a:xfrm>
          <a:off x="101856" y="3463127"/>
          <a:ext cx="1897270" cy="814853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2A502-890D-4DEC-A511-4EF23439ED1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52182-9CF3-47BB-BD9F-2061375992A5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Jerrod Anzolone, MS</a:t>
          </a:r>
        </a:p>
      </dsp:txBody>
      <dsp:txXfrm>
        <a:off x="0" y="531"/>
        <a:ext cx="10515600" cy="621467"/>
      </dsp:txXfrm>
    </dsp:sp>
    <dsp:sp modelId="{86828CB0-7AB2-4C47-A69C-BA78962804BA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55FF8-9ACA-4031-B644-A30AEA5058F8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Kristina Bailey, MD</a:t>
          </a:r>
        </a:p>
      </dsp:txBody>
      <dsp:txXfrm>
        <a:off x="0" y="621999"/>
        <a:ext cx="10515600" cy="621467"/>
      </dsp:txXfrm>
    </dsp:sp>
    <dsp:sp modelId="{F3638026-646F-4FA1-B7B1-D94CD54D3099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53B5F-00D4-4576-8D38-F83A917866B2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Harlan Sayles, MS</a:t>
          </a:r>
        </a:p>
      </dsp:txBody>
      <dsp:txXfrm>
        <a:off x="0" y="1243467"/>
        <a:ext cx="10515600" cy="621467"/>
      </dsp:txXfrm>
    </dsp:sp>
    <dsp:sp modelId="{4F50CDFC-6FF7-42C8-8FBA-B47C28739CD9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9949D-F403-4711-AF02-B6B227E3FF3C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Megan Timmerman, MPA RD</a:t>
          </a:r>
        </a:p>
      </dsp:txBody>
      <dsp:txXfrm>
        <a:off x="0" y="1864935"/>
        <a:ext cx="10515600" cy="621467"/>
      </dsp:txXfrm>
    </dsp:sp>
    <dsp:sp modelId="{708B0A25-15DA-4EF7-9841-C98CB99DE61C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13618-48FA-4522-8C97-0BEA8C672B58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Mariah Jackson, MMN RD</a:t>
          </a:r>
        </a:p>
      </dsp:txBody>
      <dsp:txXfrm>
        <a:off x="0" y="2486402"/>
        <a:ext cx="10515600" cy="621467"/>
      </dsp:txXfrm>
    </dsp:sp>
    <dsp:sp modelId="{72F9E24B-03AA-4181-BF36-1AF55375864A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A742-AC7A-4163-8050-37EC54278B58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James McClay, MD MS</a:t>
          </a:r>
        </a:p>
      </dsp:txBody>
      <dsp:txXfrm>
        <a:off x="0" y="3107870"/>
        <a:ext cx="10515600" cy="621467"/>
      </dsp:txXfrm>
    </dsp:sp>
    <dsp:sp modelId="{35B5B77D-6A72-4A36-98E9-270D7FA889E1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8AD40-A60E-4196-BEDB-CCCF09564049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Corrine Hanson, PhD RD</a:t>
          </a: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53E11C-F400-41F3-A34A-559DF7EF1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05672-B5DC-4867-B31F-BF661EFA82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7B0E2F1-F5EC-4708-BB7A-260D58CE6E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091B-2206-46B1-86FE-CB4C2E19F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813C9-54C3-48B9-994E-7BEFBCBA0F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C904F2-C399-483C-B5AE-095EAEF5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8E4D5A-60A2-498F-B618-80D01F3D83C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09883E-9D2F-4C3E-B0F9-57FF168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9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figure included on this slide highlights our inclusion and exclusion criteria and how we arrived at our final hospitalized cohort. </a:t>
            </a:r>
          </a:p>
          <a:p>
            <a:endParaRPr lang="en-US" dirty="0"/>
          </a:p>
          <a:p>
            <a:r>
              <a:rPr lang="en-US" dirty="0"/>
              <a:t>At the top of the figure in the first blue box, you can see we started by including all patients with a definitive COVID-19 diagnosis</a:t>
            </a:r>
          </a:p>
          <a:p>
            <a:endParaRPr lang="en-US" dirty="0"/>
          </a:p>
          <a:p>
            <a:r>
              <a:rPr lang="en-US" dirty="0"/>
              <a:t>Moving from top to bottom, we then excluded:</a:t>
            </a:r>
          </a:p>
          <a:p>
            <a:endParaRPr lang="en-US" dirty="0"/>
          </a:p>
          <a:p>
            <a:r>
              <a:rPr lang="en-US" dirty="0"/>
              <a:t>– patients from sites with incomplete death or hospitalization reporting </a:t>
            </a:r>
          </a:p>
          <a:p>
            <a:endParaRPr lang="en-US" dirty="0"/>
          </a:p>
          <a:p>
            <a:r>
              <a:rPr lang="en-US" dirty="0"/>
              <a:t>– patients with missing gender or age </a:t>
            </a:r>
            <a:r>
              <a:rPr lang="en-US" i="1" dirty="0"/>
              <a:t>along with </a:t>
            </a:r>
            <a:r>
              <a:rPr lang="en-US" dirty="0"/>
              <a:t>pediatric patients under the age of 19 </a:t>
            </a:r>
            <a:r>
              <a:rPr lang="en-US" b="1" dirty="0"/>
              <a:t>and finally</a:t>
            </a:r>
          </a:p>
          <a:p>
            <a:endParaRPr lang="en-US" dirty="0"/>
          </a:p>
          <a:p>
            <a:r>
              <a:rPr lang="en-US" dirty="0"/>
              <a:t>– patients without a COVID-19 associated hospitalization within 14 days of diagnosis.</a:t>
            </a:r>
          </a:p>
          <a:p>
            <a:endParaRPr lang="en-US" dirty="0"/>
          </a:p>
          <a:p>
            <a:r>
              <a:rPr lang="en-US" dirty="0"/>
              <a:t>Leaving us with the final hospitalized study cohort at the bottom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7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Malnutrition served as the primary exposure in this study and was defined by the presence of </a:t>
            </a:r>
            <a:r>
              <a:rPr lang="en-US" b="1" dirty="0"/>
              <a:t>one or more of the 16 selected </a:t>
            </a:r>
            <a:r>
              <a:rPr lang="en-US" dirty="0"/>
              <a:t>ICD-10 diagnostic codes within the hospitalized patient’s medical record. </a:t>
            </a:r>
          </a:p>
          <a:p>
            <a:endParaRPr lang="en-US" dirty="0"/>
          </a:p>
          <a:p>
            <a:r>
              <a:rPr lang="en-US" dirty="0"/>
              <a:t>Patients with malnutrition diagnosed prior to COVID-19 infection were classified as having a </a:t>
            </a:r>
            <a:r>
              <a:rPr lang="en-US" i="1" u="sng" dirty="0"/>
              <a:t>History of Malnutrition</a:t>
            </a:r>
            <a:r>
              <a:rPr lang="en-US" i="1" u="none" dirty="0"/>
              <a:t> </a:t>
            </a:r>
            <a:r>
              <a:rPr lang="en-US" b="1" dirty="0"/>
              <a:t>while </a:t>
            </a:r>
          </a:p>
          <a:p>
            <a:endParaRPr lang="en-US" dirty="0"/>
          </a:p>
          <a:p>
            <a:r>
              <a:rPr lang="en-US" dirty="0"/>
              <a:t>Patients with malnutrition diagnosed on or after COVID-19 infection were classified as having </a:t>
            </a:r>
            <a:r>
              <a:rPr lang="en-US" i="1" u="sng" dirty="0"/>
              <a:t>Hospital-Acquired Malnutrition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7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Patients included in the final hospitalized cohort were then stratified into three malnutrition groups for analysis.</a:t>
            </a:r>
          </a:p>
          <a:p>
            <a:endParaRPr lang="en-US" dirty="0"/>
          </a:p>
          <a:p>
            <a:r>
              <a:rPr lang="en-US" dirty="0"/>
              <a:t>The first group includes patients with no documented history of malnutrition</a:t>
            </a:r>
          </a:p>
          <a:p>
            <a:endParaRPr lang="en-US" dirty="0"/>
          </a:p>
          <a:p>
            <a:r>
              <a:rPr lang="en-US" dirty="0"/>
              <a:t>The second includes those with a history of malnutrition </a:t>
            </a:r>
            <a:r>
              <a:rPr lang="en-US" b="1" dirty="0"/>
              <a:t>and</a:t>
            </a:r>
          </a:p>
          <a:p>
            <a:endParaRPr lang="en-US" dirty="0"/>
          </a:p>
          <a:p>
            <a:r>
              <a:rPr lang="en-US" dirty="0"/>
              <a:t>The third and final group includes patients with hospital-acquired malnutrition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outcome of this study was mortality, defined as an ICD-10 code of death or transfer to hospice during COVID-19 hospitalization. </a:t>
            </a:r>
          </a:p>
          <a:p>
            <a:endParaRPr lang="en-US" dirty="0"/>
          </a:p>
          <a:p>
            <a:r>
              <a:rPr lang="en-US" dirty="0"/>
              <a:t>Secondary outcomes, also defined as presence of an ICD-10 codes within the medical record, included the following adverse hospital events: </a:t>
            </a:r>
          </a:p>
          <a:p>
            <a:endParaRPr lang="en-US" dirty="0"/>
          </a:p>
          <a:p>
            <a:r>
              <a:rPr lang="en-US" dirty="0"/>
              <a:t>Mechanical ventilation</a:t>
            </a:r>
          </a:p>
          <a:p>
            <a:r>
              <a:rPr lang="en-US" dirty="0"/>
              <a:t>Acute respiratory distress syndrome (ARDS)</a:t>
            </a:r>
          </a:p>
          <a:p>
            <a:r>
              <a:rPr lang="en-US" dirty="0"/>
              <a:t>Extra-corporeal membrane oxygenation (ECMO) </a:t>
            </a:r>
            <a:r>
              <a:rPr lang="en-US" b="1" dirty="0"/>
              <a:t>and </a:t>
            </a:r>
          </a:p>
          <a:p>
            <a:r>
              <a:rPr lang="en-US" dirty="0"/>
              <a:t>Hospital-acquired pressure injuries (HAPI) </a:t>
            </a:r>
            <a:r>
              <a:rPr lang="en-US" b="1" dirty="0"/>
              <a:t>at any time during hospitalization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>
                <a:solidFill>
                  <a:srgbClr val="000000">
                    <a:lumMod val="85000"/>
                    <a:lumOff val="15000"/>
                  </a:srgbClr>
                </a:solidFill>
                <a:latin typeface="+mn-lt"/>
                <a:cs typeface="Arial" charset="0"/>
              </a:rPr>
              <a:t>Frequencies and percentages of demographic and clinical characteristics between the no documented history of malnutrition, history of malnutrition, and hospital-acquired malnutrition groups were calculated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Groups were then compared using either the Wilcoxon rank-sum tests for continuous measures or Chi-Square test for categorical variables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Finally, univariate and multivariable logistic regression models were used to evaluate odds ratios of mortality and adverse hospital events based on malnutrition group.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Adjusted models were controlled for age, sex, race/ethnicity, Charlson comorbidity index and smoking status.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These confounders were determined </a:t>
            </a:r>
            <a:r>
              <a:rPr lang="en-US" i="1">
                <a:latin typeface="+mn-lt"/>
              </a:rPr>
              <a:t>a priori </a:t>
            </a:r>
            <a:r>
              <a:rPr lang="en-US" i="0">
                <a:latin typeface="+mn-lt"/>
              </a:rPr>
              <a:t>using directed acyclical graphing, knowledge of clinical relationships and relevant literature. </a:t>
            </a:r>
          </a:p>
          <a:p>
            <a:endParaRPr lang="en-US" i="0">
              <a:latin typeface="+mn-lt"/>
            </a:endParaRPr>
          </a:p>
          <a:p>
            <a:r>
              <a:rPr lang="en-US" i="0">
                <a:latin typeface="+mn-lt"/>
              </a:rPr>
              <a:t>A </a:t>
            </a:r>
            <a:r>
              <a:rPr lang="en-US" i="1">
                <a:latin typeface="+mn-lt"/>
              </a:rPr>
              <a:t>p</a:t>
            </a:r>
            <a:r>
              <a:rPr lang="en-US" i="0">
                <a:latin typeface="+mn-lt"/>
              </a:rPr>
              <a:t> value of &lt;0.05 was considered statistically significant.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7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start by discussing the prevalence of malnutrition in patient hospitalized with COVID-19 in a United States Cohort</a:t>
            </a:r>
          </a:p>
          <a:p>
            <a:endParaRPr lang="en-US" dirty="0"/>
          </a:p>
          <a:p>
            <a:r>
              <a:rPr lang="en-US" dirty="0"/>
              <a:t>Our final hospitalized study cohort included over 340,000 patients.  </a:t>
            </a:r>
          </a:p>
          <a:p>
            <a:endParaRPr lang="en-US" dirty="0"/>
          </a:p>
          <a:p>
            <a:r>
              <a:rPr lang="en-US" dirty="0"/>
              <a:t>In the map of the US on the left-hand side of the slide, you can see the geographic distribution of these patients across the country</a:t>
            </a:r>
          </a:p>
          <a:p>
            <a:endParaRPr lang="en-US" dirty="0"/>
          </a:p>
          <a:p>
            <a:r>
              <a:rPr lang="en-US" dirty="0"/>
              <a:t>Moving to the right-hand side of the slide which shows the final hospitalized cohort stratified by the malnutrition groups,</a:t>
            </a:r>
          </a:p>
          <a:p>
            <a:endParaRPr lang="en-US" dirty="0"/>
          </a:p>
          <a:p>
            <a:r>
              <a:rPr lang="en-US" dirty="0"/>
              <a:t>92% of patients had no documented history of malnutrition, </a:t>
            </a:r>
          </a:p>
          <a:p>
            <a:endParaRPr lang="en-US" dirty="0"/>
          </a:p>
          <a:p>
            <a:r>
              <a:rPr lang="en-US" dirty="0"/>
              <a:t>Over 11,000 (or 3.3%) had a history of malnutrition and </a:t>
            </a:r>
          </a:p>
          <a:p>
            <a:endParaRPr lang="en-US" dirty="0"/>
          </a:p>
          <a:p>
            <a:r>
              <a:rPr lang="en-US" dirty="0"/>
              <a:t>Over 15,000 patients (or 4.6%) had hospital-acquired malnutrition.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Overall, 7.9% of the final hospitalized cohort had a diagnosis of malnutrition.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3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1100" dirty="0"/>
              <a:t>Following adjustment for age, sex, race/ethnicity, CCI and smoking status, results remained statistically significant for each outcome of interest</a:t>
            </a:r>
          </a:p>
          <a:p>
            <a:pPr defTabSz="931774">
              <a:defRPr/>
            </a:pPr>
            <a:endParaRPr lang="en-US" sz="1100" dirty="0"/>
          </a:p>
          <a:p>
            <a:pPr defTabSz="931774">
              <a:defRPr/>
            </a:pPr>
            <a:r>
              <a:rPr lang="en-US" sz="1100" dirty="0"/>
              <a:t>-Odds of death or transfer to hospice were 1.7 times higher in patients with a history of malnutrition and 2.5 times higher in those with hospital-acquired malnutrition</a:t>
            </a:r>
          </a:p>
          <a:p>
            <a:pPr defTabSz="931774">
              <a:defRPr/>
            </a:pPr>
            <a:endParaRPr lang="en-US" sz="1100" dirty="0"/>
          </a:p>
          <a:p>
            <a:pPr defTabSz="931774">
              <a:defRPr/>
            </a:pPr>
            <a:r>
              <a:rPr lang="en-US" sz="1100" dirty="0"/>
              <a:t>-In the same respect, odds of mechanical ventilation were approximately 1.8 times higher in those with a history of malnutrition and 5.7 times higher in those with hospital-acquired malnutrition</a:t>
            </a:r>
          </a:p>
          <a:p>
            <a:pPr defTabSz="931774">
              <a:defRPr/>
            </a:pPr>
            <a:endParaRPr lang="en-US" sz="1100" dirty="0"/>
          </a:p>
          <a:p>
            <a:pPr defTabSz="931774">
              <a:defRPr/>
            </a:pPr>
            <a:r>
              <a:rPr lang="en-US" sz="1100" dirty="0"/>
              <a:t>-Having a history of malnutrition increased odds of Acute Respiratory Distress Syndrome by approximately 1.1 times and hospital-acquired malnutrition increased the odds by 2.5 times</a:t>
            </a:r>
          </a:p>
          <a:p>
            <a:pPr defTabSz="931774">
              <a:defRPr/>
            </a:pPr>
            <a:endParaRPr lang="en-US" sz="1100" dirty="0"/>
          </a:p>
          <a:p>
            <a:pPr defTabSz="931774">
              <a:defRPr/>
            </a:pPr>
            <a:r>
              <a:rPr lang="en-US" sz="1100" dirty="0"/>
              <a:t>-Odds of ECMO were approximately 5 times higher in patients with a history of malnutrition and 13 times higher in those with hospital-acquired malnutrition </a:t>
            </a:r>
            <a:r>
              <a:rPr lang="en-US" sz="1100" b="1" dirty="0"/>
              <a:t>and finally</a:t>
            </a:r>
          </a:p>
          <a:p>
            <a:pPr defTabSz="931774">
              <a:defRPr/>
            </a:pPr>
            <a:endParaRPr lang="en-US" sz="1100" b="1" dirty="0"/>
          </a:p>
          <a:p>
            <a:pPr defTabSz="931774">
              <a:defRPr/>
            </a:pPr>
            <a:r>
              <a:rPr lang="en-US" sz="1100" b="0" dirty="0"/>
              <a:t>-Odds of hospital-acquired pressure injury were 3.6 times higher in those with a history of malnutrition and approximately 7 times higher in those with hospital-acquired malnutrition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85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</a:rPr>
              <a:t>To the best of our knowledge, this is the first study examining a large US cohort of patients hospitalized </a:t>
            </a:r>
            <a:r>
              <a:rPr lang="en-US">
                <a:latin typeface="+mn-lt"/>
                <a:ea typeface="Calibri" panose="020F0502020204030204" pitchFamily="34" charset="0"/>
              </a:rPr>
              <a:t>with COVID-19 to evaluate </a:t>
            </a:r>
            <a:r>
              <a:rPr lang="en-US" dirty="0">
                <a:latin typeface="+mn-lt"/>
                <a:ea typeface="Calibri" panose="020F0502020204030204" pitchFamily="34" charset="0"/>
              </a:rPr>
              <a:t>the following:</a:t>
            </a:r>
          </a:p>
          <a:p>
            <a:endParaRPr lang="en-US" dirty="0">
              <a:latin typeface="+mn-lt"/>
              <a:ea typeface="Calibri" panose="020F0502020204030204" pitchFamily="34" charset="0"/>
            </a:endParaRPr>
          </a:p>
          <a:p>
            <a:r>
              <a:rPr lang="en-US" dirty="0">
                <a:latin typeface="+mn-lt"/>
                <a:ea typeface="Calibri" panose="020F0502020204030204" pitchFamily="34" charset="0"/>
              </a:rPr>
              <a:t>First, the prevalence of malnutrition in adult hospitalized patients with COVID-19 in the US</a:t>
            </a:r>
          </a:p>
          <a:p>
            <a:endParaRPr lang="en-US" dirty="0">
              <a:latin typeface="+mn-lt"/>
              <a:ea typeface="Calibri" panose="020F0502020204030204" pitchFamily="34" charset="0"/>
            </a:endParaRPr>
          </a:p>
          <a:p>
            <a:r>
              <a:rPr lang="en-US" dirty="0">
                <a:latin typeface="+mn-lt"/>
                <a:ea typeface="Calibri" panose="020F0502020204030204" pitchFamily="34" charset="0"/>
              </a:rPr>
              <a:t>Second, the impact of malnutrition on mortality and adverse hospital events in patients hospitalized with COVID-19 </a:t>
            </a:r>
            <a:r>
              <a:rPr lang="en-US" b="1" dirty="0">
                <a:latin typeface="+mn-lt"/>
                <a:ea typeface="Calibri" panose="020F0502020204030204" pitchFamily="34" charset="0"/>
              </a:rPr>
              <a:t>and</a:t>
            </a:r>
          </a:p>
          <a:p>
            <a:endParaRPr lang="en-US" dirty="0">
              <a:latin typeface="+mn-lt"/>
              <a:ea typeface="Calibri" panose="020F0502020204030204" pitchFamily="34" charset="0"/>
            </a:endParaRPr>
          </a:p>
          <a:p>
            <a:r>
              <a:rPr lang="en-US" dirty="0">
                <a:latin typeface="+mn-lt"/>
                <a:ea typeface="Calibri" panose="020F0502020204030204" pitchFamily="34" charset="0"/>
              </a:rPr>
              <a:t>Third the variances in outcomes between hospitalized COVID-19 patients with a history of malnutrition and hospital-acquired malnutrition</a:t>
            </a:r>
          </a:p>
          <a:p>
            <a:endParaRPr lang="en-US" dirty="0">
              <a:latin typeface="+mn-lt"/>
              <a:ea typeface="Calibri" panose="020F0502020204030204" pitchFamily="34" charset="0"/>
            </a:endParaRPr>
          </a:p>
          <a:p>
            <a:r>
              <a:rPr lang="en-US" dirty="0">
                <a:latin typeface="+mn-lt"/>
                <a:ea typeface="Calibri" panose="020F0502020204030204" pitchFamily="34" charset="0"/>
              </a:rPr>
              <a:t>This research is limited by its use of retrospective data and the reliance on ICD-10 diagnostic codes rather Academy of Nutrition and Dietetics  and ASPEN guidelines which is considered the standard of care for identifying and diagnosing malnutrition  </a:t>
            </a:r>
          </a:p>
          <a:p>
            <a:endParaRPr lang="en-US" dirty="0">
              <a:latin typeface="+mn-lt"/>
              <a:ea typeface="Calibri" panose="020F0502020204030204" pitchFamily="34" charset="0"/>
            </a:endParaRPr>
          </a:p>
          <a:p>
            <a:r>
              <a:rPr lang="en-US" dirty="0">
                <a:latin typeface="+mn-lt"/>
                <a:ea typeface="Calibri" panose="020F0502020204030204" pitchFamily="34" charset="0"/>
              </a:rPr>
              <a:t>While these limitations are acknowledged, the N3C database is currently the most representative sample of patients with COVID-19 in the United States, making its use appropriate for this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F7C72-A9A6-46FB-931A-FB11420C656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21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major findings show that patients with malnutrition who were hospitalized with COVID-19 were</a:t>
            </a:r>
          </a:p>
          <a:p>
            <a:endParaRPr lang="en-US"/>
          </a:p>
          <a:p>
            <a:r>
              <a:rPr lang="en-US"/>
              <a:t>2.5x more likely to die</a:t>
            </a:r>
          </a:p>
          <a:p>
            <a:endParaRPr lang="en-US"/>
          </a:p>
          <a:p>
            <a:r>
              <a:rPr lang="en-US"/>
              <a:t>5.7x more likely to require mechanical ventilation</a:t>
            </a:r>
          </a:p>
          <a:p>
            <a:endParaRPr lang="en-US"/>
          </a:p>
          <a:p>
            <a:r>
              <a:rPr lang="en-US"/>
              <a:t>13x more likely to require ECMO support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3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+mn-lt"/>
                <a:ea typeface="Calibri" panose="020F0502020204030204" pitchFamily="34" charset="0"/>
              </a:rPr>
              <a:t>In Conclusion, </a:t>
            </a:r>
          </a:p>
          <a:p>
            <a:endParaRPr lang="en-US" sz="1200">
              <a:latin typeface="+mn-lt"/>
              <a:ea typeface="Calibri" panose="020F0502020204030204" pitchFamily="34" charset="0"/>
            </a:endParaRPr>
          </a:p>
          <a:p>
            <a:r>
              <a:rPr lang="en-US" sz="1200">
                <a:latin typeface="+mn-lt"/>
              </a:rPr>
              <a:t>This study highlights the importance of early and reoccurring nutrition assessments to ensure accurate malnutrition dx by the interdisciplinary team. </a:t>
            </a:r>
          </a:p>
          <a:p>
            <a:endParaRPr lang="en-US" sz="1200">
              <a:latin typeface="+mn-lt"/>
            </a:endParaRPr>
          </a:p>
          <a:p>
            <a:r>
              <a:rPr lang="en-US" sz="1200">
                <a:latin typeface="+mn-lt"/>
              </a:rPr>
              <a:t>The identification of patients with malnutrition allows for </a:t>
            </a:r>
            <a:r>
              <a:rPr lang="en-US" sz="1200" i="0">
                <a:latin typeface="+mn-lt"/>
              </a:rPr>
              <a:t>targeted interventions which could improve outcomes in patients hospitalized with COVID-19</a:t>
            </a:r>
            <a:endParaRPr lang="en-US" sz="120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62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Following this presentation, learners will be able 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the prevalence of malnutrition in patients hospitalized with COVID-19 in the United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the impact of</a:t>
            </a:r>
            <a:r>
              <a:rPr lang="en-US" b="1"/>
              <a:t> pre-existing </a:t>
            </a:r>
            <a:r>
              <a:rPr lang="en-US"/>
              <a:t>malnutrition on mortality and adverse hospital events </a:t>
            </a:r>
            <a:r>
              <a:rPr lang="en-US" b="1"/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the impact of </a:t>
            </a:r>
            <a:r>
              <a:rPr lang="en-US" b="1"/>
              <a:t>hospital-acquired</a:t>
            </a:r>
            <a:r>
              <a:rPr lang="en-US"/>
              <a:t> malnutrition on mortality and adverse events in patients hospitalized with COVID-19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C1ED-F82A-4FFC-A14B-5AA90E4090D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8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2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sz="110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cs typeface="Arial" charset="0"/>
              </a:rPr>
              <a:t>The COVID-19 pandemic has swept the globe in the past two years with over 476 million cases and over 5 million deaths world-wide</a:t>
            </a:r>
          </a:p>
          <a:p>
            <a:pPr defTabSz="931774">
              <a:defRPr/>
            </a:pPr>
            <a:endParaRPr lang="en-US" sz="1100">
              <a:solidFill>
                <a:srgbClr val="000000">
                  <a:lumMod val="85000"/>
                  <a:lumOff val="15000"/>
                </a:srgbClr>
              </a:solidFill>
              <a:latin typeface="Arial" charset="0"/>
              <a:cs typeface="Arial" charset="0"/>
            </a:endParaRPr>
          </a:p>
          <a:p>
            <a:pPr defTabSz="931774">
              <a:defRPr/>
            </a:pPr>
            <a:r>
              <a:rPr lang="en-US" sz="110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cs typeface="Arial" charset="0"/>
              </a:rPr>
              <a:t>Given that malnutrition is associated with weaker immune responses and poor diaphragmatic and respiratory function we can assume that individuals with a history of malnutrition, possibly due to chronic disease or chronic starvation, may be more susceptible to poor outcomes during COVID-19 infection</a:t>
            </a:r>
          </a:p>
          <a:p>
            <a:pPr defTabSz="931774">
              <a:defRPr/>
            </a:pPr>
            <a:endParaRPr lang="en-US" sz="1100">
              <a:solidFill>
                <a:srgbClr val="000000">
                  <a:lumMod val="85000"/>
                  <a:lumOff val="15000"/>
                </a:srgbClr>
              </a:solidFill>
              <a:latin typeface="Arial" charset="0"/>
              <a:cs typeface="Arial" charset="0"/>
            </a:endParaRPr>
          </a:p>
          <a:p>
            <a:pPr defTabSz="931774">
              <a:defRPr/>
            </a:pPr>
            <a:r>
              <a:rPr lang="en-US" sz="1100">
                <a:solidFill>
                  <a:srgbClr val="000000">
                    <a:lumMod val="85000"/>
                    <a:lumOff val="15000"/>
                  </a:srgbClr>
                </a:solidFill>
                <a:latin typeface="Arial" charset="0"/>
                <a:cs typeface="Arial" charset="0"/>
              </a:rPr>
              <a:t>On the other hand, those without underlying malnutrition have a high risk of becoming acutely malnourished during hospital admission due to symptoms of COVID-19 such as anorexia, nausea, vomiting and hypermetabolism.</a:t>
            </a:r>
          </a:p>
          <a:p>
            <a:endParaRPr lang="en-US" sz="1100"/>
          </a:p>
          <a:p>
            <a:r>
              <a:rPr lang="en-US" sz="1100"/>
              <a:t>With this in mind, our research team hypothesized that a with history of malnutrition or becoming malnourished during hospitalization is associated with increased mortality and poor clinical outcomes in patients hospitalized with COVID-19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previous studies explored the relationship of nutrition risk and malnutrition in patients hospitalized with COVID-19, we have identified 3 gaps in current knowledge:</a:t>
            </a:r>
          </a:p>
          <a:p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First, limited US data are available assessing prevalence of malnutrition in patients hospitalized with COVID-19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Second, no US studies have assessed the impact of malnutrition on outcomes in this patient population </a:t>
            </a:r>
            <a:r>
              <a:rPr lang="en-US" b="1"/>
              <a:t>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Third, the differential effects of </a:t>
            </a:r>
            <a:r>
              <a:rPr lang="en-US" b="1"/>
              <a:t>pre-existing</a:t>
            </a:r>
            <a:r>
              <a:rPr lang="en-US"/>
              <a:t> versus </a:t>
            </a:r>
            <a:r>
              <a:rPr lang="en-US" b="1"/>
              <a:t>hospital-acquired malnutrition </a:t>
            </a:r>
            <a:r>
              <a:rPr lang="en-US"/>
              <a:t>on outcomes in patients hospitalized with COVID-19 hasn’t been investigated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these gaps in mind, our research team developed the following study aims:</a:t>
            </a:r>
          </a:p>
          <a:p>
            <a:endParaRPr lang="en-US"/>
          </a:p>
          <a:p>
            <a:r>
              <a:rPr lang="en-US"/>
              <a:t>Our first aim was to identify the </a:t>
            </a:r>
            <a:r>
              <a:rPr lang="en-US" b="1"/>
              <a:t>prevalence </a:t>
            </a:r>
            <a:r>
              <a:rPr lang="en-US"/>
              <a:t>of patients with </a:t>
            </a:r>
            <a:r>
              <a:rPr lang="en-US" b="1"/>
              <a:t>pre-existing</a:t>
            </a:r>
            <a:r>
              <a:rPr lang="en-US"/>
              <a:t> and </a:t>
            </a:r>
            <a:r>
              <a:rPr lang="en-US" b="1"/>
              <a:t>hospital-acquired</a:t>
            </a:r>
            <a:r>
              <a:rPr lang="en-US"/>
              <a:t> malnutrition in patients hospitalized with COVID-19 in the US</a:t>
            </a:r>
          </a:p>
          <a:p>
            <a:endParaRPr lang="en-US"/>
          </a:p>
          <a:p>
            <a:r>
              <a:rPr lang="en-US"/>
              <a:t>Second, we aimed to determine the association between </a:t>
            </a:r>
            <a:r>
              <a:rPr lang="en-US" b="1"/>
              <a:t>pre-existing</a:t>
            </a:r>
            <a:r>
              <a:rPr lang="en-US"/>
              <a:t> malnutrition on </a:t>
            </a:r>
            <a:r>
              <a:rPr lang="en-US" b="0"/>
              <a:t>mortality</a:t>
            </a:r>
            <a:r>
              <a:rPr lang="en-US" b="1"/>
              <a:t> </a:t>
            </a:r>
            <a:r>
              <a:rPr lang="en-US" b="0"/>
              <a:t>and </a:t>
            </a:r>
            <a:r>
              <a:rPr lang="en-US"/>
              <a:t>adverse hospital events in this patient population</a:t>
            </a:r>
          </a:p>
          <a:p>
            <a:endParaRPr lang="en-US"/>
          </a:p>
          <a:p>
            <a:r>
              <a:rPr lang="en-US"/>
              <a:t>And our third aimed was to determine the association of </a:t>
            </a:r>
            <a:r>
              <a:rPr lang="en-US" b="1"/>
              <a:t>hospital-acquired</a:t>
            </a:r>
            <a:r>
              <a:rPr lang="en-US"/>
              <a:t> malnutrition on mortality and adverse hospital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This retrospective cohort utilized longitudinal data from the National COVID Cohort Collaborative database, also known as N3C.</a:t>
            </a:r>
          </a:p>
          <a:p>
            <a:pPr defTabSz="931774">
              <a:defRPr/>
            </a:pPr>
            <a:endParaRPr lang="en-US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pPr defTabSz="931774">
              <a:defRPr/>
            </a:pPr>
            <a:r>
              <a:rPr lang="en-US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The N3C was developed by the NIH and systematically collects regularly updated data derived from electronic health records of patients that were tested for COVID-19 or had a diagnosis of COVID-19 from a provider</a:t>
            </a:r>
          </a:p>
          <a:p>
            <a:pPr defTabSz="931774">
              <a:defRPr/>
            </a:pPr>
            <a:endParaRPr lang="en-US">
              <a:solidFill>
                <a:schemeClr val="tx1"/>
              </a:solidFill>
              <a:latin typeface="+mn-lt"/>
              <a:ea typeface="Calibri" panose="020F0502020204030204" pitchFamily="34" charset="0"/>
            </a:endParaRPr>
          </a:p>
          <a:p>
            <a:pPr defTabSz="931774">
              <a:defRPr/>
            </a:pPr>
            <a:r>
              <a:rPr lang="en-US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Data partners include contributing institutions encompassing multiple providers and multiple sites of care across the United States</a:t>
            </a:r>
          </a:p>
          <a:p>
            <a:pPr defTabSz="931774">
              <a:defRPr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Our final data extraction utilized data from release 55 and occurred on December 2,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883E-9D2F-4C3E-B0F9-57FF16872F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3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E7163B-4B10-8147-89F2-25F7765602E1}"/>
              </a:ext>
            </a:extLst>
          </p:cNvPr>
          <p:cNvSpPr/>
          <p:nvPr userDrawn="1"/>
        </p:nvSpPr>
        <p:spPr>
          <a:xfrm>
            <a:off x="0" y="0"/>
            <a:ext cx="12192000" cy="5760720"/>
          </a:xfrm>
          <a:prstGeom prst="rect">
            <a:avLst/>
          </a:prstGeom>
          <a:solidFill>
            <a:srgbClr val="0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2138130"/>
            <a:ext cx="1024382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200"/>
              </a:spcAft>
              <a:buNone/>
              <a:defRPr>
                <a:solidFill>
                  <a:srgbClr val="FFCF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5715168"/>
            <a:ext cx="12192000" cy="91440"/>
          </a:xfrm>
          <a:prstGeom prst="rect">
            <a:avLst/>
          </a:prstGeom>
          <a:solidFill>
            <a:srgbClr val="DE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4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ll 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274637"/>
            <a:ext cx="1017269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600201"/>
            <a:ext cx="10172700" cy="2453639"/>
          </a:xfrm>
          <a:prstGeom prst="rect">
            <a:avLst/>
          </a:prstGeom>
          <a:solidFill>
            <a:srgbClr val="BAD9E1"/>
          </a:solidFill>
        </p:spPr>
        <p:txBody>
          <a:bodyPr lIns="274320" tIns="274320" rIns="274320" bIns="27432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600" b="0"/>
            </a:lvl1pPr>
            <a:lvl2pPr marL="287338" indent="-279400">
              <a:lnSpc>
                <a:spcPct val="110000"/>
              </a:lnSpc>
              <a:spcAft>
                <a:spcPts val="600"/>
              </a:spcAft>
              <a:buFont typeface="Arial" charset="0"/>
              <a:buChar char="•"/>
              <a:tabLst/>
              <a:defRPr sz="2400" b="0"/>
            </a:lvl2pPr>
            <a:lvl3pPr marL="744538" indent="-279400">
              <a:lnSpc>
                <a:spcPct val="110000"/>
              </a:lnSpc>
              <a:spcAft>
                <a:spcPts val="600"/>
              </a:spcAft>
              <a:buSzPct val="95000"/>
              <a:buFont typeface="Courier New" charset="0"/>
              <a:buChar char="o"/>
              <a:tabLst/>
              <a:defRPr sz="2000" b="0"/>
            </a:lvl3pPr>
            <a:lvl4pPr marL="1201738" indent="-279400">
              <a:lnSpc>
                <a:spcPct val="110000"/>
              </a:lnSpc>
              <a:spcAft>
                <a:spcPts val="600"/>
              </a:spcAft>
              <a:tabLst/>
              <a:defRPr sz="1600" b="0"/>
            </a:lvl4pPr>
            <a:lvl5pPr>
              <a:lnSpc>
                <a:spcPct val="110000"/>
              </a:lnSpc>
              <a:spcAft>
                <a:spcPts val="600"/>
              </a:spcAft>
              <a:defRPr b="0"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361015" cy="6858000"/>
            <a:chOff x="0" y="0"/>
            <a:chExt cx="361015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0"/>
              <a:ext cx="359923" cy="6858000"/>
            </a:xfrm>
            <a:prstGeom prst="rect">
              <a:avLst/>
            </a:prstGeom>
            <a:solidFill>
              <a:srgbClr val="002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 userDrawn="1"/>
          </p:nvSpPr>
          <p:spPr>
            <a:xfrm rot="16200000">
              <a:off x="-2669157" y="3773314"/>
              <a:ext cx="5842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© 2022 ASPEN | American Society for Parenteral and Enteral Nutrition.</a:t>
              </a:r>
              <a:r>
                <a:rPr lang="en-US" sz="800" b="0" baseline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 All Rights Reserved.</a:t>
              </a:r>
              <a:endParaRPr lang="en-US" sz="800" b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24439" y="0"/>
              <a:ext cx="36576" cy="6858000"/>
            </a:xfrm>
            <a:prstGeom prst="rect">
              <a:avLst/>
            </a:prstGeom>
            <a:solidFill>
              <a:srgbClr val="DE4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9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ntenc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79400"/>
            <a:ext cx="10181167" cy="1320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9" y="1600201"/>
            <a:ext cx="4891709" cy="4203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500" b="0"/>
            </a:lvl1pPr>
            <a:lvl2pPr marL="287338" indent="-27940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  <a:tabLst/>
              <a:defRPr sz="2200" b="0"/>
            </a:lvl2pPr>
            <a:lvl3pPr marL="744538" indent="-279400">
              <a:lnSpc>
                <a:spcPct val="100000"/>
              </a:lnSpc>
              <a:spcAft>
                <a:spcPts val="600"/>
              </a:spcAft>
              <a:buSzPct val="95000"/>
              <a:buFont typeface="Courier New" charset="0"/>
              <a:buChar char="o"/>
              <a:tabLst/>
              <a:defRPr sz="2000" b="0"/>
            </a:lvl3pPr>
            <a:lvl4pPr marL="1201738" indent="-279400">
              <a:lnSpc>
                <a:spcPct val="110000"/>
              </a:lnSpc>
              <a:spcAft>
                <a:spcPts val="600"/>
              </a:spcAft>
              <a:tabLst/>
              <a:defRPr sz="1600" b="0"/>
            </a:lvl4pPr>
            <a:lvl5pPr>
              <a:lnSpc>
                <a:spcPct val="110000"/>
              </a:lnSpc>
              <a:spcAft>
                <a:spcPts val="600"/>
              </a:spcAft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241958" y="1600200"/>
            <a:ext cx="4891709" cy="42031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500" b="0"/>
            </a:lvl1pPr>
            <a:lvl2pPr marL="287338" indent="-27940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  <a:tabLst/>
              <a:defRPr sz="2200" b="0"/>
            </a:lvl2pPr>
            <a:lvl3pPr marL="744538" indent="-279400">
              <a:lnSpc>
                <a:spcPct val="100000"/>
              </a:lnSpc>
              <a:spcAft>
                <a:spcPts val="600"/>
              </a:spcAft>
              <a:buSzPct val="95000"/>
              <a:buFont typeface="Courier New" charset="0"/>
              <a:buChar char="o"/>
              <a:tabLst/>
              <a:defRPr sz="2000" b="0"/>
            </a:lvl3pPr>
            <a:lvl4pPr marL="1201738" indent="-279400">
              <a:lnSpc>
                <a:spcPct val="110000"/>
              </a:lnSpc>
              <a:spcAft>
                <a:spcPts val="600"/>
              </a:spcAft>
              <a:tabLst/>
              <a:defRPr sz="1600" b="0"/>
            </a:lvl4pPr>
            <a:lvl5pPr>
              <a:lnSpc>
                <a:spcPct val="110000"/>
              </a:lnSpc>
              <a:spcAft>
                <a:spcPts val="600"/>
              </a:spcAft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581B8B-7982-44A9-A8FE-7285DD89532F}"/>
              </a:ext>
            </a:extLst>
          </p:cNvPr>
          <p:cNvGrpSpPr/>
          <p:nvPr userDrawn="1"/>
        </p:nvGrpSpPr>
        <p:grpSpPr>
          <a:xfrm>
            <a:off x="0" y="0"/>
            <a:ext cx="361015" cy="6858000"/>
            <a:chOff x="0" y="0"/>
            <a:chExt cx="361015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DE4652-FD37-4052-A4A6-4D0C91EAAEE4}"/>
                </a:ext>
              </a:extLst>
            </p:cNvPr>
            <p:cNvSpPr/>
            <p:nvPr userDrawn="1"/>
          </p:nvSpPr>
          <p:spPr>
            <a:xfrm>
              <a:off x="0" y="0"/>
              <a:ext cx="359923" cy="6858000"/>
            </a:xfrm>
            <a:prstGeom prst="rect">
              <a:avLst/>
            </a:prstGeom>
            <a:solidFill>
              <a:srgbClr val="002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D35013-B208-4136-A352-9C52D036B11C}"/>
                </a:ext>
              </a:extLst>
            </p:cNvPr>
            <p:cNvSpPr txBox="1"/>
            <p:nvPr userDrawn="1"/>
          </p:nvSpPr>
          <p:spPr>
            <a:xfrm rot="16200000">
              <a:off x="-2669157" y="3773314"/>
              <a:ext cx="5842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© 2022 ASPEN | American Society for Parenteral and Enteral Nutrition.</a:t>
              </a:r>
              <a:r>
                <a:rPr lang="en-US" sz="800" b="0" baseline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 All Rights Reserved.</a:t>
              </a:r>
              <a:endParaRPr lang="en-US" sz="800" b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DA83C7-7A87-4F41-9ED4-E985328A74B0}"/>
                </a:ext>
              </a:extLst>
            </p:cNvPr>
            <p:cNvSpPr/>
            <p:nvPr userDrawn="1"/>
          </p:nvSpPr>
          <p:spPr>
            <a:xfrm>
              <a:off x="324439" y="0"/>
              <a:ext cx="36576" cy="6858000"/>
            </a:xfrm>
            <a:prstGeom prst="rect">
              <a:avLst/>
            </a:prstGeom>
            <a:solidFill>
              <a:srgbClr val="DE4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844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99" y="279400"/>
            <a:ext cx="10159493" cy="1317624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517E5-A337-462B-9A0C-3205979FBF05}"/>
              </a:ext>
            </a:extLst>
          </p:cNvPr>
          <p:cNvGrpSpPr/>
          <p:nvPr userDrawn="1"/>
        </p:nvGrpSpPr>
        <p:grpSpPr>
          <a:xfrm>
            <a:off x="0" y="0"/>
            <a:ext cx="361015" cy="6858000"/>
            <a:chOff x="0" y="0"/>
            <a:chExt cx="361015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484B33-BD78-4D93-96DE-5C87CC801F59}"/>
                </a:ext>
              </a:extLst>
            </p:cNvPr>
            <p:cNvSpPr/>
            <p:nvPr/>
          </p:nvSpPr>
          <p:spPr>
            <a:xfrm>
              <a:off x="0" y="0"/>
              <a:ext cx="359923" cy="6858000"/>
            </a:xfrm>
            <a:prstGeom prst="rect">
              <a:avLst/>
            </a:prstGeom>
            <a:solidFill>
              <a:srgbClr val="002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E8BC0C-6321-4BF3-938A-F751F5C96908}"/>
                </a:ext>
              </a:extLst>
            </p:cNvPr>
            <p:cNvSpPr txBox="1"/>
            <p:nvPr/>
          </p:nvSpPr>
          <p:spPr>
            <a:xfrm rot="16200000">
              <a:off x="-2669157" y="3773314"/>
              <a:ext cx="5842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© 2022 ASPEN | American Society for Parenteral and Enteral Nutrition.</a:t>
              </a:r>
              <a:r>
                <a:rPr lang="en-US" sz="800" b="0" baseline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 All Rights Reserved.</a:t>
              </a:r>
              <a:endParaRPr lang="en-US" sz="800" b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CA9BE6-8AD9-43DF-941B-75A7E2C7EF77}"/>
                </a:ext>
              </a:extLst>
            </p:cNvPr>
            <p:cNvSpPr/>
            <p:nvPr/>
          </p:nvSpPr>
          <p:spPr>
            <a:xfrm>
              <a:off x="324439" y="0"/>
              <a:ext cx="36576" cy="6858000"/>
            </a:xfrm>
            <a:prstGeom prst="rect">
              <a:avLst/>
            </a:prstGeom>
            <a:solidFill>
              <a:srgbClr val="DE4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03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5760720"/>
          </a:xfrm>
          <a:prstGeom prst="rect">
            <a:avLst/>
          </a:prstGeom>
          <a:solidFill>
            <a:srgbClr val="0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5679234"/>
            <a:ext cx="12192000" cy="91440"/>
          </a:xfrm>
          <a:prstGeom prst="rect">
            <a:avLst/>
          </a:prstGeom>
          <a:solidFill>
            <a:srgbClr val="DE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5E5A69-7D6A-4983-B33D-483389683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055" y="2788435"/>
            <a:ext cx="8963890" cy="151318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5000"/>
              </a:lnSpc>
              <a:defRPr sz="480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2585D79-0D67-4C91-97DA-6CDE6E888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055" y="4446547"/>
            <a:ext cx="8963890" cy="6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rgbClr val="94BCE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319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5760720"/>
          </a:xfrm>
          <a:prstGeom prst="rect">
            <a:avLst/>
          </a:prstGeom>
          <a:solidFill>
            <a:srgbClr val="0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5679234"/>
            <a:ext cx="12192000" cy="91440"/>
          </a:xfrm>
          <a:prstGeom prst="rect">
            <a:avLst/>
          </a:prstGeom>
          <a:solidFill>
            <a:srgbClr val="DE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5E5A69-7D6A-4983-B33D-483389683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055" y="2075527"/>
            <a:ext cx="8963890" cy="151318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5000"/>
              </a:lnSpc>
              <a:defRPr sz="480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2585D79-0D67-4C91-97DA-6CDE6E888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055" y="3733639"/>
            <a:ext cx="8963890" cy="6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rgbClr val="94BCE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6702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peaker phot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95250"/>
            <a:ext cx="12192000" cy="5760720"/>
          </a:xfrm>
          <a:prstGeom prst="rect">
            <a:avLst/>
          </a:prstGeom>
          <a:solidFill>
            <a:srgbClr val="0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054" y="1765615"/>
            <a:ext cx="6612712" cy="1449716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500" spc="-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4312" y="3390151"/>
            <a:ext cx="6612712" cy="14779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BCE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5679234"/>
            <a:ext cx="12192000" cy="91440"/>
          </a:xfrm>
          <a:prstGeom prst="rect">
            <a:avLst/>
          </a:prstGeom>
          <a:solidFill>
            <a:srgbClr val="DE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C92EADB-077D-F147-BD3D-7548A1C561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1882" y="1758153"/>
            <a:ext cx="2755760" cy="278790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5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E7163B-4B10-8147-89F2-25F7765602E1}"/>
              </a:ext>
            </a:extLst>
          </p:cNvPr>
          <p:cNvSpPr/>
          <p:nvPr userDrawn="1"/>
        </p:nvSpPr>
        <p:spPr>
          <a:xfrm>
            <a:off x="0" y="0"/>
            <a:ext cx="12192000" cy="5760720"/>
          </a:xfrm>
          <a:prstGeom prst="rect">
            <a:avLst/>
          </a:prstGeom>
          <a:solidFill>
            <a:srgbClr val="0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2138130"/>
            <a:ext cx="1024382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9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200"/>
              </a:spcAft>
              <a:buNone/>
              <a:defRPr>
                <a:solidFill>
                  <a:srgbClr val="FFCF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5715168"/>
            <a:ext cx="12192000" cy="91440"/>
          </a:xfrm>
          <a:prstGeom prst="rect">
            <a:avLst/>
          </a:prstGeom>
          <a:solidFill>
            <a:srgbClr val="DE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6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361015" cy="6858000"/>
            <a:chOff x="0" y="0"/>
            <a:chExt cx="361015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0"/>
              <a:ext cx="359923" cy="6858000"/>
            </a:xfrm>
            <a:prstGeom prst="rect">
              <a:avLst/>
            </a:prstGeom>
            <a:solidFill>
              <a:srgbClr val="002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 userDrawn="1"/>
          </p:nvSpPr>
          <p:spPr>
            <a:xfrm rot="16200000">
              <a:off x="-2669157" y="3773314"/>
              <a:ext cx="5842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© 2022 ASPEN | American Society for Parenteral and Enteral Nutrition.</a:t>
              </a:r>
              <a:r>
                <a:rPr lang="en-US" sz="800" b="0" baseline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 All Rights Reserved.</a:t>
              </a:r>
              <a:endParaRPr lang="en-US" sz="800" b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24439" y="0"/>
              <a:ext cx="36576" cy="6858000"/>
            </a:xfrm>
            <a:prstGeom prst="rect">
              <a:avLst/>
            </a:prstGeom>
            <a:solidFill>
              <a:srgbClr val="DE4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76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 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274637"/>
            <a:ext cx="1017269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361015" cy="6858000"/>
            <a:chOff x="0" y="0"/>
            <a:chExt cx="361015" cy="6858000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0"/>
              <a:ext cx="359923" cy="6858000"/>
            </a:xfrm>
            <a:prstGeom prst="rect">
              <a:avLst/>
            </a:prstGeom>
            <a:solidFill>
              <a:srgbClr val="002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 userDrawn="1"/>
          </p:nvSpPr>
          <p:spPr>
            <a:xfrm rot="16200000">
              <a:off x="-2669157" y="3773314"/>
              <a:ext cx="58427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© 2022 ASPEN | American Society for Parenteral and Enteral Nutrition.</a:t>
              </a:r>
              <a:r>
                <a:rPr lang="en-US" sz="800" b="0" baseline="0">
                  <a:solidFill>
                    <a:schemeClr val="bg1">
                      <a:lumMod val="9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 All Rights Reserved.</a:t>
              </a:r>
              <a:endParaRPr lang="en-US" sz="800" b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324439" y="0"/>
              <a:ext cx="36576" cy="6858000"/>
            </a:xfrm>
            <a:prstGeom prst="rect">
              <a:avLst/>
            </a:prstGeom>
            <a:solidFill>
              <a:srgbClr val="DE4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9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600201"/>
            <a:ext cx="10172700" cy="42214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 descr="aspen_logo_CMYK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201150" y="5928795"/>
            <a:ext cx="2659038" cy="731520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952500" y="279400"/>
            <a:ext cx="101727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661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6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pen_logo_CMYK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9201150" y="5928795"/>
            <a:ext cx="265903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1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spc="-100" baseline="0">
          <a:solidFill>
            <a:srgbClr val="002857"/>
          </a:solidFill>
          <a:latin typeface="Franklin Gothic Medium" charset="0"/>
          <a:ea typeface="Franklin Gothic Medium" charset="0"/>
          <a:cs typeface="Franklin Gothic Medium" charset="0"/>
        </a:defRPr>
      </a:lvl1pPr>
    </p:titleStyle>
    <p:bodyStyle>
      <a:lvl1pPr marL="274320" indent="-274320" algn="l" defTabSz="914400" rtl="0" eaLnBrk="1" latinLnBrk="0" hangingPunct="1">
        <a:spcBef>
          <a:spcPts val="900"/>
        </a:spcBef>
        <a:spcAft>
          <a:spcPts val="600"/>
        </a:spcAft>
        <a:buFont typeface="Arial" pitchFamily="34" charset="0"/>
        <a:buChar char="•"/>
        <a:defRPr sz="25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1pPr>
      <a:lvl2pPr marL="742950" indent="-274320" algn="l" defTabSz="914400" rtl="0" eaLnBrk="1" latinLnBrk="0" hangingPunct="1">
        <a:spcBef>
          <a:spcPts val="300"/>
        </a:spcBef>
        <a:spcAft>
          <a:spcPts val="600"/>
        </a:spcAft>
        <a:buSzPct val="95000"/>
        <a:buFont typeface="Courier New" charset="0"/>
        <a:buChar char="o"/>
        <a:defRPr sz="22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spcBef>
          <a:spcPts val="300"/>
        </a:spcBef>
        <a:spcAft>
          <a:spcPts val="600"/>
        </a:spcAft>
        <a:buFont typeface=".AppleSystemUIFont" charset="-120"/>
        <a:buChar char="-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spcBef>
          <a:spcPts val="300"/>
        </a:spcBef>
        <a:spcAft>
          <a:spcPts val="600"/>
        </a:spcAft>
        <a:buFont typeface="Wingdings" charset="2"/>
        <a:buChar char="§"/>
        <a:defRPr sz="1600" i="1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F4402C-366D-48BC-9DD3-A1170141ADF1}"/>
              </a:ext>
            </a:extLst>
          </p:cNvPr>
          <p:cNvSpPr/>
          <p:nvPr/>
        </p:nvSpPr>
        <p:spPr>
          <a:xfrm>
            <a:off x="0" y="-28575"/>
            <a:ext cx="12192000" cy="5760720"/>
          </a:xfrm>
          <a:prstGeom prst="rect">
            <a:avLst/>
          </a:prstGeom>
          <a:solidFill>
            <a:srgbClr val="002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01325-B23C-0F4B-BE79-FD0177A2F8E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5552" y="2143125"/>
            <a:ext cx="10880897" cy="107590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Impact of Malnutrition on Clinical Outcomes in Patients Diagnosed with COVID-19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8EFF74-7007-4F25-8930-60C5301A9014}"/>
              </a:ext>
            </a:extLst>
          </p:cNvPr>
          <p:cNvSpPr txBox="1">
            <a:spLocks/>
          </p:cNvSpPr>
          <p:nvPr/>
        </p:nvSpPr>
        <p:spPr>
          <a:xfrm>
            <a:off x="655552" y="221242"/>
            <a:ext cx="10880897" cy="9344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0" kern="1200" spc="-150" baseline="0">
                <a:solidFill>
                  <a:schemeClr val="bg1"/>
                </a:solidFill>
                <a:latin typeface="Franklin Gothic Medium" charset="0"/>
                <a:ea typeface="Franklin Gothic Medium" charset="0"/>
                <a:cs typeface="Franklin Gothic Medium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>
                <a:ln>
                  <a:noFill/>
                </a:ln>
                <a:solidFill>
                  <a:srgbClr val="FFCF85"/>
                </a:solidFill>
                <a:effectLst/>
                <a:uLnTx/>
                <a:uFillTx/>
                <a:latin typeface="Franklin Gothic Medium" charset="0"/>
              </a:rPr>
              <a:t>ASPEN 2022 Nutrition Science &amp; Practice Conference</a:t>
            </a:r>
          </a:p>
        </p:txBody>
      </p:sp>
      <p:pic>
        <p:nvPicPr>
          <p:cNvPr id="5" name="Picture 4" descr="aspen_logo_CMYK.jpg">
            <a:extLst>
              <a:ext uri="{FF2B5EF4-FFF2-40B4-BE49-F238E27FC236}">
                <a16:creationId xmlns:a16="http://schemas.microsoft.com/office/drawing/2014/main" id="{E32176C0-8F71-40CF-8DC0-C9AE098224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1150" y="5928795"/>
            <a:ext cx="2659038" cy="7315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E29508D-375B-452A-9D96-CA04D5AAA318}"/>
              </a:ext>
            </a:extLst>
          </p:cNvPr>
          <p:cNvSpPr txBox="1">
            <a:spLocks/>
          </p:cNvSpPr>
          <p:nvPr/>
        </p:nvSpPr>
        <p:spPr>
          <a:xfrm>
            <a:off x="4887310" y="4160109"/>
            <a:ext cx="6612712" cy="147793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ts val="900"/>
              </a:spcBef>
              <a:spcAft>
                <a:spcPts val="600"/>
              </a:spcAft>
              <a:buFont typeface="Arial" pitchFamily="34" charset="0"/>
              <a:buChar char="•"/>
              <a:defRPr sz="2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7432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SzPct val="95000"/>
              <a:buFont typeface="Courier New" charset="0"/>
              <a:buChar char="o"/>
              <a:defRPr sz="22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.AppleSystemUIFont" charset="-120"/>
              <a:buChar char="-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Wingdings" charset="2"/>
              <a:buChar char="§"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997C1E7-DE4E-4271-9637-AED2F47983D9}"/>
              </a:ext>
            </a:extLst>
          </p:cNvPr>
          <p:cNvSpPr txBox="1">
            <a:spLocks/>
          </p:cNvSpPr>
          <p:nvPr/>
        </p:nvSpPr>
        <p:spPr>
          <a:xfrm>
            <a:off x="647700" y="3718101"/>
            <a:ext cx="10896600" cy="12825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500" kern="1200">
                <a:solidFill>
                  <a:srgbClr val="94BCE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spcAft>
                <a:spcPts val="600"/>
              </a:spcAft>
              <a:buSzPct val="95000"/>
              <a:buFont typeface="Courier New" charset="0"/>
              <a:buNone/>
              <a:defRPr sz="2200" i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.AppleSystemUIFont" charset="-12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Wingdings" charset="2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Jana Ponce, PhD RD LMNT</a:t>
            </a: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rgbClr val="94BCE1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94BCE1"/>
                </a:solidFill>
                <a:effectLst/>
                <a:uLnTx/>
                <a:uFillTx/>
                <a:latin typeface="Arial" charset="0"/>
                <a:cs typeface="Arial" charset="0"/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94BCE1"/>
                </a:solidFill>
                <a:effectLst/>
                <a:uLnTx/>
                <a:uFillTx/>
                <a:latin typeface="Arial" charset="0"/>
                <a:cs typeface="Arial" charset="0"/>
              </a:rPr>
              <a:t>University of Nebraska Medical Center, Omaha, 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44381F-5330-43CF-A14A-54464BBF8FEF}"/>
              </a:ext>
            </a:extLst>
          </p:cNvPr>
          <p:cNvSpPr/>
          <p:nvPr/>
        </p:nvSpPr>
        <p:spPr>
          <a:xfrm flipV="1">
            <a:off x="0" y="5679234"/>
            <a:ext cx="12192000" cy="91440"/>
          </a:xfrm>
          <a:prstGeom prst="rect">
            <a:avLst/>
          </a:prstGeom>
          <a:solidFill>
            <a:srgbClr val="DE4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586E2-AFF0-4AC2-93EB-8A80BA2F3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26" y="5930372"/>
            <a:ext cx="1996302" cy="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0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81CCC-ADC1-4FA6-80BC-67050817D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67"/>
          <a:stretch/>
        </p:blipFill>
        <p:spPr>
          <a:xfrm>
            <a:off x="2475051" y="994786"/>
            <a:ext cx="6696003" cy="586321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6F9F4E7-6CAF-464E-9002-CD01712BC427}"/>
              </a:ext>
            </a:extLst>
          </p:cNvPr>
          <p:cNvSpPr/>
          <p:nvPr/>
        </p:nvSpPr>
        <p:spPr>
          <a:xfrm>
            <a:off x="7046985" y="1652133"/>
            <a:ext cx="1886000" cy="1336431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7C4B5-C02E-4045-B7A4-ABD0B4F2A391}"/>
              </a:ext>
            </a:extLst>
          </p:cNvPr>
          <p:cNvSpPr/>
          <p:nvPr/>
        </p:nvSpPr>
        <p:spPr>
          <a:xfrm>
            <a:off x="2957566" y="3429000"/>
            <a:ext cx="1886000" cy="1336431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17E9E4-7C1C-4880-B2A5-55D634FFE493}"/>
              </a:ext>
            </a:extLst>
          </p:cNvPr>
          <p:cNvSpPr/>
          <p:nvPr/>
        </p:nvSpPr>
        <p:spPr>
          <a:xfrm>
            <a:off x="7046985" y="4973934"/>
            <a:ext cx="2187449" cy="132973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188E11-9559-4352-9457-36778A4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Inclusion/Exclusion Criteria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583BDC-392F-4296-84EA-4ACAF56B985E}"/>
              </a:ext>
            </a:extLst>
          </p:cNvPr>
          <p:cNvSpPr/>
          <p:nvPr/>
        </p:nvSpPr>
        <p:spPr>
          <a:xfrm>
            <a:off x="4336124" y="6303664"/>
            <a:ext cx="507442" cy="33997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9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B57E-DE6A-4ADC-918A-335AD8E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Exposure: Malnutrition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13FC2-3B1A-4445-808E-0BA207A12EFA}"/>
              </a:ext>
            </a:extLst>
          </p:cNvPr>
          <p:cNvSpPr txBox="1"/>
          <p:nvPr/>
        </p:nvSpPr>
        <p:spPr>
          <a:xfrm>
            <a:off x="7556359" y="3757991"/>
            <a:ext cx="3904122" cy="861774"/>
          </a:xfrm>
          <a:prstGeom prst="rect">
            <a:avLst/>
          </a:prstGeom>
          <a:solidFill>
            <a:srgbClr val="BAD9E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b="1"/>
              <a:t>Hospital-Acquired Malnutrition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1"/>
              <a:t>Malnutrition diagnosed on or after COVID-19 Infection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3D37F-6B03-421E-A142-91685A3426BD}"/>
              </a:ext>
            </a:extLst>
          </p:cNvPr>
          <p:cNvSpPr/>
          <p:nvPr/>
        </p:nvSpPr>
        <p:spPr>
          <a:xfrm>
            <a:off x="731519" y="1000970"/>
            <a:ext cx="11186677" cy="51373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Defined as the presence of one or more of the following ICD-10 diagnostic codes within the medical record: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646E46-E85A-418F-A042-572546FCF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705779"/>
              </p:ext>
            </p:extLst>
          </p:nvPr>
        </p:nvGraphicFramePr>
        <p:xfrm>
          <a:off x="368743" y="1718789"/>
          <a:ext cx="7026844" cy="3701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FEDAB3-52D7-43D2-ABD9-5882D367E695}"/>
              </a:ext>
            </a:extLst>
          </p:cNvPr>
          <p:cNvSpPr txBox="1"/>
          <p:nvPr/>
        </p:nvSpPr>
        <p:spPr>
          <a:xfrm>
            <a:off x="7556358" y="2290227"/>
            <a:ext cx="3904122" cy="861774"/>
          </a:xfrm>
          <a:prstGeom prst="rect">
            <a:avLst/>
          </a:prstGeom>
          <a:solidFill>
            <a:srgbClr val="BAD9E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/>
              <a:t>History of Malnutrition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/>
              <a:t>Malnutrition diagnosed prior to COVID-19 Infection</a:t>
            </a:r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8C5BD224-5425-4364-867D-6EE2CF6D47A6}"/>
              </a:ext>
            </a:extLst>
          </p:cNvPr>
          <p:cNvSpPr/>
          <p:nvPr/>
        </p:nvSpPr>
        <p:spPr>
          <a:xfrm rot="8095774">
            <a:off x="6995331" y="3199545"/>
            <a:ext cx="580684" cy="595507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3F4-3165-4262-AD81-A8BF2505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1" y="274637"/>
            <a:ext cx="10172699" cy="1325563"/>
          </a:xfrm>
        </p:spPr>
        <p:txBody>
          <a:bodyPr>
            <a:normAutofit/>
          </a:bodyPr>
          <a:lstStyle/>
          <a:p>
            <a:r>
              <a:rPr lang="en-US" b="0" i="0" kern="1200" spc="-100" baseline="0"/>
              <a:t>Patients </a:t>
            </a:r>
            <a:r>
              <a:rPr lang="en-US"/>
              <a:t>C</a:t>
            </a:r>
            <a:r>
              <a:rPr lang="en-US" b="0" i="0" kern="1200" spc="-100" baseline="0"/>
              <a:t>ategorized into Malnutrition Groups</a:t>
            </a:r>
          </a:p>
        </p:txBody>
      </p:sp>
      <p:pic>
        <p:nvPicPr>
          <p:cNvPr id="4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DB84F785-2569-4141-9891-FF0C2934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36" y="1680587"/>
            <a:ext cx="7582827" cy="3886200"/>
          </a:xfrm>
          <a:prstGeom prst="rect">
            <a:avLst/>
          </a:prstGeom>
          <a:noFill/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1ACE320-1F9A-4911-97CA-DEF375D45105}"/>
              </a:ext>
            </a:extLst>
          </p:cNvPr>
          <p:cNvSpPr/>
          <p:nvPr/>
        </p:nvSpPr>
        <p:spPr>
          <a:xfrm rot="16200000">
            <a:off x="3537019" y="5400989"/>
            <a:ext cx="411983" cy="3315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98F402-3956-462D-9111-579D5E996D45}"/>
              </a:ext>
            </a:extLst>
          </p:cNvPr>
          <p:cNvSpPr/>
          <p:nvPr/>
        </p:nvSpPr>
        <p:spPr>
          <a:xfrm rot="16200000">
            <a:off x="5796338" y="5393397"/>
            <a:ext cx="411983" cy="3315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DD97E0-0946-4E5C-A226-D30A107BDC9D}"/>
              </a:ext>
            </a:extLst>
          </p:cNvPr>
          <p:cNvSpPr/>
          <p:nvPr/>
        </p:nvSpPr>
        <p:spPr>
          <a:xfrm rot="16200000">
            <a:off x="7975691" y="5393398"/>
            <a:ext cx="411983" cy="3315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5913-BBA3-4B28-8E0E-7C3DCA71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B743B4EB-1E13-496F-8BF8-43D728789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36839"/>
              </p:ext>
            </p:extLst>
          </p:nvPr>
        </p:nvGraphicFramePr>
        <p:xfrm>
          <a:off x="952501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840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887167C7-5164-4FFA-BA49-F802E47FE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4198" y="-33760"/>
            <a:ext cx="2313204" cy="2313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B503F-04F9-4D05-9F97-0456B32C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41B6D-7952-4E98-89B7-8C179BA0CCF9}"/>
              </a:ext>
            </a:extLst>
          </p:cNvPr>
          <p:cNvSpPr txBox="1">
            <a:spLocks/>
          </p:cNvSpPr>
          <p:nvPr/>
        </p:nvSpPr>
        <p:spPr>
          <a:xfrm>
            <a:off x="951698" y="1416605"/>
            <a:ext cx="9486352" cy="45660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spcBef>
                <a:spcPts val="900"/>
              </a:spcBef>
              <a:spcAft>
                <a:spcPts val="600"/>
              </a:spcAft>
              <a:buFont typeface="Arial" pitchFamily="34" charset="0"/>
              <a:buChar char="•"/>
              <a:defRPr sz="2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7432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SzPct val="95000"/>
              <a:buFont typeface="Courier New" charset="0"/>
              <a:buChar char="o"/>
              <a:defRPr sz="22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.AppleSystemUIFont" charset="-120"/>
              <a:buChar char="-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Wingdings" charset="2"/>
              <a:buChar char="§"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Frequencies and percentages of demographic and clinical characteristics</a:t>
            </a:r>
          </a:p>
          <a:p>
            <a:pP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Wilcoxon rank-sum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malnutrition groups and continuous measures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Chi-squared: malnutrition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groups and categorical variables</a:t>
            </a:r>
            <a:endParaRPr lang="en-US" sz="2400" dirty="0">
              <a:solidFill>
                <a:srgbClr val="00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Logistic regression models with adjustment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malnutrition and mortality and adverse hospital events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>
              <a:spcBef>
                <a:spcPts val="900"/>
              </a:spcBef>
              <a:buSzTx/>
              <a:buFont typeface="Arial" pitchFamily="34" charset="0"/>
              <a:buChar char="•"/>
              <a:defRPr/>
            </a:pPr>
            <a:r>
              <a:rPr lang="en-US" sz="2100" i="0" dirty="0">
                <a:solidFill>
                  <a:srgbClr val="000000"/>
                </a:solidFill>
                <a:latin typeface="Arial"/>
                <a:cs typeface="Arial"/>
              </a:rPr>
              <a:t>Age, sex, race/ethnicity, Charlson Comorbidity Index (CCI), smoking status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93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3DD23F-B31E-4E7D-AFED-B7DA901E3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45AE9D-EADA-4275-AB52-27C107BE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94F88E-494C-45BB-8A6E-CF7893B8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79400"/>
            <a:ext cx="10181167" cy="1320800"/>
          </a:xfrm>
        </p:spPr>
        <p:txBody>
          <a:bodyPr/>
          <a:lstStyle/>
          <a:p>
            <a:r>
              <a:rPr lang="en-US"/>
              <a:t>Prevalence of Malnutrition in Patients Hospitalized with COVID-19 in a US Cohort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04E4F-F316-4480-AB28-9B4AC9EF2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598" y="2059683"/>
            <a:ext cx="4891709" cy="3424195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3D501C-76E8-48F4-BCAC-BDFF8B79E35D}"/>
              </a:ext>
            </a:extLst>
          </p:cNvPr>
          <p:cNvCxnSpPr/>
          <p:nvPr/>
        </p:nvCxnSpPr>
        <p:spPr>
          <a:xfrm>
            <a:off x="7154362" y="4327234"/>
            <a:ext cx="0" cy="9144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851502-1054-45DD-A296-D9643081F7A0}"/>
              </a:ext>
            </a:extLst>
          </p:cNvPr>
          <p:cNvCxnSpPr/>
          <p:nvPr/>
        </p:nvCxnSpPr>
        <p:spPr>
          <a:xfrm>
            <a:off x="8885396" y="4327234"/>
            <a:ext cx="0" cy="9144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319BF1-075B-461B-BF41-41B514D9650D}"/>
              </a:ext>
            </a:extLst>
          </p:cNvPr>
          <p:cNvCxnSpPr/>
          <p:nvPr/>
        </p:nvCxnSpPr>
        <p:spPr>
          <a:xfrm>
            <a:off x="10600205" y="4327234"/>
            <a:ext cx="0" cy="9144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FA437A-38DE-454E-8EB9-403F1A5D6A24}"/>
              </a:ext>
            </a:extLst>
          </p:cNvPr>
          <p:cNvSpPr txBox="1"/>
          <p:nvPr/>
        </p:nvSpPr>
        <p:spPr>
          <a:xfrm>
            <a:off x="6693145" y="5356812"/>
            <a:ext cx="9224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/>
              <a:t>92.1%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0A4590-8DA8-4642-A3C1-976DBB9C23C5}"/>
              </a:ext>
            </a:extLst>
          </p:cNvPr>
          <p:cNvSpPr txBox="1"/>
          <p:nvPr/>
        </p:nvSpPr>
        <p:spPr>
          <a:xfrm>
            <a:off x="8481818" y="5341583"/>
            <a:ext cx="88193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/>
              <a:t>3.3%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2D447-51BC-454D-A5D1-3162C12A9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307" y="1793584"/>
            <a:ext cx="5848350" cy="2990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D7E05E-A909-4071-B5BE-0C3DEF93FE58}"/>
              </a:ext>
            </a:extLst>
          </p:cNvPr>
          <p:cNvSpPr txBox="1"/>
          <p:nvPr/>
        </p:nvSpPr>
        <p:spPr>
          <a:xfrm>
            <a:off x="10229993" y="5356812"/>
            <a:ext cx="88193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/>
              <a:t>4.6%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0AD8D-38D8-44FA-A1EA-BA79C0057711}"/>
              </a:ext>
            </a:extLst>
          </p:cNvPr>
          <p:cNvSpPr/>
          <p:nvPr/>
        </p:nvSpPr>
        <p:spPr>
          <a:xfrm>
            <a:off x="952497" y="1600200"/>
            <a:ext cx="11186677" cy="47402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343,188 Patients Hospitalized with COVID-19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2504-6BA2-4AF7-BC8B-54CBA93A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Multivariable Logistic Regression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662F175-8236-4129-87B8-7D89B51E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14" y="1312916"/>
            <a:ext cx="7565156" cy="48483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D73455-BA01-461B-B0A5-CCF38CD46297}"/>
              </a:ext>
            </a:extLst>
          </p:cNvPr>
          <p:cNvSpPr/>
          <p:nvPr/>
        </p:nvSpPr>
        <p:spPr>
          <a:xfrm>
            <a:off x="4472537" y="2351313"/>
            <a:ext cx="2911508" cy="43575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A2CBA-74EC-4C2A-9347-91A6CCAFD443}"/>
              </a:ext>
            </a:extLst>
          </p:cNvPr>
          <p:cNvSpPr/>
          <p:nvPr/>
        </p:nvSpPr>
        <p:spPr>
          <a:xfrm>
            <a:off x="4493257" y="3122460"/>
            <a:ext cx="2889320" cy="4752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26865-25B5-4B34-B104-B8E36723424B}"/>
              </a:ext>
            </a:extLst>
          </p:cNvPr>
          <p:cNvSpPr/>
          <p:nvPr/>
        </p:nvSpPr>
        <p:spPr>
          <a:xfrm>
            <a:off x="4493257" y="3925230"/>
            <a:ext cx="2890788" cy="43575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F3E28-98CB-454B-B14F-C7FB8D487E8C}"/>
              </a:ext>
            </a:extLst>
          </p:cNvPr>
          <p:cNvSpPr/>
          <p:nvPr/>
        </p:nvSpPr>
        <p:spPr>
          <a:xfrm>
            <a:off x="4472537" y="4688554"/>
            <a:ext cx="2890788" cy="4908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3DFB6-397C-4021-92C4-67CFF2D978BD}"/>
              </a:ext>
            </a:extLst>
          </p:cNvPr>
          <p:cNvSpPr/>
          <p:nvPr/>
        </p:nvSpPr>
        <p:spPr>
          <a:xfrm>
            <a:off x="4477214" y="5482070"/>
            <a:ext cx="2886111" cy="4908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D9BFB-BC7A-4A32-9DF6-13F7E94FB396}"/>
              </a:ext>
            </a:extLst>
          </p:cNvPr>
          <p:cNvSpPr txBox="1"/>
          <p:nvPr/>
        </p:nvSpPr>
        <p:spPr>
          <a:xfrm>
            <a:off x="703687" y="6229016"/>
            <a:ext cx="105404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*Adjusted for age, sex, race/ethnicity, CCI and smoking status</a:t>
            </a:r>
          </a:p>
          <a:p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HAC: Hospital-Acquired Malnutrition</a:t>
            </a:r>
            <a:endParaRPr lang="en-US" sz="1400" i="1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3FEA3-48C9-4A1F-8701-57A847C0D6E7}"/>
              </a:ext>
            </a:extLst>
          </p:cNvPr>
          <p:cNvSpPr txBox="1"/>
          <p:nvPr/>
        </p:nvSpPr>
        <p:spPr>
          <a:xfrm>
            <a:off x="2191314" y="1312916"/>
            <a:ext cx="2442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3DD23F-B31E-4E7D-AFED-B7DA901E3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Discussion and Conclusion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45AE9D-EADA-4275-AB52-27C107BE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503F-04F9-4D05-9F97-0456B32C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Strengths and Limitations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41B6D-7952-4E98-89B7-8C179BA0CCF9}"/>
              </a:ext>
            </a:extLst>
          </p:cNvPr>
          <p:cNvSpPr txBox="1">
            <a:spLocks/>
          </p:cNvSpPr>
          <p:nvPr/>
        </p:nvSpPr>
        <p:spPr>
          <a:xfrm>
            <a:off x="951698" y="1416605"/>
            <a:ext cx="9486352" cy="45660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spcBef>
                <a:spcPts val="900"/>
              </a:spcBef>
              <a:spcAft>
                <a:spcPts val="600"/>
              </a:spcAft>
              <a:buFont typeface="Arial" pitchFamily="34" charset="0"/>
              <a:buChar char="•"/>
              <a:defRPr sz="2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7432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SzPct val="95000"/>
              <a:buFont typeface="Courier New" charset="0"/>
              <a:buChar char="o"/>
              <a:defRPr sz="22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.AppleSystemUIFont" charset="-120"/>
              <a:buChar char="-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Wingdings" charset="2"/>
              <a:buChar char="§"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026C46-80DF-482A-A70E-2CA0431F9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546083"/>
              </p:ext>
            </p:extLst>
          </p:nvPr>
        </p:nvGraphicFramePr>
        <p:xfrm>
          <a:off x="951698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47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/>
              <a:t>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52500" y="1597024"/>
            <a:ext cx="10159492" cy="4224339"/>
          </a:xfrm>
        </p:spPr>
        <p:txBody>
          <a:bodyPr>
            <a:normAutofit/>
          </a:bodyPr>
          <a:lstStyle/>
          <a:p>
            <a:pPr lvl="0" eaLnBrk="0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2400" kern="0">
                <a:solidFill>
                  <a:prstClr val="black"/>
                </a:solidFill>
                <a:latin typeface="Arial" pitchFamily="34" charset="0"/>
              </a:rPr>
              <a:t>No commercial relationships to disclose</a:t>
            </a:r>
          </a:p>
          <a:p>
            <a:pPr marL="0" lvl="0" indent="0" eaLnBrk="0" hangingPunct="0">
              <a:spcBef>
                <a:spcPct val="20000"/>
              </a:spcBef>
              <a:spcAft>
                <a:spcPts val="0"/>
              </a:spcAft>
              <a:buNone/>
              <a:defRPr/>
            </a:pPr>
            <a:endParaRPr lang="en-US" altLang="en-US" sz="2400" ker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C8E75-7587-164C-B5A5-8AE7F4B72360}"/>
              </a:ext>
            </a:extLst>
          </p:cNvPr>
          <p:cNvSpPr txBox="1"/>
          <p:nvPr/>
        </p:nvSpPr>
        <p:spPr>
          <a:xfrm flipH="1">
            <a:off x="12192000" y="0"/>
            <a:ext cx="45719" cy="45719"/>
          </a:xfrm>
          <a:prstGeom prst="rect">
            <a:avLst/>
          </a:prstGeom>
          <a:solidFill>
            <a:srgbClr val="FFCF85"/>
          </a:solidFill>
        </p:spPr>
        <p:txBody>
          <a:bodyPr wrap="square" rtlCol="0">
            <a:spAutoFit/>
          </a:bodyPr>
          <a:lstStyle/>
          <a:p>
            <a:pPr marL="7938" indent="-7938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0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9581-9528-4134-B359-C1BC34BF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Findings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6331A3-CCEB-4BF7-B415-25C5F6BAA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80882"/>
              </p:ext>
            </p:extLst>
          </p:nvPr>
        </p:nvGraphicFramePr>
        <p:xfrm>
          <a:off x="951698" y="1600200"/>
          <a:ext cx="9486352" cy="438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0576955-41FE-4B26-B7F0-6502C494602F}"/>
              </a:ext>
            </a:extLst>
          </p:cNvPr>
          <p:cNvSpPr/>
          <p:nvPr/>
        </p:nvSpPr>
        <p:spPr>
          <a:xfrm>
            <a:off x="951698" y="1082520"/>
            <a:ext cx="11186677" cy="51373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Patients with malnutrition who were hospitalized with COVID-19</a:t>
            </a:r>
          </a:p>
          <a:p>
            <a:pPr lvl="0"/>
            <a:endParaRPr lang="en-US"/>
          </a:p>
        </p:txBody>
      </p:sp>
      <p:pic>
        <p:nvPicPr>
          <p:cNvPr id="8" name="Graphic 7" descr="Care outline">
            <a:extLst>
              <a:ext uri="{FF2B5EF4-FFF2-40B4-BE49-F238E27FC236}">
                <a16:creationId xmlns:a16="http://schemas.microsoft.com/office/drawing/2014/main" id="{A0719B7C-55B6-46D2-834D-9014B98D0C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254" y="1689525"/>
            <a:ext cx="905547" cy="905547"/>
          </a:xfrm>
          <a:prstGeom prst="rect">
            <a:avLst/>
          </a:prstGeom>
        </p:spPr>
      </p:pic>
      <p:pic>
        <p:nvPicPr>
          <p:cNvPr id="10" name="Graphic 9" descr="Lungs with virus outline">
            <a:extLst>
              <a:ext uri="{FF2B5EF4-FFF2-40B4-BE49-F238E27FC236}">
                <a16:creationId xmlns:a16="http://schemas.microsoft.com/office/drawing/2014/main" id="{19972A7E-AC28-43F8-90E5-88621EFB13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43260" y="2775028"/>
            <a:ext cx="905548" cy="905548"/>
          </a:xfrm>
          <a:prstGeom prst="rect">
            <a:avLst/>
          </a:prstGeom>
        </p:spPr>
      </p:pic>
      <p:pic>
        <p:nvPicPr>
          <p:cNvPr id="12" name="Graphic 11" descr="Inpatient outline">
            <a:extLst>
              <a:ext uri="{FF2B5EF4-FFF2-40B4-BE49-F238E27FC236}">
                <a16:creationId xmlns:a16="http://schemas.microsoft.com/office/drawing/2014/main" id="{ECEFF547-BD06-41A1-9CFA-623C1D03D7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3260" y="3860532"/>
            <a:ext cx="905548" cy="905548"/>
          </a:xfrm>
          <a:prstGeom prst="rect">
            <a:avLst/>
          </a:prstGeom>
        </p:spPr>
      </p:pic>
      <p:pic>
        <p:nvPicPr>
          <p:cNvPr id="4" name="Graphic 3" descr="Adhesive Bandage outline">
            <a:extLst>
              <a:ext uri="{FF2B5EF4-FFF2-40B4-BE49-F238E27FC236}">
                <a16:creationId xmlns:a16="http://schemas.microsoft.com/office/drawing/2014/main" id="{9A3DD531-A665-4BE3-981C-2EB9BE1B6A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38355" y="5073379"/>
            <a:ext cx="810453" cy="81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D72B-ABDE-4E61-89E6-DC229C4C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EC17-4145-4F1B-B718-DB9D5B31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338942"/>
            <a:ext cx="10172700" cy="43685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/>
              <a:t>Early and frequent nutrition assessments to ensure accurate malnutrition diagnosis by the interdisciplinary team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/>
              <a:t>Targeted interventions could improve outcomes in patients hospitalized with COVID-19</a:t>
            </a:r>
          </a:p>
        </p:txBody>
      </p:sp>
    </p:spTree>
    <p:extLst>
      <p:ext uri="{BB962C8B-B14F-4D97-AF65-F5344CB8AC3E}">
        <p14:creationId xmlns:p14="http://schemas.microsoft.com/office/powerpoint/2010/main" val="3591505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6362-DC64-4EC0-883B-DE30D20B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9463FD3-E617-470F-A4DF-A35343842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871626"/>
              </p:ext>
            </p:extLst>
          </p:nvPr>
        </p:nvGraphicFramePr>
        <p:xfrm>
          <a:off x="838200" y="139354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12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1E3-9709-446B-BF85-6BEE118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E3C781-9D9E-4774-8AE6-97DA464DC5F9}"/>
              </a:ext>
            </a:extLst>
          </p:cNvPr>
          <p:cNvSpPr txBox="1">
            <a:spLocks/>
          </p:cNvSpPr>
          <p:nvPr/>
        </p:nvSpPr>
        <p:spPr>
          <a:xfrm>
            <a:off x="952500" y="1525106"/>
            <a:ext cx="10159492" cy="39818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A71B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1. Chandra RK. Rosette-forming T lymphocytes and cell-mediated immunity in malnutrition. </a:t>
            </a:r>
            <a:r>
              <a:rPr kumimoji="0" lang="en-US" sz="2000" i="1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Br Med J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Sep 7 1974;3(5931):608-9. doi:10.1136/bmj.3.5931.608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A71B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srgbClr val="000000"/>
                </a:solidFill>
              </a:rPr>
              <a:t>2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Ferrari-</a:t>
            </a:r>
            <a:r>
              <a:rPr kumimoji="0" lang="en-US" sz="20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Baliviera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E, </a:t>
            </a:r>
            <a:r>
              <a:rPr kumimoji="0" lang="en-US" sz="20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Pierdominici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S, </a:t>
            </a:r>
            <a:r>
              <a:rPr kumimoji="0" lang="en-US" sz="20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Sarcinelli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L. [Effects of the nutritional status on the respiratory system]. </a:t>
            </a:r>
            <a:r>
              <a:rPr kumimoji="0" lang="en-US" sz="2000" i="1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Minerva </a:t>
            </a:r>
            <a:r>
              <a:rPr kumimoji="0" lang="en-US" sz="2000" i="1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Anestesiol</a:t>
            </a:r>
            <a:r>
              <a:rPr kumimoji="0" lang="it-IT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Nov 1989;55(11):443-50. Influenza dello stato nutrizionale sull'apparato respiratorio. </a:t>
            </a:r>
          </a:p>
          <a:p>
            <a:pPr marL="171450" indent="-171450" fontAlgn="base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A71BA"/>
              </a:buClr>
              <a:defRPr/>
            </a:pP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3.  </a:t>
            </a:r>
            <a:r>
              <a:rPr kumimoji="0" lang="en-US" sz="20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Haendel</a:t>
            </a:r>
            <a:r>
              <a:rPr kumimoji="0" lang="en-US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MA, Chute CG, Bennett TD, et al. The National COVID Cohort Collaborative (N3C): Rationale, design, infrastructure, and deployment. </a:t>
            </a:r>
            <a:r>
              <a:rPr kumimoji="0" lang="en-US" sz="2000" i="1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 Am Med Inform Assoc</a:t>
            </a:r>
            <a:r>
              <a:rPr kumimoji="0" lang="pt-BR" sz="20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Mar 1 2021;28(3):427-443. doi:10.1093/jamia/ocaa196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A71B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t-IT" sz="2000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400">
              <a:solidFill>
                <a:srgbClr val="010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07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8D60-28F2-476D-85BD-6F6ECC9F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B65CC-DC53-4C60-BD92-04A77B8EE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941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952500" y="1597024"/>
            <a:ext cx="10159492" cy="4224339"/>
          </a:xfrm>
        </p:spPr>
        <p:txBody>
          <a:bodyPr>
            <a:normAutofit/>
          </a:bodyPr>
          <a:lstStyle/>
          <a:p>
            <a:pPr marL="0" lv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>
                <a:ea typeface="Times New Roman" panose="02020603050405020304" pitchFamily="18" charset="0"/>
              </a:rPr>
              <a:t>Upon completion of this presentation, the learner will be able to:</a:t>
            </a:r>
          </a:p>
          <a:p>
            <a:pPr marL="468630" lvl="1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2400">
              <a:ea typeface="Times New Roman" panose="02020603050405020304" pitchFamily="18" charset="0"/>
            </a:endParaRPr>
          </a:p>
          <a:p>
            <a:pPr marL="514350" lvl="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>
                <a:ea typeface="Times New Roman" panose="02020603050405020304" pitchFamily="18" charset="0"/>
              </a:rPr>
              <a:t>Describe the prevalence of malnutrition in patients hospitalized with COVID-19 in a large United States (US) sample</a:t>
            </a:r>
          </a:p>
          <a:p>
            <a:pPr marL="514350" lvl="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>
                <a:ea typeface="Times New Roman" panose="02020603050405020304" pitchFamily="18" charset="0"/>
              </a:rPr>
              <a:t>Describe the impact of pre-existing malnutrition on mortality and adverse hospital events in patients hospitalized with COVID-19</a:t>
            </a:r>
            <a:endParaRPr lang="en-US" sz="1000">
              <a:ea typeface="Times New Roman" panose="02020603050405020304" pitchFamily="18" charset="0"/>
            </a:endParaRPr>
          </a:p>
          <a:p>
            <a:pPr marL="514350" indent="-51435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>
                <a:ea typeface="Times New Roman" panose="02020603050405020304" pitchFamily="18" charset="0"/>
              </a:rPr>
              <a:t>Describe the impact of hospital-acquired malnutrition on mortality and adverse hospital events in patients hospitalized with COVID-19</a:t>
            </a:r>
            <a:endParaRPr lang="en-US" sz="1000">
              <a:ea typeface="Times New Roman" panose="02020603050405020304" pitchFamily="18" charset="0"/>
            </a:endParaRPr>
          </a:p>
          <a:p>
            <a:pPr marL="0" lv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240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3DD23F-B31E-4E7D-AFED-B7DA901E3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Background and Aims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45AE9D-EADA-4275-AB52-27C107BE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9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3F4-3165-4262-AD81-A8BF2505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Relevance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AF2453-34A0-440E-9CCD-235C4C0E4CE7}"/>
              </a:ext>
            </a:extLst>
          </p:cNvPr>
          <p:cNvSpPr txBox="1">
            <a:spLocks/>
          </p:cNvSpPr>
          <p:nvPr/>
        </p:nvSpPr>
        <p:spPr>
          <a:xfrm>
            <a:off x="731520" y="1600200"/>
            <a:ext cx="5462484" cy="337492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ts val="900"/>
              </a:spcBef>
              <a:spcAft>
                <a:spcPts val="600"/>
              </a:spcAft>
              <a:buFont typeface="Arial" pitchFamily="34" charset="0"/>
              <a:buChar char="•"/>
              <a:defRPr sz="2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7432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SzPct val="95000"/>
              <a:buFont typeface="Courier New" charset="0"/>
              <a:buChar char="o"/>
              <a:defRPr sz="22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.AppleSystemUIFont" charset="-120"/>
              <a:buChar char="-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Wingdings" charset="2"/>
              <a:buChar char="§"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COVID-19 Pandemic</a:t>
            </a:r>
          </a:p>
          <a:p>
            <a:pPr lvl="1">
              <a:spcBef>
                <a:spcPts val="900"/>
              </a:spcBef>
              <a:buSzTx/>
              <a:buFont typeface="Courier New" panose="02070309020205020404" pitchFamily="49" charset="0"/>
              <a:buChar char="o"/>
              <a:defRPr/>
            </a:pPr>
            <a:r>
              <a:rPr lang="en-US">
                <a:solidFill>
                  <a:srgbClr val="000000">
                    <a:lumMod val="85000"/>
                    <a:lumOff val="15000"/>
                  </a:srgbClr>
                </a:solidFill>
              </a:rPr>
              <a:t>476 million cases and 6 million deaths</a:t>
            </a:r>
            <a:endParaRPr kumimoji="0" lang="en-US" i="0" strike="noStrike" kern="1200" cap="none" spc="0" normalizeH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Malnutrition</a:t>
            </a:r>
          </a:p>
          <a:p>
            <a:pPr lvl="1">
              <a:spcBef>
                <a:spcPts val="900"/>
              </a:spcBef>
              <a:buSzTx/>
              <a:buFont typeface="Arial" pitchFamily="34" charset="0"/>
              <a:buChar char="•"/>
              <a:defRPr/>
            </a:pPr>
            <a:r>
              <a:rPr lang="en-US">
                <a:solidFill>
                  <a:srgbClr val="000000">
                    <a:lumMod val="85000"/>
                    <a:lumOff val="15000"/>
                  </a:srgbClr>
                </a:solidFill>
              </a:rPr>
              <a:t>Weaker immune responses</a:t>
            </a:r>
            <a:r>
              <a:rPr lang="en-US" baseline="30000">
                <a:solidFill>
                  <a:srgbClr val="000000">
                    <a:lumMod val="85000"/>
                    <a:lumOff val="15000"/>
                  </a:srgbClr>
                </a:solidFill>
              </a:rPr>
              <a:t>1</a:t>
            </a:r>
          </a:p>
          <a:p>
            <a:pPr lvl="1">
              <a:spcBef>
                <a:spcPts val="900"/>
              </a:spcBef>
              <a:buSzTx/>
              <a:buFont typeface="Arial" pitchFamily="34" charset="0"/>
              <a:buChar char="•"/>
              <a:defRPr/>
            </a:pPr>
            <a:r>
              <a:rPr kumimoji="0" lang="en-US" b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Poor diaphragmatic and respiratory function</a:t>
            </a:r>
            <a:r>
              <a:rPr kumimoji="0" lang="en-US" b="0" u="none" strike="noStrike" kern="1200" cap="none" spc="0" normalizeH="0" baseline="3000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2</a:t>
            </a:r>
            <a:r>
              <a:rPr kumimoji="0" lang="en-US" b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 </a:t>
            </a:r>
            <a:endParaRPr lang="en-US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468630" lvl="1" indent="0">
              <a:spcBef>
                <a:spcPts val="900"/>
              </a:spcBef>
              <a:buSz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B4EA637-9912-4573-B84E-89927630A6D0}"/>
              </a:ext>
            </a:extLst>
          </p:cNvPr>
          <p:cNvSpPr txBox="1">
            <a:spLocks/>
          </p:cNvSpPr>
          <p:nvPr/>
        </p:nvSpPr>
        <p:spPr>
          <a:xfrm>
            <a:off x="731520" y="6164318"/>
            <a:ext cx="6962052" cy="5214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Font typeface="Arial" charset="0"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34290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pple Symbols" panose="02000000000000000000" pitchFamily="2" charset="-79"/>
              <a:buNone/>
              <a:tabLst/>
              <a:defRPr sz="800" i="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7150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2"/>
              </a:buClr>
              <a:buFont typeface="Arial" charset="0"/>
              <a:buNone/>
              <a:tabLst/>
              <a:defRPr sz="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charset="0"/>
              <a:buNone/>
              <a:defRPr sz="800" i="1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A71B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1. Chandra RK. Rosette-forming T lymphocytes and cell-mediated immunity in malnutrition. </a:t>
            </a:r>
            <a:r>
              <a:rPr kumimoji="0" lang="en-US" sz="1200" i="1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Br Med J</a:t>
            </a: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Sep 7 1974;3(5931):608-9. doi:10.1136/bmj.3.5931.608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A71B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0000"/>
                </a:solidFill>
              </a:rPr>
              <a:t>2</a:t>
            </a: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Ferrari-</a:t>
            </a:r>
            <a:r>
              <a:rPr kumimoji="0" lang="en-US" sz="12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Baliviera</a:t>
            </a: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E, </a:t>
            </a:r>
            <a:r>
              <a:rPr kumimoji="0" lang="en-US" sz="12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Pierdominici</a:t>
            </a: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S, </a:t>
            </a:r>
            <a:r>
              <a:rPr kumimoji="0" lang="en-US" sz="12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Sarcinelli</a:t>
            </a: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L. [Effects of the nutritional status on the respiratory system]. </a:t>
            </a:r>
            <a:r>
              <a:rPr kumimoji="0" lang="en-US" sz="1200" i="1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Minerva </a:t>
            </a:r>
            <a:r>
              <a:rPr kumimoji="0" lang="en-US" sz="1200" i="1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Anestesiol</a:t>
            </a:r>
            <a:r>
              <a:rPr kumimoji="0" lang="it-IT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Nov 1989;55(11):443-50. Influenza dello stato nutrizionale sull'apparato respiratorio.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804B2-F787-4948-B493-5D4FD68688C0}"/>
              </a:ext>
            </a:extLst>
          </p:cNvPr>
          <p:cNvSpPr txBox="1"/>
          <p:nvPr/>
        </p:nvSpPr>
        <p:spPr>
          <a:xfrm>
            <a:off x="6656439" y="1600200"/>
            <a:ext cx="5181600" cy="28623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500" i="0">
                <a:solidFill>
                  <a:schemeClr val="bg1"/>
                </a:solidFill>
              </a:rPr>
              <a:t>Hypo</a:t>
            </a:r>
            <a:r>
              <a:rPr lang="en-US" sz="2500">
                <a:solidFill>
                  <a:schemeClr val="bg1"/>
                </a:solidFill>
              </a:rPr>
              <a:t>thesis</a:t>
            </a:r>
          </a:p>
          <a:p>
            <a:pPr lvl="1">
              <a:buSzTx/>
              <a:buFont typeface="Arial" pitchFamily="34" charset="0"/>
              <a:buChar char="•"/>
              <a:defRPr/>
            </a:pPr>
            <a:r>
              <a:rPr lang="en-US" sz="2200">
                <a:solidFill>
                  <a:schemeClr val="bg1"/>
                </a:solidFill>
              </a:rPr>
              <a:t>A history of malnutrition or becoming malnourished during hospitalization is associated with increased mortality and poor clinical outcomes in patients hospitalized with COVID-19 in the US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3F4-3165-4262-AD81-A8BF2505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Rationale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197AE3A-AD1B-4DC0-95E9-7453EEBF2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120501"/>
              </p:ext>
            </p:extLst>
          </p:nvPr>
        </p:nvGraphicFramePr>
        <p:xfrm>
          <a:off x="652007" y="1157879"/>
          <a:ext cx="11193555" cy="514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452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3F4-3165-4262-AD81-A8BF2505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FF6-1068-4CCE-932A-915F4D0B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120005"/>
            <a:ext cx="10588418" cy="4674802"/>
          </a:xfrm>
        </p:spPr>
        <p:txBody>
          <a:bodyPr lIns="274320" tIns="274320" rIns="274320" bIns="274320" anchor="t">
            <a:no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Specific Aim 1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: 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Identify the prevalence of pre-existing and hospital-acquired malnutrition in patients hospitalized with COVID-19 in a large US cohort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Specific Aim 2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: </a:t>
            </a: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Determine the association between pre-existing malnutrition on mortality and adverse hospital events in patients hospitalized with COVID-19 in the US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Specific Aim 3</a:t>
            </a: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2000" b="1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Determine the association of hospital-acquired malnutrition on mortality and adverse hospital events in patients hospitalized with COVID-19 in the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AF2453-34A0-440E-9CCD-235C4C0E4CE7}"/>
              </a:ext>
            </a:extLst>
          </p:cNvPr>
          <p:cNvSpPr txBox="1">
            <a:spLocks/>
          </p:cNvSpPr>
          <p:nvPr/>
        </p:nvSpPr>
        <p:spPr>
          <a:xfrm>
            <a:off x="731839" y="1295400"/>
            <a:ext cx="10413682" cy="41275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ts val="900"/>
              </a:spcBef>
              <a:spcAft>
                <a:spcPts val="600"/>
              </a:spcAft>
              <a:buFont typeface="Arial" pitchFamily="34" charset="0"/>
              <a:buChar char="•"/>
              <a:defRPr sz="2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7432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SzPct val="95000"/>
              <a:buFont typeface="Courier New" charset="0"/>
              <a:buChar char="o"/>
              <a:defRPr sz="22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.AppleSystemUIFont" charset="-120"/>
              <a:buChar char="-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Wingdings" charset="2"/>
              <a:buChar char="§"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3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3DD23F-B31E-4E7D-AFED-B7DA901E3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45AE9D-EADA-4275-AB52-27C107BE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5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3F4-3165-4262-AD81-A8BF2505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Design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AF2453-34A0-440E-9CCD-235C4C0E4CE7}"/>
              </a:ext>
            </a:extLst>
          </p:cNvPr>
          <p:cNvSpPr txBox="1">
            <a:spLocks/>
          </p:cNvSpPr>
          <p:nvPr/>
        </p:nvSpPr>
        <p:spPr>
          <a:xfrm>
            <a:off x="731520" y="1818509"/>
            <a:ext cx="10413682" cy="41275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spcBef>
                <a:spcPts val="900"/>
              </a:spcBef>
              <a:spcAft>
                <a:spcPts val="600"/>
              </a:spcAft>
              <a:buFont typeface="Arial" pitchFamily="34" charset="0"/>
              <a:buChar char="•"/>
              <a:defRPr sz="25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7432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SzPct val="95000"/>
              <a:buFont typeface="Courier New" charset="0"/>
              <a:buChar char="o"/>
              <a:defRPr sz="22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.AppleSystemUIFont" charset="-120"/>
              <a:buChar char="-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 typeface="Wingdings" charset="2"/>
              <a:buChar char="§"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Retrospective Cohort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>
                <a:solidFill>
                  <a:srgbClr val="000000">
                    <a:lumMod val="85000"/>
                    <a:lumOff val="15000"/>
                  </a:srgbClr>
                </a:solidFill>
              </a:rPr>
              <a:t>National COVID Cohort Collaborative (N3C)</a:t>
            </a:r>
            <a:r>
              <a:rPr lang="en-US" baseline="30000">
                <a:solidFill>
                  <a:srgbClr val="000000">
                    <a:lumMod val="85000"/>
                    <a:lumOff val="15000"/>
                  </a:srgbClr>
                </a:solidFill>
              </a:rPr>
              <a:t>3</a:t>
            </a:r>
            <a:endParaRPr lang="en-US" sz="1800" baseline="30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>
              <a:spcBef>
                <a:spcPts val="900"/>
              </a:spcBef>
              <a:buSzTx/>
              <a:buFont typeface="Arial" pitchFamily="34" charset="0"/>
              <a:buChar char="•"/>
              <a:defRPr/>
            </a:pPr>
            <a:r>
              <a:rPr lang="en-US" sz="2500">
                <a:latin typeface="+mn-lt"/>
                <a:ea typeface="Calibri" panose="020F0502020204030204" pitchFamily="34" charset="0"/>
              </a:rPr>
              <a:t>Developed by the NIH</a:t>
            </a:r>
          </a:p>
          <a:p>
            <a:pPr lvl="1">
              <a:spcBef>
                <a:spcPts val="900"/>
              </a:spcBef>
              <a:buSzTx/>
              <a:buFont typeface="Arial" pitchFamily="34" charset="0"/>
              <a:buChar char="•"/>
              <a:defRPr/>
            </a:pPr>
            <a:r>
              <a:rPr lang="en-US" sz="2500">
                <a:latin typeface="+mn-lt"/>
                <a:ea typeface="Calibri" panose="020F0502020204030204" pitchFamily="34" charset="0"/>
              </a:rPr>
              <a:t>Longitudinal Electronic Health Records</a:t>
            </a:r>
          </a:p>
          <a:p>
            <a:pPr lvl="1">
              <a:spcBef>
                <a:spcPts val="900"/>
              </a:spcBef>
              <a:buSzTx/>
              <a:buFont typeface="Arial" pitchFamily="34" charset="0"/>
              <a:buChar char="•"/>
              <a:defRPr/>
            </a:pPr>
            <a:r>
              <a:rPr lang="en-US" sz="2500">
                <a:latin typeface="+mn-lt"/>
                <a:ea typeface="Calibri" panose="020F0502020204030204" pitchFamily="34" charset="0"/>
              </a:rPr>
              <a:t>Data Partners across the US</a:t>
            </a:r>
          </a:p>
          <a:p>
            <a:pPr lvl="1">
              <a:spcBef>
                <a:spcPts val="900"/>
              </a:spcBef>
              <a:buSzTx/>
              <a:buFont typeface="Arial" pitchFamily="34" charset="0"/>
              <a:buChar char="•"/>
              <a:defRPr/>
            </a:pPr>
            <a:r>
              <a:rPr lang="en-US" sz="2500">
                <a:effectLst/>
                <a:latin typeface="+mn-lt"/>
                <a:ea typeface="Calibri" panose="020F0502020204030204" pitchFamily="34" charset="0"/>
              </a:rPr>
              <a:t>Final data extraction: Dec 2, 2021</a:t>
            </a:r>
          </a:p>
          <a:p>
            <a:pPr lvl="2"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sz="2100">
                <a:latin typeface="+mn-lt"/>
                <a:ea typeface="Calibri" panose="020F0502020204030204" pitchFamily="34" charset="0"/>
              </a:rPr>
              <a:t>Release 55</a:t>
            </a:r>
            <a:endParaRPr lang="en-US" sz="2100"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B4EA637-9912-4573-B84E-89927630A6D0}"/>
              </a:ext>
            </a:extLst>
          </p:cNvPr>
          <p:cNvSpPr txBox="1">
            <a:spLocks/>
          </p:cNvSpPr>
          <p:nvPr/>
        </p:nvSpPr>
        <p:spPr>
          <a:xfrm>
            <a:off x="731520" y="6164318"/>
            <a:ext cx="6962052" cy="5214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Font typeface="Arial" charset="0"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1pPr>
            <a:lvl2pPr marL="34290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pple Symbols" panose="02000000000000000000" pitchFamily="2" charset="-79"/>
              <a:buNone/>
              <a:tabLst/>
              <a:defRPr sz="800" i="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7150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2"/>
              </a:buClr>
              <a:buFont typeface="Arial" charset="0"/>
              <a:buNone/>
              <a:tabLst/>
              <a:defRPr sz="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charset="0"/>
              <a:buNone/>
              <a:defRPr sz="800" i="1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800" kern="1200">
                <a:solidFill>
                  <a:schemeClr val="tx1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A71B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3.  </a:t>
            </a:r>
            <a:r>
              <a:rPr kumimoji="0" lang="en-US" sz="1200" strike="noStrike" kern="1200" cap="none" spc="0" normalizeH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Haendel</a:t>
            </a:r>
            <a:r>
              <a:rPr kumimoji="0" lang="en-US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MA, Chute CG, Bennett TD, et al. The National COVID Cohort Collaborative (N3C): Rationale, design, infrastructure, and deployment. </a:t>
            </a:r>
            <a:r>
              <a:rPr kumimoji="0" lang="en-US" sz="1200" i="1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 Am Med Inform Assoc</a:t>
            </a:r>
            <a:r>
              <a:rPr kumimoji="0" lang="pt-BR" sz="1200" strike="noStrike" kern="120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Mar 1 2021;28(3):427-443. doi:10.1093/jamia/ocaa196</a:t>
            </a:r>
          </a:p>
        </p:txBody>
      </p:sp>
      <p:pic>
        <p:nvPicPr>
          <p:cNvPr id="5" name="Graphic 4" descr="Lungs with virus with solid fill">
            <a:extLst>
              <a:ext uri="{FF2B5EF4-FFF2-40B4-BE49-F238E27FC236}">
                <a16:creationId xmlns:a16="http://schemas.microsoft.com/office/drawing/2014/main" id="{74EE9E6E-0087-40F9-BD79-88BB9993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0589" y="1600200"/>
            <a:ext cx="2935594" cy="293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0720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857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2327</Words>
  <Application>Microsoft Office PowerPoint</Application>
  <PresentationFormat>Widescreen</PresentationFormat>
  <Paragraphs>278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.AppleSystemUIFont</vt:lpstr>
      <vt:lpstr>Arial</vt:lpstr>
      <vt:lpstr>Calibri</vt:lpstr>
      <vt:lpstr>Courier New</vt:lpstr>
      <vt:lpstr>Franklin Gothic Medium</vt:lpstr>
      <vt:lpstr>Times New Roman</vt:lpstr>
      <vt:lpstr>Wingdings</vt:lpstr>
      <vt:lpstr>2_Office Theme</vt:lpstr>
      <vt:lpstr>3_Office Theme</vt:lpstr>
      <vt:lpstr>4_Office Theme</vt:lpstr>
      <vt:lpstr>The Impact of Malnutrition on Clinical Outcomes in Patients Diagnosed with COVID-19</vt:lpstr>
      <vt:lpstr>Disclosures</vt:lpstr>
      <vt:lpstr>Learning Objectives</vt:lpstr>
      <vt:lpstr>Background and Aims</vt:lpstr>
      <vt:lpstr>Background and Relevance</vt:lpstr>
      <vt:lpstr>Study Rationale</vt:lpstr>
      <vt:lpstr>Study Aims</vt:lpstr>
      <vt:lpstr>Methods</vt:lpstr>
      <vt:lpstr>Study Design</vt:lpstr>
      <vt:lpstr>Inclusion/Exclusion Criteria</vt:lpstr>
      <vt:lpstr>Primary Exposure: Malnutrition</vt:lpstr>
      <vt:lpstr>Patients Categorized into Malnutrition Groups</vt:lpstr>
      <vt:lpstr>Outcomes</vt:lpstr>
      <vt:lpstr>Statistical Analysis</vt:lpstr>
      <vt:lpstr>Results</vt:lpstr>
      <vt:lpstr>Prevalence of Malnutrition in Patients Hospitalized with COVID-19 in a US Cohort</vt:lpstr>
      <vt:lpstr>Results: Multivariable Logistic Regression</vt:lpstr>
      <vt:lpstr>Discussion and Conclusion</vt:lpstr>
      <vt:lpstr>Strengths and Limitations</vt:lpstr>
      <vt:lpstr>Major Findings</vt:lpstr>
      <vt:lpstr>Conclusion</vt:lpstr>
      <vt:lpstr>Acknowledgements</vt:lpstr>
      <vt:lpstr>References</vt:lpstr>
      <vt:lpstr>Thank you</vt:lpstr>
    </vt:vector>
  </TitlesOfParts>
  <Company>Cleveland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Acid-Base Webinar</dc:title>
  <dc:creator>Steiger, M.D., Ezra</dc:creator>
  <cp:lastModifiedBy>Ponce, Jana K</cp:lastModifiedBy>
  <cp:revision>4</cp:revision>
  <cp:lastPrinted>2022-03-16T19:02:18Z</cp:lastPrinted>
  <dcterms:created xsi:type="dcterms:W3CDTF">2018-09-11T21:53:21Z</dcterms:created>
  <dcterms:modified xsi:type="dcterms:W3CDTF">2022-06-16T15:56:58Z</dcterms:modified>
</cp:coreProperties>
</file>