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40"/>
  </p:notesMasterIdLst>
  <p:sldIdLst>
    <p:sldId id="262" r:id="rId2"/>
    <p:sldId id="263" r:id="rId3"/>
    <p:sldId id="260" r:id="rId4"/>
    <p:sldId id="264" r:id="rId5"/>
    <p:sldId id="287" r:id="rId6"/>
    <p:sldId id="270" r:id="rId7"/>
    <p:sldId id="268" r:id="rId8"/>
    <p:sldId id="292" r:id="rId9"/>
    <p:sldId id="294" r:id="rId10"/>
    <p:sldId id="269" r:id="rId11"/>
    <p:sldId id="274" r:id="rId12"/>
    <p:sldId id="273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275" r:id="rId21"/>
    <p:sldId id="288" r:id="rId22"/>
    <p:sldId id="289" r:id="rId23"/>
    <p:sldId id="290" r:id="rId24"/>
    <p:sldId id="301" r:id="rId25"/>
    <p:sldId id="304" r:id="rId26"/>
    <p:sldId id="302" r:id="rId27"/>
    <p:sldId id="303" r:id="rId28"/>
    <p:sldId id="314" r:id="rId29"/>
    <p:sldId id="305" r:id="rId30"/>
    <p:sldId id="306" r:id="rId31"/>
    <p:sldId id="308" r:id="rId32"/>
    <p:sldId id="307" r:id="rId33"/>
    <p:sldId id="309" r:id="rId34"/>
    <p:sldId id="312" r:id="rId35"/>
    <p:sldId id="310" r:id="rId36"/>
    <p:sldId id="311" r:id="rId37"/>
    <p:sldId id="313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713"/>
    <a:srgbClr val="AD122A"/>
    <a:srgbClr val="A2B526"/>
    <a:srgbClr val="303B42"/>
    <a:srgbClr val="989EA3"/>
    <a:srgbClr val="AC1F2D"/>
    <a:srgbClr val="C3C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3982" autoAdjust="0"/>
  </p:normalViewPr>
  <p:slideViewPr>
    <p:cSldViewPr snapToGrid="0" snapToObjects="1">
      <p:cViewPr varScale="1">
        <p:scale>
          <a:sx n="202" d="100"/>
          <a:sy n="202" d="100"/>
        </p:scale>
        <p:origin x="4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A9C3-438C-BE4C-9B47-00447DA1FF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9F7B-6D2C-D847-BDB0-B95DB96D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thinkingclinicaltrials.org/chapters/conduct/electronic-health-records-based-phenotyping/electronic-health-records-based-phenotyping-introduction/#referenc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TheBookOfOhdsi/Cohorts.html#tab:conceptSetExp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hdsi.github.io/TheBookOfOhdsi/Cohorts.html#fig:conceptSet" TargetMode="External"/><Relationship Id="rId5" Type="http://schemas.openxmlformats.org/officeDocument/2006/relationships/hyperlink" Target="http://athena.ohdsi.org/search-terms/terms/314666" TargetMode="External"/><Relationship Id="rId4" Type="http://schemas.openxmlformats.org/officeDocument/2006/relationships/hyperlink" Target="http://athena.ohdsi.org/search-terms/terms/4329847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electronic health records (EHRs), a "computable phenotype," or simply "phenotype," is a clinical condition or characteristic that can be ascertained by means of a computerized query to an EHR system or clinical data repository using a defined set of data elements and logical expressions. These queries can identify patients with particular conditions and can be used to support a variety of purposes, including population management, quality measurement, and observational and interventional research. Standardized computable phenotypes can facilitate large-scale pragmatic clinical trials (PCTs) across multiple healthcare systems while ensuring reliability and reproducibility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Richesson et al 2013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term (with a code) defined in a medical terminology (e.g., SNOMED CT). Here we see how a concept for atrial fibrillation is stored in OMOP.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concept set is an expression representing a list of concepts that can be used as a reusable component in various analyses. It can be thought of as a standardized, computer-executable equivalent of the code lists often used in observational studies. A concept set expression consists of a list of concepts with the following attributes: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Exclude this concept (and any of its descendants if selected) from the concept set.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Descendants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Consider not only this concept, but also all of its descendants.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Allow to search for non-standard concepts.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most part, they are comprised of items like conditions, drugs, procedures, measurements, observations, and visits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concept set expression could contains two concepts as depicted in Table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10.1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Here we include concept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4329847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(“Myocardial infarction”) and all of its descendants, but exclude concept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314666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(“Old myocardial infarction”) and all of its descendants.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shown in Figure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10.2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will include “Myocardial infarction” and all of its descendants except “Old myocardial infarction” and its descendants. In total, this concept set expression implies nearly a hundred Standard Concepts. These Standard Concepts in turn reflect hundreds of source codes (e.g. ICD-9 and ICD-10 codes) that may appear in the various databases.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Domain defines the set of allowable Concepts for the standardized fields in the CDM tables. For example, the “Condition” Domain contains Concepts that describe a condition of a patient, and these Concepts can only be stored in the </a:t>
            </a:r>
            <a:r>
              <a:rPr lang="en-US" dirty="0" err="1"/>
              <a:t>condition_concept_id</a:t>
            </a:r>
            <a:r>
              <a:rPr lang="en-US" dirty="0"/>
              <a:t> field of the CONDITION_OCCURRENCE and CONDITION_ERA tables.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92578-1728-764C-97E6-77EE89A68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63" y="668728"/>
            <a:ext cx="7088318" cy="140445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1" i="0" baseline="0">
                <a:solidFill>
                  <a:schemeClr val="bg1"/>
                </a:solidFill>
                <a:latin typeface="Arial-BoldMT"/>
                <a:cs typeface="Arial-BoldM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3763" y="2374975"/>
            <a:ext cx="7088318" cy="12913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rgbClr val="FDB713"/>
                </a:solidFill>
                <a:latin typeface="+mn-lt"/>
                <a:cs typeface="Arial-BoldM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  <a:p>
            <a:r>
              <a:rPr lang="en-US" dirty="0"/>
              <a:t>College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0085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0" y="171899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37147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 sz="24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2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4126605" cy="3706065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4"/>
          </p:nvPr>
        </p:nvSpPr>
        <p:spPr>
          <a:xfrm>
            <a:off x="4679846" y="1214278"/>
            <a:ext cx="4122123" cy="370606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030" y="180608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163192"/>
            <a:ext cx="7887572" cy="922352"/>
          </a:xfrm>
        </p:spPr>
        <p:txBody>
          <a:bodyPr/>
          <a:lstStyle>
            <a:lvl1pPr>
              <a:defRPr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9"/>
            <a:ext cx="3196303" cy="3688648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68918" y="1222919"/>
            <a:ext cx="5033770" cy="36800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761404"/>
            <a:ext cx="8459942" cy="314152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030" y="163192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1310" y="1184414"/>
            <a:ext cx="8460660" cy="481576"/>
          </a:xfrm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3763" y="1598065"/>
            <a:ext cx="8236475" cy="1206830"/>
          </a:xfrm>
        </p:spPr>
        <p:txBody>
          <a:bodyPr/>
          <a:lstStyle>
            <a:lvl1pPr algn="ctr">
              <a:defRPr baseline="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Subhead/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554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095F68D-84A4-C64D-8D9B-C8E9CBBA2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E5A9A6-7B2F-6F42-8B4D-3B4A213219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8" y="154483"/>
            <a:ext cx="7887572" cy="922352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9" y="1178034"/>
            <a:ext cx="8459943" cy="368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5" r:id="rId4"/>
    <p:sldLayoutId id="2147483728" r:id="rId5"/>
    <p:sldLayoutId id="2147483744" r:id="rId6"/>
    <p:sldLayoutId id="2147483743" r:id="rId7"/>
  </p:sldLayoutIdLst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D122A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ct val="90000"/>
        </a:lnSpc>
        <a:spcBef>
          <a:spcPct val="20000"/>
        </a:spcBef>
        <a:buFontTx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458777" indent="-287331" algn="l" defTabSz="457189" rtl="0" eaLnBrk="1" latinLnBrk="0" hangingPunct="1">
        <a:spcBef>
          <a:spcPct val="20000"/>
        </a:spcBef>
        <a:buFont typeface="Wingdings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7695" indent="-22700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•"/>
        <a:tabLst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90586" indent="-23335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1371566" indent="-253994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»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-demo.ohdsi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nomedbrowser.com/Codes/Details/6989600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-COVID-Cohort-Collaborative/short-course-2022-june/blob/main/lessons/session-3/malnutrition_concept_sets.csv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63" y="668728"/>
            <a:ext cx="7088318" cy="2352769"/>
          </a:xfrm>
        </p:spPr>
        <p:txBody>
          <a:bodyPr/>
          <a:lstStyle/>
          <a:p>
            <a:r>
              <a:rPr lang="en-US" dirty="0"/>
              <a:t>N3C Short Course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1" dirty="0"/>
              <a:t>Session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63" y="3082640"/>
            <a:ext cx="7088318" cy="1291335"/>
          </a:xfrm>
        </p:spPr>
        <p:txBody>
          <a:bodyPr/>
          <a:lstStyle/>
          <a:p>
            <a:r>
              <a:rPr lang="en-US" b="1" dirty="0"/>
              <a:t>Jerrod Anzalone</a:t>
            </a:r>
          </a:p>
          <a:p>
            <a:r>
              <a:rPr lang="en-US" dirty="0"/>
              <a:t>Department of Neurological Sciences</a:t>
            </a:r>
          </a:p>
        </p:txBody>
      </p:sp>
    </p:spTree>
    <p:extLst>
      <p:ext uri="{BB962C8B-B14F-4D97-AF65-F5344CB8AC3E}">
        <p14:creationId xmlns:p14="http://schemas.microsoft.com/office/powerpoint/2010/main" val="18073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Concept Set: </a:t>
            </a:r>
            <a:r>
              <a:rPr lang="en-US" dirty="0"/>
              <a:t>A data-agnostic expression that defines one or more Standard Concepts encompassing the clinical entity of interest.</a:t>
            </a:r>
          </a:p>
          <a:p>
            <a:endParaRPr lang="en-US" dirty="0"/>
          </a:p>
          <a:p>
            <a:r>
              <a:rPr lang="en-US" dirty="0"/>
              <a:t>Concept sets are the building blocks of a cohort definition.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29EE38-D8D4-7946-97A9-759F6D1C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26813" y="144694"/>
            <a:ext cx="4239903" cy="49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ABFEA-DC1F-5BC4-777D-94DCEAE5E1AE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</p:spTree>
    <p:extLst>
      <p:ext uri="{BB962C8B-B14F-4D97-AF65-F5344CB8AC3E}">
        <p14:creationId xmlns:p14="http://schemas.microsoft.com/office/powerpoint/2010/main" val="44380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 Example</a:t>
            </a:r>
          </a:p>
        </p:txBody>
      </p:sp>
      <p:pic>
        <p:nvPicPr>
          <p:cNvPr id="7170" name="Picture 2" descr="A concept set including &quot;Myocardial infarction&quot; (with descendants), but excluding &quot;Old myocardial infarction&quot; (with descendants).">
            <a:extLst>
              <a:ext uri="{FF2B5EF4-FFF2-40B4-BE49-F238E27FC236}">
                <a16:creationId xmlns:a16="http://schemas.microsoft.com/office/drawing/2014/main" id="{009D1413-5600-9340-AE92-D1719376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9144000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1D3582-F704-FB2C-144A-94B67200B8D1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BD496-D620-A7B0-89C4-00BBFAB4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102959"/>
            <a:ext cx="3970020" cy="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Cohorts: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Positivity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Malnutrition</a:t>
            </a:r>
          </a:p>
          <a:p>
            <a:r>
              <a:rPr lang="en-US" dirty="0"/>
              <a:t>Outcome Concept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Hospitalization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Pressor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Comorbid Conditions: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Smoking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Hypertension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CCI Categories, including: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Heart failure, MI, CVD, dementia, diabetes, pulmonary disease, rheumatic disease, peptic ulcer disease, liver disease, renal disease, cancer, HIV</a:t>
            </a:r>
          </a:p>
          <a:p>
            <a:r>
              <a:rPr lang="en-US" dirty="0"/>
              <a:t>Medication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Remdesivir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Steroids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 Required</a:t>
            </a:r>
          </a:p>
        </p:txBody>
      </p:sp>
    </p:spTree>
    <p:extLst>
      <p:ext uri="{BB962C8B-B14F-4D97-AF65-F5344CB8AC3E}">
        <p14:creationId xmlns:p14="http://schemas.microsoft.com/office/powerpoint/2010/main" val="175956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1EDB7-666D-6C95-61E1-A4122481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30" y="180608"/>
            <a:ext cx="7887570" cy="639477"/>
          </a:xfrm>
        </p:spPr>
        <p:txBody>
          <a:bodyPr/>
          <a:lstStyle/>
          <a:p>
            <a:r>
              <a:rPr lang="en-US" dirty="0"/>
              <a:t>OMOP Domains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4469B-B7A5-1753-A41C-F543773B904C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B84EDE-2286-1F78-1040-C7008AAC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716"/>
              </p:ext>
            </p:extLst>
          </p:nvPr>
        </p:nvGraphicFramePr>
        <p:xfrm>
          <a:off x="419620" y="820085"/>
          <a:ext cx="7597038" cy="3683631"/>
        </p:xfrm>
        <a:graphic>
          <a:graphicData uri="http://schemas.openxmlformats.org/drawingml/2006/table">
            <a:tbl>
              <a:tblPr/>
              <a:tblGrid>
                <a:gridCol w="3798519">
                  <a:extLst>
                    <a:ext uri="{9D8B030D-6E8A-4147-A177-3AD203B41FA5}">
                      <a16:colId xmlns:a16="http://schemas.microsoft.com/office/drawing/2014/main" val="3617107874"/>
                    </a:ext>
                  </a:extLst>
                </a:gridCol>
                <a:gridCol w="3798519">
                  <a:extLst>
                    <a:ext uri="{9D8B030D-6E8A-4147-A177-3AD203B41FA5}">
                      <a16:colId xmlns:a16="http://schemas.microsoft.com/office/drawing/2014/main" val="469019982"/>
                    </a:ext>
                  </a:extLst>
                </a:gridCol>
              </a:tblGrid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Domain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Standard Vocabulary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661493"/>
                  </a:ext>
                </a:extLst>
              </a:tr>
              <a:tr h="2932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  <a:r>
                        <a:rPr lang="en-US" sz="1600" dirty="0">
                          <a:effectLst/>
                        </a:rPr>
                        <a:t>, ICDO3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55383"/>
                  </a:ext>
                </a:extLst>
              </a:tr>
              <a:tr h="6573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Procedure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SNOMED, CPT4, HCPCS</a:t>
                      </a:r>
                      <a:r>
                        <a:rPr lang="en-US" sz="1600" dirty="0">
                          <a:effectLst/>
                        </a:rPr>
                        <a:t>, ICD10PCS, ICD9Proc, OPCS4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32722"/>
                  </a:ext>
                </a:extLst>
              </a:tr>
              <a:tr h="65739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Measurement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SNOMED, LOINC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18445"/>
                  </a:ext>
                </a:extLst>
              </a:tr>
              <a:tr h="53603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Drug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RxNorm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RxNorm</a:t>
                      </a:r>
                      <a:r>
                        <a:rPr lang="en-US" sz="1600" dirty="0">
                          <a:effectLst/>
                        </a:rPr>
                        <a:t> Extension, CVX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63410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Device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34710"/>
                  </a:ext>
                </a:extLst>
              </a:tr>
              <a:tr h="2932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Observation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61266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Visit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CMS Place of Service, ABMT, NUCC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diagnosis, a sign, or a symptom, which is either observed by a provider or reported by the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COVID-19 Diagnosis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Malnutrition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Smoking status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Hypertension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Charlson Comorbidity Index Categories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Acute Respiratory Distress Syndrome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405811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Drug is a biochemical substance formulated in such a way that when administered to a Person it will exert a certain physiological effect. Drugs include prescription and over-the-counter medicines, vaccines, and large-molecule biologic therapies. Radiological devices ingested or applied locally do not count as Drugs.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Pressor support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Remdesivir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Steroids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Drugs</a:t>
            </a:r>
          </a:p>
        </p:txBody>
      </p:sp>
    </p:spTree>
    <p:extLst>
      <p:ext uri="{BB962C8B-B14F-4D97-AF65-F5344CB8AC3E}">
        <p14:creationId xmlns:p14="http://schemas.microsoft.com/office/powerpoint/2010/main" val="61680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or process ordered by, or carried out by, a healthcare provider on the patient to have a diagnostic or therapeutic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365775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structured value (numerical or categorical) obtained through systematic and standardized examination or testing of a person or person’s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COVID PCR or Antigen Test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55891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clinical fact about a Person obtained in the context of examination, questioning or a procedure.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Smoking status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52334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span of time a person continuously receives medical services from one or more providers at a care site in a given setting within the health care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Visits</a:t>
            </a:r>
          </a:p>
        </p:txBody>
      </p:sp>
    </p:spTree>
    <p:extLst>
      <p:ext uri="{BB962C8B-B14F-4D97-AF65-F5344CB8AC3E}">
        <p14:creationId xmlns:p14="http://schemas.microsoft.com/office/powerpoint/2010/main" val="34918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N3C roles and responsibilities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Computable Phenotype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Analytic Plan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Concept Set Curation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Domain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Logic Liaison Template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71902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766311-5AE9-6646-BF57-BF2A9F29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243172" cy="3706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1: do a literature search to see what’s been used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2 (may not be applicable): look at local data with more homogenous reporting to build a preliminary set of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3: build preliminary concept set in Atlas; parent code: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Nutritional deficiency disorder (SNOMED 70241007)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4: refine concept set with SME. Refine some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5: deploy in N3C Concept Set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2F872-E81C-584A-89C5-93D0F9C5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Malnutrition</a:t>
            </a:r>
          </a:p>
        </p:txBody>
      </p:sp>
    </p:spTree>
    <p:extLst>
      <p:ext uri="{BB962C8B-B14F-4D97-AF65-F5344CB8AC3E}">
        <p14:creationId xmlns:p14="http://schemas.microsoft.com/office/powerpoint/2010/main" val="38747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DF393-03B7-03A7-BBAF-83715932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887570" cy="3706065"/>
          </a:xfrm>
        </p:spPr>
        <p:txBody>
          <a:bodyPr/>
          <a:lstStyle/>
          <a:p>
            <a:r>
              <a:rPr lang="en-US" dirty="0"/>
              <a:t>Using Atlas, build a starting concept set for malnutrition.</a:t>
            </a:r>
          </a:p>
          <a:p>
            <a:pPr marL="457200" indent="-457200">
              <a:buAutoNum type="arabicPeriod"/>
            </a:pPr>
            <a:r>
              <a:rPr lang="en-US" dirty="0"/>
              <a:t>Go to Atlas: </a:t>
            </a:r>
            <a:r>
              <a:rPr lang="en-US" dirty="0">
                <a:hlinkClick r:id="rId2"/>
              </a:rPr>
              <a:t>https://atlas-demo.ohdsi.org/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 the Search window, look up Nutritional deficiency disorder (SNOMED CT 70241007)</a:t>
            </a:r>
          </a:p>
          <a:p>
            <a:pPr marL="457200" indent="-457200">
              <a:buAutoNum type="arabicPeriod"/>
            </a:pPr>
            <a:r>
              <a:rPr lang="en-US" dirty="0"/>
              <a:t>Include all descendant concepts and click “Add to Concept Set”</a:t>
            </a:r>
          </a:p>
          <a:p>
            <a:pPr marL="457200" indent="-457200">
              <a:buAutoNum type="arabicPeriod"/>
            </a:pPr>
            <a:r>
              <a:rPr lang="en-US" dirty="0"/>
              <a:t>View concept set and extract it as a csv using the “Included Concepts” tab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6222CD-2AD0-2545-606D-BABFF01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114843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DF393-03B7-03A7-BBAF-83715932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887570" cy="3706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Atlas, refine previous concept set to include only Deficiency of Macronutrients. </a:t>
            </a:r>
          </a:p>
          <a:p>
            <a:pPr marL="457200" indent="-457200">
              <a:buAutoNum type="arabicPeriod"/>
            </a:pPr>
            <a:r>
              <a:rPr lang="en-US" dirty="0"/>
              <a:t>Starting with Nutritional deficiency disorder (SNOMED CT 70241007) from the search window, click the concept and navigate to the ”Hierarchy” tab</a:t>
            </a:r>
          </a:p>
          <a:p>
            <a:pPr marL="457200" indent="-457200">
              <a:buAutoNum type="arabicPeriod"/>
            </a:pPr>
            <a:r>
              <a:rPr lang="en-US" dirty="0"/>
              <a:t>Go to the descendant concept “Undernutrition” and navigate to the ”Hierarchy” tab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Create a new concept set using Deficiency of macronutrients (SNOMED CT 238107002) and add all descendant concepts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Extract concept set as a csv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6222CD-2AD0-2545-606D-BABFF01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</a:t>
            </a:r>
          </a:p>
        </p:txBody>
      </p:sp>
    </p:spTree>
    <p:extLst>
      <p:ext uri="{BB962C8B-B14F-4D97-AF65-F5344CB8AC3E}">
        <p14:creationId xmlns:p14="http://schemas.microsoft.com/office/powerpoint/2010/main" val="117961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933190"/>
            <a:ext cx="7887570" cy="39871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Single-Table Query</a:t>
            </a:r>
          </a:p>
          <a:p>
            <a:pPr marL="457200" indent="-457200">
              <a:buAutoNum type="arabicPeriod"/>
            </a:pPr>
            <a:r>
              <a:rPr lang="en-US" dirty="0"/>
              <a:t>Create a new folder in your workspace and call it Session 3. Within this, create a new code workbook called “Malnutrition Conditions.”</a:t>
            </a:r>
          </a:p>
          <a:p>
            <a:pPr marL="457200" indent="-457200">
              <a:buAutoNum type="arabicPeriod"/>
            </a:pPr>
            <a:r>
              <a:rPr lang="en-US" dirty="0"/>
              <a:t>Import the concept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“OMOP Concepts”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concept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concept table and select “new transform” then select “SQL code.” Name the transform exercise_3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the </a:t>
            </a:r>
            <a:r>
              <a:rPr lang="en-US" dirty="0" err="1"/>
              <a:t>concept_id</a:t>
            </a:r>
            <a:r>
              <a:rPr lang="en-US" dirty="0"/>
              <a:t> for Nutritional deficiency using the </a:t>
            </a:r>
            <a:r>
              <a:rPr lang="en-US" dirty="0" err="1"/>
              <a:t>vocabulary_id</a:t>
            </a:r>
            <a:r>
              <a:rPr lang="en-US" dirty="0"/>
              <a:t> ”SNOMED.” Save the results to a dataset by toggling “Save as dataset” and run the transform.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0"/>
            <a:ext cx="7887570" cy="922351"/>
          </a:xfrm>
        </p:spPr>
        <p:txBody>
          <a:bodyPr/>
          <a:lstStyle/>
          <a:p>
            <a:r>
              <a:rPr lang="en-US" dirty="0"/>
              <a:t>Exercise 3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3636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049784"/>
          </a:xfrm>
        </p:spPr>
        <p:txBody>
          <a:bodyPr>
            <a:normAutofit fontScale="92500"/>
          </a:bodyPr>
          <a:lstStyle/>
          <a:p>
            <a:r>
              <a:rPr lang="en-US" dirty="0"/>
              <a:t>Single-Table Query</a:t>
            </a:r>
          </a:p>
          <a:p>
            <a:pPr marL="457200" indent="-457200"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concept_ancestor</a:t>
            </a:r>
            <a:r>
              <a:rPr lang="en-US" dirty="0"/>
              <a:t>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“OMOP Concepts”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concept_ancestor</a:t>
            </a:r>
            <a:r>
              <a:rPr lang="en-US" dirty="0"/>
              <a:t>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concept_ancestor</a:t>
            </a:r>
            <a:r>
              <a:rPr lang="en-US" dirty="0"/>
              <a:t> table and select “new transform” then select “SQL code.” Name the transform exercise_4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every </a:t>
            </a:r>
            <a:r>
              <a:rPr lang="en-US" dirty="0" err="1"/>
              <a:t>descendant_concept_id</a:t>
            </a:r>
            <a:r>
              <a:rPr lang="en-US" dirty="0"/>
              <a:t> for Nutritional deficiency using </a:t>
            </a:r>
            <a:r>
              <a:rPr lang="en-US" dirty="0" err="1"/>
              <a:t>concept_id</a:t>
            </a:r>
            <a:r>
              <a:rPr lang="en-US" dirty="0"/>
              <a:t> returned in exercise 3. Save the results to a dataset by toggling “Save as dataset” and run the transform. 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18809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39037"/>
            <a:ext cx="7887570" cy="4404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Multiple-Table Query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resulting transformation from exercise 4 (should be called exercise_4) and select “new transform” then select “SQL code.” Name the transform exercise_5.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On the new exercise_5 transformation, add an additional input for the dataset from for the concept table used in exercise 3.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the resulting set from exercise 4 using a JOIN with the concept table and only include those concepts that are standard concepts using the </a:t>
            </a:r>
            <a:r>
              <a:rPr lang="en-US" dirty="0" err="1"/>
              <a:t>standard_concept</a:t>
            </a:r>
            <a:r>
              <a:rPr lang="en-US" dirty="0"/>
              <a:t> column (</a:t>
            </a:r>
            <a:r>
              <a:rPr lang="en-US" dirty="0" err="1"/>
              <a:t>standard_concept</a:t>
            </a:r>
            <a:r>
              <a:rPr lang="en-US" dirty="0"/>
              <a:t> = ‘S’). Save the results to a dataset by toggling “Save as dataset” and run the transform. (Note: don’t be surprised when this is the same result as exercise 4 since we are sticking within one vocabulary)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5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426286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049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Multiple-Table Query</a:t>
            </a:r>
          </a:p>
          <a:p>
            <a:pPr marL="457200" indent="-457200"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condition_occurrence</a:t>
            </a:r>
            <a:r>
              <a:rPr lang="en-US" dirty="0"/>
              <a:t>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“De-Identified Data”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condition_occurrence</a:t>
            </a:r>
            <a:r>
              <a:rPr lang="en-US" dirty="0"/>
              <a:t>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condition_occurrence</a:t>
            </a:r>
            <a:r>
              <a:rPr lang="en-US" dirty="0"/>
              <a:t> table and select “new transform” then select “SQL code.” Name the transform exercise_6.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Add a second input on the new transformation using the resulting transform from exercise 5 (should be called exercise_5). This can be done by clicking the “+” icon in the SQL transform or going to the “Inputs” tab at the bottom of the transform.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987086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272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Select a data partner to be discussed in class and rite a query to return every row in the </a:t>
            </a:r>
            <a:r>
              <a:rPr lang="en-US" dirty="0" err="1"/>
              <a:t>condition_occurrence</a:t>
            </a:r>
            <a:r>
              <a:rPr lang="en-US" dirty="0"/>
              <a:t> table from that data partner with a matching </a:t>
            </a:r>
            <a:r>
              <a:rPr lang="en-US" dirty="0" err="1"/>
              <a:t>condition_occurrence_concept_id</a:t>
            </a:r>
            <a:r>
              <a:rPr lang="en-US" dirty="0"/>
              <a:t> from the resulting set of exercise 4. You will need to filter on </a:t>
            </a:r>
            <a:r>
              <a:rPr lang="en-US" dirty="0" err="1"/>
              <a:t>data_partner_id</a:t>
            </a:r>
            <a:r>
              <a:rPr lang="en-US" dirty="0"/>
              <a:t> (either in the WHERE clause or in the JOIN). Only include malnutrition records prior to the start of the COVID-19 pandemic in the US  (hint: </a:t>
            </a:r>
            <a:r>
              <a:rPr lang="en-US" dirty="0" err="1"/>
              <a:t>condition_occurrence_start_date</a:t>
            </a:r>
            <a:r>
              <a:rPr lang="en-US" dirty="0"/>
              <a:t> prior to ‘2020-01-01’). Save the results to a dataset by toggling “Save as dataset” and run the transform.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228306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272940"/>
          </a:xfrm>
        </p:spPr>
        <p:txBody>
          <a:bodyPr>
            <a:normAutofit/>
          </a:bodyPr>
          <a:lstStyle/>
          <a:p>
            <a:r>
              <a:rPr lang="en-US" dirty="0"/>
              <a:t>We will do the same thing, but using the concept set browser.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Bonus Exercise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213801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19471-BA4E-215A-352B-BF9FCF81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13457" cy="3706065"/>
          </a:xfrm>
        </p:spPr>
        <p:txBody>
          <a:bodyPr/>
          <a:lstStyle/>
          <a:p>
            <a:r>
              <a:rPr lang="en-US" dirty="0"/>
              <a:t>Follow the steps above, but this time for the micronutrient deficiency SNOMED CT code you identified in exercise 2. SNOMED CT: 70241007. Save the results in a new workbook and name it ”Micronutrient Deficiency.”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8B617-0A50-FF9D-D4DD-BFEB74A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3657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N3C Role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11162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19471-BA4E-215A-352B-BF9FCF81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13457" cy="3706065"/>
          </a:xfrm>
        </p:spPr>
        <p:txBody>
          <a:bodyPr/>
          <a:lstStyle/>
          <a:p>
            <a:r>
              <a:rPr lang="en-US" dirty="0"/>
              <a:t>Go through the entire process (exercise 1 through 6) with the parent code for rheumatoid arthritis (69896004): </a:t>
            </a:r>
            <a:r>
              <a:rPr lang="en-US" dirty="0">
                <a:hlinkClick r:id="rId2"/>
              </a:rPr>
              <a:t>https://snomedbrowser.com/Codes/Details/69896004</a:t>
            </a:r>
            <a:r>
              <a:rPr lang="en-US" dirty="0"/>
              <a:t>. Save the results in a new workbook and name it “Rheumatoid Arthritis.”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8B617-0A50-FF9D-D4DD-BFEB74A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</p:spTree>
    <p:extLst>
      <p:ext uri="{BB962C8B-B14F-4D97-AF65-F5344CB8AC3E}">
        <p14:creationId xmlns:p14="http://schemas.microsoft.com/office/powerpoint/2010/main" val="3677381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7C41-2C51-D2FF-59CB-66AD79D1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Liaison Template</a:t>
            </a:r>
          </a:p>
        </p:txBody>
      </p:sp>
    </p:spTree>
    <p:extLst>
      <p:ext uri="{BB962C8B-B14F-4D97-AF65-F5344CB8AC3E}">
        <p14:creationId xmlns:p14="http://schemas.microsoft.com/office/powerpoint/2010/main" val="99794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8D89F-8105-8523-9B78-85252680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69824" cy="3706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just defined one concept, meaning we only 29 to go for this very basic study!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Logic Liaison Template seeks to streamline this process while enabling best practices in line with the literature (e.g., what constitutes a COVID hospitalization)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Documentation available here: https://</a:t>
            </a:r>
            <a:r>
              <a:rPr lang="en-US" dirty="0" err="1"/>
              <a:t>unite.nih.gov</a:t>
            </a:r>
            <a:r>
              <a:rPr lang="en-US" dirty="0"/>
              <a:t>/workspace/module/view/latest/ri.workshop.main.module.3ab34203-d7f3-482e-adbd-f4113bfd1a2b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F5A47-2FCD-C100-9CE8-D18E7D23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</p:spTree>
    <p:extLst>
      <p:ext uri="{BB962C8B-B14F-4D97-AF65-F5344CB8AC3E}">
        <p14:creationId xmlns:p14="http://schemas.microsoft.com/office/powerpoint/2010/main" val="406513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8D89F-8105-8523-9B78-85252680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8369824" cy="448431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L2 and L3 Fact Tables: COVID-19 Diagnosed or Lab Confirmed Patients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LOGIC LIAISON template produces a table of commonly used variables for COVID-19 Positive Patients (diagnosed with U07.1 and/or rt-PCR/AG confirmed). Both level 2 and level 3 versions of the template are provided in this object, as well as the final tables they produce.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L2 and L3 Fact Tables: All Patients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set of templates (Level 2 and Level 3 data versions) provides sample code and summary datasets including a visit-level and a patient-level table. The visit-level "all facts" table has a single row for each patient and each visit day (where any of the facts searched are found to be present). The patient-level table contains one row for each patient and a number of commonly referenced facts and indicators derived from the N3C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Data Density by Site and Domain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template calculates the Standardized Density, Median Absolute Deviation (MAD), and Directional Median Deviations (DMD) with respect to the number of unique patient/concept/days for each of the major OMOP tables (i.e. </a:t>
            </a:r>
            <a:r>
              <a:rPr lang="en-US" dirty="0" err="1"/>
              <a:t>condition_occurrence</a:t>
            </a:r>
            <a:r>
              <a:rPr lang="en-US" dirty="0"/>
              <a:t>, </a:t>
            </a:r>
            <a:r>
              <a:rPr lang="en-US" dirty="0" err="1"/>
              <a:t>drug_exposure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and uses them to create a heatmap displaying how many MADs each site is from the median for each OMOP table. The template also scores the site's date shifting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Fact Density by Site Visualization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template calculates the Standardized Density, Median Absolute Deviation (MAD), and Directional Median Deviations (DMD) with respect to the numerical values in each column of the input table (any non-numerical field is converted to a binary value using the </a:t>
            </a:r>
            <a:r>
              <a:rPr lang="en-US" dirty="0" err="1"/>
              <a:t>isNotNull</a:t>
            </a:r>
            <a:r>
              <a:rPr lang="en-US" dirty="0"/>
              <a:t>() function) and creates heatmaps to visualize the metrics.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F5A47-2FCD-C100-9CE8-D18E7D23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67875"/>
            <a:ext cx="7887570" cy="733792"/>
          </a:xfrm>
        </p:spPr>
        <p:txBody>
          <a:bodyPr/>
          <a:lstStyle/>
          <a:p>
            <a:r>
              <a:rPr lang="en-US" dirty="0"/>
              <a:t>LL Templates</a:t>
            </a:r>
          </a:p>
        </p:txBody>
      </p:sp>
    </p:spTree>
    <p:extLst>
      <p:ext uri="{BB962C8B-B14F-4D97-AF65-F5344CB8AC3E}">
        <p14:creationId xmlns:p14="http://schemas.microsoft.com/office/powerpoint/2010/main" val="372150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9DFF7-7A27-61C8-6417-4AB9B6521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994043" cy="3706065"/>
          </a:xfrm>
        </p:spPr>
        <p:txBody>
          <a:bodyPr/>
          <a:lstStyle/>
          <a:p>
            <a:r>
              <a:rPr lang="en-US" dirty="0"/>
              <a:t>Deploy the Logic Liaison Template in your student folder!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new code workbook and name it Logic Liaison COVID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Skip the step to import a dataset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15B863-9CAC-E013-88E3-EEC9524B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226578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02F63-BEA9-D46B-FE8E-6DA708E5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901874"/>
            <a:ext cx="7887570" cy="401846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a new code workbook and select “Skip this Step” under "Import Dataset".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sure you are using the "default" or "high-memory" environment (selected under the environment menu towards the top middle of the window: Customize Spark environment → profile-high-memory on the left panel of pop-up → Update Spark environment).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“New Transform”, select “Templates”, search for the “[LOGIC LIAISON TEMPLATE] L2 and L3 Fact Tables: COVID-19 Diagnosed or Lab Confirmed Patients" and import into the workbook.  When you press the ‘apply transformation’ button, a box pops up that says that there are resources within the template that are not within the scope of the project.  You can agree to add these resources.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F00A65-EA26-D7A7-3FE0-F49A0534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30" y="180609"/>
            <a:ext cx="7887570" cy="545902"/>
          </a:xfrm>
        </p:spPr>
        <p:txBody>
          <a:bodyPr/>
          <a:lstStyle/>
          <a:p>
            <a:r>
              <a:rPr lang="en-US" dirty="0"/>
              <a:t>Importing into a Code Workbook</a:t>
            </a:r>
          </a:p>
        </p:txBody>
      </p:sp>
    </p:spTree>
    <p:extLst>
      <p:ext uri="{BB962C8B-B14F-4D97-AF65-F5344CB8AC3E}">
        <p14:creationId xmlns:p14="http://schemas.microsoft.com/office/powerpoint/2010/main" val="315652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C7373A-B96D-F459-21D4-13043C24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4126605" cy="392922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concept sets in use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Concepts in Use: </a:t>
            </a:r>
            <a:r>
              <a:rPr lang="en-US" dirty="0">
                <a:hlinkClick r:id="rId2"/>
              </a:rPr>
              <a:t>https://github.com/National-COVID-Cohort-Collaborative/short-course-2022-june/blob/main/lessons/session-3/malnutrition_concept_sets.csv</a:t>
            </a:r>
            <a:r>
              <a:rPr lang="en-US" dirty="0"/>
              <a:t>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Using the “Manual entry” option in a code workbook, paste the list from GitHub and name the transformation </a:t>
            </a:r>
            <a:r>
              <a:rPr lang="en-US" dirty="0" err="1"/>
              <a:t>ll_input</a:t>
            </a:r>
            <a:r>
              <a:rPr lang="en-US" dirty="0"/>
              <a:t>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Toggle “Save as dataset” and run the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4CE6-A30D-A272-B251-DDE37254EB9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79846" y="1214278"/>
            <a:ext cx="4122123" cy="392922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Modifications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 the cohort template, change </a:t>
            </a:r>
            <a:r>
              <a:rPr lang="en-US" dirty="0" err="1"/>
              <a:t>proportion_of_patients_to_use</a:t>
            </a:r>
            <a:r>
              <a:rPr lang="en-US" dirty="0"/>
              <a:t> to 0.10.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Point all templates to the newly created </a:t>
            </a:r>
            <a:r>
              <a:rPr lang="en-US" dirty="0" err="1"/>
              <a:t>ll_input</a:t>
            </a:r>
            <a:r>
              <a:rPr lang="en-US" dirty="0"/>
              <a:t> under </a:t>
            </a:r>
            <a:r>
              <a:rPr lang="en-US" dirty="0" err="1"/>
              <a:t>customize_concept_sets</a:t>
            </a:r>
            <a:r>
              <a:rPr lang="en-US" dirty="0"/>
              <a:t>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visits_of_interest</a:t>
            </a:r>
            <a:r>
              <a:rPr lang="en-US" dirty="0"/>
              <a:t> template, toggle off the </a:t>
            </a:r>
            <a:r>
              <a:rPr lang="en-US" dirty="0" err="1"/>
              <a:t>covid_associated_ED_or_hosp_requires_lab_AND_diagnosis</a:t>
            </a:r>
            <a:r>
              <a:rPr lang="en-US" dirty="0"/>
              <a:t>, change </a:t>
            </a:r>
            <a:r>
              <a:rPr lang="en-US" dirty="0" err="1"/>
              <a:t>num_days_before_index</a:t>
            </a:r>
            <a:r>
              <a:rPr lang="en-US" dirty="0"/>
              <a:t> to 3 and </a:t>
            </a:r>
            <a:r>
              <a:rPr lang="en-US" dirty="0" err="1"/>
              <a:t>num_days_after_index</a:t>
            </a:r>
            <a:r>
              <a:rPr lang="en-US" dirty="0"/>
              <a:t> to 14.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Save all transformation as datasets and click ”Run all saved datasets” from the cog icon at the top of the code workbook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3D1B6-68DF-E690-17FE-C4C8FBE4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Modifications for Malnutrition Study</a:t>
            </a:r>
          </a:p>
        </p:txBody>
      </p:sp>
    </p:spTree>
    <p:extLst>
      <p:ext uri="{BB962C8B-B14F-4D97-AF65-F5344CB8AC3E}">
        <p14:creationId xmlns:p14="http://schemas.microsoft.com/office/powerpoint/2010/main" val="194208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0C117-41E4-4DA6-F805-B4EA956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156882" cy="37060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new code workbook and name it Logic Liaison All Patients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Skip the step to import a dataset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Import the template: [LOGIC LIAISON TEMPLATE] L2 and L3 Fact Tables: All Patients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Keep the template as is, but toggle all datasets to save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Run all transforms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29F5E-D99C-6AA3-2559-CBB2FCF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</p:spTree>
    <p:extLst>
      <p:ext uri="{BB962C8B-B14F-4D97-AF65-F5344CB8AC3E}">
        <p14:creationId xmlns:p14="http://schemas.microsoft.com/office/powerpoint/2010/main" val="2995853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Team Organization</a:t>
            </a:r>
          </a:p>
        </p:txBody>
      </p:sp>
      <p:pic>
        <p:nvPicPr>
          <p:cNvPr id="107" name="Picture 10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955D17C-E9F3-9E45-AA95-22CA1667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845"/>
            <a:ext cx="9144000" cy="286661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C492BEA-2B75-EE4A-B446-E6CDA3CE8132}"/>
              </a:ext>
            </a:extLst>
          </p:cNvPr>
          <p:cNvSpPr/>
          <p:nvPr/>
        </p:nvSpPr>
        <p:spPr>
          <a:xfrm>
            <a:off x="2705100" y="2463801"/>
            <a:ext cx="4914900" cy="18923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41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FCC2C-4F6E-5181-8421-607181AB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EE93B15-845B-F6B4-140C-CEDE1830F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6" t="50725" r="71027" b="5579"/>
          <a:stretch/>
        </p:blipFill>
        <p:spPr>
          <a:xfrm>
            <a:off x="342029" y="1184917"/>
            <a:ext cx="1127343" cy="1342074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F4782EF-E99E-1287-1B6D-74157235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6" t="49114" r="53493" b="1373"/>
          <a:stretch/>
        </p:blipFill>
        <p:spPr>
          <a:xfrm>
            <a:off x="266874" y="3064181"/>
            <a:ext cx="1202498" cy="1419357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29F6F98-8580-D1EC-3FA3-ABE51E36E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0487" r="35959" b="3830"/>
          <a:stretch/>
        </p:blipFill>
        <p:spPr>
          <a:xfrm>
            <a:off x="4722311" y="1095445"/>
            <a:ext cx="1459284" cy="1488417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AAA05F-F565-D404-679D-A6478750C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98" t="49114" r="17671"/>
          <a:stretch/>
        </p:blipFill>
        <p:spPr>
          <a:xfrm>
            <a:off x="4794337" y="3064181"/>
            <a:ext cx="1246340" cy="1458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F8E6D-551A-B78B-39DE-CD238EC4ABFB}"/>
              </a:ext>
            </a:extLst>
          </p:cNvPr>
          <p:cNvSpPr txBox="1"/>
          <p:nvPr/>
        </p:nvSpPr>
        <p:spPr>
          <a:xfrm>
            <a:off x="1587641" y="1187155"/>
            <a:ext cx="3245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 Ponce, PhD, RD</a:t>
            </a:r>
          </a:p>
          <a:p>
            <a:r>
              <a:rPr lang="en-US" dirty="0"/>
              <a:t>Corrine Hansen, PhD, RD</a:t>
            </a:r>
          </a:p>
          <a:p>
            <a:r>
              <a:rPr lang="en-US" dirty="0"/>
              <a:t>Kristina Bailey, MD</a:t>
            </a:r>
          </a:p>
          <a:p>
            <a:r>
              <a:rPr lang="en-US" dirty="0"/>
              <a:t>Megan Timmerman, MPA, RD</a:t>
            </a:r>
          </a:p>
          <a:p>
            <a:r>
              <a:rPr lang="en-US" dirty="0"/>
              <a:t>Mariah Jackson, MMN, 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03532-EE8E-05BC-AC77-711342F591C1}"/>
              </a:ext>
            </a:extLst>
          </p:cNvPr>
          <p:cNvSpPr txBox="1"/>
          <p:nvPr/>
        </p:nvSpPr>
        <p:spPr>
          <a:xfrm>
            <a:off x="1587641" y="3224721"/>
            <a:ext cx="276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 McClay, MD, MS</a:t>
            </a:r>
          </a:p>
          <a:p>
            <a:r>
              <a:rPr lang="en-US" dirty="0"/>
              <a:t>Greater N3C Community (</a:t>
            </a:r>
            <a:r>
              <a:rPr lang="en-US" dirty="0" err="1"/>
              <a:t>Davera</a:t>
            </a:r>
            <a:r>
              <a:rPr lang="en-US" dirty="0"/>
              <a:t> Gabriel,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3556-F03D-20A5-1E74-E3158C6F1A4B}"/>
              </a:ext>
            </a:extLst>
          </p:cNvPr>
          <p:cNvSpPr txBox="1"/>
          <p:nvPr/>
        </p:nvSpPr>
        <p:spPr>
          <a:xfrm>
            <a:off x="6009346" y="1184917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Jerrod Anzalone, 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3A1B4-1FFE-E3FE-5F81-6189314D88DA}"/>
              </a:ext>
            </a:extLst>
          </p:cNvPr>
          <p:cNvSpPr txBox="1"/>
          <p:nvPr/>
        </p:nvSpPr>
        <p:spPr>
          <a:xfrm>
            <a:off x="6040677" y="326351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Harlan Sayles, MS</a:t>
            </a:r>
          </a:p>
        </p:txBody>
      </p:sp>
    </p:spTree>
    <p:extLst>
      <p:ext uri="{BB962C8B-B14F-4D97-AF65-F5344CB8AC3E}">
        <p14:creationId xmlns:p14="http://schemas.microsoft.com/office/powerpoint/2010/main" val="9017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</p:spTree>
    <p:extLst>
      <p:ext uri="{BB962C8B-B14F-4D97-AF65-F5344CB8AC3E}">
        <p14:creationId xmlns:p14="http://schemas.microsoft.com/office/powerpoint/2010/main" val="308196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Phenotyping</a:t>
            </a:r>
          </a:p>
        </p:txBody>
      </p:sp>
    </p:spTree>
    <p:extLst>
      <p:ext uri="{BB962C8B-B14F-4D97-AF65-F5344CB8AC3E}">
        <p14:creationId xmlns:p14="http://schemas.microsoft.com/office/powerpoint/2010/main" val="10436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571-6AA4-57E0-FE08-80539620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Phenotype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F6D2-E7E5-984C-D45A-C0F9DCAE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4305126" cy="3714775"/>
          </a:xfrm>
        </p:spPr>
        <p:txBody>
          <a:bodyPr/>
          <a:lstStyle/>
          <a:p>
            <a:r>
              <a:rPr lang="en-US" dirty="0"/>
              <a:t>“A </a:t>
            </a:r>
            <a:r>
              <a:rPr lang="en-US" b="1" dirty="0"/>
              <a:t>computable phenotype</a:t>
            </a:r>
            <a:r>
              <a:rPr lang="en-US" dirty="0"/>
              <a:t> refers to a set of clinical conditions and  characteristics that can be evaluated via a computerized query to an EHR system or clinical data repository using a defined set of data elements and logical expressions”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04382-7ACF-65F7-FB31-8484EF83D3AB}"/>
              </a:ext>
            </a:extLst>
          </p:cNvPr>
          <p:cNvSpPr txBox="1"/>
          <p:nvPr/>
        </p:nvSpPr>
        <p:spPr>
          <a:xfrm>
            <a:off x="150312" y="4509936"/>
            <a:ext cx="899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Richesson</a:t>
            </a:r>
            <a:r>
              <a:rPr lang="en-US" sz="800" dirty="0"/>
              <a:t> RL, Hammond WE, </a:t>
            </a:r>
            <a:r>
              <a:rPr lang="en-US" sz="800" dirty="0" err="1"/>
              <a:t>Nahm</a:t>
            </a:r>
            <a:r>
              <a:rPr lang="en-US" sz="800" dirty="0"/>
              <a:t> M, et al. 2013. Electronic health records based phenotyping in next-generation clinical trials: a perspective from the NIH Health Care Systems Collaboratory. J Am Med Inform Assoc. 20:e226-e231.</a:t>
            </a:r>
          </a:p>
          <a:p>
            <a:endParaRPr lang="en-US" sz="800" dirty="0"/>
          </a:p>
          <a:p>
            <a:r>
              <a:rPr lang="en-US" sz="800" dirty="0" err="1"/>
              <a:t>Hripcsak</a:t>
            </a:r>
            <a:r>
              <a:rPr lang="en-US" sz="800" dirty="0"/>
              <a:t> G, Albers DJ. 2013. Next-generation phenotyping of electronic health records. J Am Med Inform Assoc. 20:117-121. doi:10.1136/amiajnl-2012-001145.</a:t>
            </a:r>
          </a:p>
        </p:txBody>
      </p:sp>
      <p:pic>
        <p:nvPicPr>
          <p:cNvPr id="1026" name="Picture 2" descr="The Figure is a flow diagram of EHR phenotyping.">
            <a:extLst>
              <a:ext uri="{FF2B5EF4-FFF2-40B4-BE49-F238E27FC236}">
                <a16:creationId xmlns:a16="http://schemas.microsoft.com/office/drawing/2014/main" id="{D4B9D8F8-63E6-0D02-3118-8FCCD338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73" y="1263740"/>
            <a:ext cx="2671225" cy="30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D1CD-9130-A3A1-1BA4-0598CB5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2050" name="Picture 2" descr="Standard representation of vocabulary concepts in the OMOP CDM. The example provided is the CONCEPT table record for the SNOMED code for Atrial Fibrillation.">
            <a:extLst>
              <a:ext uri="{FF2B5EF4-FFF2-40B4-BE49-F238E27FC236}">
                <a16:creationId xmlns:a16="http://schemas.microsoft.com/office/drawing/2014/main" id="{01DF5967-DE19-4AD7-733C-969E5A96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4" y="895272"/>
            <a:ext cx="7070942" cy="383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8B36C-E923-1B0F-32EB-3890884F53B9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</p:spTree>
    <p:extLst>
      <p:ext uri="{BB962C8B-B14F-4D97-AF65-F5344CB8AC3E}">
        <p14:creationId xmlns:p14="http://schemas.microsoft.com/office/powerpoint/2010/main" val="4285675004"/>
      </p:ext>
    </p:extLst>
  </p:cSld>
  <p:clrMapOvr>
    <a:masterClrMapping/>
  </p:clrMapOvr>
</p:sld>
</file>

<file path=ppt/theme/theme1.xml><?xml version="1.0" encoding="utf-8"?>
<a:theme xmlns:a="http://schemas.openxmlformats.org/drawingml/2006/main" name="UNMC Theme">
  <a:themeElements>
    <a:clrScheme name="UNMC">
      <a:dk1>
        <a:srgbClr val="000000"/>
      </a:dk1>
      <a:lt1>
        <a:srgbClr val="FFFFFF"/>
      </a:lt1>
      <a:dk2>
        <a:srgbClr val="2F3A41"/>
      </a:dk2>
      <a:lt2>
        <a:srgbClr val="DCDDDF"/>
      </a:lt2>
      <a:accent1>
        <a:srgbClr val="AD122A"/>
      </a:accent1>
      <a:accent2>
        <a:srgbClr val="005E63"/>
      </a:accent2>
      <a:accent3>
        <a:srgbClr val="00B2B9"/>
      </a:accent3>
      <a:accent4>
        <a:srgbClr val="129DBF"/>
      </a:accent4>
      <a:accent5>
        <a:srgbClr val="F26721"/>
      </a:accent5>
      <a:accent6>
        <a:srgbClr val="FCB614"/>
      </a:accent6>
      <a:hlink>
        <a:srgbClr val="A1B426"/>
      </a:hlink>
      <a:folHlink>
        <a:srgbClr val="129D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9293</TotalTime>
  <Words>2983</Words>
  <Application>Microsoft Macintosh PowerPoint</Application>
  <PresentationFormat>On-screen Show (16:9)</PresentationFormat>
  <Paragraphs>269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Arial-BoldMT</vt:lpstr>
      <vt:lpstr>Calibri</vt:lpstr>
      <vt:lpstr>Wingdings</vt:lpstr>
      <vt:lpstr>UNMC Theme</vt:lpstr>
      <vt:lpstr>N3C Short Course  Session 3</vt:lpstr>
      <vt:lpstr>Overview</vt:lpstr>
      <vt:lpstr>N3C Role and Responsibilities</vt:lpstr>
      <vt:lpstr>Domain Team Organization</vt:lpstr>
      <vt:lpstr>Team Composition</vt:lpstr>
      <vt:lpstr>Analytic Plan</vt:lpstr>
      <vt:lpstr>Computable Phenotyping</vt:lpstr>
      <vt:lpstr>Computable Phenotype</vt:lpstr>
      <vt:lpstr>Concept</vt:lpstr>
      <vt:lpstr>Concept Set</vt:lpstr>
      <vt:lpstr>Concept Set Example</vt:lpstr>
      <vt:lpstr>Concept Sets Required</vt:lpstr>
      <vt:lpstr>OMOP Domains</vt:lpstr>
      <vt:lpstr>Conditions</vt:lpstr>
      <vt:lpstr>Drugs</vt:lpstr>
      <vt:lpstr>Procedures</vt:lpstr>
      <vt:lpstr>Measurements</vt:lpstr>
      <vt:lpstr>Observations</vt:lpstr>
      <vt:lpstr>Visits</vt:lpstr>
      <vt:lpstr>Defining Malnutrition</vt:lpstr>
      <vt:lpstr>Exercise 1 (follow along)</vt:lpstr>
      <vt:lpstr>Exercise 2 </vt:lpstr>
      <vt:lpstr>Exercise 3 (follow along)</vt:lpstr>
      <vt:lpstr>Exercise 4</vt:lpstr>
      <vt:lpstr>Exercise 5 (follow along)</vt:lpstr>
      <vt:lpstr>Exercise 6</vt:lpstr>
      <vt:lpstr>Exercise 6</vt:lpstr>
      <vt:lpstr>Bonus Exercise (follow along)</vt:lpstr>
      <vt:lpstr>HOMEWORK 1</vt:lpstr>
      <vt:lpstr>HOMEWORK 2</vt:lpstr>
      <vt:lpstr>Logic Liaison Template</vt:lpstr>
      <vt:lpstr>Rationale</vt:lpstr>
      <vt:lpstr>LL Templates</vt:lpstr>
      <vt:lpstr>Exercise 7 (follow along)</vt:lpstr>
      <vt:lpstr>Importing into a Code Workbook</vt:lpstr>
      <vt:lpstr>Required Modifications for Malnutrition Study</vt:lpstr>
      <vt:lpstr>HOMEWORK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Anzalone, Jerrod</cp:lastModifiedBy>
  <cp:revision>74</cp:revision>
  <dcterms:created xsi:type="dcterms:W3CDTF">2014-09-17T15:14:42Z</dcterms:created>
  <dcterms:modified xsi:type="dcterms:W3CDTF">2022-06-16T18:16:57Z</dcterms:modified>
</cp:coreProperties>
</file>