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4DC47E-E44F-48E0-B35A-F9EC0B7E23C6}">
  <a:tblStyle styleId="{3F4DC47E-E44F-48E0-B35A-F9EC0B7E23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28" y="138"/>
      </p:cViewPr>
      <p:guideLst>
        <p:guide orient="horz"/>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3be5796d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3be5796d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 before we move on to Andrea’s demonstration of how to import and use some of the Logic Liaison templates, I want to talk to you more about important considerations for analysts who are deriving cohorts and variables from any observational health data.</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REAL DATA HAS LOTS OF HOLES.  MAPPED DATA HAS EVEN MORE HOLES. N3C ACCEPTS DATA AS SENT BY SITES.  THERE ARE BASIC QUALITY THRESHOLDS FOR PARTICIPATION, but as we saw on the last slide it still a ton of variability.  COVID has become more difficult to study over time.  Prevalence of home tests makes COVID index date hard to know.  Control patients not all negative. Talk about Long COVID. Informatics Approaches: Data Salvage, Imputation, Computable Phenotyping, Site Filtering, Patient Filtering. Analytic Approaches: Multivariate Analysis, Matching, Hierarchical Modeling, Stratification, etc.  Example from session three:  undocumented bird attacks vs never happened vs the md doesn’t know there is a code vs occurred in other institution and recorded there.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QUESTIONS?</a:t>
            </a:r>
            <a:endParaRPr>
              <a:solidFill>
                <a:schemeClr val="dk1"/>
              </a:solidFill>
            </a:endParaRPr>
          </a:p>
          <a:p>
            <a:pPr marL="0" lvl="0" indent="0" algn="l" rtl="0">
              <a:spcBef>
                <a:spcPts val="0"/>
              </a:spcBef>
              <a:spcAft>
                <a:spcPts val="0"/>
              </a:spcAft>
              <a:buNone/>
            </a:pP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b45024879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b4502487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800">
                <a:solidFill>
                  <a:srgbClr val="595959"/>
                </a:solidFill>
              </a:rPr>
              <a:t>Date shifting in level 2 and some level 3.  Be careful in case of needing real calendar dates (for example, pandemic phases).</a:t>
            </a:r>
            <a:endParaRPr sz="1800">
              <a:solidFill>
                <a:srgbClr val="595959"/>
              </a:solidFill>
            </a:endParaRPr>
          </a:p>
          <a:p>
            <a:pPr marL="457200" lvl="0" indent="0" algn="l" rtl="0">
              <a:lnSpc>
                <a:spcPct val="115000"/>
              </a:lnSpc>
              <a:spcBef>
                <a:spcPts val="1200"/>
              </a:spcBef>
              <a:spcAft>
                <a:spcPts val="0"/>
              </a:spcAft>
              <a:buNone/>
            </a:pPr>
            <a:r>
              <a:rPr lang="en" sz="1800">
                <a:solidFill>
                  <a:srgbClr val="595959"/>
                </a:solidFill>
              </a:rPr>
              <a:t>CLICK: Events that were recorded prior to our observational dataset start date will be unknown to us.</a:t>
            </a:r>
            <a:endParaRPr sz="1800">
              <a:solidFill>
                <a:srgbClr val="595959"/>
              </a:solidFill>
            </a:endParaRPr>
          </a:p>
          <a:p>
            <a:pPr marL="457200" lvl="0" indent="0" algn="l" rtl="0">
              <a:lnSpc>
                <a:spcPct val="115000"/>
              </a:lnSpc>
              <a:spcBef>
                <a:spcPts val="1200"/>
              </a:spcBef>
              <a:spcAft>
                <a:spcPts val="0"/>
              </a:spcAft>
              <a:buNone/>
            </a:pPr>
            <a:r>
              <a:rPr lang="en" sz="1800">
                <a:solidFill>
                  <a:srgbClr val="595959"/>
                </a:solidFill>
              </a:rPr>
              <a:t>CLICK: Meds may be prescribed but do we know if they are they actually taken? If so, for how long?  The initial prescribing of this med may not be captured until much later.  </a:t>
            </a:r>
            <a:endParaRPr sz="1800">
              <a:solidFill>
                <a:srgbClr val="595959"/>
              </a:solidFill>
            </a:endParaRPr>
          </a:p>
          <a:p>
            <a:pPr marL="457200" lvl="0" indent="0" algn="l" rtl="0">
              <a:lnSpc>
                <a:spcPct val="115000"/>
              </a:lnSpc>
              <a:spcBef>
                <a:spcPts val="1200"/>
              </a:spcBef>
              <a:spcAft>
                <a:spcPts val="0"/>
              </a:spcAft>
              <a:buClr>
                <a:schemeClr val="dk1"/>
              </a:buClr>
              <a:buSzPts val="1100"/>
              <a:buFont typeface="Arial"/>
              <a:buNone/>
            </a:pPr>
            <a:r>
              <a:rPr lang="en" sz="1800">
                <a:solidFill>
                  <a:srgbClr val="595959"/>
                </a:solidFill>
              </a:rPr>
              <a:t>CLICK: Some events occur that never go into a medical record.</a:t>
            </a:r>
            <a:endParaRPr sz="1800">
              <a:solidFill>
                <a:srgbClr val="595959"/>
              </a:solidFill>
            </a:endParaRPr>
          </a:p>
          <a:p>
            <a:pPr marL="457200" lvl="0" indent="0" algn="l" rtl="0">
              <a:lnSpc>
                <a:spcPct val="115000"/>
              </a:lnSpc>
              <a:spcBef>
                <a:spcPts val="1200"/>
              </a:spcBef>
              <a:spcAft>
                <a:spcPts val="0"/>
              </a:spcAft>
              <a:buNone/>
            </a:pPr>
            <a:r>
              <a:rPr lang="en" sz="1800">
                <a:solidFill>
                  <a:srgbClr val="595959"/>
                </a:solidFill>
              </a:rPr>
              <a:t>CLICK: When does a chronic issue really start? For example, a patient’s diabetes may have started in 2010, but not be captured in our dataset until recorded at the time of the second stroke.  What about data freshness?</a:t>
            </a:r>
            <a:endParaRPr sz="1800">
              <a:solidFill>
                <a:srgbClr val="595959"/>
              </a:solidFill>
            </a:endParaRPr>
          </a:p>
          <a:p>
            <a:pPr marL="457200" lvl="0" indent="0" algn="l" rtl="0">
              <a:lnSpc>
                <a:spcPct val="115000"/>
              </a:lnSpc>
              <a:spcBef>
                <a:spcPts val="1200"/>
              </a:spcBef>
              <a:spcAft>
                <a:spcPts val="0"/>
              </a:spcAft>
              <a:buNone/>
            </a:pPr>
            <a:r>
              <a:rPr lang="en" sz="1800">
                <a:solidFill>
                  <a:srgbClr val="595959"/>
                </a:solidFill>
              </a:rPr>
              <a:t>OTHER: Does the dataset phenotype have an effect (i.e. COVID enclave has matched controls, tenant phenotype requires two yrs survival)?  The enclave phenotype becomes part of inclusion criteria for all studies done on the data.</a:t>
            </a:r>
            <a:endParaRPr sz="1800">
              <a:solidFill>
                <a:srgbClr val="595959"/>
              </a:solidFill>
            </a:endParaRPr>
          </a:p>
          <a:p>
            <a:pPr marL="457200" lvl="0" indent="0" algn="l" rtl="0">
              <a:lnSpc>
                <a:spcPct val="115000"/>
              </a:lnSpc>
              <a:spcBef>
                <a:spcPts val="1200"/>
              </a:spcBef>
              <a:spcAft>
                <a:spcPts val="0"/>
              </a:spcAft>
              <a:buNone/>
            </a:pPr>
            <a:r>
              <a:rPr lang="en" sz="1800">
                <a:solidFill>
                  <a:srgbClr val="595959"/>
                </a:solidFill>
              </a:rPr>
              <a:t>NOTE THAT controlled studies have inclusion bias that we partially with avoid observational research</a:t>
            </a:r>
            <a:endParaRPr sz="1800">
              <a:solidFill>
                <a:srgbClr val="595959"/>
              </a:solidFill>
            </a:endParaRPr>
          </a:p>
          <a:p>
            <a:pPr marL="457200" lvl="0" indent="0" algn="l" rtl="0">
              <a:lnSpc>
                <a:spcPct val="115000"/>
              </a:lnSpc>
              <a:spcBef>
                <a:spcPts val="1200"/>
              </a:spcBef>
              <a:spcAft>
                <a:spcPts val="1200"/>
              </a:spcAft>
              <a:buNone/>
            </a:pPr>
            <a:r>
              <a:rPr lang="en" sz="1800">
                <a:solidFill>
                  <a:srgbClr val="595959"/>
                </a:solidFill>
              </a:rPr>
              <a:t>QUESTIONS</a:t>
            </a:r>
            <a:endParaRPr sz="1800">
              <a:solidFill>
                <a:srgbClr val="595959"/>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b6b5f5c466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b6b5f5c466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b6d61acb41_0_74:notes"/>
          <p:cNvSpPr>
            <a:spLocks noGrp="1" noRot="1" noChangeAspect="1"/>
          </p:cNvSpPr>
          <p:nvPr>
            <p:ph type="sldImg" idx="2"/>
          </p:nvPr>
        </p:nvSpPr>
        <p:spPr>
          <a:xfrm>
            <a:off x="428625" y="686405"/>
            <a:ext cx="6000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9" name="Google Shape;219;g2b6d61acb41_0_74:notes"/>
          <p:cNvSpPr txBox="1">
            <a:spLocks noGrp="1"/>
          </p:cNvSpPr>
          <p:nvPr>
            <p:ph type="body" idx="1"/>
          </p:nvPr>
        </p:nvSpPr>
        <p:spPr>
          <a:xfrm>
            <a:off x="913805" y="4343703"/>
            <a:ext cx="5030400" cy="4113900"/>
          </a:xfrm>
          <a:prstGeom prst="rect">
            <a:avLst/>
          </a:prstGeom>
          <a:noFill/>
          <a:ln>
            <a:noFill/>
          </a:ln>
        </p:spPr>
        <p:txBody>
          <a:bodyPr spcFirstLastPara="1" wrap="square" lIns="91100" tIns="45550" rIns="91100" bIns="45550" anchor="t" anchorCtr="0">
            <a:noAutofit/>
          </a:bodyPr>
          <a:lstStyle/>
          <a:p>
            <a:pPr marL="0" lvl="0" indent="0" algn="l" rtl="0">
              <a:spcBef>
                <a:spcPts val="30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As we began working in N3C in 2020, we realized that there were common derived data elements that continually surfaced in many COVID analyses.  These included things like confirmed COVID positivity, patient visit severity at the time of first known COVID, common comorbidities or conditions that the CDC was learning were associated with more severe COVID, etc.  Two core service teams emerged and worked closely together to provide tools that would eliminate much of the redundant work being done across research studies.</a:t>
            </a:r>
            <a:endParaRPr/>
          </a:p>
        </p:txBody>
      </p:sp>
      <p:sp>
        <p:nvSpPr>
          <p:cNvPr id="220" name="Google Shape;220;g2b6d61acb41_0_74:notes"/>
          <p:cNvSpPr txBox="1">
            <a:spLocks noGrp="1"/>
          </p:cNvSpPr>
          <p:nvPr>
            <p:ph type="sldNum" idx="12"/>
          </p:nvPr>
        </p:nvSpPr>
        <p:spPr>
          <a:xfrm>
            <a:off x="3885903" y="8687405"/>
            <a:ext cx="2972100" cy="456600"/>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300"/>
              <a:t>13</a:t>
            </a:fld>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b5201107f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b5201107f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2800">
                <a:solidFill>
                  <a:schemeClr val="dk1"/>
                </a:solidFill>
              </a:rPr>
              <a:t>(also mentioned in session 1 and 2).  The Microvisit to Macrovisit Map table is an augmented version of the visit_occurrence OMOP table. </a:t>
            </a:r>
            <a:r>
              <a:rPr lang="en" sz="1850">
                <a:solidFill>
                  <a:srgbClr val="1C2127"/>
                </a:solidFill>
              </a:rPr>
              <a:t>Macrovisit_id, macrovisit_start_date, macrovisit_end_date</a:t>
            </a:r>
            <a:endParaRPr sz="1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b4502487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b4502487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2800">
                <a:solidFill>
                  <a:schemeClr val="dk1"/>
                </a:solidFill>
              </a:rPr>
              <a:t>(also mentioned in session 1)  Note that special columns have been added to the N3C measurement tables reflecting this work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b58da53f15_1_74:notes"/>
          <p:cNvSpPr>
            <a:spLocks noGrp="1" noRot="1" noChangeAspect="1"/>
          </p:cNvSpPr>
          <p:nvPr>
            <p:ph type="sldImg" idx="2"/>
          </p:nvPr>
        </p:nvSpPr>
        <p:spPr>
          <a:xfrm>
            <a:off x="428625" y="686405"/>
            <a:ext cx="6000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1" name="Google Shape;271;g2b58da53f15_1_74:notes"/>
          <p:cNvSpPr txBox="1">
            <a:spLocks noGrp="1"/>
          </p:cNvSpPr>
          <p:nvPr>
            <p:ph type="body" idx="1"/>
          </p:nvPr>
        </p:nvSpPr>
        <p:spPr>
          <a:xfrm>
            <a:off x="913805" y="4343703"/>
            <a:ext cx="50304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r>
              <a:rPr lang="en" b="1"/>
              <a:t>In addition to building these templates, we worked with the Data Liaison team to develop a core set of robust concept sets that are used as building blocks for our default features.  This slide shows the process by which these are created.  As Shawn mentioned, you can filter the N3C concept set browser to find these and they are also published to Zendodo.</a:t>
            </a:r>
            <a:endParaRPr b="1"/>
          </a:p>
          <a:p>
            <a:pPr marL="0" lvl="0" indent="0" algn="l" rtl="0">
              <a:spcBef>
                <a:spcPts val="0"/>
              </a:spcBef>
              <a:spcAft>
                <a:spcPts val="0"/>
              </a:spcAft>
              <a:buNone/>
            </a:pPr>
            <a:endParaRPr b="1"/>
          </a:p>
          <a:p>
            <a:pPr marL="0" lvl="0" indent="0" algn="l" rtl="0">
              <a:spcBef>
                <a:spcPts val="300"/>
              </a:spcBef>
              <a:spcAft>
                <a:spcPts val="0"/>
              </a:spcAft>
              <a:buNone/>
            </a:pPr>
            <a:endParaRPr/>
          </a:p>
        </p:txBody>
      </p:sp>
      <p:sp>
        <p:nvSpPr>
          <p:cNvPr id="272" name="Google Shape;272;g2b58da53f15_1_74:notes"/>
          <p:cNvSpPr txBox="1">
            <a:spLocks noGrp="1"/>
          </p:cNvSpPr>
          <p:nvPr>
            <p:ph type="sldNum" idx="12"/>
          </p:nvPr>
        </p:nvSpPr>
        <p:spPr>
          <a:xfrm>
            <a:off x="3885903" y="8687405"/>
            <a:ext cx="2972100" cy="456600"/>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300"/>
              <a:t>16</a:t>
            </a:fld>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b6b5f5c466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b6b5f5c46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 Liaisons build and maintain code templates that help you rapidly (do each step here).  They not only produce hundreds of derived variables and related quality assessments, they also support easy customization for quick adaptation to a specific research problem.  These templates have now been used hundreds of times by N3C analysts.  Note that the templates leverage N3C recommended csets, macrovisits as well as harmonized measurements.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b5201107f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b5201107f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b5201107f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b5201107f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1C2127"/>
                </a:solidFill>
                <a:highlight>
                  <a:srgbClr val="FFFFFF"/>
                </a:highlight>
              </a:rPr>
              <a:t>The whitelist template creates a bar plot showing whitelisted data partners that have, at minimum, a certain percentage of COVID patients associated with a specified measurement, condition, drug, procedure, etc. A table showing "Whitelisted sites" is also generated, which filters out some data partners, either for not meeting the minimum percentage or for having more than 10% of their patients with a covid hospitalization that starts more than 200 days before their covid index date. Data partners will also be filtered out based on the maximum number a days a date can be randomly shifted, which is determined by the user.</a:t>
            </a:r>
            <a:endParaRPr sz="3200">
              <a:solidFill>
                <a:schemeClr val="dk1"/>
              </a:solidFill>
            </a:endParaRPr>
          </a:p>
          <a:p>
            <a:pPr marL="0" lvl="0" indent="0" algn="l" rtl="0">
              <a:lnSpc>
                <a:spcPct val="115000"/>
              </a:lnSpc>
              <a:spcBef>
                <a:spcPts val="1200"/>
              </a:spcBef>
              <a:spcAft>
                <a:spcPts val="1200"/>
              </a:spcAft>
              <a:buNone/>
            </a:pPr>
            <a:endParaRPr sz="28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b6d61acb4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b6d61acb4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b5201107f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b5201107f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b3be5796dd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b3be5796dd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rgbClr val="404040"/>
                </a:solidFill>
                <a:latin typeface="Calibri"/>
                <a:ea typeface="Calibri"/>
                <a:cs typeface="Calibri"/>
                <a:sym typeface="Calibri"/>
              </a:rPr>
              <a:t>Work with a breadth of domain experts: clinicians, patient advocates, informaticians, and analysts</a:t>
            </a:r>
            <a:endParaRPr sz="1900">
              <a:solidFill>
                <a:srgbClr val="404040"/>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900">
                <a:solidFill>
                  <a:srgbClr val="404040"/>
                </a:solidFill>
                <a:latin typeface="Calibri"/>
                <a:ea typeface="Calibri"/>
                <a:cs typeface="Calibri"/>
                <a:sym typeface="Calibri"/>
              </a:rPr>
              <a:t>Don’t recreate the wheel (search literature, use shared code, etc.) </a:t>
            </a:r>
            <a:endParaRPr sz="1900">
              <a:solidFill>
                <a:srgbClr val="404040"/>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900">
                <a:solidFill>
                  <a:srgbClr val="404040"/>
                </a:solidFill>
                <a:latin typeface="Calibri"/>
                <a:ea typeface="Calibri"/>
                <a:cs typeface="Calibri"/>
                <a:sym typeface="Calibri"/>
              </a:rPr>
              <a:t>Interrogate your raw data and derived dataframes</a:t>
            </a:r>
            <a:endParaRPr sz="1900">
              <a:solidFill>
                <a:srgbClr val="404040"/>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900">
                <a:solidFill>
                  <a:srgbClr val="404040"/>
                </a:solidFill>
                <a:latin typeface="Calibri"/>
                <a:ea typeface="Calibri"/>
                <a:cs typeface="Calibri"/>
                <a:sym typeface="Calibri"/>
              </a:rPr>
              <a:t>Leverage metadata (i.e. “Manifest” table in N3C, data release notes, etc.)</a:t>
            </a:r>
            <a:endParaRPr sz="1900">
              <a:solidFill>
                <a:srgbClr val="404040"/>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900">
                <a:solidFill>
                  <a:srgbClr val="404040"/>
                </a:solidFill>
                <a:latin typeface="Calibri"/>
                <a:ea typeface="Calibri"/>
                <a:cs typeface="Calibri"/>
                <a:sym typeface="Calibri"/>
              </a:rPr>
              <a:t>Understand and disclose limitations</a:t>
            </a:r>
            <a:endParaRPr sz="1900">
              <a:solidFill>
                <a:srgbClr val="404040"/>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900">
                <a:solidFill>
                  <a:srgbClr val="404040"/>
                </a:solidFill>
                <a:latin typeface="Calibri"/>
                <a:ea typeface="Calibri"/>
                <a:cs typeface="Calibri"/>
                <a:sym typeface="Calibri"/>
              </a:rPr>
              <a:t>Strive for meaningfulness when creating derived data elements - do code reviews!</a:t>
            </a:r>
            <a:endParaRPr sz="1900">
              <a:solidFill>
                <a:srgbClr val="404040"/>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900">
                <a:solidFill>
                  <a:srgbClr val="404040"/>
                </a:solidFill>
                <a:latin typeface="Calibri"/>
                <a:ea typeface="Calibri"/>
                <a:cs typeface="Calibri"/>
                <a:sym typeface="Calibri"/>
              </a:rPr>
              <a:t>Always test your assumptions</a:t>
            </a:r>
            <a:endParaRPr sz="1900">
              <a:solidFill>
                <a:srgbClr val="404040"/>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 sz="1900">
                <a:solidFill>
                  <a:srgbClr val="404040"/>
                </a:solidFill>
                <a:latin typeface="Calibri"/>
                <a:ea typeface="Calibri"/>
                <a:cs typeface="Calibri"/>
                <a:sym typeface="Calibri"/>
              </a:rPr>
              <a:t>Patience and humility are your friends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b6b5f5c466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b6b5f5c466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6d61acb4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6d61acb4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one representation of the iterative processes that make up a project workflow in N3C.  Today Andrea and I are going to share some tools that we call Logic Liaison templates which are fundamentally data pipelines that embody much of the work that analysts must perform as they support this research process.  You will notice that our templates can support each stage represented in the top row of this diagram, all of which need to be done efficiently and with great care before you get to the analyze and publish steps!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3a410575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b3a410575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Before talking about any specifics related to deriving data elements, lets look at each of the steps in that same workflow in light of what I believe is the essential foundation of good observational health research: Knowing your data and its limitations.</a:t>
            </a:r>
            <a:endParaRPr/>
          </a:p>
          <a:p>
            <a:pPr marL="0" lvl="0" indent="0" algn="l" rtl="0">
              <a:spcBef>
                <a:spcPts val="0"/>
              </a:spcBef>
              <a:spcAft>
                <a:spcPts val="0"/>
              </a:spcAft>
              <a:buNone/>
            </a:pPr>
            <a:endParaRPr/>
          </a:p>
          <a:p>
            <a:pPr marL="0" lvl="0" indent="0" algn="l" rtl="0">
              <a:spcBef>
                <a:spcPts val="0"/>
              </a:spcBef>
              <a:spcAft>
                <a:spcPts val="0"/>
              </a:spcAft>
              <a:buNone/>
            </a:pPr>
            <a:r>
              <a:rPr lang="en"/>
              <a:t>Organize your team: as a team, can you collectively understand the data and its limitations?  Do you need patient advocates?  More informaticians?  Biostats and clinical knowledge may not be enough.</a:t>
            </a:r>
            <a:endParaRPr/>
          </a:p>
          <a:p>
            <a:pPr marL="0" lvl="0" indent="0" algn="l" rtl="0">
              <a:spcBef>
                <a:spcPts val="0"/>
              </a:spcBef>
              <a:spcAft>
                <a:spcPts val="0"/>
              </a:spcAft>
              <a:buNone/>
            </a:pPr>
            <a:r>
              <a:rPr lang="en"/>
              <a:t>Design Research Question: Can your data be used to answer this question?  Does it cover your basic assumptions related to WHO and WHAT is captures?</a:t>
            </a:r>
            <a:endParaRPr/>
          </a:p>
          <a:p>
            <a:pPr marL="0" lvl="0" indent="0" algn="l" rtl="0">
              <a:spcBef>
                <a:spcPts val="0"/>
              </a:spcBef>
              <a:spcAft>
                <a:spcPts val="0"/>
              </a:spcAft>
              <a:buNone/>
            </a:pPr>
            <a:r>
              <a:rPr lang="en"/>
              <a:t>Cohort and Variables: Conceptual definitions.  How will you select the relevant patients and facts? What parameters need to be applied to ensure reasonableness?  Are there temporal considerations?</a:t>
            </a:r>
            <a:endParaRPr/>
          </a:p>
          <a:p>
            <a:pPr marL="0" lvl="0" indent="0" algn="l" rtl="0">
              <a:spcBef>
                <a:spcPts val="0"/>
              </a:spcBef>
              <a:spcAft>
                <a:spcPts val="0"/>
              </a:spcAft>
              <a:buNone/>
            </a:pPr>
            <a:r>
              <a:rPr lang="en"/>
              <a:t>Assess Feasibility: Before you start coding, go back to the raw data elements and explore more in light of the definitions.</a:t>
            </a:r>
            <a:endParaRPr/>
          </a:p>
          <a:p>
            <a:pPr marL="0" lvl="0" indent="0" algn="l" rtl="0">
              <a:spcBef>
                <a:spcPts val="0"/>
              </a:spcBef>
              <a:spcAft>
                <a:spcPts val="0"/>
              </a:spcAft>
              <a:buNone/>
            </a:pPr>
            <a:r>
              <a:rPr lang="en"/>
              <a:t>Data Pipeline and Quality Assessments: We will spend more time talking about these steps in the following slides, but they are clearly tied to data limitations</a:t>
            </a:r>
            <a:endParaRPr/>
          </a:p>
          <a:p>
            <a:pPr marL="0" lvl="0" indent="0" algn="l" rtl="0">
              <a:spcBef>
                <a:spcPts val="0"/>
              </a:spcBef>
              <a:spcAft>
                <a:spcPts val="0"/>
              </a:spcAft>
              <a:buNone/>
            </a:pPr>
            <a:r>
              <a:rPr lang="en"/>
              <a:t>Perform Analysis: Do the results make sense? Can you perform some sensitivity analyses, apply some different analytic approaches, or do different train and test folds to ensure findings are stable?  How do you think data limitations might be impacting your results?</a:t>
            </a:r>
            <a:endParaRPr/>
          </a:p>
          <a:p>
            <a:pPr marL="0" lvl="0" indent="0" algn="l" rtl="0">
              <a:spcBef>
                <a:spcPts val="0"/>
              </a:spcBef>
              <a:spcAft>
                <a:spcPts val="0"/>
              </a:spcAft>
              <a:buNone/>
            </a:pPr>
            <a:r>
              <a:rPr lang="en"/>
              <a:t>Download Aggregate Results: Only do this once you are confident you can explain the results you have!  Make sure to go through appropriate approval.</a:t>
            </a:r>
            <a:endParaRPr/>
          </a:p>
          <a:p>
            <a:pPr marL="0" lvl="0" indent="0" algn="l" rtl="0">
              <a:spcBef>
                <a:spcPts val="0"/>
              </a:spcBef>
              <a:spcAft>
                <a:spcPts val="0"/>
              </a:spcAft>
              <a:buNone/>
            </a:pPr>
            <a:r>
              <a:rPr lang="en"/>
              <a:t>Publish: Remember to disclose all limitations and use language that is consistent with the data that backs up your variables and findings.  Reviewers will notice!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If strong, your foundation is likely to support many projects!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b6b5f5c466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b6b5f5c4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through animations]</a:t>
            </a:r>
            <a:endParaRPr/>
          </a:p>
          <a:p>
            <a:pPr marL="0" lvl="0" indent="0" algn="l" rtl="0">
              <a:spcBef>
                <a:spcPts val="0"/>
              </a:spcBef>
              <a:spcAft>
                <a:spcPts val="0"/>
              </a:spcAft>
              <a:buNone/>
            </a:pPr>
            <a:endParaRPr/>
          </a:p>
          <a:p>
            <a:pPr marL="0" lvl="0" indent="0" algn="l" rtl="0">
              <a:spcBef>
                <a:spcPts val="0"/>
              </a:spcBef>
              <a:spcAft>
                <a:spcPts val="0"/>
              </a:spcAft>
              <a:buNone/>
            </a:pPr>
            <a:r>
              <a:rPr lang="en"/>
              <a:t>Step 1 is often overlooked by the people asking the question.  If you don’t do step one right then no matter how fancy you get with step 2, you will still be doing bad science.  Step 1 can be very complex, require many micro decisions, and be computationally intensive!  Requires clear logic, efficient coding, good organization and documentation, continual communication with your team.  Break your work into small steps and check that results make sense (shape and characteristics of derived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b58da53f15_1_10:notes"/>
          <p:cNvSpPr>
            <a:spLocks noGrp="1" noRot="1" noChangeAspect="1"/>
          </p:cNvSpPr>
          <p:nvPr>
            <p:ph type="sldImg" idx="2"/>
          </p:nvPr>
        </p:nvSpPr>
        <p:spPr>
          <a:xfrm>
            <a:off x="428625" y="686405"/>
            <a:ext cx="6000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g2b58da53f15_1_10:notes"/>
          <p:cNvSpPr txBox="1">
            <a:spLocks noGrp="1"/>
          </p:cNvSpPr>
          <p:nvPr>
            <p:ph type="body" idx="1"/>
          </p:nvPr>
        </p:nvSpPr>
        <p:spPr>
          <a:xfrm>
            <a:off x="913805" y="4343703"/>
            <a:ext cx="5030400" cy="4113900"/>
          </a:xfrm>
          <a:prstGeom prst="rect">
            <a:avLst/>
          </a:prstGeom>
          <a:noFill/>
          <a:ln>
            <a:noFill/>
          </a:ln>
        </p:spPr>
        <p:txBody>
          <a:bodyPr spcFirstLastPara="1" wrap="square" lIns="91100" tIns="45550" rIns="91100" bIns="45550" anchor="t" anchorCtr="0">
            <a:noAutofit/>
          </a:bodyPr>
          <a:lstStyle/>
          <a:p>
            <a:pPr marL="0" lvl="0" indent="0" algn="l" rtl="0">
              <a:spcBef>
                <a:spcPts val="300"/>
              </a:spcBef>
              <a:spcAft>
                <a:spcPts val="0"/>
              </a:spcAft>
              <a:buNone/>
            </a:pPr>
            <a:endParaRPr/>
          </a:p>
          <a:p>
            <a:pPr marL="0" lvl="0" indent="0" algn="l" rtl="0">
              <a:spcBef>
                <a:spcPts val="300"/>
              </a:spcBef>
              <a:spcAft>
                <a:spcPts val="0"/>
              </a:spcAft>
              <a:buNone/>
            </a:pPr>
            <a:r>
              <a:rPr lang="en"/>
              <a:t>So let’s think about what it takes to make this analysis ready dataset.  You will need to identify features in the data that support your cohort inclusion and exclusion criteria.  You will also need to synthesize a set of features related to these patients.  I am referring to those as variables but they could end up being used as covariates, matching criteria, outcomes, etc.  They can be continuous values, categorical variables, or binary flags.  </a:t>
            </a:r>
            <a:endParaRPr/>
          </a:p>
        </p:txBody>
      </p:sp>
      <p:sp>
        <p:nvSpPr>
          <p:cNvPr id="117" name="Google Shape;117;g2b58da53f15_1_10:notes"/>
          <p:cNvSpPr txBox="1">
            <a:spLocks noGrp="1"/>
          </p:cNvSpPr>
          <p:nvPr>
            <p:ph type="sldNum" idx="12"/>
          </p:nvPr>
        </p:nvSpPr>
        <p:spPr>
          <a:xfrm>
            <a:off x="3885903" y="8687405"/>
            <a:ext cx="2972100" cy="456600"/>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300"/>
              <a:t>7</a:t>
            </a:fld>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6b5f5c466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6b5f5c466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3be5796d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b3be5796d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features can be systematically teased out but many of these effects are hidden or too complex to entirely account for.  Still we must do our best to at least consider, adjust our analyses when we can, and disclose as much as we are aware of.  EXAMPLE: Long COVID.  </a:t>
            </a:r>
            <a:r>
              <a:rPr lang="en">
                <a:solidFill>
                  <a:schemeClr val="dk1"/>
                </a:solidFill>
              </a:rPr>
              <a:t>It is critical to work closely with clinicians on your team to think through limitations that are specific to your research question.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QUESTIONS?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47730" y="389211"/>
            <a:ext cx="6783900" cy="333300"/>
          </a:xfrm>
          <a:prstGeom prst="rect">
            <a:avLst/>
          </a:prstGeom>
          <a:noFill/>
          <a:ln>
            <a:noFill/>
          </a:ln>
        </p:spPr>
        <p:txBody>
          <a:bodyPr spcFirstLastPara="1" wrap="square" lIns="0" tIns="0" rIns="0" bIns="0" anchor="b" anchorCtr="0">
            <a:spAutoFit/>
          </a:bodyPr>
          <a:lstStyle>
            <a:lvl1pPr lvl="0" algn="l" rtl="0">
              <a:lnSpc>
                <a:spcPct val="80000"/>
              </a:lnSpc>
              <a:spcBef>
                <a:spcPts val="0"/>
              </a:spcBef>
              <a:spcAft>
                <a:spcPts val="0"/>
              </a:spcAft>
              <a:buSzPts val="2800"/>
              <a:buNone/>
              <a:defRPr/>
            </a:lvl1pPr>
            <a:lvl2pPr lvl="1" algn="l" rtl="0">
              <a:lnSpc>
                <a:spcPct val="90000"/>
              </a:lnSpc>
              <a:spcBef>
                <a:spcPts val="0"/>
              </a:spcBef>
              <a:spcAft>
                <a:spcPts val="0"/>
              </a:spcAft>
              <a:buSzPts val="2800"/>
              <a:buNone/>
              <a:defRPr/>
            </a:lvl2pPr>
            <a:lvl3pPr lvl="2" algn="l" rtl="0">
              <a:lnSpc>
                <a:spcPct val="90000"/>
              </a:lnSpc>
              <a:spcBef>
                <a:spcPts val="0"/>
              </a:spcBef>
              <a:spcAft>
                <a:spcPts val="0"/>
              </a:spcAft>
              <a:buSzPts val="2800"/>
              <a:buNone/>
              <a:defRPr/>
            </a:lvl3pPr>
            <a:lvl4pPr lvl="3" algn="l" rtl="0">
              <a:lnSpc>
                <a:spcPct val="90000"/>
              </a:lnSpc>
              <a:spcBef>
                <a:spcPts val="0"/>
              </a:spcBef>
              <a:spcAft>
                <a:spcPts val="0"/>
              </a:spcAft>
              <a:buSzPts val="2800"/>
              <a:buNone/>
              <a:defRPr/>
            </a:lvl4pPr>
            <a:lvl5pPr lvl="4" algn="l" rtl="0">
              <a:lnSpc>
                <a:spcPct val="90000"/>
              </a:lnSpc>
              <a:spcBef>
                <a:spcPts val="0"/>
              </a:spcBef>
              <a:spcAft>
                <a:spcPts val="0"/>
              </a:spcAft>
              <a:buSzPts val="2800"/>
              <a:buNone/>
              <a:defRPr/>
            </a:lvl5pPr>
            <a:lvl6pPr lvl="5" algn="l" rtl="0">
              <a:lnSpc>
                <a:spcPct val="90000"/>
              </a:lnSpc>
              <a:spcBef>
                <a:spcPts val="0"/>
              </a:spcBef>
              <a:spcAft>
                <a:spcPts val="0"/>
              </a:spcAft>
              <a:buSzPts val="2800"/>
              <a:buNone/>
              <a:defRPr/>
            </a:lvl6pPr>
            <a:lvl7pPr lvl="6" algn="l" rtl="0">
              <a:lnSpc>
                <a:spcPct val="90000"/>
              </a:lnSpc>
              <a:spcBef>
                <a:spcPts val="0"/>
              </a:spcBef>
              <a:spcAft>
                <a:spcPts val="0"/>
              </a:spcAft>
              <a:buSzPts val="2800"/>
              <a:buNone/>
              <a:defRPr/>
            </a:lvl7pPr>
            <a:lvl8pPr lvl="7" algn="l" rtl="0">
              <a:lnSpc>
                <a:spcPct val="90000"/>
              </a:lnSpc>
              <a:spcBef>
                <a:spcPts val="0"/>
              </a:spcBef>
              <a:spcAft>
                <a:spcPts val="0"/>
              </a:spcAft>
              <a:buSzPts val="2800"/>
              <a:buNone/>
              <a:defRPr/>
            </a:lvl8pPr>
            <a:lvl9pPr lvl="8" algn="l" rtl="0">
              <a:lnSpc>
                <a:spcPct val="9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547077" y="939255"/>
            <a:ext cx="8056500" cy="3570900"/>
          </a:xfrm>
          <a:prstGeom prst="rect">
            <a:avLst/>
          </a:prstGeom>
          <a:noFill/>
          <a:ln>
            <a:noFill/>
          </a:ln>
        </p:spPr>
        <p:txBody>
          <a:bodyPr spcFirstLastPara="1" wrap="square" lIns="0" tIns="0" rIns="0" bIns="0" anchor="t" anchorCtr="0">
            <a:normAutofit/>
          </a:bodyPr>
          <a:lstStyle>
            <a:lvl1pPr marL="457200" lvl="0" indent="-228600" algn="l" rtl="0">
              <a:spcBef>
                <a:spcPts val="1200"/>
              </a:spcBef>
              <a:spcAft>
                <a:spcPts val="0"/>
              </a:spcAft>
              <a:buSzPts val="1800"/>
              <a:buNone/>
              <a:defRPr/>
            </a:lvl1pPr>
            <a:lvl2pPr marL="914400" lvl="1" indent="-317500" algn="l" rtl="0">
              <a:spcBef>
                <a:spcPts val="600"/>
              </a:spcBef>
              <a:spcAft>
                <a:spcPts val="0"/>
              </a:spcAft>
              <a:buSzPts val="1400"/>
              <a:buChar char="○"/>
              <a:defRPr>
                <a:solidFill>
                  <a:schemeClr val="dk1"/>
                </a:solidFill>
                <a:latin typeface="Arial"/>
                <a:ea typeface="Arial"/>
                <a:cs typeface="Arial"/>
                <a:sym typeface="Arial"/>
              </a:defRPr>
            </a:lvl2pPr>
            <a:lvl3pPr marL="1371600" lvl="2" indent="-304800" algn="l" rtl="0">
              <a:spcBef>
                <a:spcPts val="600"/>
              </a:spcBef>
              <a:spcAft>
                <a:spcPts val="0"/>
              </a:spcAft>
              <a:buSzPts val="1200"/>
              <a:buChar char="■"/>
              <a:defRPr>
                <a:solidFill>
                  <a:schemeClr val="dk1"/>
                </a:solidFill>
                <a:latin typeface="Arial"/>
                <a:ea typeface="Arial"/>
                <a:cs typeface="Arial"/>
                <a:sym typeface="Arial"/>
              </a:defRPr>
            </a:lvl3pPr>
            <a:lvl4pPr marL="1828800" lvl="3" indent="-298450" algn="l" rtl="0">
              <a:spcBef>
                <a:spcPts val="600"/>
              </a:spcBef>
              <a:spcAft>
                <a:spcPts val="0"/>
              </a:spcAft>
              <a:buSzPts val="1100"/>
              <a:buChar char="●"/>
              <a:defRPr>
                <a:solidFill>
                  <a:schemeClr val="dk1"/>
                </a:solidFill>
                <a:latin typeface="Arial"/>
                <a:ea typeface="Arial"/>
                <a:cs typeface="Arial"/>
                <a:sym typeface="Arial"/>
              </a:defRPr>
            </a:lvl4pPr>
            <a:lvl5pPr marL="2286000" lvl="4" indent="-292100" algn="l" rtl="0">
              <a:lnSpc>
                <a:spcPct val="100000"/>
              </a:lnSpc>
              <a:spcBef>
                <a:spcPts val="600"/>
              </a:spcBef>
              <a:spcAft>
                <a:spcPts val="0"/>
              </a:spcAft>
              <a:buSzPts val="1000"/>
              <a:buChar char="○"/>
              <a:defRPr>
                <a:solidFill>
                  <a:schemeClr val="dk1"/>
                </a:solidFill>
                <a:latin typeface="Arial"/>
                <a:ea typeface="Arial"/>
                <a:cs typeface="Arial"/>
                <a:sym typeface="Arial"/>
              </a:defRPr>
            </a:lvl5pPr>
            <a:lvl6pPr marL="2743200" lvl="5" indent="-342900" algn="l" rtl="0">
              <a:spcBef>
                <a:spcPts val="360"/>
              </a:spcBef>
              <a:spcAft>
                <a:spcPts val="0"/>
              </a:spcAft>
              <a:buClr>
                <a:srgbClr val="727274"/>
              </a:buClr>
              <a:buSzPts val="1800"/>
              <a:buChar char="■"/>
              <a:defRPr/>
            </a:lvl6pPr>
            <a:lvl7pPr marL="3200400" lvl="6" indent="-342900" algn="l" rtl="0">
              <a:spcBef>
                <a:spcPts val="360"/>
              </a:spcBef>
              <a:spcAft>
                <a:spcPts val="0"/>
              </a:spcAft>
              <a:buClr>
                <a:srgbClr val="727274"/>
              </a:buClr>
              <a:buSzPts val="1800"/>
              <a:buChar char="●"/>
              <a:defRPr/>
            </a:lvl7pPr>
            <a:lvl8pPr marL="3657600" lvl="7" indent="-342900" algn="l" rtl="0">
              <a:spcBef>
                <a:spcPts val="360"/>
              </a:spcBef>
              <a:spcAft>
                <a:spcPts val="0"/>
              </a:spcAft>
              <a:buClr>
                <a:srgbClr val="727274"/>
              </a:buClr>
              <a:buSzPts val="1800"/>
              <a:buChar char="○"/>
              <a:defRPr/>
            </a:lvl8pPr>
            <a:lvl9pPr marL="4114800" lvl="8" indent="-342900" algn="l" rtl="0">
              <a:spcBef>
                <a:spcPts val="360"/>
              </a:spcBef>
              <a:spcAft>
                <a:spcPts val="0"/>
              </a:spcAft>
              <a:buClr>
                <a:srgbClr val="727274"/>
              </a:buClr>
              <a:buSzPts val="1800"/>
              <a:buChar char="■"/>
              <a:defRPr/>
            </a:lvl9pPr>
          </a:lstStyle>
          <a:p>
            <a:endParaRPr/>
          </a:p>
        </p:txBody>
      </p:sp>
      <p:sp>
        <p:nvSpPr>
          <p:cNvPr id="53" name="Google Shape;53;p13"/>
          <p:cNvSpPr txBox="1">
            <a:spLocks noGrp="1"/>
          </p:cNvSpPr>
          <p:nvPr>
            <p:ph type="sldNum" idx="12"/>
          </p:nvPr>
        </p:nvSpPr>
        <p:spPr>
          <a:xfrm>
            <a:off x="6695891" y="4870067"/>
            <a:ext cx="1905000" cy="138600"/>
          </a:xfrm>
          <a:prstGeom prst="rect">
            <a:avLst/>
          </a:prstGeom>
          <a:noFill/>
          <a:ln>
            <a:noFill/>
          </a:ln>
        </p:spPr>
        <p:txBody>
          <a:bodyPr spcFirstLastPara="1" wrap="square" lIns="0" tIns="0" rIns="0" bIns="0" anchor="ctr" anchorCtr="0">
            <a:spAutoFit/>
          </a:bodyPr>
          <a:lstStyle>
            <a:lvl1pPr marL="0" lvl="0" indent="0" algn="r" rtl="0">
              <a:spcBef>
                <a:spcPts val="0"/>
              </a:spcBef>
              <a:spcAft>
                <a:spcPts val="0"/>
              </a:spcAft>
              <a:buNone/>
              <a:defRPr sz="900" b="1" i="0" u="none" strike="noStrike" cap="none">
                <a:solidFill>
                  <a:schemeClr val="dk1"/>
                </a:solidFill>
                <a:latin typeface="Roboto"/>
                <a:ea typeface="Roboto"/>
                <a:cs typeface="Roboto"/>
                <a:sym typeface="Roboto"/>
              </a:defRPr>
            </a:lvl1pPr>
            <a:lvl2pPr marL="0" lvl="1" indent="0" algn="r" rtl="0">
              <a:spcBef>
                <a:spcPts val="0"/>
              </a:spcBef>
              <a:spcAft>
                <a:spcPts val="0"/>
              </a:spcAft>
              <a:buNone/>
              <a:defRPr sz="900" b="1" i="0" u="none" strike="noStrike" cap="none">
                <a:solidFill>
                  <a:schemeClr val="dk1"/>
                </a:solidFill>
                <a:latin typeface="Roboto"/>
                <a:ea typeface="Roboto"/>
                <a:cs typeface="Roboto"/>
                <a:sym typeface="Roboto"/>
              </a:defRPr>
            </a:lvl2pPr>
            <a:lvl3pPr marL="0" lvl="2" indent="0" algn="r" rtl="0">
              <a:spcBef>
                <a:spcPts val="0"/>
              </a:spcBef>
              <a:spcAft>
                <a:spcPts val="0"/>
              </a:spcAft>
              <a:buNone/>
              <a:defRPr sz="900" b="1" i="0" u="none" strike="noStrike" cap="none">
                <a:solidFill>
                  <a:schemeClr val="dk1"/>
                </a:solidFill>
                <a:latin typeface="Roboto"/>
                <a:ea typeface="Roboto"/>
                <a:cs typeface="Roboto"/>
                <a:sym typeface="Roboto"/>
              </a:defRPr>
            </a:lvl3pPr>
            <a:lvl4pPr marL="0" lvl="3" indent="0" algn="r" rtl="0">
              <a:spcBef>
                <a:spcPts val="0"/>
              </a:spcBef>
              <a:spcAft>
                <a:spcPts val="0"/>
              </a:spcAft>
              <a:buNone/>
              <a:defRPr sz="900" b="1" i="0" u="none" strike="noStrike" cap="none">
                <a:solidFill>
                  <a:schemeClr val="dk1"/>
                </a:solidFill>
                <a:latin typeface="Roboto"/>
                <a:ea typeface="Roboto"/>
                <a:cs typeface="Roboto"/>
                <a:sym typeface="Roboto"/>
              </a:defRPr>
            </a:lvl4pPr>
            <a:lvl5pPr marL="0" lvl="4" indent="0" algn="r" rtl="0">
              <a:spcBef>
                <a:spcPts val="0"/>
              </a:spcBef>
              <a:spcAft>
                <a:spcPts val="0"/>
              </a:spcAft>
              <a:buNone/>
              <a:defRPr sz="900" b="1" i="0" u="none" strike="noStrike" cap="none">
                <a:solidFill>
                  <a:schemeClr val="dk1"/>
                </a:solidFill>
                <a:latin typeface="Roboto"/>
                <a:ea typeface="Roboto"/>
                <a:cs typeface="Roboto"/>
                <a:sym typeface="Roboto"/>
              </a:defRPr>
            </a:lvl5pPr>
            <a:lvl6pPr marL="0" lvl="5" indent="0" algn="r" rtl="0">
              <a:spcBef>
                <a:spcPts val="0"/>
              </a:spcBef>
              <a:spcAft>
                <a:spcPts val="0"/>
              </a:spcAft>
              <a:buNone/>
              <a:defRPr sz="900" b="1" i="0" u="none" strike="noStrike" cap="none">
                <a:solidFill>
                  <a:schemeClr val="dk1"/>
                </a:solidFill>
                <a:latin typeface="Roboto"/>
                <a:ea typeface="Roboto"/>
                <a:cs typeface="Roboto"/>
                <a:sym typeface="Roboto"/>
              </a:defRPr>
            </a:lvl6pPr>
            <a:lvl7pPr marL="0" lvl="6" indent="0" algn="r" rtl="0">
              <a:spcBef>
                <a:spcPts val="0"/>
              </a:spcBef>
              <a:spcAft>
                <a:spcPts val="0"/>
              </a:spcAft>
              <a:buNone/>
              <a:defRPr sz="900" b="1" i="0" u="none" strike="noStrike" cap="none">
                <a:solidFill>
                  <a:schemeClr val="dk1"/>
                </a:solidFill>
                <a:latin typeface="Roboto"/>
                <a:ea typeface="Roboto"/>
                <a:cs typeface="Roboto"/>
                <a:sym typeface="Roboto"/>
              </a:defRPr>
            </a:lvl7pPr>
            <a:lvl8pPr marL="0" lvl="7" indent="0" algn="r" rtl="0">
              <a:spcBef>
                <a:spcPts val="0"/>
              </a:spcBef>
              <a:spcAft>
                <a:spcPts val="0"/>
              </a:spcAft>
              <a:buNone/>
              <a:defRPr sz="900" b="1" i="0" u="none" strike="noStrike" cap="none">
                <a:solidFill>
                  <a:schemeClr val="dk1"/>
                </a:solidFill>
                <a:latin typeface="Roboto"/>
                <a:ea typeface="Roboto"/>
                <a:cs typeface="Roboto"/>
                <a:sym typeface="Roboto"/>
              </a:defRPr>
            </a:lvl8pPr>
            <a:lvl9pPr marL="0" lvl="8" indent="0" algn="r" rtl="0">
              <a:spcBef>
                <a:spcPts val="0"/>
              </a:spcBef>
              <a:spcAft>
                <a:spcPts val="0"/>
              </a:spcAft>
              <a:buNone/>
              <a:defRPr sz="900" b="1"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sz="1000"/>
          </a:p>
        </p:txBody>
      </p:sp>
      <p:sp>
        <p:nvSpPr>
          <p:cNvPr id="54" name="Google Shape;54;p13"/>
          <p:cNvSpPr txBox="1">
            <a:spLocks noGrp="1"/>
          </p:cNvSpPr>
          <p:nvPr>
            <p:ph type="ftr" idx="11"/>
          </p:nvPr>
        </p:nvSpPr>
        <p:spPr>
          <a:xfrm>
            <a:off x="546139" y="4870066"/>
            <a:ext cx="5029200" cy="1035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sz="900" b="1">
                <a:solidFill>
                  <a:schemeClr val="dk1"/>
                </a:solidFill>
                <a:latin typeface="Roboto"/>
                <a:ea typeface="Roboto"/>
                <a:cs typeface="Roboto"/>
                <a:sym typeface="Robot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6000"/>
              <a:t>Derived Study Elements </a:t>
            </a:r>
            <a:endParaRPr/>
          </a:p>
        </p:txBody>
      </p:sp>
      <p:sp>
        <p:nvSpPr>
          <p:cNvPr id="60" name="Google Shape;60;p14"/>
          <p:cNvSpPr txBox="1">
            <a:spLocks noGrp="1"/>
          </p:cNvSpPr>
          <p:nvPr>
            <p:ph type="subTitle" idx="1"/>
          </p:nvPr>
        </p:nvSpPr>
        <p:spPr>
          <a:xfrm>
            <a:off x="311700" y="2834125"/>
            <a:ext cx="8520600" cy="2052600"/>
          </a:xfrm>
          <a:prstGeom prst="rect">
            <a:avLst/>
          </a:prstGeom>
        </p:spPr>
        <p:txBody>
          <a:bodyPr spcFirstLastPara="1" wrap="square" lIns="91425" tIns="91425" rIns="91425" bIns="91425" anchor="t" anchorCtr="0">
            <a:normAutofit fontScale="47500" lnSpcReduction="20000"/>
          </a:bodyPr>
          <a:lstStyle/>
          <a:p>
            <a:pPr marL="0" lvl="0" indent="0" algn="ctr" rtl="0">
              <a:lnSpc>
                <a:spcPct val="90000"/>
              </a:lnSpc>
              <a:spcBef>
                <a:spcPts val="1000"/>
              </a:spcBef>
              <a:spcAft>
                <a:spcPts val="0"/>
              </a:spcAft>
              <a:buNone/>
            </a:pPr>
            <a:r>
              <a:rPr lang="en" sz="5115" b="1">
                <a:solidFill>
                  <a:schemeClr val="dk1"/>
                </a:solidFill>
                <a:latin typeface="Calibri"/>
                <a:ea typeface="Calibri"/>
                <a:cs typeface="Calibri"/>
                <a:sym typeface="Calibri"/>
              </a:rPr>
              <a:t>Building an Analytic Dataset in N3C</a:t>
            </a:r>
            <a:endParaRPr sz="5115" b="1">
              <a:solidFill>
                <a:schemeClr val="dk1"/>
              </a:solidFill>
              <a:latin typeface="Calibri"/>
              <a:ea typeface="Calibri"/>
              <a:cs typeface="Calibri"/>
              <a:sym typeface="Calibri"/>
            </a:endParaRPr>
          </a:p>
          <a:p>
            <a:pPr marL="0" lvl="0" indent="0" algn="ctr" rtl="0">
              <a:lnSpc>
                <a:spcPct val="90000"/>
              </a:lnSpc>
              <a:spcBef>
                <a:spcPts val="1000"/>
              </a:spcBef>
              <a:spcAft>
                <a:spcPts val="0"/>
              </a:spcAft>
              <a:buNone/>
            </a:pPr>
            <a:endParaRPr sz="4272">
              <a:solidFill>
                <a:schemeClr val="dk1"/>
              </a:solidFill>
              <a:latin typeface="Calibri"/>
              <a:ea typeface="Calibri"/>
              <a:cs typeface="Calibri"/>
              <a:sym typeface="Calibri"/>
            </a:endParaRPr>
          </a:p>
          <a:p>
            <a:pPr marL="0" lvl="0" indent="0" algn="ctr" rtl="0">
              <a:lnSpc>
                <a:spcPct val="90000"/>
              </a:lnSpc>
              <a:spcBef>
                <a:spcPts val="1000"/>
              </a:spcBef>
              <a:spcAft>
                <a:spcPts val="0"/>
              </a:spcAft>
              <a:buNone/>
            </a:pPr>
            <a:r>
              <a:rPr lang="en" sz="4272" b="1">
                <a:solidFill>
                  <a:schemeClr val="dk1"/>
                </a:solidFill>
                <a:latin typeface="Calibri"/>
                <a:ea typeface="Calibri"/>
                <a:cs typeface="Calibri"/>
                <a:sym typeface="Calibri"/>
              </a:rPr>
              <a:t>N3C LOGIC LIAISONS:</a:t>
            </a:r>
            <a:endParaRPr sz="4272" b="1">
              <a:solidFill>
                <a:schemeClr val="dk1"/>
              </a:solidFill>
              <a:latin typeface="Calibri"/>
              <a:ea typeface="Calibri"/>
              <a:cs typeface="Calibri"/>
              <a:sym typeface="Calibri"/>
            </a:endParaRPr>
          </a:p>
          <a:p>
            <a:pPr marL="0" lvl="0" indent="0" algn="ctr" rtl="0">
              <a:lnSpc>
                <a:spcPct val="90000"/>
              </a:lnSpc>
              <a:spcBef>
                <a:spcPts val="1000"/>
              </a:spcBef>
              <a:spcAft>
                <a:spcPts val="0"/>
              </a:spcAft>
              <a:buNone/>
            </a:pPr>
            <a:r>
              <a:rPr lang="en" sz="4272">
                <a:solidFill>
                  <a:schemeClr val="dk1"/>
                </a:solidFill>
                <a:latin typeface="Calibri"/>
                <a:ea typeface="Calibri"/>
                <a:cs typeface="Calibri"/>
                <a:sym typeface="Calibri"/>
              </a:rPr>
              <a:t>Johanna Loomba, ME</a:t>
            </a:r>
            <a:endParaRPr sz="4272">
              <a:solidFill>
                <a:schemeClr val="dk1"/>
              </a:solidFill>
              <a:latin typeface="Calibri"/>
              <a:ea typeface="Calibri"/>
              <a:cs typeface="Calibri"/>
              <a:sym typeface="Calibri"/>
            </a:endParaRPr>
          </a:p>
          <a:p>
            <a:pPr marL="0" lvl="0" indent="0" algn="ctr" rtl="0">
              <a:lnSpc>
                <a:spcPct val="90000"/>
              </a:lnSpc>
              <a:spcBef>
                <a:spcPts val="1000"/>
              </a:spcBef>
              <a:spcAft>
                <a:spcPts val="0"/>
              </a:spcAft>
              <a:buNone/>
            </a:pPr>
            <a:r>
              <a:rPr lang="en" sz="4272">
                <a:solidFill>
                  <a:schemeClr val="dk1"/>
                </a:solidFill>
                <a:latin typeface="Calibri"/>
                <a:ea typeface="Calibri"/>
                <a:cs typeface="Calibri"/>
                <a:sym typeface="Calibri"/>
              </a:rPr>
              <a:t>Andrea Zhou, ME</a:t>
            </a:r>
            <a:endParaRPr sz="1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311700" y="419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Observational Data Limitations: Positive &amp; Unlabeled Data </a:t>
            </a:r>
            <a:endParaRPr/>
          </a:p>
          <a:p>
            <a:pPr marL="0" lvl="0" indent="0" algn="l" rtl="0">
              <a:spcBef>
                <a:spcPts val="0"/>
              </a:spcBef>
              <a:spcAft>
                <a:spcPts val="0"/>
              </a:spcAft>
              <a:buNone/>
            </a:pPr>
            <a:endParaRPr/>
          </a:p>
        </p:txBody>
      </p:sp>
      <p:sp>
        <p:nvSpPr>
          <p:cNvPr id="167" name="Google Shape;167;p23"/>
          <p:cNvSpPr/>
          <p:nvPr/>
        </p:nvSpPr>
        <p:spPr>
          <a:xfrm>
            <a:off x="-282675" y="501050"/>
            <a:ext cx="5431500" cy="4605000"/>
          </a:xfrm>
          <a:prstGeom prst="mathPlus">
            <a:avLst>
              <a:gd name="adj1" fmla="val 23520"/>
            </a:avLst>
          </a:prstGeom>
          <a:solidFill>
            <a:schemeClr val="lt1"/>
          </a:solid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POSITIVE:</a:t>
            </a:r>
            <a:endParaRPr/>
          </a:p>
          <a:p>
            <a:pPr marL="0" lvl="0" indent="0" algn="ctr" rtl="0">
              <a:spcBef>
                <a:spcPts val="0"/>
              </a:spcBef>
              <a:spcAft>
                <a:spcPts val="0"/>
              </a:spcAft>
              <a:buNone/>
            </a:pPr>
            <a:r>
              <a:rPr lang="en">
                <a:solidFill>
                  <a:schemeClr val="dk1"/>
                </a:solidFill>
              </a:rPr>
              <a:t>DETECTED/DOCUMENTED/MAPPED/FOUND</a:t>
            </a:r>
            <a:endParaRPr/>
          </a:p>
        </p:txBody>
      </p:sp>
      <p:sp>
        <p:nvSpPr>
          <p:cNvPr id="168" name="Google Shape;168;p23"/>
          <p:cNvSpPr/>
          <p:nvPr/>
        </p:nvSpPr>
        <p:spPr>
          <a:xfrm>
            <a:off x="3918900" y="530250"/>
            <a:ext cx="5690400" cy="4525200"/>
          </a:xfrm>
          <a:prstGeom prst="mathMinus">
            <a:avLst>
              <a:gd name="adj1" fmla="val 23520"/>
            </a:avLst>
          </a:prstGeom>
          <a:solidFill>
            <a:srgbClr val="999999"/>
          </a:solid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NEGATIVE? UNLABELED / UNKNOWN?</a:t>
            </a:r>
            <a:endParaRPr>
              <a:solidFill>
                <a:schemeClr val="lt1"/>
              </a:solidFill>
            </a:endParaRPr>
          </a:p>
          <a:p>
            <a:pPr marL="0" lvl="0" indent="0" algn="ctr" rtl="0">
              <a:spcBef>
                <a:spcPts val="0"/>
              </a:spcBef>
              <a:spcAft>
                <a:spcPts val="0"/>
              </a:spcAft>
              <a:buNone/>
            </a:pPr>
            <a:r>
              <a:rPr lang="en">
                <a:solidFill>
                  <a:schemeClr val="lt1"/>
                </a:solidFill>
              </a:rPr>
              <a:t>SYSTEMATICALLY MISSING?</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Observational Health Data: Time-Related Limitations</a:t>
            </a:r>
            <a:endParaRPr/>
          </a:p>
        </p:txBody>
      </p:sp>
      <p:sp>
        <p:nvSpPr>
          <p:cNvPr id="174" name="Google Shape;174;p24"/>
          <p:cNvSpPr txBox="1">
            <a:spLocks noGrp="1"/>
          </p:cNvSpPr>
          <p:nvPr>
            <p:ph type="body" idx="1"/>
          </p:nvPr>
        </p:nvSpPr>
        <p:spPr>
          <a:xfrm>
            <a:off x="185725" y="37192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400">
                <a:solidFill>
                  <a:schemeClr val="dk1"/>
                </a:solidFill>
              </a:rPr>
              <a:t>BEWARE of DATE SHIFTING, DATA LOSS, UNRELIABLE START/STOP DATES (chronic issues, patient lost to follow-up), EFFECT OF OBSERVATION PERIODS (data collection periods, data freshness), PHENOTYPE (patient selection effects)</a:t>
            </a:r>
            <a:endParaRPr sz="1400">
              <a:solidFill>
                <a:schemeClr val="dk1"/>
              </a:solidFill>
            </a:endParaRPr>
          </a:p>
          <a:p>
            <a:pPr marL="457200" lvl="0" indent="0" algn="l" rtl="0">
              <a:spcBef>
                <a:spcPts val="1200"/>
              </a:spcBef>
              <a:spcAft>
                <a:spcPts val="0"/>
              </a:spcAft>
              <a:buNone/>
            </a:pPr>
            <a:endParaRPr sz="1400">
              <a:solidFill>
                <a:schemeClr val="dk1"/>
              </a:solidFill>
            </a:endParaRPr>
          </a:p>
          <a:p>
            <a:pPr marL="457200" lvl="0" indent="0" algn="l" rtl="0">
              <a:spcBef>
                <a:spcPts val="1200"/>
              </a:spcBef>
              <a:spcAft>
                <a:spcPts val="1200"/>
              </a:spcAft>
              <a:buNone/>
            </a:pPr>
            <a:endParaRPr sz="1400">
              <a:solidFill>
                <a:schemeClr val="dk1"/>
              </a:solidFill>
            </a:endParaRPr>
          </a:p>
        </p:txBody>
      </p:sp>
      <p:sp>
        <p:nvSpPr>
          <p:cNvPr id="175" name="Google Shape;175;p24"/>
          <p:cNvSpPr txBox="1"/>
          <p:nvPr/>
        </p:nvSpPr>
        <p:spPr>
          <a:xfrm>
            <a:off x="3447575" y="4583125"/>
            <a:ext cx="5585100" cy="4599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Relevant N3C Tables: Manifest, OMOP, PPRL Data</a:t>
            </a:r>
            <a:endParaRPr sz="1800">
              <a:solidFill>
                <a:schemeClr val="lt1"/>
              </a:solidFill>
            </a:endParaRPr>
          </a:p>
        </p:txBody>
      </p:sp>
      <p:sp>
        <p:nvSpPr>
          <p:cNvPr id="176" name="Google Shape;176;p24"/>
          <p:cNvSpPr/>
          <p:nvPr/>
        </p:nvSpPr>
        <p:spPr>
          <a:xfrm rot="-984884">
            <a:off x="7020692" y="2251705"/>
            <a:ext cx="1116820" cy="579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 name="Google Shape;177;p24"/>
          <p:cNvSpPr/>
          <p:nvPr/>
        </p:nvSpPr>
        <p:spPr>
          <a:xfrm rot="984884" flipH="1">
            <a:off x="5987078" y="2251705"/>
            <a:ext cx="1116820" cy="579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8" name="Google Shape;178;p24"/>
          <p:cNvSpPr/>
          <p:nvPr/>
        </p:nvSpPr>
        <p:spPr>
          <a:xfrm rot="-984884">
            <a:off x="4960429" y="2251705"/>
            <a:ext cx="1116820" cy="579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9" name="Google Shape;179;p24"/>
          <p:cNvSpPr/>
          <p:nvPr/>
        </p:nvSpPr>
        <p:spPr>
          <a:xfrm rot="984884" flipH="1">
            <a:off x="3929784" y="2251705"/>
            <a:ext cx="1116820" cy="579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0" name="Google Shape;180;p24"/>
          <p:cNvSpPr/>
          <p:nvPr/>
        </p:nvSpPr>
        <p:spPr>
          <a:xfrm rot="-984884">
            <a:off x="2907263" y="2251705"/>
            <a:ext cx="1116820" cy="579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1" name="Google Shape;181;p24"/>
          <p:cNvSpPr/>
          <p:nvPr/>
        </p:nvSpPr>
        <p:spPr>
          <a:xfrm rot="984884" flipH="1">
            <a:off x="1876607" y="2251705"/>
            <a:ext cx="1116820" cy="579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2" name="Google Shape;182;p24"/>
          <p:cNvSpPr/>
          <p:nvPr/>
        </p:nvSpPr>
        <p:spPr>
          <a:xfrm rot="-984884">
            <a:off x="854086" y="2251705"/>
            <a:ext cx="1116820" cy="579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83" name="Google Shape;183;p24"/>
          <p:cNvGrpSpPr/>
          <p:nvPr/>
        </p:nvGrpSpPr>
        <p:grpSpPr>
          <a:xfrm>
            <a:off x="2609242" y="2312513"/>
            <a:ext cx="696900" cy="469786"/>
            <a:chOff x="2622642" y="2543425"/>
            <a:chExt cx="696900" cy="469786"/>
          </a:xfrm>
        </p:grpSpPr>
        <p:sp>
          <p:nvSpPr>
            <p:cNvPr id="184" name="Google Shape;184;p24"/>
            <p:cNvSpPr txBox="1"/>
            <p:nvPr/>
          </p:nvSpPr>
          <p:spPr>
            <a:xfrm>
              <a:off x="2622642" y="2737212"/>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6/21/2020</a:t>
              </a:r>
              <a:endParaRPr sz="800" b="1">
                <a:solidFill>
                  <a:schemeClr val="dk1"/>
                </a:solidFill>
                <a:latin typeface="Roboto"/>
                <a:ea typeface="Roboto"/>
                <a:cs typeface="Roboto"/>
                <a:sym typeface="Roboto"/>
              </a:endParaRPr>
            </a:p>
          </p:txBody>
        </p:sp>
        <p:sp>
          <p:nvSpPr>
            <p:cNvPr id="185" name="Google Shape;185;p24"/>
            <p:cNvSpPr/>
            <p:nvPr/>
          </p:nvSpPr>
          <p:spPr>
            <a:xfrm rot="-1789476">
              <a:off x="2888080"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86" name="Google Shape;186;p24"/>
          <p:cNvGrpSpPr/>
          <p:nvPr/>
        </p:nvGrpSpPr>
        <p:grpSpPr>
          <a:xfrm>
            <a:off x="4651729" y="2312513"/>
            <a:ext cx="696900" cy="469786"/>
            <a:chOff x="4665129" y="2543425"/>
            <a:chExt cx="696900" cy="469786"/>
          </a:xfrm>
        </p:grpSpPr>
        <p:sp>
          <p:nvSpPr>
            <p:cNvPr id="187" name="Google Shape;187;p24"/>
            <p:cNvSpPr/>
            <p:nvPr/>
          </p:nvSpPr>
          <p:spPr>
            <a:xfrm rot="-1789476">
              <a:off x="4941257"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8" name="Google Shape;188;p24"/>
            <p:cNvSpPr txBox="1"/>
            <p:nvPr/>
          </p:nvSpPr>
          <p:spPr>
            <a:xfrm>
              <a:off x="4665129" y="2737212"/>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2/3/2022</a:t>
              </a:r>
              <a:endParaRPr sz="800" b="1">
                <a:solidFill>
                  <a:schemeClr val="dk1"/>
                </a:solidFill>
                <a:latin typeface="Roboto"/>
                <a:ea typeface="Roboto"/>
                <a:cs typeface="Roboto"/>
                <a:sym typeface="Roboto"/>
              </a:endParaRPr>
            </a:p>
          </p:txBody>
        </p:sp>
      </p:grpSp>
      <p:grpSp>
        <p:nvGrpSpPr>
          <p:cNvPr id="189" name="Google Shape;189;p24"/>
          <p:cNvGrpSpPr/>
          <p:nvPr/>
        </p:nvGrpSpPr>
        <p:grpSpPr>
          <a:xfrm>
            <a:off x="1063995" y="990657"/>
            <a:ext cx="1712700" cy="1246754"/>
            <a:chOff x="1072790" y="1221570"/>
            <a:chExt cx="1712700" cy="1246754"/>
          </a:xfrm>
        </p:grpSpPr>
        <p:sp>
          <p:nvSpPr>
            <p:cNvPr id="190" name="Google Shape;190;p24"/>
            <p:cNvSpPr/>
            <p:nvPr/>
          </p:nvSpPr>
          <p:spPr>
            <a:xfrm>
              <a:off x="1072790" y="1221570"/>
              <a:ext cx="1712700" cy="703500"/>
            </a:xfrm>
            <a:prstGeom prst="roundRect">
              <a:avLst>
                <a:gd name="adj" fmla="val 4485"/>
              </a:avLst>
            </a:prstGeom>
            <a:solidFill>
              <a:schemeClr val="lt1"/>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ctr" rtl="0">
                <a:lnSpc>
                  <a:spcPct val="115000"/>
                </a:lnSpc>
                <a:spcBef>
                  <a:spcPts val="0"/>
                </a:spcBef>
                <a:spcAft>
                  <a:spcPts val="0"/>
                </a:spcAft>
                <a:buNone/>
              </a:pPr>
              <a:endParaRPr sz="800" b="1">
                <a:solidFill>
                  <a:schemeClr val="dk1"/>
                </a:solidFill>
                <a:latin typeface="Roboto"/>
                <a:ea typeface="Roboto"/>
                <a:cs typeface="Roboto"/>
                <a:sym typeface="Roboto"/>
              </a:endParaRPr>
            </a:p>
            <a:p>
              <a:pPr marL="0" lvl="0" indent="0" algn="ctr" rtl="0">
                <a:lnSpc>
                  <a:spcPct val="115000"/>
                </a:lnSpc>
                <a:spcBef>
                  <a:spcPts val="1600"/>
                </a:spcBef>
                <a:spcAft>
                  <a:spcPts val="0"/>
                </a:spcAft>
                <a:buNone/>
              </a:pPr>
              <a:r>
                <a:rPr lang="en" sz="800" b="1">
                  <a:solidFill>
                    <a:schemeClr val="dk1"/>
                  </a:solidFill>
                  <a:latin typeface="Roboto"/>
                  <a:ea typeface="Roboto"/>
                  <a:cs typeface="Roboto"/>
                  <a:sym typeface="Roboto"/>
                </a:rPr>
                <a:t>STROKE</a:t>
              </a:r>
              <a:endParaRPr sz="800" b="1">
                <a:solidFill>
                  <a:schemeClr val="dk1"/>
                </a:solidFill>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800" b="1">
                  <a:solidFill>
                    <a:schemeClr val="dk1"/>
                  </a:solidFill>
                  <a:latin typeface="Roboto"/>
                  <a:ea typeface="Roboto"/>
                  <a:cs typeface="Roboto"/>
                  <a:sym typeface="Roboto"/>
                </a:rPr>
                <a:t>(inpatient) </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91" name="Google Shape;191;p24"/>
            <p:cNvSpPr txBox="1"/>
            <p:nvPr/>
          </p:nvSpPr>
          <p:spPr>
            <a:xfrm>
              <a:off x="1579860" y="198692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12/1/2017</a:t>
              </a:r>
              <a:endParaRPr sz="800" b="1">
                <a:solidFill>
                  <a:schemeClr val="dk1"/>
                </a:solidFill>
                <a:latin typeface="Roboto"/>
                <a:ea typeface="Roboto"/>
                <a:cs typeface="Roboto"/>
                <a:sym typeface="Roboto"/>
              </a:endParaRPr>
            </a:p>
          </p:txBody>
        </p:sp>
        <p:sp>
          <p:nvSpPr>
            <p:cNvPr id="192" name="Google Shape;192;p24"/>
            <p:cNvSpPr/>
            <p:nvPr/>
          </p:nvSpPr>
          <p:spPr>
            <a:xfrm rot="-1789476">
              <a:off x="1846080"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93" name="Google Shape;193;p24"/>
          <p:cNvGrpSpPr/>
          <p:nvPr/>
        </p:nvGrpSpPr>
        <p:grpSpPr>
          <a:xfrm>
            <a:off x="5697831" y="1756012"/>
            <a:ext cx="696900" cy="481399"/>
            <a:chOff x="5721781" y="1986924"/>
            <a:chExt cx="696900" cy="481399"/>
          </a:xfrm>
        </p:grpSpPr>
        <p:sp>
          <p:nvSpPr>
            <p:cNvPr id="194" name="Google Shape;194;p24"/>
            <p:cNvSpPr/>
            <p:nvPr/>
          </p:nvSpPr>
          <p:spPr>
            <a:xfrm rot="-1789476">
              <a:off x="5977648"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5" name="Google Shape;195;p24"/>
            <p:cNvSpPr txBox="1"/>
            <p:nvPr/>
          </p:nvSpPr>
          <p:spPr>
            <a:xfrm>
              <a:off x="5721781" y="198692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2/8/2022</a:t>
              </a:r>
              <a:endParaRPr sz="800" b="1">
                <a:solidFill>
                  <a:schemeClr val="dk1"/>
                </a:solidFill>
                <a:latin typeface="Roboto"/>
                <a:ea typeface="Roboto"/>
                <a:cs typeface="Roboto"/>
                <a:sym typeface="Roboto"/>
              </a:endParaRPr>
            </a:p>
          </p:txBody>
        </p:sp>
      </p:grpSp>
      <p:sp>
        <p:nvSpPr>
          <p:cNvPr id="196" name="Google Shape;196;p24"/>
          <p:cNvSpPr/>
          <p:nvPr/>
        </p:nvSpPr>
        <p:spPr>
          <a:xfrm>
            <a:off x="3120645" y="1017720"/>
            <a:ext cx="1712700" cy="703500"/>
          </a:xfrm>
          <a:prstGeom prst="roundRect">
            <a:avLst>
              <a:gd name="adj" fmla="val 4485"/>
            </a:avLst>
          </a:prstGeom>
          <a:solidFill>
            <a:schemeClr val="lt1"/>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marR="0" lvl="0" indent="0" algn="ctr" rtl="0">
              <a:lnSpc>
                <a:spcPct val="100000"/>
              </a:lnSpc>
              <a:spcBef>
                <a:spcPts val="0"/>
              </a:spcBef>
              <a:spcAft>
                <a:spcPts val="0"/>
              </a:spcAft>
              <a:buNone/>
            </a:pPr>
            <a:endParaRPr sz="800" b="1">
              <a:solidFill>
                <a:schemeClr val="dk1"/>
              </a:solidFill>
              <a:latin typeface="Roboto"/>
              <a:ea typeface="Roboto"/>
              <a:cs typeface="Roboto"/>
              <a:sym typeface="Roboto"/>
            </a:endParaRPr>
          </a:p>
          <a:p>
            <a:pPr marL="0" lvl="0" indent="0" algn="l" rtl="0">
              <a:spcBef>
                <a:spcPts val="0"/>
              </a:spcBef>
              <a:spcAft>
                <a:spcPts val="0"/>
              </a:spcAft>
              <a:buNone/>
            </a:pPr>
            <a:r>
              <a:rPr lang="en" sz="800" b="1">
                <a:solidFill>
                  <a:schemeClr val="dk1"/>
                </a:solidFill>
                <a:latin typeface="Roboto"/>
                <a:ea typeface="Roboto"/>
                <a:cs typeface="Roboto"/>
                <a:sym typeface="Roboto"/>
              </a:rPr>
              <a:t>MD prescribes new antiplatelet</a:t>
            </a:r>
            <a:endParaRPr sz="800" b="1">
              <a:solidFill>
                <a:schemeClr val="dk1"/>
              </a:solidFill>
              <a:latin typeface="Roboto"/>
              <a:ea typeface="Roboto"/>
              <a:cs typeface="Roboto"/>
              <a:sym typeface="Roboto"/>
            </a:endParaRPr>
          </a:p>
          <a:p>
            <a:pPr marL="0" lvl="0" indent="0" algn="l" rtl="0">
              <a:spcBef>
                <a:spcPts val="0"/>
              </a:spcBef>
              <a:spcAft>
                <a:spcPts val="0"/>
              </a:spcAft>
              <a:buNone/>
            </a:pPr>
            <a:endParaRPr sz="800" b="1">
              <a:solidFill>
                <a:schemeClr val="dk1"/>
              </a:solidFill>
              <a:latin typeface="Roboto"/>
              <a:ea typeface="Roboto"/>
              <a:cs typeface="Roboto"/>
              <a:sym typeface="Roboto"/>
            </a:endParaRPr>
          </a:p>
          <a:p>
            <a:pPr marL="0" lvl="0" indent="0" algn="ctr" rtl="0">
              <a:spcBef>
                <a:spcPts val="0"/>
              </a:spcBef>
              <a:spcAft>
                <a:spcPts val="0"/>
              </a:spcAft>
              <a:buNone/>
            </a:pPr>
            <a:r>
              <a:rPr lang="en" sz="800" b="1">
                <a:solidFill>
                  <a:schemeClr val="dk1"/>
                </a:solidFill>
                <a:latin typeface="Roboto"/>
                <a:ea typeface="Roboto"/>
                <a:cs typeface="Roboto"/>
                <a:sym typeface="Roboto"/>
              </a:rPr>
              <a:t>(Primary Care)</a:t>
            </a:r>
            <a:endParaRPr sz="800" b="1">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97" name="Google Shape;197;p24"/>
          <p:cNvSpPr/>
          <p:nvPr/>
        </p:nvSpPr>
        <p:spPr>
          <a:xfrm rot="5400000">
            <a:off x="8070300" y="1933825"/>
            <a:ext cx="385800" cy="335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grpSp>
        <p:nvGrpSpPr>
          <p:cNvPr id="198" name="Google Shape;198;p24"/>
          <p:cNvGrpSpPr/>
          <p:nvPr/>
        </p:nvGrpSpPr>
        <p:grpSpPr>
          <a:xfrm>
            <a:off x="3622171" y="1756012"/>
            <a:ext cx="696900" cy="481399"/>
            <a:chOff x="3635571" y="1986924"/>
            <a:chExt cx="696900" cy="481399"/>
          </a:xfrm>
        </p:grpSpPr>
        <p:sp>
          <p:nvSpPr>
            <p:cNvPr id="199" name="Google Shape;199;p24"/>
            <p:cNvSpPr/>
            <p:nvPr/>
          </p:nvSpPr>
          <p:spPr>
            <a:xfrm rot="-1789476">
              <a:off x="3899258"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0" name="Google Shape;200;p24"/>
            <p:cNvSpPr txBox="1"/>
            <p:nvPr/>
          </p:nvSpPr>
          <p:spPr>
            <a:xfrm>
              <a:off x="3635571" y="198692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1/15/2021</a:t>
              </a:r>
              <a:endParaRPr sz="800" b="1">
                <a:solidFill>
                  <a:schemeClr val="dk1"/>
                </a:solidFill>
                <a:latin typeface="Roboto"/>
                <a:ea typeface="Roboto"/>
                <a:cs typeface="Roboto"/>
                <a:sym typeface="Roboto"/>
              </a:endParaRPr>
            </a:p>
          </p:txBody>
        </p:sp>
      </p:grpSp>
      <p:sp>
        <p:nvSpPr>
          <p:cNvPr id="201" name="Google Shape;201;p24"/>
          <p:cNvSpPr/>
          <p:nvPr/>
        </p:nvSpPr>
        <p:spPr>
          <a:xfrm>
            <a:off x="4151745" y="2857420"/>
            <a:ext cx="1712700" cy="703500"/>
          </a:xfrm>
          <a:prstGeom prst="roundRect">
            <a:avLst>
              <a:gd name="adj" fmla="val 4485"/>
            </a:avLst>
          </a:prstGeom>
          <a:solidFill>
            <a:schemeClr val="lt1"/>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marR="0" lvl="0" indent="0" algn="ctr" rtl="0">
              <a:lnSpc>
                <a:spcPct val="115000"/>
              </a:lnSpc>
              <a:spcBef>
                <a:spcPts val="0"/>
              </a:spcBef>
              <a:spcAft>
                <a:spcPts val="0"/>
              </a:spcAft>
              <a:buNone/>
            </a:pPr>
            <a:endParaRPr sz="800" b="1">
              <a:solidFill>
                <a:schemeClr val="dk1"/>
              </a:solidFill>
              <a:latin typeface="Roboto"/>
              <a:ea typeface="Roboto"/>
              <a:cs typeface="Roboto"/>
              <a:sym typeface="Roboto"/>
            </a:endParaRPr>
          </a:p>
          <a:p>
            <a:pPr marL="0" lvl="0" indent="0" algn="ctr" rtl="0">
              <a:lnSpc>
                <a:spcPct val="115000"/>
              </a:lnSpc>
              <a:spcBef>
                <a:spcPts val="1600"/>
              </a:spcBef>
              <a:spcAft>
                <a:spcPts val="0"/>
              </a:spcAft>
              <a:buNone/>
            </a:pPr>
            <a:r>
              <a:rPr lang="en" sz="800" b="1">
                <a:solidFill>
                  <a:schemeClr val="dk1"/>
                </a:solidFill>
                <a:latin typeface="Roboto"/>
                <a:ea typeface="Roboto"/>
                <a:cs typeface="Roboto"/>
                <a:sym typeface="Roboto"/>
              </a:rPr>
              <a:t>COVID+ Antigen Test Results </a:t>
            </a:r>
            <a:endParaRPr sz="800" b="1">
              <a:solidFill>
                <a:schemeClr val="dk1"/>
              </a:solidFill>
              <a:latin typeface="Roboto"/>
              <a:ea typeface="Roboto"/>
              <a:cs typeface="Roboto"/>
              <a:sym typeface="Roboto"/>
            </a:endParaRPr>
          </a:p>
          <a:p>
            <a:pPr marL="0" lvl="0" indent="0" algn="ctr" rtl="0">
              <a:lnSpc>
                <a:spcPct val="115000"/>
              </a:lnSpc>
              <a:spcBef>
                <a:spcPts val="1600"/>
              </a:spcBef>
              <a:spcAft>
                <a:spcPts val="0"/>
              </a:spcAft>
              <a:buNone/>
            </a:pPr>
            <a:r>
              <a:rPr lang="en" sz="800" b="1">
                <a:solidFill>
                  <a:schemeClr val="dk1"/>
                </a:solidFill>
                <a:latin typeface="Roboto"/>
                <a:ea typeface="Roboto"/>
                <a:cs typeface="Roboto"/>
                <a:sym typeface="Roboto"/>
              </a:rPr>
              <a:t>(at home)</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grpSp>
        <p:nvGrpSpPr>
          <p:cNvPr id="202" name="Google Shape;202;p24"/>
          <p:cNvGrpSpPr/>
          <p:nvPr/>
        </p:nvGrpSpPr>
        <p:grpSpPr>
          <a:xfrm>
            <a:off x="6702142" y="2312513"/>
            <a:ext cx="696900" cy="469786"/>
            <a:chOff x="6782819" y="2543425"/>
            <a:chExt cx="696900" cy="469786"/>
          </a:xfrm>
        </p:grpSpPr>
        <p:sp>
          <p:nvSpPr>
            <p:cNvPr id="203" name="Google Shape;203;p24"/>
            <p:cNvSpPr/>
            <p:nvPr/>
          </p:nvSpPr>
          <p:spPr>
            <a:xfrm rot="-1789476">
              <a:off x="7058947"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4" name="Google Shape;204;p24"/>
            <p:cNvSpPr txBox="1"/>
            <p:nvPr/>
          </p:nvSpPr>
          <p:spPr>
            <a:xfrm>
              <a:off x="6782819" y="2737212"/>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8/23/2022</a:t>
              </a:r>
              <a:endParaRPr sz="800" b="1">
                <a:solidFill>
                  <a:schemeClr val="dk1"/>
                </a:solidFill>
                <a:latin typeface="Roboto"/>
                <a:ea typeface="Roboto"/>
                <a:cs typeface="Roboto"/>
                <a:sym typeface="Roboto"/>
              </a:endParaRPr>
            </a:p>
          </p:txBody>
        </p:sp>
      </p:grpSp>
      <p:sp>
        <p:nvSpPr>
          <p:cNvPr id="205" name="Google Shape;205;p24"/>
          <p:cNvSpPr/>
          <p:nvPr/>
        </p:nvSpPr>
        <p:spPr>
          <a:xfrm>
            <a:off x="5189920" y="1052495"/>
            <a:ext cx="1712700" cy="703500"/>
          </a:xfrm>
          <a:prstGeom prst="roundRect">
            <a:avLst>
              <a:gd name="adj" fmla="val 4485"/>
            </a:avLst>
          </a:prstGeom>
          <a:solidFill>
            <a:schemeClr val="lt1"/>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marR="0" lvl="0" indent="0" algn="ctr" rtl="0">
              <a:lnSpc>
                <a:spcPct val="100000"/>
              </a:lnSpc>
              <a:spcBef>
                <a:spcPts val="0"/>
              </a:spcBef>
              <a:spcAft>
                <a:spcPts val="0"/>
              </a:spcAft>
              <a:buNone/>
            </a:pPr>
            <a:endParaRPr sz="800" b="1">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endParaRPr sz="800" b="1">
              <a:solidFill>
                <a:schemeClr val="dk1"/>
              </a:solidFill>
              <a:latin typeface="Roboto"/>
              <a:ea typeface="Roboto"/>
              <a:cs typeface="Roboto"/>
              <a:sym typeface="Roboto"/>
            </a:endParaRPr>
          </a:p>
          <a:p>
            <a:pPr marL="0" lvl="0" indent="0" algn="ctr" rtl="0">
              <a:lnSpc>
                <a:spcPct val="115000"/>
              </a:lnSpc>
              <a:spcBef>
                <a:spcPts val="1600"/>
              </a:spcBef>
              <a:spcAft>
                <a:spcPts val="0"/>
              </a:spcAft>
              <a:buNone/>
            </a:pPr>
            <a:r>
              <a:rPr lang="en" sz="800" b="1">
                <a:solidFill>
                  <a:schemeClr val="dk1"/>
                </a:solidFill>
                <a:latin typeface="Roboto"/>
                <a:ea typeface="Roboto"/>
                <a:cs typeface="Roboto"/>
                <a:sym typeface="Roboto"/>
              </a:rPr>
              <a:t>2nd STROKE</a:t>
            </a:r>
            <a:endParaRPr sz="800" b="1">
              <a:solidFill>
                <a:schemeClr val="dk1"/>
              </a:solidFill>
              <a:latin typeface="Roboto"/>
              <a:ea typeface="Roboto"/>
              <a:cs typeface="Roboto"/>
              <a:sym typeface="Roboto"/>
            </a:endParaRPr>
          </a:p>
          <a:p>
            <a:pPr marL="0" lvl="0" indent="0" algn="ctr" rtl="0">
              <a:lnSpc>
                <a:spcPct val="115000"/>
              </a:lnSpc>
              <a:spcBef>
                <a:spcPts val="1600"/>
              </a:spcBef>
              <a:spcAft>
                <a:spcPts val="0"/>
              </a:spcAft>
              <a:buNone/>
            </a:pPr>
            <a:r>
              <a:rPr lang="en" sz="800" b="1">
                <a:solidFill>
                  <a:schemeClr val="dk1"/>
                </a:solidFill>
                <a:latin typeface="Roboto"/>
                <a:ea typeface="Roboto"/>
                <a:cs typeface="Roboto"/>
                <a:sym typeface="Roboto"/>
              </a:rPr>
              <a:t>(inpatient)</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06" name="Google Shape;206;p24"/>
          <p:cNvSpPr/>
          <p:nvPr/>
        </p:nvSpPr>
        <p:spPr>
          <a:xfrm>
            <a:off x="6202145" y="2857432"/>
            <a:ext cx="1712700" cy="703500"/>
          </a:xfrm>
          <a:prstGeom prst="roundRect">
            <a:avLst>
              <a:gd name="adj" fmla="val 4485"/>
            </a:avLst>
          </a:prstGeom>
          <a:solidFill>
            <a:schemeClr val="lt1"/>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marR="0" lvl="0" indent="0" algn="ctr" rtl="0">
              <a:lnSpc>
                <a:spcPct val="115000"/>
              </a:lnSpc>
              <a:spcBef>
                <a:spcPts val="0"/>
              </a:spcBef>
              <a:spcAft>
                <a:spcPts val="0"/>
              </a:spcAft>
              <a:buNone/>
            </a:pPr>
            <a:endParaRPr sz="800" b="1">
              <a:solidFill>
                <a:schemeClr val="dk1"/>
              </a:solidFill>
              <a:latin typeface="Roboto"/>
              <a:ea typeface="Roboto"/>
              <a:cs typeface="Roboto"/>
              <a:sym typeface="Roboto"/>
            </a:endParaRPr>
          </a:p>
          <a:p>
            <a:pPr marL="0" lvl="0" indent="0" algn="ctr" rtl="0">
              <a:lnSpc>
                <a:spcPct val="115000"/>
              </a:lnSpc>
              <a:spcBef>
                <a:spcPts val="1600"/>
              </a:spcBef>
              <a:spcAft>
                <a:spcPts val="0"/>
              </a:spcAft>
              <a:buNone/>
            </a:pPr>
            <a:r>
              <a:rPr lang="en" sz="800" b="1">
                <a:solidFill>
                  <a:schemeClr val="dk1"/>
                </a:solidFill>
                <a:latin typeface="Roboto"/>
                <a:ea typeface="Roboto"/>
                <a:cs typeface="Roboto"/>
                <a:sym typeface="Roboto"/>
              </a:rPr>
              <a:t>Long COVID</a:t>
            </a:r>
            <a:endParaRPr sz="800" b="1">
              <a:solidFill>
                <a:schemeClr val="dk1"/>
              </a:solidFill>
              <a:latin typeface="Roboto"/>
              <a:ea typeface="Roboto"/>
              <a:cs typeface="Roboto"/>
              <a:sym typeface="Roboto"/>
            </a:endParaRPr>
          </a:p>
          <a:p>
            <a:pPr marL="0" lvl="0" indent="0" algn="ctr" rtl="0">
              <a:lnSpc>
                <a:spcPct val="115000"/>
              </a:lnSpc>
              <a:spcBef>
                <a:spcPts val="1600"/>
              </a:spcBef>
              <a:spcAft>
                <a:spcPts val="0"/>
              </a:spcAft>
              <a:buNone/>
            </a:pPr>
            <a:r>
              <a:rPr lang="en" sz="800" b="1">
                <a:solidFill>
                  <a:schemeClr val="dk1"/>
                </a:solidFill>
                <a:latin typeface="Roboto"/>
                <a:ea typeface="Roboto"/>
                <a:cs typeface="Roboto"/>
                <a:sym typeface="Roboto"/>
              </a:rPr>
              <a:t>(outpatient note) </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07" name="Google Shape;207;p24"/>
          <p:cNvSpPr/>
          <p:nvPr/>
        </p:nvSpPr>
        <p:spPr>
          <a:xfrm>
            <a:off x="2101345" y="2857420"/>
            <a:ext cx="1712700" cy="703500"/>
          </a:xfrm>
          <a:prstGeom prst="roundRect">
            <a:avLst>
              <a:gd name="adj" fmla="val 4485"/>
            </a:avLst>
          </a:prstGeom>
          <a:solidFill>
            <a:schemeClr val="lt1"/>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dk1"/>
              </a:solidFill>
            </a:endParaRPr>
          </a:p>
          <a:p>
            <a:pPr marL="0" lvl="0" indent="0" algn="ctr" rtl="0">
              <a:spcBef>
                <a:spcPts val="0"/>
              </a:spcBef>
              <a:spcAft>
                <a:spcPts val="0"/>
              </a:spcAft>
              <a:buNone/>
            </a:pPr>
            <a:endParaRPr b="1">
              <a:solidFill>
                <a:schemeClr val="dk1"/>
              </a:solidFill>
            </a:endParaRPr>
          </a:p>
          <a:p>
            <a:pPr marL="0" lvl="0" indent="0" algn="ctr" rtl="0">
              <a:lnSpc>
                <a:spcPct val="115000"/>
              </a:lnSpc>
              <a:spcBef>
                <a:spcPts val="0"/>
              </a:spcBef>
              <a:spcAft>
                <a:spcPts val="0"/>
              </a:spcAft>
              <a:buNone/>
            </a:pPr>
            <a:endParaRPr sz="800" b="1">
              <a:solidFill>
                <a:schemeClr val="dk1"/>
              </a:solidFill>
              <a:latin typeface="Roboto"/>
              <a:ea typeface="Roboto"/>
              <a:cs typeface="Roboto"/>
              <a:sym typeface="Roboto"/>
            </a:endParaRPr>
          </a:p>
          <a:p>
            <a:pPr marL="0" marR="0" lvl="0" indent="0" algn="ctr" rtl="0">
              <a:lnSpc>
                <a:spcPct val="100000"/>
              </a:lnSpc>
              <a:spcBef>
                <a:spcPts val="1600"/>
              </a:spcBef>
              <a:spcAft>
                <a:spcPts val="0"/>
              </a:spcAft>
              <a:buNone/>
            </a:pPr>
            <a:r>
              <a:rPr lang="en" sz="800" b="1">
                <a:solidFill>
                  <a:schemeClr val="dk1"/>
                </a:solidFill>
              </a:rPr>
              <a:t>COVID</a:t>
            </a:r>
            <a:r>
              <a:rPr lang="en" sz="800" b="1">
                <a:solidFill>
                  <a:schemeClr val="dk1"/>
                </a:solidFill>
                <a:latin typeface="Roboto"/>
                <a:ea typeface="Roboto"/>
                <a:cs typeface="Roboto"/>
                <a:sym typeface="Roboto"/>
              </a:rPr>
              <a:t>+ PCR Test</a:t>
            </a:r>
            <a:endParaRPr sz="800" b="1">
              <a:solidFill>
                <a:schemeClr val="dk1"/>
              </a:solidFill>
              <a:latin typeface="Roboto"/>
              <a:ea typeface="Roboto"/>
              <a:cs typeface="Roboto"/>
              <a:sym typeface="Roboto"/>
            </a:endParaRPr>
          </a:p>
          <a:p>
            <a:pPr marL="0" marR="0" lvl="0" indent="0" algn="ctr" rtl="0">
              <a:lnSpc>
                <a:spcPct val="100000"/>
              </a:lnSpc>
              <a:spcBef>
                <a:spcPts val="0"/>
              </a:spcBef>
              <a:spcAft>
                <a:spcPts val="0"/>
              </a:spcAft>
              <a:buNone/>
            </a:pPr>
            <a:endParaRPr sz="800" b="1">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800" b="1">
                <a:solidFill>
                  <a:schemeClr val="dk1"/>
                </a:solidFill>
                <a:latin typeface="Roboto"/>
                <a:ea typeface="Roboto"/>
                <a:cs typeface="Roboto"/>
                <a:sym typeface="Roboto"/>
              </a:rPr>
              <a:t>(outpatient)</a:t>
            </a:r>
            <a:endParaRPr b="1">
              <a:solidFill>
                <a:schemeClr val="dk1"/>
              </a:solidFill>
            </a:endParaRPr>
          </a:p>
          <a:p>
            <a:pPr marL="0" lvl="0" indent="0" algn="l" rtl="0">
              <a:spcBef>
                <a:spcPts val="160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endParaRPr b="1">
              <a:solidFill>
                <a:schemeClr val="dk1"/>
              </a:solidFill>
            </a:endParaRPr>
          </a:p>
        </p:txBody>
      </p:sp>
      <p:sp>
        <p:nvSpPr>
          <p:cNvPr id="208" name="Google Shape;208;p24"/>
          <p:cNvSpPr/>
          <p:nvPr/>
        </p:nvSpPr>
        <p:spPr>
          <a:xfrm>
            <a:off x="800075" y="1195925"/>
            <a:ext cx="778800" cy="6393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4"/>
          <p:cNvSpPr/>
          <p:nvPr/>
        </p:nvSpPr>
        <p:spPr>
          <a:xfrm>
            <a:off x="2843375" y="1195925"/>
            <a:ext cx="778800" cy="6393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4"/>
          <p:cNvSpPr/>
          <p:nvPr/>
        </p:nvSpPr>
        <p:spPr>
          <a:xfrm>
            <a:off x="3872925" y="3031375"/>
            <a:ext cx="778800" cy="6393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4"/>
          <p:cNvSpPr/>
          <p:nvPr/>
        </p:nvSpPr>
        <p:spPr>
          <a:xfrm>
            <a:off x="5923350" y="3055900"/>
            <a:ext cx="778800" cy="6393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Community Tools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547730" y="402548"/>
            <a:ext cx="6783900" cy="689700"/>
          </a:xfrm>
          <a:prstGeom prst="rect">
            <a:avLst/>
          </a:prstGeom>
          <a:noFill/>
          <a:ln>
            <a:noFill/>
          </a:ln>
        </p:spPr>
        <p:txBody>
          <a:bodyPr spcFirstLastPara="1" wrap="square" lIns="0" tIns="0" rIns="0" bIns="0" anchor="b" anchorCtr="0">
            <a:spAutoFit/>
          </a:bodyPr>
          <a:lstStyle/>
          <a:p>
            <a:pPr marL="0" lvl="0" indent="0" algn="l" rtl="0">
              <a:lnSpc>
                <a:spcPct val="80000"/>
              </a:lnSpc>
              <a:spcBef>
                <a:spcPts val="0"/>
              </a:spcBef>
              <a:spcAft>
                <a:spcPts val="0"/>
              </a:spcAft>
              <a:buNone/>
            </a:pPr>
            <a:r>
              <a:rPr lang="en"/>
              <a:t>Eliminating Redundant Efforts: Data and Logic Liaison Tools</a:t>
            </a:r>
            <a:endParaRPr/>
          </a:p>
        </p:txBody>
      </p:sp>
      <p:sp>
        <p:nvSpPr>
          <p:cNvPr id="223" name="Google Shape;223;p26"/>
          <p:cNvSpPr txBox="1">
            <a:spLocks noGrp="1"/>
          </p:cNvSpPr>
          <p:nvPr>
            <p:ph type="sldNum" idx="12"/>
          </p:nvPr>
        </p:nvSpPr>
        <p:spPr>
          <a:xfrm>
            <a:off x="6695891" y="5327267"/>
            <a:ext cx="1905000" cy="1386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
              <a:t>13</a:t>
            </a:fld>
            <a:endParaRPr sz="1000"/>
          </a:p>
        </p:txBody>
      </p:sp>
      <p:grpSp>
        <p:nvGrpSpPr>
          <p:cNvPr id="224" name="Google Shape;224;p26"/>
          <p:cNvGrpSpPr/>
          <p:nvPr/>
        </p:nvGrpSpPr>
        <p:grpSpPr>
          <a:xfrm>
            <a:off x="6038025" y="2868410"/>
            <a:ext cx="2469661" cy="1384500"/>
            <a:chOff x="6038025" y="2598925"/>
            <a:chExt cx="2469661" cy="1384500"/>
          </a:xfrm>
        </p:grpSpPr>
        <p:cxnSp>
          <p:nvCxnSpPr>
            <p:cNvPr id="225" name="Google Shape;225;p26"/>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226" name="Google Shape;226;p26"/>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Source Data</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Augment source OMOP tables with additional pre-processing</a:t>
              </a:r>
              <a:endParaRPr sz="800" b="1">
                <a:latin typeface="Roboto"/>
                <a:ea typeface="Roboto"/>
                <a:cs typeface="Roboto"/>
                <a:sym typeface="Roboto"/>
              </a:endParaRPr>
            </a:p>
          </p:txBody>
        </p:sp>
        <p:sp>
          <p:nvSpPr>
            <p:cNvPr id="227" name="Google Shape;227;p26"/>
            <p:cNvSpPr/>
            <p:nvPr/>
          </p:nvSpPr>
          <p:spPr>
            <a:xfrm>
              <a:off x="6424027" y="3212150"/>
              <a:ext cx="198600" cy="198300"/>
            </a:xfrm>
            <a:prstGeom prst="ellipse">
              <a:avLst/>
            </a:prstGeom>
            <a:solidFill>
              <a:srgbClr val="93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txBox="1"/>
            <p:nvPr/>
          </p:nvSpPr>
          <p:spPr>
            <a:xfrm>
              <a:off x="6399017" y="3156109"/>
              <a:ext cx="247500" cy="312900"/>
            </a:xfrm>
            <a:prstGeom prst="rect">
              <a:avLst/>
            </a:prstGeom>
            <a:solidFill>
              <a:srgbClr val="404040"/>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229" name="Google Shape;229;p26"/>
          <p:cNvGrpSpPr/>
          <p:nvPr/>
        </p:nvGrpSpPr>
        <p:grpSpPr>
          <a:xfrm>
            <a:off x="396276" y="2095925"/>
            <a:ext cx="3234774" cy="1384500"/>
            <a:chOff x="396276" y="1844095"/>
            <a:chExt cx="3234774" cy="1384500"/>
          </a:xfrm>
        </p:grpSpPr>
        <p:sp>
          <p:nvSpPr>
            <p:cNvPr id="230" name="Google Shape;230;p26"/>
            <p:cNvSpPr txBox="1"/>
            <p:nvPr/>
          </p:nvSpPr>
          <p:spPr>
            <a:xfrm>
              <a:off x="396276" y="1844095"/>
              <a:ext cx="210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Apply Concept Sets</a:t>
              </a:r>
              <a:endParaRPr sz="1200" b="1">
                <a:latin typeface="Roboto"/>
                <a:ea typeface="Roboto"/>
                <a:cs typeface="Roboto"/>
                <a:sym typeface="Roboto"/>
              </a:endParaRPr>
            </a:p>
            <a:p>
              <a:pPr marL="0" lvl="0" indent="0" algn="r" rtl="0">
                <a:spcBef>
                  <a:spcPts val="0"/>
                </a:spcBef>
                <a:spcAft>
                  <a:spcPts val="0"/>
                </a:spcAft>
                <a:buNone/>
              </a:pPr>
              <a:endParaRPr sz="12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Generate and maintain a reliable core library of concept sets</a:t>
              </a:r>
              <a:endParaRPr sz="800" b="1">
                <a:latin typeface="Roboto"/>
                <a:ea typeface="Roboto"/>
                <a:cs typeface="Roboto"/>
                <a:sym typeface="Roboto"/>
              </a:endParaRPr>
            </a:p>
          </p:txBody>
        </p:sp>
        <p:cxnSp>
          <p:nvCxnSpPr>
            <p:cNvPr id="231" name="Google Shape;231;p26"/>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232" name="Google Shape;232;p26"/>
            <p:cNvSpPr/>
            <p:nvPr/>
          </p:nvSpPr>
          <p:spPr>
            <a:xfrm>
              <a:off x="2523501" y="2431050"/>
              <a:ext cx="198600" cy="198300"/>
            </a:xfrm>
            <a:prstGeom prst="ellipse">
              <a:avLst/>
            </a:prstGeom>
            <a:solidFill>
              <a:srgbClr val="77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txBox="1"/>
            <p:nvPr/>
          </p:nvSpPr>
          <p:spPr>
            <a:xfrm>
              <a:off x="2498491" y="2373759"/>
              <a:ext cx="247500" cy="312900"/>
            </a:xfrm>
            <a:prstGeom prst="rect">
              <a:avLst/>
            </a:prstGeom>
            <a:solidFill>
              <a:srgbClr val="404040"/>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234" name="Google Shape;234;p26"/>
          <p:cNvGrpSpPr/>
          <p:nvPr/>
        </p:nvGrpSpPr>
        <p:grpSpPr>
          <a:xfrm>
            <a:off x="4908100" y="1194745"/>
            <a:ext cx="3599586" cy="1384500"/>
            <a:chOff x="4908100" y="889950"/>
            <a:chExt cx="3599586" cy="1384500"/>
          </a:xfrm>
        </p:grpSpPr>
        <p:cxnSp>
          <p:nvCxnSpPr>
            <p:cNvPr id="235" name="Google Shape;235;p26"/>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236" name="Google Shape;236;p26"/>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Apply additional logic</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Provide code templates that accelerate the generation of derived data elements</a:t>
              </a:r>
              <a:endParaRPr sz="800" b="1">
                <a:latin typeface="Roboto"/>
                <a:ea typeface="Roboto"/>
                <a:cs typeface="Roboto"/>
                <a:sym typeface="Roboto"/>
              </a:endParaRPr>
            </a:p>
          </p:txBody>
        </p:sp>
        <p:sp>
          <p:nvSpPr>
            <p:cNvPr id="237" name="Google Shape;237;p26"/>
            <p:cNvSpPr/>
            <p:nvPr/>
          </p:nvSpPr>
          <p:spPr>
            <a:xfrm>
              <a:off x="6427830" y="1493307"/>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txBox="1"/>
            <p:nvPr/>
          </p:nvSpPr>
          <p:spPr>
            <a:xfrm>
              <a:off x="6402820" y="1436790"/>
              <a:ext cx="247500" cy="312900"/>
            </a:xfrm>
            <a:prstGeom prst="rect">
              <a:avLst/>
            </a:prstGeom>
            <a:solidFill>
              <a:srgbClr val="404040"/>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239" name="Google Shape;239;p26"/>
          <p:cNvGrpSpPr/>
          <p:nvPr/>
        </p:nvGrpSpPr>
        <p:grpSpPr>
          <a:xfrm>
            <a:off x="2814594" y="1402950"/>
            <a:ext cx="3514811" cy="3252003"/>
            <a:chOff x="2991269" y="1153325"/>
            <a:chExt cx="3514811" cy="3252003"/>
          </a:xfrm>
        </p:grpSpPr>
        <p:sp>
          <p:nvSpPr>
            <p:cNvPr id="240" name="Google Shape;240;p26"/>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241" name="Google Shape;241;p26"/>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595959"/>
            </a:solidFill>
            <a:ln>
              <a:noFill/>
            </a:ln>
          </p:spPr>
        </p:sp>
        <p:sp>
          <p:nvSpPr>
            <p:cNvPr id="242" name="Google Shape;242;p26"/>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333333"/>
            </a:solidFill>
            <a:ln>
              <a:noFill/>
            </a:ln>
          </p:spPr>
        </p:sp>
        <p:sp>
          <p:nvSpPr>
            <p:cNvPr id="243" name="Google Shape;243;p26"/>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44" name="Google Shape;244;p26"/>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595959"/>
            </a:solidFill>
            <a:ln>
              <a:noFill/>
            </a:ln>
          </p:spPr>
        </p:sp>
        <p:sp>
          <p:nvSpPr>
            <p:cNvPr id="245" name="Google Shape;245;p26"/>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333333"/>
            </a:solidFill>
            <a:ln>
              <a:noFill/>
            </a:ln>
          </p:spPr>
        </p:sp>
        <p:sp>
          <p:nvSpPr>
            <p:cNvPr id="246" name="Google Shape;246;p26"/>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595959"/>
            </a:solidFill>
            <a:ln>
              <a:noFill/>
            </a:ln>
          </p:spPr>
        </p:sp>
        <p:sp>
          <p:nvSpPr>
            <p:cNvPr id="247" name="Google Shape;247;p26"/>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333333"/>
            </a:solidFill>
            <a:ln>
              <a:noFill/>
            </a:ln>
          </p:spPr>
        </p:sp>
      </p:grpSp>
      <p:sp>
        <p:nvSpPr>
          <p:cNvPr id="248" name="Google Shape;248;p26"/>
          <p:cNvSpPr txBox="1"/>
          <p:nvPr/>
        </p:nvSpPr>
        <p:spPr>
          <a:xfrm>
            <a:off x="4082525" y="1736875"/>
            <a:ext cx="9924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1"/>
                </a:solidFill>
              </a:rPr>
              <a:t>Values</a:t>
            </a:r>
            <a:endParaRPr sz="1100">
              <a:solidFill>
                <a:schemeClr val="lt1"/>
              </a:solidFill>
            </a:endParaRPr>
          </a:p>
          <a:p>
            <a:pPr marL="0" lvl="0" indent="0" algn="ctr" rtl="0">
              <a:spcBef>
                <a:spcPts val="0"/>
              </a:spcBef>
              <a:spcAft>
                <a:spcPts val="0"/>
              </a:spcAft>
              <a:buNone/>
            </a:pPr>
            <a:r>
              <a:rPr lang="en" sz="1100">
                <a:solidFill>
                  <a:schemeClr val="lt1"/>
                </a:solidFill>
              </a:rPr>
              <a:t>Categorical </a:t>
            </a:r>
            <a:endParaRPr sz="1100">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Binary Flags</a:t>
            </a:r>
            <a:endParaRPr sz="1100">
              <a:solidFill>
                <a:schemeClr val="lt1"/>
              </a:solidFill>
            </a:endParaRPr>
          </a:p>
        </p:txBody>
      </p:sp>
      <p:graphicFrame>
        <p:nvGraphicFramePr>
          <p:cNvPr id="249" name="Google Shape;249;p26"/>
          <p:cNvGraphicFramePr/>
          <p:nvPr/>
        </p:nvGraphicFramePr>
        <p:xfrm>
          <a:off x="3257175" y="1498175"/>
          <a:ext cx="3000000" cy="3000000"/>
        </p:xfrm>
        <a:graphic>
          <a:graphicData uri="http://schemas.openxmlformats.org/drawingml/2006/table">
            <a:tbl>
              <a:tblPr>
                <a:noFill/>
                <a:tableStyleId>{3F4DC47E-E44F-48E0-B35A-F9EC0B7E23C6}</a:tableStyleId>
              </a:tblPr>
              <a:tblGrid>
                <a:gridCol w="955150">
                  <a:extLst>
                    <a:ext uri="{9D8B030D-6E8A-4147-A177-3AD203B41FA5}">
                      <a16:colId xmlns:a16="http://schemas.microsoft.com/office/drawing/2014/main" val="20000"/>
                    </a:ext>
                  </a:extLst>
                </a:gridCol>
                <a:gridCol w="432925">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475850">
                  <a:extLst>
                    <a:ext uri="{9D8B030D-6E8A-4147-A177-3AD203B41FA5}">
                      <a16:colId xmlns:a16="http://schemas.microsoft.com/office/drawing/2014/main" val="20004"/>
                    </a:ext>
                  </a:extLst>
                </a:gridCol>
              </a:tblGrid>
              <a:tr h="38195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950">
                <a:tc>
                  <a:txBody>
                    <a:bodyPr/>
                    <a:lstStyle/>
                    <a:p>
                      <a:pPr marL="0" lvl="0" indent="0" algn="l" rtl="0">
                        <a:spcBef>
                          <a:spcPts val="0"/>
                        </a:spcBef>
                        <a:spcAft>
                          <a:spcPts val="0"/>
                        </a:spcAft>
                        <a:buNone/>
                      </a:pPr>
                      <a:r>
                        <a:rPr lang="en"/>
                        <a:t>Patient 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950">
                <a:tc>
                  <a:txBody>
                    <a:bodyPr/>
                    <a:lstStyle/>
                    <a:p>
                      <a:pPr marL="0" lvl="0" indent="0" algn="l" rtl="0">
                        <a:spcBef>
                          <a:spcPts val="0"/>
                        </a:spcBef>
                        <a:spcAft>
                          <a:spcPts val="0"/>
                        </a:spcAft>
                        <a:buNone/>
                      </a:pPr>
                      <a:r>
                        <a:rPr lang="en"/>
                        <a:t>Patient 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950">
                <a:tc>
                  <a:txBody>
                    <a:bodyPr/>
                    <a:lstStyle/>
                    <a:p>
                      <a:pPr marL="0" lvl="0" indent="0" algn="l" rtl="0">
                        <a:spcBef>
                          <a:spcPts val="0"/>
                        </a:spcBef>
                        <a:spcAft>
                          <a:spcPts val="0"/>
                        </a:spcAft>
                        <a:buNone/>
                      </a:pPr>
                      <a:r>
                        <a:rPr lang="en"/>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950">
                <a:tc>
                  <a:txBody>
                    <a:bodyPr/>
                    <a:lstStyle/>
                    <a:p>
                      <a:pPr marL="0" lvl="0" indent="0" algn="l" rtl="0">
                        <a:spcBef>
                          <a:spcPts val="0"/>
                        </a:spcBef>
                        <a:spcAft>
                          <a:spcPts val="0"/>
                        </a:spcAft>
                        <a:buNone/>
                      </a:pPr>
                      <a:r>
                        <a:rPr lang="en"/>
                        <a:t>Patient </a:t>
                      </a:r>
                      <a:endParaRPr/>
                    </a:p>
                    <a:p>
                      <a:pPr marL="0" lvl="0" indent="0" algn="l" rtl="0">
                        <a:spcBef>
                          <a:spcPts val="0"/>
                        </a:spcBef>
                        <a:spcAft>
                          <a:spcPts val="0"/>
                        </a:spcAft>
                        <a:buNone/>
                      </a:pPr>
                      <a:r>
                        <a:rPr lang="en"/>
                        <a:t>n - 1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950">
                <a:tc>
                  <a:txBody>
                    <a:bodyPr/>
                    <a:lstStyle/>
                    <a:p>
                      <a:pPr marL="0" lvl="0" indent="0" algn="l" rtl="0">
                        <a:spcBef>
                          <a:spcPts val="0"/>
                        </a:spcBef>
                        <a:spcAft>
                          <a:spcPts val="0"/>
                        </a:spcAft>
                        <a:buNone/>
                      </a:pPr>
                      <a:r>
                        <a:rPr lang="en"/>
                        <a:t>Patient</a:t>
                      </a:r>
                      <a:endParaRPr/>
                    </a:p>
                    <a:p>
                      <a:pPr marL="0" lvl="0" indent="0" algn="l" rtl="0">
                        <a:spcBef>
                          <a:spcPts val="0"/>
                        </a:spcBef>
                        <a:spcAft>
                          <a:spcPts val="0"/>
                        </a:spcAft>
                        <a:buNone/>
                      </a:pPr>
                      <a:r>
                        <a:rPr lang="en"/>
                        <a:t>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50" name="Google Shape;250;p26"/>
          <p:cNvSpPr txBox="1"/>
          <p:nvPr/>
        </p:nvSpPr>
        <p:spPr>
          <a:xfrm>
            <a:off x="4082525" y="2748100"/>
            <a:ext cx="9924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100">
                <a:solidFill>
                  <a:schemeClr val="lt1"/>
                </a:solidFill>
              </a:rPr>
              <a:t>Filtered, labeled data</a:t>
            </a:r>
            <a:endParaRPr sz="1100">
              <a:solidFill>
                <a:schemeClr val="lt1"/>
              </a:solidFill>
            </a:endParaRPr>
          </a:p>
        </p:txBody>
      </p:sp>
      <p:sp>
        <p:nvSpPr>
          <p:cNvPr id="251" name="Google Shape;251;p26"/>
          <p:cNvSpPr txBox="1"/>
          <p:nvPr/>
        </p:nvSpPr>
        <p:spPr>
          <a:xfrm>
            <a:off x="3887150" y="3948075"/>
            <a:ext cx="14244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100">
                <a:solidFill>
                  <a:schemeClr val="lt1"/>
                </a:solidFill>
              </a:rPr>
              <a:t>Raw noisy data</a:t>
            </a:r>
            <a:endParaRPr sz="11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49"/>
                                        </p:tgtEl>
                                      </p:cBhvr>
                                    </p:animEffect>
                                    <p:set>
                                      <p:cBhvr>
                                        <p:cTn id="7" dur="1" fill="hold">
                                          <p:stCondLst>
                                            <p:cond delay="1000"/>
                                          </p:stCondLst>
                                        </p:cTn>
                                        <p:tgtEl>
                                          <p:spTgt spid="24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39"/>
                                        </p:tgtEl>
                                        <p:attrNameLst>
                                          <p:attrName>style.visibility</p:attrName>
                                        </p:attrNameLst>
                                      </p:cBhvr>
                                      <p:to>
                                        <p:strVal val="visible"/>
                                      </p:to>
                                    </p:set>
                                    <p:animEffect transition="in" filter="fade">
                                      <p:cBhvr>
                                        <p:cTn id="10" dur="1000"/>
                                        <p:tgtEl>
                                          <p:spTgt spid="239"/>
                                        </p:tgtEl>
                                      </p:cBhvr>
                                    </p:animEffect>
                                  </p:childTnLst>
                                </p:cTn>
                              </p:par>
                              <p:par>
                                <p:cTn id="11" presetID="1" presetClass="entr" presetSubtype="0" fill="hold" nodeType="withEffect">
                                  <p:stCondLst>
                                    <p:cond delay="0"/>
                                  </p:stCondLst>
                                  <p:childTnLst>
                                    <p:set>
                                      <p:cBhvr>
                                        <p:cTn id="12" dur="1" fill="hold">
                                          <p:stCondLst>
                                            <p:cond delay="0"/>
                                          </p:stCondLst>
                                        </p:cTn>
                                        <p:tgtEl>
                                          <p:spTgt spid="2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1000"/>
                                        <p:tgtEl>
                                          <p:spTgt spid="2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9"/>
                                        </p:tgtEl>
                                        <p:attrNameLst>
                                          <p:attrName>style.visibility</p:attrName>
                                        </p:attrNameLst>
                                      </p:cBhvr>
                                      <p:to>
                                        <p:strVal val="visible"/>
                                      </p:to>
                                    </p:set>
                                    <p:animEffect transition="in" filter="fade">
                                      <p:cBhvr>
                                        <p:cTn id="24" dur="1000"/>
                                        <p:tgtEl>
                                          <p:spTgt spid="2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4"/>
                                        </p:tgtEl>
                                        <p:attrNameLst>
                                          <p:attrName>style.visibility</p:attrName>
                                        </p:attrNameLst>
                                      </p:cBhvr>
                                      <p:to>
                                        <p:strVal val="visible"/>
                                      </p:to>
                                    </p:set>
                                    <p:animEffect transition="in" filter="fade">
                                      <p:cBhvr>
                                        <p:cTn id="29"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lnSpc>
                <a:spcPct val="125000"/>
              </a:lnSpc>
              <a:spcBef>
                <a:spcPts val="1200"/>
              </a:spcBef>
              <a:spcAft>
                <a:spcPts val="0"/>
              </a:spcAft>
              <a:buClr>
                <a:schemeClr val="dk1"/>
              </a:buClr>
              <a:buSzPts val="275"/>
              <a:buFont typeface="Arial"/>
              <a:buNone/>
            </a:pPr>
            <a:r>
              <a:rPr lang="en" sz="4800">
                <a:solidFill>
                  <a:schemeClr val="accent2"/>
                </a:solidFill>
                <a:highlight>
                  <a:srgbClr val="FFFFFF"/>
                </a:highlight>
                <a:latin typeface="Roboto"/>
                <a:ea typeface="Roboto"/>
                <a:cs typeface="Roboto"/>
                <a:sym typeface="Roboto"/>
              </a:rPr>
              <a:t>Clinical encounter heterogeneity and methods for resolving in networked EHR data: A study from N3C and RECOVER programs. Peter Leese, Adit Anand, Andrew Girvin, Amin Manna, Saaya Patel, Yun Jae Yoo, Rachel Wong, Melissa Haendel, Christopher G Chute, Tellen Bennett, Janos Hajagos, Emily Pfaff, Richard MoffittmedRxiv 2022.10.14.22281106; doi: https://doi.org/10.1101/2022.10.14.22281106</a:t>
            </a:r>
            <a:endParaRPr sz="4800">
              <a:solidFill>
                <a:srgbClr val="333333"/>
              </a:solidFill>
              <a:highlight>
                <a:srgbClr val="F5F5F5"/>
              </a:highlight>
            </a:endParaRPr>
          </a:p>
          <a:p>
            <a:pPr marL="0" lvl="0" indent="0" algn="l" rtl="0">
              <a:spcBef>
                <a:spcPts val="0"/>
              </a:spcBef>
              <a:spcAft>
                <a:spcPts val="1200"/>
              </a:spcAft>
              <a:buNone/>
            </a:pPr>
            <a:endParaRPr sz="4800">
              <a:solidFill>
                <a:schemeClr val="dk1"/>
              </a:solidFill>
            </a:endParaRPr>
          </a:p>
        </p:txBody>
      </p:sp>
      <p:pic>
        <p:nvPicPr>
          <p:cNvPr id="257" name="Google Shape;257;p27"/>
          <p:cNvPicPr preferRelativeResize="0"/>
          <p:nvPr/>
        </p:nvPicPr>
        <p:blipFill>
          <a:blip r:embed="rId3">
            <a:alphaModFix/>
          </a:blip>
          <a:stretch>
            <a:fillRect/>
          </a:stretch>
        </p:blipFill>
        <p:spPr>
          <a:xfrm>
            <a:off x="0" y="742497"/>
            <a:ext cx="9144001" cy="2697656"/>
          </a:xfrm>
          <a:prstGeom prst="rect">
            <a:avLst/>
          </a:prstGeom>
          <a:noFill/>
          <a:ln>
            <a:noFill/>
          </a:ln>
        </p:spPr>
      </p:pic>
      <p:sp>
        <p:nvSpPr>
          <p:cNvPr id="258" name="Google Shape;258;p27"/>
          <p:cNvSpPr txBox="1"/>
          <p:nvPr/>
        </p:nvSpPr>
        <p:spPr>
          <a:xfrm>
            <a:off x="2890025" y="4416475"/>
            <a:ext cx="6140100" cy="6645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N3C Microvisit to Macrovisit Map Table:</a:t>
            </a:r>
            <a:endParaRPr sz="1800">
              <a:solidFill>
                <a:schemeClr val="lt1"/>
              </a:solidFill>
            </a:endParaRPr>
          </a:p>
          <a:p>
            <a:pPr marL="0" lvl="0" indent="0" algn="l" rtl="0">
              <a:spcBef>
                <a:spcPts val="0"/>
              </a:spcBef>
              <a:spcAft>
                <a:spcPts val="0"/>
              </a:spcAft>
              <a:buNone/>
            </a:pPr>
            <a:r>
              <a:rPr lang="en" sz="1800">
                <a:solidFill>
                  <a:schemeClr val="lt1"/>
                </a:solidFill>
              </a:rPr>
              <a:t>macrovisit_id, macrovisit_start_date, macrovisit_end_date</a:t>
            </a:r>
            <a:endParaRPr sz="1800">
              <a:solidFill>
                <a:schemeClr val="lt1"/>
              </a:solidFill>
            </a:endParaRPr>
          </a:p>
        </p:txBody>
      </p:sp>
      <p:sp>
        <p:nvSpPr>
          <p:cNvPr id="259" name="Google Shape;25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N3C Macrovisits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N3C Measurement Harmonization</a:t>
            </a:r>
            <a:endParaRPr/>
          </a:p>
        </p:txBody>
      </p:sp>
      <p:pic>
        <p:nvPicPr>
          <p:cNvPr id="265" name="Google Shape;265;p28"/>
          <p:cNvPicPr preferRelativeResize="0"/>
          <p:nvPr/>
        </p:nvPicPr>
        <p:blipFill>
          <a:blip r:embed="rId3">
            <a:alphaModFix/>
          </a:blip>
          <a:stretch>
            <a:fillRect/>
          </a:stretch>
        </p:blipFill>
        <p:spPr>
          <a:xfrm>
            <a:off x="152400" y="1093925"/>
            <a:ext cx="3872810" cy="3820975"/>
          </a:xfrm>
          <a:prstGeom prst="rect">
            <a:avLst/>
          </a:prstGeom>
          <a:noFill/>
          <a:ln>
            <a:noFill/>
          </a:ln>
        </p:spPr>
      </p:pic>
      <p:sp>
        <p:nvSpPr>
          <p:cNvPr id="266" name="Google Shape;266;p28"/>
          <p:cNvSpPr txBox="1"/>
          <p:nvPr/>
        </p:nvSpPr>
        <p:spPr>
          <a:xfrm>
            <a:off x="4523750" y="3323725"/>
            <a:ext cx="4177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2"/>
                </a:solidFill>
                <a:highlight>
                  <a:srgbClr val="FFFFFF"/>
                </a:highlight>
                <a:latin typeface="Roboto"/>
                <a:ea typeface="Roboto"/>
                <a:cs typeface="Roboto"/>
                <a:sym typeface="Roboto"/>
              </a:rPr>
              <a:t>Bradwell KR, Wooldridge JT, Amor B, et al. Harmonizing units and values of quantitative data elements in a very large nationally pooled electronic health record (EHR) dataset. </a:t>
            </a:r>
            <a:r>
              <a:rPr lang="en" sz="1200" i="1">
                <a:solidFill>
                  <a:schemeClr val="accent2"/>
                </a:solidFill>
                <a:highlight>
                  <a:srgbClr val="FFFFFF"/>
                </a:highlight>
                <a:latin typeface="Roboto"/>
                <a:ea typeface="Roboto"/>
                <a:cs typeface="Roboto"/>
                <a:sym typeface="Roboto"/>
              </a:rPr>
              <a:t>J Am Med Inform Assoc</a:t>
            </a:r>
            <a:r>
              <a:rPr lang="en" sz="1200">
                <a:solidFill>
                  <a:schemeClr val="accent2"/>
                </a:solidFill>
                <a:highlight>
                  <a:srgbClr val="FFFFFF"/>
                </a:highlight>
                <a:latin typeface="Roboto"/>
                <a:ea typeface="Roboto"/>
                <a:cs typeface="Roboto"/>
                <a:sym typeface="Roboto"/>
              </a:rPr>
              <a:t>. 2022;29(7):1172-1182. doi:10.1093/jamia/ocac054</a:t>
            </a:r>
            <a:endParaRPr/>
          </a:p>
        </p:txBody>
      </p:sp>
      <p:graphicFrame>
        <p:nvGraphicFramePr>
          <p:cNvPr id="267" name="Google Shape;267;p28"/>
          <p:cNvGraphicFramePr/>
          <p:nvPr/>
        </p:nvGraphicFramePr>
        <p:xfrm>
          <a:off x="4541200" y="1145675"/>
          <a:ext cx="3000000" cy="3000000"/>
        </p:xfrm>
        <a:graphic>
          <a:graphicData uri="http://schemas.openxmlformats.org/drawingml/2006/table">
            <a:tbl>
              <a:tblPr>
                <a:noFill/>
                <a:tableStyleId>{3F4DC47E-E44F-48E0-B35A-F9EC0B7E23C6}</a:tableStyleId>
              </a:tblPr>
              <a:tblGrid>
                <a:gridCol w="638925">
                  <a:extLst>
                    <a:ext uri="{9D8B030D-6E8A-4147-A177-3AD203B41FA5}">
                      <a16:colId xmlns:a16="http://schemas.microsoft.com/office/drawing/2014/main" val="20000"/>
                    </a:ext>
                  </a:extLst>
                </a:gridCol>
                <a:gridCol w="3503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a:p>
                  </a:txBody>
                  <a:tcPr marL="91425" marR="91425" marT="91425" marB="91425">
                    <a:solidFill>
                      <a:srgbClr val="ADE997"/>
                    </a:solidFill>
                  </a:tcPr>
                </a:tc>
                <a:tc>
                  <a:txBody>
                    <a:bodyPr/>
                    <a:lstStyle/>
                    <a:p>
                      <a:pPr marL="0" lvl="0" indent="0" algn="l" rtl="0">
                        <a:spcBef>
                          <a:spcPts val="0"/>
                        </a:spcBef>
                        <a:spcAft>
                          <a:spcPts val="0"/>
                        </a:spcAft>
                        <a:buNone/>
                      </a:pPr>
                      <a:r>
                        <a:rPr lang="en"/>
                        <a:t>Harmonized Unit Present in Source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solidFill>
                      <a:srgbClr val="598638"/>
                    </a:solidFill>
                  </a:tcPr>
                </a:tc>
                <a:tc>
                  <a:txBody>
                    <a:bodyPr/>
                    <a:lstStyle/>
                    <a:p>
                      <a:pPr marL="0" lvl="0" indent="0" algn="l" rtl="0">
                        <a:spcBef>
                          <a:spcPts val="0"/>
                        </a:spcBef>
                        <a:spcAft>
                          <a:spcPts val="0"/>
                        </a:spcAft>
                        <a:buNone/>
                      </a:pPr>
                      <a:r>
                        <a:rPr lang="en"/>
                        <a:t>Unit Mapped and Value Converted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solidFill>
                      <a:srgbClr val="6D98D3"/>
                    </a:solidFill>
                  </a:tcPr>
                </a:tc>
                <a:tc>
                  <a:txBody>
                    <a:bodyPr/>
                    <a:lstStyle/>
                    <a:p>
                      <a:pPr marL="0" lvl="0" indent="0" algn="l" rtl="0">
                        <a:spcBef>
                          <a:spcPts val="0"/>
                        </a:spcBef>
                        <a:spcAft>
                          <a:spcPts val="0"/>
                        </a:spcAft>
                        <a:buNone/>
                      </a:pPr>
                      <a:r>
                        <a:rPr lang="en"/>
                        <a:t>Unit Absent but Inferred and Converted</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solidFill>
                      <a:srgbClr val="D3D0D0"/>
                    </a:solidFill>
                  </a:tcPr>
                </a:tc>
                <a:tc>
                  <a:txBody>
                    <a:bodyPr/>
                    <a:lstStyle/>
                    <a:p>
                      <a:pPr marL="0" lvl="0" indent="0" algn="l" rtl="0">
                        <a:spcBef>
                          <a:spcPts val="0"/>
                        </a:spcBef>
                        <a:spcAft>
                          <a:spcPts val="0"/>
                        </a:spcAft>
                        <a:buNone/>
                      </a:pPr>
                      <a:r>
                        <a:rPr lang="en"/>
                        <a:t>Unit Missing (Unable to infer)</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solidFill>
                      <a:schemeClr val="dk1"/>
                    </a:solidFill>
                  </a:tcPr>
                </a:tc>
                <a:tc>
                  <a:txBody>
                    <a:bodyPr/>
                    <a:lstStyle/>
                    <a:p>
                      <a:pPr marL="0" lvl="0" indent="0" algn="l" rtl="0">
                        <a:spcBef>
                          <a:spcPts val="0"/>
                        </a:spcBef>
                        <a:spcAft>
                          <a:spcPts val="0"/>
                        </a:spcAft>
                        <a:buNone/>
                      </a:pPr>
                      <a:r>
                        <a:rPr lang="en"/>
                        <a:t>Unit Mapped to Null (Nonsensical Value)</a:t>
                      </a:r>
                      <a:endParaRPr/>
                    </a:p>
                  </a:txBody>
                  <a:tcPr marL="91425" marR="91425" marT="91425" marB="91425"/>
                </a:tc>
                <a:extLst>
                  <a:ext uri="{0D108BD9-81ED-4DB2-BD59-A6C34878D82A}">
                    <a16:rowId xmlns:a16="http://schemas.microsoft.com/office/drawing/2014/main" val="10004"/>
                  </a:ext>
                </a:extLst>
              </a:tr>
            </a:tbl>
          </a:graphicData>
        </a:graphic>
      </p:graphicFrame>
      <p:sp>
        <p:nvSpPr>
          <p:cNvPr id="268" name="Google Shape;268;p28"/>
          <p:cNvSpPr txBox="1"/>
          <p:nvPr/>
        </p:nvSpPr>
        <p:spPr>
          <a:xfrm>
            <a:off x="4508700" y="4431925"/>
            <a:ext cx="4103400" cy="5727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N3C Measurement Dataset Fields: </a:t>
            </a:r>
            <a:r>
              <a:rPr lang="en" sz="1050" b="1">
                <a:solidFill>
                  <a:schemeClr val="lt1"/>
                </a:solidFill>
              </a:rPr>
              <a:t>harmonized_unit_concept_id, harmonized_value_as_number</a:t>
            </a:r>
            <a:endParaRPr sz="18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9"/>
          <p:cNvSpPr txBox="1">
            <a:spLocks noGrp="1"/>
          </p:cNvSpPr>
          <p:nvPr>
            <p:ph type="title"/>
          </p:nvPr>
        </p:nvSpPr>
        <p:spPr>
          <a:xfrm>
            <a:off x="547730" y="402548"/>
            <a:ext cx="6783900" cy="344700"/>
          </a:xfrm>
          <a:prstGeom prst="rect">
            <a:avLst/>
          </a:prstGeom>
          <a:noFill/>
          <a:ln>
            <a:noFill/>
          </a:ln>
        </p:spPr>
        <p:txBody>
          <a:bodyPr spcFirstLastPara="1" wrap="square" lIns="0" tIns="0" rIns="0" bIns="0" anchor="b" anchorCtr="0">
            <a:spAutoFit/>
          </a:bodyPr>
          <a:lstStyle/>
          <a:p>
            <a:pPr marL="0" lvl="0" indent="0" algn="l" rtl="0">
              <a:lnSpc>
                <a:spcPct val="80000"/>
              </a:lnSpc>
              <a:spcBef>
                <a:spcPts val="0"/>
              </a:spcBef>
              <a:spcAft>
                <a:spcPts val="0"/>
              </a:spcAft>
              <a:buNone/>
            </a:pPr>
            <a:r>
              <a:rPr lang="en"/>
              <a:t>N3C Recommended Concept Sets</a:t>
            </a:r>
            <a:endParaRPr/>
          </a:p>
        </p:txBody>
      </p:sp>
      <p:sp>
        <p:nvSpPr>
          <p:cNvPr id="275" name="Google Shape;275;p29"/>
          <p:cNvSpPr txBox="1">
            <a:spLocks noGrp="1"/>
          </p:cNvSpPr>
          <p:nvPr>
            <p:ph type="body" idx="1"/>
          </p:nvPr>
        </p:nvSpPr>
        <p:spPr>
          <a:xfrm>
            <a:off x="547075" y="1111250"/>
            <a:ext cx="6258300" cy="3413100"/>
          </a:xfrm>
          <a:prstGeom prst="rect">
            <a:avLst/>
          </a:prstGeom>
          <a:noFill/>
          <a:ln>
            <a:noFill/>
          </a:ln>
        </p:spPr>
        <p:txBody>
          <a:bodyPr spcFirstLastPara="1" wrap="square" lIns="0" tIns="0" rIns="0" bIns="0" anchor="t" anchorCtr="0">
            <a:normAutofit lnSpcReduction="20000"/>
          </a:bodyPr>
          <a:lstStyle/>
          <a:p>
            <a:pPr marL="0" lvl="0" indent="0" algn="l" rtl="0">
              <a:spcBef>
                <a:spcPts val="0"/>
              </a:spcBef>
              <a:spcAft>
                <a:spcPts val="0"/>
              </a:spcAft>
              <a:buNone/>
            </a:pPr>
            <a:r>
              <a:rPr lang="en" sz="1300" b="1"/>
              <a:t>1. </a:t>
            </a:r>
            <a:r>
              <a:rPr lang="en" sz="1300" b="1" i="1"/>
              <a:t>Assemble Team</a:t>
            </a:r>
            <a:r>
              <a:rPr lang="en" sz="1300" b="1"/>
              <a:t>:</a:t>
            </a:r>
            <a:r>
              <a:rPr lang="en" sz="1300"/>
              <a:t> N3C Clinical Domain Team Leads (or delegates), N3C Data or Logic Liaison (informaticians and analysts)</a:t>
            </a:r>
            <a:endParaRPr sz="1300"/>
          </a:p>
          <a:p>
            <a:pPr marL="0" lvl="0" indent="0" algn="l" rtl="0">
              <a:spcBef>
                <a:spcPts val="1200"/>
              </a:spcBef>
              <a:spcAft>
                <a:spcPts val="0"/>
              </a:spcAft>
              <a:buNone/>
            </a:pPr>
            <a:r>
              <a:rPr lang="en" sz="1300" b="1"/>
              <a:t>2. </a:t>
            </a:r>
            <a:r>
              <a:rPr lang="en" sz="1300" b="1" i="1"/>
              <a:t>Articulate Goals</a:t>
            </a:r>
            <a:r>
              <a:rPr lang="en" sz="1300" b="1"/>
              <a:t>:</a:t>
            </a:r>
            <a:r>
              <a:rPr lang="en" sz="1300"/>
              <a:t> Define the scope, intentions, and limitations</a:t>
            </a:r>
            <a:endParaRPr sz="1300"/>
          </a:p>
          <a:p>
            <a:pPr marL="0" lvl="0" indent="0" algn="l" rtl="0">
              <a:spcBef>
                <a:spcPts val="1200"/>
              </a:spcBef>
              <a:spcAft>
                <a:spcPts val="0"/>
              </a:spcAft>
              <a:buNone/>
            </a:pPr>
            <a:r>
              <a:rPr lang="en" sz="1300" b="1"/>
              <a:t>3. </a:t>
            </a:r>
            <a:r>
              <a:rPr lang="en" sz="1300" b="1" i="1"/>
              <a:t>Explore</a:t>
            </a:r>
            <a:r>
              <a:rPr lang="en" sz="1300" b="1"/>
              <a:t>:</a:t>
            </a:r>
            <a:r>
              <a:rPr lang="en" sz="1300"/>
              <a:t> Use OHDSI tools to explore the CDM and identify candidate codes</a:t>
            </a:r>
            <a:endParaRPr sz="1300"/>
          </a:p>
          <a:p>
            <a:pPr marL="0" lvl="0" indent="0" algn="l" rtl="0">
              <a:spcBef>
                <a:spcPts val="1200"/>
              </a:spcBef>
              <a:spcAft>
                <a:spcPts val="0"/>
              </a:spcAft>
              <a:buNone/>
            </a:pPr>
            <a:r>
              <a:rPr lang="en" sz="1300" b="1"/>
              <a:t>4. </a:t>
            </a:r>
            <a:r>
              <a:rPr lang="en" sz="1300" b="1" i="1"/>
              <a:t>Compare</a:t>
            </a:r>
            <a:r>
              <a:rPr lang="en" sz="1300" b="1"/>
              <a:t>: </a:t>
            </a:r>
            <a:r>
              <a:rPr lang="en" sz="1300"/>
              <a:t>Use both authoritative and community-built concept sets</a:t>
            </a:r>
            <a:endParaRPr sz="1700"/>
          </a:p>
          <a:p>
            <a:pPr marL="0" lvl="0" indent="0" algn="l" rtl="0">
              <a:spcBef>
                <a:spcPts val="1200"/>
              </a:spcBef>
              <a:spcAft>
                <a:spcPts val="0"/>
              </a:spcAft>
              <a:buNone/>
            </a:pPr>
            <a:r>
              <a:rPr lang="en" sz="1300" b="1"/>
              <a:t>5. </a:t>
            </a:r>
            <a:r>
              <a:rPr lang="en" sz="1300" b="1" i="1"/>
              <a:t>Review</a:t>
            </a:r>
            <a:r>
              <a:rPr lang="en" sz="1300" b="1"/>
              <a:t>:</a:t>
            </a:r>
            <a:r>
              <a:rPr lang="en" sz="1300"/>
              <a:t> Present to a broader team of clinical experts </a:t>
            </a:r>
            <a:endParaRPr sz="1700"/>
          </a:p>
          <a:p>
            <a:pPr marL="0" lvl="0" indent="0" algn="l" rtl="0">
              <a:spcBef>
                <a:spcPts val="1200"/>
              </a:spcBef>
              <a:spcAft>
                <a:spcPts val="0"/>
              </a:spcAft>
              <a:buNone/>
            </a:pPr>
            <a:r>
              <a:rPr lang="en" sz="1300" b="1"/>
              <a:t>6. </a:t>
            </a:r>
            <a:r>
              <a:rPr lang="en" sz="1300" b="1" i="1"/>
              <a:t>Collapse</a:t>
            </a:r>
            <a:r>
              <a:rPr lang="en" sz="1300" b="1"/>
              <a:t>: </a:t>
            </a:r>
            <a:r>
              <a:rPr lang="en" sz="1300"/>
              <a:t>Reduce the intensional concept set expression as parsimonious as possible, retaining all the approved concepts collected in prior steps.</a:t>
            </a:r>
            <a:endParaRPr sz="1300"/>
          </a:p>
          <a:p>
            <a:pPr marL="0" lvl="0" indent="0" algn="l" rtl="0">
              <a:spcBef>
                <a:spcPts val="1200"/>
              </a:spcBef>
              <a:spcAft>
                <a:spcPts val="0"/>
              </a:spcAft>
              <a:buNone/>
            </a:pPr>
            <a:r>
              <a:rPr lang="en" sz="1300" b="1"/>
              <a:t>7. </a:t>
            </a:r>
            <a:r>
              <a:rPr lang="en" sz="1300" b="1" i="1"/>
              <a:t>Document</a:t>
            </a:r>
            <a:r>
              <a:rPr lang="en" sz="1300"/>
              <a:t>: Intention, Limitations, Provenance, and expert Reviews</a:t>
            </a:r>
            <a:endParaRPr sz="1300"/>
          </a:p>
          <a:p>
            <a:pPr marL="0" lvl="0" indent="0" algn="l" rtl="0">
              <a:spcBef>
                <a:spcPts val="1200"/>
              </a:spcBef>
              <a:spcAft>
                <a:spcPts val="0"/>
              </a:spcAft>
              <a:buNone/>
            </a:pPr>
            <a:r>
              <a:rPr lang="en" sz="1300" b="1"/>
              <a:t>8. </a:t>
            </a:r>
            <a:r>
              <a:rPr lang="en" sz="1300" b="1" i="1"/>
              <a:t>Present:</a:t>
            </a:r>
            <a:r>
              <a:rPr lang="en" sz="1300"/>
              <a:t> Present for final vetting at the Data Liaison informaticists’ meeting.</a:t>
            </a:r>
            <a:endParaRPr sz="1300"/>
          </a:p>
          <a:p>
            <a:pPr marL="0" lvl="0" indent="0" algn="l" rtl="0">
              <a:spcBef>
                <a:spcPts val="1200"/>
              </a:spcBef>
              <a:spcAft>
                <a:spcPts val="0"/>
              </a:spcAft>
              <a:buNone/>
            </a:pPr>
            <a:r>
              <a:rPr lang="en" sz="1300" b="1"/>
              <a:t>9. </a:t>
            </a:r>
            <a:r>
              <a:rPr lang="en" sz="1300" b="1" i="1"/>
              <a:t>Publish</a:t>
            </a:r>
            <a:r>
              <a:rPr lang="en" sz="1300" b="1"/>
              <a:t>:</a:t>
            </a:r>
            <a:r>
              <a:rPr lang="en" sz="1300"/>
              <a:t> Marked as N3C Recommended and published to Zenodo</a:t>
            </a:r>
            <a:endParaRPr sz="1300"/>
          </a:p>
        </p:txBody>
      </p:sp>
      <p:sp>
        <p:nvSpPr>
          <p:cNvPr id="276" name="Google Shape;276;p29"/>
          <p:cNvSpPr txBox="1">
            <a:spLocks noGrp="1"/>
          </p:cNvSpPr>
          <p:nvPr>
            <p:ph type="sldNum" idx="12"/>
          </p:nvPr>
        </p:nvSpPr>
        <p:spPr>
          <a:xfrm>
            <a:off x="6695891" y="4870067"/>
            <a:ext cx="1905000" cy="1386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
              <a:t>16</a:t>
            </a:fld>
            <a:endParaRPr sz="1000"/>
          </a:p>
        </p:txBody>
      </p:sp>
      <p:pic>
        <p:nvPicPr>
          <p:cNvPr id="277" name="Google Shape;277;p29"/>
          <p:cNvPicPr preferRelativeResize="0"/>
          <p:nvPr/>
        </p:nvPicPr>
        <p:blipFill>
          <a:blip r:embed="rId3">
            <a:alphaModFix/>
          </a:blip>
          <a:stretch>
            <a:fillRect/>
          </a:stretch>
        </p:blipFill>
        <p:spPr>
          <a:xfrm>
            <a:off x="7484076" y="0"/>
            <a:ext cx="1162050" cy="4524375"/>
          </a:xfrm>
          <a:prstGeom prst="rect">
            <a:avLst/>
          </a:prstGeom>
          <a:noFill/>
          <a:ln>
            <a:noFill/>
          </a:ln>
        </p:spPr>
      </p:pic>
      <p:sp>
        <p:nvSpPr>
          <p:cNvPr id="278" name="Google Shape;278;p29"/>
          <p:cNvSpPr txBox="1">
            <a:spLocks noGrp="1"/>
          </p:cNvSpPr>
          <p:nvPr>
            <p:ph type="ftr" idx="11"/>
          </p:nvPr>
        </p:nvSpPr>
        <p:spPr>
          <a:xfrm>
            <a:off x="546150" y="4719963"/>
            <a:ext cx="5029200" cy="2535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000"/>
              <a:t>AMIA 2023 Annual Symposium: </a:t>
            </a:r>
            <a:r>
              <a:rPr lang="en" sz="1000">
                <a:latin typeface="Arial"/>
                <a:ea typeface="Arial"/>
                <a:cs typeface="Arial"/>
                <a:sym typeface="Arial"/>
              </a:rPr>
              <a:t>Session Number S74</a:t>
            </a:r>
            <a:r>
              <a:rPr lang="en" sz="1000"/>
              <a:t> |   amia.org</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title"/>
          </p:nvPr>
        </p:nvSpPr>
        <p:spPr>
          <a:xfrm>
            <a:off x="547725" y="389200"/>
            <a:ext cx="8756700" cy="344700"/>
          </a:xfrm>
          <a:prstGeom prst="rect">
            <a:avLst/>
          </a:prstGeom>
        </p:spPr>
        <p:txBody>
          <a:bodyPr spcFirstLastPara="1" wrap="square" lIns="0" tIns="0" rIns="0" bIns="0" anchor="b" anchorCtr="0">
            <a:spAutoFit/>
          </a:bodyPr>
          <a:lstStyle/>
          <a:p>
            <a:pPr marL="0" lvl="0" indent="0" algn="l" rtl="0">
              <a:spcBef>
                <a:spcPts val="0"/>
              </a:spcBef>
              <a:spcAft>
                <a:spcPts val="0"/>
              </a:spcAft>
              <a:buNone/>
            </a:pPr>
            <a:r>
              <a:rPr lang="en"/>
              <a:t>Eliminating Redundant Work: Logic Liaison Templates</a:t>
            </a:r>
            <a:endParaRPr/>
          </a:p>
        </p:txBody>
      </p:sp>
      <p:pic>
        <p:nvPicPr>
          <p:cNvPr id="284" name="Google Shape;284;p30"/>
          <p:cNvPicPr preferRelativeResize="0"/>
          <p:nvPr/>
        </p:nvPicPr>
        <p:blipFill>
          <a:blip r:embed="rId3">
            <a:alphaModFix/>
          </a:blip>
          <a:stretch>
            <a:fillRect/>
          </a:stretch>
        </p:blipFill>
        <p:spPr>
          <a:xfrm>
            <a:off x="0" y="1919883"/>
            <a:ext cx="9144003" cy="13037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Logic Liaison Tables: Minimal Data Cleaning/Imputation</a:t>
            </a:r>
            <a:endParaRPr/>
          </a:p>
        </p:txBody>
      </p:sp>
      <p:sp>
        <p:nvSpPr>
          <p:cNvPr id="290" name="Google Shape;290;p31"/>
          <p:cNvSpPr txBox="1">
            <a:spLocks noGrp="1"/>
          </p:cNvSpPr>
          <p:nvPr>
            <p:ph type="body" idx="1"/>
          </p:nvPr>
        </p:nvSpPr>
        <p:spPr>
          <a:xfrm>
            <a:off x="311700" y="1152475"/>
            <a:ext cx="43557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a:solidFill>
                  <a:schemeClr val="dk1"/>
                </a:solidFill>
              </a:rPr>
              <a:t>BMI/Obesity:</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Unreasonable height/weight/BMI thresholds are applied and can be configured by the user</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BMI computed when not reported and obesity imputed using BMI&gt;30</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Unreasonable date detection: </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DOB</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Visits</a:t>
            </a:r>
            <a:endParaRPr sz="1500">
              <a:solidFill>
                <a:schemeClr val="dk1"/>
              </a:solidFill>
            </a:endParaRPr>
          </a:p>
          <a:p>
            <a:pPr marL="914400" lvl="1" indent="-323850" algn="l" rtl="0">
              <a:spcBef>
                <a:spcPts val="0"/>
              </a:spcBef>
              <a:spcAft>
                <a:spcPts val="0"/>
              </a:spcAft>
              <a:buClr>
                <a:schemeClr val="dk1"/>
              </a:buClr>
              <a:buSzPts val="1500"/>
              <a:buChar char="-"/>
            </a:pPr>
            <a:r>
              <a:rPr lang="en" sz="1500">
                <a:solidFill>
                  <a:schemeClr val="dk1"/>
                </a:solidFill>
              </a:rPr>
              <a:t>Death</a:t>
            </a:r>
            <a:endParaRPr sz="1500">
              <a:solidFill>
                <a:schemeClr val="dk1"/>
              </a:solidFill>
            </a:endParaRPr>
          </a:p>
        </p:txBody>
      </p:sp>
      <p:sp>
        <p:nvSpPr>
          <p:cNvPr id="291" name="Google Shape;291;p31"/>
          <p:cNvSpPr txBox="1"/>
          <p:nvPr/>
        </p:nvSpPr>
        <p:spPr>
          <a:xfrm>
            <a:off x="541300" y="4416350"/>
            <a:ext cx="8251800" cy="4809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N3C Logic Liaison Derived Fact Tables: COVID+, All Patients, Clinical Tenant</a:t>
            </a:r>
            <a:endParaRPr sz="1800">
              <a:solidFill>
                <a:schemeClr val="lt1"/>
              </a:solidFill>
            </a:endParaRPr>
          </a:p>
        </p:txBody>
      </p:sp>
      <p:pic>
        <p:nvPicPr>
          <p:cNvPr id="292" name="Google Shape;292;p31"/>
          <p:cNvPicPr preferRelativeResize="0"/>
          <p:nvPr/>
        </p:nvPicPr>
        <p:blipFill>
          <a:blip r:embed="rId3">
            <a:alphaModFix/>
          </a:blip>
          <a:stretch>
            <a:fillRect/>
          </a:stretch>
        </p:blipFill>
        <p:spPr>
          <a:xfrm>
            <a:off x="6520200" y="1218925"/>
            <a:ext cx="2081100" cy="24821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311700" y="445025"/>
            <a:ext cx="8683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Logic Liaison Quality Templates: </a:t>
            </a:r>
            <a:endParaRPr/>
          </a:p>
          <a:p>
            <a:pPr marL="0" lvl="0" indent="0" algn="l" rtl="0">
              <a:spcBef>
                <a:spcPts val="0"/>
              </a:spcBef>
              <a:spcAft>
                <a:spcPts val="0"/>
              </a:spcAft>
              <a:buNone/>
            </a:pPr>
            <a:r>
              <a:rPr lang="en"/>
              <a:t>Domain Density and Data Partner “Whitelist Filtering”</a:t>
            </a:r>
            <a:endParaRPr/>
          </a:p>
        </p:txBody>
      </p:sp>
      <p:sp>
        <p:nvSpPr>
          <p:cNvPr id="298" name="Google Shape;298;p32"/>
          <p:cNvSpPr txBox="1">
            <a:spLocks noGrp="1"/>
          </p:cNvSpPr>
          <p:nvPr>
            <p:ph type="body" idx="1"/>
          </p:nvPr>
        </p:nvSpPr>
        <p:spPr>
          <a:xfrm>
            <a:off x="4841500" y="1572825"/>
            <a:ext cx="3300900" cy="294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How rich is each site’s data by OMOP Domain?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Which sites meet customizable data quality standards</a:t>
            </a:r>
            <a:endParaRPr>
              <a:solidFill>
                <a:schemeClr val="dk1"/>
              </a:solidFill>
            </a:endParaRPr>
          </a:p>
        </p:txBody>
      </p:sp>
      <p:sp>
        <p:nvSpPr>
          <p:cNvPr id="299" name="Google Shape;299;p32"/>
          <p:cNvSpPr txBox="1"/>
          <p:nvPr/>
        </p:nvSpPr>
        <p:spPr>
          <a:xfrm>
            <a:off x="617950" y="4611625"/>
            <a:ext cx="8168400" cy="4458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N3C Logic Liaison Quality Templates: Domain Density, Whitelist Filtering </a:t>
            </a:r>
            <a:endParaRPr sz="1800">
              <a:solidFill>
                <a:schemeClr val="lt1"/>
              </a:solidFill>
            </a:endParaRPr>
          </a:p>
        </p:txBody>
      </p:sp>
      <p:pic>
        <p:nvPicPr>
          <p:cNvPr id="300" name="Google Shape;300;p32"/>
          <p:cNvPicPr preferRelativeResize="0"/>
          <p:nvPr/>
        </p:nvPicPr>
        <p:blipFill>
          <a:blip r:embed="rId3">
            <a:alphaModFix/>
          </a:blip>
          <a:stretch>
            <a:fillRect/>
          </a:stretch>
        </p:blipFill>
        <p:spPr>
          <a:xfrm>
            <a:off x="478975" y="1441925"/>
            <a:ext cx="3283691" cy="3128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Objectives</a:t>
            </a:r>
            <a:endParaRPr/>
          </a:p>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4452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does it mean to build an analytic dataset for observational research?</a:t>
            </a:r>
            <a:endParaRPr/>
          </a:p>
          <a:p>
            <a:pPr marL="0" lvl="0" indent="0" algn="l" rtl="0">
              <a:spcBef>
                <a:spcPts val="1200"/>
              </a:spcBef>
              <a:spcAft>
                <a:spcPts val="0"/>
              </a:spcAft>
              <a:buNone/>
            </a:pPr>
            <a:r>
              <a:rPr lang="en"/>
              <a:t>What are important considerations I should take into account?</a:t>
            </a:r>
            <a:endParaRPr/>
          </a:p>
          <a:p>
            <a:pPr marL="0" lvl="0" indent="0" algn="l" rtl="0">
              <a:spcBef>
                <a:spcPts val="1200"/>
              </a:spcBef>
              <a:spcAft>
                <a:spcPts val="1200"/>
              </a:spcAft>
              <a:buNone/>
            </a:pPr>
            <a:r>
              <a:rPr lang="en"/>
              <a:t>What are some available N3C tools that can help 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311700" y="445025"/>
            <a:ext cx="8683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Logic Liaison Quality Templates: </a:t>
            </a:r>
            <a:endParaRPr/>
          </a:p>
          <a:p>
            <a:pPr marL="0" lvl="0" indent="0" algn="l" rtl="0">
              <a:spcBef>
                <a:spcPts val="0"/>
              </a:spcBef>
              <a:spcAft>
                <a:spcPts val="0"/>
              </a:spcAft>
              <a:buNone/>
            </a:pPr>
            <a:r>
              <a:rPr lang="en"/>
              <a:t>Fact Density and Systemic Missingness</a:t>
            </a:r>
            <a:endParaRPr/>
          </a:p>
        </p:txBody>
      </p:sp>
      <p:sp>
        <p:nvSpPr>
          <p:cNvPr id="306" name="Google Shape;306;p33"/>
          <p:cNvSpPr txBox="1">
            <a:spLocks noGrp="1"/>
          </p:cNvSpPr>
          <p:nvPr>
            <p:ph type="body" idx="1"/>
          </p:nvPr>
        </p:nvSpPr>
        <p:spPr>
          <a:xfrm>
            <a:off x="813800" y="2002200"/>
            <a:ext cx="4171500" cy="284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Quality must be assessed again AFTER creating your derived variables and PRIOR to analysis</a:t>
            </a: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307" name="Google Shape;307;p33"/>
          <p:cNvSpPr txBox="1"/>
          <p:nvPr/>
        </p:nvSpPr>
        <p:spPr>
          <a:xfrm>
            <a:off x="387975" y="4451325"/>
            <a:ext cx="8405400" cy="4458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N3C Logic Liaison Quality Templates: Fact Density by Site Visualization</a:t>
            </a:r>
            <a:endParaRPr sz="1800">
              <a:solidFill>
                <a:schemeClr val="lt1"/>
              </a:solidFill>
            </a:endParaRPr>
          </a:p>
        </p:txBody>
      </p:sp>
      <p:pic>
        <p:nvPicPr>
          <p:cNvPr id="308" name="Google Shape;308;p33"/>
          <p:cNvPicPr preferRelativeResize="0"/>
          <p:nvPr/>
        </p:nvPicPr>
        <p:blipFill>
          <a:blip r:embed="rId3">
            <a:alphaModFix/>
          </a:blip>
          <a:stretch>
            <a:fillRect/>
          </a:stretch>
        </p:blipFill>
        <p:spPr>
          <a:xfrm>
            <a:off x="4985295" y="1489095"/>
            <a:ext cx="3754349" cy="2265475"/>
          </a:xfrm>
          <a:prstGeom prst="rect">
            <a:avLst/>
          </a:prstGeom>
          <a:noFill/>
          <a:ln>
            <a:noFill/>
          </a:ln>
        </p:spPr>
      </p:pic>
      <p:pic>
        <p:nvPicPr>
          <p:cNvPr id="309" name="Google Shape;309;p33"/>
          <p:cNvPicPr preferRelativeResize="0"/>
          <p:nvPr/>
        </p:nvPicPr>
        <p:blipFill>
          <a:blip r:embed="rId4">
            <a:alphaModFix/>
          </a:blip>
          <a:stretch>
            <a:fillRect/>
          </a:stretch>
        </p:blipFill>
        <p:spPr>
          <a:xfrm>
            <a:off x="502825" y="3713573"/>
            <a:ext cx="8290549" cy="6276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34"/>
          <p:cNvPicPr preferRelativeResize="0"/>
          <p:nvPr/>
        </p:nvPicPr>
        <p:blipFill>
          <a:blip r:embed="rId3">
            <a:alphaModFix/>
          </a:blip>
          <a:stretch>
            <a:fillRect/>
          </a:stretch>
        </p:blipFill>
        <p:spPr>
          <a:xfrm>
            <a:off x="169075" y="2314250"/>
            <a:ext cx="1764775" cy="1496688"/>
          </a:xfrm>
          <a:prstGeom prst="rect">
            <a:avLst/>
          </a:prstGeom>
          <a:noFill/>
          <a:ln>
            <a:noFill/>
          </a:ln>
        </p:spPr>
      </p:pic>
      <p:pic>
        <p:nvPicPr>
          <p:cNvPr id="315" name="Google Shape;315;p34"/>
          <p:cNvPicPr preferRelativeResize="0"/>
          <p:nvPr/>
        </p:nvPicPr>
        <p:blipFill>
          <a:blip r:embed="rId4">
            <a:alphaModFix/>
          </a:blip>
          <a:stretch>
            <a:fillRect/>
          </a:stretch>
        </p:blipFill>
        <p:spPr>
          <a:xfrm>
            <a:off x="6548375" y="775424"/>
            <a:ext cx="1764775" cy="1512675"/>
          </a:xfrm>
          <a:prstGeom prst="rect">
            <a:avLst/>
          </a:prstGeom>
          <a:noFill/>
          <a:ln>
            <a:noFill/>
          </a:ln>
        </p:spPr>
      </p:pic>
      <p:sp>
        <p:nvSpPr>
          <p:cNvPr id="316" name="Google Shape;31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Takeaways</a:t>
            </a:r>
            <a:endParaRPr/>
          </a:p>
        </p:txBody>
      </p:sp>
      <p:sp>
        <p:nvSpPr>
          <p:cNvPr id="317" name="Google Shape;317;p34"/>
          <p:cNvSpPr txBox="1">
            <a:spLocks noGrp="1"/>
          </p:cNvSpPr>
          <p:nvPr>
            <p:ph type="body" idx="1"/>
          </p:nvPr>
        </p:nvSpPr>
        <p:spPr>
          <a:xfrm>
            <a:off x="2821050" y="1514125"/>
            <a:ext cx="3776100" cy="3416400"/>
          </a:xfrm>
          <a:prstGeom prst="rect">
            <a:avLst/>
          </a:prstGeom>
        </p:spPr>
        <p:txBody>
          <a:bodyPr spcFirstLastPara="1" wrap="square" lIns="91425" tIns="91425" rIns="91425" bIns="91425" anchor="t" anchorCtr="0">
            <a:normAutofit fontScale="85000" lnSpcReduction="20000"/>
          </a:bodyPr>
          <a:lstStyle/>
          <a:p>
            <a:pPr marL="0" marR="0" lvl="0" indent="0" algn="ctr" rtl="0">
              <a:lnSpc>
                <a:spcPct val="115000"/>
              </a:lnSpc>
              <a:spcBef>
                <a:spcPts val="0"/>
              </a:spcBef>
              <a:spcAft>
                <a:spcPts val="0"/>
              </a:spcAft>
              <a:buNone/>
            </a:pPr>
            <a:r>
              <a:rPr lang="en" sz="1900">
                <a:solidFill>
                  <a:srgbClr val="404040"/>
                </a:solidFill>
                <a:latin typeface="Calibri"/>
                <a:ea typeface="Calibri"/>
                <a:cs typeface="Calibri"/>
                <a:sym typeface="Calibri"/>
              </a:rPr>
              <a:t>Work with a breadth of domain experts</a:t>
            </a:r>
            <a:endParaRPr sz="1900">
              <a:solidFill>
                <a:srgbClr val="404040"/>
              </a:solidFill>
              <a:latin typeface="Calibri"/>
              <a:ea typeface="Calibri"/>
              <a:cs typeface="Calibri"/>
              <a:sym typeface="Calibri"/>
            </a:endParaRPr>
          </a:p>
          <a:p>
            <a:pPr marL="0" marR="0" lvl="0" indent="0" algn="ctr" rtl="0">
              <a:lnSpc>
                <a:spcPct val="115000"/>
              </a:lnSpc>
              <a:spcBef>
                <a:spcPts val="1200"/>
              </a:spcBef>
              <a:spcAft>
                <a:spcPts val="0"/>
              </a:spcAft>
              <a:buNone/>
            </a:pPr>
            <a:r>
              <a:rPr lang="en" sz="1900">
                <a:solidFill>
                  <a:srgbClr val="404040"/>
                </a:solidFill>
                <a:latin typeface="Calibri"/>
                <a:ea typeface="Calibri"/>
                <a:cs typeface="Calibri"/>
                <a:sym typeface="Calibri"/>
              </a:rPr>
              <a:t>Don’t recreate the wheel </a:t>
            </a:r>
            <a:endParaRPr sz="1900">
              <a:solidFill>
                <a:srgbClr val="404040"/>
              </a:solidFill>
              <a:latin typeface="Calibri"/>
              <a:ea typeface="Calibri"/>
              <a:cs typeface="Calibri"/>
              <a:sym typeface="Calibri"/>
            </a:endParaRPr>
          </a:p>
          <a:p>
            <a:pPr marL="0" marR="0" lvl="0" indent="0" algn="ctr" rtl="0">
              <a:lnSpc>
                <a:spcPct val="115000"/>
              </a:lnSpc>
              <a:spcBef>
                <a:spcPts val="1200"/>
              </a:spcBef>
              <a:spcAft>
                <a:spcPts val="0"/>
              </a:spcAft>
              <a:buNone/>
            </a:pPr>
            <a:r>
              <a:rPr lang="en" sz="1900">
                <a:solidFill>
                  <a:srgbClr val="404040"/>
                </a:solidFill>
                <a:latin typeface="Calibri"/>
                <a:ea typeface="Calibri"/>
                <a:cs typeface="Calibri"/>
                <a:sym typeface="Calibri"/>
              </a:rPr>
              <a:t>Interrogate your raw data and derived dataframes</a:t>
            </a:r>
            <a:endParaRPr sz="1900">
              <a:solidFill>
                <a:srgbClr val="404040"/>
              </a:solidFill>
              <a:latin typeface="Calibri"/>
              <a:ea typeface="Calibri"/>
              <a:cs typeface="Calibri"/>
              <a:sym typeface="Calibri"/>
            </a:endParaRPr>
          </a:p>
          <a:p>
            <a:pPr marL="0" marR="0" lvl="0" indent="0" algn="ctr" rtl="0">
              <a:lnSpc>
                <a:spcPct val="115000"/>
              </a:lnSpc>
              <a:spcBef>
                <a:spcPts val="1200"/>
              </a:spcBef>
              <a:spcAft>
                <a:spcPts val="0"/>
              </a:spcAft>
              <a:buNone/>
            </a:pPr>
            <a:r>
              <a:rPr lang="en" sz="1900">
                <a:solidFill>
                  <a:srgbClr val="404040"/>
                </a:solidFill>
                <a:latin typeface="Calibri"/>
                <a:ea typeface="Calibri"/>
                <a:cs typeface="Calibri"/>
                <a:sym typeface="Calibri"/>
              </a:rPr>
              <a:t>Leverage metadata </a:t>
            </a:r>
            <a:endParaRPr sz="1900">
              <a:solidFill>
                <a:srgbClr val="404040"/>
              </a:solidFill>
              <a:latin typeface="Calibri"/>
              <a:ea typeface="Calibri"/>
              <a:cs typeface="Calibri"/>
              <a:sym typeface="Calibri"/>
            </a:endParaRPr>
          </a:p>
          <a:p>
            <a:pPr marL="0" marR="0" lvl="0" indent="0" algn="ctr" rtl="0">
              <a:lnSpc>
                <a:spcPct val="115000"/>
              </a:lnSpc>
              <a:spcBef>
                <a:spcPts val="1200"/>
              </a:spcBef>
              <a:spcAft>
                <a:spcPts val="0"/>
              </a:spcAft>
              <a:buNone/>
            </a:pPr>
            <a:r>
              <a:rPr lang="en" sz="1900">
                <a:solidFill>
                  <a:srgbClr val="404040"/>
                </a:solidFill>
                <a:latin typeface="Calibri"/>
                <a:ea typeface="Calibri"/>
                <a:cs typeface="Calibri"/>
                <a:sym typeface="Calibri"/>
              </a:rPr>
              <a:t>Understand and disclose limitations</a:t>
            </a:r>
            <a:endParaRPr sz="1900">
              <a:solidFill>
                <a:srgbClr val="404040"/>
              </a:solidFill>
              <a:latin typeface="Calibri"/>
              <a:ea typeface="Calibri"/>
              <a:cs typeface="Calibri"/>
              <a:sym typeface="Calibri"/>
            </a:endParaRPr>
          </a:p>
          <a:p>
            <a:pPr marL="0" marR="0" lvl="0" indent="0" algn="ctr" rtl="0">
              <a:lnSpc>
                <a:spcPct val="115000"/>
              </a:lnSpc>
              <a:spcBef>
                <a:spcPts val="1200"/>
              </a:spcBef>
              <a:spcAft>
                <a:spcPts val="0"/>
              </a:spcAft>
              <a:buNone/>
            </a:pPr>
            <a:r>
              <a:rPr lang="en" sz="1900">
                <a:solidFill>
                  <a:srgbClr val="404040"/>
                </a:solidFill>
                <a:latin typeface="Calibri"/>
                <a:ea typeface="Calibri"/>
                <a:cs typeface="Calibri"/>
                <a:sym typeface="Calibri"/>
              </a:rPr>
              <a:t>Carefully derive features</a:t>
            </a:r>
            <a:endParaRPr sz="1900">
              <a:solidFill>
                <a:srgbClr val="404040"/>
              </a:solidFill>
              <a:latin typeface="Calibri"/>
              <a:ea typeface="Calibri"/>
              <a:cs typeface="Calibri"/>
              <a:sym typeface="Calibri"/>
            </a:endParaRPr>
          </a:p>
          <a:p>
            <a:pPr marL="0" marR="0" lvl="0" indent="0" algn="ctr" rtl="0">
              <a:lnSpc>
                <a:spcPct val="115000"/>
              </a:lnSpc>
              <a:spcBef>
                <a:spcPts val="1200"/>
              </a:spcBef>
              <a:spcAft>
                <a:spcPts val="0"/>
              </a:spcAft>
              <a:buNone/>
            </a:pPr>
            <a:r>
              <a:rPr lang="en" sz="1900">
                <a:solidFill>
                  <a:srgbClr val="404040"/>
                </a:solidFill>
                <a:latin typeface="Calibri"/>
                <a:ea typeface="Calibri"/>
                <a:cs typeface="Calibri"/>
                <a:sym typeface="Calibri"/>
              </a:rPr>
              <a:t>Test your assumptions</a:t>
            </a:r>
            <a:endParaRPr sz="1900">
              <a:solidFill>
                <a:srgbClr val="404040"/>
              </a:solidFill>
              <a:latin typeface="Calibri"/>
              <a:ea typeface="Calibri"/>
              <a:cs typeface="Calibri"/>
              <a:sym typeface="Calibri"/>
            </a:endParaRPr>
          </a:p>
          <a:p>
            <a:pPr marL="0" marR="0" lvl="0" indent="0" algn="ctr" rtl="0">
              <a:lnSpc>
                <a:spcPct val="115000"/>
              </a:lnSpc>
              <a:spcBef>
                <a:spcPts val="1200"/>
              </a:spcBef>
              <a:spcAft>
                <a:spcPts val="1200"/>
              </a:spcAft>
              <a:buNone/>
            </a:pPr>
            <a:r>
              <a:rPr lang="en" sz="1900">
                <a:solidFill>
                  <a:srgbClr val="404040"/>
                </a:solidFill>
                <a:latin typeface="Calibri"/>
                <a:ea typeface="Calibri"/>
                <a:cs typeface="Calibri"/>
                <a:sym typeface="Calibri"/>
              </a:rPr>
              <a:t>Patience and humility </a:t>
            </a:r>
            <a:endParaRPr/>
          </a:p>
        </p:txBody>
      </p:sp>
      <p:pic>
        <p:nvPicPr>
          <p:cNvPr id="318" name="Google Shape;318;p34"/>
          <p:cNvPicPr preferRelativeResize="0"/>
          <p:nvPr/>
        </p:nvPicPr>
        <p:blipFill>
          <a:blip r:embed="rId5">
            <a:alphaModFix/>
          </a:blip>
          <a:stretch>
            <a:fillRect/>
          </a:stretch>
        </p:blipFill>
        <p:spPr>
          <a:xfrm>
            <a:off x="1591250" y="964425"/>
            <a:ext cx="1429625" cy="1349825"/>
          </a:xfrm>
          <a:prstGeom prst="rect">
            <a:avLst/>
          </a:prstGeom>
          <a:noFill/>
          <a:ln>
            <a:noFill/>
          </a:ln>
        </p:spPr>
      </p:pic>
      <p:pic>
        <p:nvPicPr>
          <p:cNvPr id="319" name="Google Shape;319;p34"/>
          <p:cNvPicPr preferRelativeResize="0"/>
          <p:nvPr/>
        </p:nvPicPr>
        <p:blipFill>
          <a:blip r:embed="rId6">
            <a:alphaModFix/>
          </a:blip>
          <a:stretch>
            <a:fillRect/>
          </a:stretch>
        </p:blipFill>
        <p:spPr>
          <a:xfrm>
            <a:off x="3960274" y="189074"/>
            <a:ext cx="1497675" cy="1195950"/>
          </a:xfrm>
          <a:prstGeom prst="rect">
            <a:avLst/>
          </a:prstGeom>
          <a:noFill/>
          <a:ln>
            <a:noFill/>
          </a:ln>
        </p:spPr>
      </p:pic>
      <p:pic>
        <p:nvPicPr>
          <p:cNvPr id="320" name="Google Shape;320;p34"/>
          <p:cNvPicPr preferRelativeResize="0"/>
          <p:nvPr/>
        </p:nvPicPr>
        <p:blipFill>
          <a:blip r:embed="rId7">
            <a:alphaModFix/>
          </a:blip>
          <a:stretch>
            <a:fillRect/>
          </a:stretch>
        </p:blipFill>
        <p:spPr>
          <a:xfrm>
            <a:off x="7210162" y="2490684"/>
            <a:ext cx="1622150" cy="1199303"/>
          </a:xfrm>
          <a:prstGeom prst="rect">
            <a:avLst/>
          </a:prstGeom>
          <a:noFill/>
          <a:ln>
            <a:noFill/>
          </a:ln>
        </p:spPr>
      </p:pic>
      <p:pic>
        <p:nvPicPr>
          <p:cNvPr id="321" name="Google Shape;321;p34"/>
          <p:cNvPicPr preferRelativeResize="0"/>
          <p:nvPr/>
        </p:nvPicPr>
        <p:blipFill>
          <a:blip r:embed="rId8">
            <a:alphaModFix/>
          </a:blip>
          <a:stretch>
            <a:fillRect/>
          </a:stretch>
        </p:blipFill>
        <p:spPr>
          <a:xfrm>
            <a:off x="1702402" y="3689981"/>
            <a:ext cx="1429625" cy="1405395"/>
          </a:xfrm>
          <a:prstGeom prst="rect">
            <a:avLst/>
          </a:prstGeom>
          <a:noFill/>
          <a:ln>
            <a:noFill/>
          </a:ln>
        </p:spPr>
      </p:pic>
      <p:pic>
        <p:nvPicPr>
          <p:cNvPr id="322" name="Google Shape;322;p34"/>
          <p:cNvPicPr preferRelativeResize="0"/>
          <p:nvPr/>
        </p:nvPicPr>
        <p:blipFill>
          <a:blip r:embed="rId9">
            <a:alphaModFix/>
          </a:blip>
          <a:stretch>
            <a:fillRect/>
          </a:stretch>
        </p:blipFill>
        <p:spPr>
          <a:xfrm>
            <a:off x="6055850" y="3793025"/>
            <a:ext cx="1151385" cy="1199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8"/>
                                        </p:tgtEl>
                                        <p:attrNameLst>
                                          <p:attrName>style.visibility</p:attrName>
                                        </p:attrNameLst>
                                      </p:cBhvr>
                                      <p:to>
                                        <p:strVal val="visible"/>
                                      </p:to>
                                    </p:set>
                                    <p:animEffect transition="in" filter="fade">
                                      <p:cBhvr>
                                        <p:cTn id="12" dur="1000"/>
                                        <p:tgtEl>
                                          <p:spTgt spid="3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gtEl>
                                        <p:attrNameLst>
                                          <p:attrName>style.visibility</p:attrName>
                                        </p:attrNameLst>
                                      </p:cBhvr>
                                      <p:to>
                                        <p:strVal val="visible"/>
                                      </p:to>
                                    </p:set>
                                    <p:animEffect transition="in" filter="fade">
                                      <p:cBhvr>
                                        <p:cTn id="17" dur="1000"/>
                                        <p:tgtEl>
                                          <p:spTgt spid="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4"/>
                                        </p:tgtEl>
                                        <p:attrNameLst>
                                          <p:attrName>style.visibility</p:attrName>
                                        </p:attrNameLst>
                                      </p:cBhvr>
                                      <p:to>
                                        <p:strVal val="visible"/>
                                      </p:to>
                                    </p:set>
                                    <p:animEffect transition="in" filter="fade">
                                      <p:cBhvr>
                                        <p:cTn id="22" dur="1000"/>
                                        <p:tgtEl>
                                          <p:spTgt spid="3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0"/>
                                        </p:tgtEl>
                                        <p:attrNameLst>
                                          <p:attrName>style.visibility</p:attrName>
                                        </p:attrNameLst>
                                      </p:cBhvr>
                                      <p:to>
                                        <p:strVal val="visible"/>
                                      </p:to>
                                    </p:set>
                                    <p:animEffect transition="in" filter="fade">
                                      <p:cBhvr>
                                        <p:cTn id="27" dur="1000"/>
                                        <p:tgtEl>
                                          <p:spTgt spid="3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fade">
                                      <p:cBhvr>
                                        <p:cTn id="32" dur="1000"/>
                                        <p:tgtEl>
                                          <p:spTgt spid="3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2"/>
                                        </p:tgtEl>
                                        <p:attrNameLst>
                                          <p:attrName>style.visibility</p:attrName>
                                        </p:attrNameLst>
                                      </p:cBhvr>
                                      <p:to>
                                        <p:strVal val="visible"/>
                                      </p:to>
                                    </p:set>
                                    <p:animEffect transition="in" filter="fade">
                                      <p:cBhvr>
                                        <p:cTn id="37"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a:t>Observational Research:</a:t>
            </a:r>
            <a:r>
              <a:rPr lang="en" sz="2250" b="1">
                <a:highlight>
                  <a:srgbClr val="FFFFFF"/>
                </a:highlight>
                <a:latin typeface="Calibri"/>
                <a:ea typeface="Calibri"/>
                <a:cs typeface="Calibri"/>
                <a:sym typeface="Calibri"/>
              </a:rPr>
              <a:t> An N3C Study Workflow Perspective</a:t>
            </a:r>
            <a:endParaRPr sz="4000"/>
          </a:p>
        </p:txBody>
      </p:sp>
      <p:pic>
        <p:nvPicPr>
          <p:cNvPr id="77" name="Google Shape;77;p17"/>
          <p:cNvPicPr preferRelativeResize="0"/>
          <p:nvPr/>
        </p:nvPicPr>
        <p:blipFill>
          <a:blip r:embed="rId3">
            <a:alphaModFix/>
          </a:blip>
          <a:stretch>
            <a:fillRect/>
          </a:stretch>
        </p:blipFill>
        <p:spPr>
          <a:xfrm>
            <a:off x="-40150" y="1065514"/>
            <a:ext cx="9143999" cy="3839120"/>
          </a:xfrm>
          <a:prstGeom prst="rect">
            <a:avLst/>
          </a:prstGeom>
          <a:noFill/>
          <a:ln>
            <a:noFill/>
          </a:ln>
        </p:spPr>
      </p:pic>
      <p:sp>
        <p:nvSpPr>
          <p:cNvPr id="78" name="Google Shape;78;p17"/>
          <p:cNvSpPr txBox="1"/>
          <p:nvPr/>
        </p:nvSpPr>
        <p:spPr>
          <a:xfrm>
            <a:off x="3330325" y="4695575"/>
            <a:ext cx="635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rPr>
              <a:t>Image Source: The Researchers Guide to N3C https://national-covid-cohort-collaborative.github.io/guide-to-n3c-v1/chapters/tools.html</a:t>
            </a:r>
            <a:endParaRPr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p:nvPr/>
        </p:nvSpPr>
        <p:spPr>
          <a:xfrm>
            <a:off x="3823388" y="3485075"/>
            <a:ext cx="2137698" cy="742662"/>
          </a:xfrm>
          <a:prstGeom prst="flowChartTerminator">
            <a:avLst/>
          </a:prstGeom>
          <a:solidFill>
            <a:srgbClr val="BD9823"/>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Assess Feasibility</a:t>
            </a:r>
            <a:endParaRPr/>
          </a:p>
        </p:txBody>
      </p:sp>
      <p:sp>
        <p:nvSpPr>
          <p:cNvPr id="84" name="Google Shape;84;p18"/>
          <p:cNvSpPr/>
          <p:nvPr/>
        </p:nvSpPr>
        <p:spPr>
          <a:xfrm>
            <a:off x="793025" y="3454950"/>
            <a:ext cx="2137698" cy="742662"/>
          </a:xfrm>
          <a:prstGeom prst="flowChartTerminator">
            <a:avLst/>
          </a:prstGeom>
          <a:solidFill>
            <a:srgbClr val="BD9823"/>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Organize Team</a:t>
            </a:r>
            <a:endParaRPr/>
          </a:p>
        </p:txBody>
      </p:sp>
      <p:sp>
        <p:nvSpPr>
          <p:cNvPr id="85" name="Google Shape;85;p18"/>
          <p:cNvSpPr/>
          <p:nvPr/>
        </p:nvSpPr>
        <p:spPr>
          <a:xfrm>
            <a:off x="1206375" y="2939950"/>
            <a:ext cx="2137698" cy="742662"/>
          </a:xfrm>
          <a:prstGeom prst="flowChartTerminator">
            <a:avLst/>
          </a:prstGeom>
          <a:solidFill>
            <a:srgbClr val="C7A439"/>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Design Translational Research Question</a:t>
            </a:r>
            <a:endParaRPr/>
          </a:p>
        </p:txBody>
      </p:sp>
      <p:sp>
        <p:nvSpPr>
          <p:cNvPr id="86" name="Google Shape;86;p18"/>
          <p:cNvSpPr/>
          <p:nvPr/>
        </p:nvSpPr>
        <p:spPr>
          <a:xfrm>
            <a:off x="1735125" y="2364725"/>
            <a:ext cx="2137698" cy="742662"/>
          </a:xfrm>
          <a:prstGeom prst="flowChartTerminator">
            <a:avLst/>
          </a:prstGeom>
          <a:solidFill>
            <a:srgbClr val="D7B44A"/>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Cohort and Variables: Conceptual Definitions </a:t>
            </a:r>
            <a:endParaRPr/>
          </a:p>
        </p:txBody>
      </p:sp>
      <p:sp>
        <p:nvSpPr>
          <p:cNvPr id="87" name="Google Shape;87;p18"/>
          <p:cNvSpPr/>
          <p:nvPr/>
        </p:nvSpPr>
        <p:spPr>
          <a:xfrm>
            <a:off x="3801438" y="2995125"/>
            <a:ext cx="2137698" cy="742662"/>
          </a:xfrm>
          <a:prstGeom prst="flowChartTerminator">
            <a:avLst/>
          </a:prstGeom>
          <a:solidFill>
            <a:srgbClr val="C7A439"/>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Cohort and Variables: Data Pipelines </a:t>
            </a:r>
            <a:endParaRPr/>
          </a:p>
        </p:txBody>
      </p:sp>
      <p:sp>
        <p:nvSpPr>
          <p:cNvPr id="88" name="Google Shape;88;p18"/>
          <p:cNvSpPr/>
          <p:nvPr/>
        </p:nvSpPr>
        <p:spPr>
          <a:xfrm>
            <a:off x="3801438" y="2364725"/>
            <a:ext cx="2137698" cy="742662"/>
          </a:xfrm>
          <a:prstGeom prst="flowChartTerminator">
            <a:avLst/>
          </a:prstGeom>
          <a:solidFill>
            <a:srgbClr val="D7B44A"/>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Derived Data Quality Assessments </a:t>
            </a:r>
            <a:endParaRPr/>
          </a:p>
        </p:txBody>
      </p:sp>
      <p:sp>
        <p:nvSpPr>
          <p:cNvPr id="89" name="Google Shape;89;p18"/>
          <p:cNvSpPr/>
          <p:nvPr/>
        </p:nvSpPr>
        <p:spPr>
          <a:xfrm>
            <a:off x="6809850" y="3485063"/>
            <a:ext cx="2137698" cy="742662"/>
          </a:xfrm>
          <a:prstGeom prst="flowChartTerminator">
            <a:avLst/>
          </a:prstGeom>
          <a:solidFill>
            <a:srgbClr val="BD9823"/>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Perform Analysis</a:t>
            </a:r>
            <a:endParaRPr/>
          </a:p>
        </p:txBody>
      </p:sp>
      <p:sp>
        <p:nvSpPr>
          <p:cNvPr id="90" name="Google Shape;90;p18"/>
          <p:cNvSpPr/>
          <p:nvPr/>
        </p:nvSpPr>
        <p:spPr>
          <a:xfrm>
            <a:off x="6341700" y="2939937"/>
            <a:ext cx="2137698" cy="742662"/>
          </a:xfrm>
          <a:prstGeom prst="flowChartTerminator">
            <a:avLst/>
          </a:prstGeom>
          <a:solidFill>
            <a:srgbClr val="C7A439"/>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Download Aggregate Results</a:t>
            </a:r>
            <a:endParaRPr/>
          </a:p>
        </p:txBody>
      </p:sp>
      <p:sp>
        <p:nvSpPr>
          <p:cNvPr id="91" name="Google Shape;91;p18"/>
          <p:cNvSpPr/>
          <p:nvPr/>
        </p:nvSpPr>
        <p:spPr>
          <a:xfrm>
            <a:off x="5881900" y="2364713"/>
            <a:ext cx="2137698" cy="742662"/>
          </a:xfrm>
          <a:prstGeom prst="flowChartTerminator">
            <a:avLst/>
          </a:prstGeom>
          <a:solidFill>
            <a:srgbClr val="D7B44A"/>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Publish </a:t>
            </a:r>
            <a:endParaRPr/>
          </a:p>
        </p:txBody>
      </p:sp>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a:t>Observational Research: Foundations Matter!</a:t>
            </a:r>
            <a:endParaRPr/>
          </a:p>
        </p:txBody>
      </p:sp>
      <p:sp>
        <p:nvSpPr>
          <p:cNvPr id="93" name="Google Shape;93;p18"/>
          <p:cNvSpPr/>
          <p:nvPr/>
        </p:nvSpPr>
        <p:spPr>
          <a:xfrm>
            <a:off x="2716625" y="1403825"/>
            <a:ext cx="4045500" cy="960900"/>
          </a:xfrm>
          <a:prstGeom prst="roundRect">
            <a:avLst>
              <a:gd name="adj" fmla="val 50000"/>
            </a:avLst>
          </a:prstGeom>
          <a:solidFill>
            <a:srgbClr val="F5CB50"/>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Contribute to Scientific Knowledge and Improve Health</a:t>
            </a:r>
            <a:endParaRPr>
              <a:solidFill>
                <a:schemeClr val="dk1"/>
              </a:solidFill>
            </a:endParaRPr>
          </a:p>
        </p:txBody>
      </p:sp>
      <p:sp>
        <p:nvSpPr>
          <p:cNvPr id="94" name="Google Shape;94;p18"/>
          <p:cNvSpPr/>
          <p:nvPr/>
        </p:nvSpPr>
        <p:spPr>
          <a:xfrm>
            <a:off x="1043525" y="4227725"/>
            <a:ext cx="7685700" cy="671700"/>
          </a:xfrm>
          <a:prstGeom prst="roundRect">
            <a:avLst>
              <a:gd name="adj" fmla="val 50000"/>
            </a:avLst>
          </a:prstGeom>
          <a:solidFill>
            <a:srgbClr val="B69223"/>
          </a:solidFill>
          <a:ln w="28575" cap="flat" cmpd="sng">
            <a:solidFill>
              <a:srgbClr val="8C6D0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rPr>
              <a:t>Know Your Data and Its Limitations</a:t>
            </a:r>
            <a:endParaRPr b="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5185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Harmonized Clinical Records to Analytic Results</a:t>
            </a:r>
            <a:endParaRPr/>
          </a:p>
        </p:txBody>
      </p:sp>
      <p:graphicFrame>
        <p:nvGraphicFramePr>
          <p:cNvPr id="100" name="Google Shape;100;p19"/>
          <p:cNvGraphicFramePr/>
          <p:nvPr/>
        </p:nvGraphicFramePr>
        <p:xfrm>
          <a:off x="3064138" y="1411000"/>
          <a:ext cx="3000000" cy="3000000"/>
        </p:xfrm>
        <a:graphic>
          <a:graphicData uri="http://schemas.openxmlformats.org/drawingml/2006/table">
            <a:tbl>
              <a:tblPr>
                <a:noFill/>
                <a:tableStyleId>{3F4DC47E-E44F-48E0-B35A-F9EC0B7E23C6}</a:tableStyleId>
              </a:tblPr>
              <a:tblGrid>
                <a:gridCol w="955150">
                  <a:extLst>
                    <a:ext uri="{9D8B030D-6E8A-4147-A177-3AD203B41FA5}">
                      <a16:colId xmlns:a16="http://schemas.microsoft.com/office/drawing/2014/main" val="20000"/>
                    </a:ext>
                  </a:extLst>
                </a:gridCol>
                <a:gridCol w="432925">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475850">
                  <a:extLst>
                    <a:ext uri="{9D8B030D-6E8A-4147-A177-3AD203B41FA5}">
                      <a16:colId xmlns:a16="http://schemas.microsoft.com/office/drawing/2014/main" val="20004"/>
                    </a:ext>
                  </a:extLst>
                </a:gridCol>
              </a:tblGrid>
              <a:tr h="38195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950">
                <a:tc>
                  <a:txBody>
                    <a:bodyPr/>
                    <a:lstStyle/>
                    <a:p>
                      <a:pPr marL="0" lvl="0" indent="0" algn="l" rtl="0">
                        <a:spcBef>
                          <a:spcPts val="0"/>
                        </a:spcBef>
                        <a:spcAft>
                          <a:spcPts val="0"/>
                        </a:spcAft>
                        <a:buNone/>
                      </a:pPr>
                      <a:r>
                        <a:rPr lang="en"/>
                        <a:t>Patient 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950">
                <a:tc>
                  <a:txBody>
                    <a:bodyPr/>
                    <a:lstStyle/>
                    <a:p>
                      <a:pPr marL="0" lvl="0" indent="0" algn="l" rtl="0">
                        <a:spcBef>
                          <a:spcPts val="0"/>
                        </a:spcBef>
                        <a:spcAft>
                          <a:spcPts val="0"/>
                        </a:spcAft>
                        <a:buNone/>
                      </a:pPr>
                      <a:r>
                        <a:rPr lang="en"/>
                        <a:t>Patient 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950">
                <a:tc>
                  <a:txBody>
                    <a:bodyPr/>
                    <a:lstStyle/>
                    <a:p>
                      <a:pPr marL="0" lvl="0" indent="0" algn="l" rtl="0">
                        <a:spcBef>
                          <a:spcPts val="0"/>
                        </a:spcBef>
                        <a:spcAft>
                          <a:spcPts val="0"/>
                        </a:spcAft>
                        <a:buNone/>
                      </a:pPr>
                      <a:r>
                        <a:rPr lang="en"/>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950">
                <a:tc>
                  <a:txBody>
                    <a:bodyPr/>
                    <a:lstStyle/>
                    <a:p>
                      <a:pPr marL="0" lvl="0" indent="0" algn="l" rtl="0">
                        <a:spcBef>
                          <a:spcPts val="0"/>
                        </a:spcBef>
                        <a:spcAft>
                          <a:spcPts val="0"/>
                        </a:spcAft>
                        <a:buNone/>
                      </a:pPr>
                      <a:r>
                        <a:rPr lang="en"/>
                        <a:t>Patient </a:t>
                      </a:r>
                      <a:endParaRPr/>
                    </a:p>
                    <a:p>
                      <a:pPr marL="0" lvl="0" indent="0" algn="l" rtl="0">
                        <a:spcBef>
                          <a:spcPts val="0"/>
                        </a:spcBef>
                        <a:spcAft>
                          <a:spcPts val="0"/>
                        </a:spcAft>
                        <a:buNone/>
                      </a:pPr>
                      <a:r>
                        <a:rPr lang="en"/>
                        <a:t>n - 1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950">
                <a:tc>
                  <a:txBody>
                    <a:bodyPr/>
                    <a:lstStyle/>
                    <a:p>
                      <a:pPr marL="0" lvl="0" indent="0" algn="l" rtl="0">
                        <a:spcBef>
                          <a:spcPts val="0"/>
                        </a:spcBef>
                        <a:spcAft>
                          <a:spcPts val="0"/>
                        </a:spcAft>
                        <a:buNone/>
                      </a:pPr>
                      <a:r>
                        <a:rPr lang="en"/>
                        <a:t>Patient</a:t>
                      </a:r>
                      <a:endParaRPr/>
                    </a:p>
                    <a:p>
                      <a:pPr marL="0" lvl="0" indent="0" algn="l" rtl="0">
                        <a:spcBef>
                          <a:spcPts val="0"/>
                        </a:spcBef>
                        <a:spcAft>
                          <a:spcPts val="0"/>
                        </a:spcAft>
                        <a:buNone/>
                      </a:pPr>
                      <a:r>
                        <a:rPr lang="en"/>
                        <a:t>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01" name="Google Shape;101;p19"/>
          <p:cNvPicPr preferRelativeResize="0"/>
          <p:nvPr/>
        </p:nvPicPr>
        <p:blipFill>
          <a:blip r:embed="rId3">
            <a:alphaModFix/>
          </a:blip>
          <a:stretch>
            <a:fillRect/>
          </a:stretch>
        </p:blipFill>
        <p:spPr>
          <a:xfrm>
            <a:off x="6444799" y="2164512"/>
            <a:ext cx="2258900" cy="1832225"/>
          </a:xfrm>
          <a:prstGeom prst="rect">
            <a:avLst/>
          </a:prstGeom>
          <a:noFill/>
          <a:ln>
            <a:noFill/>
          </a:ln>
        </p:spPr>
      </p:pic>
      <p:sp>
        <p:nvSpPr>
          <p:cNvPr id="102" name="Google Shape;102;p19"/>
          <p:cNvSpPr/>
          <p:nvPr/>
        </p:nvSpPr>
        <p:spPr>
          <a:xfrm>
            <a:off x="5847463" y="2962425"/>
            <a:ext cx="542100" cy="341100"/>
          </a:xfrm>
          <a:prstGeom prst="rightArrow">
            <a:avLst>
              <a:gd name="adj1" fmla="val 50000"/>
              <a:gd name="adj2" fmla="val 50000"/>
            </a:avLst>
          </a:prstGeom>
          <a:gradFill>
            <a:gsLst>
              <a:gs pos="0">
                <a:srgbClr val="8C8C8C"/>
              </a:gs>
              <a:gs pos="100000">
                <a:srgbClr val="40404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rPr>
              <a:t>2</a:t>
            </a:r>
            <a:endParaRPr>
              <a:solidFill>
                <a:schemeClr val="lt1"/>
              </a:solidFill>
            </a:endParaRPr>
          </a:p>
        </p:txBody>
      </p:sp>
      <p:sp>
        <p:nvSpPr>
          <p:cNvPr id="103" name="Google Shape;103;p19"/>
          <p:cNvSpPr/>
          <p:nvPr/>
        </p:nvSpPr>
        <p:spPr>
          <a:xfrm>
            <a:off x="2395025" y="2910075"/>
            <a:ext cx="542100" cy="341100"/>
          </a:xfrm>
          <a:prstGeom prst="rightArrow">
            <a:avLst>
              <a:gd name="adj1" fmla="val 50000"/>
              <a:gd name="adj2" fmla="val 50000"/>
            </a:avLst>
          </a:prstGeom>
          <a:gradFill>
            <a:gsLst>
              <a:gs pos="0">
                <a:srgbClr val="8C8C8C"/>
              </a:gs>
              <a:gs pos="100000">
                <a:srgbClr val="40404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rPr>
              <a:t>1</a:t>
            </a:r>
            <a:endParaRPr>
              <a:solidFill>
                <a:schemeClr val="lt1"/>
              </a:solidFill>
            </a:endParaRPr>
          </a:p>
        </p:txBody>
      </p:sp>
      <p:graphicFrame>
        <p:nvGraphicFramePr>
          <p:cNvPr id="104" name="Google Shape;104;p19"/>
          <p:cNvGraphicFramePr/>
          <p:nvPr/>
        </p:nvGraphicFramePr>
        <p:xfrm>
          <a:off x="125500" y="1139500"/>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t>person</a:t>
                      </a:r>
                      <a:endParaRPr sz="800"/>
                    </a:p>
                  </a:txBody>
                  <a:tcPr marL="91425" marR="91425" marT="91425" marB="91425">
                    <a:lnL w="762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76200" cap="flat" cmpd="sng">
                      <a:solidFill>
                        <a:schemeClr val="dk1"/>
                      </a:solidFill>
                      <a:prstDash val="solid"/>
                      <a:round/>
                      <a:headEnd type="none" w="sm" len="sm"/>
                      <a:tailEnd type="none" w="sm" len="sm"/>
                    </a:lnT>
                    <a:lnB w="762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76200" cap="flat" cmpd="sng">
                      <a:solidFill>
                        <a:schemeClr val="dk1"/>
                      </a:solidFill>
                      <a:prstDash val="solid"/>
                      <a:round/>
                      <a:headEnd type="none" w="sm" len="sm"/>
                      <a:tailEnd type="none" w="sm" len="sm"/>
                    </a:lnT>
                    <a:lnB w="762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bl>
          </a:graphicData>
        </a:graphic>
      </p:graphicFrame>
      <p:graphicFrame>
        <p:nvGraphicFramePr>
          <p:cNvPr id="105" name="Google Shape;105;p19"/>
          <p:cNvGraphicFramePr/>
          <p:nvPr/>
        </p:nvGraphicFramePr>
        <p:xfrm>
          <a:off x="201700" y="1525294"/>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t>drug_exposure</a:t>
                      </a:r>
                      <a:endParaRPr sz="800"/>
                    </a:p>
                  </a:txBody>
                  <a:tcPr marL="91425" marR="91425" marT="91425" marB="91425">
                    <a:lnL w="76200" cap="flat" cmpd="sng">
                      <a:solidFill>
                        <a:srgbClr val="E8D81E"/>
                      </a:solidFill>
                      <a:prstDash val="solid"/>
                      <a:round/>
                      <a:headEnd type="none" w="sm" len="sm"/>
                      <a:tailEnd type="none" w="sm" len="sm"/>
                    </a:lnL>
                    <a:lnR w="76200" cap="flat" cmpd="sng">
                      <a:solidFill>
                        <a:srgbClr val="E8D81E"/>
                      </a:solidFill>
                      <a:prstDash val="solid"/>
                      <a:round/>
                      <a:headEnd type="none" w="sm" len="sm"/>
                      <a:tailEnd type="none" w="sm" len="sm"/>
                    </a:lnR>
                    <a:lnT w="76200" cap="flat" cmpd="sng">
                      <a:solidFill>
                        <a:srgbClr val="E8D81E"/>
                      </a:solidFill>
                      <a:prstDash val="solid"/>
                      <a:round/>
                      <a:headEnd type="none" w="sm" len="sm"/>
                      <a:tailEnd type="none" w="sm" len="sm"/>
                    </a:lnT>
                    <a:lnB w="76200" cap="flat" cmpd="sng">
                      <a:solidFill>
                        <a:srgbClr val="E8D81E"/>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rgbClr val="E8D81E"/>
                      </a:solidFill>
                      <a:prstDash val="solid"/>
                      <a:round/>
                      <a:headEnd type="none" w="sm" len="sm"/>
                      <a:tailEnd type="none" w="sm" len="sm"/>
                    </a:lnL>
                    <a:lnR w="76200" cap="flat" cmpd="sng">
                      <a:solidFill>
                        <a:srgbClr val="E8D81E"/>
                      </a:solidFill>
                      <a:prstDash val="solid"/>
                      <a:round/>
                      <a:headEnd type="none" w="sm" len="sm"/>
                      <a:tailEnd type="none" w="sm" len="sm"/>
                    </a:lnR>
                    <a:lnT w="76200" cap="flat" cmpd="sng">
                      <a:solidFill>
                        <a:srgbClr val="E8D81E"/>
                      </a:solidFill>
                      <a:prstDash val="solid"/>
                      <a:round/>
                      <a:headEnd type="none" w="sm" len="sm"/>
                      <a:tailEnd type="none" w="sm" len="sm"/>
                    </a:lnT>
                    <a:lnB w="76200" cap="flat" cmpd="sng">
                      <a:solidFill>
                        <a:srgbClr val="E8D81E"/>
                      </a:solidFill>
                      <a:prstDash val="solid"/>
                      <a:round/>
                      <a:headEnd type="none" w="sm" len="sm"/>
                      <a:tailEnd type="none" w="sm" len="sm"/>
                    </a:lnB>
                    <a:solidFill>
                      <a:srgbClr val="E8D81E"/>
                    </a:solidFill>
                  </a:tcPr>
                </a:tc>
                <a:extLst>
                  <a:ext uri="{0D108BD9-81ED-4DB2-BD59-A6C34878D82A}">
                    <a16:rowId xmlns:a16="http://schemas.microsoft.com/office/drawing/2014/main" val="10001"/>
                  </a:ext>
                </a:extLst>
              </a:tr>
            </a:tbl>
          </a:graphicData>
        </a:graphic>
      </p:graphicFrame>
      <p:graphicFrame>
        <p:nvGraphicFramePr>
          <p:cNvPr id="106" name="Google Shape;106;p19"/>
          <p:cNvGraphicFramePr/>
          <p:nvPr/>
        </p:nvGraphicFramePr>
        <p:xfrm>
          <a:off x="277900" y="1901500"/>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t>condition_occurrence</a:t>
                      </a:r>
                      <a:endParaRPr sz="800"/>
                    </a:p>
                  </a:txBody>
                  <a:tcPr marL="91425" marR="91425" marT="91425" marB="91425">
                    <a:lnL w="76200" cap="flat" cmpd="sng">
                      <a:solidFill>
                        <a:srgbClr val="741B47"/>
                      </a:solidFill>
                      <a:prstDash val="solid"/>
                      <a:round/>
                      <a:headEnd type="none" w="sm" len="sm"/>
                      <a:tailEnd type="none" w="sm" len="sm"/>
                    </a:lnL>
                    <a:lnR w="76200" cap="flat" cmpd="sng">
                      <a:solidFill>
                        <a:srgbClr val="741B47"/>
                      </a:solidFill>
                      <a:prstDash val="solid"/>
                      <a:round/>
                      <a:headEnd type="none" w="sm" len="sm"/>
                      <a:tailEnd type="none" w="sm" len="sm"/>
                    </a:lnR>
                    <a:lnT w="76200" cap="flat" cmpd="sng">
                      <a:solidFill>
                        <a:srgbClr val="741B47"/>
                      </a:solidFill>
                      <a:prstDash val="solid"/>
                      <a:round/>
                      <a:headEnd type="none" w="sm" len="sm"/>
                      <a:tailEnd type="none" w="sm" len="sm"/>
                    </a:lnT>
                    <a:lnB w="76200" cap="flat" cmpd="sng">
                      <a:solidFill>
                        <a:srgbClr val="741B47"/>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rgbClr val="741B47"/>
                      </a:solidFill>
                      <a:prstDash val="solid"/>
                      <a:round/>
                      <a:headEnd type="none" w="sm" len="sm"/>
                      <a:tailEnd type="none" w="sm" len="sm"/>
                    </a:lnL>
                    <a:lnR w="76200" cap="flat" cmpd="sng">
                      <a:solidFill>
                        <a:srgbClr val="741B47"/>
                      </a:solidFill>
                      <a:prstDash val="solid"/>
                      <a:round/>
                      <a:headEnd type="none" w="sm" len="sm"/>
                      <a:tailEnd type="none" w="sm" len="sm"/>
                    </a:lnR>
                    <a:lnT w="76200" cap="flat" cmpd="sng">
                      <a:solidFill>
                        <a:srgbClr val="741B47"/>
                      </a:solidFill>
                      <a:prstDash val="solid"/>
                      <a:round/>
                      <a:headEnd type="none" w="sm" len="sm"/>
                      <a:tailEnd type="none" w="sm" len="sm"/>
                    </a:lnT>
                    <a:lnB w="76200" cap="flat" cmpd="sng">
                      <a:solidFill>
                        <a:srgbClr val="741B47"/>
                      </a:solidFill>
                      <a:prstDash val="solid"/>
                      <a:round/>
                      <a:headEnd type="none" w="sm" len="sm"/>
                      <a:tailEnd type="none" w="sm" len="sm"/>
                    </a:lnB>
                    <a:solidFill>
                      <a:srgbClr val="741B47"/>
                    </a:solidFill>
                  </a:tcPr>
                </a:tc>
                <a:extLst>
                  <a:ext uri="{0D108BD9-81ED-4DB2-BD59-A6C34878D82A}">
                    <a16:rowId xmlns:a16="http://schemas.microsoft.com/office/drawing/2014/main" val="10001"/>
                  </a:ext>
                </a:extLst>
              </a:tr>
            </a:tbl>
          </a:graphicData>
        </a:graphic>
      </p:graphicFrame>
      <p:graphicFrame>
        <p:nvGraphicFramePr>
          <p:cNvPr id="107" name="Google Shape;107;p19"/>
          <p:cNvGraphicFramePr/>
          <p:nvPr/>
        </p:nvGraphicFramePr>
        <p:xfrm>
          <a:off x="354100" y="2282500"/>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solidFill>
                            <a:schemeClr val="dk1"/>
                          </a:solidFill>
                        </a:rPr>
                        <a:t>measurement</a:t>
                      </a:r>
                      <a:endParaRPr sz="800"/>
                    </a:p>
                  </a:txBody>
                  <a:tcPr marL="91425" marR="91425" marT="91425" marB="91425">
                    <a:lnL w="76200" cap="flat" cmpd="sng">
                      <a:solidFill>
                        <a:srgbClr val="E06666"/>
                      </a:solidFill>
                      <a:prstDash val="solid"/>
                      <a:round/>
                      <a:headEnd type="none" w="sm" len="sm"/>
                      <a:tailEnd type="none" w="sm" len="sm"/>
                    </a:lnL>
                    <a:lnR w="76200" cap="flat" cmpd="sng">
                      <a:solidFill>
                        <a:srgbClr val="E06666"/>
                      </a:solidFill>
                      <a:prstDash val="solid"/>
                      <a:round/>
                      <a:headEnd type="none" w="sm" len="sm"/>
                      <a:tailEnd type="none" w="sm" len="sm"/>
                    </a:lnR>
                    <a:lnT w="76200" cap="flat" cmpd="sng">
                      <a:solidFill>
                        <a:srgbClr val="E06666"/>
                      </a:solidFill>
                      <a:prstDash val="solid"/>
                      <a:round/>
                      <a:headEnd type="none" w="sm" len="sm"/>
                      <a:tailEnd type="none" w="sm" len="sm"/>
                    </a:lnT>
                    <a:lnB w="76200" cap="flat" cmpd="sng">
                      <a:solidFill>
                        <a:srgbClr val="E06666"/>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rgbClr val="E06666"/>
                      </a:solidFill>
                      <a:prstDash val="solid"/>
                      <a:round/>
                      <a:headEnd type="none" w="sm" len="sm"/>
                      <a:tailEnd type="none" w="sm" len="sm"/>
                    </a:lnL>
                    <a:lnR w="76200" cap="flat" cmpd="sng">
                      <a:solidFill>
                        <a:srgbClr val="E06666"/>
                      </a:solidFill>
                      <a:prstDash val="solid"/>
                      <a:round/>
                      <a:headEnd type="none" w="sm" len="sm"/>
                      <a:tailEnd type="none" w="sm" len="sm"/>
                    </a:lnR>
                    <a:lnT w="76200" cap="flat" cmpd="sng">
                      <a:solidFill>
                        <a:srgbClr val="E06666"/>
                      </a:solidFill>
                      <a:prstDash val="solid"/>
                      <a:round/>
                      <a:headEnd type="none" w="sm" len="sm"/>
                      <a:tailEnd type="none" w="sm" len="sm"/>
                    </a:lnT>
                    <a:lnB w="76200" cap="flat" cmpd="sng">
                      <a:solidFill>
                        <a:srgbClr val="E06666"/>
                      </a:solidFill>
                      <a:prstDash val="solid"/>
                      <a:round/>
                      <a:headEnd type="none" w="sm" len="sm"/>
                      <a:tailEnd type="none" w="sm" len="sm"/>
                    </a:lnB>
                    <a:solidFill>
                      <a:srgbClr val="E06666"/>
                    </a:solidFill>
                  </a:tcPr>
                </a:tc>
                <a:extLst>
                  <a:ext uri="{0D108BD9-81ED-4DB2-BD59-A6C34878D82A}">
                    <a16:rowId xmlns:a16="http://schemas.microsoft.com/office/drawing/2014/main" val="10001"/>
                  </a:ext>
                </a:extLst>
              </a:tr>
            </a:tbl>
          </a:graphicData>
        </a:graphic>
      </p:graphicFrame>
      <p:graphicFrame>
        <p:nvGraphicFramePr>
          <p:cNvPr id="108" name="Google Shape;108;p19"/>
          <p:cNvGraphicFramePr/>
          <p:nvPr/>
        </p:nvGraphicFramePr>
        <p:xfrm>
          <a:off x="430300" y="2663500"/>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solidFill>
                            <a:schemeClr val="dk1"/>
                          </a:solidFill>
                        </a:rPr>
                        <a:t>device_exposure</a:t>
                      </a:r>
                      <a:endParaRPr sz="800"/>
                    </a:p>
                  </a:txBody>
                  <a:tcPr marL="91425" marR="91425" marT="91425" marB="91425">
                    <a:lnL w="76200" cap="flat" cmpd="sng">
                      <a:solidFill>
                        <a:srgbClr val="598638"/>
                      </a:solidFill>
                      <a:prstDash val="solid"/>
                      <a:round/>
                      <a:headEnd type="none" w="sm" len="sm"/>
                      <a:tailEnd type="none" w="sm" len="sm"/>
                    </a:lnL>
                    <a:lnR w="76200" cap="flat" cmpd="sng">
                      <a:solidFill>
                        <a:srgbClr val="598638"/>
                      </a:solidFill>
                      <a:prstDash val="solid"/>
                      <a:round/>
                      <a:headEnd type="none" w="sm" len="sm"/>
                      <a:tailEnd type="none" w="sm" len="sm"/>
                    </a:lnR>
                    <a:lnT w="76200" cap="flat" cmpd="sng">
                      <a:solidFill>
                        <a:srgbClr val="598638"/>
                      </a:solidFill>
                      <a:prstDash val="solid"/>
                      <a:round/>
                      <a:headEnd type="none" w="sm" len="sm"/>
                      <a:tailEnd type="none" w="sm" len="sm"/>
                    </a:lnT>
                    <a:lnB w="76200" cap="flat" cmpd="sng">
                      <a:solidFill>
                        <a:srgbClr val="598638"/>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rgbClr val="598638"/>
                      </a:solidFill>
                      <a:prstDash val="solid"/>
                      <a:round/>
                      <a:headEnd type="none" w="sm" len="sm"/>
                      <a:tailEnd type="none" w="sm" len="sm"/>
                    </a:lnL>
                    <a:lnR w="76200" cap="flat" cmpd="sng">
                      <a:solidFill>
                        <a:srgbClr val="598638"/>
                      </a:solidFill>
                      <a:prstDash val="solid"/>
                      <a:round/>
                      <a:headEnd type="none" w="sm" len="sm"/>
                      <a:tailEnd type="none" w="sm" len="sm"/>
                    </a:lnR>
                    <a:lnT w="76200" cap="flat" cmpd="sng">
                      <a:solidFill>
                        <a:srgbClr val="598638"/>
                      </a:solidFill>
                      <a:prstDash val="solid"/>
                      <a:round/>
                      <a:headEnd type="none" w="sm" len="sm"/>
                      <a:tailEnd type="none" w="sm" len="sm"/>
                    </a:lnT>
                    <a:lnB w="76200" cap="flat" cmpd="sng">
                      <a:solidFill>
                        <a:srgbClr val="598638"/>
                      </a:solidFill>
                      <a:prstDash val="solid"/>
                      <a:round/>
                      <a:headEnd type="none" w="sm" len="sm"/>
                      <a:tailEnd type="none" w="sm" len="sm"/>
                    </a:lnB>
                    <a:solidFill>
                      <a:srgbClr val="598638"/>
                    </a:solidFill>
                  </a:tcPr>
                </a:tc>
                <a:extLst>
                  <a:ext uri="{0D108BD9-81ED-4DB2-BD59-A6C34878D82A}">
                    <a16:rowId xmlns:a16="http://schemas.microsoft.com/office/drawing/2014/main" val="10001"/>
                  </a:ext>
                </a:extLst>
              </a:tr>
            </a:tbl>
          </a:graphicData>
        </a:graphic>
      </p:graphicFrame>
      <p:graphicFrame>
        <p:nvGraphicFramePr>
          <p:cNvPr id="109" name="Google Shape;109;p19"/>
          <p:cNvGraphicFramePr/>
          <p:nvPr/>
        </p:nvGraphicFramePr>
        <p:xfrm>
          <a:off x="506500" y="3044500"/>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t>procedure_occurrence</a:t>
                      </a:r>
                      <a:endParaRPr sz="800"/>
                    </a:p>
                  </a:txBody>
                  <a:tcPr marL="91425" marR="91425" marT="91425" marB="91425">
                    <a:lnL w="76200" cap="flat" cmpd="sng">
                      <a:solidFill>
                        <a:srgbClr val="E69138"/>
                      </a:solidFill>
                      <a:prstDash val="solid"/>
                      <a:round/>
                      <a:headEnd type="none" w="sm" len="sm"/>
                      <a:tailEnd type="none" w="sm" len="sm"/>
                    </a:lnL>
                    <a:lnR w="76200" cap="flat" cmpd="sng">
                      <a:solidFill>
                        <a:srgbClr val="E69138"/>
                      </a:solidFill>
                      <a:prstDash val="solid"/>
                      <a:round/>
                      <a:headEnd type="none" w="sm" len="sm"/>
                      <a:tailEnd type="none" w="sm" len="sm"/>
                    </a:lnR>
                    <a:lnT w="76200" cap="flat" cmpd="sng">
                      <a:solidFill>
                        <a:srgbClr val="E69138"/>
                      </a:solidFill>
                      <a:prstDash val="solid"/>
                      <a:round/>
                      <a:headEnd type="none" w="sm" len="sm"/>
                      <a:tailEnd type="none" w="sm" len="sm"/>
                    </a:lnT>
                    <a:lnB w="76200" cap="flat" cmpd="sng">
                      <a:solidFill>
                        <a:srgbClr val="E69138"/>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rgbClr val="E69138"/>
                      </a:solidFill>
                      <a:prstDash val="solid"/>
                      <a:round/>
                      <a:headEnd type="none" w="sm" len="sm"/>
                      <a:tailEnd type="none" w="sm" len="sm"/>
                    </a:lnL>
                    <a:lnR w="76200" cap="flat" cmpd="sng">
                      <a:solidFill>
                        <a:srgbClr val="E69138"/>
                      </a:solidFill>
                      <a:prstDash val="solid"/>
                      <a:round/>
                      <a:headEnd type="none" w="sm" len="sm"/>
                      <a:tailEnd type="none" w="sm" len="sm"/>
                    </a:lnR>
                    <a:lnT w="76200" cap="flat" cmpd="sng">
                      <a:solidFill>
                        <a:srgbClr val="E69138"/>
                      </a:solidFill>
                      <a:prstDash val="solid"/>
                      <a:round/>
                      <a:headEnd type="none" w="sm" len="sm"/>
                      <a:tailEnd type="none" w="sm" len="sm"/>
                    </a:lnT>
                    <a:lnB w="7620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1"/>
                  </a:ext>
                </a:extLst>
              </a:tr>
            </a:tbl>
          </a:graphicData>
        </a:graphic>
      </p:graphicFrame>
      <p:graphicFrame>
        <p:nvGraphicFramePr>
          <p:cNvPr id="110" name="Google Shape;110;p19"/>
          <p:cNvGraphicFramePr/>
          <p:nvPr/>
        </p:nvGraphicFramePr>
        <p:xfrm>
          <a:off x="582700" y="3425500"/>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t>observation</a:t>
                      </a:r>
                      <a:endParaRPr sz="800"/>
                    </a:p>
                  </a:txBody>
                  <a:tcPr marL="91425" marR="91425" marT="91425" marB="91425">
                    <a:lnL w="76200" cap="flat" cmpd="sng">
                      <a:solidFill>
                        <a:srgbClr val="4C1130"/>
                      </a:solidFill>
                      <a:prstDash val="solid"/>
                      <a:round/>
                      <a:headEnd type="none" w="sm" len="sm"/>
                      <a:tailEnd type="none" w="sm" len="sm"/>
                    </a:lnL>
                    <a:lnR w="76200" cap="flat" cmpd="sng">
                      <a:solidFill>
                        <a:srgbClr val="4C1130"/>
                      </a:solidFill>
                      <a:prstDash val="solid"/>
                      <a:round/>
                      <a:headEnd type="none" w="sm" len="sm"/>
                      <a:tailEnd type="none" w="sm" len="sm"/>
                    </a:lnR>
                    <a:lnT w="76200" cap="flat" cmpd="sng">
                      <a:solidFill>
                        <a:srgbClr val="4C1130"/>
                      </a:solidFill>
                      <a:prstDash val="solid"/>
                      <a:round/>
                      <a:headEnd type="none" w="sm" len="sm"/>
                      <a:tailEnd type="none" w="sm" len="sm"/>
                    </a:lnT>
                    <a:lnB w="76200" cap="flat" cmpd="sng">
                      <a:solidFill>
                        <a:srgbClr val="4C113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rgbClr val="4C1130"/>
                      </a:solidFill>
                      <a:prstDash val="solid"/>
                      <a:round/>
                      <a:headEnd type="none" w="sm" len="sm"/>
                      <a:tailEnd type="none" w="sm" len="sm"/>
                    </a:lnL>
                    <a:lnR w="76200" cap="flat" cmpd="sng">
                      <a:solidFill>
                        <a:srgbClr val="4C1130"/>
                      </a:solidFill>
                      <a:prstDash val="solid"/>
                      <a:round/>
                      <a:headEnd type="none" w="sm" len="sm"/>
                      <a:tailEnd type="none" w="sm" len="sm"/>
                    </a:lnR>
                    <a:lnT w="76200" cap="flat" cmpd="sng">
                      <a:solidFill>
                        <a:srgbClr val="4C1130"/>
                      </a:solidFill>
                      <a:prstDash val="solid"/>
                      <a:round/>
                      <a:headEnd type="none" w="sm" len="sm"/>
                      <a:tailEnd type="none" w="sm" len="sm"/>
                    </a:lnT>
                    <a:lnB w="76200" cap="flat" cmpd="sng">
                      <a:solidFill>
                        <a:srgbClr val="4C1130"/>
                      </a:solidFill>
                      <a:prstDash val="solid"/>
                      <a:round/>
                      <a:headEnd type="none" w="sm" len="sm"/>
                      <a:tailEnd type="none" w="sm" len="sm"/>
                    </a:lnB>
                    <a:solidFill>
                      <a:srgbClr val="4C1130"/>
                    </a:solidFill>
                  </a:tcPr>
                </a:tc>
                <a:extLst>
                  <a:ext uri="{0D108BD9-81ED-4DB2-BD59-A6C34878D82A}">
                    <a16:rowId xmlns:a16="http://schemas.microsoft.com/office/drawing/2014/main" val="10001"/>
                  </a:ext>
                </a:extLst>
              </a:tr>
            </a:tbl>
          </a:graphicData>
        </a:graphic>
      </p:graphicFrame>
      <p:graphicFrame>
        <p:nvGraphicFramePr>
          <p:cNvPr id="111" name="Google Shape;111;p19"/>
          <p:cNvGraphicFramePr/>
          <p:nvPr/>
        </p:nvGraphicFramePr>
        <p:xfrm>
          <a:off x="658900" y="3806500"/>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solidFill>
                            <a:schemeClr val="dk1"/>
                          </a:solidFill>
                        </a:rPr>
                        <a:t>visit_occurrence</a:t>
                      </a:r>
                      <a:endParaRPr sz="800"/>
                    </a:p>
                  </a:txBody>
                  <a:tcPr marL="91425" marR="91425" marT="91425" marB="91425">
                    <a:lnL w="76200" cap="flat" cmpd="sng">
                      <a:solidFill>
                        <a:srgbClr val="5E5E5E"/>
                      </a:solidFill>
                      <a:prstDash val="solid"/>
                      <a:round/>
                      <a:headEnd type="none" w="sm" len="sm"/>
                      <a:tailEnd type="none" w="sm" len="sm"/>
                    </a:lnL>
                    <a:lnR w="76200" cap="flat" cmpd="sng">
                      <a:solidFill>
                        <a:srgbClr val="5E5E5E"/>
                      </a:solidFill>
                      <a:prstDash val="solid"/>
                      <a:round/>
                      <a:headEnd type="none" w="sm" len="sm"/>
                      <a:tailEnd type="none" w="sm" len="sm"/>
                    </a:lnR>
                    <a:lnT w="76200" cap="flat" cmpd="sng">
                      <a:solidFill>
                        <a:srgbClr val="5E5E5E"/>
                      </a:solidFill>
                      <a:prstDash val="solid"/>
                      <a:round/>
                      <a:headEnd type="none" w="sm" len="sm"/>
                      <a:tailEnd type="none" w="sm" len="sm"/>
                    </a:lnT>
                    <a:lnB w="76200" cap="flat" cmpd="sng">
                      <a:solidFill>
                        <a:srgbClr val="5E5E5E"/>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rgbClr val="5E5E5E"/>
                      </a:solidFill>
                      <a:prstDash val="solid"/>
                      <a:round/>
                      <a:headEnd type="none" w="sm" len="sm"/>
                      <a:tailEnd type="none" w="sm" len="sm"/>
                    </a:lnL>
                    <a:lnR w="76200" cap="flat" cmpd="sng">
                      <a:solidFill>
                        <a:srgbClr val="5E5E5E"/>
                      </a:solidFill>
                      <a:prstDash val="solid"/>
                      <a:round/>
                      <a:headEnd type="none" w="sm" len="sm"/>
                      <a:tailEnd type="none" w="sm" len="sm"/>
                    </a:lnR>
                    <a:lnT w="76200" cap="flat" cmpd="sng">
                      <a:solidFill>
                        <a:srgbClr val="5E5E5E"/>
                      </a:solidFill>
                      <a:prstDash val="solid"/>
                      <a:round/>
                      <a:headEnd type="none" w="sm" len="sm"/>
                      <a:tailEnd type="none" w="sm" len="sm"/>
                    </a:lnT>
                    <a:lnB w="76200" cap="flat" cmpd="sng">
                      <a:solidFill>
                        <a:srgbClr val="5E5E5E"/>
                      </a:solidFill>
                      <a:prstDash val="solid"/>
                      <a:round/>
                      <a:headEnd type="none" w="sm" len="sm"/>
                      <a:tailEnd type="none" w="sm" len="sm"/>
                    </a:lnB>
                    <a:solidFill>
                      <a:srgbClr val="5E5E5E"/>
                    </a:solidFill>
                  </a:tcPr>
                </a:tc>
                <a:extLst>
                  <a:ext uri="{0D108BD9-81ED-4DB2-BD59-A6C34878D82A}">
                    <a16:rowId xmlns:a16="http://schemas.microsoft.com/office/drawing/2014/main" val="10001"/>
                  </a:ext>
                </a:extLst>
              </a:tr>
            </a:tbl>
          </a:graphicData>
        </a:graphic>
      </p:graphicFrame>
      <p:graphicFrame>
        <p:nvGraphicFramePr>
          <p:cNvPr id="112" name="Google Shape;112;p19"/>
          <p:cNvGraphicFramePr/>
          <p:nvPr/>
        </p:nvGraphicFramePr>
        <p:xfrm>
          <a:off x="735100" y="4187500"/>
          <a:ext cx="3000000" cy="3000000"/>
        </p:xfrm>
        <a:graphic>
          <a:graphicData uri="http://schemas.openxmlformats.org/drawingml/2006/table">
            <a:tbl>
              <a:tblPr>
                <a:noFill/>
                <a:tableStyleId>{3F4DC47E-E44F-48E0-B35A-F9EC0B7E23C6}</a:tableStyleId>
              </a:tblPr>
              <a:tblGrid>
                <a:gridCol w="1748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 sz="800">
                          <a:solidFill>
                            <a:schemeClr val="dk1"/>
                          </a:solidFill>
                        </a:rPr>
                        <a:t>death</a:t>
                      </a:r>
                      <a:endParaRPr sz="800"/>
                    </a:p>
                  </a:txBody>
                  <a:tcPr marL="91425" marR="91425" marT="91425" marB="91425">
                    <a:lnL w="762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76200" cap="flat" cmpd="sng">
                      <a:solidFill>
                        <a:schemeClr val="dk1"/>
                      </a:solidFill>
                      <a:prstDash val="solid"/>
                      <a:round/>
                      <a:headEnd type="none" w="sm" len="sm"/>
                      <a:tailEnd type="none" w="sm" len="sm"/>
                    </a:lnT>
                    <a:lnB w="762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0200">
                <a:tc>
                  <a:txBody>
                    <a:bodyPr/>
                    <a:lstStyle/>
                    <a:p>
                      <a:pPr marL="0" lvl="0" indent="0" algn="l" rtl="0">
                        <a:spcBef>
                          <a:spcPts val="0"/>
                        </a:spcBef>
                        <a:spcAft>
                          <a:spcPts val="0"/>
                        </a:spcAft>
                        <a:buNone/>
                      </a:pPr>
                      <a:endParaRPr sz="800"/>
                    </a:p>
                  </a:txBody>
                  <a:tcPr marL="91425" marR="91425" marT="91425" marB="91425">
                    <a:lnL w="76200" cap="flat" cmpd="sng">
                      <a:solidFill>
                        <a:schemeClr val="dk1"/>
                      </a:solidFill>
                      <a:prstDash val="solid"/>
                      <a:round/>
                      <a:headEnd type="none" w="sm" len="sm"/>
                      <a:tailEnd type="none" w="sm" len="sm"/>
                    </a:lnL>
                    <a:lnR w="76200" cap="flat" cmpd="sng">
                      <a:solidFill>
                        <a:schemeClr val="dk1"/>
                      </a:solidFill>
                      <a:prstDash val="solid"/>
                      <a:round/>
                      <a:headEnd type="none" w="sm" len="sm"/>
                      <a:tailEnd type="none" w="sm" len="sm"/>
                    </a:lnR>
                    <a:lnT w="76200" cap="flat" cmpd="sng">
                      <a:solidFill>
                        <a:schemeClr val="dk1"/>
                      </a:solidFill>
                      <a:prstDash val="solid"/>
                      <a:round/>
                      <a:headEnd type="none" w="sm" len="sm"/>
                      <a:tailEnd type="none" w="sm" len="sm"/>
                    </a:lnT>
                    <a:lnB w="7620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bl>
          </a:graphicData>
        </a:graphic>
      </p:graphicFrame>
      <p:sp>
        <p:nvSpPr>
          <p:cNvPr id="113" name="Google Shape;113;p19"/>
          <p:cNvSpPr/>
          <p:nvPr/>
        </p:nvSpPr>
        <p:spPr>
          <a:xfrm>
            <a:off x="2491125" y="2243775"/>
            <a:ext cx="3860100" cy="1553100"/>
          </a:xfrm>
          <a:prstGeom prst="rightArrow">
            <a:avLst>
              <a:gd name="adj1" fmla="val 50000"/>
              <a:gd name="adj2" fmla="val 50000"/>
            </a:avLst>
          </a:prstGeom>
          <a:gradFill>
            <a:gsLst>
              <a:gs pos="0">
                <a:srgbClr val="8C8C8C"/>
              </a:gs>
              <a:gs pos="100000">
                <a:srgbClr val="40404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00"/>
                                        <p:tgtEl>
                                          <p:spTgt spid="10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400"/>
                                        <p:tgtEl>
                                          <p:spTgt spid="105"/>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600"/>
                                        <p:tgtEl>
                                          <p:spTgt spid="106"/>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107"/>
                                        </p:tgtEl>
                                        <p:attrNameLst>
                                          <p:attrName>style.visibility</p:attrName>
                                        </p:attrNameLst>
                                      </p:cBhvr>
                                      <p:to>
                                        <p:strVal val="visible"/>
                                      </p:to>
                                    </p:set>
                                    <p:anim calcmode="lin" valueType="num">
                                      <p:cBhvr additive="base">
                                        <p:cTn id="18" dur="800"/>
                                        <p:tgtEl>
                                          <p:spTgt spid="107"/>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anim calcmode="lin" valueType="num">
                                      <p:cBhvr additive="base">
                                        <p:cTn id="21" dur="1000"/>
                                        <p:tgtEl>
                                          <p:spTgt spid="108"/>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109"/>
                                        </p:tgtEl>
                                        <p:attrNameLst>
                                          <p:attrName>style.visibility</p:attrName>
                                        </p:attrNameLst>
                                      </p:cBhvr>
                                      <p:to>
                                        <p:strVal val="visible"/>
                                      </p:to>
                                    </p:set>
                                    <p:anim calcmode="lin" valueType="num">
                                      <p:cBhvr additive="base">
                                        <p:cTn id="24" dur="1200"/>
                                        <p:tgtEl>
                                          <p:spTgt spid="109"/>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 calcmode="lin" valueType="num">
                                      <p:cBhvr additive="base">
                                        <p:cTn id="27" dur="1400"/>
                                        <p:tgtEl>
                                          <p:spTgt spid="110"/>
                                        </p:tgtEl>
                                        <p:attrNameLst>
                                          <p:attrName>ppt_x</p:attrName>
                                        </p:attrNameLst>
                                      </p:cBhvr>
                                      <p:tavLst>
                                        <p:tav tm="0">
                                          <p:val>
                                            <p:strVal val="#ppt_x-1"/>
                                          </p:val>
                                        </p:tav>
                                        <p:tav tm="100000">
                                          <p:val>
                                            <p:strVal val="#ppt_x"/>
                                          </p:val>
                                        </p:tav>
                                      </p:tavLst>
                                    </p:anim>
                                  </p:childTnLst>
                                </p:cTn>
                              </p:par>
                              <p:par>
                                <p:cTn id="28" presetID="2" presetClass="entr" presetSubtype="8" fill="hold" nodeType="withEffect">
                                  <p:stCondLst>
                                    <p:cond delay="0"/>
                                  </p:stCondLst>
                                  <p:childTnLst>
                                    <p:set>
                                      <p:cBhvr>
                                        <p:cTn id="29" dur="1" fill="hold">
                                          <p:stCondLst>
                                            <p:cond delay="0"/>
                                          </p:stCondLst>
                                        </p:cTn>
                                        <p:tgtEl>
                                          <p:spTgt spid="111"/>
                                        </p:tgtEl>
                                        <p:attrNameLst>
                                          <p:attrName>style.visibility</p:attrName>
                                        </p:attrNameLst>
                                      </p:cBhvr>
                                      <p:to>
                                        <p:strVal val="visible"/>
                                      </p:to>
                                    </p:set>
                                    <p:anim calcmode="lin" valueType="num">
                                      <p:cBhvr additive="base">
                                        <p:cTn id="30" dur="1600"/>
                                        <p:tgtEl>
                                          <p:spTgt spid="111"/>
                                        </p:tgtEl>
                                        <p:attrNameLst>
                                          <p:attrName>ppt_x</p:attrName>
                                        </p:attrNameLst>
                                      </p:cBhvr>
                                      <p:tavLst>
                                        <p:tav tm="0">
                                          <p:val>
                                            <p:strVal val="#ppt_x-1"/>
                                          </p:val>
                                        </p:tav>
                                        <p:tav tm="100000">
                                          <p:val>
                                            <p:strVal val="#ppt_x"/>
                                          </p:val>
                                        </p:tav>
                                      </p:tavLst>
                                    </p:anim>
                                  </p:childTnLst>
                                </p:cTn>
                              </p:par>
                              <p:par>
                                <p:cTn id="31" presetID="2" presetClass="entr" presetSubtype="8"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anim calcmode="lin" valueType="num">
                                      <p:cBhvr additive="base">
                                        <p:cTn id="33" dur="1800"/>
                                        <p:tgtEl>
                                          <p:spTgt spid="112"/>
                                        </p:tgtEl>
                                        <p:attrNameLst>
                                          <p:attrName>ppt_x</p:attrName>
                                        </p:attrNameLst>
                                      </p:cBhvr>
                                      <p:tavLst>
                                        <p:tav tm="0">
                                          <p:val>
                                            <p:strVal val="#ppt_x-1"/>
                                          </p:val>
                                        </p:tav>
                                        <p:tav tm="100000">
                                          <p:val>
                                            <p:strVal val="#ppt_x"/>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01"/>
                                        </p:tgtEl>
                                        <p:attrNameLst>
                                          <p:attrName>style.visibility</p:attrName>
                                        </p:attrNameLst>
                                      </p:cBhvr>
                                      <p:to>
                                        <p:strVal val="visible"/>
                                      </p:to>
                                    </p:set>
                                    <p:animEffect transition="in" filter="fade">
                                      <p:cBhvr>
                                        <p:cTn id="42" dur="500"/>
                                        <p:tgtEl>
                                          <p:spTgt spid="1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300"/>
                                        <p:tgtEl>
                                          <p:spTgt spid="113"/>
                                        </p:tgtEl>
                                      </p:cBhvr>
                                    </p:animEffect>
                                    <p:set>
                                      <p:cBhvr>
                                        <p:cTn id="47" dur="1" fill="hold">
                                          <p:stCondLst>
                                            <p:cond delay="1300"/>
                                          </p:stCondLst>
                                        </p:cTn>
                                        <p:tgtEl>
                                          <p:spTgt spid="1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3"/>
                                        </p:tgtEl>
                                        <p:attrNameLst>
                                          <p:attrName>style.visibility</p:attrName>
                                        </p:attrNameLst>
                                      </p:cBhvr>
                                      <p:to>
                                        <p:strVal val="visible"/>
                                      </p:to>
                                    </p:set>
                                    <p:animEffect transition="in" filter="fade">
                                      <p:cBhvr>
                                        <p:cTn id="52" dur="1000"/>
                                        <p:tgtEl>
                                          <p:spTgt spid="103"/>
                                        </p:tgtEl>
                                      </p:cBhvr>
                                    </p:animEffect>
                                  </p:childTnLst>
                                </p:cTn>
                              </p:par>
                              <p:par>
                                <p:cTn id="53" presetID="10" presetClass="entr" presetSubtype="0"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fade">
                                      <p:cBhvr>
                                        <p:cTn id="55" dur="1000"/>
                                        <p:tgtEl>
                                          <p:spTgt spid="100"/>
                                        </p:tgtEl>
                                      </p:cBhvr>
                                    </p:animEffect>
                                  </p:childTnLst>
                                </p:cTn>
                              </p:par>
                              <p:par>
                                <p:cTn id="56" presetID="10" presetClass="entr" presetSubtype="0" fill="hold" nodeType="with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fade">
                                      <p:cBhvr>
                                        <p:cTn id="58"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547730" y="402548"/>
            <a:ext cx="6783900" cy="344700"/>
          </a:xfrm>
          <a:prstGeom prst="rect">
            <a:avLst/>
          </a:prstGeom>
          <a:noFill/>
          <a:ln>
            <a:noFill/>
          </a:ln>
        </p:spPr>
        <p:txBody>
          <a:bodyPr spcFirstLastPara="1" wrap="square" lIns="0" tIns="0" rIns="0" bIns="0" anchor="b" anchorCtr="0">
            <a:spAutoFit/>
          </a:bodyPr>
          <a:lstStyle/>
          <a:p>
            <a:pPr marL="0" lvl="0" indent="0" algn="l" rtl="0">
              <a:lnSpc>
                <a:spcPct val="80000"/>
              </a:lnSpc>
              <a:spcBef>
                <a:spcPts val="0"/>
              </a:spcBef>
              <a:spcAft>
                <a:spcPts val="0"/>
              </a:spcAft>
              <a:buNone/>
            </a:pPr>
            <a:r>
              <a:rPr lang="en"/>
              <a:t>Creating Cohorts and Variables</a:t>
            </a:r>
            <a:endParaRPr/>
          </a:p>
        </p:txBody>
      </p:sp>
      <p:sp>
        <p:nvSpPr>
          <p:cNvPr id="120" name="Google Shape;120;p20"/>
          <p:cNvSpPr txBox="1">
            <a:spLocks noGrp="1"/>
          </p:cNvSpPr>
          <p:nvPr>
            <p:ph type="sldNum" idx="12"/>
          </p:nvPr>
        </p:nvSpPr>
        <p:spPr>
          <a:xfrm>
            <a:off x="6695891" y="5327267"/>
            <a:ext cx="1905000" cy="138600"/>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
              <a:t>7</a:t>
            </a:fld>
            <a:endParaRPr sz="1000"/>
          </a:p>
        </p:txBody>
      </p:sp>
      <p:grpSp>
        <p:nvGrpSpPr>
          <p:cNvPr id="121" name="Google Shape;121;p20"/>
          <p:cNvGrpSpPr/>
          <p:nvPr/>
        </p:nvGrpSpPr>
        <p:grpSpPr>
          <a:xfrm>
            <a:off x="6038025" y="2868410"/>
            <a:ext cx="2469661" cy="1384500"/>
            <a:chOff x="6038025" y="2598925"/>
            <a:chExt cx="2469661" cy="1384500"/>
          </a:xfrm>
        </p:grpSpPr>
        <p:cxnSp>
          <p:nvCxnSpPr>
            <p:cNvPr id="122" name="Google Shape;122;p20"/>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123" name="Google Shape;123;p20"/>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Source Data</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Find and evaluate relevant tables and fields in your source data.</a:t>
              </a:r>
              <a:endParaRPr sz="800">
                <a:latin typeface="Roboto"/>
                <a:ea typeface="Roboto"/>
                <a:cs typeface="Roboto"/>
                <a:sym typeface="Roboto"/>
              </a:endParaRPr>
            </a:p>
            <a:p>
              <a:pPr marL="0" lvl="0" indent="0" algn="l" rtl="0">
                <a:spcBef>
                  <a:spcPts val="1600"/>
                </a:spcBef>
                <a:spcAft>
                  <a:spcPts val="1600"/>
                </a:spcAft>
                <a:buNone/>
              </a:pPr>
              <a:r>
                <a:rPr lang="en" sz="800">
                  <a:latin typeface="Roboto"/>
                  <a:ea typeface="Roboto"/>
                  <a:cs typeface="Roboto"/>
                  <a:sym typeface="Roboto"/>
                </a:rPr>
                <a:t>Note limitations.</a:t>
              </a:r>
              <a:endParaRPr sz="800" b="1">
                <a:latin typeface="Roboto"/>
                <a:ea typeface="Roboto"/>
                <a:cs typeface="Roboto"/>
                <a:sym typeface="Roboto"/>
              </a:endParaRPr>
            </a:p>
          </p:txBody>
        </p:sp>
        <p:sp>
          <p:nvSpPr>
            <p:cNvPr id="124" name="Google Shape;124;p20"/>
            <p:cNvSpPr/>
            <p:nvPr/>
          </p:nvSpPr>
          <p:spPr>
            <a:xfrm>
              <a:off x="6424027" y="3212150"/>
              <a:ext cx="198600" cy="198300"/>
            </a:xfrm>
            <a:prstGeom prst="ellipse">
              <a:avLst/>
            </a:prstGeom>
            <a:solidFill>
              <a:srgbClr val="93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p:nvPr/>
          </p:nvSpPr>
          <p:spPr>
            <a:xfrm>
              <a:off x="6399017" y="3156109"/>
              <a:ext cx="247500" cy="312900"/>
            </a:xfrm>
            <a:prstGeom prst="rect">
              <a:avLst/>
            </a:prstGeom>
            <a:solidFill>
              <a:srgbClr val="404040"/>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126" name="Google Shape;126;p20"/>
          <p:cNvGrpSpPr/>
          <p:nvPr/>
        </p:nvGrpSpPr>
        <p:grpSpPr>
          <a:xfrm>
            <a:off x="396276" y="2095925"/>
            <a:ext cx="3234774" cy="1384500"/>
            <a:chOff x="396276" y="1844095"/>
            <a:chExt cx="3234774" cy="1384500"/>
          </a:xfrm>
        </p:grpSpPr>
        <p:sp>
          <p:nvSpPr>
            <p:cNvPr id="127" name="Google Shape;127;p20"/>
            <p:cNvSpPr txBox="1"/>
            <p:nvPr/>
          </p:nvSpPr>
          <p:spPr>
            <a:xfrm>
              <a:off x="396276" y="1844095"/>
              <a:ext cx="210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Apply Concept Sets</a:t>
              </a:r>
              <a:endParaRPr sz="1200" b="1">
                <a:latin typeface="Roboto"/>
                <a:ea typeface="Roboto"/>
                <a:cs typeface="Roboto"/>
                <a:sym typeface="Roboto"/>
              </a:endParaRPr>
            </a:p>
            <a:p>
              <a:pPr marL="0" lvl="0" indent="0" algn="r" rtl="0">
                <a:spcBef>
                  <a:spcPts val="0"/>
                </a:spcBef>
                <a:spcAft>
                  <a:spcPts val="0"/>
                </a:spcAft>
                <a:buNone/>
              </a:pPr>
              <a:endParaRPr sz="1200" b="1">
                <a:latin typeface="Roboto"/>
                <a:ea typeface="Roboto"/>
                <a:cs typeface="Roboto"/>
                <a:sym typeface="Roboto"/>
              </a:endParaRPr>
            </a:p>
            <a:p>
              <a:pPr marL="0" lvl="0" indent="0" algn="r" rtl="0">
                <a:spcBef>
                  <a:spcPts val="0"/>
                </a:spcBef>
                <a:spcAft>
                  <a:spcPts val="0"/>
                </a:spcAft>
                <a:buNone/>
              </a:pPr>
              <a:r>
                <a:rPr lang="en" sz="800">
                  <a:latin typeface="Roboto"/>
                  <a:ea typeface="Roboto"/>
                  <a:cs typeface="Roboto"/>
                  <a:sym typeface="Roboto"/>
                </a:rPr>
                <a:t>Use to collapse raw data.  </a:t>
              </a:r>
              <a:endParaRPr sz="800">
                <a:latin typeface="Roboto"/>
                <a:ea typeface="Roboto"/>
                <a:cs typeface="Roboto"/>
                <a:sym typeface="Roboto"/>
              </a:endParaRPr>
            </a:p>
            <a:p>
              <a:pPr marL="0" lvl="0" indent="0" algn="r" rtl="0">
                <a:spcBef>
                  <a:spcPts val="1600"/>
                </a:spcBef>
                <a:spcAft>
                  <a:spcPts val="0"/>
                </a:spcAft>
                <a:buNone/>
              </a:pPr>
              <a:r>
                <a:rPr lang="en" sz="800">
                  <a:latin typeface="Roboto"/>
                  <a:ea typeface="Roboto"/>
                  <a:cs typeface="Roboto"/>
                  <a:sym typeface="Roboto"/>
                </a:rPr>
                <a:t>Leverage community built concept sets.</a:t>
              </a:r>
              <a:endParaRPr sz="800">
                <a:latin typeface="Roboto"/>
                <a:ea typeface="Roboto"/>
                <a:cs typeface="Roboto"/>
                <a:sym typeface="Roboto"/>
              </a:endParaRPr>
            </a:p>
            <a:p>
              <a:pPr marL="0" lvl="0" indent="0" algn="r" rtl="0">
                <a:spcBef>
                  <a:spcPts val="1600"/>
                </a:spcBef>
                <a:spcAft>
                  <a:spcPts val="1600"/>
                </a:spcAft>
                <a:buNone/>
              </a:pPr>
              <a:r>
                <a:rPr lang="en" sz="800">
                  <a:latin typeface="Roboto"/>
                  <a:ea typeface="Roboto"/>
                  <a:cs typeface="Roboto"/>
                  <a:sym typeface="Roboto"/>
                </a:rPr>
                <a:t>  Evaluate specificity and sensitivity in light of you team’s specific aims. </a:t>
              </a:r>
              <a:endParaRPr sz="800" b="1">
                <a:latin typeface="Roboto"/>
                <a:ea typeface="Roboto"/>
                <a:cs typeface="Roboto"/>
                <a:sym typeface="Roboto"/>
              </a:endParaRPr>
            </a:p>
          </p:txBody>
        </p:sp>
        <p:cxnSp>
          <p:nvCxnSpPr>
            <p:cNvPr id="128" name="Google Shape;128;p20"/>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129" name="Google Shape;129;p20"/>
            <p:cNvSpPr/>
            <p:nvPr/>
          </p:nvSpPr>
          <p:spPr>
            <a:xfrm>
              <a:off x="2523501" y="2431050"/>
              <a:ext cx="198600" cy="198300"/>
            </a:xfrm>
            <a:prstGeom prst="ellipse">
              <a:avLst/>
            </a:prstGeom>
            <a:solidFill>
              <a:srgbClr val="77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txBox="1"/>
            <p:nvPr/>
          </p:nvSpPr>
          <p:spPr>
            <a:xfrm>
              <a:off x="2498491" y="2373759"/>
              <a:ext cx="247500" cy="312900"/>
            </a:xfrm>
            <a:prstGeom prst="rect">
              <a:avLst/>
            </a:prstGeom>
            <a:solidFill>
              <a:srgbClr val="404040"/>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131" name="Google Shape;131;p20"/>
          <p:cNvGrpSpPr/>
          <p:nvPr/>
        </p:nvGrpSpPr>
        <p:grpSpPr>
          <a:xfrm>
            <a:off x="4908100" y="1194745"/>
            <a:ext cx="3599586" cy="1384500"/>
            <a:chOff x="4908100" y="889950"/>
            <a:chExt cx="3599586" cy="1384500"/>
          </a:xfrm>
        </p:grpSpPr>
        <p:cxnSp>
          <p:nvCxnSpPr>
            <p:cNvPr id="132" name="Google Shape;132;p20"/>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133" name="Google Shape;133;p20"/>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Apply additional logic</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0"/>
                </a:spcAft>
                <a:buNone/>
              </a:pPr>
              <a:r>
                <a:rPr lang="en" sz="800">
                  <a:latin typeface="Roboto"/>
                  <a:ea typeface="Roboto"/>
                  <a:cs typeface="Roboto"/>
                  <a:sym typeface="Roboto"/>
                </a:rPr>
                <a:t>Apply relevant logical operators and time relationships between concepts </a:t>
              </a:r>
              <a:endParaRPr sz="800">
                <a:latin typeface="Roboto"/>
                <a:ea typeface="Roboto"/>
                <a:cs typeface="Roboto"/>
                <a:sym typeface="Roboto"/>
              </a:endParaRPr>
            </a:p>
            <a:p>
              <a:pPr marL="0" lvl="0" indent="0" algn="l" rtl="0">
                <a:spcBef>
                  <a:spcPts val="1600"/>
                </a:spcBef>
                <a:spcAft>
                  <a:spcPts val="1600"/>
                </a:spcAft>
                <a:buNone/>
              </a:pPr>
              <a:r>
                <a:rPr lang="en" sz="800">
                  <a:latin typeface="Roboto"/>
                  <a:ea typeface="Roboto"/>
                  <a:cs typeface="Roboto"/>
                  <a:sym typeface="Roboto"/>
                </a:rPr>
                <a:t>Example: Patient severity at the time of COVID is defined by logical relationships between six concept sets and applies two temporal tests.</a:t>
              </a:r>
              <a:endParaRPr sz="800" b="1">
                <a:latin typeface="Roboto"/>
                <a:ea typeface="Roboto"/>
                <a:cs typeface="Roboto"/>
                <a:sym typeface="Roboto"/>
              </a:endParaRPr>
            </a:p>
          </p:txBody>
        </p:sp>
        <p:sp>
          <p:nvSpPr>
            <p:cNvPr id="134" name="Google Shape;134;p20"/>
            <p:cNvSpPr/>
            <p:nvPr/>
          </p:nvSpPr>
          <p:spPr>
            <a:xfrm>
              <a:off x="6427830" y="1493307"/>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p:nvPr/>
          </p:nvSpPr>
          <p:spPr>
            <a:xfrm>
              <a:off x="6402820" y="1436790"/>
              <a:ext cx="247500" cy="312900"/>
            </a:xfrm>
            <a:prstGeom prst="rect">
              <a:avLst/>
            </a:prstGeom>
            <a:solidFill>
              <a:srgbClr val="404040"/>
            </a:solid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136" name="Google Shape;136;p20"/>
          <p:cNvGrpSpPr/>
          <p:nvPr/>
        </p:nvGrpSpPr>
        <p:grpSpPr>
          <a:xfrm>
            <a:off x="2814594" y="1402950"/>
            <a:ext cx="3514811" cy="3252003"/>
            <a:chOff x="2991269" y="1153325"/>
            <a:chExt cx="3514811" cy="3252003"/>
          </a:xfrm>
        </p:grpSpPr>
        <p:sp>
          <p:nvSpPr>
            <p:cNvPr id="137" name="Google Shape;137;p20"/>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138" name="Google Shape;138;p20"/>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595959"/>
            </a:solidFill>
            <a:ln>
              <a:noFill/>
            </a:ln>
          </p:spPr>
        </p:sp>
        <p:sp>
          <p:nvSpPr>
            <p:cNvPr id="139" name="Google Shape;139;p20"/>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333333"/>
            </a:solidFill>
            <a:ln>
              <a:noFill/>
            </a:ln>
          </p:spPr>
        </p:sp>
        <p:sp>
          <p:nvSpPr>
            <p:cNvPr id="140" name="Google Shape;140;p20"/>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141" name="Google Shape;141;p20"/>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595959"/>
            </a:solidFill>
            <a:ln>
              <a:noFill/>
            </a:ln>
          </p:spPr>
        </p:sp>
        <p:sp>
          <p:nvSpPr>
            <p:cNvPr id="142" name="Google Shape;142;p20"/>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333333"/>
            </a:solidFill>
            <a:ln>
              <a:noFill/>
            </a:ln>
          </p:spPr>
        </p:sp>
        <p:sp>
          <p:nvSpPr>
            <p:cNvPr id="143" name="Google Shape;143;p20"/>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595959"/>
            </a:solidFill>
            <a:ln>
              <a:noFill/>
            </a:ln>
          </p:spPr>
        </p:sp>
        <p:sp>
          <p:nvSpPr>
            <p:cNvPr id="144" name="Google Shape;144;p20"/>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333333"/>
            </a:solidFill>
            <a:ln>
              <a:noFill/>
            </a:ln>
          </p:spPr>
        </p:sp>
      </p:grpSp>
      <p:sp>
        <p:nvSpPr>
          <p:cNvPr id="145" name="Google Shape;145;p20"/>
          <p:cNvSpPr txBox="1"/>
          <p:nvPr/>
        </p:nvSpPr>
        <p:spPr>
          <a:xfrm>
            <a:off x="4082525" y="1736875"/>
            <a:ext cx="9924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lt1"/>
                </a:solidFill>
              </a:rPr>
              <a:t>Values</a:t>
            </a:r>
            <a:endParaRPr sz="1100">
              <a:solidFill>
                <a:schemeClr val="lt1"/>
              </a:solidFill>
            </a:endParaRPr>
          </a:p>
          <a:p>
            <a:pPr marL="0" lvl="0" indent="0" algn="ctr" rtl="0">
              <a:spcBef>
                <a:spcPts val="0"/>
              </a:spcBef>
              <a:spcAft>
                <a:spcPts val="0"/>
              </a:spcAft>
              <a:buNone/>
            </a:pPr>
            <a:r>
              <a:rPr lang="en" sz="1100">
                <a:solidFill>
                  <a:schemeClr val="lt1"/>
                </a:solidFill>
              </a:rPr>
              <a:t>Categorical </a:t>
            </a:r>
            <a:endParaRPr sz="1100">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Binary Flags</a:t>
            </a:r>
            <a:endParaRPr sz="1100">
              <a:solidFill>
                <a:schemeClr val="lt1"/>
              </a:solidFill>
            </a:endParaRPr>
          </a:p>
        </p:txBody>
      </p:sp>
      <p:graphicFrame>
        <p:nvGraphicFramePr>
          <p:cNvPr id="146" name="Google Shape;146;p20"/>
          <p:cNvGraphicFramePr/>
          <p:nvPr/>
        </p:nvGraphicFramePr>
        <p:xfrm>
          <a:off x="3257175" y="1498175"/>
          <a:ext cx="3000000" cy="3000000"/>
        </p:xfrm>
        <a:graphic>
          <a:graphicData uri="http://schemas.openxmlformats.org/drawingml/2006/table">
            <a:tbl>
              <a:tblPr>
                <a:noFill/>
                <a:tableStyleId>{3F4DC47E-E44F-48E0-B35A-F9EC0B7E23C6}</a:tableStyleId>
              </a:tblPr>
              <a:tblGrid>
                <a:gridCol w="955150">
                  <a:extLst>
                    <a:ext uri="{9D8B030D-6E8A-4147-A177-3AD203B41FA5}">
                      <a16:colId xmlns:a16="http://schemas.microsoft.com/office/drawing/2014/main" val="20000"/>
                    </a:ext>
                  </a:extLst>
                </a:gridCol>
                <a:gridCol w="432925">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475850">
                  <a:extLst>
                    <a:ext uri="{9D8B030D-6E8A-4147-A177-3AD203B41FA5}">
                      <a16:colId xmlns:a16="http://schemas.microsoft.com/office/drawing/2014/main" val="20004"/>
                    </a:ext>
                  </a:extLst>
                </a:gridCol>
              </a:tblGrid>
              <a:tr h="38195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vX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950">
                <a:tc>
                  <a:txBody>
                    <a:bodyPr/>
                    <a:lstStyle/>
                    <a:p>
                      <a:pPr marL="0" lvl="0" indent="0" algn="l" rtl="0">
                        <a:spcBef>
                          <a:spcPts val="0"/>
                        </a:spcBef>
                        <a:spcAft>
                          <a:spcPts val="0"/>
                        </a:spcAft>
                        <a:buNone/>
                      </a:pPr>
                      <a:r>
                        <a:rPr lang="en"/>
                        <a:t>Patient 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950">
                <a:tc>
                  <a:txBody>
                    <a:bodyPr/>
                    <a:lstStyle/>
                    <a:p>
                      <a:pPr marL="0" lvl="0" indent="0" algn="l" rtl="0">
                        <a:spcBef>
                          <a:spcPts val="0"/>
                        </a:spcBef>
                        <a:spcAft>
                          <a:spcPts val="0"/>
                        </a:spcAft>
                        <a:buNone/>
                      </a:pPr>
                      <a:r>
                        <a:rPr lang="en"/>
                        <a:t>Patient 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950">
                <a:tc>
                  <a:txBody>
                    <a:bodyPr/>
                    <a:lstStyle/>
                    <a:p>
                      <a:pPr marL="0" lvl="0" indent="0" algn="l" rtl="0">
                        <a:spcBef>
                          <a:spcPts val="0"/>
                        </a:spcBef>
                        <a:spcAft>
                          <a:spcPts val="0"/>
                        </a:spcAft>
                        <a:buNone/>
                      </a:pPr>
                      <a:r>
                        <a:rPr lang="en"/>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950">
                <a:tc>
                  <a:txBody>
                    <a:bodyPr/>
                    <a:lstStyle/>
                    <a:p>
                      <a:pPr marL="0" lvl="0" indent="0" algn="l" rtl="0">
                        <a:spcBef>
                          <a:spcPts val="0"/>
                        </a:spcBef>
                        <a:spcAft>
                          <a:spcPts val="0"/>
                        </a:spcAft>
                        <a:buNone/>
                      </a:pPr>
                      <a:r>
                        <a:rPr lang="en"/>
                        <a:t>Patient </a:t>
                      </a:r>
                      <a:endParaRPr/>
                    </a:p>
                    <a:p>
                      <a:pPr marL="0" lvl="0" indent="0" algn="l" rtl="0">
                        <a:spcBef>
                          <a:spcPts val="0"/>
                        </a:spcBef>
                        <a:spcAft>
                          <a:spcPts val="0"/>
                        </a:spcAft>
                        <a:buNone/>
                      </a:pPr>
                      <a:r>
                        <a:rPr lang="en"/>
                        <a:t>n - 1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950">
                <a:tc>
                  <a:txBody>
                    <a:bodyPr/>
                    <a:lstStyle/>
                    <a:p>
                      <a:pPr marL="0" lvl="0" indent="0" algn="l" rtl="0">
                        <a:spcBef>
                          <a:spcPts val="0"/>
                        </a:spcBef>
                        <a:spcAft>
                          <a:spcPts val="0"/>
                        </a:spcAft>
                        <a:buNone/>
                      </a:pPr>
                      <a:r>
                        <a:rPr lang="en"/>
                        <a:t>Patient</a:t>
                      </a:r>
                      <a:endParaRPr/>
                    </a:p>
                    <a:p>
                      <a:pPr marL="0" lvl="0" indent="0" algn="l" rtl="0">
                        <a:spcBef>
                          <a:spcPts val="0"/>
                        </a:spcBef>
                        <a:spcAft>
                          <a:spcPts val="0"/>
                        </a:spcAft>
                        <a:buNone/>
                      </a:pPr>
                      <a:r>
                        <a:rPr lang="en"/>
                        <a:t>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7" name="Google Shape;147;p20"/>
          <p:cNvSpPr txBox="1"/>
          <p:nvPr/>
        </p:nvSpPr>
        <p:spPr>
          <a:xfrm>
            <a:off x="4082525" y="2748100"/>
            <a:ext cx="9924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100">
                <a:solidFill>
                  <a:schemeClr val="lt1"/>
                </a:solidFill>
              </a:rPr>
              <a:t>Filtered, labeled data</a:t>
            </a:r>
            <a:endParaRPr sz="1100">
              <a:solidFill>
                <a:schemeClr val="lt1"/>
              </a:solidFill>
            </a:endParaRPr>
          </a:p>
        </p:txBody>
      </p:sp>
      <p:sp>
        <p:nvSpPr>
          <p:cNvPr id="148" name="Google Shape;148;p20"/>
          <p:cNvSpPr txBox="1"/>
          <p:nvPr/>
        </p:nvSpPr>
        <p:spPr>
          <a:xfrm>
            <a:off x="3887150" y="3948075"/>
            <a:ext cx="14244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100">
                <a:solidFill>
                  <a:schemeClr val="lt1"/>
                </a:solidFill>
              </a:rPr>
              <a:t>Raw noisy data</a:t>
            </a:r>
            <a:endParaRPr sz="11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46"/>
                                        </p:tgtEl>
                                      </p:cBhvr>
                                    </p:animEffect>
                                    <p:set>
                                      <p:cBhvr>
                                        <p:cTn id="7" dur="1" fill="hold">
                                          <p:stCondLst>
                                            <p:cond delay="1000"/>
                                          </p:stCondLst>
                                        </p:cTn>
                                        <p:tgtEl>
                                          <p:spTgt spid="14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1000"/>
                                        <p:tgtEl>
                                          <p:spTgt spid="136"/>
                                        </p:tgtEl>
                                      </p:cBhvr>
                                    </p:animEffect>
                                  </p:childTnLst>
                                </p:cTn>
                              </p:par>
                              <p:par>
                                <p:cTn id="11" presetID="1" presetClass="entr" presetSubtype="0" fill="hold" nodeType="with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1000"/>
                                        <p:tgtEl>
                                          <p:spTgt spid="1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6"/>
                                        </p:tgtEl>
                                        <p:attrNameLst>
                                          <p:attrName>style.visibility</p:attrName>
                                        </p:attrNameLst>
                                      </p:cBhvr>
                                      <p:to>
                                        <p:strVal val="visible"/>
                                      </p:to>
                                    </p:set>
                                    <p:animEffect transition="in" filter="fade">
                                      <p:cBhvr>
                                        <p:cTn id="24" dur="1000"/>
                                        <p:tgtEl>
                                          <p:spTgt spid="1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1"/>
                                        </p:tgtEl>
                                        <p:attrNameLst>
                                          <p:attrName>style.visibility</p:attrName>
                                        </p:attrNameLst>
                                      </p:cBhvr>
                                      <p:to>
                                        <p:strVal val="visible"/>
                                      </p:to>
                                    </p:set>
                                    <p:animEffect transition="in" filter="fade">
                                      <p:cBhvr>
                                        <p:cTn id="29"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Important Considerations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Observational Health Data Limitations: Heterogeneity </a:t>
            </a:r>
            <a:endParaRPr/>
          </a:p>
          <a:p>
            <a:pPr marL="0" lvl="0" indent="0" algn="l" rtl="0">
              <a:spcBef>
                <a:spcPts val="0"/>
              </a:spcBef>
              <a:spcAft>
                <a:spcPts val="0"/>
              </a:spcAft>
              <a:buNone/>
            </a:pPr>
            <a:endParaRPr/>
          </a:p>
        </p:txBody>
      </p:sp>
      <p:sp>
        <p:nvSpPr>
          <p:cNvPr id="159" name="Google Shape;159;p22"/>
          <p:cNvSpPr txBox="1">
            <a:spLocks noGrp="1"/>
          </p:cNvSpPr>
          <p:nvPr>
            <p:ph type="body" idx="1"/>
          </p:nvPr>
        </p:nvSpPr>
        <p:spPr>
          <a:xfrm>
            <a:off x="311700" y="1445200"/>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Geographic Effects</a:t>
            </a:r>
            <a:endParaRPr/>
          </a:p>
          <a:p>
            <a:pPr marL="0" lvl="0" indent="0" algn="l" rtl="0">
              <a:spcBef>
                <a:spcPts val="1200"/>
              </a:spcBef>
              <a:spcAft>
                <a:spcPts val="0"/>
              </a:spcAft>
              <a:buNone/>
            </a:pPr>
            <a:r>
              <a:rPr lang="en"/>
              <a:t>Clinical Site Features</a:t>
            </a:r>
            <a:endParaRPr/>
          </a:p>
          <a:p>
            <a:pPr marL="0" lvl="0" indent="0" algn="l" rtl="0">
              <a:spcBef>
                <a:spcPts val="1200"/>
              </a:spcBef>
              <a:spcAft>
                <a:spcPts val="0"/>
              </a:spcAft>
              <a:buNone/>
            </a:pPr>
            <a:r>
              <a:rPr lang="en"/>
              <a:t>Electronic Health Record Systems </a:t>
            </a:r>
            <a:endParaRPr/>
          </a:p>
          <a:p>
            <a:pPr marL="0" lvl="0" indent="0" algn="l" rtl="0">
              <a:spcBef>
                <a:spcPts val="1200"/>
              </a:spcBef>
              <a:spcAft>
                <a:spcPts val="0"/>
              </a:spcAft>
              <a:buNone/>
            </a:pPr>
            <a:r>
              <a:rPr lang="en"/>
              <a:t>Clinical Data Models, Vocabularies, and Versions</a:t>
            </a:r>
            <a:endParaRPr/>
          </a:p>
          <a:p>
            <a:pPr marL="0" lvl="0" indent="0" algn="l" rtl="0">
              <a:spcBef>
                <a:spcPts val="1200"/>
              </a:spcBef>
              <a:spcAft>
                <a:spcPts val="0"/>
              </a:spcAft>
              <a:buNone/>
            </a:pPr>
            <a:r>
              <a:rPr lang="en"/>
              <a:t>Clinical Workflows, Care Practices, and Charting</a:t>
            </a:r>
            <a:endParaRPr/>
          </a:p>
          <a:p>
            <a:pPr marL="0" lvl="0" indent="0" algn="l" rtl="0">
              <a:spcBef>
                <a:spcPts val="1200"/>
              </a:spcBef>
              <a:spcAft>
                <a:spcPts val="0"/>
              </a:spcAft>
              <a:buNone/>
            </a:pPr>
            <a:r>
              <a:rPr lang="en"/>
              <a:t>Patient Access to Care, Trust, Transparency, Compliance, and Context</a:t>
            </a:r>
            <a:endParaRPr/>
          </a:p>
          <a:p>
            <a:pPr marL="0" lvl="0" indent="0" algn="l" rtl="0">
              <a:spcBef>
                <a:spcPts val="1200"/>
              </a:spcBef>
              <a:spcAft>
                <a:spcPts val="0"/>
              </a:spcAft>
              <a:buNone/>
            </a:pPr>
            <a:r>
              <a:rPr lang="en"/>
              <a:t>Privacy Preserving Record Linkage (PPRL): Data Augmentation Limited to certain patient populations and sites (i.e. Medicare, Death, Cross-Site Patient Linkage)</a:t>
            </a:r>
            <a:endParaRPr/>
          </a:p>
          <a:p>
            <a:pPr marL="0" lvl="0" indent="0" algn="l" rtl="0">
              <a:spcBef>
                <a:spcPts val="1200"/>
              </a:spcBef>
              <a:spcAft>
                <a:spcPts val="1200"/>
              </a:spcAft>
              <a:buNone/>
            </a:pPr>
            <a:r>
              <a:rPr lang="en"/>
              <a:t>Etc……… </a:t>
            </a:r>
            <a:endParaRPr/>
          </a:p>
        </p:txBody>
      </p:sp>
      <p:pic>
        <p:nvPicPr>
          <p:cNvPr id="160" name="Google Shape;160;p22"/>
          <p:cNvPicPr preferRelativeResize="0"/>
          <p:nvPr/>
        </p:nvPicPr>
        <p:blipFill>
          <a:blip r:embed="rId3">
            <a:alphaModFix/>
          </a:blip>
          <a:stretch>
            <a:fillRect/>
          </a:stretch>
        </p:blipFill>
        <p:spPr>
          <a:xfrm>
            <a:off x="4962900" y="920144"/>
            <a:ext cx="4029074" cy="2455074"/>
          </a:xfrm>
          <a:prstGeom prst="rect">
            <a:avLst/>
          </a:prstGeom>
          <a:noFill/>
          <a:ln>
            <a:noFill/>
          </a:ln>
        </p:spPr>
      </p:pic>
      <p:sp>
        <p:nvSpPr>
          <p:cNvPr id="161" name="Google Shape;161;p22"/>
          <p:cNvSpPr txBox="1"/>
          <p:nvPr/>
        </p:nvSpPr>
        <p:spPr>
          <a:xfrm>
            <a:off x="3363950" y="4318750"/>
            <a:ext cx="5585100" cy="4599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Relevant N3C Tables: Manifest, OMOP, PPRL Data</a:t>
            </a:r>
            <a:endParaRPr sz="180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2739</Words>
  <Application>Microsoft Office PowerPoint</Application>
  <PresentationFormat>On-screen Show (16:9)</PresentationFormat>
  <Paragraphs>355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Arial</vt:lpstr>
      <vt:lpstr>Roboto</vt:lpstr>
      <vt:lpstr>Simple Light</vt:lpstr>
      <vt:lpstr>Derived Study Elements </vt:lpstr>
      <vt:lpstr>Learning Objectives </vt:lpstr>
      <vt:lpstr>Background</vt:lpstr>
      <vt:lpstr>Observational Research: An N3C Study Workflow Perspective</vt:lpstr>
      <vt:lpstr>Observational Research: Foundations Matter!</vt:lpstr>
      <vt:lpstr>Harmonized Clinical Records to Analytic Results</vt:lpstr>
      <vt:lpstr>Creating Cohorts and Variables</vt:lpstr>
      <vt:lpstr>Important Considerations</vt:lpstr>
      <vt:lpstr>Observational Health Data Limitations: Heterogeneity  </vt:lpstr>
      <vt:lpstr>Observational Data Limitations: Positive &amp; Unlabeled Data  </vt:lpstr>
      <vt:lpstr>Observational Health Data: Time-Related Limitations</vt:lpstr>
      <vt:lpstr>Community Tools</vt:lpstr>
      <vt:lpstr>Eliminating Redundant Efforts: Data and Logic Liaison Tools</vt:lpstr>
      <vt:lpstr>Data Cleaning: N3C Macrovisits</vt:lpstr>
      <vt:lpstr>Data Cleaning: N3C Measurement Harmonization</vt:lpstr>
      <vt:lpstr>N3C Recommended Concept Sets</vt:lpstr>
      <vt:lpstr>Eliminating Redundant Work: Logic Liaison Templates</vt:lpstr>
      <vt:lpstr>Logic Liaison Tables: Minimal Data Cleaning/Imputation</vt:lpstr>
      <vt:lpstr>Logic Liaison Quality Templates:  Domain Density and Data Partner “Whitelist Filtering”</vt:lpstr>
      <vt:lpstr>Logic Liaison Quality Templates:  Fact Density and Systemic Missingness</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Derived Study Elements </dc:title>
  <cp:lastModifiedBy>Will Beasley</cp:lastModifiedBy>
  <cp:revision>1</cp:revision>
  <dcterms:modified xsi:type="dcterms:W3CDTF">2024-02-09T19:27:10Z</dcterms:modified>
</cp:coreProperties>
</file>