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40"/>
  </p:notesMasterIdLst>
  <p:sldIdLst>
    <p:sldId id="262" r:id="rId2"/>
    <p:sldId id="263" r:id="rId3"/>
    <p:sldId id="315" r:id="rId4"/>
    <p:sldId id="316" r:id="rId5"/>
    <p:sldId id="260" r:id="rId6"/>
    <p:sldId id="317" r:id="rId7"/>
    <p:sldId id="318" r:id="rId8"/>
    <p:sldId id="319" r:id="rId9"/>
    <p:sldId id="264" r:id="rId10"/>
    <p:sldId id="320" r:id="rId11"/>
    <p:sldId id="321" r:id="rId12"/>
    <p:sldId id="323" r:id="rId13"/>
    <p:sldId id="324" r:id="rId14"/>
    <p:sldId id="322" r:id="rId15"/>
    <p:sldId id="325" r:id="rId16"/>
    <p:sldId id="270" r:id="rId17"/>
    <p:sldId id="327" r:id="rId18"/>
    <p:sldId id="326" r:id="rId19"/>
    <p:sldId id="328" r:id="rId20"/>
    <p:sldId id="329" r:id="rId21"/>
    <p:sldId id="330" r:id="rId22"/>
    <p:sldId id="332" r:id="rId23"/>
    <p:sldId id="333" r:id="rId24"/>
    <p:sldId id="334" r:id="rId25"/>
    <p:sldId id="335" r:id="rId26"/>
    <p:sldId id="331" r:id="rId27"/>
    <p:sldId id="268" r:id="rId28"/>
    <p:sldId id="344" r:id="rId29"/>
    <p:sldId id="338" r:id="rId30"/>
    <p:sldId id="339" r:id="rId31"/>
    <p:sldId id="340" r:id="rId32"/>
    <p:sldId id="337" r:id="rId33"/>
    <p:sldId id="287" r:id="rId34"/>
    <p:sldId id="336" r:id="rId35"/>
    <p:sldId id="341" r:id="rId36"/>
    <p:sldId id="342" r:id="rId37"/>
    <p:sldId id="343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2D"/>
    <a:srgbClr val="FDB713"/>
    <a:srgbClr val="AD122A"/>
    <a:srgbClr val="A2B526"/>
    <a:srgbClr val="303B42"/>
    <a:srgbClr val="989EA3"/>
    <a:srgbClr val="C3C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014" autoAdjust="0"/>
  </p:normalViewPr>
  <p:slideViewPr>
    <p:cSldViewPr snapToGrid="0" snapToObjects="1">
      <p:cViewPr varScale="1">
        <p:scale>
          <a:sx n="150" d="100"/>
          <a:sy n="150" d="100"/>
        </p:scale>
        <p:origin x="168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3A9C3-438C-BE4C-9B47-00447DA1FF7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9F7B-6D2C-D847-BDB0-B95DB96D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9F7B-6D2C-D847-BDB0-B95DB96DA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92578-1728-764C-97E6-77EE89A68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63" y="668728"/>
            <a:ext cx="7088318" cy="140445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1" i="0" baseline="0">
                <a:solidFill>
                  <a:schemeClr val="bg1"/>
                </a:solidFill>
                <a:latin typeface="Arial-BoldMT"/>
                <a:cs typeface="Arial-BoldM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3763" y="2374975"/>
            <a:ext cx="7088318" cy="12913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rgbClr val="FDB713"/>
                </a:solidFill>
                <a:latin typeface="+mn-lt"/>
                <a:cs typeface="Arial-BoldM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  <a:p>
            <a:r>
              <a:rPr lang="en-US" dirty="0"/>
              <a:t>College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0085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0" y="171899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37147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 sz="24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2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–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8"/>
            <a:ext cx="4126605" cy="3706065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4"/>
          </p:nvPr>
        </p:nvSpPr>
        <p:spPr>
          <a:xfrm>
            <a:off x="4679846" y="1214278"/>
            <a:ext cx="4122123" cy="370606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030" y="180608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163192"/>
            <a:ext cx="7887572" cy="922352"/>
          </a:xfrm>
        </p:spPr>
        <p:txBody>
          <a:bodyPr/>
          <a:lstStyle>
            <a:lvl1pPr>
              <a:defRPr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214279"/>
            <a:ext cx="3196303" cy="3688648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68918" y="1222919"/>
            <a:ext cx="5033770" cy="36800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761404"/>
            <a:ext cx="8459942" cy="314152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030" y="163192"/>
            <a:ext cx="7887570" cy="922351"/>
          </a:xfrm>
        </p:spPr>
        <p:txBody>
          <a:bodyPr tIns="0" bIns="0"/>
          <a:lstStyle>
            <a:lvl1pPr>
              <a:defRPr sz="360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1310" y="1184414"/>
            <a:ext cx="8460660" cy="481576"/>
          </a:xfrm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3763" y="1598065"/>
            <a:ext cx="8236475" cy="1206830"/>
          </a:xfrm>
        </p:spPr>
        <p:txBody>
          <a:bodyPr/>
          <a:lstStyle>
            <a:lvl1pPr algn="ctr">
              <a:defRPr baseline="0">
                <a:solidFill>
                  <a:srgbClr val="AD122A"/>
                </a:solidFill>
              </a:defRPr>
            </a:lvl1pPr>
          </a:lstStyle>
          <a:p>
            <a:r>
              <a:rPr lang="en-US" dirty="0"/>
              <a:t>Subhead/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554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095F68D-84A4-C64D-8D9B-C8E9CBBA2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E5A9A6-7B2F-6F42-8B4D-3B4A213219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8" y="154483"/>
            <a:ext cx="7887572" cy="922352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9" y="1178034"/>
            <a:ext cx="8459943" cy="368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5" r:id="rId4"/>
    <p:sldLayoutId id="2147483728" r:id="rId5"/>
    <p:sldLayoutId id="2147483744" r:id="rId6"/>
    <p:sldLayoutId id="2147483743" r:id="rId7"/>
  </p:sldLayoutIdLst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D122A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ct val="90000"/>
        </a:lnSpc>
        <a:spcBef>
          <a:spcPct val="20000"/>
        </a:spcBef>
        <a:buFontTx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458777" indent="-287331" algn="l" defTabSz="457189" rtl="0" eaLnBrk="1" latinLnBrk="0" hangingPunct="1">
        <a:spcBef>
          <a:spcPct val="20000"/>
        </a:spcBef>
        <a:buFont typeface="Wingdings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7695" indent="-22700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•"/>
        <a:tabLst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90586" indent="-233357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1371566" indent="-253994" algn="l" defTabSz="457189" rtl="0" eaLnBrk="1" latinLnBrk="0" hangingPunct="1">
        <a:lnSpc>
          <a:spcPct val="90000"/>
        </a:lnSpc>
        <a:spcBef>
          <a:spcPct val="20000"/>
        </a:spcBef>
        <a:buFont typeface="Arial"/>
        <a:buChar char="»"/>
        <a:tabLst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vector/view/ri.vector.main.workbook.089dbc6c-04df-4bf9-916a-d3646e4c37fc?branch=master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vector/view/ri.vector.main.workbook.da1c122d-fafb-4d1f-9518-6e7fdf61cb4e?branch=master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vector/view/ri.vector.main.workbook.fac49b87-11b6-4acc-85d5-75066bb32767?branch=maste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vector/view/ri.vector.main.workbook.fac49b87-11b6-4acc-85d5-75066bb32767?branch=master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e.nih.gov/workspace/vector/view/ri.vector.main.workbook.1643e613-b276-4fa3-8baa-e291b98b72e7?branch=master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-COVID-Cohort-Collaborative/short-course-2024-january/tree/main/sessions/session-5#readme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63" y="668728"/>
            <a:ext cx="7088318" cy="2352769"/>
          </a:xfrm>
        </p:spPr>
        <p:txBody>
          <a:bodyPr/>
          <a:lstStyle/>
          <a:p>
            <a:r>
              <a:rPr lang="en-US" dirty="0"/>
              <a:t>N3C Short Course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1" dirty="0"/>
              <a:t>Session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63" y="3082640"/>
            <a:ext cx="7088318" cy="1291335"/>
          </a:xfrm>
        </p:spPr>
        <p:txBody>
          <a:bodyPr/>
          <a:lstStyle/>
          <a:p>
            <a:r>
              <a:rPr lang="en-US" b="1" dirty="0"/>
              <a:t>Jerrod Anzalone</a:t>
            </a:r>
          </a:p>
          <a:p>
            <a:r>
              <a:rPr lang="en-US" dirty="0"/>
              <a:t>Department of Neurological Sciences</a:t>
            </a:r>
          </a:p>
        </p:txBody>
      </p:sp>
    </p:spTree>
    <p:extLst>
      <p:ext uri="{BB962C8B-B14F-4D97-AF65-F5344CB8AC3E}">
        <p14:creationId xmlns:p14="http://schemas.microsoft.com/office/powerpoint/2010/main" val="18073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5F0D15-F552-E6D3-C5FC-B8D039A2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Site Report Cards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3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29275-464F-8AE8-CF79-91FDF9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7"/>
          <a:stretch/>
        </p:blipFill>
        <p:spPr>
          <a:xfrm>
            <a:off x="2141851" y="179917"/>
            <a:ext cx="4860298" cy="47836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3F4F626-EF66-C7D7-0021-57CECD8834A5}"/>
              </a:ext>
            </a:extLst>
          </p:cNvPr>
          <p:cNvSpPr/>
          <p:nvPr/>
        </p:nvSpPr>
        <p:spPr>
          <a:xfrm>
            <a:off x="2362095" y="2091266"/>
            <a:ext cx="1591733" cy="11747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CA375-155E-E1DA-792B-4A9CC15461D8}"/>
              </a:ext>
            </a:extLst>
          </p:cNvPr>
          <p:cNvSpPr txBox="1"/>
          <p:nvPr/>
        </p:nvSpPr>
        <p:spPr>
          <a:xfrm>
            <a:off x="186267" y="2989276"/>
            <a:ext cx="1845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This is straightforward and only requires the LL patient-level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D554ED-136D-AFF3-A562-7F9C1042F6CF}"/>
              </a:ext>
            </a:extLst>
          </p:cNvPr>
          <p:cNvCxnSpPr>
            <a:cxnSpLocks/>
          </p:cNvCxnSpPr>
          <p:nvPr/>
        </p:nvCxnSpPr>
        <p:spPr>
          <a:xfrm flipV="1">
            <a:off x="1930400" y="2751667"/>
            <a:ext cx="431695" cy="33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5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29275-464F-8AE8-CF79-91FDF9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7"/>
          <a:stretch/>
        </p:blipFill>
        <p:spPr>
          <a:xfrm>
            <a:off x="2141851" y="179917"/>
            <a:ext cx="4860298" cy="47836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3F4F626-EF66-C7D7-0021-57CECD8834A5}"/>
              </a:ext>
            </a:extLst>
          </p:cNvPr>
          <p:cNvSpPr/>
          <p:nvPr/>
        </p:nvSpPr>
        <p:spPr>
          <a:xfrm>
            <a:off x="5410416" y="3352799"/>
            <a:ext cx="1591733" cy="11747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CA375-155E-E1DA-792B-4A9CC15461D8}"/>
              </a:ext>
            </a:extLst>
          </p:cNvPr>
          <p:cNvSpPr txBox="1"/>
          <p:nvPr/>
        </p:nvSpPr>
        <p:spPr>
          <a:xfrm>
            <a:off x="7366000" y="3158790"/>
            <a:ext cx="1845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This requires a definition for what we consider a COVID-associated hospitalization.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D554ED-136D-AFF3-A562-7F9C1042F6CF}"/>
              </a:ext>
            </a:extLst>
          </p:cNvPr>
          <p:cNvCxnSpPr>
            <a:cxnSpLocks/>
          </p:cNvCxnSpPr>
          <p:nvPr/>
        </p:nvCxnSpPr>
        <p:spPr>
          <a:xfrm>
            <a:off x="7002149" y="3940174"/>
            <a:ext cx="440051" cy="1915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9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07321-DCBB-265A-57EF-5CF9E2E9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942B5-7213-BBCB-7644-1555DFF6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016000"/>
            <a:ext cx="8459942" cy="404706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sites with ‘incomplete’ death reporting and sites with no hospitalization events on record.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patients with missing sex, age, and pediatric patients (&lt;19 years old).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Exclude patients without a hospitalization event documented within 14 days of their COVID-19 diagnosis or positive SARS-CoV-2 PCR or Ag lab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Bonus! Restrict the patient window to exclude weird positive results (e.g., before the COVID-19 pandemic) and those that are potentially very close to the current date, which may impact the amount of follow-up time available to accurately capture adverse events (this would be easier with the </a:t>
            </a:r>
            <a:r>
              <a:rPr lang="en-US" dirty="0" err="1"/>
              <a:t>observation_period</a:t>
            </a:r>
            <a:r>
              <a:rPr lang="en-US" dirty="0"/>
              <a:t> table, so we have to get creative).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5F0D15-F552-E6D3-C5FC-B8D039A2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Inclusion and Exclusion Criteria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C4A8-01A5-6867-618F-D6131B56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Study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 – What else?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B6519-B120-8A33-C0B3-BF6F66A9FF98}"/>
              </a:ext>
            </a:extLst>
          </p:cNvPr>
          <p:cNvSpPr txBox="1"/>
          <p:nvPr/>
        </p:nvSpPr>
        <p:spPr>
          <a:xfrm rot="2686378">
            <a:off x="6336275" y="310365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08196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 – What else?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3368C5-1011-CEBB-15B9-FBA259083734}"/>
              </a:ext>
            </a:extLst>
          </p:cNvPr>
          <p:cNvSpPr/>
          <p:nvPr/>
        </p:nvSpPr>
        <p:spPr>
          <a:xfrm>
            <a:off x="0" y="2389125"/>
            <a:ext cx="2294467" cy="2597741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A663AA-5443-E476-41EF-5EE4B40D37A4}"/>
              </a:ext>
            </a:extLst>
          </p:cNvPr>
          <p:cNvSpPr/>
          <p:nvPr/>
        </p:nvSpPr>
        <p:spPr>
          <a:xfrm>
            <a:off x="2730674" y="2389126"/>
            <a:ext cx="3094393" cy="80280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02E0A-75BD-9F6B-064A-74AB6C7EFF4C}"/>
              </a:ext>
            </a:extLst>
          </p:cNvPr>
          <p:cNvSpPr txBox="1"/>
          <p:nvPr/>
        </p:nvSpPr>
        <p:spPr>
          <a:xfrm rot="2686378">
            <a:off x="6336275" y="310365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4252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4D14-5F21-6127-EA31-2356E65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Study Variables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 – Anything else??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02E0A-75BD-9F6B-064A-74AB6C7EFF4C}"/>
              </a:ext>
            </a:extLst>
          </p:cNvPr>
          <p:cNvSpPr txBox="1"/>
          <p:nvPr/>
        </p:nvSpPr>
        <p:spPr>
          <a:xfrm rot="2686378">
            <a:off x="6336275" y="310365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1C6F-C385-A5CD-5982-A00F58F0D780}"/>
              </a:ext>
            </a:extLst>
          </p:cNvPr>
          <p:cNvSpPr txBox="1"/>
          <p:nvPr/>
        </p:nvSpPr>
        <p:spPr>
          <a:xfrm rot="2686378">
            <a:off x="-121950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34EAF-BB75-9F36-D584-173F825B90E6}"/>
              </a:ext>
            </a:extLst>
          </p:cNvPr>
          <p:cNvSpPr txBox="1"/>
          <p:nvPr/>
        </p:nvSpPr>
        <p:spPr>
          <a:xfrm rot="2686378">
            <a:off x="3010214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2462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Data Preparation Requirements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Site Quality Checks</a:t>
            </a:r>
          </a:p>
          <a:p>
            <a:pPr marL="801669" lvl="1" indent="-342892">
              <a:buFont typeface="Arial" panose="020B0604020202020204" pitchFamily="34" charset="0"/>
              <a:buChar char="•"/>
            </a:pPr>
            <a:r>
              <a:rPr lang="en-US" sz="3200" dirty="0"/>
              <a:t>Inclusion/Exclusion Criteria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Study variables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3200" dirty="0"/>
              <a:t>Homework Overview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902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 – Anything else??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A663AA-5443-E476-41EF-5EE4B40D37A4}"/>
              </a:ext>
            </a:extLst>
          </p:cNvPr>
          <p:cNvSpPr/>
          <p:nvPr/>
        </p:nvSpPr>
        <p:spPr>
          <a:xfrm>
            <a:off x="653113" y="741422"/>
            <a:ext cx="7887571" cy="159596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02E0A-75BD-9F6B-064A-74AB6C7EFF4C}"/>
              </a:ext>
            </a:extLst>
          </p:cNvPr>
          <p:cNvSpPr txBox="1"/>
          <p:nvPr/>
        </p:nvSpPr>
        <p:spPr>
          <a:xfrm rot="2686378">
            <a:off x="6336275" y="310365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1C6F-C385-A5CD-5982-A00F58F0D780}"/>
              </a:ext>
            </a:extLst>
          </p:cNvPr>
          <p:cNvSpPr txBox="1"/>
          <p:nvPr/>
        </p:nvSpPr>
        <p:spPr>
          <a:xfrm rot="2686378">
            <a:off x="-121950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34EAF-BB75-9F36-D584-173F825B90E6}"/>
              </a:ext>
            </a:extLst>
          </p:cNvPr>
          <p:cNvSpPr txBox="1"/>
          <p:nvPr/>
        </p:nvSpPr>
        <p:spPr>
          <a:xfrm rot="2686378">
            <a:off x="3010214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201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FAD-603D-541D-CB9E-5982C7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053-8454-6125-FC26-EA904091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1103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yet to define our primary exposure, which is malnutrition status before COVID-19 and during the COVID-19 hospitalization event. </a:t>
            </a:r>
          </a:p>
        </p:txBody>
      </p:sp>
    </p:spTree>
    <p:extLst>
      <p:ext uri="{BB962C8B-B14F-4D97-AF65-F5344CB8AC3E}">
        <p14:creationId xmlns:p14="http://schemas.microsoft.com/office/powerpoint/2010/main" val="63737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FAD-603D-541D-CB9E-5982C7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053-8454-6125-FC26-EA904091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1103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mutually exclusive categories based on our malnutrition concept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074B1-012F-A6A6-AB00-CA60FCC61B80}"/>
              </a:ext>
            </a:extLst>
          </p:cNvPr>
          <p:cNvCxnSpPr>
            <a:cxnSpLocks/>
          </p:cNvCxnSpPr>
          <p:nvPr/>
        </p:nvCxnSpPr>
        <p:spPr>
          <a:xfrm>
            <a:off x="763571" y="3423421"/>
            <a:ext cx="746602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9D7C5-2DDF-CC09-7E76-6055CE995BF3}"/>
              </a:ext>
            </a:extLst>
          </p:cNvPr>
          <p:cNvCxnSpPr/>
          <p:nvPr/>
        </p:nvCxnSpPr>
        <p:spPr>
          <a:xfrm flipV="1">
            <a:off x="4166647" y="2846618"/>
            <a:ext cx="0" cy="5768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3B5FC-1F8B-CFA8-998A-92FE1E636763}"/>
              </a:ext>
            </a:extLst>
          </p:cNvPr>
          <p:cNvSpPr txBox="1"/>
          <p:nvPr/>
        </p:nvSpPr>
        <p:spPr>
          <a:xfrm>
            <a:off x="3421929" y="3616076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SARS-CoV-2 Infection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89EC59-1C1F-98F8-E85C-458370DB244E}"/>
              </a:ext>
            </a:extLst>
          </p:cNvPr>
          <p:cNvSpPr/>
          <p:nvPr/>
        </p:nvSpPr>
        <p:spPr>
          <a:xfrm rot="16200000">
            <a:off x="6061804" y="722414"/>
            <a:ext cx="278686" cy="383066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99B04-A45E-A384-7901-B98E39B0A421}"/>
              </a:ext>
            </a:extLst>
          </p:cNvPr>
          <p:cNvSpPr txBox="1"/>
          <p:nvPr/>
        </p:nvSpPr>
        <p:spPr>
          <a:xfrm>
            <a:off x="4817097" y="205155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30-Day Post-COVID Window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30EF2-90FB-D094-62BB-C50F028C6195}"/>
              </a:ext>
            </a:extLst>
          </p:cNvPr>
          <p:cNvCxnSpPr/>
          <p:nvPr/>
        </p:nvCxnSpPr>
        <p:spPr>
          <a:xfrm flipH="1">
            <a:off x="763571" y="2686639"/>
            <a:ext cx="329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82A13E-7673-DE1E-D66F-025BB263946B}"/>
              </a:ext>
            </a:extLst>
          </p:cNvPr>
          <p:cNvSpPr txBox="1"/>
          <p:nvPr/>
        </p:nvSpPr>
        <p:spPr>
          <a:xfrm>
            <a:off x="1544492" y="20234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Lookback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D2EF-FBC3-909F-689F-DF0532BCE9F6}"/>
              </a:ext>
            </a:extLst>
          </p:cNvPr>
          <p:cNvSpPr txBox="1"/>
          <p:nvPr/>
        </p:nvSpPr>
        <p:spPr>
          <a:xfrm rot="16200000">
            <a:off x="-214764" y="29353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01-01-2018</a:t>
            </a:r>
          </a:p>
        </p:txBody>
      </p:sp>
    </p:spTree>
    <p:extLst>
      <p:ext uri="{BB962C8B-B14F-4D97-AF65-F5344CB8AC3E}">
        <p14:creationId xmlns:p14="http://schemas.microsoft.com/office/powerpoint/2010/main" val="316924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FAD-603D-541D-CB9E-5982C7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053-8454-6125-FC26-EA904091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1103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mutually exclusive categories based on our malnutrition concept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074B1-012F-A6A6-AB00-CA60FCC61B80}"/>
              </a:ext>
            </a:extLst>
          </p:cNvPr>
          <p:cNvCxnSpPr>
            <a:cxnSpLocks/>
          </p:cNvCxnSpPr>
          <p:nvPr/>
        </p:nvCxnSpPr>
        <p:spPr>
          <a:xfrm>
            <a:off x="763571" y="3423421"/>
            <a:ext cx="746602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9D7C5-2DDF-CC09-7E76-6055CE995BF3}"/>
              </a:ext>
            </a:extLst>
          </p:cNvPr>
          <p:cNvCxnSpPr/>
          <p:nvPr/>
        </p:nvCxnSpPr>
        <p:spPr>
          <a:xfrm flipV="1">
            <a:off x="4166647" y="2846618"/>
            <a:ext cx="0" cy="5768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3B5FC-1F8B-CFA8-998A-92FE1E636763}"/>
              </a:ext>
            </a:extLst>
          </p:cNvPr>
          <p:cNvSpPr txBox="1"/>
          <p:nvPr/>
        </p:nvSpPr>
        <p:spPr>
          <a:xfrm>
            <a:off x="3421929" y="3616076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SARS-CoV-2 Infection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89EC59-1C1F-98F8-E85C-458370DB244E}"/>
              </a:ext>
            </a:extLst>
          </p:cNvPr>
          <p:cNvSpPr/>
          <p:nvPr/>
        </p:nvSpPr>
        <p:spPr>
          <a:xfrm rot="16200000">
            <a:off x="6061804" y="722414"/>
            <a:ext cx="278686" cy="383066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99B04-A45E-A384-7901-B98E39B0A421}"/>
              </a:ext>
            </a:extLst>
          </p:cNvPr>
          <p:cNvSpPr txBox="1"/>
          <p:nvPr/>
        </p:nvSpPr>
        <p:spPr>
          <a:xfrm>
            <a:off x="4817097" y="205155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30-Day Post-COVID Window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30EF2-90FB-D094-62BB-C50F028C6195}"/>
              </a:ext>
            </a:extLst>
          </p:cNvPr>
          <p:cNvCxnSpPr/>
          <p:nvPr/>
        </p:nvCxnSpPr>
        <p:spPr>
          <a:xfrm flipH="1">
            <a:off x="763571" y="2686639"/>
            <a:ext cx="329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82A13E-7673-DE1E-D66F-025BB263946B}"/>
              </a:ext>
            </a:extLst>
          </p:cNvPr>
          <p:cNvSpPr txBox="1"/>
          <p:nvPr/>
        </p:nvSpPr>
        <p:spPr>
          <a:xfrm>
            <a:off x="1544492" y="20234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Lookback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D2EF-FBC3-909F-689F-DF0532BCE9F6}"/>
              </a:ext>
            </a:extLst>
          </p:cNvPr>
          <p:cNvSpPr txBox="1"/>
          <p:nvPr/>
        </p:nvSpPr>
        <p:spPr>
          <a:xfrm rot="16200000">
            <a:off x="-214764" y="29353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01-01-2018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FFFD-B9E1-1C15-3A69-2FEBA006BB1B}"/>
              </a:ext>
            </a:extLst>
          </p:cNvPr>
          <p:cNvSpPr txBox="1"/>
          <p:nvPr/>
        </p:nvSpPr>
        <p:spPr>
          <a:xfrm>
            <a:off x="1604887" y="4455061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1: No Malnutrition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3369F9-0EA0-D259-0029-9726271BF5B6}"/>
              </a:ext>
            </a:extLst>
          </p:cNvPr>
          <p:cNvSpPr/>
          <p:nvPr/>
        </p:nvSpPr>
        <p:spPr>
          <a:xfrm>
            <a:off x="652140" y="2023438"/>
            <a:ext cx="7887571" cy="235059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FAD-603D-541D-CB9E-5982C7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053-8454-6125-FC26-EA904091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1103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mutually exclusive categories based on our malnutrition concept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074B1-012F-A6A6-AB00-CA60FCC61B80}"/>
              </a:ext>
            </a:extLst>
          </p:cNvPr>
          <p:cNvCxnSpPr>
            <a:cxnSpLocks/>
          </p:cNvCxnSpPr>
          <p:nvPr/>
        </p:nvCxnSpPr>
        <p:spPr>
          <a:xfrm>
            <a:off x="763571" y="3423421"/>
            <a:ext cx="746602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9D7C5-2DDF-CC09-7E76-6055CE995BF3}"/>
              </a:ext>
            </a:extLst>
          </p:cNvPr>
          <p:cNvCxnSpPr/>
          <p:nvPr/>
        </p:nvCxnSpPr>
        <p:spPr>
          <a:xfrm flipV="1">
            <a:off x="4166647" y="2846618"/>
            <a:ext cx="0" cy="5768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3B5FC-1F8B-CFA8-998A-92FE1E636763}"/>
              </a:ext>
            </a:extLst>
          </p:cNvPr>
          <p:cNvSpPr txBox="1"/>
          <p:nvPr/>
        </p:nvSpPr>
        <p:spPr>
          <a:xfrm>
            <a:off x="3421929" y="3616076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SARS-CoV-2 Infection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89EC59-1C1F-98F8-E85C-458370DB244E}"/>
              </a:ext>
            </a:extLst>
          </p:cNvPr>
          <p:cNvSpPr/>
          <p:nvPr/>
        </p:nvSpPr>
        <p:spPr>
          <a:xfrm rot="16200000">
            <a:off x="6061804" y="722414"/>
            <a:ext cx="278686" cy="383066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99B04-A45E-A384-7901-B98E39B0A421}"/>
              </a:ext>
            </a:extLst>
          </p:cNvPr>
          <p:cNvSpPr txBox="1"/>
          <p:nvPr/>
        </p:nvSpPr>
        <p:spPr>
          <a:xfrm>
            <a:off x="4817097" y="205155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30-Day Post-COVID Window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30EF2-90FB-D094-62BB-C50F028C6195}"/>
              </a:ext>
            </a:extLst>
          </p:cNvPr>
          <p:cNvCxnSpPr/>
          <p:nvPr/>
        </p:nvCxnSpPr>
        <p:spPr>
          <a:xfrm flipH="1">
            <a:off x="763571" y="2686639"/>
            <a:ext cx="329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82A13E-7673-DE1E-D66F-025BB263946B}"/>
              </a:ext>
            </a:extLst>
          </p:cNvPr>
          <p:cNvSpPr txBox="1"/>
          <p:nvPr/>
        </p:nvSpPr>
        <p:spPr>
          <a:xfrm>
            <a:off x="1544492" y="20234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Lookback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D2EF-FBC3-909F-689F-DF0532BCE9F6}"/>
              </a:ext>
            </a:extLst>
          </p:cNvPr>
          <p:cNvSpPr txBox="1"/>
          <p:nvPr/>
        </p:nvSpPr>
        <p:spPr>
          <a:xfrm rot="16200000">
            <a:off x="-214764" y="29353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01-01-2018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FFFD-B9E1-1C15-3A69-2FEBA006BB1B}"/>
              </a:ext>
            </a:extLst>
          </p:cNvPr>
          <p:cNvSpPr txBox="1"/>
          <p:nvPr/>
        </p:nvSpPr>
        <p:spPr>
          <a:xfrm>
            <a:off x="1366039" y="4458721"/>
            <a:ext cx="560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2: </a:t>
            </a:r>
            <a:r>
              <a:rPr lang="en-US" sz="3200" b="1" dirty="0" err="1"/>
              <a:t>Hx</a:t>
            </a:r>
            <a:r>
              <a:rPr lang="en-US" sz="3200" b="1" dirty="0"/>
              <a:t> of Malnutrition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3369F9-0EA0-D259-0029-9726271BF5B6}"/>
              </a:ext>
            </a:extLst>
          </p:cNvPr>
          <p:cNvSpPr/>
          <p:nvPr/>
        </p:nvSpPr>
        <p:spPr>
          <a:xfrm>
            <a:off x="652141" y="2023438"/>
            <a:ext cx="3514506" cy="235059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FAD-603D-541D-CB9E-5982C7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053-8454-6125-FC26-EA904091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30" y="1205568"/>
            <a:ext cx="8459942" cy="11039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mutually exclusive categories based on our malnutrition concept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074B1-012F-A6A6-AB00-CA60FCC61B80}"/>
              </a:ext>
            </a:extLst>
          </p:cNvPr>
          <p:cNvCxnSpPr>
            <a:cxnSpLocks/>
          </p:cNvCxnSpPr>
          <p:nvPr/>
        </p:nvCxnSpPr>
        <p:spPr>
          <a:xfrm>
            <a:off x="763571" y="3423421"/>
            <a:ext cx="746602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9D7C5-2DDF-CC09-7E76-6055CE995BF3}"/>
              </a:ext>
            </a:extLst>
          </p:cNvPr>
          <p:cNvCxnSpPr/>
          <p:nvPr/>
        </p:nvCxnSpPr>
        <p:spPr>
          <a:xfrm flipV="1">
            <a:off x="4166647" y="2846618"/>
            <a:ext cx="0" cy="5768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3B5FC-1F8B-CFA8-998A-92FE1E636763}"/>
              </a:ext>
            </a:extLst>
          </p:cNvPr>
          <p:cNvSpPr txBox="1"/>
          <p:nvPr/>
        </p:nvSpPr>
        <p:spPr>
          <a:xfrm>
            <a:off x="3421929" y="3616076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SARS-CoV-2 Infection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89EC59-1C1F-98F8-E85C-458370DB244E}"/>
              </a:ext>
            </a:extLst>
          </p:cNvPr>
          <p:cNvSpPr/>
          <p:nvPr/>
        </p:nvSpPr>
        <p:spPr>
          <a:xfrm rot="16200000">
            <a:off x="6061804" y="722414"/>
            <a:ext cx="278686" cy="383066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99B04-A45E-A384-7901-B98E39B0A421}"/>
              </a:ext>
            </a:extLst>
          </p:cNvPr>
          <p:cNvSpPr txBox="1"/>
          <p:nvPr/>
        </p:nvSpPr>
        <p:spPr>
          <a:xfrm>
            <a:off x="4817097" y="205155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30-Day Post-COVID Window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30EF2-90FB-D094-62BB-C50F028C6195}"/>
              </a:ext>
            </a:extLst>
          </p:cNvPr>
          <p:cNvCxnSpPr/>
          <p:nvPr/>
        </p:nvCxnSpPr>
        <p:spPr>
          <a:xfrm flipH="1">
            <a:off x="763571" y="2686639"/>
            <a:ext cx="329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82A13E-7673-DE1E-D66F-025BB263946B}"/>
              </a:ext>
            </a:extLst>
          </p:cNvPr>
          <p:cNvSpPr txBox="1"/>
          <p:nvPr/>
        </p:nvSpPr>
        <p:spPr>
          <a:xfrm>
            <a:off x="1544492" y="202343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Lookback period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6D2EF-FBC3-909F-689F-DF0532BCE9F6}"/>
              </a:ext>
            </a:extLst>
          </p:cNvPr>
          <p:cNvSpPr txBox="1"/>
          <p:nvPr/>
        </p:nvSpPr>
        <p:spPr>
          <a:xfrm rot="16200000">
            <a:off x="-214764" y="29353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01-01-2018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FFFD-B9E1-1C15-3A69-2FEBA006BB1B}"/>
              </a:ext>
            </a:extLst>
          </p:cNvPr>
          <p:cNvSpPr txBox="1"/>
          <p:nvPr/>
        </p:nvSpPr>
        <p:spPr>
          <a:xfrm>
            <a:off x="233263" y="4470863"/>
            <a:ext cx="8105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3: Hospital-Acquired Malnutrition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3369F9-0EA0-D259-0029-9726271BF5B6}"/>
              </a:ext>
            </a:extLst>
          </p:cNvPr>
          <p:cNvSpPr/>
          <p:nvPr/>
        </p:nvSpPr>
        <p:spPr>
          <a:xfrm>
            <a:off x="4166646" y="1944672"/>
            <a:ext cx="4061249" cy="235059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4D14-5F21-6127-EA31-2356E65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Study Variables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2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4360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Data Analysis – What now?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02E0A-75BD-9F6B-064A-74AB6C7EFF4C}"/>
              </a:ext>
            </a:extLst>
          </p:cNvPr>
          <p:cNvSpPr txBox="1"/>
          <p:nvPr/>
        </p:nvSpPr>
        <p:spPr>
          <a:xfrm rot="2686378">
            <a:off x="6336275" y="310365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1C6F-C385-A5CD-5982-A00F58F0D780}"/>
              </a:ext>
            </a:extLst>
          </p:cNvPr>
          <p:cNvSpPr txBox="1"/>
          <p:nvPr/>
        </p:nvSpPr>
        <p:spPr>
          <a:xfrm rot="2686378">
            <a:off x="-121950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34EAF-BB75-9F36-D584-173F825B90E6}"/>
              </a:ext>
            </a:extLst>
          </p:cNvPr>
          <p:cNvSpPr txBox="1"/>
          <p:nvPr/>
        </p:nvSpPr>
        <p:spPr>
          <a:xfrm rot="2686378">
            <a:off x="3010214" y="3047707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C680-4A12-2860-666E-BEF6CF53BE46}"/>
              </a:ext>
            </a:extLst>
          </p:cNvPr>
          <p:cNvSpPr txBox="1"/>
          <p:nvPr/>
        </p:nvSpPr>
        <p:spPr>
          <a:xfrm>
            <a:off x="2949916" y="1036399"/>
            <a:ext cx="2759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86152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800B-73DB-0866-4E5A-27433D2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011EF-84DB-9256-4B42-C860FB03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28" y="1013304"/>
            <a:ext cx="4674574" cy="38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1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CFCB-B3CB-344B-A7BF-EBCB1885CB47}"/>
              </a:ext>
            </a:extLst>
          </p:cNvPr>
          <p:cNvSpPr/>
          <p:nvPr/>
        </p:nvSpPr>
        <p:spPr>
          <a:xfrm>
            <a:off x="3392462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B1CBAD-17B4-9986-EA2B-94168986AFF2}"/>
              </a:ext>
            </a:extLst>
          </p:cNvPr>
          <p:cNvSpPr/>
          <p:nvPr/>
        </p:nvSpPr>
        <p:spPr>
          <a:xfrm>
            <a:off x="826718" y="1354667"/>
            <a:ext cx="4891414" cy="931333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AD9B3-633F-68D7-96FA-36F227E3641E}"/>
              </a:ext>
            </a:extLst>
          </p:cNvPr>
          <p:cNvSpPr/>
          <p:nvPr/>
        </p:nvSpPr>
        <p:spPr>
          <a:xfrm>
            <a:off x="2594636" y="2587768"/>
            <a:ext cx="3230431" cy="587232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69F97-B7BE-F174-8ACB-27DBDE421331}"/>
              </a:ext>
            </a:extLst>
          </p:cNvPr>
          <p:cNvSpPr txBox="1"/>
          <p:nvPr/>
        </p:nvSpPr>
        <p:spPr>
          <a:xfrm>
            <a:off x="2006370" y="467937"/>
            <a:ext cx="4855935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is what we’ll be looking at in class 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91908-EE92-9948-48EF-16CDBDDED407}"/>
              </a:ext>
            </a:extLst>
          </p:cNvPr>
          <p:cNvSpPr txBox="1"/>
          <p:nvPr/>
        </p:nvSpPr>
        <p:spPr>
          <a:xfrm>
            <a:off x="2826431" y="1614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0113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800B-73DB-0866-4E5A-27433D2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7238A-EF9A-96DD-2BCA-2724E0F8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8" y="1088990"/>
            <a:ext cx="3820003" cy="405451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A831C9-C439-5636-8062-7C370EFB8BC9}"/>
              </a:ext>
            </a:extLst>
          </p:cNvPr>
          <p:cNvSpPr/>
          <p:nvPr/>
        </p:nvSpPr>
        <p:spPr>
          <a:xfrm>
            <a:off x="2735781" y="1555205"/>
            <a:ext cx="3746220" cy="349795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76EE2F-6061-5D75-6E8B-6F400102A6DC}"/>
              </a:ext>
            </a:extLst>
          </p:cNvPr>
          <p:cNvSpPr/>
          <p:nvPr/>
        </p:nvSpPr>
        <p:spPr>
          <a:xfrm>
            <a:off x="2735781" y="3383220"/>
            <a:ext cx="3746220" cy="349795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9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Analysis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097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FCC2C-4F6E-5181-8421-607181AB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Malnutrition Concept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1FABA-D67F-0CA3-2C31-4A2D2E439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206"/>
              </p:ext>
            </p:extLst>
          </p:nvPr>
        </p:nvGraphicFramePr>
        <p:xfrm>
          <a:off x="443060" y="961112"/>
          <a:ext cx="7786540" cy="410663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3299690359"/>
                    </a:ext>
                  </a:extLst>
                </a:gridCol>
                <a:gridCol w="6768445">
                  <a:extLst>
                    <a:ext uri="{9D8B030D-6E8A-4147-A177-3AD203B41FA5}">
                      <a16:colId xmlns:a16="http://schemas.microsoft.com/office/drawing/2014/main" val="2045398007"/>
                    </a:ext>
                  </a:extLst>
                </a:gridCol>
              </a:tblGrid>
              <a:tr h="155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Concept ID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1F2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Concept Name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1F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650699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</a:rPr>
                        <a:t>4123542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Wasting disease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206270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443082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Starvation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025827"/>
                  </a:ext>
                </a:extLst>
              </a:tr>
              <a:tr h="41382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</a:rPr>
                        <a:t>437832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Malnutrition of mild degree (Gomez: 75 percent to less than 90 percent of standard weight)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65434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4101278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Moderate protein energy malnutrition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340045"/>
                  </a:ext>
                </a:extLst>
              </a:tr>
              <a:tr h="41382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436078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Malnutrition of moderate degree (Gomez: 60 percent to less than 75 percent of standard weight)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472788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433163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Deficiency of macronutrients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711822"/>
                  </a:ext>
                </a:extLst>
              </a:tr>
              <a:tr h="28483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4028220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Malnutrition following gastrointestinal surgery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89215"/>
                  </a:ext>
                </a:extLst>
              </a:tr>
              <a:tr h="28483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4098458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Moderate protein-calorie malnutrition (weight for age 60-74 percent of standard)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651796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4156515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Malnutrition (calorie)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175951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4276360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Undernutrition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832290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435227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Nutritional deficiency disorder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866773"/>
                  </a:ext>
                </a:extLst>
              </a:tr>
              <a:tr h="28483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4096196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Mild protein-calorie malnutrition (weight for age 75-89 percent of standard)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2276955"/>
                  </a:ext>
                </a:extLst>
              </a:tr>
              <a:tr h="28483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4233565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Severe protein-calorie malnutrition (Gomez: less than 60 percent of standard weight)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031448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432593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Kwashiorkor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084575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4029268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 err="1">
                          <a:effectLst/>
                        </a:rPr>
                        <a:t>Marasmic</a:t>
                      </a:r>
                      <a:r>
                        <a:rPr lang="en-US" sz="1100" dirty="0">
                          <a:effectLst/>
                        </a:rPr>
                        <a:t> kwashiorkor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296624"/>
                  </a:ext>
                </a:extLst>
              </a:tr>
              <a:tr h="15585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>
                          <a:effectLst/>
                        </a:rPr>
                        <a:t>4337279</a:t>
                      </a:r>
                      <a:endParaRPr lang="en-US" sz="110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>
                          <a:effectLst/>
                        </a:rPr>
                        <a:t>Semi-starvation</a:t>
                      </a:r>
                      <a:endParaRPr lang="en-US" sz="1100" dirty="0">
                        <a:effectLst/>
                        <a:latin typeface="12px Source-Code-Pro"/>
                      </a:endParaRPr>
                    </a:p>
                  </a:txBody>
                  <a:tcPr marL="22393" marR="22393" marT="13436" marB="13436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64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9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FCC2C-4F6E-5181-8421-607181AB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Malnutrition Concept 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34D36F-237A-5276-3279-7001D89E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99611"/>
              </p:ext>
            </p:extLst>
          </p:nvPr>
        </p:nvGraphicFramePr>
        <p:xfrm>
          <a:off x="471339" y="929422"/>
          <a:ext cx="7758261" cy="4133774"/>
        </p:xfrm>
        <a:graphic>
          <a:graphicData uri="http://schemas.openxmlformats.org/drawingml/2006/table">
            <a:tbl>
              <a:tblPr/>
              <a:tblGrid>
                <a:gridCol w="2422689">
                  <a:extLst>
                    <a:ext uri="{9D8B030D-6E8A-4147-A177-3AD203B41FA5}">
                      <a16:colId xmlns:a16="http://schemas.microsoft.com/office/drawing/2014/main" val="182885540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732967063"/>
                    </a:ext>
                  </a:extLst>
                </a:gridCol>
                <a:gridCol w="4308050">
                  <a:extLst>
                    <a:ext uri="{9D8B030D-6E8A-4147-A177-3AD203B41FA5}">
                      <a16:colId xmlns:a16="http://schemas.microsoft.com/office/drawing/2014/main" val="1376900383"/>
                    </a:ext>
                  </a:extLst>
                </a:gridCol>
              </a:tblGrid>
              <a:tr h="188101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Severity</a:t>
                      </a:r>
                    </a:p>
                  </a:txBody>
                  <a:tcPr marL="26872" marR="26872" marT="13436" marB="1343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1F2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Concept ID</a:t>
                      </a:r>
                    </a:p>
                  </a:txBody>
                  <a:tcPr marL="26872" marR="26872" marT="13436" marB="1343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1F2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Condition Concept Name</a:t>
                      </a:r>
                    </a:p>
                  </a:txBody>
                  <a:tcPr marL="26872" marR="26872" marT="13436" marB="13436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1F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18604"/>
                  </a:ext>
                </a:extLst>
              </a:tr>
              <a:tr h="42994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</a:rPr>
                        <a:t>Mild Malnutrition</a:t>
                      </a:r>
                      <a:endParaRPr lang="en-US" sz="1000" dirty="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437832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Malnutrition of mild degree (Gomez: 75 percent to less than 90 percent of standard weight)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14307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4096196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Mild protein-calorie malnutrition (weight for age 75-89 percent of standard)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696428"/>
                  </a:ext>
                </a:extLst>
              </a:tr>
              <a:tr h="42994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effectLst/>
                        </a:rPr>
                        <a:t>Moderate Malnutrition</a:t>
                      </a:r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436078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Malnutrition of moderate degree (Gomez: 60 percent to less than 75 percent of standard weight)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76207"/>
                  </a:ext>
                </a:extLst>
              </a:tr>
              <a:tr h="188101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4101278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Moderate protein energy malnutrition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85637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4098458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Moderate protein-calorie malnutrition (weight for age 60-74 percent of standard)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13260"/>
                  </a:ext>
                </a:extLst>
              </a:tr>
              <a:tr h="34933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</a:rPr>
                        <a:t>Severe Malnutrition</a:t>
                      </a:r>
                      <a:endParaRPr lang="en-US" sz="1000" dirty="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4233565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Severe protein-calorie malnutrition (Gomez: less than 60 percent of standard weight)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58648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4123542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Wasting disease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62078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432593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Kwashiorkor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26269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4029268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Marasmic kwashiorkor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62305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</a:rPr>
                        <a:t>General Malnutrition</a:t>
                      </a:r>
                      <a:endParaRPr lang="en-US" sz="1000" dirty="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4156515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Malnutrition (calorie)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1987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4276360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Undernutrition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40547"/>
                  </a:ext>
                </a:extLst>
              </a:tr>
              <a:tr h="188101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435227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Nutritional deficiency disorder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82467"/>
                  </a:ext>
                </a:extLst>
              </a:tr>
              <a:tr h="188101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433163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Deficiency of macronutrients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87154"/>
                  </a:ext>
                </a:extLst>
              </a:tr>
              <a:tr h="188101">
                <a:tc>
                  <a:txBody>
                    <a:bodyPr/>
                    <a:lstStyle/>
                    <a:p>
                      <a:pPr fontAlgn="base"/>
                      <a:endParaRPr lang="en-US" sz="1000" dirty="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4028220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Malnutrition following gastrointestinal surgery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13066"/>
                  </a:ext>
                </a:extLst>
              </a:tr>
              <a:tr h="18810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effectLst/>
                        </a:rPr>
                        <a:t>Starvation and Related Conditions</a:t>
                      </a:r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443082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Starvation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4196"/>
                  </a:ext>
                </a:extLst>
              </a:tr>
              <a:tr h="107487">
                <a:tc>
                  <a:txBody>
                    <a:bodyPr/>
                    <a:lstStyle/>
                    <a:p>
                      <a:pPr fontAlgn="base"/>
                      <a:endParaRPr lang="en-US" sz="1000">
                        <a:effectLst/>
                      </a:endParaRP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4337279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Semi-starvation</a:t>
                      </a:r>
                    </a:p>
                  </a:txBody>
                  <a:tcPr marL="26872" marR="26872" marT="13436" marB="13436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1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1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DB424-2D64-640A-9502-E7FD15EA3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see if malnutrition severity is associated with worse outcomes among those with a history of malnutrition.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newly created malnutrition severity type variable, we want to re-run our analyses.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D722-9D68-28DA-7093-67B89D9DAD8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each be assigned either: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The multilevel severity measure to compare them collective versus no </a:t>
            </a:r>
            <a:r>
              <a:rPr lang="en-US" dirty="0" err="1">
                <a:solidFill>
                  <a:schemeClr val="tx1"/>
                </a:solidFill>
              </a:rPr>
              <a:t>hx</a:t>
            </a:r>
            <a:r>
              <a:rPr lang="en-US" dirty="0">
                <a:solidFill>
                  <a:schemeClr val="tx1"/>
                </a:solidFill>
              </a:rPr>
              <a:t> of malnutrition (level 1)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One of these severity types to compare individually to those with no </a:t>
            </a:r>
            <a:r>
              <a:rPr lang="en-US" dirty="0" err="1">
                <a:solidFill>
                  <a:schemeClr val="tx1"/>
                </a:solidFill>
              </a:rPr>
              <a:t>hx</a:t>
            </a:r>
            <a:r>
              <a:rPr lang="en-US" dirty="0">
                <a:solidFill>
                  <a:schemeClr val="tx1"/>
                </a:solidFill>
              </a:rPr>
              <a:t> of malnutrition (level 2)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Stratified among only those with malnutrition to compare relative differences among those with malnutrition (level 3)</a:t>
            </a:r>
          </a:p>
          <a:p>
            <a:pPr marL="800089" lvl="1" indent="-3429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8898C4-996C-CB78-A71C-221B65D9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57671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D722-9D68-28DA-7093-67B89D9DAD8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030" y="1214278"/>
            <a:ext cx="8459939" cy="370606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last name is between A and H, you are group A (level 1)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last name is between I and O, you are group B (level 2)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your last name is between P and Z, you are group C (level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your group assignment: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Table 1 for your cohort (e.g., descriptive statistics) with an overall column and comparison groups. Include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values using the </a:t>
            </a:r>
            <a:r>
              <a:rPr lang="en-US" dirty="0" err="1">
                <a:solidFill>
                  <a:schemeClr val="tx1"/>
                </a:solidFill>
              </a:rPr>
              <a:t>gtsummary</a:t>
            </a:r>
            <a:r>
              <a:rPr lang="en-US" dirty="0">
                <a:solidFill>
                  <a:schemeClr val="tx1"/>
                </a:solidFill>
              </a:rPr>
              <a:t> package. Be sure to include additional code to censor small counts.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the approach we covered in class, run crude and adjusted logistic regression for 30-day all-cause mortality using the exposure group you were assigned above. If you include event rates, include an additional step to censor small cell counts.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8898C4-996C-CB78-A71C-221B65D9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77782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CDADB-5C14-3907-F238-44FB232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Module 5 Homework (link)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8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DB90-6148-FD89-03CE-ED44981E0466}"/>
              </a:ext>
            </a:extLst>
          </p:cNvPr>
          <p:cNvSpPr txBox="1"/>
          <p:nvPr/>
        </p:nvSpPr>
        <p:spPr>
          <a:xfrm>
            <a:off x="826718" y="802462"/>
            <a:ext cx="7578246" cy="148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Primary Exposure: Malnutrition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71" y="61006"/>
            <a:ext cx="7887570" cy="638331"/>
          </a:xfrm>
        </p:spPr>
        <p:txBody>
          <a:bodyPr/>
          <a:lstStyle/>
          <a:p>
            <a:r>
              <a:rPr lang="en-US" dirty="0"/>
              <a:t>Analytic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CEC923-A50D-A645-B862-6641470FEDC9}"/>
              </a:ext>
            </a:extLst>
          </p:cNvPr>
          <p:cNvSpPr/>
          <p:nvPr/>
        </p:nvSpPr>
        <p:spPr>
          <a:xfrm>
            <a:off x="974363" y="1473302"/>
            <a:ext cx="1793640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No Hx of Malnutrition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A2D2A-9121-854C-B89D-E7D8DB0AB34F}"/>
              </a:ext>
            </a:extLst>
          </p:cNvPr>
          <p:cNvSpPr/>
          <p:nvPr/>
        </p:nvSpPr>
        <p:spPr>
          <a:xfrm>
            <a:off x="122719" y="2430201"/>
            <a:ext cx="2095144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Charlson Comorbidity Index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210DD-1781-534B-827F-0343A05008C7}"/>
              </a:ext>
            </a:extLst>
          </p:cNvPr>
          <p:cNvSpPr/>
          <p:nvPr/>
        </p:nvSpPr>
        <p:spPr>
          <a:xfrm>
            <a:off x="2730674" y="2430201"/>
            <a:ext cx="2987458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Death or Transfer to Hospice (primary)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Invasive Mechanical Ventilation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Oxygen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Acute Respiratory Distress Syndrome (ARDS)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Hospital-acquired pressure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8DF79-D8FD-564E-A9BF-19EF540208B2}"/>
              </a:ext>
            </a:extLst>
          </p:cNvPr>
          <p:cNvSpPr/>
          <p:nvPr/>
        </p:nvSpPr>
        <p:spPr>
          <a:xfrm>
            <a:off x="6230942" y="2430201"/>
            <a:ext cx="2618695" cy="245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Inclusion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&gt;18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COVID diagnosis or lab test (PCR, Ag)</a:t>
            </a:r>
          </a:p>
          <a:p>
            <a:endParaRPr lang="en-US" sz="1400" dirty="0"/>
          </a:p>
          <a:p>
            <a:pPr algn="ctr"/>
            <a:r>
              <a:rPr lang="en-US" sz="1400" b="1" u="sng" dirty="0"/>
              <a:t>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age,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partners with low death reporting and no hospitalizations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91E5B0-1D05-854A-8920-9B0AA8A3176F}"/>
              </a:ext>
            </a:extLst>
          </p:cNvPr>
          <p:cNvSpPr/>
          <p:nvPr/>
        </p:nvSpPr>
        <p:spPr>
          <a:xfrm>
            <a:off x="6100673" y="1473302"/>
            <a:ext cx="2083752" cy="63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COVID and Hospital-Acquired Malnutrition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B1CBAD-17B4-9986-EA2B-94168986AFF2}"/>
              </a:ext>
            </a:extLst>
          </p:cNvPr>
          <p:cNvSpPr/>
          <p:nvPr/>
        </p:nvSpPr>
        <p:spPr>
          <a:xfrm>
            <a:off x="826718" y="1290061"/>
            <a:ext cx="7513725" cy="99593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AD9B3-633F-68D7-96FA-36F227E3641E}"/>
              </a:ext>
            </a:extLst>
          </p:cNvPr>
          <p:cNvSpPr/>
          <p:nvPr/>
        </p:nvSpPr>
        <p:spPr>
          <a:xfrm>
            <a:off x="2594636" y="2587768"/>
            <a:ext cx="3230431" cy="587232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69F97-B7BE-F174-8ACB-27DBDE421331}"/>
              </a:ext>
            </a:extLst>
          </p:cNvPr>
          <p:cNvSpPr txBox="1"/>
          <p:nvPr/>
        </p:nvSpPr>
        <p:spPr>
          <a:xfrm>
            <a:off x="1656149" y="367443"/>
            <a:ext cx="5486400" cy="830997"/>
          </a:xfrm>
          <a:prstGeom prst="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is what you’ll be doing for homework!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B110-55B2-80AD-6837-C096635C7FAC}"/>
              </a:ext>
            </a:extLst>
          </p:cNvPr>
          <p:cNvSpPr txBox="1"/>
          <p:nvPr/>
        </p:nvSpPr>
        <p:spPr>
          <a:xfrm>
            <a:off x="4121907" y="1585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0332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1162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29275-464F-8AE8-CF79-91FDF9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7"/>
          <a:stretch/>
        </p:blipFill>
        <p:spPr>
          <a:xfrm>
            <a:off x="2141851" y="179917"/>
            <a:ext cx="4860298" cy="47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29275-464F-8AE8-CF79-91FDF9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7"/>
          <a:stretch/>
        </p:blipFill>
        <p:spPr>
          <a:xfrm>
            <a:off x="2141851" y="179917"/>
            <a:ext cx="4860298" cy="47836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3F4F626-EF66-C7D7-0021-57CECD8834A5}"/>
              </a:ext>
            </a:extLst>
          </p:cNvPr>
          <p:cNvSpPr/>
          <p:nvPr/>
        </p:nvSpPr>
        <p:spPr>
          <a:xfrm>
            <a:off x="2015067" y="179917"/>
            <a:ext cx="1591733" cy="11747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CA375-155E-E1DA-792B-4A9CC15461D8}"/>
              </a:ext>
            </a:extLst>
          </p:cNvPr>
          <p:cNvSpPr txBox="1"/>
          <p:nvPr/>
        </p:nvSpPr>
        <p:spPr>
          <a:xfrm>
            <a:off x="296335" y="1439334"/>
            <a:ext cx="159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This part is largely taken care of by the LL COVID+ template!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D554ED-136D-AFF3-A562-7F9C1042F6CF}"/>
              </a:ext>
            </a:extLst>
          </p:cNvPr>
          <p:cNvCxnSpPr>
            <a:stCxn id="2" idx="3"/>
            <a:endCxn id="3" idx="3"/>
          </p:cNvCxnSpPr>
          <p:nvPr/>
        </p:nvCxnSpPr>
        <p:spPr>
          <a:xfrm flipH="1">
            <a:off x="1888069" y="1182629"/>
            <a:ext cx="360102" cy="99536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3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29275-464F-8AE8-CF79-91FDF9A6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67"/>
          <a:stretch/>
        </p:blipFill>
        <p:spPr>
          <a:xfrm>
            <a:off x="2141851" y="179917"/>
            <a:ext cx="4860298" cy="47836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3F4F626-EF66-C7D7-0021-57CECD8834A5}"/>
              </a:ext>
            </a:extLst>
          </p:cNvPr>
          <p:cNvSpPr/>
          <p:nvPr/>
        </p:nvSpPr>
        <p:spPr>
          <a:xfrm>
            <a:off x="5410416" y="670983"/>
            <a:ext cx="1591733" cy="117475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CA375-155E-E1DA-792B-4A9CC15461D8}"/>
              </a:ext>
            </a:extLst>
          </p:cNvPr>
          <p:cNvSpPr txBox="1"/>
          <p:nvPr/>
        </p:nvSpPr>
        <p:spPr>
          <a:xfrm>
            <a:off x="6815666" y="2152133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C1F2D"/>
                </a:solidFill>
              </a:rPr>
              <a:t>Next step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D554ED-136D-AFF3-A562-7F9C1042F6CF}"/>
              </a:ext>
            </a:extLst>
          </p:cNvPr>
          <p:cNvCxnSpPr>
            <a:cxnSpLocks/>
          </p:cNvCxnSpPr>
          <p:nvPr/>
        </p:nvCxnSpPr>
        <p:spPr>
          <a:xfrm flipH="1" flipV="1">
            <a:off x="6290736" y="1845733"/>
            <a:ext cx="618064" cy="4910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Data Quality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FD658A-A41C-C34D-313E-A114A07A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28" y="1214279"/>
            <a:ext cx="8336305" cy="9223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decided to filter sites that had: A) ‘incomplete’ death reporting and B) no hospitalization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96C8-441B-DD8B-03FC-2FFC3969C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39" t="15000" r="12494" b="68186"/>
          <a:stretch/>
        </p:blipFill>
        <p:spPr>
          <a:xfrm>
            <a:off x="812799" y="2571750"/>
            <a:ext cx="2683933" cy="16556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27E0C2-73F0-EB70-FD56-257BF05418A3}"/>
              </a:ext>
            </a:extLst>
          </p:cNvPr>
          <p:cNvCxnSpPr>
            <a:cxnSpLocks/>
          </p:cNvCxnSpPr>
          <p:nvPr/>
        </p:nvCxnSpPr>
        <p:spPr>
          <a:xfrm flipH="1">
            <a:off x="2082803" y="3270002"/>
            <a:ext cx="110657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1A67E0B-4F4E-5DE5-2598-827218D311D5}"/>
              </a:ext>
            </a:extLst>
          </p:cNvPr>
          <p:cNvSpPr txBox="1">
            <a:spLocks/>
          </p:cNvSpPr>
          <p:nvPr/>
        </p:nvSpPr>
        <p:spPr>
          <a:xfrm>
            <a:off x="4121734" y="2571750"/>
            <a:ext cx="4107866" cy="2051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189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 typeface="Wingdings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8" indent="0" algn="l" defTabSz="457189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566" indent="0" algn="l" defTabSz="457189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754" indent="0" algn="l" defTabSz="457189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set a cutoff of 1 SD below the mean reporting of deaths at the site level. Why this threshold? This seemed as </a:t>
            </a:r>
            <a:r>
              <a:rPr lang="en-US" i="1" dirty="0"/>
              <a:t>reasonable</a:t>
            </a:r>
            <a:r>
              <a:rPr lang="en-US" dirty="0"/>
              <a:t> as any other starting point. </a:t>
            </a:r>
          </a:p>
        </p:txBody>
      </p:sp>
    </p:spTree>
    <p:extLst>
      <p:ext uri="{BB962C8B-B14F-4D97-AF65-F5344CB8AC3E}">
        <p14:creationId xmlns:p14="http://schemas.microsoft.com/office/powerpoint/2010/main" val="804157989"/>
      </p:ext>
    </p:extLst>
  </p:cSld>
  <p:clrMapOvr>
    <a:masterClrMapping/>
  </p:clrMapOvr>
</p:sld>
</file>

<file path=ppt/theme/theme1.xml><?xml version="1.0" encoding="utf-8"?>
<a:theme xmlns:a="http://schemas.openxmlformats.org/drawingml/2006/main" name="UNMC Theme">
  <a:themeElements>
    <a:clrScheme name="UNMC">
      <a:dk1>
        <a:srgbClr val="000000"/>
      </a:dk1>
      <a:lt1>
        <a:srgbClr val="FFFFFF"/>
      </a:lt1>
      <a:dk2>
        <a:srgbClr val="2F3A41"/>
      </a:dk2>
      <a:lt2>
        <a:srgbClr val="DCDDDF"/>
      </a:lt2>
      <a:accent1>
        <a:srgbClr val="AD122A"/>
      </a:accent1>
      <a:accent2>
        <a:srgbClr val="005E63"/>
      </a:accent2>
      <a:accent3>
        <a:srgbClr val="00B2B9"/>
      </a:accent3>
      <a:accent4>
        <a:srgbClr val="129DBF"/>
      </a:accent4>
      <a:accent5>
        <a:srgbClr val="F26721"/>
      </a:accent5>
      <a:accent6>
        <a:srgbClr val="FCB614"/>
      </a:accent6>
      <a:hlink>
        <a:srgbClr val="A1B426"/>
      </a:hlink>
      <a:folHlink>
        <a:srgbClr val="129D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11322</TotalTime>
  <Words>1599</Words>
  <Application>Microsoft Macintosh PowerPoint</Application>
  <PresentationFormat>On-screen Show (16:9)</PresentationFormat>
  <Paragraphs>359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12px Source-Code-Pro</vt:lpstr>
      <vt:lpstr>Arial</vt:lpstr>
      <vt:lpstr>Arial-BoldMT</vt:lpstr>
      <vt:lpstr>Calibri</vt:lpstr>
      <vt:lpstr>Wingdings</vt:lpstr>
      <vt:lpstr>UNMC Theme</vt:lpstr>
      <vt:lpstr>N3C Short Course  Session 5</vt:lpstr>
      <vt:lpstr>Overview</vt:lpstr>
      <vt:lpstr>Analytic Plan</vt:lpstr>
      <vt:lpstr>Analytic Plan</vt:lpstr>
      <vt:lpstr>Data Preparation Requirements</vt:lpstr>
      <vt:lpstr>PowerPoint Presentation</vt:lpstr>
      <vt:lpstr>PowerPoint Presentation</vt:lpstr>
      <vt:lpstr>PowerPoint Presentation</vt:lpstr>
      <vt:lpstr>Site Data Quality Considerations</vt:lpstr>
      <vt:lpstr>Site Report Cards (link)</vt:lpstr>
      <vt:lpstr>PowerPoint Presentation</vt:lpstr>
      <vt:lpstr>PowerPoint Presentation</vt:lpstr>
      <vt:lpstr>Requirements</vt:lpstr>
      <vt:lpstr>Inclusion and Exclusion Criteria (link)</vt:lpstr>
      <vt:lpstr>Study Variables</vt:lpstr>
      <vt:lpstr>Analytic Plan – What else?</vt:lpstr>
      <vt:lpstr>Analytic Plan – What else?</vt:lpstr>
      <vt:lpstr>Study Variables (link)</vt:lpstr>
      <vt:lpstr>Analytic Plan – Anything else??</vt:lpstr>
      <vt:lpstr>Analytic Plan – Anything else??</vt:lpstr>
      <vt:lpstr>Primary Exposure</vt:lpstr>
      <vt:lpstr>Primary Exposure</vt:lpstr>
      <vt:lpstr>Primary Exposure</vt:lpstr>
      <vt:lpstr>Primary Exposure</vt:lpstr>
      <vt:lpstr>Primary Exposure</vt:lpstr>
      <vt:lpstr>Study Variables (link)</vt:lpstr>
      <vt:lpstr>Data Analysis</vt:lpstr>
      <vt:lpstr>Data Analysis – What now?</vt:lpstr>
      <vt:lpstr>Descriptive Statistics</vt:lpstr>
      <vt:lpstr>Logistic Regression</vt:lpstr>
      <vt:lpstr>Data Analysis (link)</vt:lpstr>
      <vt:lpstr>Homework</vt:lpstr>
      <vt:lpstr>Malnutrition Concept Set</vt:lpstr>
      <vt:lpstr>Malnutrition Concept Set</vt:lpstr>
      <vt:lpstr>Homework Assignment</vt:lpstr>
      <vt:lpstr>Homework Assignment</vt:lpstr>
      <vt:lpstr>Module 5 Homework (link)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Jerrod Anzalone</cp:lastModifiedBy>
  <cp:revision>78</cp:revision>
  <dcterms:created xsi:type="dcterms:W3CDTF">2014-09-17T15:14:42Z</dcterms:created>
  <dcterms:modified xsi:type="dcterms:W3CDTF">2024-02-15T18:00:21Z</dcterms:modified>
</cp:coreProperties>
</file>