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6" r:id="rId3"/>
    <p:sldMasterId id="2147483668" r:id="rId4"/>
    <p:sldMasterId id="2147483670" r:id="rId5"/>
    <p:sldMasterId id="2147483672" r:id="rId6"/>
  </p:sldMasterIdLst>
  <p:notesMasterIdLst>
    <p:notesMasterId r:id="rId14"/>
  </p:notesMasterIdLst>
  <p:sldIdLst>
    <p:sldId id="258" r:id="rId7"/>
    <p:sldId id="262" r:id="rId8"/>
    <p:sldId id="263" r:id="rId9"/>
    <p:sldId id="259" r:id="rId10"/>
    <p:sldId id="260" r:id="rId11"/>
    <p:sldId id="261" r:id="rId12"/>
    <p:sldId id="264" r:id="rId1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303869F-BE5F-4877-A799-76B354260201}" type="datetimeFigureOut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3800382-B731-4A1C-AD49-F93B39F3F5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33935C-C1CE-431B-8334-52FF4664C9F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8A575B-2C7E-45BA-972A-DC02B5D8D933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A9CF24-D613-4DBC-94EF-A35226FADBB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467447-2013-4B51-91F4-184AABA23A4D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3A5BD2-4758-4131-9C44-F11E69C8F60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BB2ADE-2F9C-46AA-AD53-469EF029C599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3741C1-ABD7-4582-B57E-02693CF0DF9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E394D-CED9-4155-A180-10D52D5D15E4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0FB7A-3C40-4835-A3BB-9E49B752E7A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C14FA-0F62-460B-836D-9AEDE2A1F562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6B5D-FA3E-4248-BF70-2ED9A0ED0F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EF4D4-4C1D-472B-9575-EFC91B528A89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2588D-A27B-445D-883C-F073F2C497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CDDAE-625A-4E1B-8B7C-342CE2E93690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48E14-EE65-46CF-904F-D0655E05A7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AC83A-22BA-49BC-81D2-EA09F9B3164D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239F8-1E6E-4953-BF68-BEDA994C82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F4CA-FE81-4A5D-A2D8-5BEBEBF09383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888F-98A2-4B3B-8D2D-CBD38AB1E0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02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870B4E-41A5-486A-B495-CA94BE1BF5C9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2F1590-E2BC-4FEE-8061-7CF9C9C946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1033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3076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3077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6F9B3F-78BF-4F79-9107-CF402DD61B50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EC57C6-5A46-474A-9D58-F9DAA39095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3081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5124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5125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EB6E40-8E85-4855-97CA-F6ACE1619EC2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F220B3-7944-41CB-9A1F-0254031C3F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5129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172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717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BF141B-D884-4D5C-86F6-952E2A88049A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16FBE7-E8EC-42A4-B08B-59E9077C3B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7177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9220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9221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5A8EB1-159F-4639-A21F-3104D05BF4A8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7BAA1C-EF74-479B-BF38-2ADBAD0F6A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9225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black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26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126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2359E1-3E54-40AD-B7DB-D41824939340}" type="datetime1">
              <a:rPr lang="zh-TW" altLang="en-US"/>
              <a:pPr>
                <a:defRPr/>
              </a:pPr>
              <a:t>2013/12/16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4617B">
                    <a:shade val="90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B1DE67-4892-4D9F-9D41-FA9BF02957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11273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solidFill>
                  <a:prstClr val="black"/>
                </a:solidFill>
                <a:latin typeface="+mn-lt"/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29600" cy="1143000"/>
          </a:xfrm>
        </p:spPr>
        <p:txBody>
          <a:bodyPr/>
          <a:lstStyle/>
          <a:p>
            <a:pPr algn="ctr"/>
            <a:r>
              <a:rPr lang="zh-TW" altLang="en-US" sz="8800" b="1" smtClean="0"/>
              <a:t>選課新制說明會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68313" y="2809875"/>
            <a:ext cx="8229600" cy="3427413"/>
          </a:xfrm>
        </p:spPr>
        <p:txBody>
          <a:bodyPr/>
          <a:lstStyle/>
          <a:p>
            <a:pPr algn="ctr"/>
            <a:r>
              <a:rPr lang="en-US" altLang="zh-TW" sz="4400" b="1" smtClean="0">
                <a:latin typeface="微軟正黑體" pitchFamily="34" charset="-120"/>
                <a:ea typeface="微軟正黑體" pitchFamily="34" charset="-120"/>
              </a:rPr>
              <a:t>102-2</a:t>
            </a:r>
            <a:r>
              <a:rPr lang="zh-TW" altLang="en-US" sz="4400" b="1" smtClean="0">
                <a:latin typeface="微軟正黑體" pitchFamily="34" charset="-120"/>
                <a:ea typeface="微軟正黑體" pitchFamily="34" charset="-120"/>
              </a:rPr>
              <a:t>選課時程</a:t>
            </a:r>
            <a:r>
              <a:rPr lang="zh-TW" altLang="en-US" sz="4400" b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提前至</a:t>
            </a:r>
            <a:r>
              <a:rPr lang="en-US" altLang="zh-TW" sz="4400" b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1/3(</a:t>
            </a:r>
            <a:r>
              <a:rPr lang="zh-TW" altLang="en-US" sz="4400" b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en-US" altLang="zh-TW" sz="4400" b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algn="ctr">
              <a:buFont typeface="Wingdings 2" pitchFamily="18" charset="2"/>
              <a:buNone/>
            </a:pPr>
            <a:endParaRPr lang="en-US" altLang="zh-TW" sz="440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400" b="1" smtClean="0">
                <a:latin typeface="微軟正黑體" pitchFamily="34" charset="-120"/>
                <a:ea typeface="微軟正黑體" pitchFamily="34" charset="-120"/>
              </a:rPr>
              <a:t>通識課程篩選新制</a:t>
            </a:r>
            <a:endParaRPr lang="en-US" altLang="zh-TW" sz="4400" b="1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zh-TW" altLang="en-US" smtClean="0"/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BB0E3E-BB7A-4C01-BC7D-91D409906121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mtClean="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14541-AF7F-4601-894C-9F331BA9FD6E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mtClean="0">
              <a:solidFill>
                <a:srgbClr val="045C75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68313" y="1052513"/>
            <a:ext cx="82819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kumimoji="0" lang="en-US" altLang="zh-TW" sz="4300">
                <a:latin typeface="微軟正黑體" pitchFamily="34" charset="-120"/>
                <a:ea typeface="微軟正黑體" pitchFamily="34" charset="-120"/>
              </a:rPr>
              <a:t>102-2</a:t>
            </a:r>
            <a:r>
              <a:rPr kumimoji="0" lang="zh-TW" altLang="en-US" sz="4300">
                <a:latin typeface="微軟正黑體" pitchFamily="34" charset="-120"/>
                <a:ea typeface="微軟正黑體" pitchFamily="34" charset="-120"/>
              </a:rPr>
              <a:t>選課時程</a:t>
            </a:r>
            <a:r>
              <a:rPr kumimoji="0" lang="zh-TW" altLang="en-US" sz="43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提前至</a:t>
            </a:r>
            <a:r>
              <a:rPr kumimoji="0" lang="en-US" altLang="zh-TW" sz="43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1/3(</a:t>
            </a:r>
            <a:r>
              <a:rPr kumimoji="0" lang="zh-TW" altLang="en-US" sz="43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kumimoji="0" lang="en-US" altLang="zh-TW" sz="43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0" lang="zh-TW" altLang="en-US" sz="4300">
                <a:latin typeface="微軟正黑體" pitchFamily="34" charset="-120"/>
                <a:ea typeface="微軟正黑體" pitchFamily="34" charset="-120"/>
              </a:rPr>
              <a:t>開始</a:t>
            </a:r>
            <a:endParaRPr kumimoji="0" lang="en-US" altLang="zh-TW" sz="43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>
          <a:xfrm>
            <a:off x="468313" y="2133600"/>
            <a:ext cx="8229600" cy="4389438"/>
          </a:xfrm>
        </p:spPr>
        <p:txBody>
          <a:bodyPr/>
          <a:lstStyle/>
          <a:p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目前學生於第一階段選課所選之通識課程，往往因選修人數過多，造成第一階段篩選未選上，必需於開學後進行第二階段選課。</a:t>
            </a:r>
            <a:endParaRPr lang="en-US" altLang="zh-TW" sz="280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為使學生</a:t>
            </a:r>
            <a:r>
              <a:rPr lang="zh-TW" altLang="zh-TW" sz="2800" smtClean="0">
                <a:latin typeface="標楷體" pitchFamily="65" charset="-120"/>
                <a:ea typeface="標楷體" pitchFamily="65" charset="-120"/>
              </a:rPr>
              <a:t>於開學前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儘量</a:t>
            </a:r>
            <a:r>
              <a:rPr lang="zh-TW" altLang="zh-TW" sz="2800" smtClean="0">
                <a:latin typeface="標楷體" pitchFamily="65" charset="-120"/>
                <a:ea typeface="標楷體" pitchFamily="65" charset="-120"/>
              </a:rPr>
              <a:t>確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定</a:t>
            </a:r>
            <a:r>
              <a:rPr lang="zh-TW" altLang="zh-TW" sz="2800" smtClean="0">
                <a:latin typeface="標楷體" pitchFamily="65" charset="-120"/>
                <a:ea typeface="標楷體" pitchFamily="65" charset="-120"/>
              </a:rPr>
              <a:t>選上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之</a:t>
            </a:r>
            <a:r>
              <a:rPr lang="zh-TW" altLang="zh-TW" sz="2800" smtClean="0">
                <a:latin typeface="標楷體" pitchFamily="65" charset="-120"/>
                <a:ea typeface="標楷體" pitchFamily="65" charset="-120"/>
              </a:rPr>
              <a:t>課程，第一階段選課由一次篩選，</a:t>
            </a:r>
            <a:r>
              <a:rPr lang="zh-TW" altLang="zh-TW" sz="2800" b="1" u="sng" smtClean="0">
                <a:latin typeface="標楷體" pitchFamily="65" charset="-120"/>
                <a:ea typeface="標楷體" pitchFamily="65" charset="-120"/>
              </a:rPr>
              <a:t>改為</a:t>
            </a:r>
            <a:r>
              <a:rPr lang="zh-TW" altLang="en-US" sz="2800" b="1" u="sng" smtClean="0">
                <a:latin typeface="標楷體" pitchFamily="65" charset="-120"/>
                <a:ea typeface="標楷體" pitchFamily="65" charset="-120"/>
              </a:rPr>
              <a:t>一週內進行</a:t>
            </a:r>
            <a:r>
              <a:rPr lang="zh-TW" altLang="zh-TW" sz="2800" b="1" u="sng" smtClean="0">
                <a:latin typeface="標楷體" pitchFamily="65" charset="-120"/>
                <a:ea typeface="標楷體" pitchFamily="65" charset="-120"/>
              </a:rPr>
              <a:t>三次篩選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，選課日期由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1/8(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提前至</a:t>
            </a:r>
            <a:r>
              <a:rPr lang="en-US" altLang="zh-TW" sz="36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1/3(</a:t>
            </a:r>
            <a:r>
              <a:rPr lang="zh-TW" altLang="en-US" sz="36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五</a:t>
            </a:r>
            <a:r>
              <a:rPr lang="en-US" altLang="zh-TW" sz="36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開始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320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第一階段選課日期為</a:t>
            </a:r>
            <a:r>
              <a:rPr lang="en-US" altLang="zh-TW" sz="32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1/3(</a:t>
            </a:r>
            <a:r>
              <a:rPr lang="zh-TW" altLang="en-US" sz="32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五</a:t>
            </a:r>
            <a:r>
              <a:rPr lang="en-US" altLang="zh-TW" sz="32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)~1/10(</a:t>
            </a:r>
            <a:r>
              <a:rPr lang="zh-TW" altLang="en-US" sz="32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五</a:t>
            </a:r>
            <a:r>
              <a:rPr lang="en-US" altLang="zh-TW" sz="3200" b="1" u="sng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zh-TW" sz="320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722CB4-0B29-4630-A410-B000BB3381FE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mtClean="0">
              <a:solidFill>
                <a:srgbClr val="045C75"/>
              </a:solidFill>
            </a:endParaRPr>
          </a:p>
        </p:txBody>
      </p:sp>
      <p:sp>
        <p:nvSpPr>
          <p:cNvPr id="18434" name="標題 1"/>
          <p:cNvSpPr txBox="1">
            <a:spLocks/>
          </p:cNvSpPr>
          <p:nvPr/>
        </p:nvSpPr>
        <p:spPr bwMode="auto">
          <a:xfrm>
            <a:off x="684213" y="981075"/>
            <a:ext cx="8280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endParaRPr kumimoji="0" lang="zh-TW" altLang="en-US" sz="4000">
              <a:solidFill>
                <a:srgbClr val="04617B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435" name="文字方塊 13"/>
          <p:cNvSpPr txBox="1">
            <a:spLocks noChangeArrowheads="1"/>
          </p:cNvSpPr>
          <p:nvPr/>
        </p:nvSpPr>
        <p:spPr bwMode="auto">
          <a:xfrm>
            <a:off x="179388" y="4365625"/>
            <a:ext cx="8856662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第一階段選課改為一週內三梯次選課並篩選：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/>
            </a:r>
            <a:br>
              <a:rPr kumimoji="0" lang="en-US" altLang="zh-TW" sz="2100">
                <a:latin typeface="標楷體" pitchFamily="65" charset="-120"/>
                <a:ea typeface="標楷體" pitchFamily="65" charset="-120"/>
              </a:rPr>
            </a:b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/>
            </a:r>
            <a:br>
              <a:rPr kumimoji="0" lang="en-US" altLang="zh-TW" sz="2100">
                <a:latin typeface="標楷體" pitchFamily="65" charset="-120"/>
                <a:ea typeface="標楷體" pitchFamily="65" charset="-120"/>
              </a:rPr>
            </a:b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1.  1/3(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五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)12:00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開始選課，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1/7(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二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)8:00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系統關閉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後進行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第一梯次篩選。</a:t>
            </a:r>
          </a:p>
          <a:p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2.  1/8(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三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)12:00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開始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選課，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1/9(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四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)8:00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系統關閉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後進行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第二梯次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篩選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3.  1/9(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四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)12:00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開始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選課至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1/10(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五</a:t>
            </a:r>
            <a:r>
              <a:rPr kumimoji="0" lang="en-US" altLang="zh-TW" sz="2100">
                <a:latin typeface="標楷體" pitchFamily="65" charset="-120"/>
                <a:ea typeface="標楷體" pitchFamily="65" charset="-120"/>
              </a:rPr>
              <a:t>)22:00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系統關閉後進行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第三梯次</a:t>
            </a:r>
            <a:r>
              <a:rPr kumimoji="0" lang="zh-TW" altLang="en-US" sz="2100">
                <a:latin typeface="標楷體" pitchFamily="65" charset="-120"/>
                <a:ea typeface="標楷體" pitchFamily="65" charset="-120"/>
              </a:rPr>
              <a:t>篩選</a:t>
            </a:r>
            <a:r>
              <a:rPr kumimoji="0" lang="zh-TW" altLang="zh-TW" sz="210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kumimoji="0" lang="zh-TW" altLang="en-US">
              <a:latin typeface="Constantia" pitchFamily="18" charset="0"/>
            </a:endParaRPr>
          </a:p>
        </p:txBody>
      </p:sp>
      <p:pic>
        <p:nvPicPr>
          <p:cNvPr id="18436" name="圖片 15" descr="選課時程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08050"/>
            <a:ext cx="9144000" cy="33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5400" b="1" dirty="0" smtClean="0">
                <a:latin typeface="+mj-ea"/>
              </a:rPr>
              <a:t>通識課程篩選新制</a:t>
            </a:r>
            <a:endParaRPr lang="en-US" altLang="zh-TW" b="1" dirty="0" smtClean="0">
              <a:latin typeface="+mj-ea"/>
            </a:endParaRPr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4978400" cy="4319588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僅適用於通識第二～五領域。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大四欠缺該領域通識者優先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權重大於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10)</a:t>
            </a:r>
          </a:p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依照選上的科目數量，優先權逐科下降。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前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門課權重為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，第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門課之權重為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9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，依此類推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當選修人數大於開課人數，權重高的同學優先。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/>
            <a:endParaRPr lang="zh-TW" altLang="en-US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51500" y="2349500"/>
          <a:ext cx="3168650" cy="3278188"/>
        </p:xfrm>
        <a:graphic>
          <a:graphicData uri="http://schemas.openxmlformats.org/drawingml/2006/table">
            <a:tbl>
              <a:tblPr/>
              <a:tblGrid>
                <a:gridCol w="1584325"/>
                <a:gridCol w="15843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已確定選上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的科目數量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下一科的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篩選權重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.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.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50BDB2-97E1-4BC9-9578-92E8F339D932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mtClean="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5400" b="1" dirty="0" smtClean="0">
                <a:latin typeface="+mj-ea"/>
              </a:rPr>
              <a:t>通識課程篩選新制</a:t>
            </a:r>
            <a:endParaRPr lang="zh-TW" altLang="en-US" sz="5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例如：甲課程的開課人數為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50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人，有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80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人選修，其中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40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人權重為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人權重為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9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人權重為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，則權重為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40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人確定選上，權數為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9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人中亂數篩選出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人進入該門課程。</a:t>
            </a:r>
          </a:p>
        </p:txBody>
      </p:sp>
      <p:sp>
        <p:nvSpPr>
          <p:cNvPr id="22531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673DAF-C9E7-433B-AA8E-ADD4C2AB5A82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mtClean="0">
              <a:solidFill>
                <a:srgbClr val="045C75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1275" y="3265165"/>
            <a:ext cx="1800225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8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甲課</a:t>
            </a:r>
            <a:r>
              <a:rPr lang="en-US" altLang="zh-TW" sz="28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50</a:t>
            </a:r>
            <a:r>
              <a:rPr lang="zh-TW" altLang="en-US" sz="28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人</a:t>
            </a:r>
          </a:p>
        </p:txBody>
      </p:sp>
      <p:grpSp>
        <p:nvGrpSpPr>
          <p:cNvPr id="22535" name="群組 23"/>
          <p:cNvGrpSpPr>
            <a:grpSpLocks/>
          </p:cNvGrpSpPr>
          <p:nvPr/>
        </p:nvGrpSpPr>
        <p:grpSpPr bwMode="auto">
          <a:xfrm>
            <a:off x="827088" y="4724400"/>
            <a:ext cx="1584325" cy="1081088"/>
            <a:chOff x="827584" y="4725144"/>
            <a:chExt cx="1584176" cy="1080120"/>
          </a:xfrm>
        </p:grpSpPr>
        <p:sp>
          <p:nvSpPr>
            <p:cNvPr id="7" name="橢圓 6"/>
            <p:cNvSpPr/>
            <p:nvPr/>
          </p:nvSpPr>
          <p:spPr>
            <a:xfrm>
              <a:off x="1980001" y="4940851"/>
              <a:ext cx="431759" cy="43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27584" y="5013810"/>
              <a:ext cx="431759" cy="431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1259343" y="4725144"/>
              <a:ext cx="431759" cy="431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1259343" y="5156557"/>
              <a:ext cx="431759" cy="43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475223" y="5013810"/>
              <a:ext cx="431759" cy="431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691103" y="5373851"/>
              <a:ext cx="433346" cy="431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36" name="文字方塊 12"/>
          <p:cNvSpPr txBox="1">
            <a:spLocks noChangeArrowheads="1"/>
          </p:cNvSpPr>
          <p:nvPr/>
        </p:nvSpPr>
        <p:spPr bwMode="auto">
          <a:xfrm>
            <a:off x="1062038" y="6021388"/>
            <a:ext cx="1133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權重為</a:t>
            </a:r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10</a:t>
            </a:r>
          </a:p>
          <a:p>
            <a:pPr algn="ctr"/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40</a:t>
            </a:r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人</a:t>
            </a:r>
          </a:p>
        </p:txBody>
      </p:sp>
      <p:grpSp>
        <p:nvGrpSpPr>
          <p:cNvPr id="22537" name="群組 25"/>
          <p:cNvGrpSpPr>
            <a:grpSpLocks/>
          </p:cNvGrpSpPr>
          <p:nvPr/>
        </p:nvGrpSpPr>
        <p:grpSpPr bwMode="auto">
          <a:xfrm>
            <a:off x="4067175" y="4724400"/>
            <a:ext cx="1081088" cy="936625"/>
            <a:chOff x="4067944" y="4725144"/>
            <a:chExt cx="1080120" cy="936104"/>
          </a:xfrm>
        </p:grpSpPr>
        <p:sp>
          <p:nvSpPr>
            <p:cNvPr id="14" name="橢圓 13"/>
            <p:cNvSpPr/>
            <p:nvPr/>
          </p:nvSpPr>
          <p:spPr>
            <a:xfrm>
              <a:off x="4067944" y="4725144"/>
              <a:ext cx="431413" cy="43156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4139318" y="5229688"/>
              <a:ext cx="432999" cy="43156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4427984" y="4940924"/>
              <a:ext cx="431413" cy="43156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4716651" y="5085307"/>
              <a:ext cx="431413" cy="43156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38" name="文字方塊 17"/>
          <p:cNvSpPr txBox="1">
            <a:spLocks noChangeArrowheads="1"/>
          </p:cNvSpPr>
          <p:nvPr/>
        </p:nvSpPr>
        <p:spPr bwMode="auto">
          <a:xfrm>
            <a:off x="4143375" y="6022975"/>
            <a:ext cx="1004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權重為</a:t>
            </a:r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9</a:t>
            </a:r>
          </a:p>
          <a:p>
            <a:pPr algn="ctr"/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人</a:t>
            </a:r>
          </a:p>
        </p:txBody>
      </p:sp>
      <p:grpSp>
        <p:nvGrpSpPr>
          <p:cNvPr id="22539" name="群組 26"/>
          <p:cNvGrpSpPr>
            <a:grpSpLocks/>
          </p:cNvGrpSpPr>
          <p:nvPr/>
        </p:nvGrpSpPr>
        <p:grpSpPr bwMode="auto">
          <a:xfrm>
            <a:off x="6732588" y="4724400"/>
            <a:ext cx="1152525" cy="936625"/>
            <a:chOff x="6732240" y="4725144"/>
            <a:chExt cx="1152128" cy="936104"/>
          </a:xfrm>
        </p:grpSpPr>
        <p:sp>
          <p:nvSpPr>
            <p:cNvPr id="19" name="橢圓 18"/>
            <p:cNvSpPr/>
            <p:nvPr/>
          </p:nvSpPr>
          <p:spPr>
            <a:xfrm>
              <a:off x="6948066" y="4796542"/>
              <a:ext cx="431651" cy="43314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6732240" y="5229688"/>
              <a:ext cx="431651" cy="43156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7308304" y="5229688"/>
              <a:ext cx="431651" cy="43156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7452717" y="4725144"/>
              <a:ext cx="431651" cy="43156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540" name="文字方塊 22"/>
          <p:cNvSpPr txBox="1">
            <a:spLocks noChangeArrowheads="1"/>
          </p:cNvSpPr>
          <p:nvPr/>
        </p:nvSpPr>
        <p:spPr bwMode="auto">
          <a:xfrm>
            <a:off x="6951663" y="6022975"/>
            <a:ext cx="10048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權重為</a:t>
            </a:r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8</a:t>
            </a:r>
          </a:p>
          <a:p>
            <a:pPr algn="ctr"/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人</a:t>
            </a:r>
          </a:p>
        </p:txBody>
      </p:sp>
      <p:sp>
        <p:nvSpPr>
          <p:cNvPr id="28" name="橢圓 27"/>
          <p:cNvSpPr/>
          <p:nvPr/>
        </p:nvSpPr>
        <p:spPr>
          <a:xfrm>
            <a:off x="539750" y="4221163"/>
            <a:ext cx="2447925" cy="2520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7" name="向右箭號 36"/>
          <p:cNvSpPr/>
          <p:nvPr/>
        </p:nvSpPr>
        <p:spPr>
          <a:xfrm rot="19540810">
            <a:off x="2673350" y="4040188"/>
            <a:ext cx="1073150" cy="450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419475" y="4221163"/>
            <a:ext cx="2447925" cy="2520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9" name="上彎箭號 38"/>
          <p:cNvSpPr/>
          <p:nvPr/>
        </p:nvSpPr>
        <p:spPr>
          <a:xfrm>
            <a:off x="5867400" y="4941888"/>
            <a:ext cx="360363" cy="86360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2545" name="群組 32"/>
          <p:cNvGrpSpPr>
            <a:grpSpLocks/>
          </p:cNvGrpSpPr>
          <p:nvPr/>
        </p:nvGrpSpPr>
        <p:grpSpPr bwMode="auto">
          <a:xfrm>
            <a:off x="5651500" y="4221163"/>
            <a:ext cx="792163" cy="576262"/>
            <a:chOff x="5651500" y="4221163"/>
            <a:chExt cx="792163" cy="576262"/>
          </a:xfrm>
        </p:grpSpPr>
        <p:sp>
          <p:nvSpPr>
            <p:cNvPr id="41" name="橢圓 40"/>
            <p:cNvSpPr/>
            <p:nvPr/>
          </p:nvSpPr>
          <p:spPr>
            <a:xfrm>
              <a:off x="5651500" y="4221163"/>
              <a:ext cx="433388" cy="431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6011863" y="4365625"/>
              <a:ext cx="431800" cy="431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46" name="文字方塊 44"/>
          <p:cNvSpPr txBox="1">
            <a:spLocks noChangeArrowheads="1"/>
          </p:cNvSpPr>
          <p:nvPr/>
        </p:nvSpPr>
        <p:spPr bwMode="auto">
          <a:xfrm>
            <a:off x="6084888" y="4067175"/>
            <a:ext cx="1728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亂數篩選</a:t>
            </a:r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人</a:t>
            </a:r>
          </a:p>
        </p:txBody>
      </p:sp>
      <p:sp>
        <p:nvSpPr>
          <p:cNvPr id="36" name="向右箭號 35"/>
          <p:cNvSpPr/>
          <p:nvPr/>
        </p:nvSpPr>
        <p:spPr>
          <a:xfrm rot="12052340">
            <a:off x="5797550" y="3751263"/>
            <a:ext cx="631825" cy="196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548" name="文字方塊 44"/>
          <p:cNvSpPr txBox="1">
            <a:spLocks noChangeArrowheads="1"/>
          </p:cNvSpPr>
          <p:nvPr/>
        </p:nvSpPr>
        <p:spPr bwMode="auto">
          <a:xfrm>
            <a:off x="1835150" y="3789363"/>
            <a:ext cx="1152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選上</a:t>
            </a:r>
            <a:r>
              <a:rPr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40</a:t>
            </a:r>
            <a:r>
              <a:rPr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00113" y="2217738"/>
          <a:ext cx="7296150" cy="4451350"/>
        </p:xfrm>
        <a:graphic>
          <a:graphicData uri="http://schemas.openxmlformats.org/drawingml/2006/table">
            <a:tbl>
              <a:tblPr/>
              <a:tblGrid>
                <a:gridCol w="729647"/>
                <a:gridCol w="729647"/>
                <a:gridCol w="729647"/>
                <a:gridCol w="729647"/>
                <a:gridCol w="729647"/>
                <a:gridCol w="729647"/>
                <a:gridCol w="729647"/>
                <a:gridCol w="729647"/>
                <a:gridCol w="729647"/>
                <a:gridCol w="729647"/>
              </a:tblGrid>
              <a:tr h="301758"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篩選前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舊制篩選後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新制篩選後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人數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比例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人數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比例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人數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比例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人數改變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細明體"/>
                        </a:rPr>
                        <a:t>門通識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24.83%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細明體"/>
                        </a:rPr>
                        <a:t>門通識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16.50%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16.70%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36.42%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19.96%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14.50%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12.68%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12.90%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6.38%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1.97%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11.60%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0.06%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0.60%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門通識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-6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61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總和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4970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4970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4970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1" i="0" u="none" strike="noStrike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380" name="標題 1"/>
          <p:cNvSpPr>
            <a:spLocks noGrp="1"/>
          </p:cNvSpPr>
          <p:nvPr>
            <p:ph type="title"/>
          </p:nvPr>
        </p:nvSpPr>
        <p:spPr>
          <a:xfrm>
            <a:off x="323850" y="765175"/>
            <a:ext cx="7724775" cy="70961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 dirty="0" smtClean="0">
                <a:latin typeface="+mj-ea"/>
              </a:rPr>
              <a:t>通識篩選新制模擬結果</a:t>
            </a:r>
          </a:p>
        </p:txBody>
      </p:sp>
      <p:sp>
        <p:nvSpPr>
          <p:cNvPr id="24764" name="文字方塊 5"/>
          <p:cNvSpPr txBox="1">
            <a:spLocks noChangeArrowheads="1"/>
          </p:cNvSpPr>
          <p:nvPr/>
        </p:nvSpPr>
        <p:spPr bwMode="auto">
          <a:xfrm>
            <a:off x="250825" y="1412875"/>
            <a:ext cx="7921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kumimoji="0" lang="en-US" altLang="zh-TW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102</a:t>
            </a:r>
            <a:r>
              <a:rPr kumimoji="0" lang="zh-TW" altLang="en-US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學年度第一學期第一階段選課後資料，模擬舊制篩選後與新制篩選後，每人各選上幾門通識課程之比較。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6372225" y="5445125"/>
            <a:ext cx="1152525" cy="612775"/>
          </a:xfrm>
          <a:prstGeom prst="wedgeRoundRectCallout">
            <a:avLst>
              <a:gd name="adj1" fmla="val 65140"/>
              <a:gd name="adj2" fmla="val -46953"/>
              <a:gd name="adj3" fmla="val 16667"/>
            </a:avLst>
          </a:prstGeom>
          <a:solidFill>
            <a:srgbClr val="FFFF0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選上多門課的人數減少</a:t>
            </a:r>
          </a:p>
        </p:txBody>
      </p:sp>
      <p:sp>
        <p:nvSpPr>
          <p:cNvPr id="8" name="橢圓 7"/>
          <p:cNvSpPr/>
          <p:nvPr/>
        </p:nvSpPr>
        <p:spPr>
          <a:xfrm>
            <a:off x="7451725" y="3716338"/>
            <a:ext cx="863600" cy="2736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7235825" y="1773238"/>
            <a:ext cx="1439863" cy="612775"/>
          </a:xfrm>
          <a:prstGeom prst="wedgeRoundRectCallout">
            <a:avLst>
              <a:gd name="adj1" fmla="val -13470"/>
              <a:gd name="adj2" fmla="val 119359"/>
              <a:gd name="adj3" fmla="val 16667"/>
            </a:avLst>
          </a:prstGeom>
          <a:solidFill>
            <a:srgbClr val="FFFF0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一門課也沒選上的人數減少</a:t>
            </a:r>
          </a:p>
        </p:txBody>
      </p:sp>
      <p:sp>
        <p:nvSpPr>
          <p:cNvPr id="10" name="橢圓 9"/>
          <p:cNvSpPr/>
          <p:nvPr/>
        </p:nvSpPr>
        <p:spPr>
          <a:xfrm>
            <a:off x="7451725" y="2771775"/>
            <a:ext cx="863600" cy="296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932363" y="5732463"/>
            <a:ext cx="1439862" cy="936625"/>
          </a:xfrm>
          <a:prstGeom prst="wedgeRoundRectCallout">
            <a:avLst>
              <a:gd name="adj1" fmla="val 19788"/>
              <a:gd name="adj2" fmla="val -64427"/>
              <a:gd name="adj3" fmla="val 16667"/>
            </a:avLst>
          </a:prstGeom>
          <a:solidFill>
            <a:srgbClr val="FFFF00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選上多門課的，大多是選上不需篩選的課，或大四缺學分者</a:t>
            </a:r>
          </a:p>
        </p:txBody>
      </p:sp>
      <p:sp>
        <p:nvSpPr>
          <p:cNvPr id="12" name="橢圓 11"/>
          <p:cNvSpPr/>
          <p:nvPr/>
        </p:nvSpPr>
        <p:spPr>
          <a:xfrm>
            <a:off x="5076825" y="4365625"/>
            <a:ext cx="1655763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4771" name="投影片編號版面配置區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A46827-C921-41C1-A0B1-CAF6121A85A0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mtClean="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450" y="1628775"/>
            <a:ext cx="6697663" cy="3384550"/>
          </a:xfrm>
        </p:spPr>
        <p:txBody>
          <a:bodyPr/>
          <a:lstStyle/>
          <a:p>
            <a:pPr algn="ctr">
              <a:defRPr/>
            </a:pPr>
            <a:r>
              <a:rPr lang="zh-TW" altLang="en-US" sz="10000" dirty="0" smtClean="0">
                <a:latin typeface="+mj-ea"/>
              </a:rPr>
              <a:t>說明結束</a:t>
            </a:r>
            <a:r>
              <a:rPr lang="en-US" altLang="zh-TW" sz="10000" dirty="0" smtClean="0">
                <a:latin typeface="+mj-ea"/>
              </a:rPr>
              <a:t/>
            </a:r>
            <a:br>
              <a:rPr lang="en-US" altLang="zh-TW" sz="10000" dirty="0" smtClean="0">
                <a:latin typeface="+mj-ea"/>
              </a:rPr>
            </a:br>
            <a:r>
              <a:rPr lang="zh-TW" altLang="en-US" sz="10000" dirty="0" smtClean="0">
                <a:latin typeface="+mj-ea"/>
              </a:rPr>
              <a:t>謝謝</a:t>
            </a:r>
            <a:endParaRPr lang="zh-TW" altLang="en-US" sz="10000" dirty="0">
              <a:latin typeface="+mj-ea"/>
            </a:endParaRPr>
          </a:p>
        </p:txBody>
      </p:sp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DBB74B-76F5-4613-BD8A-6D6885EB810F}" type="slidenum">
              <a:rPr lang="zh-TW" altLang="en-US" smtClean="0">
                <a:solidFill>
                  <a:srgbClr val="045C75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mtClean="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858</Words>
  <Application>Microsoft Office PowerPoint</Application>
  <PresentationFormat>如螢幕大小 (4:3)</PresentationFormat>
  <Paragraphs>209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簡報設計範本</vt:lpstr>
      </vt:variant>
      <vt:variant>
        <vt:i4>6</vt:i4>
      </vt:variant>
      <vt:variant>
        <vt:lpstr>投影片標題</vt:lpstr>
      </vt:variant>
      <vt:variant>
        <vt:i4>7</vt:i4>
      </vt:variant>
    </vt:vector>
  </HeadingPairs>
  <TitlesOfParts>
    <vt:vector size="22" baseType="lpstr">
      <vt:lpstr>Constantia</vt:lpstr>
      <vt:lpstr>新細明體</vt:lpstr>
      <vt:lpstr>Arial</vt:lpstr>
      <vt:lpstr>Calibri</vt:lpstr>
      <vt:lpstr>微軟正黑體</vt:lpstr>
      <vt:lpstr>Wingdings 2</vt:lpstr>
      <vt:lpstr>標楷體</vt:lpstr>
      <vt:lpstr>Times New Roman</vt:lpstr>
      <vt:lpstr>細明體</vt:lpstr>
      <vt:lpstr>1_流線</vt:lpstr>
      <vt:lpstr>2_流線</vt:lpstr>
      <vt:lpstr>3_流線</vt:lpstr>
      <vt:lpstr>4_流線</vt:lpstr>
      <vt:lpstr>5_流線</vt:lpstr>
      <vt:lpstr>6_流線</vt:lpstr>
      <vt:lpstr>選課新制說明會</vt:lpstr>
      <vt:lpstr>投影片 2</vt:lpstr>
      <vt:lpstr>投影片 3</vt:lpstr>
      <vt:lpstr>通識課程篩選新制</vt:lpstr>
      <vt:lpstr>通識課程篩選新制</vt:lpstr>
      <vt:lpstr>通識篩選新制模擬結果</vt:lpstr>
      <vt:lpstr>說明結束 謝謝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ASUS</dc:creator>
  <cp:lastModifiedBy>CCU</cp:lastModifiedBy>
  <cp:revision>37</cp:revision>
  <dcterms:created xsi:type="dcterms:W3CDTF">2013-05-15T02:28:11Z</dcterms:created>
  <dcterms:modified xsi:type="dcterms:W3CDTF">2013-12-16T07:27:47Z</dcterms:modified>
</cp:coreProperties>
</file>